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264" r:id="rId2"/>
    <p:sldId id="265" r:id="rId3"/>
    <p:sldId id="266" r:id="rId4"/>
    <p:sldId id="267" r:id="rId5"/>
    <p:sldId id="268" r:id="rId6"/>
    <p:sldId id="269" r:id="rId7"/>
    <p:sldId id="271" r:id="rId8"/>
    <p:sldId id="323" r:id="rId9"/>
    <p:sldId id="270" r:id="rId10"/>
    <p:sldId id="276" r:id="rId11"/>
    <p:sldId id="277" r:id="rId12"/>
    <p:sldId id="274" r:id="rId13"/>
    <p:sldId id="275" r:id="rId14"/>
    <p:sldId id="278" r:id="rId15"/>
    <p:sldId id="279" r:id="rId16"/>
    <p:sldId id="286" r:id="rId17"/>
    <p:sldId id="284" r:id="rId18"/>
    <p:sldId id="280" r:id="rId19"/>
    <p:sldId id="281" r:id="rId20"/>
    <p:sldId id="282" r:id="rId21"/>
    <p:sldId id="283" r:id="rId22"/>
    <p:sldId id="295" r:id="rId23"/>
    <p:sldId id="296" r:id="rId24"/>
    <p:sldId id="325" r:id="rId25"/>
    <p:sldId id="297" r:id="rId26"/>
    <p:sldId id="298" r:id="rId27"/>
    <p:sldId id="299" r:id="rId28"/>
    <p:sldId id="301" r:id="rId29"/>
    <p:sldId id="303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38" r:id="rId43"/>
    <p:sldId id="339" r:id="rId44"/>
    <p:sldId id="340" r:id="rId45"/>
    <p:sldId id="341" r:id="rId46"/>
    <p:sldId id="342" r:id="rId47"/>
    <p:sldId id="343" r:id="rId48"/>
    <p:sldId id="344" r:id="rId49"/>
    <p:sldId id="345" r:id="rId50"/>
    <p:sldId id="350" r:id="rId51"/>
    <p:sldId id="346" r:id="rId52"/>
    <p:sldId id="347" r:id="rId53"/>
    <p:sldId id="348" r:id="rId54"/>
    <p:sldId id="349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188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3.xml"/><Relationship Id="rId1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B4B1B4-83D1-4C9D-BD2C-1DF6B3FBC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1513E-F7B3-4B8E-BE73-940D9D9DD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1F766-8363-43E7-8C4B-55771F8AF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D04D-C61C-4FF3-B424-82C47A341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F1CA9-88BC-4C24-AA0B-B1226101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6E5D-B3FF-4BD8-AD41-136344621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DC5D5-9693-48B4-9362-EE7F5ED38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864A2-2297-4B2E-9E33-4660DD9C4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91413-38AD-47BC-866A-87B5323A6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92852-AA4F-42A8-8547-5B7156ED7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F43F4-6885-4E6D-8E39-DF81E157B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CC6A-0F99-4BB4-9922-D482ACDBF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545574-4263-4974-A137-517D3650B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Arrays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EEECE-A394-474F-BBA6-77A1AA4E0F7F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array index must evaluate to an integer </a:t>
            </a:r>
            <a:r>
              <a:rPr lang="en-GB" smtClean="0"/>
              <a:t>between </a:t>
            </a:r>
            <a:r>
              <a:rPr lang="en-GB" smtClean="0">
                <a:solidFill>
                  <a:srgbClr val="FF0000"/>
                </a:solidFill>
              </a:rPr>
              <a:t>0 and n-1</a:t>
            </a:r>
            <a:r>
              <a:rPr lang="en-GB" smtClean="0"/>
              <a:t> where </a:t>
            </a:r>
            <a:r>
              <a:rPr lang="en-GB" smtClean="0">
                <a:solidFill>
                  <a:srgbClr val="FF0000"/>
                </a:solidFill>
              </a:rPr>
              <a:t>n</a:t>
            </a:r>
            <a:r>
              <a:rPr lang="en-GB" smtClean="0"/>
              <a:t> is </a:t>
            </a:r>
            <a:r>
              <a:rPr lang="en-GB" smtClean="0">
                <a:solidFill>
                  <a:srgbClr val="FF0000"/>
                </a:solidFill>
              </a:rPr>
              <a:t>the number of elements in the array</a:t>
            </a:r>
            <a:r>
              <a:rPr lang="en-GB" smtClean="0"/>
              <a:t>.</a:t>
            </a:r>
          </a:p>
          <a:p>
            <a:pPr lvl="1" eaLnBrk="1" hangingPunct="1">
              <a:buFontTx/>
              <a:buNone/>
            </a:pPr>
            <a:r>
              <a:rPr lang="en-GB" smtClean="0"/>
              <a:t>    a[x+2] = 25;</a:t>
            </a:r>
          </a:p>
          <a:p>
            <a:pPr lvl="1" eaLnBrk="1" hangingPunct="1">
              <a:buFontTx/>
              <a:buNone/>
            </a:pPr>
            <a:r>
              <a:rPr lang="en-GB" smtClean="0"/>
              <a:t>    b[3*x-y] = a[10-x] + 5;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1CABB-F5F3-4FB1-BBDD-5FE64A5C72D7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Warning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In C, while accessing array elements, array bounds are not checked.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Example: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int   marks[5];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: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: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marks[8] = 75;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above assignment would not necessarily cause an error.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Rather, it may result in unpredictable program results.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030B9-FBA0-444E-9D60-F72CDDE89F1B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Initialization of Arrays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257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General form: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type   array_name[size]  =  { list of values };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int  marks[5] = {72, 83, 65, 80, 76};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char  name[4] = {‘A’, ‘m’, ‘i’, ‘t’};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Some special cases: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If the number of values in the list is less than the number of elements, the remaining elements are automatically set to zero.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float  total[5] = {24.2, -12.5, 35.1};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CC0000"/>
                </a:solidFill>
                <a:sym typeface="Wingdings" pitchFamily="2" charset="2"/>
              </a:rPr>
              <a:t>total[0]=24.2, total[1]=-12.5, total[2]=35.1, total[3]=0, </a:t>
            </a:r>
          </a:p>
          <a:p>
            <a:pPr lvl="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  <a:sym typeface="Wingdings" pitchFamily="2" charset="2"/>
              </a:rPr>
              <a:t>              total[4]=0</a:t>
            </a:r>
            <a:endParaRPr lang="en-US" smtClean="0">
              <a:solidFill>
                <a:srgbClr val="CC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9084E-AD8D-4052-827D-E1C3E018D1AD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The size may be omitted. In such cases the compiler automatically allocates enough space for all initialized elements.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       int   flag[] = {1, 1, 1, 0};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char  name[] = {‘A’, ‘m’, ‘i’, ‘t’};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2EE8C-CC54-446C-997A-B236F44B87C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762000"/>
          </a:xfrm>
        </p:spPr>
        <p:txBody>
          <a:bodyPr/>
          <a:lstStyle/>
          <a:p>
            <a:pPr eaLnBrk="1" hangingPunct="1"/>
            <a:r>
              <a:rPr lang="en-US" sz="2800" smtClean="0"/>
              <a:t>Example 1:  Find the minimum of a set of 10 numbers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C83C-299A-4798-AF1D-C3B95B5E45F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905000" y="1219200"/>
            <a:ext cx="46482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a[10], i, min;</a:t>
            </a:r>
          </a:p>
          <a:p>
            <a:r>
              <a:rPr lang="en-US" sz="2000" b="1"/>
              <a:t>   printf(“Give 10 values \n”);</a:t>
            </a:r>
          </a:p>
          <a:p>
            <a:r>
              <a:rPr lang="en-US" sz="2000" b="1"/>
              <a:t>    for  (i=0; i&lt;10; i++)</a:t>
            </a:r>
          </a:p>
          <a:p>
            <a:r>
              <a:rPr lang="en-US" sz="2000" b="1"/>
              <a:t>        scanf (“%d”, &amp;a[i]);</a:t>
            </a:r>
          </a:p>
          <a:p>
            <a:endParaRPr lang="en-US" sz="2000" b="1"/>
          </a:p>
          <a:p>
            <a:r>
              <a:rPr lang="en-US" sz="2000" b="1"/>
              <a:t>    min = 99999;</a:t>
            </a:r>
          </a:p>
          <a:p>
            <a:r>
              <a:rPr lang="en-US" sz="2000" b="1"/>
              <a:t>    for  (i=0; i&lt;10; i++)</a:t>
            </a:r>
          </a:p>
          <a:p>
            <a:r>
              <a:rPr lang="en-US" sz="2000" b="1"/>
              <a:t>    {</a:t>
            </a:r>
          </a:p>
          <a:p>
            <a:r>
              <a:rPr lang="en-US" sz="2000" b="1"/>
              <a:t>        if  (a[i] &lt; min)</a:t>
            </a:r>
          </a:p>
          <a:p>
            <a:r>
              <a:rPr lang="en-US" sz="2000" b="1"/>
              <a:t>            min = a[i];</a:t>
            </a:r>
          </a:p>
          <a:p>
            <a:r>
              <a:rPr lang="en-US" sz="2000" b="1"/>
              <a:t>    }</a:t>
            </a:r>
          </a:p>
          <a:p>
            <a:r>
              <a:rPr lang="en-US" sz="2000" b="1"/>
              <a:t>    printf (“\n Minimum is %d”, min);</a:t>
            </a:r>
          </a:p>
          <a:p>
            <a:r>
              <a:rPr lang="en-US" sz="2000" b="1"/>
              <a:t>}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1970088"/>
            <a:ext cx="2536825" cy="730250"/>
            <a:chOff x="0" y="1313"/>
            <a:chExt cx="1598" cy="460"/>
          </a:xfrm>
        </p:grpSpPr>
        <p:sp>
          <p:nvSpPr>
            <p:cNvPr id="15374" name="Rectangle 5"/>
            <p:cNvSpPr>
              <a:spLocks noChangeArrowheads="1"/>
            </p:cNvSpPr>
            <p:nvPr/>
          </p:nvSpPr>
          <p:spPr bwMode="auto">
            <a:xfrm>
              <a:off x="0" y="1313"/>
              <a:ext cx="1040" cy="460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Array</a:t>
              </a:r>
            </a:p>
            <a:p>
              <a:pPr algn="ctr"/>
              <a:r>
                <a:rPr lang="en-US"/>
                <a:t>declaration</a:t>
              </a:r>
            </a:p>
          </p:txBody>
        </p:sp>
        <p:sp>
          <p:nvSpPr>
            <p:cNvPr id="15375" name="Line 6"/>
            <p:cNvSpPr>
              <a:spLocks noChangeShapeType="1"/>
            </p:cNvSpPr>
            <p:nvPr/>
          </p:nvSpPr>
          <p:spPr bwMode="auto">
            <a:xfrm>
              <a:off x="1017" y="1531"/>
              <a:ext cx="581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03650" y="4619625"/>
            <a:ext cx="4954588" cy="922338"/>
            <a:chOff x="2396" y="2910"/>
            <a:chExt cx="3121" cy="581"/>
          </a:xfrm>
        </p:grpSpPr>
        <p:sp>
          <p:nvSpPr>
            <p:cNvPr id="15372" name="Rectangle 8"/>
            <p:cNvSpPr>
              <a:spLocks noChangeArrowheads="1"/>
            </p:cNvSpPr>
            <p:nvPr/>
          </p:nvSpPr>
          <p:spPr bwMode="auto">
            <a:xfrm>
              <a:off x="4283" y="2910"/>
              <a:ext cx="1234" cy="58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Accessing </a:t>
              </a:r>
            </a:p>
            <a:p>
              <a:pPr algn="ctr"/>
              <a:r>
                <a:rPr lang="en-US"/>
                <a:t>Array Element</a:t>
              </a:r>
            </a:p>
          </p:txBody>
        </p:sp>
        <p:sp>
          <p:nvSpPr>
            <p:cNvPr id="15373" name="Line 9"/>
            <p:cNvSpPr>
              <a:spLocks noChangeShapeType="1"/>
            </p:cNvSpPr>
            <p:nvPr/>
          </p:nvSpPr>
          <p:spPr bwMode="auto">
            <a:xfrm flipH="1">
              <a:off x="2396" y="3200"/>
              <a:ext cx="1863" cy="2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572000" y="2660650"/>
            <a:ext cx="4264025" cy="998538"/>
            <a:chOff x="2880" y="1676"/>
            <a:chExt cx="2686" cy="629"/>
          </a:xfrm>
        </p:grpSpPr>
        <p:sp>
          <p:nvSpPr>
            <p:cNvPr id="15370" name="Rectangle 11"/>
            <p:cNvSpPr>
              <a:spLocks noChangeArrowheads="1"/>
            </p:cNvSpPr>
            <p:nvPr/>
          </p:nvSpPr>
          <p:spPr bwMode="auto">
            <a:xfrm>
              <a:off x="4259" y="1676"/>
              <a:ext cx="1307" cy="629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Reading</a:t>
              </a:r>
            </a:p>
            <a:p>
              <a:pPr algn="ctr"/>
              <a:r>
                <a:rPr lang="en-US"/>
                <a:t>Array Element</a:t>
              </a:r>
            </a:p>
          </p:txBody>
        </p:sp>
        <p:sp>
          <p:nvSpPr>
            <p:cNvPr id="15371" name="Line 12"/>
            <p:cNvSpPr>
              <a:spLocks noChangeShapeType="1"/>
            </p:cNvSpPr>
            <p:nvPr/>
          </p:nvSpPr>
          <p:spPr bwMode="auto">
            <a:xfrm flipH="1">
              <a:off x="2880" y="1991"/>
              <a:ext cx="1331" cy="2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11FB9-732D-482F-B074-9AA33248144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3657600" y="533400"/>
            <a:ext cx="4648200" cy="5616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r>
              <a:rPr lang="en-US" sz="2000" b="1">
                <a:solidFill>
                  <a:srgbClr val="FF0000"/>
                </a:solidFill>
              </a:rPr>
              <a:t>#define   size   10</a:t>
            </a:r>
          </a:p>
          <a:p>
            <a:endParaRPr lang="en-US" sz="2000" b="1"/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</a:t>
            </a:r>
            <a:r>
              <a:rPr lang="en-US" sz="2000" b="1">
                <a:solidFill>
                  <a:srgbClr val="FF0000"/>
                </a:solidFill>
              </a:rPr>
              <a:t>a[size],</a:t>
            </a:r>
            <a:r>
              <a:rPr lang="en-US" sz="2000" b="1"/>
              <a:t> i, min;</a:t>
            </a:r>
          </a:p>
          <a:p>
            <a:r>
              <a:rPr lang="en-US" sz="2000" b="1"/>
              <a:t>    printf(“Give 10 values \n”);</a:t>
            </a:r>
          </a:p>
          <a:p>
            <a:r>
              <a:rPr lang="en-US" sz="2000" b="1"/>
              <a:t>    for  (i=0; i&lt;</a:t>
            </a:r>
            <a:r>
              <a:rPr lang="en-US" sz="2000" b="1">
                <a:solidFill>
                  <a:srgbClr val="FF0000"/>
                </a:solidFill>
              </a:rPr>
              <a:t>size</a:t>
            </a:r>
            <a:r>
              <a:rPr lang="en-US" sz="2000" b="1"/>
              <a:t>; i++)</a:t>
            </a:r>
          </a:p>
          <a:p>
            <a:r>
              <a:rPr lang="en-US" sz="2000" b="1"/>
              <a:t>        scanf (“%d”, &amp;a[i]);</a:t>
            </a:r>
          </a:p>
          <a:p>
            <a:endParaRPr lang="en-US" sz="2000" b="1"/>
          </a:p>
          <a:p>
            <a:r>
              <a:rPr lang="en-US" sz="2000" b="1"/>
              <a:t>    min = 99999;</a:t>
            </a:r>
          </a:p>
          <a:p>
            <a:r>
              <a:rPr lang="en-US" sz="2000" b="1"/>
              <a:t>    for  (i=0; i&lt;</a:t>
            </a:r>
            <a:r>
              <a:rPr lang="en-US" sz="2000" b="1">
                <a:solidFill>
                  <a:srgbClr val="FF0000"/>
                </a:solidFill>
              </a:rPr>
              <a:t>size</a:t>
            </a:r>
            <a:r>
              <a:rPr lang="en-US" sz="2000" b="1"/>
              <a:t>; i++)</a:t>
            </a:r>
          </a:p>
          <a:p>
            <a:r>
              <a:rPr lang="en-US" sz="2000" b="1"/>
              <a:t>    {</a:t>
            </a:r>
          </a:p>
          <a:p>
            <a:r>
              <a:rPr lang="en-US" sz="2000" b="1"/>
              <a:t>        if  (a[i] &lt; min)</a:t>
            </a:r>
          </a:p>
          <a:p>
            <a:r>
              <a:rPr lang="en-US" sz="2000" b="1"/>
              <a:t>            min = a[i];</a:t>
            </a:r>
          </a:p>
          <a:p>
            <a:r>
              <a:rPr lang="en-US" sz="2000" b="1"/>
              <a:t>    }</a:t>
            </a:r>
          </a:p>
          <a:p>
            <a:r>
              <a:rPr lang="en-US" sz="2000" b="1"/>
              <a:t>    printf (“\n Minimum is %d”, min);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1981200" cy="966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en-US" sz="2800" b="1">
                <a:solidFill>
                  <a:srgbClr val="CC0000"/>
                </a:solidFill>
              </a:rPr>
              <a:t>Alternate</a:t>
            </a:r>
          </a:p>
          <a:p>
            <a:pPr>
              <a:spcBef>
                <a:spcPct val="5000"/>
              </a:spcBef>
            </a:pPr>
            <a:r>
              <a:rPr lang="en-US" sz="2800" b="1">
                <a:solidFill>
                  <a:srgbClr val="CC0000"/>
                </a:solidFill>
              </a:rPr>
              <a:t>Version 1</a:t>
            </a:r>
          </a:p>
        </p:txBody>
      </p:sp>
      <p:sp>
        <p:nvSpPr>
          <p:cNvPr id="168964" name="Oval 4"/>
          <p:cNvSpPr>
            <a:spLocks noChangeArrowheads="1"/>
          </p:cNvSpPr>
          <p:nvPr/>
        </p:nvSpPr>
        <p:spPr bwMode="auto">
          <a:xfrm>
            <a:off x="533400" y="2743200"/>
            <a:ext cx="2514600" cy="137160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Change only one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 line to change the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problem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9EDE-DEDF-4078-B2CE-0E5EF62E285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3" name="Text Box 2"/>
          <p:cNvSpPr txBox="1">
            <a:spLocks noChangeArrowheads="1"/>
          </p:cNvSpPr>
          <p:nvPr/>
        </p:nvSpPr>
        <p:spPr bwMode="auto">
          <a:xfrm>
            <a:off x="3343275" y="163513"/>
            <a:ext cx="5334000" cy="6530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endParaRPr lang="en-US" sz="2000" b="1"/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</a:t>
            </a:r>
            <a:r>
              <a:rPr lang="en-US" sz="2000" b="1">
                <a:solidFill>
                  <a:srgbClr val="FF0000"/>
                </a:solidFill>
              </a:rPr>
              <a:t>a[100],</a:t>
            </a:r>
            <a:r>
              <a:rPr lang="en-US" sz="2000" b="1"/>
              <a:t> i, min, n;</a:t>
            </a:r>
          </a:p>
          <a:p>
            <a:endParaRPr lang="en-US" sz="2000" b="1"/>
          </a:p>
          <a:p>
            <a:r>
              <a:rPr lang="en-US" sz="2000" b="1"/>
              <a:t>    printf(“Give number of elements (n) \n”);</a:t>
            </a:r>
          </a:p>
          <a:p>
            <a:r>
              <a:rPr lang="en-US" sz="2000" b="1"/>
              <a:t>    scanf (“%d”, &amp;n);  /* Number of elements */</a:t>
            </a:r>
          </a:p>
          <a:p>
            <a:r>
              <a:rPr lang="en-US" sz="2000" b="1"/>
              <a:t>    </a:t>
            </a:r>
          </a:p>
          <a:p>
            <a:r>
              <a:rPr lang="en-US" sz="2000" b="1"/>
              <a:t>   printf(“Input all n integers \n”);</a:t>
            </a:r>
          </a:p>
          <a:p>
            <a:r>
              <a:rPr lang="en-US" sz="2000" b="1"/>
              <a:t>    for  (i=0; i&lt;n; i++)</a:t>
            </a:r>
          </a:p>
          <a:p>
            <a:r>
              <a:rPr lang="en-US" sz="2000" b="1"/>
              <a:t>        scanf (“%d”, &amp;a[i]);</a:t>
            </a:r>
          </a:p>
          <a:p>
            <a:endParaRPr lang="en-US" sz="2000" b="1"/>
          </a:p>
          <a:p>
            <a:r>
              <a:rPr lang="en-US" sz="2000" b="1"/>
              <a:t>    min = 99999;</a:t>
            </a:r>
          </a:p>
          <a:p>
            <a:r>
              <a:rPr lang="en-US" sz="2000" b="1"/>
              <a:t>    for  (i=0; i&lt;n; i++)</a:t>
            </a:r>
          </a:p>
          <a:p>
            <a:r>
              <a:rPr lang="en-US" sz="2000" b="1"/>
              <a:t>    {</a:t>
            </a:r>
          </a:p>
          <a:p>
            <a:r>
              <a:rPr lang="en-US" sz="2000" b="1"/>
              <a:t>        if  (a[i] &lt; min)</a:t>
            </a:r>
          </a:p>
          <a:p>
            <a:r>
              <a:rPr lang="en-US" sz="2000" b="1"/>
              <a:t>            min = a[i];</a:t>
            </a:r>
          </a:p>
          <a:p>
            <a:r>
              <a:rPr lang="en-US" sz="2000" b="1"/>
              <a:t>    }</a:t>
            </a:r>
          </a:p>
          <a:p>
            <a:r>
              <a:rPr lang="en-US" sz="2000" b="1"/>
              <a:t>    printf (“\n Minimum is %d”, min);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1981200" cy="966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en-US" sz="2800" b="1">
                <a:solidFill>
                  <a:srgbClr val="CC0000"/>
                </a:solidFill>
              </a:rPr>
              <a:t>Alternate</a:t>
            </a:r>
          </a:p>
          <a:p>
            <a:pPr>
              <a:spcBef>
                <a:spcPct val="5000"/>
              </a:spcBef>
            </a:pPr>
            <a:r>
              <a:rPr lang="en-US" sz="2800" b="1">
                <a:solidFill>
                  <a:srgbClr val="CC0000"/>
                </a:solidFill>
              </a:rPr>
              <a:t>Version 2</a:t>
            </a:r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193675" y="2552700"/>
            <a:ext cx="3048000" cy="175260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Define an array of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large size and use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only the required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number of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5908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Example 2:</a:t>
            </a:r>
            <a:br>
              <a:rPr lang="en-US" sz="2800" smtClean="0"/>
            </a:br>
            <a:r>
              <a:rPr lang="en-US" sz="2800" smtClean="0"/>
              <a:t>Computing gpa 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95FFF-76BB-4F7E-8EE7-4EF6A72FF60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728913" y="163513"/>
            <a:ext cx="6415087" cy="62261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r>
              <a:rPr lang="en-US" sz="2000" b="1">
                <a:solidFill>
                  <a:srgbClr val="FF0000"/>
                </a:solidFill>
              </a:rPr>
              <a:t>#define  nsub  6</a:t>
            </a:r>
          </a:p>
          <a:p>
            <a:endParaRPr lang="en-US" sz="2000" b="1">
              <a:solidFill>
                <a:srgbClr val="FF0000"/>
              </a:solidFill>
            </a:endParaRPr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</a:t>
            </a:r>
            <a:r>
              <a:rPr lang="en-US" sz="2000" b="1">
                <a:solidFill>
                  <a:srgbClr val="FF0000"/>
                </a:solidFill>
              </a:rPr>
              <a:t>grade_pt[nsub], cred[nsub],</a:t>
            </a:r>
            <a:r>
              <a:rPr lang="en-US" sz="2000" b="1"/>
              <a:t> i, </a:t>
            </a:r>
          </a:p>
          <a:p>
            <a:r>
              <a:rPr lang="en-US" sz="2000" b="1"/>
              <a:t>           gp_sum=0, cred_sum=0, gpa;</a:t>
            </a:r>
          </a:p>
          <a:p>
            <a:r>
              <a:rPr lang="en-US" sz="2000" b="1"/>
              <a:t> </a:t>
            </a:r>
          </a:p>
          <a:p>
            <a:r>
              <a:rPr lang="en-US" sz="2000" b="1"/>
              <a:t>printf(“Input gr. points and credits for six subjects \n”);</a:t>
            </a:r>
          </a:p>
          <a:p>
            <a:r>
              <a:rPr lang="en-US" sz="2000" b="1"/>
              <a:t>    for  (i=0; i&lt;nsub; i++)</a:t>
            </a:r>
          </a:p>
          <a:p>
            <a:r>
              <a:rPr lang="en-US" sz="2000" b="1"/>
              <a:t>        scanf (“%d %d”, &amp;grade_pt[i], &amp;cred[i]);</a:t>
            </a:r>
          </a:p>
          <a:p>
            <a:endParaRPr lang="en-US" sz="2000" b="1"/>
          </a:p>
          <a:p>
            <a:r>
              <a:rPr lang="en-US" sz="2000" b="1"/>
              <a:t>    for  (i=0; i&lt;nsub; i++)</a:t>
            </a:r>
          </a:p>
          <a:p>
            <a:r>
              <a:rPr lang="en-US" sz="2000" b="1"/>
              <a:t>    {</a:t>
            </a:r>
          </a:p>
          <a:p>
            <a:r>
              <a:rPr lang="en-US" sz="2000" b="1"/>
              <a:t>        gp_sum += grade_pt[i] * cred[i];</a:t>
            </a:r>
          </a:p>
          <a:p>
            <a:r>
              <a:rPr lang="en-US" sz="2000" b="1"/>
              <a:t>        cred_sum += cred[i];</a:t>
            </a:r>
          </a:p>
          <a:p>
            <a:r>
              <a:rPr lang="en-US" sz="2000" b="1"/>
              <a:t>    }</a:t>
            </a:r>
          </a:p>
          <a:p>
            <a:r>
              <a:rPr lang="en-US" sz="2000" b="1"/>
              <a:t>    gpa = gp_sum / cred_sum;</a:t>
            </a:r>
          </a:p>
          <a:p>
            <a:r>
              <a:rPr lang="en-US" sz="2000" b="1"/>
              <a:t>    printf (“\n Grade point average:  is %d”, gpa);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175108" name="Oval 4"/>
          <p:cNvSpPr>
            <a:spLocks noChangeArrowheads="1"/>
          </p:cNvSpPr>
          <p:nvPr/>
        </p:nvSpPr>
        <p:spPr bwMode="auto">
          <a:xfrm>
            <a:off x="0" y="2743200"/>
            <a:ext cx="2514600" cy="137160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Handling two arrays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Things you cannot do</a:t>
            </a:r>
            <a:endParaRPr lang="en-US" smtClean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You cannot</a:t>
            </a:r>
          </a:p>
          <a:p>
            <a:pPr lvl="1" eaLnBrk="1" hangingPunct="1"/>
            <a:r>
              <a:rPr lang="en-GB" smtClean="0"/>
              <a:t>use = to assign one array variable to another</a:t>
            </a:r>
          </a:p>
          <a:p>
            <a:pPr lvl="2" eaLnBrk="1" hangingPunct="1">
              <a:buFontTx/>
              <a:buNone/>
            </a:pPr>
            <a:r>
              <a:rPr lang="en-GB" smtClean="0"/>
              <a:t>    a = b;   /* a and b are arrays */</a:t>
            </a:r>
          </a:p>
          <a:p>
            <a:pPr lvl="1" eaLnBrk="1" hangingPunct="1"/>
            <a:r>
              <a:rPr lang="en-GB" smtClean="0"/>
              <a:t>use == to directly compare array variables</a:t>
            </a:r>
          </a:p>
          <a:p>
            <a:pPr lvl="2" eaLnBrk="1" hangingPunct="1">
              <a:buFontTx/>
              <a:buNone/>
            </a:pPr>
            <a:r>
              <a:rPr lang="en-GB" smtClean="0"/>
              <a:t>   if  (a = = b)  ………..</a:t>
            </a:r>
          </a:p>
          <a:p>
            <a:pPr lvl="1" eaLnBrk="1" hangingPunct="1"/>
            <a:r>
              <a:rPr lang="en-GB" smtClean="0"/>
              <a:t>directly scanf or printf arrays</a:t>
            </a:r>
          </a:p>
          <a:p>
            <a:pPr lvl="2" eaLnBrk="1" hangingPunct="1">
              <a:buFontTx/>
              <a:buNone/>
            </a:pPr>
            <a:r>
              <a:rPr lang="en-GB" smtClean="0"/>
              <a:t>   printf (“……”, a);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9A9BA-BA57-4CA7-85AB-428980508FA0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sz="2800" smtClean="0"/>
              <a:t>How to copy the elements of one array to another?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smtClean="0"/>
              <a:t>By copying individual elements</a:t>
            </a:r>
          </a:p>
          <a:p>
            <a:pPr lvl="1" eaLnBrk="1" hangingPunct="1">
              <a:buFontTx/>
              <a:buNone/>
            </a:pPr>
            <a:r>
              <a:rPr lang="en-US" smtClean="0"/>
              <a:t>int a[25],b[25];   </a:t>
            </a:r>
          </a:p>
          <a:p>
            <a:pPr lvl="1" eaLnBrk="1" hangingPunct="1">
              <a:buFontTx/>
              <a:buNone/>
            </a:pPr>
            <a:r>
              <a:rPr lang="en-US" smtClean="0"/>
              <a:t> for  (j=0; j&lt;25; j++)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a[j] = b[j];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9425-4E2F-495E-A4B0-75C070D648D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Concept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924800" cy="4724400"/>
          </a:xfrm>
        </p:spPr>
        <p:txBody>
          <a:bodyPr/>
          <a:lstStyle/>
          <a:p>
            <a:pPr eaLnBrk="1" hangingPunct="1"/>
            <a:r>
              <a:rPr lang="en-US" smtClean="0"/>
              <a:t>Many applications require multiple data items that have common characteristics.</a:t>
            </a:r>
          </a:p>
          <a:p>
            <a:pPr lvl="1" eaLnBrk="1" hangingPunct="1"/>
            <a:r>
              <a:rPr lang="en-US" smtClean="0"/>
              <a:t>In mathematics, we often express such groups of data items in indexed form:</a:t>
            </a:r>
          </a:p>
          <a:p>
            <a:pPr lvl="2" eaLnBrk="1" hangingPunct="1"/>
            <a:r>
              <a:rPr lang="en-US" smtClean="0"/>
              <a:t>x</a:t>
            </a:r>
            <a:r>
              <a:rPr lang="en-US" baseline="-25000" smtClean="0"/>
              <a:t>1</a:t>
            </a:r>
            <a:r>
              <a:rPr lang="en-US" smtClean="0"/>
              <a:t>, x</a:t>
            </a:r>
            <a:r>
              <a:rPr lang="en-US" baseline="-25000" smtClean="0"/>
              <a:t>2</a:t>
            </a:r>
            <a:r>
              <a:rPr lang="en-US" smtClean="0"/>
              <a:t>, x</a:t>
            </a:r>
            <a:r>
              <a:rPr lang="en-US" baseline="-25000" smtClean="0"/>
              <a:t>3</a:t>
            </a:r>
            <a:r>
              <a:rPr lang="en-US" smtClean="0"/>
              <a:t>, …, x</a:t>
            </a:r>
            <a:r>
              <a:rPr lang="en-US" baseline="-25000" smtClean="0"/>
              <a:t>n</a:t>
            </a:r>
          </a:p>
          <a:p>
            <a:pPr eaLnBrk="1" hangingPunct="1"/>
            <a:r>
              <a:rPr lang="en-US" smtClean="0"/>
              <a:t>Why are arrays essential for some applications?</a:t>
            </a:r>
          </a:p>
          <a:p>
            <a:pPr lvl="1" eaLnBrk="1" hangingPunct="1"/>
            <a:r>
              <a:rPr lang="en-US" smtClean="0"/>
              <a:t>Take an example.</a:t>
            </a:r>
          </a:p>
          <a:p>
            <a:pPr lvl="1" eaLnBrk="1" hangingPunct="1"/>
            <a:r>
              <a:rPr lang="en-US" smtClean="0"/>
              <a:t>Finding the minimum of a set of numbers.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0B3B0-E0FE-48AD-AF1C-AF39CFCEC7A9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How to read the elements of an array?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By reading them one element at a time</a:t>
            </a:r>
          </a:p>
          <a:p>
            <a:pPr lvl="1" eaLnBrk="1" hangingPunct="1">
              <a:buFontTx/>
              <a:buNone/>
            </a:pPr>
            <a:r>
              <a:rPr lang="en-US" smtClean="0"/>
              <a:t>int a[25];    </a:t>
            </a:r>
          </a:p>
          <a:p>
            <a:pPr lvl="1" eaLnBrk="1" hangingPunct="1">
              <a:buFontTx/>
              <a:buNone/>
            </a:pPr>
            <a:r>
              <a:rPr lang="en-US" smtClean="0"/>
              <a:t>for  (j=0; j&lt;25; j++)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scanf  (“%f”, &amp;a[j]);</a:t>
            </a:r>
          </a:p>
          <a:p>
            <a:pPr eaLnBrk="1" hangingPunct="1"/>
            <a:r>
              <a:rPr lang="en-US" smtClean="0"/>
              <a:t>The ampersand (&amp;) is necessary.</a:t>
            </a:r>
          </a:p>
          <a:p>
            <a:pPr eaLnBrk="1" hangingPunct="1"/>
            <a:r>
              <a:rPr lang="en-US" smtClean="0"/>
              <a:t>The elements can be entered all in one line or in different lines.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214A5-AC5D-4F63-A37E-099C6C3D03E2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How to print the elements of an array?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By printing them one element at a time.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for  (j=0; j&lt;25; j++)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printf  (“\n %f”, a[j]);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CC9900"/>
                </a:solidFill>
              </a:rPr>
              <a:t>The elements are printed one per line.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printf  (“\n”);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for  (j=0; j&lt;25; j++)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printf (“ %f”, a[j]);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CC9900"/>
                </a:solidFill>
              </a:rPr>
              <a:t>The elements are printed all in one line (starting with a new line).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F2062-71DA-49D1-AA71-63013C135C33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Example: Matrix Addition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574ED-96DC-4B6F-8F2B-6DB5FAB87CC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41910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endParaRPr lang="en-US" sz="2000" b="1"/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a[100][100], b[100][100],</a:t>
            </a:r>
          </a:p>
          <a:p>
            <a:r>
              <a:rPr lang="en-US" sz="2000" b="1"/>
              <a:t>               c[100][100], p, q, m, n;</a:t>
            </a:r>
          </a:p>
          <a:p>
            <a:endParaRPr lang="en-US" sz="2000" b="1"/>
          </a:p>
          <a:p>
            <a:r>
              <a:rPr lang="en-US" sz="2000" b="1"/>
              <a:t>    scanf (“%d %d”, &amp;m, &amp;n); </a:t>
            </a:r>
          </a:p>
          <a:p>
            <a:endParaRPr lang="en-US" sz="2000" b="1"/>
          </a:p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scanf (“%d”, &amp;a[p][q]);</a:t>
            </a:r>
          </a:p>
          <a:p>
            <a:endParaRPr lang="en-US" sz="2000" b="1"/>
          </a:p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scanf (“%d”, &amp;b[p][q]);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4876800" y="1143000"/>
            <a:ext cx="4038600" cy="37242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 c[p]q] = a[p][q] + b[p][q];</a:t>
            </a:r>
          </a:p>
          <a:p>
            <a:endParaRPr lang="en-US" sz="2000" b="1"/>
          </a:p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{</a:t>
            </a:r>
          </a:p>
          <a:p>
            <a:r>
              <a:rPr lang="en-US" sz="2000" b="1"/>
              <a:t>         printf  (“\n”);</a:t>
            </a:r>
          </a:p>
          <a:p>
            <a:pPr lvl="1">
              <a:spcBef>
                <a:spcPct val="20000"/>
              </a:spcBef>
            </a:pPr>
            <a:r>
              <a:rPr lang="en-US" sz="2000" b="1"/>
              <a:t>  for  (q=0; q&lt;n; q++)</a:t>
            </a:r>
          </a:p>
          <a:p>
            <a:pPr lvl="1">
              <a:spcBef>
                <a:spcPct val="20000"/>
              </a:spcBef>
            </a:pPr>
            <a:r>
              <a:rPr lang="en-US" sz="2000" b="1"/>
              <a:t>       printf (“%f   ”, a[p][q]);</a:t>
            </a:r>
          </a:p>
          <a:p>
            <a:pPr>
              <a:spcBef>
                <a:spcPct val="20000"/>
              </a:spcBef>
            </a:pPr>
            <a:r>
              <a:rPr lang="en-US" sz="2000" b="1"/>
              <a:t>     }</a:t>
            </a:r>
          </a:p>
          <a:p>
            <a:pPr>
              <a:spcBef>
                <a:spcPct val="20000"/>
              </a:spcBef>
            </a:pPr>
            <a:r>
              <a:rPr lang="en-US" sz="20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Passing Arrays to a Function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sz="2400" smtClean="0"/>
              <a:t>An array name can be used as an argument to a function.</a:t>
            </a:r>
          </a:p>
          <a:p>
            <a:pPr lvl="1" eaLnBrk="1" hangingPunct="1"/>
            <a:r>
              <a:rPr lang="en-US" sz="2000" smtClean="0"/>
              <a:t>Permits the entire array to be passed to the function.</a:t>
            </a:r>
          </a:p>
          <a:p>
            <a:pPr lvl="1" eaLnBrk="1" hangingPunct="1"/>
            <a:r>
              <a:rPr lang="en-US" sz="2000" smtClean="0"/>
              <a:t>Array name is passed as the parameter, which is effectively the address of the first element.</a:t>
            </a:r>
          </a:p>
          <a:p>
            <a:pPr eaLnBrk="1" hangingPunct="1"/>
            <a:r>
              <a:rPr lang="en-US" sz="2400" smtClean="0"/>
              <a:t>Rules:</a:t>
            </a:r>
          </a:p>
          <a:p>
            <a:pPr lvl="1" eaLnBrk="1" hangingPunct="1"/>
            <a:r>
              <a:rPr lang="en-US" sz="2000" smtClean="0"/>
              <a:t>The array name must appear by itself as argument, without brackets or subscripts.</a:t>
            </a:r>
          </a:p>
          <a:p>
            <a:pPr lvl="1" eaLnBrk="1" hangingPunct="1"/>
            <a:r>
              <a:rPr lang="en-US" sz="2000" smtClean="0"/>
              <a:t>The corresponding formal argument is written in the same manner.</a:t>
            </a:r>
          </a:p>
          <a:p>
            <a:pPr lvl="2" eaLnBrk="1" hangingPunct="1"/>
            <a:r>
              <a:rPr lang="en-US" sz="1800" smtClean="0"/>
              <a:t>Declared by writing the array name with a pair of empty brackets.</a:t>
            </a:r>
          </a:p>
          <a:p>
            <a:pPr lvl="2" eaLnBrk="1" hangingPunct="1"/>
            <a:r>
              <a:rPr lang="en-US" sz="1800" smtClean="0"/>
              <a:t>Dimension or required number of elements to be passed as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a separate parameter.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BB5E3-E6B8-4973-A1D6-C3E236D4987B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Average of numbers</a:t>
            </a:r>
          </a:p>
        </p:txBody>
      </p:sp>
      <p:sp>
        <p:nvSpPr>
          <p:cNvPr id="1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DF520-E92A-4324-83F8-8BEEEE8B4A7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15950" y="1239838"/>
            <a:ext cx="4340225" cy="408622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#include &lt;stdio.h&gt;</a:t>
            </a:r>
          </a:p>
          <a:p>
            <a:endParaRPr lang="en-US" b="1"/>
          </a:p>
          <a:p>
            <a:r>
              <a:rPr lang="en-US" b="1">
                <a:solidFill>
                  <a:srgbClr val="FF0000"/>
                </a:solidFill>
              </a:rPr>
              <a:t>float avg(float [], int );</a:t>
            </a:r>
          </a:p>
          <a:p>
            <a:endParaRPr lang="en-US" b="1"/>
          </a:p>
          <a:p>
            <a:r>
              <a:rPr lang="en-US" b="1"/>
              <a:t>main()</a:t>
            </a:r>
          </a:p>
          <a:p>
            <a:r>
              <a:rPr lang="en-US" b="1"/>
              <a:t>{</a:t>
            </a:r>
          </a:p>
          <a:p>
            <a:r>
              <a:rPr lang="en-US" b="1"/>
              <a:t>  float a[]={4.0, 5.0, 6.0, 7.0};</a:t>
            </a:r>
          </a:p>
          <a:p>
            <a:endParaRPr lang="en-US" b="1"/>
          </a:p>
          <a:p>
            <a:r>
              <a:rPr lang="en-US" b="1"/>
              <a:t>  printf("%f \n", </a:t>
            </a:r>
            <a:r>
              <a:rPr lang="en-US" b="1">
                <a:solidFill>
                  <a:srgbClr val="FF0000"/>
                </a:solidFill>
              </a:rPr>
              <a:t>avg(a,4)</a:t>
            </a:r>
            <a:r>
              <a:rPr lang="en-US" b="1"/>
              <a:t> );</a:t>
            </a:r>
          </a:p>
          <a:p>
            <a:r>
              <a:rPr lang="en-US" b="1"/>
              <a:t>}</a:t>
            </a:r>
          </a:p>
          <a:p>
            <a:endParaRPr lang="en-US" sz="2000" b="1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302250" y="1854200"/>
            <a:ext cx="3505200" cy="341630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float  avg (float x[], int n)</a:t>
            </a:r>
          </a:p>
          <a:p>
            <a:r>
              <a:rPr lang="en-US" b="1"/>
              <a:t>{</a:t>
            </a:r>
          </a:p>
          <a:p>
            <a:r>
              <a:rPr lang="en-US" b="1"/>
              <a:t> float sum=0;</a:t>
            </a:r>
          </a:p>
          <a:p>
            <a:r>
              <a:rPr lang="en-US" b="1"/>
              <a:t> int i;</a:t>
            </a:r>
          </a:p>
          <a:p>
            <a:endParaRPr lang="en-US" b="1"/>
          </a:p>
          <a:p>
            <a:r>
              <a:rPr lang="en-US" b="1"/>
              <a:t> for(i=0; i&lt;</a:t>
            </a:r>
            <a:r>
              <a:rPr lang="en-US" b="1">
                <a:solidFill>
                  <a:srgbClr val="FF0000"/>
                </a:solidFill>
              </a:rPr>
              <a:t>n</a:t>
            </a:r>
            <a:r>
              <a:rPr lang="en-US" b="1"/>
              <a:t>; i++)</a:t>
            </a:r>
          </a:p>
          <a:p>
            <a:r>
              <a:rPr lang="en-US" b="1"/>
              <a:t>    sum+=x[i];</a:t>
            </a:r>
          </a:p>
          <a:p>
            <a:r>
              <a:rPr lang="en-US" b="1"/>
              <a:t> return(sum/(float) n);</a:t>
            </a:r>
          </a:p>
          <a:p>
            <a:r>
              <a:rPr lang="en-US" b="1"/>
              <a:t>}</a:t>
            </a:r>
          </a:p>
        </p:txBody>
      </p:sp>
      <p:sp>
        <p:nvSpPr>
          <p:cNvPr id="219144" name="Rectangle 8"/>
          <p:cNvSpPr>
            <a:spLocks noChangeArrowheads="1"/>
          </p:cNvSpPr>
          <p:nvPr/>
        </p:nvSpPr>
        <p:spPr bwMode="auto">
          <a:xfrm>
            <a:off x="3841750" y="5464175"/>
            <a:ext cx="3533775" cy="893763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5.5000</a:t>
            </a:r>
          </a:p>
        </p:txBody>
      </p:sp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2228850" y="2584450"/>
            <a:ext cx="2343150" cy="46196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prototype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268413" y="4543425"/>
            <a:ext cx="3303587" cy="882650"/>
            <a:chOff x="799" y="2862"/>
            <a:chExt cx="2081" cy="556"/>
          </a:xfrm>
        </p:grpSpPr>
        <p:sp>
          <p:nvSpPr>
            <p:cNvPr id="25618" name="Rectangle 10"/>
            <p:cNvSpPr>
              <a:spLocks noChangeArrowheads="1"/>
            </p:cNvSpPr>
            <p:nvPr/>
          </p:nvSpPr>
          <p:spPr bwMode="auto">
            <a:xfrm>
              <a:off x="799" y="3176"/>
              <a:ext cx="2081" cy="24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Array name passed</a:t>
              </a:r>
            </a:p>
          </p:txBody>
        </p:sp>
        <p:sp>
          <p:nvSpPr>
            <p:cNvPr id="25619" name="Line 11"/>
            <p:cNvSpPr>
              <a:spLocks noChangeShapeType="1"/>
            </p:cNvSpPr>
            <p:nvPr/>
          </p:nvSpPr>
          <p:spPr bwMode="auto">
            <a:xfrm flipV="1">
              <a:off x="1816" y="2862"/>
              <a:ext cx="411" cy="29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724525" y="1277938"/>
            <a:ext cx="3071813" cy="692150"/>
            <a:chOff x="3606" y="805"/>
            <a:chExt cx="1935" cy="436"/>
          </a:xfrm>
        </p:grpSpPr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3606" y="805"/>
              <a:ext cx="1935" cy="26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Array as parameter </a:t>
              </a:r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4573" y="1096"/>
              <a:ext cx="0" cy="14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77050" y="2200275"/>
            <a:ext cx="2266950" cy="1612900"/>
            <a:chOff x="4332" y="1386"/>
            <a:chExt cx="1428" cy="1016"/>
          </a:xfrm>
        </p:grpSpPr>
        <p:sp>
          <p:nvSpPr>
            <p:cNvPr id="25613" name="Rectangle 16"/>
            <p:cNvSpPr>
              <a:spLocks noChangeArrowheads="1"/>
            </p:cNvSpPr>
            <p:nvPr/>
          </p:nvSpPr>
          <p:spPr bwMode="auto">
            <a:xfrm>
              <a:off x="4599" y="1555"/>
              <a:ext cx="1161" cy="75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Number of</a:t>
              </a:r>
            </a:p>
            <a:p>
              <a:pPr algn="ctr"/>
              <a:r>
                <a:rPr lang="en-US"/>
                <a:t>Elements used</a:t>
              </a:r>
            </a:p>
          </p:txBody>
        </p:sp>
        <p:sp>
          <p:nvSpPr>
            <p:cNvPr id="25614" name="Line 17"/>
            <p:cNvSpPr>
              <a:spLocks noChangeShapeType="1"/>
            </p:cNvSpPr>
            <p:nvPr/>
          </p:nvSpPr>
          <p:spPr bwMode="auto">
            <a:xfrm flipV="1">
              <a:off x="5202" y="1386"/>
              <a:ext cx="121" cy="9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18"/>
            <p:cNvSpPr>
              <a:spLocks noChangeShapeType="1"/>
            </p:cNvSpPr>
            <p:nvPr/>
          </p:nvSpPr>
          <p:spPr bwMode="auto">
            <a:xfrm flipH="1">
              <a:off x="4332" y="1991"/>
              <a:ext cx="266" cy="41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4" grpId="0" animBg="1"/>
      <p:bldP spid="21914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sz="2800" smtClean="0"/>
              <a:t>Example Usage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BA5B5-093F-4EA4-BF56-4C1C72558ED2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038600" y="1066800"/>
            <a:ext cx="41910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n;</a:t>
            </a:r>
          </a:p>
          <a:p>
            <a:r>
              <a:rPr lang="en-US" sz="2000" b="1"/>
              <a:t>    float   list[100], avg;</a:t>
            </a:r>
          </a:p>
          <a:p>
            <a:r>
              <a:rPr lang="en-US" sz="2000" b="1"/>
              <a:t>    :</a:t>
            </a:r>
          </a:p>
          <a:p>
            <a:r>
              <a:rPr lang="en-US" sz="2000" b="1"/>
              <a:t>    avg  =  </a:t>
            </a:r>
            <a:r>
              <a:rPr lang="en-US" sz="2000" b="1">
                <a:solidFill>
                  <a:srgbClr val="CC0000"/>
                </a:solidFill>
              </a:rPr>
              <a:t>average (n, list);</a:t>
            </a:r>
          </a:p>
          <a:p>
            <a:r>
              <a:rPr lang="en-US" sz="2000" b="1"/>
              <a:t>    :</a:t>
            </a:r>
          </a:p>
          <a:p>
            <a:r>
              <a:rPr lang="en-US" sz="2000" b="1"/>
              <a:t>}</a:t>
            </a:r>
          </a:p>
          <a:p>
            <a:endParaRPr lang="en-US" sz="2000" b="1"/>
          </a:p>
          <a:p>
            <a:r>
              <a:rPr lang="en-US" sz="2000" b="1">
                <a:solidFill>
                  <a:srgbClr val="CC0000"/>
                </a:solidFill>
              </a:rPr>
              <a:t>float  average  (a, x)</a:t>
            </a:r>
          </a:p>
          <a:p>
            <a:r>
              <a:rPr lang="en-US" sz="2000" b="1">
                <a:solidFill>
                  <a:srgbClr val="CC0000"/>
                </a:solidFill>
              </a:rPr>
              <a:t>int  a;</a:t>
            </a:r>
          </a:p>
          <a:p>
            <a:r>
              <a:rPr lang="en-US" sz="2000" b="1">
                <a:solidFill>
                  <a:srgbClr val="CC0000"/>
                </a:solidFill>
              </a:rPr>
              <a:t>float  x[];</a:t>
            </a:r>
          </a:p>
          <a:p>
            <a:r>
              <a:rPr lang="en-US" sz="2000" b="1">
                <a:solidFill>
                  <a:srgbClr val="CC0000"/>
                </a:solidFill>
              </a:rPr>
              <a:t>{</a:t>
            </a:r>
          </a:p>
          <a:p>
            <a:r>
              <a:rPr lang="en-US" sz="2000" b="1">
                <a:solidFill>
                  <a:srgbClr val="CC0000"/>
                </a:solidFill>
              </a:rPr>
              <a:t>    :</a:t>
            </a:r>
          </a:p>
          <a:p>
            <a:r>
              <a:rPr lang="en-US" sz="2000" b="1">
                <a:solidFill>
                  <a:srgbClr val="CC0000"/>
                </a:solidFill>
              </a:rPr>
              <a:t>    sum = sum + x[i];</a:t>
            </a:r>
          </a:p>
          <a:p>
            <a:r>
              <a:rPr lang="en-US" sz="2000" b="1">
                <a:solidFill>
                  <a:srgbClr val="CC0000"/>
                </a:solidFill>
              </a:rPr>
              <a:t>}</a:t>
            </a:r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>
            <a:off x="2286000" y="3352800"/>
            <a:ext cx="18288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2667000" cy="20161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We can also write 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    </a:t>
            </a:r>
            <a:r>
              <a:rPr lang="en-US" sz="1800" b="1">
                <a:solidFill>
                  <a:srgbClr val="CC0000"/>
                </a:solidFill>
              </a:rPr>
              <a:t>float  x[100];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But the way the function is written makes it general; it works with arrays of any size.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Actual Mechanism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When an array is passed to a function, the values of the array elements are </a:t>
            </a:r>
            <a:r>
              <a:rPr lang="en-US" smtClean="0">
                <a:solidFill>
                  <a:srgbClr val="FF0000"/>
                </a:solidFill>
              </a:rPr>
              <a:t>not passed</a:t>
            </a:r>
            <a:r>
              <a:rPr lang="en-US" smtClean="0"/>
              <a:t> to the function.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array name is interpreted as the </a:t>
            </a:r>
            <a:r>
              <a:rPr lang="en-US" smtClean="0">
                <a:solidFill>
                  <a:srgbClr val="CC0000"/>
                </a:solidFill>
              </a:rPr>
              <a:t>address</a:t>
            </a:r>
            <a:r>
              <a:rPr lang="en-US" smtClean="0"/>
              <a:t> of the first array element.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formal argument therefore becomes a </a:t>
            </a:r>
            <a:r>
              <a:rPr lang="en-US" smtClean="0">
                <a:solidFill>
                  <a:srgbClr val="CC0000"/>
                </a:solidFill>
              </a:rPr>
              <a:t>pointer</a:t>
            </a:r>
            <a:r>
              <a:rPr lang="en-US" smtClean="0"/>
              <a:t> to the first array element.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When an array element is accessed inside the function, the address is calculated using the formula stated before.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Changes made inside the function are thus also reflected in the calling program.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03108-92DA-444A-A47D-0A88A7D888D0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Passing parameters in this way is called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</a:t>
            </a:r>
            <a:r>
              <a:rPr lang="en-US" smtClean="0">
                <a:solidFill>
                  <a:srgbClr val="FF0000"/>
                </a:solidFill>
              </a:rPr>
              <a:t>call-by-reference.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Normally parameters are passed in C using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       call-by-value.</a:t>
            </a:r>
            <a:endParaRPr lang="en-US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Basically what it means?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If a function changes the values of array elements, then these changes will be made to the original array that is passed to the function.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This does not apply when an individual element is passed on as argument.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ECF69-3843-4741-A67D-9D16E072E2CD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Minimum of a set of numbers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00D30-9500-4B28-8AEF-948E2917C48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4724400" cy="4092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endParaRPr lang="en-US" sz="2000" b="1"/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a[100], i, n;</a:t>
            </a:r>
          </a:p>
          <a:p>
            <a:endParaRPr lang="en-US" sz="2000" b="1"/>
          </a:p>
          <a:p>
            <a:r>
              <a:rPr lang="en-US" sz="2000" b="1"/>
              <a:t>    scanf (“%d”, &amp;n);  </a:t>
            </a:r>
          </a:p>
          <a:p>
            <a:r>
              <a:rPr lang="en-US" sz="2000" b="1"/>
              <a:t>    for  (i=0; i&lt;n; i++)</a:t>
            </a:r>
          </a:p>
          <a:p>
            <a:r>
              <a:rPr lang="en-US" sz="2000" b="1"/>
              <a:t>        scanf (“%d”, &amp;a[i]);</a:t>
            </a:r>
          </a:p>
          <a:p>
            <a:endParaRPr lang="en-US" sz="2000" b="1"/>
          </a:p>
          <a:p>
            <a:r>
              <a:rPr lang="en-US" sz="2000" b="1"/>
              <a:t>    printf (“\n Minimum is %d”, </a:t>
            </a:r>
          </a:p>
          <a:p>
            <a:r>
              <a:rPr lang="en-US" sz="2000" b="1"/>
              <a:t>                                        minimum (a, n));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638800" y="1524000"/>
            <a:ext cx="3124200" cy="3482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int  minimum (x, size)</a:t>
            </a:r>
          </a:p>
          <a:p>
            <a:r>
              <a:rPr lang="en-US" sz="2000" b="1"/>
              <a:t>int  x[], size;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i, min = 99999;</a:t>
            </a:r>
          </a:p>
          <a:p>
            <a:endParaRPr lang="en-US" sz="2000" b="1"/>
          </a:p>
          <a:p>
            <a:r>
              <a:rPr lang="en-US" sz="2000" b="1"/>
              <a:t>    for  (i=0; i&lt;size; i++)</a:t>
            </a:r>
          </a:p>
          <a:p>
            <a:r>
              <a:rPr lang="en-US" sz="2000" b="1"/>
              <a:t>        if  (min &lt; a[i])</a:t>
            </a:r>
          </a:p>
          <a:p>
            <a:r>
              <a:rPr lang="en-US" sz="2000" b="1"/>
              <a:t>            min = a[i];</a:t>
            </a:r>
          </a:p>
          <a:p>
            <a:r>
              <a:rPr lang="en-US" sz="2000" b="1"/>
              <a:t>    </a:t>
            </a:r>
          </a:p>
          <a:p>
            <a:r>
              <a:rPr lang="en-US" sz="2000" b="1"/>
              <a:t>    return (min);</a:t>
            </a:r>
          </a:p>
          <a:p>
            <a:r>
              <a:rPr lang="en-US" sz="20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Exercise Problems to Try Out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the mean and standard deviation of a set of n numbers.</a:t>
            </a:r>
          </a:p>
          <a:p>
            <a:pPr eaLnBrk="1" hangingPunct="1"/>
            <a:r>
              <a:rPr lang="en-US" smtClean="0"/>
              <a:t>A shop stores n different types of items. Given the number of items of each type sold during a given month, and the corresponding unit prices, compute the total monthly sales.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929C0-651A-4135-BEDB-155BF1237CAE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88127E-3CF2-4E20-8EE0-0CC91A7D780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457200" y="1905000"/>
            <a:ext cx="3124200" cy="22637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if   ((a &lt;= b) &amp;&amp; (a &lt;= c))</a:t>
            </a:r>
          </a:p>
          <a:p>
            <a:r>
              <a:rPr lang="en-US" sz="2000" b="1"/>
              <a:t>    min = a;</a:t>
            </a:r>
          </a:p>
          <a:p>
            <a:r>
              <a:rPr lang="en-US" sz="2000" b="1"/>
              <a:t>else</a:t>
            </a:r>
          </a:p>
          <a:p>
            <a:r>
              <a:rPr lang="en-US" sz="2000" b="1"/>
              <a:t>    if   (b &lt;= c)</a:t>
            </a:r>
          </a:p>
          <a:p>
            <a:r>
              <a:rPr lang="en-US" sz="2000" b="1"/>
              <a:t>          min = b;</a:t>
            </a:r>
          </a:p>
          <a:p>
            <a:r>
              <a:rPr lang="en-US" sz="2000" b="1"/>
              <a:t>    else</a:t>
            </a:r>
          </a:p>
          <a:p>
            <a:r>
              <a:rPr lang="en-US" sz="2000" b="1"/>
              <a:t>          min = c;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4114800" y="1905000"/>
            <a:ext cx="4419600" cy="31781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if   ((a &lt;= b) &amp;&amp; (a &lt;= c) &amp;&amp; (a &lt;= d))</a:t>
            </a:r>
          </a:p>
          <a:p>
            <a:r>
              <a:rPr lang="en-US" sz="2000" b="1"/>
              <a:t>    min = a;</a:t>
            </a:r>
          </a:p>
          <a:p>
            <a:r>
              <a:rPr lang="en-US" sz="2000" b="1"/>
              <a:t>else</a:t>
            </a:r>
          </a:p>
          <a:p>
            <a:r>
              <a:rPr lang="en-US" sz="2000" b="1"/>
              <a:t>    if   ((b &lt;= c) &amp;&amp; (b &lt;= d))</a:t>
            </a:r>
          </a:p>
          <a:p>
            <a:r>
              <a:rPr lang="en-US" sz="2000" b="1"/>
              <a:t>          min = b;</a:t>
            </a:r>
          </a:p>
          <a:p>
            <a:r>
              <a:rPr lang="en-US" sz="2000" b="1"/>
              <a:t>    else</a:t>
            </a:r>
          </a:p>
          <a:p>
            <a:r>
              <a:rPr lang="en-US" sz="2000" b="1"/>
              <a:t>         if  (c &lt;= d)</a:t>
            </a:r>
          </a:p>
          <a:p>
            <a:r>
              <a:rPr lang="en-US" sz="2000" b="1"/>
              <a:t>              min = c;</a:t>
            </a:r>
          </a:p>
          <a:p>
            <a:r>
              <a:rPr lang="en-US" sz="2000" b="1"/>
              <a:t>        else</a:t>
            </a:r>
          </a:p>
          <a:p>
            <a:r>
              <a:rPr lang="en-US" sz="2000" b="1"/>
              <a:t>             min = d;</a:t>
            </a:r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1066800" y="1219200"/>
            <a:ext cx="2133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 numbers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5334000" y="1143000"/>
            <a:ext cx="2133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4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0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0966A9B-2497-48FF-91C2-68B8B95AC214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461995-87A9-46DE-B5A6-F156D35BA73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6600" smtClean="0"/>
              <a:t>Character Strings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D7C2616-5635-4E40-AFBB-7730E6161276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53EB-C6E1-4B83-8157-B95A932C38D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17463"/>
            <a:ext cx="7772400" cy="762000"/>
          </a:xfrm>
        </p:spPr>
        <p:txBody>
          <a:bodyPr/>
          <a:lstStyle/>
          <a:p>
            <a:pPr eaLnBrk="1" hangingPunct="1"/>
            <a:r>
              <a:rPr lang="en-US" sz="6600" smtClean="0"/>
              <a:t>Introduction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817563"/>
            <a:ext cx="8680450" cy="5278437"/>
          </a:xfrm>
        </p:spPr>
        <p:txBody>
          <a:bodyPr/>
          <a:lstStyle/>
          <a:p>
            <a:pPr eaLnBrk="1" hangingPunct="1"/>
            <a:r>
              <a:rPr lang="en-US" sz="4400" smtClean="0"/>
              <a:t>A string is an array of characters.</a:t>
            </a:r>
          </a:p>
          <a:p>
            <a:pPr lvl="1" eaLnBrk="1" hangingPunct="1"/>
            <a:r>
              <a:rPr lang="en-US" sz="4000" smtClean="0"/>
              <a:t>Individual characters are stored in memory in ASCII code.</a:t>
            </a:r>
          </a:p>
          <a:p>
            <a:pPr lvl="1" eaLnBrk="1" hangingPunct="1"/>
            <a:r>
              <a:rPr lang="en-US" sz="4000" smtClean="0"/>
              <a:t>A string is represented as a sequence of characters terminated by the null (‘\0’) character.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71938" y="5157788"/>
            <a:ext cx="4532312" cy="930275"/>
            <a:chOff x="2304" y="3408"/>
            <a:chExt cx="1728" cy="288"/>
          </a:xfrm>
        </p:grpSpPr>
        <p:sp>
          <p:nvSpPr>
            <p:cNvPr id="30729" name="Rectangle 5"/>
            <p:cNvSpPr>
              <a:spLocks noChangeArrowheads="1"/>
            </p:cNvSpPr>
            <p:nvPr/>
          </p:nvSpPr>
          <p:spPr bwMode="auto">
            <a:xfrm>
              <a:off x="3744" y="3408"/>
              <a:ext cx="288" cy="288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/>
                <a:t>‘\0’</a:t>
              </a:r>
            </a:p>
          </p:txBody>
        </p:sp>
        <p:sp>
          <p:nvSpPr>
            <p:cNvPr id="30730" name="Rectangle 6"/>
            <p:cNvSpPr>
              <a:spLocks noChangeArrowheads="1"/>
            </p:cNvSpPr>
            <p:nvPr/>
          </p:nvSpPr>
          <p:spPr bwMode="auto">
            <a:xfrm>
              <a:off x="2880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/>
                <a:t>l</a:t>
              </a:r>
            </a:p>
          </p:txBody>
        </p:sp>
        <p:sp>
          <p:nvSpPr>
            <p:cNvPr id="30731" name="Rectangle 7"/>
            <p:cNvSpPr>
              <a:spLocks noChangeArrowheads="1"/>
            </p:cNvSpPr>
            <p:nvPr/>
          </p:nvSpPr>
          <p:spPr bwMode="auto">
            <a:xfrm>
              <a:off x="2592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/>
                <a:t>e</a:t>
              </a:r>
            </a:p>
          </p:txBody>
        </p:sp>
        <p:sp>
          <p:nvSpPr>
            <p:cNvPr id="30732" name="Rectangle 8"/>
            <p:cNvSpPr>
              <a:spLocks noChangeArrowheads="1"/>
            </p:cNvSpPr>
            <p:nvPr/>
          </p:nvSpPr>
          <p:spPr bwMode="auto">
            <a:xfrm>
              <a:off x="2304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/>
                <a:t>H</a:t>
              </a:r>
            </a:p>
          </p:txBody>
        </p:sp>
        <p:sp>
          <p:nvSpPr>
            <p:cNvPr id="30733" name="Rectangle 9"/>
            <p:cNvSpPr>
              <a:spLocks noChangeArrowheads="1"/>
            </p:cNvSpPr>
            <p:nvPr/>
          </p:nvSpPr>
          <p:spPr bwMode="auto">
            <a:xfrm>
              <a:off x="3456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/>
                <a:t>o</a:t>
              </a:r>
            </a:p>
          </p:txBody>
        </p:sp>
        <p:sp>
          <p:nvSpPr>
            <p:cNvPr id="30734" name="Rectangle 10"/>
            <p:cNvSpPr>
              <a:spLocks noChangeArrowheads="1"/>
            </p:cNvSpPr>
            <p:nvPr/>
          </p:nvSpPr>
          <p:spPr bwMode="auto">
            <a:xfrm>
              <a:off x="3168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/>
                <a:t>l</a:t>
              </a:r>
            </a:p>
          </p:txBody>
        </p:sp>
      </p:grpSp>
      <p:sp>
        <p:nvSpPr>
          <p:cNvPr id="200715" name="Text Box 11"/>
          <p:cNvSpPr txBox="1">
            <a:spLocks noChangeArrowheads="1"/>
          </p:cNvSpPr>
          <p:nvPr/>
        </p:nvSpPr>
        <p:spPr bwMode="auto">
          <a:xfrm>
            <a:off x="808038" y="5349875"/>
            <a:ext cx="3094037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“Hello”  </a:t>
            </a:r>
            <a:r>
              <a:rPr lang="en-US" sz="4000" b="1">
                <a:solidFill>
                  <a:srgbClr val="FF0000"/>
                </a:solidFill>
                <a:sym typeface="Wingdings" pitchFamily="2" charset="2"/>
              </a:rPr>
              <a:t></a:t>
            </a:r>
            <a:endParaRPr 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63" y="1600200"/>
            <a:ext cx="8974137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571500" y="1905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n-US" altLang="zh-TW" sz="4000">
                <a:solidFill>
                  <a:schemeClr val="tx2"/>
                </a:solidFill>
                <a:ea typeface="PMingLiU" pitchFamily="18" charset="-120"/>
              </a:rPr>
              <a:t>Character Strings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6700"/>
            <a:ext cx="7696200" cy="609600"/>
          </a:xfrm>
        </p:spPr>
        <p:txBody>
          <a:bodyPr/>
          <a:lstStyle/>
          <a:p>
            <a:r>
              <a:rPr lang="en-US" altLang="zh-TW" sz="4000" smtClean="0">
                <a:ea typeface="PMingLiU" pitchFamily="18" charset="-120"/>
              </a:rPr>
              <a:t>Character vs. String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52500"/>
            <a:ext cx="8991600" cy="5219700"/>
          </a:xfrm>
        </p:spPr>
        <p:txBody>
          <a:bodyPr/>
          <a:lstStyle/>
          <a:p>
            <a:pPr>
              <a:defRPr/>
            </a:pPr>
            <a:r>
              <a:rPr lang="en-US" altLang="zh-TW" sz="3200" dirty="0">
                <a:ea typeface="PMingLiU" pitchFamily="18" charset="-120"/>
              </a:rPr>
              <a:t>A string constant is a sequence of characters enclosed in double quotes.</a:t>
            </a:r>
            <a:endParaRPr lang="en-US" altLang="zh-TW" dirty="0">
              <a:ea typeface="PMingLiU" pitchFamily="18" charset="-120"/>
            </a:endParaRPr>
          </a:p>
          <a:p>
            <a:pPr lvl="1">
              <a:defRPr/>
            </a:pPr>
            <a:r>
              <a:rPr lang="en-US" altLang="zh-TW" dirty="0">
                <a:ea typeface="PMingLiU" pitchFamily="18" charset="-120"/>
              </a:rPr>
              <a:t>For example, the character string: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altLang="zh-TW" sz="2800" dirty="0">
                <a:solidFill>
                  <a:srgbClr val="003300"/>
                </a:solidFill>
                <a:latin typeface="Comic Sans MS" pitchFamily="66" charset="0"/>
                <a:ea typeface="PMingLiU" pitchFamily="18" charset="-120"/>
              </a:rPr>
              <a:t>char s1[2]="a";  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  <a:latin typeface="Courier New" pitchFamily="28" charset="0"/>
                <a:ea typeface="PMingLiU" pitchFamily="18" charset="-120"/>
              </a:rPr>
              <a:t>//Takes two bytes of storage.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  <a:ea typeface="PMingLiU" pitchFamily="18" charset="-120"/>
              </a:rPr>
              <a:t> </a:t>
            </a:r>
            <a:r>
              <a:rPr lang="en-US" altLang="zh-TW" sz="2800" dirty="0">
                <a:solidFill>
                  <a:srgbClr val="66FF33"/>
                </a:solidFill>
                <a:ea typeface="PMingLiU" pitchFamily="18" charset="-120"/>
              </a:rPr>
              <a:t>        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altLang="zh-TW" sz="2800" dirty="0">
                <a:ea typeface="PMingLiU" pitchFamily="18" charset="-120"/>
              </a:rPr>
              <a:t>s1:</a:t>
            </a:r>
          </a:p>
          <a:p>
            <a:pPr lvl="1">
              <a:buFont typeface="Monotype Sorts" pitchFamily="2" charset="2"/>
              <a:buNone/>
              <a:defRPr/>
            </a:pPr>
            <a:endParaRPr lang="en-US" altLang="zh-TW" sz="2800" dirty="0">
              <a:ea typeface="PMingLiU" pitchFamily="18" charset="-120"/>
            </a:endParaRPr>
          </a:p>
          <a:p>
            <a:pPr lvl="1">
              <a:defRPr/>
            </a:pPr>
            <a:r>
              <a:rPr lang="en-US" altLang="zh-TW" dirty="0">
                <a:ea typeface="PMingLiU" pitchFamily="18" charset="-120"/>
              </a:rPr>
              <a:t>On the other hand, the character, in single quotes: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altLang="zh-TW" sz="2800" dirty="0">
                <a:solidFill>
                  <a:srgbClr val="003300"/>
                </a:solidFill>
                <a:latin typeface="Comic Sans MS" pitchFamily="66" charset="0"/>
                <a:ea typeface="PMingLiU" pitchFamily="18" charset="-120"/>
              </a:rPr>
              <a:t>char s2= `a`; 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  <a:latin typeface="Courier New" pitchFamily="28" charset="0"/>
                <a:ea typeface="PMingLiU" pitchFamily="18" charset="-120"/>
              </a:rPr>
              <a:t>//Takes only one byte of storage.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  <a:ea typeface="PMingLiU" pitchFamily="18" charset="-120"/>
              </a:rPr>
              <a:t>         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altLang="zh-TW" sz="2800" dirty="0">
                <a:ea typeface="PMingLiU" pitchFamily="18" charset="-120"/>
              </a:rPr>
              <a:t>s2: </a:t>
            </a:r>
            <a:endParaRPr lang="en-US" altLang="zh-TW" dirty="0">
              <a:ea typeface="PMingLiU" pitchFamily="18" charset="-120"/>
            </a:endParaRPr>
          </a:p>
        </p:txBody>
      </p:sp>
      <p:graphicFrame>
        <p:nvGraphicFramePr>
          <p:cNvPr id="429060" name="Group 4"/>
          <p:cNvGraphicFramePr>
            <a:graphicFrameLocks noGrp="1"/>
          </p:cNvGraphicFramePr>
          <p:nvPr/>
        </p:nvGraphicFramePr>
        <p:xfrm>
          <a:off x="1524000" y="3505200"/>
          <a:ext cx="1447800" cy="457200"/>
        </p:xfrm>
        <a:graphic>
          <a:graphicData uri="http://schemas.openxmlformats.org/drawingml/2006/table">
            <a:tbl>
              <a:tblPr/>
              <a:tblGrid>
                <a:gridCol w="723900"/>
                <a:gridCol w="7239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‘\0’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9068" name="Group 12"/>
          <p:cNvGraphicFramePr>
            <a:graphicFrameLocks noGrp="1"/>
          </p:cNvGraphicFramePr>
          <p:nvPr/>
        </p:nvGraphicFramePr>
        <p:xfrm>
          <a:off x="1562100" y="5829300"/>
          <a:ext cx="495300" cy="517525"/>
        </p:xfrm>
        <a:graphic>
          <a:graphicData uri="http://schemas.openxmlformats.org/drawingml/2006/table">
            <a:tbl>
              <a:tblPr/>
              <a:tblGrid>
                <a:gridCol w="4953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2D77125-F8E4-445B-9025-7F82AB6F5504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100D72-C94A-4862-A843-341DB8BED14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6425" cy="762000"/>
          </a:xfrm>
        </p:spPr>
        <p:txBody>
          <a:bodyPr/>
          <a:lstStyle/>
          <a:p>
            <a:pPr eaLnBrk="1" hangingPunct="1"/>
            <a:r>
              <a:rPr lang="en-US" sz="5400" smtClean="0"/>
              <a:t>Declaring String Variables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201738"/>
            <a:ext cx="8718550" cy="5106987"/>
          </a:xfrm>
        </p:spPr>
        <p:txBody>
          <a:bodyPr/>
          <a:lstStyle/>
          <a:p>
            <a:pPr eaLnBrk="1" hangingPunct="1"/>
            <a:r>
              <a:rPr lang="en-US" sz="3200" smtClean="0"/>
              <a:t>A string is declared like any other array: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solidFill>
                  <a:srgbClr val="CC0000"/>
                </a:solidFill>
              </a:rPr>
              <a:t>        </a:t>
            </a:r>
            <a:r>
              <a:rPr lang="en-US" sz="3200" smtClean="0">
                <a:solidFill>
                  <a:srgbClr val="CC0000"/>
                </a:solidFill>
              </a:rPr>
              <a:t>char  string-name [size];</a:t>
            </a:r>
          </a:p>
          <a:p>
            <a:pPr lvl="1" eaLnBrk="1" hangingPunct="1"/>
            <a:r>
              <a:rPr lang="en-US" sz="2800" smtClean="0">
                <a:solidFill>
                  <a:srgbClr val="FF0000"/>
                </a:solidFill>
              </a:rPr>
              <a:t>size</a:t>
            </a:r>
            <a:r>
              <a:rPr lang="en-US" sz="2800" smtClean="0"/>
              <a:t> determines the number of characters in string_name.</a:t>
            </a:r>
          </a:p>
          <a:p>
            <a:pPr eaLnBrk="1" hangingPunct="1"/>
            <a:r>
              <a:rPr lang="en-US" sz="3200" smtClean="0"/>
              <a:t>When a character string is assigned to a character array, e.g.   </a:t>
            </a:r>
            <a:r>
              <a:rPr lang="en-US" sz="3200" smtClean="0">
                <a:solidFill>
                  <a:srgbClr val="A50021"/>
                </a:solidFill>
                <a:latin typeface="Comic Sans MS" pitchFamily="66" charset="0"/>
              </a:rPr>
              <a:t>s=“abc”;</a:t>
            </a:r>
          </a:p>
          <a:p>
            <a:pPr lvl="1" eaLnBrk="1" hangingPunct="1"/>
            <a:r>
              <a:rPr lang="en-US" sz="2800" smtClean="0"/>
              <a:t>It automatically appends the null character (‘\0’) at the end of the string.</a:t>
            </a:r>
          </a:p>
          <a:p>
            <a:pPr lvl="1" eaLnBrk="1" hangingPunct="1"/>
            <a:r>
              <a:rPr lang="en-US" sz="2800" smtClean="0">
                <a:solidFill>
                  <a:srgbClr val="FF0000"/>
                </a:solidFill>
              </a:rPr>
              <a:t>size</a:t>
            </a:r>
            <a:r>
              <a:rPr lang="en-US" sz="2800" smtClean="0"/>
              <a:t> should be equal to the number of characters in the string plus 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F30A9E4-CDCD-46F8-9B3C-DDFF63538BE5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F72C0A-97CE-43B9-9728-89E4F64A6DE4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smtClean="0"/>
              <a:t>Examples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371600"/>
            <a:ext cx="8718550" cy="47244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latin typeface="Comic Sans MS" pitchFamily="66" charset="0"/>
              </a:rPr>
              <a:t>char   name[30];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   char   city[15];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   char   dob[11];</a:t>
            </a:r>
          </a:p>
          <a:p>
            <a:pPr lvl="1" eaLnBrk="1" hangingPunct="1">
              <a:buFontTx/>
              <a:buNone/>
            </a:pPr>
            <a:endParaRPr lang="en-US" sz="2800" smtClean="0">
              <a:latin typeface="Comic Sans MS" pitchFamily="66" charset="0"/>
            </a:endParaRPr>
          </a:p>
          <a:p>
            <a:pPr eaLnBrk="1" hangingPunct="1"/>
            <a:r>
              <a:rPr lang="en-US" sz="3200" smtClean="0"/>
              <a:t>A string may be initialized at the time of declaration.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char city[15] = “Calcutta”;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char city[15] = {‘C’, ‘a’,‘l’,‘c’,‘u’,‘t’,‘t’,‘a’,’\0’};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char   dob[] = “12-10-1975”;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340350" y="4119563"/>
            <a:ext cx="3154363" cy="922337"/>
            <a:chOff x="3264" y="2256"/>
            <a:chExt cx="1824" cy="576"/>
          </a:xfrm>
        </p:grpSpPr>
        <p:sp>
          <p:nvSpPr>
            <p:cNvPr id="34824" name="Text Box 4"/>
            <p:cNvSpPr txBox="1">
              <a:spLocks noChangeArrowheads="1"/>
            </p:cNvSpPr>
            <p:nvPr/>
          </p:nvSpPr>
          <p:spPr bwMode="auto">
            <a:xfrm>
              <a:off x="3936" y="2256"/>
              <a:ext cx="1152" cy="32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tx2"/>
                  </a:solidFill>
                </a:rPr>
                <a:t>Equivalent</a:t>
              </a:r>
            </a:p>
          </p:txBody>
        </p:sp>
        <p:sp>
          <p:nvSpPr>
            <p:cNvPr id="34825" name="Line 5"/>
            <p:cNvSpPr>
              <a:spLocks noChangeShapeType="1"/>
            </p:cNvSpPr>
            <p:nvPr/>
          </p:nvSpPr>
          <p:spPr bwMode="auto">
            <a:xfrm flipH="1">
              <a:off x="3936" y="2496"/>
              <a:ext cx="43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Line 6"/>
            <p:cNvSpPr>
              <a:spLocks noChangeShapeType="1"/>
            </p:cNvSpPr>
            <p:nvPr/>
          </p:nvSpPr>
          <p:spPr bwMode="auto">
            <a:xfrm flipH="1">
              <a:off x="3264" y="2496"/>
              <a:ext cx="816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3695EC7-AF86-41BC-A52B-D039336C92EB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BBAB99-A71B-4C32-A08C-6D0FCDB32BF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48638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Reading Strings from the Keyboard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Two different cases will be considered:</a:t>
            </a:r>
          </a:p>
          <a:p>
            <a:pPr lvl="1" eaLnBrk="1" hangingPunct="1"/>
            <a:r>
              <a:rPr lang="en-US" sz="4800" smtClean="0"/>
              <a:t>Reading words</a:t>
            </a:r>
          </a:p>
          <a:p>
            <a:pPr lvl="1" eaLnBrk="1" hangingPunct="1"/>
            <a:r>
              <a:rPr lang="en-US" sz="4800" smtClean="0"/>
              <a:t>Reading an entire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ChangeArrowheads="1"/>
          </p:cNvSpPr>
          <p:nvPr/>
        </p:nvSpPr>
        <p:spPr bwMode="auto">
          <a:xfrm>
            <a:off x="800100" y="4038600"/>
            <a:ext cx="7886700" cy="1447800"/>
          </a:xfrm>
          <a:prstGeom prst="rect">
            <a:avLst/>
          </a:prstGeom>
          <a:solidFill>
            <a:srgbClr val="FFFF99"/>
          </a:solidFill>
          <a:ln w="38100" algn="ctr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C34BF5E-09F7-4C61-B3DE-6AE1483B1EA7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8237DA-36B0-4BA7-BACF-8FE4FBE368EB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213"/>
            <a:ext cx="7772400" cy="533400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sz="4800" smtClean="0"/>
              <a:t>Reading Words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314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>
                <a:solidFill>
                  <a:srgbClr val="FF0000"/>
                </a:solidFill>
              </a:rPr>
              <a:t>scanf</a:t>
            </a:r>
            <a:r>
              <a:rPr lang="en-US" sz="3600" smtClean="0"/>
              <a:t> with  </a:t>
            </a:r>
            <a:r>
              <a:rPr lang="en-US" sz="3600" smtClean="0">
                <a:solidFill>
                  <a:srgbClr val="FF0000"/>
                </a:solidFill>
              </a:rPr>
              <a:t>“%s”</a:t>
            </a:r>
            <a:r>
              <a:rPr lang="en-US" sz="3600" smtClean="0"/>
              <a:t> format: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smtClean="0">
                <a:latin typeface="Comic Sans MS" pitchFamily="66" charset="0"/>
              </a:rPr>
              <a:t>       </a:t>
            </a: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char   name[30];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       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       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       scanf (“%s”, name);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The ampersand (&amp;) is not required before the string name.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Point to remember here is that the string is taken to be upto the first white space (blank, tab, carriage return, etc.)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/>
              <a:t>If we type  “Rupak Biswas”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name</a:t>
            </a:r>
            <a:r>
              <a:rPr lang="en-US" sz="2800" smtClean="0"/>
              <a:t> will be assigned the string “</a:t>
            </a:r>
            <a:r>
              <a:rPr lang="en-US" sz="2800" smtClean="0">
                <a:solidFill>
                  <a:srgbClr val="FF0000"/>
                </a:solidFill>
              </a:rPr>
              <a:t>Rupak</a:t>
            </a:r>
            <a:r>
              <a:rPr lang="en-US" sz="280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3C4387A-1BE6-4D7F-8068-F9894D177646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68F04A-E163-471D-A262-BE609880222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eaLnBrk="1" hangingPunct="1"/>
            <a:r>
              <a:rPr lang="en-US" sz="5400" smtClean="0"/>
              <a:t>Reading a Line of Text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371600"/>
            <a:ext cx="8604250" cy="4724400"/>
          </a:xfrm>
        </p:spPr>
        <p:txBody>
          <a:bodyPr/>
          <a:lstStyle/>
          <a:p>
            <a:pPr eaLnBrk="1" hangingPunct="1"/>
            <a:r>
              <a:rPr lang="en-US" sz="3600" smtClean="0"/>
              <a:t>In many applications, we need to read in an entire line of text (including blank spaces).</a:t>
            </a:r>
          </a:p>
          <a:p>
            <a:pPr eaLnBrk="1" hangingPunct="1"/>
            <a:r>
              <a:rPr lang="en-US" sz="3600" smtClean="0"/>
              <a:t>We can use the </a:t>
            </a:r>
            <a:r>
              <a:rPr lang="en-US" sz="3600" smtClean="0">
                <a:solidFill>
                  <a:srgbClr val="FF0000"/>
                </a:solidFill>
              </a:rPr>
              <a:t>getchar()</a:t>
            </a:r>
            <a:r>
              <a:rPr lang="en-US" sz="3600" smtClean="0"/>
              <a:t> function for the purpose.</a:t>
            </a:r>
          </a:p>
        </p:txBody>
      </p:sp>
      <p:sp>
        <p:nvSpPr>
          <p:cNvPr id="37895" name="AutoShape 4"/>
          <p:cNvSpPr>
            <a:spLocks noChangeArrowheads="1"/>
          </p:cNvSpPr>
          <p:nvPr/>
        </p:nvSpPr>
        <p:spPr bwMode="auto">
          <a:xfrm>
            <a:off x="2767013" y="4465638"/>
            <a:ext cx="3810000" cy="381000"/>
          </a:xfrm>
          <a:prstGeom prst="rightArrow">
            <a:avLst>
              <a:gd name="adj1" fmla="val 50000"/>
              <a:gd name="adj2" fmla="val 250000"/>
            </a:avLst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20ACF01-00F0-4989-89E3-776C0431EFC8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8C15A7-7667-41C5-B722-DD5B244FF634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93675" y="395288"/>
            <a:ext cx="8416925" cy="610870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char   line[81], ch;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int  c=0;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do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   {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       ch = getchar();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       line[c] = ch;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       c++;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   }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while  (ch != ‘\n’);</a:t>
            </a:r>
          </a:p>
          <a:p>
            <a:endParaRPr lang="en-US" sz="2800" b="1">
              <a:solidFill>
                <a:srgbClr val="CC0000"/>
              </a:solidFill>
              <a:latin typeface="Comic Sans MS" pitchFamily="66" charset="0"/>
            </a:endParaRP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c = c – 1;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line[c] = ‘\0’;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91000" y="2500313"/>
            <a:ext cx="4375150" cy="2503487"/>
            <a:chOff x="2640" y="1392"/>
            <a:chExt cx="2016" cy="1296"/>
          </a:xfrm>
        </p:grpSpPr>
        <p:sp>
          <p:nvSpPr>
            <p:cNvPr id="38922" name="AutoShape 3"/>
            <p:cNvSpPr>
              <a:spLocks/>
            </p:cNvSpPr>
            <p:nvPr/>
          </p:nvSpPr>
          <p:spPr bwMode="auto">
            <a:xfrm>
              <a:off x="2640" y="1392"/>
              <a:ext cx="288" cy="1296"/>
            </a:xfrm>
            <a:prstGeom prst="rightBrace">
              <a:avLst>
                <a:gd name="adj1" fmla="val 37500"/>
                <a:gd name="adj2" fmla="val 50000"/>
              </a:avLst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Text Box 5"/>
            <p:cNvSpPr txBox="1">
              <a:spLocks noChangeArrowheads="1"/>
            </p:cNvSpPr>
            <p:nvPr/>
          </p:nvSpPr>
          <p:spPr bwMode="auto">
            <a:xfrm>
              <a:off x="3120" y="1632"/>
              <a:ext cx="1536" cy="80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</a:rPr>
                <a:t>Read characters until CR (‘\n’) is encountered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381375" y="5580063"/>
            <a:ext cx="5453063" cy="804862"/>
            <a:chOff x="2736" y="2832"/>
            <a:chExt cx="1968" cy="432"/>
          </a:xfrm>
        </p:grpSpPr>
        <p:sp>
          <p:nvSpPr>
            <p:cNvPr id="38920" name="AutoShape 4"/>
            <p:cNvSpPr>
              <a:spLocks/>
            </p:cNvSpPr>
            <p:nvPr/>
          </p:nvSpPr>
          <p:spPr bwMode="auto">
            <a:xfrm>
              <a:off x="2736" y="2880"/>
              <a:ext cx="144" cy="384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Text Box 6"/>
            <p:cNvSpPr txBox="1">
              <a:spLocks noChangeArrowheads="1"/>
            </p:cNvSpPr>
            <p:nvPr/>
          </p:nvSpPr>
          <p:spPr bwMode="auto">
            <a:xfrm>
              <a:off x="3168" y="2832"/>
              <a:ext cx="1536" cy="31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</a:rPr>
                <a:t>Make it a valid string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Problem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Suppose we have 10 numbers to handle.</a:t>
            </a:r>
          </a:p>
          <a:p>
            <a:pPr eaLnBrk="1" hangingPunct="1"/>
            <a:r>
              <a:rPr lang="en-US" smtClean="0"/>
              <a:t>Or 20.</a:t>
            </a:r>
          </a:p>
          <a:p>
            <a:pPr eaLnBrk="1" hangingPunct="1"/>
            <a:r>
              <a:rPr lang="en-US" smtClean="0"/>
              <a:t>Or 100.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tackle this problem?</a:t>
            </a:r>
          </a:p>
          <a:p>
            <a:pPr eaLnBrk="1" hangingPunct="1"/>
            <a:r>
              <a:rPr lang="en-US" smtClean="0"/>
              <a:t>Solution:</a:t>
            </a:r>
          </a:p>
          <a:p>
            <a:pPr lvl="1" eaLnBrk="1" hangingPunct="1"/>
            <a:r>
              <a:rPr lang="en-US" smtClean="0"/>
              <a:t>Use </a:t>
            </a:r>
            <a:r>
              <a:rPr lang="en-US" smtClean="0">
                <a:solidFill>
                  <a:srgbClr val="FF0000"/>
                </a:solidFill>
              </a:rPr>
              <a:t>arrays</a:t>
            </a:r>
            <a:r>
              <a:rPr lang="en-US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A3243-B9A2-481E-AD3C-A0C1B138CDF1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F8D5567-8992-43FC-93D6-822124D11AB1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619461-6BB5-4FA4-B4F4-8FE17D6C2C2E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304800"/>
            <a:ext cx="868045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Reading a Line :: Alternate Approach</a:t>
            </a:r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231775" y="1371600"/>
            <a:ext cx="8912225" cy="15906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char   line[81];</a:t>
            </a:r>
          </a:p>
          <a:p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scanf  (“%[ ABCDEFGHIJKLMNOPQRSTUVWXYZ]”, line);</a:t>
            </a: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222250" y="4043363"/>
            <a:ext cx="7845425" cy="1411287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char   line[81];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sz="2800" b="1">
                <a:solidFill>
                  <a:srgbClr val="CC0000"/>
                </a:solidFill>
                <a:latin typeface="Comic Sans MS" pitchFamily="66" charset="0"/>
              </a:rPr>
              <a:t>scanf  (“%[^\n]”, line);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1500188" y="2895600"/>
            <a:ext cx="7643812" cy="10906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  <a:buFont typeface="Wingdings" pitchFamily="2" charset="2"/>
              <a:buChar char="è"/>
            </a:pPr>
            <a:r>
              <a:rPr lang="en-US" sz="3200" b="1">
                <a:solidFill>
                  <a:srgbClr val="FF0000"/>
                </a:solidFill>
                <a:sym typeface="Wingdings" pitchFamily="2" charset="2"/>
              </a:rPr>
              <a:t>    Reads a string containing uppercase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FF0000"/>
                </a:solidFill>
                <a:sym typeface="Wingdings" pitchFamily="2" charset="2"/>
              </a:rPr>
              <a:t>         characters and blank spaces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846138" y="5580063"/>
            <a:ext cx="8027987" cy="5794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  <a:buFont typeface="Wingdings" pitchFamily="2" charset="2"/>
              <a:buChar char="è"/>
            </a:pPr>
            <a:r>
              <a:rPr lang="en-US" sz="3200" b="1">
                <a:solidFill>
                  <a:srgbClr val="FF0000"/>
                </a:solidFill>
                <a:sym typeface="Wingdings" pitchFamily="2" charset="2"/>
              </a:rPr>
              <a:t>  Reads a string containing any characters</a:t>
            </a:r>
            <a:endParaRPr 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3A29637-1C95-4C7A-A996-C02519C7C598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40FD60-B580-46F1-B583-AEBA5F43E03A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654050" y="3160713"/>
            <a:ext cx="6183313" cy="29559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Comic Sans MS" pitchFamily="66" charset="0"/>
            </a:endParaRP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64562" cy="762000"/>
          </a:xfrm>
        </p:spPr>
        <p:txBody>
          <a:bodyPr/>
          <a:lstStyle/>
          <a:p>
            <a:pPr eaLnBrk="1" hangingPunct="1"/>
            <a:r>
              <a:rPr lang="en-US" sz="4400" smtClean="0"/>
              <a:t>Displaying Strings on the Screen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5763" y="1355725"/>
            <a:ext cx="8758237" cy="4724400"/>
          </a:xfrm>
        </p:spPr>
        <p:txBody>
          <a:bodyPr/>
          <a:lstStyle/>
          <a:p>
            <a:pPr eaLnBrk="1" hangingPunct="1"/>
            <a:r>
              <a:rPr lang="en-US" sz="4000" smtClean="0"/>
              <a:t>We can use </a:t>
            </a:r>
            <a:r>
              <a:rPr lang="en-US" sz="4000" smtClean="0">
                <a:solidFill>
                  <a:srgbClr val="A50021"/>
                </a:solidFill>
              </a:rPr>
              <a:t>printf</a:t>
            </a:r>
            <a:r>
              <a:rPr lang="en-US" sz="4000" smtClean="0"/>
              <a:t> with the </a:t>
            </a:r>
            <a:r>
              <a:rPr lang="en-US" sz="4000" smtClean="0">
                <a:solidFill>
                  <a:srgbClr val="A50021"/>
                </a:solidFill>
              </a:rPr>
              <a:t>“%s”</a:t>
            </a:r>
            <a:r>
              <a:rPr lang="en-US" sz="4000" smtClean="0"/>
              <a:t> format specification.</a:t>
            </a:r>
          </a:p>
          <a:p>
            <a:pPr lvl="1" eaLnBrk="1" hangingPunct="1">
              <a:buFontTx/>
              <a:buNone/>
            </a:pPr>
            <a:endParaRPr lang="en-US" sz="3600" smtClean="0"/>
          </a:p>
          <a:p>
            <a:pPr lvl="1" eaLnBrk="1" hangingPunct="1">
              <a:buFontTx/>
              <a:buNone/>
            </a:pPr>
            <a:r>
              <a:rPr lang="en-US" sz="3600" smtClean="0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3600" smtClean="0">
                <a:solidFill>
                  <a:srgbClr val="800080"/>
                </a:solidFill>
                <a:latin typeface="Comic Sans MS" pitchFamily="66" charset="0"/>
              </a:rPr>
              <a:t>char name[50];</a:t>
            </a:r>
          </a:p>
          <a:p>
            <a:pPr lvl="1" eaLnBrk="1" hangingPunct="1">
              <a:buFontTx/>
              <a:buNone/>
            </a:pPr>
            <a:r>
              <a:rPr lang="en-US" sz="3600" smtClean="0">
                <a:solidFill>
                  <a:srgbClr val="800080"/>
                </a:solidFill>
                <a:latin typeface="Comic Sans MS" pitchFamily="66" charset="0"/>
              </a:rPr>
              <a:t>	:</a:t>
            </a:r>
          </a:p>
          <a:p>
            <a:pPr lvl="1" eaLnBrk="1" hangingPunct="1">
              <a:buFontTx/>
              <a:buNone/>
            </a:pPr>
            <a:r>
              <a:rPr lang="en-US" sz="3600" smtClean="0">
                <a:solidFill>
                  <a:srgbClr val="800080"/>
                </a:solidFill>
                <a:latin typeface="Comic Sans MS" pitchFamily="66" charset="0"/>
              </a:rPr>
              <a:t>	:    </a:t>
            </a:r>
          </a:p>
          <a:p>
            <a:pPr lvl="1" eaLnBrk="1" hangingPunct="1">
              <a:buFontTx/>
              <a:buNone/>
            </a:pPr>
            <a:r>
              <a:rPr lang="en-US" sz="3600" smtClean="0">
                <a:solidFill>
                  <a:srgbClr val="800080"/>
                </a:solidFill>
                <a:latin typeface="Comic Sans MS" pitchFamily="66" charset="0"/>
              </a:rPr>
              <a:t>	printf (“\n %s”, name);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8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8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8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8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83DC51C-C112-4B98-814F-B0B3930BDD0F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F35DC-B295-4F03-B93B-68D2BACD97B4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304800"/>
            <a:ext cx="8450262" cy="762000"/>
          </a:xfrm>
        </p:spPr>
        <p:txBody>
          <a:bodyPr/>
          <a:lstStyle/>
          <a:p>
            <a:pPr eaLnBrk="1" hangingPunct="1"/>
            <a:r>
              <a:rPr lang="en-US" sz="4800" smtClean="0"/>
              <a:t>Processing Character Strings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201738"/>
            <a:ext cx="8604250" cy="4894262"/>
          </a:xfrm>
        </p:spPr>
        <p:txBody>
          <a:bodyPr/>
          <a:lstStyle/>
          <a:p>
            <a:pPr eaLnBrk="1" hangingPunct="1"/>
            <a:r>
              <a:rPr lang="en-US" sz="3600" smtClean="0"/>
              <a:t>C library functions for character string manipulation.</a:t>
            </a:r>
          </a:p>
          <a:p>
            <a:pPr lvl="1" eaLnBrk="1" hangingPunct="1"/>
            <a:r>
              <a:rPr lang="en-US" sz="3200" smtClean="0">
                <a:latin typeface="Comic Sans MS" pitchFamily="66" charset="0"/>
              </a:rPr>
              <a:t>strcpy  ::  string copy</a:t>
            </a:r>
          </a:p>
          <a:p>
            <a:pPr lvl="1" eaLnBrk="1" hangingPunct="1"/>
            <a:r>
              <a:rPr lang="en-US" sz="3200" smtClean="0">
                <a:latin typeface="Comic Sans MS" pitchFamily="66" charset="0"/>
              </a:rPr>
              <a:t>strlen   ::  string length</a:t>
            </a:r>
          </a:p>
          <a:p>
            <a:pPr lvl="1" eaLnBrk="1" hangingPunct="1"/>
            <a:r>
              <a:rPr lang="en-US" sz="3200" smtClean="0">
                <a:latin typeface="Comic Sans MS" pitchFamily="66" charset="0"/>
              </a:rPr>
              <a:t>strcmp ::  string comparison</a:t>
            </a:r>
          </a:p>
          <a:p>
            <a:pPr lvl="1" eaLnBrk="1" hangingPunct="1"/>
            <a:r>
              <a:rPr lang="en-US" sz="3200" smtClean="0">
                <a:latin typeface="Comic Sans MS" pitchFamily="66" charset="0"/>
              </a:rPr>
              <a:t>strtcat  ::  string concatenation</a:t>
            </a:r>
          </a:p>
          <a:p>
            <a:pPr eaLnBrk="1" hangingPunct="1"/>
            <a:r>
              <a:rPr lang="en-US" sz="3600" smtClean="0"/>
              <a:t>It is required to include the following</a:t>
            </a:r>
          </a:p>
          <a:p>
            <a:pPr lvl="1" eaLnBrk="1" hangingPunct="1">
              <a:buFontTx/>
              <a:buNone/>
            </a:pPr>
            <a:r>
              <a:rPr lang="en-US" sz="3600" smtClean="0">
                <a:solidFill>
                  <a:srgbClr val="FF0000"/>
                </a:solidFill>
                <a:latin typeface="Comic Sans MS" pitchFamily="66" charset="0"/>
              </a:rPr>
              <a:t>    #include  &lt;string.h&gt;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439A039-44C6-4F1C-8BAE-50CD573C988F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57AEC-DC9D-46C9-9EBA-255F7313B10D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0"/>
            <a:ext cx="7772400" cy="762000"/>
          </a:xfrm>
        </p:spPr>
        <p:txBody>
          <a:bodyPr/>
          <a:lstStyle/>
          <a:p>
            <a:pPr eaLnBrk="1" hangingPunct="1"/>
            <a:r>
              <a:rPr lang="en-US" sz="6600" smtClean="0"/>
              <a:t>strcpy()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047750"/>
            <a:ext cx="8756650" cy="5048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sz="3600" smtClean="0"/>
              <a:t>Works very much like a string assignment operator.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    strcpy  (string1, string2);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sz="3200" smtClean="0"/>
              <a:t>Assigns the contents of </a:t>
            </a:r>
            <a:r>
              <a:rPr lang="en-US" sz="3200" smtClean="0">
                <a:solidFill>
                  <a:srgbClr val="FF0000"/>
                </a:solidFill>
              </a:rPr>
              <a:t>string2</a:t>
            </a:r>
            <a:r>
              <a:rPr lang="en-US" sz="3200" smtClean="0"/>
              <a:t> to </a:t>
            </a:r>
            <a:r>
              <a:rPr lang="en-US" sz="3200" smtClean="0">
                <a:solidFill>
                  <a:srgbClr val="FF0000"/>
                </a:solidFill>
              </a:rPr>
              <a:t>string1</a:t>
            </a:r>
            <a:r>
              <a:rPr lang="en-US" sz="320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sz="3600" smtClean="0"/>
              <a:t>Examples: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3200" smtClean="0"/>
              <a:t>    </a:t>
            </a:r>
            <a:r>
              <a:rPr lang="en-US" sz="3200" smtClean="0">
                <a:latin typeface="Comic Sans MS" pitchFamily="66" charset="0"/>
              </a:rPr>
              <a:t>strcpy  (city, “Calcutta”);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3200" smtClean="0">
                <a:latin typeface="Comic Sans MS" pitchFamily="66" charset="0"/>
              </a:rPr>
              <a:t>    strcpy  (city, mycity);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sz="3600" smtClean="0"/>
              <a:t>Warning: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sz="3200" smtClean="0"/>
              <a:t>Assignment operator does  not work for strings.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3600" smtClean="0">
                <a:solidFill>
                  <a:srgbClr val="CC0000"/>
                </a:solidFill>
              </a:rPr>
              <a:t>      </a:t>
            </a:r>
            <a:r>
              <a:rPr lang="en-US" sz="3600" smtClean="0">
                <a:solidFill>
                  <a:srgbClr val="CC0000"/>
                </a:solidFill>
                <a:latin typeface="Comic Sans MS" pitchFamily="66" charset="0"/>
              </a:rPr>
              <a:t>city  =  “Calcutta”;</a:t>
            </a:r>
            <a:r>
              <a:rPr lang="en-US" sz="3600" smtClean="0">
                <a:solidFill>
                  <a:srgbClr val="CC0000"/>
                </a:solidFill>
              </a:rPr>
              <a:t>   </a:t>
            </a:r>
            <a:r>
              <a:rPr lang="en-US" sz="3600" smtClean="0">
                <a:solidFill>
                  <a:srgbClr val="3333FF"/>
                </a:solidFill>
                <a:sym typeface="Wingdings" pitchFamily="2" charset="2"/>
              </a:rPr>
              <a:t> INVALID</a:t>
            </a:r>
            <a:endParaRPr lang="en-US" sz="3600" smtClean="0">
              <a:solidFill>
                <a:srgbClr val="3333FF"/>
              </a:solidFill>
            </a:endParaRP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6248400" y="5638800"/>
            <a:ext cx="1447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8C542C-EA63-4EB5-8A57-874DF8370CFD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602D80-BC0E-4012-8517-0E222E178C9F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54050" y="0"/>
            <a:ext cx="7772400" cy="762000"/>
          </a:xfrm>
        </p:spPr>
        <p:txBody>
          <a:bodyPr/>
          <a:lstStyle/>
          <a:p>
            <a:pPr eaLnBrk="1" hangingPunct="1"/>
            <a:r>
              <a:rPr lang="en-US" sz="6600" smtClean="0"/>
              <a:t>strlen()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93763"/>
            <a:ext cx="9144000" cy="5186362"/>
          </a:xfrm>
        </p:spPr>
        <p:txBody>
          <a:bodyPr/>
          <a:lstStyle/>
          <a:p>
            <a:pPr eaLnBrk="1" hangingPunct="1"/>
            <a:r>
              <a:rPr lang="en-US" sz="4000" smtClean="0"/>
              <a:t>Counts and returns the number of characters in a string.</a:t>
            </a:r>
          </a:p>
          <a:p>
            <a:pPr lvl="1" eaLnBrk="1" hangingPunct="1">
              <a:buFontTx/>
              <a:buNone/>
            </a:pPr>
            <a:r>
              <a:rPr lang="en-US" sz="3600" smtClean="0"/>
              <a:t>   </a:t>
            </a:r>
            <a:r>
              <a:rPr lang="en-US" sz="3600" smtClean="0">
                <a:solidFill>
                  <a:srgbClr val="CC0000"/>
                </a:solidFill>
              </a:rPr>
              <a:t>len  =  strlen (string);</a:t>
            </a:r>
            <a:r>
              <a:rPr lang="en-US" sz="3600" smtClean="0"/>
              <a:t>   /* Returns an integer */</a:t>
            </a:r>
          </a:p>
          <a:p>
            <a:pPr lvl="1" eaLnBrk="1" hangingPunct="1"/>
            <a:endParaRPr lang="en-US" sz="3600" smtClean="0"/>
          </a:p>
          <a:p>
            <a:pPr lvl="1" eaLnBrk="1" hangingPunct="1"/>
            <a:r>
              <a:rPr lang="en-US" sz="3600" smtClean="0"/>
              <a:t>The null character (‘\0’) at the end is not counted.</a:t>
            </a:r>
          </a:p>
          <a:p>
            <a:pPr lvl="1" eaLnBrk="1" hangingPunct="1"/>
            <a:r>
              <a:rPr lang="en-US" sz="3600" smtClean="0"/>
              <a:t>Counting ends at the first null character.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EAEFA51-EACE-44D7-9CAC-734E80376B46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50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F306DB-F162-4471-BCDF-B4AC36EAA84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1116013" y="549275"/>
            <a:ext cx="5926137" cy="305435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C0000"/>
                </a:solidFill>
                <a:latin typeface="Comic Sans MS" pitchFamily="66" charset="0"/>
              </a:rPr>
              <a:t>char  city[15];</a:t>
            </a:r>
          </a:p>
          <a:p>
            <a:r>
              <a:rPr lang="en-US" sz="3200" b="1">
                <a:solidFill>
                  <a:srgbClr val="CC0000"/>
                </a:solidFill>
                <a:latin typeface="Comic Sans MS" pitchFamily="66" charset="0"/>
              </a:rPr>
              <a:t>int  n;</a:t>
            </a:r>
          </a:p>
          <a:p>
            <a:r>
              <a:rPr lang="en-US" sz="3200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sz="3200" b="1">
                <a:solidFill>
                  <a:srgbClr val="CC0000"/>
                </a:solidFill>
                <a:latin typeface="Comic Sans MS" pitchFamily="66" charset="0"/>
              </a:rPr>
              <a:t>:</a:t>
            </a:r>
          </a:p>
          <a:p>
            <a:r>
              <a:rPr lang="en-US" sz="3200" b="1">
                <a:solidFill>
                  <a:srgbClr val="CC0000"/>
                </a:solidFill>
                <a:latin typeface="Comic Sans MS" pitchFamily="66" charset="0"/>
              </a:rPr>
              <a:t>strcpy (city, “Calcutta”);</a:t>
            </a:r>
          </a:p>
          <a:p>
            <a:r>
              <a:rPr lang="en-US" sz="3200" b="1">
                <a:solidFill>
                  <a:srgbClr val="CC0000"/>
                </a:solidFill>
                <a:latin typeface="Comic Sans MS" pitchFamily="66" charset="0"/>
              </a:rPr>
              <a:t>n = strlen (city);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46200" y="3486150"/>
            <a:ext cx="3916363" cy="2016125"/>
            <a:chOff x="848" y="2160"/>
            <a:chExt cx="1802" cy="1348"/>
          </a:xfrm>
        </p:grpSpPr>
        <p:sp>
          <p:nvSpPr>
            <p:cNvPr id="45063" name="Text Box 3"/>
            <p:cNvSpPr txBox="1">
              <a:spLocks noChangeArrowheads="1"/>
            </p:cNvSpPr>
            <p:nvPr/>
          </p:nvSpPr>
          <p:spPr bwMode="auto">
            <a:xfrm>
              <a:off x="1162" y="3079"/>
              <a:ext cx="1488" cy="42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chemeClr val="accent2"/>
                  </a:solidFill>
                </a:rPr>
                <a:t>n is assigned 8</a:t>
              </a:r>
            </a:p>
          </p:txBody>
        </p:sp>
        <p:sp>
          <p:nvSpPr>
            <p:cNvPr id="45064" name="Line 6"/>
            <p:cNvSpPr>
              <a:spLocks noChangeShapeType="1"/>
            </p:cNvSpPr>
            <p:nvPr/>
          </p:nvSpPr>
          <p:spPr bwMode="auto">
            <a:xfrm flipH="1" flipV="1">
              <a:off x="848" y="2160"/>
              <a:ext cx="387" cy="101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05550"/>
            <a:ext cx="2133600" cy="476250"/>
          </a:xfrm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Cox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Arrays and Pointers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  <a:noFill/>
        </p:spPr>
        <p:txBody>
          <a:bodyPr/>
          <a:lstStyle/>
          <a:p>
            <a:fld id="{3FDDE730-2CF8-438D-96C2-CFEED24F073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Writing String length….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55725"/>
            <a:ext cx="8610600" cy="48307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Provided by standard C library: </a:t>
            </a:r>
            <a:r>
              <a:rPr lang="en-US" sz="2000" dirty="0" smtClean="0">
                <a:latin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</a:rPr>
              <a:t>string.h</a:t>
            </a:r>
            <a:r>
              <a:rPr lang="en-US" sz="2000" dirty="0" smtClean="0">
                <a:latin typeface="Courier New" pitchFamily="49" charset="0"/>
              </a:rPr>
              <a:t>&gt;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85800" y="1181100"/>
            <a:ext cx="4870450" cy="41433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int  strlen(char str[]){</a:t>
            </a:r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  int len = 0;</a:t>
            </a:r>
          </a:p>
          <a:p>
            <a:pPr eaLnBrk="0" hangingPunct="0">
              <a:spcBef>
                <a:spcPct val="20000"/>
              </a:spcBef>
            </a:pPr>
            <a:endParaRPr lang="en-US" sz="2800" b="1">
              <a:solidFill>
                <a:srgbClr val="003300"/>
              </a:solidFill>
              <a:latin typeface="Comic Sans MS" pitchFamily="66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  while (str[len] != ‘\0’)</a:t>
            </a:r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    len++;</a:t>
            </a:r>
          </a:p>
          <a:p>
            <a:pPr eaLnBrk="0" hangingPunct="0">
              <a:spcBef>
                <a:spcPct val="20000"/>
              </a:spcBef>
            </a:pPr>
            <a:endParaRPr lang="en-US" sz="2800" b="1">
              <a:solidFill>
                <a:srgbClr val="003300"/>
              </a:solidFill>
              <a:latin typeface="Comic Sans MS" pitchFamily="66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  return (len);</a:t>
            </a:r>
          </a:p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3300"/>
                </a:solidFill>
                <a:latin typeface="Comic Sans MS" pitchFamily="66" charset="0"/>
              </a:rPr>
              <a:t>}    </a:t>
            </a:r>
          </a:p>
        </p:txBody>
      </p:sp>
      <p:sp>
        <p:nvSpPr>
          <p:cNvPr id="46088" name="Text Box 10"/>
          <p:cNvSpPr txBox="1">
            <a:spLocks noChangeArrowheads="1"/>
          </p:cNvSpPr>
          <p:nvPr/>
        </p:nvSpPr>
        <p:spPr bwMode="auto">
          <a:xfrm>
            <a:off x="6629400" y="1757363"/>
            <a:ext cx="19986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Verdana" pitchFamily="34" charset="0"/>
              </a:rPr>
              <a:t>can pass an</a:t>
            </a:r>
          </a:p>
          <a:p>
            <a:r>
              <a:rPr lang="en-US" sz="1600" b="1">
                <a:latin typeface="Verdana" pitchFamily="34" charset="0"/>
              </a:rPr>
              <a:t>array or pointer</a:t>
            </a:r>
          </a:p>
        </p:txBody>
      </p:sp>
      <p:sp>
        <p:nvSpPr>
          <p:cNvPr id="46089" name="Line 15"/>
          <p:cNvSpPr>
            <a:spLocks noChangeShapeType="1"/>
          </p:cNvSpPr>
          <p:nvPr/>
        </p:nvSpPr>
        <p:spPr bwMode="auto">
          <a:xfrm flipH="1" flipV="1">
            <a:off x="5257800" y="2933700"/>
            <a:ext cx="1485900" cy="2667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0" name="Text Box 16"/>
          <p:cNvSpPr txBox="1">
            <a:spLocks noChangeArrowheads="1"/>
          </p:cNvSpPr>
          <p:nvPr/>
        </p:nvSpPr>
        <p:spPr bwMode="auto">
          <a:xfrm>
            <a:off x="6781800" y="2976563"/>
            <a:ext cx="1411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Verdana" pitchFamily="34" charset="0"/>
              </a:rPr>
              <a:t>Check for </a:t>
            </a:r>
          </a:p>
          <a:p>
            <a:r>
              <a:rPr lang="en-US" sz="1600" b="1">
                <a:latin typeface="Verdana" pitchFamily="34" charset="0"/>
              </a:rPr>
              <a:t>terminator</a:t>
            </a:r>
          </a:p>
        </p:txBody>
      </p:sp>
      <p:sp>
        <p:nvSpPr>
          <p:cNvPr id="122899" name="Oval 19"/>
          <p:cNvSpPr>
            <a:spLocks noChangeArrowheads="1"/>
          </p:cNvSpPr>
          <p:nvPr/>
        </p:nvSpPr>
        <p:spPr bwMode="auto">
          <a:xfrm>
            <a:off x="3962400" y="2628900"/>
            <a:ext cx="1295400" cy="6096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61B01D-EE30-4F12-9754-F08045877B88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081A2C-1232-40A7-A644-28EDB428061F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762000"/>
          </a:xfrm>
        </p:spPr>
        <p:txBody>
          <a:bodyPr/>
          <a:lstStyle/>
          <a:p>
            <a:pPr eaLnBrk="1" hangingPunct="1"/>
            <a:r>
              <a:rPr lang="en-US" sz="6600" smtClean="0"/>
              <a:t>strcmp()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009650"/>
            <a:ext cx="8756650" cy="4954588"/>
          </a:xfrm>
        </p:spPr>
        <p:txBody>
          <a:bodyPr/>
          <a:lstStyle/>
          <a:p>
            <a:pPr eaLnBrk="1" hangingPunct="1"/>
            <a:r>
              <a:rPr lang="en-US" sz="3600" smtClean="0"/>
              <a:t>Compares two character strings.</a:t>
            </a:r>
          </a:p>
          <a:p>
            <a:pPr lvl="1" eaLnBrk="1" hangingPunct="1">
              <a:buFontTx/>
              <a:buNone/>
            </a:pP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   int  strcmp (string1, string2);</a:t>
            </a:r>
          </a:p>
          <a:p>
            <a:pPr lvl="1" eaLnBrk="1" hangingPunct="1"/>
            <a:r>
              <a:rPr lang="en-US" sz="3200" smtClean="0"/>
              <a:t>Compares the two strings and </a:t>
            </a:r>
            <a:r>
              <a:rPr lang="en-US" sz="3200" smtClean="0">
                <a:solidFill>
                  <a:srgbClr val="FF0000"/>
                </a:solidFill>
              </a:rPr>
              <a:t>returns 0 if they are identical</a:t>
            </a:r>
            <a:r>
              <a:rPr lang="en-US" sz="3200" smtClean="0"/>
              <a:t>; non-zero otherwise.</a:t>
            </a:r>
          </a:p>
          <a:p>
            <a:pPr eaLnBrk="1" hangingPunct="1"/>
            <a:r>
              <a:rPr lang="en-US" sz="3600" smtClean="0"/>
              <a:t>Examples:</a:t>
            </a:r>
          </a:p>
          <a:p>
            <a:pPr lvl="1" eaLnBrk="1" hangingPunct="1">
              <a:buFontTx/>
              <a:buNone/>
            </a:pPr>
            <a:r>
              <a:rPr lang="en-US" sz="3200" smtClean="0"/>
              <a:t>   </a:t>
            </a:r>
            <a:r>
              <a:rPr lang="en-US" sz="3200" smtClean="0">
                <a:latin typeface="Comic Sans MS" pitchFamily="66" charset="0"/>
              </a:rPr>
              <a:t>if   (strcmp (city, “Delhi”) = = 0)</a:t>
            </a:r>
          </a:p>
          <a:p>
            <a:pPr lvl="1" eaLnBrk="1" hangingPunct="1">
              <a:buFontTx/>
              <a:buNone/>
            </a:pPr>
            <a:r>
              <a:rPr lang="en-US" sz="3200" smtClean="0">
                <a:latin typeface="Comic Sans MS" pitchFamily="66" charset="0"/>
              </a:rPr>
              <a:t>     {  …….  }</a:t>
            </a:r>
          </a:p>
          <a:p>
            <a:pPr lvl="1" eaLnBrk="1" hangingPunct="1">
              <a:buFontTx/>
              <a:buNone/>
            </a:pPr>
            <a:r>
              <a:rPr lang="en-US" sz="3200" smtClean="0">
                <a:latin typeface="Comic Sans MS" pitchFamily="66" charset="0"/>
              </a:rPr>
              <a:t>   if  (strcmp (city1, city2) ! = 0)</a:t>
            </a:r>
          </a:p>
          <a:p>
            <a:pPr lvl="1" eaLnBrk="1" hangingPunct="1">
              <a:buFontTx/>
              <a:buNone/>
            </a:pPr>
            <a:r>
              <a:rPr lang="en-US" sz="3200" smtClean="0">
                <a:latin typeface="Comic Sans MS" pitchFamily="66" charset="0"/>
              </a:rPr>
              <a:t>      { …….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DA9090F-C513-46BA-8EE9-30F5CCCC2882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DAC313-EFFE-46BB-93F3-44869469DF0B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762000"/>
          </a:xfrm>
        </p:spPr>
        <p:txBody>
          <a:bodyPr/>
          <a:lstStyle/>
          <a:p>
            <a:pPr eaLnBrk="1" hangingPunct="1"/>
            <a:r>
              <a:rPr lang="en-US" sz="7200" smtClean="0"/>
              <a:t>strcat()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93763"/>
            <a:ext cx="8988425" cy="5202237"/>
          </a:xfrm>
        </p:spPr>
        <p:txBody>
          <a:bodyPr/>
          <a:lstStyle/>
          <a:p>
            <a:pPr eaLnBrk="1" hangingPunct="1"/>
            <a:r>
              <a:rPr lang="en-US" sz="3200" smtClean="0"/>
              <a:t>Joins or concatenates two strings together.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solidFill>
                  <a:srgbClr val="CC0000"/>
                </a:solidFill>
              </a:rPr>
              <a:t>    </a:t>
            </a:r>
            <a:r>
              <a:rPr lang="en-US" sz="3200" smtClean="0">
                <a:solidFill>
                  <a:srgbClr val="CC0000"/>
                </a:solidFill>
                <a:latin typeface="Comic Sans MS" pitchFamily="66" charset="0"/>
              </a:rPr>
              <a:t>strcat  (string1, string2);</a:t>
            </a:r>
          </a:p>
          <a:p>
            <a:pPr lvl="1" eaLnBrk="1" hangingPunct="1"/>
            <a:r>
              <a:rPr lang="en-US" sz="2800" smtClean="0">
                <a:solidFill>
                  <a:srgbClr val="FF0000"/>
                </a:solidFill>
              </a:rPr>
              <a:t>string2</a:t>
            </a:r>
            <a:r>
              <a:rPr lang="en-US" sz="2800" smtClean="0"/>
              <a:t> is appended to the end of </a:t>
            </a:r>
            <a:r>
              <a:rPr lang="en-US" sz="2800" smtClean="0">
                <a:solidFill>
                  <a:srgbClr val="FF0000"/>
                </a:solidFill>
              </a:rPr>
              <a:t>string1</a:t>
            </a:r>
            <a:r>
              <a:rPr lang="en-US" sz="2800" smtClean="0"/>
              <a:t>.</a:t>
            </a:r>
          </a:p>
          <a:p>
            <a:pPr lvl="1" eaLnBrk="1" hangingPunct="1"/>
            <a:r>
              <a:rPr lang="en-US" sz="2800" smtClean="0"/>
              <a:t>The null character at the end of </a:t>
            </a:r>
            <a:r>
              <a:rPr lang="en-US" sz="2800" smtClean="0">
                <a:solidFill>
                  <a:srgbClr val="FF0000"/>
                </a:solidFill>
              </a:rPr>
              <a:t>string1</a:t>
            </a:r>
            <a:r>
              <a:rPr lang="en-US" sz="2800" smtClean="0"/>
              <a:t> is removed, and </a:t>
            </a:r>
            <a:r>
              <a:rPr lang="en-US" sz="2800" smtClean="0">
                <a:solidFill>
                  <a:srgbClr val="FF0000"/>
                </a:solidFill>
              </a:rPr>
              <a:t>string2</a:t>
            </a:r>
            <a:r>
              <a:rPr lang="en-US" sz="2800" smtClean="0"/>
              <a:t> is joined at that point.</a:t>
            </a:r>
          </a:p>
          <a:p>
            <a:pPr eaLnBrk="1" hangingPunct="1"/>
            <a:r>
              <a:rPr lang="en-US" sz="3200" smtClean="0"/>
              <a:t>Example: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   strcpy (name1, “Amit “);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   strcpy (name2, “ Roy“);</a:t>
            </a:r>
          </a:p>
          <a:p>
            <a:pPr lvl="1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   strcat  (name1, name2);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313613" y="5391150"/>
            <a:ext cx="1828800" cy="457200"/>
            <a:chOff x="3552" y="2880"/>
            <a:chExt cx="1152" cy="288"/>
          </a:xfrm>
        </p:grpSpPr>
        <p:sp>
          <p:nvSpPr>
            <p:cNvPr id="48160" name="Rectangle 23"/>
            <p:cNvSpPr>
              <a:spLocks noChangeArrowheads="1"/>
            </p:cNvSpPr>
            <p:nvPr/>
          </p:nvSpPr>
          <p:spPr bwMode="auto">
            <a:xfrm>
              <a:off x="4416" y="2880"/>
              <a:ext cx="288" cy="288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/>
                <a:t>‘\0’</a:t>
              </a:r>
            </a:p>
          </p:txBody>
        </p:sp>
        <p:sp>
          <p:nvSpPr>
            <p:cNvPr id="48161" name="Rectangle 24"/>
            <p:cNvSpPr>
              <a:spLocks noChangeArrowheads="1"/>
            </p:cNvSpPr>
            <p:nvPr/>
          </p:nvSpPr>
          <p:spPr bwMode="auto">
            <a:xfrm>
              <a:off x="4128" y="2880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/>
                <a:t>y</a:t>
              </a:r>
            </a:p>
          </p:txBody>
        </p:sp>
        <p:sp>
          <p:nvSpPr>
            <p:cNvPr id="48162" name="Rectangle 25"/>
            <p:cNvSpPr>
              <a:spLocks noChangeArrowheads="1"/>
            </p:cNvSpPr>
            <p:nvPr/>
          </p:nvSpPr>
          <p:spPr bwMode="auto">
            <a:xfrm>
              <a:off x="3840" y="2880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/>
                <a:t>o</a:t>
              </a:r>
            </a:p>
          </p:txBody>
        </p:sp>
        <p:sp>
          <p:nvSpPr>
            <p:cNvPr id="48163" name="Rectangle 26"/>
            <p:cNvSpPr>
              <a:spLocks noChangeArrowheads="1"/>
            </p:cNvSpPr>
            <p:nvPr/>
          </p:nvSpPr>
          <p:spPr bwMode="auto">
            <a:xfrm>
              <a:off x="3552" y="2880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/>
                <a:t>R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951413" y="4095750"/>
            <a:ext cx="3657600" cy="457200"/>
            <a:chOff x="2976" y="2496"/>
            <a:chExt cx="2304" cy="288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3552" y="2496"/>
              <a:ext cx="1728" cy="288"/>
              <a:chOff x="3552" y="2496"/>
              <a:chExt cx="1728" cy="288"/>
            </a:xfrm>
          </p:grpSpPr>
          <p:sp>
            <p:nvSpPr>
              <p:cNvPr id="48154" name="Rectangle 5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‘\0’</a:t>
                </a:r>
              </a:p>
            </p:txBody>
          </p:sp>
          <p:sp>
            <p:nvSpPr>
              <p:cNvPr id="48155" name="Rectangle 6"/>
              <p:cNvSpPr>
                <a:spLocks noChangeArrowheads="1"/>
              </p:cNvSpPr>
              <p:nvPr/>
            </p:nvSpPr>
            <p:spPr bwMode="auto">
              <a:xfrm>
                <a:off x="4128" y="2496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i</a:t>
                </a:r>
              </a:p>
            </p:txBody>
          </p:sp>
          <p:sp>
            <p:nvSpPr>
              <p:cNvPr id="48156" name="Rectangle 7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m</a:t>
                </a:r>
              </a:p>
            </p:txBody>
          </p:sp>
          <p:sp>
            <p:nvSpPr>
              <p:cNvPr id="48157" name="Rectangle 8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A</a:t>
                </a:r>
              </a:p>
            </p:txBody>
          </p:sp>
          <p:sp>
            <p:nvSpPr>
              <p:cNvPr id="48158" name="Rectangle 9"/>
              <p:cNvSpPr>
                <a:spLocks noChangeArrowheads="1"/>
              </p:cNvSpPr>
              <p:nvPr/>
            </p:nvSpPr>
            <p:spPr bwMode="auto">
              <a:xfrm>
                <a:off x="4704" y="2496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800" b="1"/>
              </a:p>
            </p:txBody>
          </p:sp>
          <p:sp>
            <p:nvSpPr>
              <p:cNvPr id="48159" name="Rectangle 10"/>
              <p:cNvSpPr>
                <a:spLocks noChangeArrowheads="1"/>
              </p:cNvSpPr>
              <p:nvPr/>
            </p:nvSpPr>
            <p:spPr bwMode="auto">
              <a:xfrm>
                <a:off x="4416" y="2496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t</a:t>
                </a:r>
              </a:p>
            </p:txBody>
          </p:sp>
        </p:grpSp>
        <p:sp>
          <p:nvSpPr>
            <p:cNvPr id="48153" name="Line 27"/>
            <p:cNvSpPr>
              <a:spLocks noChangeShapeType="1"/>
            </p:cNvSpPr>
            <p:nvPr/>
          </p:nvSpPr>
          <p:spPr bwMode="auto">
            <a:xfrm flipV="1">
              <a:off x="2976" y="2640"/>
              <a:ext cx="528" cy="4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722813" y="4705350"/>
            <a:ext cx="2971800" cy="457200"/>
            <a:chOff x="2832" y="2880"/>
            <a:chExt cx="1872" cy="288"/>
          </a:xfrm>
        </p:grpSpPr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3552" y="2880"/>
              <a:ext cx="1152" cy="288"/>
              <a:chOff x="3552" y="2880"/>
              <a:chExt cx="1152" cy="288"/>
            </a:xfrm>
          </p:grpSpPr>
          <p:sp>
            <p:nvSpPr>
              <p:cNvPr id="48148" name="Rectangle 12"/>
              <p:cNvSpPr>
                <a:spLocks noChangeArrowheads="1"/>
              </p:cNvSpPr>
              <p:nvPr/>
            </p:nvSpPr>
            <p:spPr bwMode="auto">
              <a:xfrm>
                <a:off x="4416" y="2880"/>
                <a:ext cx="288" cy="2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‘\0’</a:t>
                </a:r>
              </a:p>
            </p:txBody>
          </p:sp>
          <p:sp>
            <p:nvSpPr>
              <p:cNvPr id="48149" name="Rectangle 13"/>
              <p:cNvSpPr>
                <a:spLocks noChangeArrowheads="1"/>
              </p:cNvSpPr>
              <p:nvPr/>
            </p:nvSpPr>
            <p:spPr bwMode="auto">
              <a:xfrm>
                <a:off x="4128" y="2880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y</a:t>
                </a:r>
              </a:p>
            </p:txBody>
          </p:sp>
          <p:sp>
            <p:nvSpPr>
              <p:cNvPr id="48150" name="Rectangle 14"/>
              <p:cNvSpPr>
                <a:spLocks noChangeArrowheads="1"/>
              </p:cNvSpPr>
              <p:nvPr/>
            </p:nvSpPr>
            <p:spPr bwMode="auto">
              <a:xfrm>
                <a:off x="3840" y="2880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o</a:t>
                </a:r>
              </a:p>
            </p:txBody>
          </p:sp>
          <p:sp>
            <p:nvSpPr>
              <p:cNvPr id="48151" name="Rectangle 15"/>
              <p:cNvSpPr>
                <a:spLocks noChangeArrowheads="1"/>
              </p:cNvSpPr>
              <p:nvPr/>
            </p:nvSpPr>
            <p:spPr bwMode="auto">
              <a:xfrm>
                <a:off x="3552" y="2880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800" b="1"/>
                  <a:t>R</a:t>
                </a:r>
              </a:p>
            </p:txBody>
          </p:sp>
        </p:grpSp>
        <p:sp>
          <p:nvSpPr>
            <p:cNvPr id="48147" name="Line 28"/>
            <p:cNvSpPr>
              <a:spLocks noChangeShapeType="1"/>
            </p:cNvSpPr>
            <p:nvPr/>
          </p:nvSpPr>
          <p:spPr bwMode="auto">
            <a:xfrm>
              <a:off x="2832" y="3024"/>
              <a:ext cx="624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113213" y="5391150"/>
            <a:ext cx="3200400" cy="457200"/>
            <a:chOff x="2448" y="3312"/>
            <a:chExt cx="2016" cy="288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3024" y="3312"/>
              <a:ext cx="1440" cy="288"/>
              <a:chOff x="3216" y="3312"/>
              <a:chExt cx="1440" cy="288"/>
            </a:xfrm>
          </p:grpSpPr>
          <p:sp>
            <p:nvSpPr>
              <p:cNvPr id="48141" name="Rectangle 17"/>
              <p:cNvSpPr>
                <a:spLocks noChangeArrowheads="1"/>
              </p:cNvSpPr>
              <p:nvPr/>
            </p:nvSpPr>
            <p:spPr bwMode="auto">
              <a:xfrm>
                <a:off x="3792" y="3312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3200" b="1"/>
                  <a:t>i</a:t>
                </a:r>
              </a:p>
            </p:txBody>
          </p:sp>
          <p:sp>
            <p:nvSpPr>
              <p:cNvPr id="48142" name="Rectangle 18"/>
              <p:cNvSpPr>
                <a:spLocks noChangeArrowheads="1"/>
              </p:cNvSpPr>
              <p:nvPr/>
            </p:nvSpPr>
            <p:spPr bwMode="auto">
              <a:xfrm>
                <a:off x="3504" y="3312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3200" b="1"/>
                  <a:t>m</a:t>
                </a:r>
              </a:p>
            </p:txBody>
          </p:sp>
          <p:sp>
            <p:nvSpPr>
              <p:cNvPr id="48143" name="Rectangle 19"/>
              <p:cNvSpPr>
                <a:spLocks noChangeArrowheads="1"/>
              </p:cNvSpPr>
              <p:nvPr/>
            </p:nvSpPr>
            <p:spPr bwMode="auto">
              <a:xfrm>
                <a:off x="3216" y="3312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3200" b="1"/>
                  <a:t>A</a:t>
                </a:r>
              </a:p>
            </p:txBody>
          </p:sp>
          <p:sp>
            <p:nvSpPr>
              <p:cNvPr id="48144" name="Rectangle 20"/>
              <p:cNvSpPr>
                <a:spLocks noChangeArrowheads="1"/>
              </p:cNvSpPr>
              <p:nvPr/>
            </p:nvSpPr>
            <p:spPr bwMode="auto">
              <a:xfrm>
                <a:off x="4368" y="3312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b="1"/>
              </a:p>
            </p:txBody>
          </p:sp>
          <p:sp>
            <p:nvSpPr>
              <p:cNvPr id="48145" name="Rectangle 21"/>
              <p:cNvSpPr>
                <a:spLocks noChangeArrowheads="1"/>
              </p:cNvSpPr>
              <p:nvPr/>
            </p:nvSpPr>
            <p:spPr bwMode="auto">
              <a:xfrm>
                <a:off x="4080" y="3312"/>
                <a:ext cx="288" cy="288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3200" b="1"/>
                  <a:t>t</a:t>
                </a:r>
              </a:p>
            </p:txBody>
          </p:sp>
        </p:grpSp>
        <p:sp>
          <p:nvSpPr>
            <p:cNvPr id="48140" name="Line 29"/>
            <p:cNvSpPr>
              <a:spLocks noChangeShapeType="1"/>
            </p:cNvSpPr>
            <p:nvPr/>
          </p:nvSpPr>
          <p:spPr bwMode="auto">
            <a:xfrm>
              <a:off x="2448" y="3360"/>
              <a:ext cx="480" cy="9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D90C52-581B-43F8-863C-9A5FE2A52C43}" type="datetime3">
              <a:rPr lang="en-US" smtClean="0"/>
              <a:pPr/>
              <a:t>27 February 2013</a:t>
            </a:fld>
            <a:endParaRPr lang="en-US" smtClean="0"/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135565-3B6C-482E-96CE-7C5105B1603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0"/>
            <a:ext cx="7772400" cy="533400"/>
          </a:xfrm>
        </p:spPr>
        <p:txBody>
          <a:bodyPr/>
          <a:lstStyle/>
          <a:p>
            <a:pPr eaLnBrk="1" hangingPunct="1"/>
            <a:r>
              <a:rPr lang="en-US" sz="4800" smtClean="0"/>
              <a:t>Example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0" y="701675"/>
            <a:ext cx="9144000" cy="5616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Comic Sans MS" pitchFamily="66" charset="0"/>
              </a:rPr>
              <a:t>/* Read a line of text and count the number of uppercase letters */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#include  &lt;stdio.h&gt;</a:t>
            </a:r>
          </a:p>
          <a:p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#include  &lt;string.h&gt;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main()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{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char  line[81];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int  i, n, count=0;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printf(“Input the line \n”);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scanf 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(“%[^\n]”,</a:t>
            </a: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line);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n = strlen (line);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for  (i=0; i&lt;n; i++)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   {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       if  (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isupper (line[i])</a:t>
            </a:r>
            <a:r>
              <a:rPr lang="en-US" sz="2000" b="1">
                <a:latin typeface="Comic Sans MS" pitchFamily="66" charset="0"/>
              </a:rPr>
              <a:t>)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              count++;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   }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printf (“\n The number of uppercase letters in string 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%s</a:t>
            </a: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is %d”,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                                  </a:t>
            </a:r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 line</a:t>
            </a: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, count);</a:t>
            </a:r>
          </a:p>
          <a:p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3151188" y="1201738"/>
            <a:ext cx="5494337" cy="53657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Include header for string processing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3035300" y="2122488"/>
            <a:ext cx="3956050" cy="4540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Character Array for String</a:t>
            </a:r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3841750" y="3121025"/>
            <a:ext cx="3840163" cy="49847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Reading a line of text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882900" y="3929063"/>
            <a:ext cx="5607050" cy="576262"/>
            <a:chOff x="1767" y="2571"/>
            <a:chExt cx="3169" cy="412"/>
          </a:xfrm>
        </p:grpSpPr>
        <p:sp>
          <p:nvSpPr>
            <p:cNvPr id="49164" name="Rectangle 7"/>
            <p:cNvSpPr>
              <a:spLocks noChangeArrowheads="1"/>
            </p:cNvSpPr>
            <p:nvPr/>
          </p:nvSpPr>
          <p:spPr bwMode="auto">
            <a:xfrm>
              <a:off x="2735" y="2741"/>
              <a:ext cx="2201" cy="24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/>
                <a:t>Computing string length</a:t>
              </a:r>
            </a:p>
          </p:txBody>
        </p:sp>
        <p:sp>
          <p:nvSpPr>
            <p:cNvPr id="49165" name="Line 8"/>
            <p:cNvSpPr>
              <a:spLocks noChangeShapeType="1"/>
            </p:cNvSpPr>
            <p:nvPr/>
          </p:nvSpPr>
          <p:spPr bwMode="auto">
            <a:xfrm flipH="1" flipV="1">
              <a:off x="1767" y="2571"/>
              <a:ext cx="919" cy="3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074" name="Rectangle 10"/>
          <p:cNvSpPr>
            <a:spLocks noChangeArrowheads="1"/>
          </p:cNvSpPr>
          <p:nvPr/>
        </p:nvSpPr>
        <p:spPr bwMode="auto">
          <a:xfrm>
            <a:off x="3305175" y="4773613"/>
            <a:ext cx="5762625" cy="4984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Checking whether a character is Uppercase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nimBg="1"/>
      <p:bldP spid="216069" grpId="0" animBg="1"/>
      <p:bldP spid="216070" grpId="0" animBg="1"/>
      <p:bldP spid="2160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Arrays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smtClean="0"/>
              <a:t>All the data items constituting the group share the same name.</a:t>
            </a:r>
          </a:p>
          <a:p>
            <a:pPr lvl="2" eaLnBrk="1" hangingPunct="1">
              <a:buFontTx/>
              <a:buNone/>
            </a:pPr>
            <a:r>
              <a:rPr lang="en-US" smtClean="0"/>
              <a:t>int  x[10];</a:t>
            </a:r>
          </a:p>
          <a:p>
            <a:pPr lvl="2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Individual elements are accessed by specifying the index.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16DCE7-E48C-465A-8C43-393258F89513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676400" y="4191000"/>
            <a:ext cx="5638800" cy="609600"/>
            <a:chOff x="1056" y="2640"/>
            <a:chExt cx="3552" cy="384"/>
          </a:xfrm>
        </p:grpSpPr>
        <p:sp>
          <p:nvSpPr>
            <p:cNvPr id="6157" name="Rectangle 4"/>
            <p:cNvSpPr>
              <a:spLocks noChangeArrowheads="1"/>
            </p:cNvSpPr>
            <p:nvPr/>
          </p:nvSpPr>
          <p:spPr bwMode="auto">
            <a:xfrm>
              <a:off x="1056" y="2640"/>
              <a:ext cx="3552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Line 5"/>
            <p:cNvSpPr>
              <a:spLocks noChangeShapeType="1"/>
            </p:cNvSpPr>
            <p:nvPr/>
          </p:nvSpPr>
          <p:spPr bwMode="auto">
            <a:xfrm>
              <a:off x="1440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6"/>
            <p:cNvSpPr>
              <a:spLocks noChangeShapeType="1"/>
            </p:cNvSpPr>
            <p:nvPr/>
          </p:nvSpPr>
          <p:spPr bwMode="auto">
            <a:xfrm>
              <a:off x="1824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7"/>
            <p:cNvSpPr>
              <a:spLocks noChangeShapeType="1"/>
            </p:cNvSpPr>
            <p:nvPr/>
          </p:nvSpPr>
          <p:spPr bwMode="auto">
            <a:xfrm>
              <a:off x="2208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8"/>
            <p:cNvSpPr>
              <a:spLocks noChangeShapeType="1"/>
            </p:cNvSpPr>
            <p:nvPr/>
          </p:nvSpPr>
          <p:spPr bwMode="auto">
            <a:xfrm>
              <a:off x="4224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1676400" y="4800600"/>
            <a:ext cx="6858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x[0]</a:t>
            </a: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2286000" y="4800600"/>
            <a:ext cx="6858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x[1]</a:t>
            </a: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2895600" y="4800600"/>
            <a:ext cx="6858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x[2]</a:t>
            </a:r>
          </a:p>
        </p:txBody>
      </p:sp>
      <p:sp>
        <p:nvSpPr>
          <p:cNvPr id="155660" name="Text Box 12"/>
          <p:cNvSpPr txBox="1">
            <a:spLocks noChangeArrowheads="1"/>
          </p:cNvSpPr>
          <p:nvPr/>
        </p:nvSpPr>
        <p:spPr bwMode="auto">
          <a:xfrm>
            <a:off x="6705600" y="4800600"/>
            <a:ext cx="6858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x[9]</a:t>
            </a:r>
          </a:p>
        </p:txBody>
      </p:sp>
      <p:sp>
        <p:nvSpPr>
          <p:cNvPr id="155661" name="AutoShape 13"/>
          <p:cNvSpPr>
            <a:spLocks noChangeArrowheads="1"/>
          </p:cNvSpPr>
          <p:nvPr/>
        </p:nvSpPr>
        <p:spPr bwMode="auto">
          <a:xfrm>
            <a:off x="5029200" y="5562600"/>
            <a:ext cx="3124200" cy="609600"/>
          </a:xfrm>
          <a:prstGeom prst="wedgeRectCallout">
            <a:avLst>
              <a:gd name="adj1" fmla="val -72764"/>
              <a:gd name="adj2" fmla="val -150259"/>
            </a:avLst>
          </a:prstGeom>
          <a:solidFill>
            <a:srgbClr val="FFCC99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/>
              <a:t>X is a 10-element one dimensional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7" grpId="0"/>
      <p:bldP spid="155658" grpId="0"/>
      <p:bldP spid="155659" grpId="0"/>
      <p:bldP spid="155660" grpId="0"/>
      <p:bldP spid="15566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Searching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91413-38AD-47BC-866A-87B5323A668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Searching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if a given element (</a:t>
            </a:r>
            <a:r>
              <a:rPr lang="en-US" smtClean="0">
                <a:solidFill>
                  <a:srgbClr val="FF0000"/>
                </a:solidFill>
              </a:rPr>
              <a:t>key</a:t>
            </a:r>
            <a:r>
              <a:rPr lang="en-US" smtClean="0"/>
              <a:t>) occurs in the array.</a:t>
            </a:r>
          </a:p>
          <a:p>
            <a:pPr eaLnBrk="1" hangingPunct="1"/>
            <a:r>
              <a:rPr lang="en-US" smtClean="0"/>
              <a:t>Two methods to be discussed:</a:t>
            </a:r>
          </a:p>
          <a:p>
            <a:pPr lvl="1" eaLnBrk="1" hangingPunct="1"/>
            <a:r>
              <a:rPr lang="en-US" smtClean="0"/>
              <a:t>If the array elements are unsorted.</a:t>
            </a:r>
          </a:p>
          <a:p>
            <a:pPr lvl="2" eaLnBrk="1" hangingPunct="1"/>
            <a:r>
              <a:rPr lang="en-US" smtClean="0"/>
              <a:t>Linear search</a:t>
            </a:r>
          </a:p>
          <a:p>
            <a:pPr lvl="1" eaLnBrk="1" hangingPunct="1"/>
            <a:r>
              <a:rPr lang="en-US" smtClean="0"/>
              <a:t>If the array elements are sorted.</a:t>
            </a:r>
          </a:p>
          <a:p>
            <a:pPr lvl="2" eaLnBrk="1" hangingPunct="1"/>
            <a:r>
              <a:rPr lang="en-US" smtClean="0"/>
              <a:t>Binary search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2CC4A-762D-48BC-8C28-45C613DF02E6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Search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Basic idea:</a:t>
            </a:r>
          </a:p>
          <a:p>
            <a:pPr lvl="1" eaLnBrk="1" hangingPunct="1"/>
            <a:r>
              <a:rPr lang="en-US" sz="2000" smtClean="0"/>
              <a:t>Start at the beginning of the array.</a:t>
            </a:r>
          </a:p>
          <a:p>
            <a:pPr lvl="1" eaLnBrk="1" hangingPunct="1"/>
            <a:r>
              <a:rPr lang="en-US" sz="2000" smtClean="0"/>
              <a:t>Inspect every element to see if it matches the key.</a:t>
            </a:r>
          </a:p>
          <a:p>
            <a:pPr eaLnBrk="1" hangingPunct="1"/>
            <a:r>
              <a:rPr lang="en-US" sz="2400" smtClean="0"/>
              <a:t>Time complexity:</a:t>
            </a:r>
          </a:p>
          <a:p>
            <a:pPr lvl="1" eaLnBrk="1" hangingPunct="1"/>
            <a:r>
              <a:rPr lang="en-US" sz="2000" smtClean="0"/>
              <a:t>A measure of how long an algorithm takes to run.</a:t>
            </a:r>
          </a:p>
          <a:p>
            <a:pPr lvl="1" eaLnBrk="1" hangingPunct="1"/>
            <a:r>
              <a:rPr lang="en-US" sz="2000" smtClean="0"/>
              <a:t>If there are </a:t>
            </a:r>
            <a:r>
              <a:rPr lang="en-US" sz="2000" smtClean="0">
                <a:solidFill>
                  <a:srgbClr val="FF0000"/>
                </a:solidFill>
              </a:rPr>
              <a:t>n</a:t>
            </a:r>
            <a:r>
              <a:rPr lang="en-US" sz="2000" smtClean="0"/>
              <a:t> elements in the array:</a:t>
            </a:r>
          </a:p>
          <a:p>
            <a:pPr lvl="2" eaLnBrk="1" hangingPunct="1"/>
            <a:r>
              <a:rPr lang="en-US" sz="1800" smtClean="0">
                <a:solidFill>
                  <a:srgbClr val="CC0000"/>
                </a:solidFill>
              </a:rPr>
              <a:t>Best case</a:t>
            </a:r>
            <a:r>
              <a:rPr lang="en-US" sz="1800" smtClean="0"/>
              <a:t>: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match found in first element (</a:t>
            </a:r>
            <a:r>
              <a:rPr lang="en-US" sz="1800" smtClean="0">
                <a:solidFill>
                  <a:srgbClr val="CC9900"/>
                </a:solidFill>
              </a:rPr>
              <a:t>1 search operation</a:t>
            </a:r>
            <a:r>
              <a:rPr lang="en-US" sz="1800" smtClean="0"/>
              <a:t>)</a:t>
            </a:r>
          </a:p>
          <a:p>
            <a:pPr lvl="2" eaLnBrk="1" hangingPunct="1"/>
            <a:r>
              <a:rPr lang="en-US" sz="1800" smtClean="0">
                <a:solidFill>
                  <a:srgbClr val="CC0000"/>
                </a:solidFill>
              </a:rPr>
              <a:t>Worst case</a:t>
            </a:r>
            <a:r>
              <a:rPr lang="en-US" sz="1800" smtClean="0"/>
              <a:t>: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no match found, or match found in the last element (</a:t>
            </a:r>
            <a:r>
              <a:rPr lang="en-US" sz="1800" smtClean="0">
                <a:solidFill>
                  <a:srgbClr val="CC9900"/>
                </a:solidFill>
              </a:rPr>
              <a:t>n search operations</a:t>
            </a:r>
            <a:r>
              <a:rPr lang="en-US" sz="1800" smtClean="0"/>
              <a:t>)</a:t>
            </a:r>
          </a:p>
          <a:p>
            <a:pPr lvl="2" eaLnBrk="1" hangingPunct="1"/>
            <a:r>
              <a:rPr lang="en-US" sz="1800" smtClean="0"/>
              <a:t>Average: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             </a:t>
            </a:r>
            <a:r>
              <a:rPr lang="en-US" sz="2000" smtClean="0">
                <a:solidFill>
                  <a:srgbClr val="FF0000"/>
                </a:solidFill>
              </a:rPr>
              <a:t>(n + 1) / 2  search operations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9D57B-FBB6-4326-A352-6D4F842E0BF5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032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Contd.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820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/* If key appears in a[0..size-1], return its location, pos, s.t. a[pos] == key. If key is not found, return -1 */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CC0000"/>
                </a:solidFill>
              </a:rPr>
              <a:t>int  linear_search (int a[], int size, int key)	</a:t>
            </a:r>
            <a:r>
              <a:rPr lang="en-US" sz="2400" smtClean="0"/>
              <a:t>	</a:t>
            </a:r>
          </a:p>
          <a:p>
            <a:pPr eaLnBrk="1" hangingPunct="1">
              <a:buFontTx/>
              <a:buNone/>
            </a:pPr>
            <a:r>
              <a:rPr lang="en-US" sz="2400" smtClean="0"/>
              <a:t>{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int pos = 0;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while ((pos &lt; size) &amp;&amp; (a[pos] != key))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pos++;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if (pos&lt;n)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return pos;     </a:t>
            </a:r>
            <a:r>
              <a:rPr lang="en-US" sz="2400" smtClean="0">
                <a:solidFill>
                  <a:srgbClr val="CC9900"/>
                </a:solidFill>
              </a:rPr>
              <a:t>/* Return the position of match */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return -1;                   </a:t>
            </a:r>
            <a:r>
              <a:rPr lang="en-US" sz="2400" smtClean="0">
                <a:solidFill>
                  <a:srgbClr val="CC9900"/>
                </a:solidFill>
              </a:rPr>
              <a:t>/* No match found */</a:t>
            </a:r>
          </a:p>
          <a:p>
            <a:pPr eaLnBrk="1" hangingPunct="1">
              <a:buFontTx/>
              <a:buNone/>
            </a:pPr>
            <a:r>
              <a:rPr lang="en-US" sz="2400" smtClean="0"/>
              <a:t>}</a:t>
            </a:r>
            <a:endParaRPr lang="en-US" sz="2400" smtClean="0">
              <a:solidFill>
                <a:srgbClr val="00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00866-DEDC-4B89-8534-35B30B523B7A}" type="slidenum">
              <a:rPr lang="en-US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008000"/>
                </a:solidFill>
              </a:rPr>
              <a:t>      int x[ ]= {12, -3, 78, 67, 6, 50, 19, 10} ;</a:t>
            </a:r>
          </a:p>
          <a:p>
            <a:pPr eaLnBrk="1" hangingPunct="1"/>
            <a:endParaRPr lang="en-US" smtClean="0">
              <a:solidFill>
                <a:srgbClr val="008000"/>
              </a:solidFill>
            </a:endParaRPr>
          </a:p>
          <a:p>
            <a:pPr eaLnBrk="1" hangingPunct="1"/>
            <a:r>
              <a:rPr lang="en-US" smtClean="0"/>
              <a:t>Trace the following calls :</a:t>
            </a:r>
          </a:p>
          <a:p>
            <a:pPr lvl="1" eaLnBrk="1" hangingPunct="1">
              <a:buFontTx/>
              <a:buNone/>
            </a:pPr>
            <a:r>
              <a:rPr lang="en-US" smtClean="0"/>
              <a:t>search (x, 8, 6) ;</a:t>
            </a:r>
          </a:p>
          <a:p>
            <a:pPr lvl="1" eaLnBrk="1" hangingPunct="1">
              <a:buFontTx/>
              <a:buNone/>
            </a:pPr>
            <a:r>
              <a:rPr lang="en-US" smtClean="0"/>
              <a:t>search (x, 8, 5) 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Spring 2012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A5AD-58DD-4F8F-892B-9F1C7A416F3E}" type="slidenum">
              <a:rPr lang="en-US"/>
              <a:pPr>
                <a:defRPr/>
              </a:pPr>
              <a:t>54</a:t>
            </a:fld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05175" y="2852738"/>
            <a:ext cx="3187700" cy="576262"/>
            <a:chOff x="2082" y="1797"/>
            <a:chExt cx="2008" cy="363"/>
          </a:xfrm>
        </p:grpSpPr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2880" y="1797"/>
              <a:ext cx="1210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Returns 4</a:t>
              </a:r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 flipH="1">
              <a:off x="2082" y="1991"/>
              <a:ext cx="798" cy="2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036763" y="3889375"/>
            <a:ext cx="1614487" cy="1498600"/>
            <a:chOff x="1307" y="2329"/>
            <a:chExt cx="1017" cy="944"/>
          </a:xfrm>
        </p:grpSpPr>
        <p:sp>
          <p:nvSpPr>
            <p:cNvPr id="6153" name="Rectangle 7"/>
            <p:cNvSpPr>
              <a:spLocks noChangeArrowheads="1"/>
            </p:cNvSpPr>
            <p:nvPr/>
          </p:nvSpPr>
          <p:spPr bwMode="auto">
            <a:xfrm>
              <a:off x="1307" y="2910"/>
              <a:ext cx="1017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Returns -1</a:t>
              </a:r>
            </a:p>
          </p:txBody>
        </p:sp>
        <p:sp>
          <p:nvSpPr>
            <p:cNvPr id="6154" name="Line 8"/>
            <p:cNvSpPr>
              <a:spLocks noChangeShapeType="1"/>
            </p:cNvSpPr>
            <p:nvPr/>
          </p:nvSpPr>
          <p:spPr bwMode="auto">
            <a:xfrm flipV="1">
              <a:off x="1840" y="2329"/>
              <a:ext cx="72" cy="53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Declaring Arrays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924800" cy="4953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Like variables, the arrays that are used in a program must be declared before they are used.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General syntax: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   array-name [</a:t>
            </a:r>
            <a:r>
              <a:rPr lang="en-US" dirty="0" smtClean="0">
                <a:solidFill>
                  <a:schemeClr val="accent2"/>
                </a:solidFill>
              </a:rPr>
              <a:t>size</a:t>
            </a:r>
            <a:r>
              <a:rPr lang="en-US" dirty="0" smtClean="0"/>
              <a:t>];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 specifies the type of element that will be contained in the array (</a:t>
            </a:r>
            <a:r>
              <a:rPr lang="en-US" dirty="0" err="1" smtClean="0"/>
              <a:t>int</a:t>
            </a:r>
            <a:r>
              <a:rPr lang="en-US" dirty="0" smtClean="0"/>
              <a:t>, float, char, etc.)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accent2"/>
                </a:solidFill>
              </a:rPr>
              <a:t>size</a:t>
            </a:r>
            <a:r>
              <a:rPr lang="en-US" dirty="0" smtClean="0"/>
              <a:t> is an integer constant which indicates the maximum number of elements that can be stored inside the array.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CC0000"/>
                </a:solidFill>
              </a:rPr>
              <a:t>marks</a:t>
            </a:r>
            <a:r>
              <a:rPr lang="en-US" dirty="0" smtClean="0"/>
              <a:t> is an array containing a maximum of 5 integers.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BAC6C-2A10-440D-B761-9C74A074ABC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914400" y="4876800"/>
            <a:ext cx="2057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int   marks[5];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Examples: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 x[10];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char  line[80];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float  points[150];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char  name[35];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we are not sure of the exact size of the array, we can define an array of a large size.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  marks[50];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though in a particular run we may only be using, say, 10 elements.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29302-5E46-4EB6-883F-29FC86150A0C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an array is stored in memory?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Starting from a given memory location, the successive array elements are allocated space in consecutive memory locations.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Let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x: starting address of the array in memory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k: number of bytes allocated per array element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Element </a:t>
            </a:r>
            <a:r>
              <a:rPr lang="en-US" smtClean="0">
                <a:solidFill>
                  <a:srgbClr val="A50021"/>
                </a:solidFill>
              </a:rPr>
              <a:t>a[i]</a:t>
            </a:r>
            <a:r>
              <a:rPr lang="en-US" smtClean="0"/>
              <a:t> :: </a:t>
            </a:r>
            <a:r>
              <a:rPr lang="en-US" smtClean="0">
                <a:sym typeface="Wingdings" pitchFamily="2" charset="2"/>
              </a:rPr>
              <a:t>allocated memory location at  address  </a:t>
            </a:r>
            <a:r>
              <a:rPr lang="en-US" smtClean="0">
                <a:solidFill>
                  <a:srgbClr val="A50021"/>
                </a:solidFill>
                <a:sym typeface="Wingdings" pitchFamily="2" charset="2"/>
              </a:rPr>
              <a:t>x + i*k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First array index assumed to start at zero.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40ABAE-8BE0-4A99-BC5E-08728E699111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9223" name="Group 4"/>
          <p:cNvGrpSpPr>
            <a:grpSpLocks/>
          </p:cNvGrpSpPr>
          <p:nvPr/>
        </p:nvGrpSpPr>
        <p:grpSpPr bwMode="auto">
          <a:xfrm>
            <a:off x="1676400" y="2895600"/>
            <a:ext cx="5638800" cy="609600"/>
            <a:chOff x="1056" y="2640"/>
            <a:chExt cx="3552" cy="384"/>
          </a:xfrm>
        </p:grpSpPr>
        <p:sp>
          <p:nvSpPr>
            <p:cNvPr id="9228" name="Rectangle 5"/>
            <p:cNvSpPr>
              <a:spLocks noChangeArrowheads="1"/>
            </p:cNvSpPr>
            <p:nvPr/>
          </p:nvSpPr>
          <p:spPr bwMode="auto">
            <a:xfrm>
              <a:off x="1056" y="2640"/>
              <a:ext cx="3552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Line 6"/>
            <p:cNvSpPr>
              <a:spLocks noChangeShapeType="1"/>
            </p:cNvSpPr>
            <p:nvPr/>
          </p:nvSpPr>
          <p:spPr bwMode="auto">
            <a:xfrm>
              <a:off x="1440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1824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8"/>
            <p:cNvSpPr>
              <a:spLocks noChangeShapeType="1"/>
            </p:cNvSpPr>
            <p:nvPr/>
          </p:nvSpPr>
          <p:spPr bwMode="auto">
            <a:xfrm>
              <a:off x="2208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9"/>
            <p:cNvSpPr>
              <a:spLocks noChangeShapeType="1"/>
            </p:cNvSpPr>
            <p:nvPr/>
          </p:nvSpPr>
          <p:spPr bwMode="auto">
            <a:xfrm>
              <a:off x="4224" y="2640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406400" y="2971800"/>
            <a:ext cx="1270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A50021"/>
                </a:solidFill>
                <a:latin typeface="Arial" charset="0"/>
              </a:rPr>
              <a:t>Array a</a:t>
            </a:r>
          </a:p>
        </p:txBody>
      </p: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1768475" y="3467100"/>
            <a:ext cx="422275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x</a:t>
            </a:r>
          </a:p>
        </p:txBody>
      </p:sp>
      <p:sp>
        <p:nvSpPr>
          <p:cNvPr id="217100" name="Text Box 12"/>
          <p:cNvSpPr txBox="1">
            <a:spLocks noChangeArrowheads="1"/>
          </p:cNvSpPr>
          <p:nvPr/>
        </p:nvSpPr>
        <p:spPr bwMode="auto">
          <a:xfrm>
            <a:off x="2266950" y="3467100"/>
            <a:ext cx="576263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x+k</a:t>
            </a: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2882900" y="3467100"/>
            <a:ext cx="766763" cy="3667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x+2k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9" grpId="0"/>
      <p:bldP spid="217100" grpId="0"/>
      <p:bldP spid="217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Accessing Array Elements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particular element of the array can be accessed by specifying two things: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Name of the array.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Index (relative position) of the element in the array.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In C, the index of an array starts from zero.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An array is defined as    </a:t>
            </a:r>
            <a:r>
              <a:rPr lang="en-US" smtClean="0">
                <a:solidFill>
                  <a:srgbClr val="FF0000"/>
                </a:solidFill>
              </a:rPr>
              <a:t>int  x[10];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first</a:t>
            </a:r>
            <a:r>
              <a:rPr lang="en-US" smtClean="0"/>
              <a:t> element of the array x can be accessed as </a:t>
            </a:r>
            <a:r>
              <a:rPr lang="en-US" smtClean="0">
                <a:solidFill>
                  <a:srgbClr val="FF0000"/>
                </a:solidFill>
              </a:rPr>
              <a:t>x[0]</a:t>
            </a:r>
            <a:r>
              <a:rPr lang="en-US" smtClean="0"/>
              <a:t>, </a:t>
            </a:r>
            <a:r>
              <a:rPr lang="en-US" smtClean="0">
                <a:solidFill>
                  <a:schemeClr val="accent1"/>
                </a:solidFill>
              </a:rPr>
              <a:t>fourth </a:t>
            </a:r>
            <a:r>
              <a:rPr lang="en-US" smtClean="0"/>
              <a:t>element as </a:t>
            </a:r>
            <a:r>
              <a:rPr lang="en-US" smtClean="0">
                <a:solidFill>
                  <a:schemeClr val="accent1"/>
                </a:solidFill>
              </a:rPr>
              <a:t>x[3]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tenth</a:t>
            </a:r>
            <a:r>
              <a:rPr lang="en-US" smtClean="0"/>
              <a:t> element as </a:t>
            </a:r>
            <a:r>
              <a:rPr lang="en-US" smtClean="0">
                <a:solidFill>
                  <a:schemeClr val="accent2"/>
                </a:solidFill>
              </a:rPr>
              <a:t>x[9]</a:t>
            </a:r>
            <a:r>
              <a:rPr lang="en-US" smtClean="0"/>
              <a:t>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9E859-C8FF-491F-8DC6-553EBBAD9753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</TotalTime>
  <Words>3851</Words>
  <Application>Microsoft PowerPoint</Application>
  <PresentationFormat>On-screen Show (4:3)</PresentationFormat>
  <Paragraphs>765</Paragraphs>
  <Slides>54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Arrays</vt:lpstr>
      <vt:lpstr>Basic Concept</vt:lpstr>
      <vt:lpstr>Slide 3</vt:lpstr>
      <vt:lpstr>The Problem</vt:lpstr>
      <vt:lpstr>Using Arrays</vt:lpstr>
      <vt:lpstr>Declaring Arrays</vt:lpstr>
      <vt:lpstr>Slide 7</vt:lpstr>
      <vt:lpstr>How an array is stored in memory?</vt:lpstr>
      <vt:lpstr>Accessing Array Elements</vt:lpstr>
      <vt:lpstr>Contd.</vt:lpstr>
      <vt:lpstr>A Warning</vt:lpstr>
      <vt:lpstr>Initialization of Arrays</vt:lpstr>
      <vt:lpstr>Contd.</vt:lpstr>
      <vt:lpstr>Example 1:  Find the minimum of a set of 10 numbers</vt:lpstr>
      <vt:lpstr>Slide 15</vt:lpstr>
      <vt:lpstr>Slide 16</vt:lpstr>
      <vt:lpstr>Example 2: Computing gpa </vt:lpstr>
      <vt:lpstr>Things you cannot do</vt:lpstr>
      <vt:lpstr>How to copy the elements of one array to another?</vt:lpstr>
      <vt:lpstr>How to read the elements of an array?</vt:lpstr>
      <vt:lpstr>How to print the elements of an array?</vt:lpstr>
      <vt:lpstr>Example: Matrix Addition</vt:lpstr>
      <vt:lpstr>Passing Arrays to a Function</vt:lpstr>
      <vt:lpstr>Example: Average of numbers</vt:lpstr>
      <vt:lpstr>Example Usage</vt:lpstr>
      <vt:lpstr>The Actual Mechanism</vt:lpstr>
      <vt:lpstr>Contd.</vt:lpstr>
      <vt:lpstr>Example: Minimum of a set of numbers</vt:lpstr>
      <vt:lpstr>Some Exercise Problems to Try Out</vt:lpstr>
      <vt:lpstr>Character Strings</vt:lpstr>
      <vt:lpstr>Introduction</vt:lpstr>
      <vt:lpstr>Slide 32</vt:lpstr>
      <vt:lpstr>Character vs. String</vt:lpstr>
      <vt:lpstr>Declaring String Variables</vt:lpstr>
      <vt:lpstr>Examples</vt:lpstr>
      <vt:lpstr>Reading Strings from the Keyboard</vt:lpstr>
      <vt:lpstr>Reading Words</vt:lpstr>
      <vt:lpstr>Reading a Line of Text</vt:lpstr>
      <vt:lpstr>Slide 39</vt:lpstr>
      <vt:lpstr>Reading a Line :: Alternate Approach</vt:lpstr>
      <vt:lpstr>Displaying Strings on the Screen</vt:lpstr>
      <vt:lpstr>Processing Character Strings</vt:lpstr>
      <vt:lpstr>strcpy()</vt:lpstr>
      <vt:lpstr>strlen()</vt:lpstr>
      <vt:lpstr>Slide 45</vt:lpstr>
      <vt:lpstr>Writing String length….</vt:lpstr>
      <vt:lpstr>strcmp()</vt:lpstr>
      <vt:lpstr>strcat()</vt:lpstr>
      <vt:lpstr>Example </vt:lpstr>
      <vt:lpstr>Introducing Searching</vt:lpstr>
      <vt:lpstr>Searching</vt:lpstr>
      <vt:lpstr>Linear Search</vt:lpstr>
      <vt:lpstr>Contd.</vt:lpstr>
      <vt:lpstr>Contd.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583</cp:revision>
  <dcterms:created xsi:type="dcterms:W3CDTF">2000-12-23T12:31:32Z</dcterms:created>
  <dcterms:modified xsi:type="dcterms:W3CDTF">2013-02-27T05:23:57Z</dcterms:modified>
</cp:coreProperties>
</file>