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59"/>
  </p:notesMasterIdLst>
  <p:sldIdLst>
    <p:sldId id="257" r:id="rId3"/>
    <p:sldId id="258" r:id="rId4"/>
    <p:sldId id="259" r:id="rId5"/>
    <p:sldId id="260" r:id="rId6"/>
    <p:sldId id="261" r:id="rId7"/>
    <p:sldId id="264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89" r:id="rId32"/>
    <p:sldId id="290" r:id="rId33"/>
    <p:sldId id="291" r:id="rId34"/>
    <p:sldId id="292" r:id="rId35"/>
    <p:sldId id="293" r:id="rId36"/>
    <p:sldId id="294" r:id="rId37"/>
    <p:sldId id="295" r:id="rId38"/>
    <p:sldId id="296" r:id="rId39"/>
    <p:sldId id="297" r:id="rId40"/>
    <p:sldId id="298" r:id="rId41"/>
    <p:sldId id="299" r:id="rId42"/>
    <p:sldId id="300" r:id="rId43"/>
    <p:sldId id="301" r:id="rId44"/>
    <p:sldId id="302" r:id="rId45"/>
    <p:sldId id="303" r:id="rId46"/>
    <p:sldId id="304" r:id="rId47"/>
    <p:sldId id="305" r:id="rId48"/>
    <p:sldId id="306" r:id="rId49"/>
    <p:sldId id="307" r:id="rId50"/>
    <p:sldId id="308" r:id="rId51"/>
    <p:sldId id="309" r:id="rId52"/>
    <p:sldId id="310" r:id="rId53"/>
    <p:sldId id="311" r:id="rId54"/>
    <p:sldId id="312" r:id="rId55"/>
    <p:sldId id="313" r:id="rId56"/>
    <p:sldId id="314" r:id="rId57"/>
    <p:sldId id="315" r:id="rId5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tableStyles" Target="tableStyle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61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BBC99A-DCCA-4B15-810E-6F71D60DCB40}" type="datetimeFigureOut">
              <a:rPr lang="en-US" smtClean="0"/>
              <a:pPr/>
              <a:t>1/11/2015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D29AD8-CEE6-4567-A360-6C7A61A0FA9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Semester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Programming and Data Structure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Semester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Programming and Data Structure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Semester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Programming and Data Structure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Semester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Programming and Data Structure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1137D-9427-42A1-B5C5-82968A3D0D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Semester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Programming and Data Structure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1137D-9427-42A1-B5C5-82968A3D0D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Semester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Programming and Data Structure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1137D-9427-42A1-B5C5-82968A3D0D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Semester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Programming and Data Structure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1137D-9427-42A1-B5C5-82968A3D0D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Semester 2015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Programming and Data Structure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1137D-9427-42A1-B5C5-82968A3D0D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Semester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Programming and Data Structure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1137D-9427-42A1-B5C5-82968A3D0D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Semester 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Programming and Data Structure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1137D-9427-42A1-B5C5-82968A3D0D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Semester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Programming and Data Structure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1137D-9427-42A1-B5C5-82968A3D0D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Semester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Programming and Data Structure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Semester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Programming and Data Structure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1137D-9427-42A1-B5C5-82968A3D0D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Semester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Programming and Data Structure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1137D-9427-42A1-B5C5-82968A3D0D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Semester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Programming and Data Structure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1137D-9427-42A1-B5C5-82968A3D0D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Semester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Programming and Data Structure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Semester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Programming and Data Structure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Semester 2015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Programming and Data Structure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Semester 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Programming and Data Structure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Semester 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Programming and Data Structure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Semester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Programming and Data Structure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Semester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Programming and Data Structure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Spring Semester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Programming and Data Structure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Spring Semester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Programming and Data Structure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81137D-9427-42A1-B5C5-82968A3D0D3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cse.iitkgp.ac.in/~pds" TargetMode="Externa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en-US" sz="3600" dirty="0" smtClean="0">
                <a:solidFill>
                  <a:srgbClr val="FF0000"/>
                </a:solidFill>
              </a:rPr>
              <a:t>Programming and Data Structure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248400" cy="2209800"/>
          </a:xfrm>
        </p:spPr>
        <p:txBody>
          <a:bodyPr rtlCol="0">
            <a:normAutofit fontScale="92500" lnSpcReduction="20000"/>
          </a:bodyPr>
          <a:lstStyle/>
          <a:p>
            <a:pPr>
              <a:defRPr/>
            </a:pPr>
            <a:r>
              <a:rPr lang="en-US" sz="1800" b="1" dirty="0" smtClean="0">
                <a:solidFill>
                  <a:srgbClr val="C00000"/>
                </a:solidFill>
                <a:latin typeface="Times New Roman" pitchFamily="18" charset="0"/>
              </a:rPr>
              <a:t>Instructors: </a:t>
            </a:r>
            <a:r>
              <a:rPr lang="en-US" sz="1800" b="1" dirty="0" err="1" smtClean="0">
                <a:solidFill>
                  <a:srgbClr val="C00000"/>
                </a:solidFill>
                <a:latin typeface="Times New Roman" pitchFamily="18" charset="0"/>
              </a:rPr>
              <a:t>Sujoy</a:t>
            </a:r>
            <a:r>
              <a:rPr lang="en-US" sz="1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1800" b="1" dirty="0" err="1" smtClean="0">
                <a:solidFill>
                  <a:srgbClr val="C00000"/>
                </a:solidFill>
                <a:latin typeface="Times New Roman" pitchFamily="18" charset="0"/>
              </a:rPr>
              <a:t>Ghosh</a:t>
            </a:r>
            <a:r>
              <a:rPr lang="en-US" sz="1800" b="1" dirty="0" smtClean="0">
                <a:solidFill>
                  <a:srgbClr val="C00000"/>
                </a:solidFill>
                <a:latin typeface="Times New Roman" pitchFamily="18" charset="0"/>
              </a:rPr>
              <a:t> (1,2,3</a:t>
            </a:r>
            <a:r>
              <a:rPr lang="en-US" sz="1800" b="1" dirty="0" smtClean="0">
                <a:solidFill>
                  <a:srgbClr val="C00000"/>
                </a:solidFill>
                <a:latin typeface="Times New Roman" pitchFamily="18" charset="0"/>
              </a:rPr>
              <a:t>), </a:t>
            </a:r>
            <a:r>
              <a:rPr lang="en-US" sz="1800" b="1" dirty="0" err="1" smtClean="0">
                <a:solidFill>
                  <a:srgbClr val="C00000"/>
                </a:solidFill>
                <a:latin typeface="Times New Roman" pitchFamily="18" charset="0"/>
              </a:rPr>
              <a:t>Anupam</a:t>
            </a:r>
            <a:r>
              <a:rPr lang="en-US" sz="1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1800" b="1" dirty="0" err="1" smtClean="0">
                <a:solidFill>
                  <a:srgbClr val="C00000"/>
                </a:solidFill>
                <a:latin typeface="Times New Roman" pitchFamily="18" charset="0"/>
              </a:rPr>
              <a:t>Basu</a:t>
            </a:r>
            <a:r>
              <a:rPr lang="en-US" sz="1800" b="1" dirty="0" smtClean="0">
                <a:solidFill>
                  <a:srgbClr val="C00000"/>
                </a:solidFill>
                <a:latin typeface="Times New Roman" pitchFamily="18" charset="0"/>
              </a:rPr>
              <a:t> (4,5) </a:t>
            </a:r>
          </a:p>
          <a:p>
            <a:pPr>
              <a:defRPr/>
            </a:pPr>
            <a:r>
              <a:rPr lang="en-US" sz="1800" b="1" dirty="0" err="1" smtClean="0">
                <a:solidFill>
                  <a:srgbClr val="C00000"/>
                </a:solidFill>
                <a:latin typeface="Times New Roman" pitchFamily="18" charset="0"/>
              </a:rPr>
              <a:t>Pabitra</a:t>
            </a:r>
            <a:r>
              <a:rPr lang="en-US" sz="1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1800" b="1" dirty="0" err="1" smtClean="0">
                <a:solidFill>
                  <a:srgbClr val="C00000"/>
                </a:solidFill>
                <a:latin typeface="Times New Roman" pitchFamily="18" charset="0"/>
              </a:rPr>
              <a:t>Mitra</a:t>
            </a:r>
            <a:r>
              <a:rPr lang="en-US" sz="1800" b="1" dirty="0" smtClean="0">
                <a:solidFill>
                  <a:srgbClr val="C00000"/>
                </a:solidFill>
                <a:latin typeface="Times New Roman" pitchFamily="18" charset="0"/>
              </a:rPr>
              <a:t> (6,7)</a:t>
            </a:r>
            <a:endParaRPr lang="en-US" sz="1800" b="1" dirty="0" smtClean="0">
              <a:solidFill>
                <a:srgbClr val="C00000"/>
              </a:solidFill>
              <a:latin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b="1" dirty="0" err="1" smtClean="0">
                <a:solidFill>
                  <a:srgbClr val="C00000"/>
                </a:solidFill>
                <a:latin typeface="Times New Roman" pitchFamily="18" charset="0"/>
              </a:rPr>
              <a:t>sujoy</a:t>
            </a:r>
            <a:r>
              <a:rPr lang="en-US" sz="1800" b="1" dirty="0" smtClean="0">
                <a:solidFill>
                  <a:srgbClr val="C00000"/>
                </a:solidFill>
                <a:latin typeface="Times New Roman" pitchFamily="18" charset="0"/>
              </a:rPr>
              <a:t>, </a:t>
            </a:r>
            <a:r>
              <a:rPr lang="en-US" sz="1800" b="1" dirty="0" err="1" smtClean="0">
                <a:solidFill>
                  <a:srgbClr val="C00000"/>
                </a:solidFill>
                <a:latin typeface="Times New Roman" pitchFamily="18" charset="0"/>
              </a:rPr>
              <a:t>anupam</a:t>
            </a:r>
            <a:r>
              <a:rPr lang="en-US" sz="1800" b="1" dirty="0" smtClean="0">
                <a:solidFill>
                  <a:srgbClr val="C00000"/>
                </a:solidFill>
                <a:latin typeface="Times New Roman" pitchFamily="18" charset="0"/>
              </a:rPr>
              <a:t>, pabitra@cse.iitkgp.ernet.in</a:t>
            </a:r>
            <a:endParaRPr lang="en-US" sz="1800" b="1" dirty="0" smtClean="0">
              <a:solidFill>
                <a:srgbClr val="C00000"/>
              </a:solidFill>
              <a:latin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1800" b="1" dirty="0" smtClean="0">
              <a:solidFill>
                <a:srgbClr val="C00000"/>
              </a:solidFill>
              <a:latin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1800" b="1" dirty="0" smtClean="0">
              <a:solidFill>
                <a:srgbClr val="C00000"/>
              </a:solidFill>
              <a:latin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1800" i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400" i="1" dirty="0" smtClean="0">
                <a:solidFill>
                  <a:srgbClr val="002060"/>
                </a:solidFill>
              </a:rPr>
              <a:t>Dept. of Computer Science &amp; Engineering.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400" i="1" dirty="0" smtClean="0">
                <a:solidFill>
                  <a:srgbClr val="002060"/>
                </a:solidFill>
              </a:rPr>
              <a:t>Indian Institute of Technology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400" i="1" dirty="0" err="1" smtClean="0">
                <a:solidFill>
                  <a:srgbClr val="002060"/>
                </a:solidFill>
              </a:rPr>
              <a:t>Kharagpur</a:t>
            </a:r>
            <a:endParaRPr lang="en-US" sz="1400" i="1" dirty="0" smtClean="0">
              <a:solidFill>
                <a:srgbClr val="00206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E77641-6FC1-4712-8580-1AFE6915138E}" type="slidenum">
              <a:rPr lang="en-US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33123" name="Rectangle 1027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Main Memory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Uses semiconductor technology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Allows direct access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Memory sizes in the range of 256 Mbytes to</a:t>
            </a:r>
          </a:p>
          <a:p>
            <a:pPr lvl="1" eaLnBrk="1" fontAlgn="auto" hangingPunct="1">
              <a:spcAft>
                <a:spcPts val="0"/>
              </a:spcAft>
              <a:buNone/>
              <a:defRPr/>
            </a:pPr>
            <a:r>
              <a:rPr lang="en-US" dirty="0" smtClean="0"/>
              <a:t>     4 </a:t>
            </a:r>
            <a:r>
              <a:rPr lang="en-US" dirty="0" err="1" smtClean="0"/>
              <a:t>Gbytes</a:t>
            </a:r>
            <a:r>
              <a:rPr lang="en-US" dirty="0" smtClean="0"/>
              <a:t> are typical today.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Some measures to be remembered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1 K = 2</a:t>
            </a:r>
            <a:r>
              <a:rPr lang="en-US" baseline="30000" dirty="0" smtClean="0"/>
              <a:t>10</a:t>
            </a:r>
            <a:r>
              <a:rPr lang="en-US" dirty="0" smtClean="0"/>
              <a:t> (= 1024)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1 M = 2</a:t>
            </a:r>
            <a:r>
              <a:rPr lang="en-US" baseline="30000" dirty="0" smtClean="0"/>
              <a:t>20</a:t>
            </a:r>
            <a:r>
              <a:rPr lang="en-US" dirty="0" smtClean="0"/>
              <a:t> (= one million approx.)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1 G = 2</a:t>
            </a:r>
            <a:r>
              <a:rPr lang="en-US" baseline="30000" dirty="0" smtClean="0"/>
              <a:t>30</a:t>
            </a:r>
            <a:r>
              <a:rPr lang="en-US" dirty="0" smtClean="0"/>
              <a:t> (= one billion approx.)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ECD127-4BDC-4C9B-BF46-995FFD901B39}" type="slidenum">
              <a:rPr lang="en-US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371600"/>
            <a:ext cx="7772400" cy="4953000"/>
          </a:xfrm>
        </p:spPr>
        <p:txBody>
          <a:bodyPr/>
          <a:lstStyle/>
          <a:p>
            <a:pPr eaLnBrk="1" hangingPunct="1"/>
            <a:r>
              <a:rPr lang="en-US" sz="2400" smtClean="0"/>
              <a:t>Input Device</a:t>
            </a:r>
          </a:p>
          <a:p>
            <a:pPr lvl="1" eaLnBrk="1" hangingPunct="1"/>
            <a:r>
              <a:rPr lang="en-US" sz="2000" smtClean="0"/>
              <a:t>Keyboard, Mouse, Scanner, Digital Camera</a:t>
            </a:r>
          </a:p>
          <a:p>
            <a:pPr eaLnBrk="1" hangingPunct="1"/>
            <a:r>
              <a:rPr lang="en-US" sz="2400" smtClean="0"/>
              <a:t>Output Device</a:t>
            </a:r>
          </a:p>
          <a:p>
            <a:pPr lvl="1" eaLnBrk="1" hangingPunct="1"/>
            <a:r>
              <a:rPr lang="en-US" sz="2000" smtClean="0"/>
              <a:t>Monitor, Printer</a:t>
            </a:r>
          </a:p>
          <a:p>
            <a:pPr eaLnBrk="1" hangingPunct="1"/>
            <a:r>
              <a:rPr lang="en-US" sz="2400" smtClean="0"/>
              <a:t>Storage Peripherals</a:t>
            </a:r>
          </a:p>
          <a:p>
            <a:pPr lvl="1" eaLnBrk="1" hangingPunct="1"/>
            <a:r>
              <a:rPr lang="en-US" sz="2000" smtClean="0"/>
              <a:t>Magnetic Disks: hard disk, floppy disk</a:t>
            </a:r>
          </a:p>
          <a:p>
            <a:pPr lvl="2" eaLnBrk="1" hangingPunct="1"/>
            <a:r>
              <a:rPr lang="en-US" sz="1800" smtClean="0"/>
              <a:t>Allows direct (semi-random) access</a:t>
            </a:r>
          </a:p>
          <a:p>
            <a:pPr lvl="1" eaLnBrk="1" hangingPunct="1"/>
            <a:r>
              <a:rPr lang="en-US" sz="2000" smtClean="0"/>
              <a:t>Optical Disks: CDROM, CD-RW, DVD</a:t>
            </a:r>
          </a:p>
          <a:p>
            <a:pPr lvl="2" eaLnBrk="1" hangingPunct="1"/>
            <a:r>
              <a:rPr lang="en-US" sz="1800" smtClean="0"/>
              <a:t>Allows direct (semi-random) access</a:t>
            </a:r>
          </a:p>
          <a:p>
            <a:pPr lvl="1" eaLnBrk="1" hangingPunct="1"/>
            <a:r>
              <a:rPr lang="en-US" sz="2000" smtClean="0"/>
              <a:t>Flash Memory: pen drives</a:t>
            </a:r>
          </a:p>
          <a:p>
            <a:pPr lvl="2" eaLnBrk="1" hangingPunct="1"/>
            <a:r>
              <a:rPr lang="en-US" sz="1800" smtClean="0"/>
              <a:t>Allows direct access</a:t>
            </a:r>
          </a:p>
          <a:p>
            <a:pPr lvl="1" eaLnBrk="1" hangingPunct="1"/>
            <a:r>
              <a:rPr lang="en-US" sz="2000" smtClean="0"/>
              <a:t>Magnetic Tape: DAT</a:t>
            </a:r>
          </a:p>
          <a:p>
            <a:pPr lvl="2" eaLnBrk="1" hangingPunct="1"/>
            <a:r>
              <a:rPr lang="en-US" sz="1800" smtClean="0"/>
              <a:t>Only sequential access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904D5A-A82D-4618-87BA-5421B392B6F1}" type="slidenum">
              <a:rPr lang="en-US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Typical Configuration of a PC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CPU:			</a:t>
            </a:r>
            <a:r>
              <a:rPr lang="en-US" dirty="0" smtClean="0">
                <a:solidFill>
                  <a:srgbClr val="008000"/>
                </a:solidFill>
              </a:rPr>
              <a:t>Pentium IV, 2.8 GHz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Main Memory:	</a:t>
            </a:r>
            <a:r>
              <a:rPr lang="en-US" dirty="0" smtClean="0">
                <a:solidFill>
                  <a:srgbClr val="008000"/>
                </a:solidFill>
              </a:rPr>
              <a:t>512 MB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Hard Disk:		</a:t>
            </a:r>
            <a:r>
              <a:rPr lang="en-US" dirty="0" smtClean="0">
                <a:solidFill>
                  <a:srgbClr val="008000"/>
                </a:solidFill>
              </a:rPr>
              <a:t>80 GB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Floppy Disk:		</a:t>
            </a:r>
            <a:r>
              <a:rPr lang="en-US" dirty="0" smtClean="0">
                <a:solidFill>
                  <a:srgbClr val="008000"/>
                </a:solidFill>
              </a:rPr>
              <a:t>Not present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CDROM:			</a:t>
            </a:r>
            <a:r>
              <a:rPr lang="en-US" dirty="0" smtClean="0">
                <a:solidFill>
                  <a:srgbClr val="008000"/>
                </a:solidFill>
              </a:rPr>
              <a:t>DVD combo-drive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Input Device:		</a:t>
            </a:r>
            <a:r>
              <a:rPr lang="en-US" dirty="0" smtClean="0">
                <a:solidFill>
                  <a:srgbClr val="008000"/>
                </a:solidFill>
              </a:rPr>
              <a:t>Keyboard, Mouse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Output Device:	</a:t>
            </a:r>
            <a:r>
              <a:rPr lang="en-US" dirty="0" smtClean="0">
                <a:solidFill>
                  <a:srgbClr val="008000"/>
                </a:solidFill>
              </a:rPr>
              <a:t>17” color monitor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Ports:</a:t>
            </a:r>
            <a:r>
              <a:rPr lang="en-US" dirty="0" smtClean="0">
                <a:solidFill>
                  <a:srgbClr val="000099"/>
                </a:solidFill>
              </a:rPr>
              <a:t>	</a:t>
            </a:r>
            <a:r>
              <a:rPr lang="en-US" dirty="0" smtClean="0">
                <a:solidFill>
                  <a:schemeClr val="bg2"/>
                </a:solidFill>
              </a:rPr>
              <a:t>		</a:t>
            </a:r>
            <a:r>
              <a:rPr lang="en-US" dirty="0" smtClean="0">
                <a:solidFill>
                  <a:srgbClr val="008000"/>
                </a:solidFill>
              </a:rPr>
              <a:t>USB, Bluetooth, Infrared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F87EB7-C52B-41AA-8896-59D4412D66BF}" type="slidenum">
              <a:rPr lang="en-US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How does a computer work?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Stored program concept.</a:t>
            </a:r>
          </a:p>
          <a:p>
            <a:pPr lvl="1" eaLnBrk="1" hangingPunct="1"/>
            <a:r>
              <a:rPr lang="en-US" smtClean="0"/>
              <a:t>Main difference from a calculator.</a:t>
            </a:r>
          </a:p>
          <a:p>
            <a:pPr eaLnBrk="1" hangingPunct="1"/>
            <a:r>
              <a:rPr lang="en-US" smtClean="0"/>
              <a:t>What is a program?</a:t>
            </a:r>
          </a:p>
          <a:p>
            <a:pPr lvl="1" eaLnBrk="1" hangingPunct="1"/>
            <a:r>
              <a:rPr lang="en-US" smtClean="0"/>
              <a:t>Set of instructions for carrying out a specific task.</a:t>
            </a:r>
          </a:p>
          <a:p>
            <a:pPr eaLnBrk="1" hangingPunct="1"/>
            <a:r>
              <a:rPr lang="en-US" smtClean="0"/>
              <a:t>Where are programs stored?</a:t>
            </a:r>
          </a:p>
          <a:p>
            <a:pPr lvl="1" eaLnBrk="1" hangingPunct="1"/>
            <a:r>
              <a:rPr lang="en-US" smtClean="0"/>
              <a:t>In secondary memory, when first created.</a:t>
            </a:r>
          </a:p>
          <a:p>
            <a:pPr lvl="1" eaLnBrk="1" hangingPunct="1"/>
            <a:r>
              <a:rPr lang="en-US" smtClean="0"/>
              <a:t>Brought into main memory, during execution.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37FE3D-093D-44BF-9671-28A29263AB69}" type="slidenum">
              <a:rPr lang="en-US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Memory map</a:t>
            </a:r>
          </a:p>
        </p:txBody>
      </p:sp>
      <p:sp>
        <p:nvSpPr>
          <p:cNvPr id="2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2015</a:t>
            </a:r>
            <a:endParaRPr lang="en-US"/>
          </a:p>
        </p:txBody>
      </p:sp>
      <p:sp>
        <p:nvSpPr>
          <p:cNvPr id="2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2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487A0F-B589-4204-BF8C-DC8FD0C18DD6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48134" name="Rectangle 3"/>
          <p:cNvSpPr>
            <a:spLocks noChangeArrowheads="1"/>
          </p:cNvSpPr>
          <p:nvPr/>
        </p:nvSpPr>
        <p:spPr bwMode="auto">
          <a:xfrm>
            <a:off x="2362200" y="4343400"/>
            <a:ext cx="2133600" cy="304800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35" name="Rectangle 4"/>
          <p:cNvSpPr>
            <a:spLocks noChangeArrowheads="1"/>
          </p:cNvSpPr>
          <p:nvPr/>
        </p:nvSpPr>
        <p:spPr bwMode="auto">
          <a:xfrm>
            <a:off x="2362200" y="4038600"/>
            <a:ext cx="2133600" cy="304800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36" name="Rectangle 5"/>
          <p:cNvSpPr>
            <a:spLocks noChangeArrowheads="1"/>
          </p:cNvSpPr>
          <p:nvPr/>
        </p:nvSpPr>
        <p:spPr bwMode="auto">
          <a:xfrm>
            <a:off x="2362200" y="3733800"/>
            <a:ext cx="2133600" cy="304800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37" name="Rectangle 6"/>
          <p:cNvSpPr>
            <a:spLocks noChangeArrowheads="1"/>
          </p:cNvSpPr>
          <p:nvPr/>
        </p:nvSpPr>
        <p:spPr bwMode="auto">
          <a:xfrm>
            <a:off x="2362200" y="3429000"/>
            <a:ext cx="2133600" cy="304800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38" name="Rectangle 7"/>
          <p:cNvSpPr>
            <a:spLocks noChangeArrowheads="1"/>
          </p:cNvSpPr>
          <p:nvPr/>
        </p:nvSpPr>
        <p:spPr bwMode="auto">
          <a:xfrm>
            <a:off x="2362200" y="3124200"/>
            <a:ext cx="2133600" cy="304800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39" name="Rectangle 8"/>
          <p:cNvSpPr>
            <a:spLocks noChangeArrowheads="1"/>
          </p:cNvSpPr>
          <p:nvPr/>
        </p:nvSpPr>
        <p:spPr bwMode="auto">
          <a:xfrm>
            <a:off x="2362200" y="2819400"/>
            <a:ext cx="2133600" cy="304800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40" name="Rectangle 9"/>
          <p:cNvSpPr>
            <a:spLocks noChangeArrowheads="1"/>
          </p:cNvSpPr>
          <p:nvPr/>
        </p:nvSpPr>
        <p:spPr bwMode="auto">
          <a:xfrm>
            <a:off x="2362200" y="2514600"/>
            <a:ext cx="2133600" cy="304800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41" name="Rectangle 10"/>
          <p:cNvSpPr>
            <a:spLocks noChangeArrowheads="1"/>
          </p:cNvSpPr>
          <p:nvPr/>
        </p:nvSpPr>
        <p:spPr bwMode="auto">
          <a:xfrm>
            <a:off x="2362200" y="2209800"/>
            <a:ext cx="2133600" cy="304800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42" name="Rectangle 11"/>
          <p:cNvSpPr>
            <a:spLocks noChangeArrowheads="1"/>
          </p:cNvSpPr>
          <p:nvPr/>
        </p:nvSpPr>
        <p:spPr bwMode="auto">
          <a:xfrm>
            <a:off x="2362200" y="1905000"/>
            <a:ext cx="2133600" cy="304800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43" name="Rectangle 12"/>
          <p:cNvSpPr>
            <a:spLocks noChangeArrowheads="1"/>
          </p:cNvSpPr>
          <p:nvPr/>
        </p:nvSpPr>
        <p:spPr bwMode="auto">
          <a:xfrm>
            <a:off x="2362200" y="5486400"/>
            <a:ext cx="2133600" cy="304800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44" name="Rectangle 13"/>
          <p:cNvSpPr>
            <a:spLocks noChangeArrowheads="1"/>
          </p:cNvSpPr>
          <p:nvPr/>
        </p:nvSpPr>
        <p:spPr bwMode="auto">
          <a:xfrm>
            <a:off x="2362200" y="5181600"/>
            <a:ext cx="2133600" cy="304800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45" name="Text Box 14"/>
          <p:cNvSpPr txBox="1">
            <a:spLocks noChangeArrowheads="1"/>
          </p:cNvSpPr>
          <p:nvPr/>
        </p:nvSpPr>
        <p:spPr bwMode="auto">
          <a:xfrm>
            <a:off x="4724400" y="1905000"/>
            <a:ext cx="14398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i="0">
                <a:solidFill>
                  <a:schemeClr val="accent2"/>
                </a:solidFill>
                <a:latin typeface="Arial" charset="0"/>
              </a:rPr>
              <a:t>Address 0</a:t>
            </a:r>
          </a:p>
        </p:txBody>
      </p:sp>
      <p:sp>
        <p:nvSpPr>
          <p:cNvPr id="48146" name="Text Box 15"/>
          <p:cNvSpPr txBox="1">
            <a:spLocks noChangeArrowheads="1"/>
          </p:cNvSpPr>
          <p:nvPr/>
        </p:nvSpPr>
        <p:spPr bwMode="auto">
          <a:xfrm>
            <a:off x="4724400" y="2209800"/>
            <a:ext cx="14398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i="0">
                <a:solidFill>
                  <a:schemeClr val="accent2"/>
                </a:solidFill>
                <a:latin typeface="Arial" charset="0"/>
              </a:rPr>
              <a:t>Address 1</a:t>
            </a:r>
          </a:p>
        </p:txBody>
      </p:sp>
      <p:sp>
        <p:nvSpPr>
          <p:cNvPr id="48147" name="Text Box 16"/>
          <p:cNvSpPr txBox="1">
            <a:spLocks noChangeArrowheads="1"/>
          </p:cNvSpPr>
          <p:nvPr/>
        </p:nvSpPr>
        <p:spPr bwMode="auto">
          <a:xfrm>
            <a:off x="4724400" y="2514600"/>
            <a:ext cx="14398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i="0">
                <a:solidFill>
                  <a:schemeClr val="accent2"/>
                </a:solidFill>
                <a:latin typeface="Arial" charset="0"/>
              </a:rPr>
              <a:t>Address 2</a:t>
            </a:r>
          </a:p>
        </p:txBody>
      </p:sp>
      <p:sp>
        <p:nvSpPr>
          <p:cNvPr id="48148" name="Text Box 17"/>
          <p:cNvSpPr txBox="1">
            <a:spLocks noChangeArrowheads="1"/>
          </p:cNvSpPr>
          <p:nvPr/>
        </p:nvSpPr>
        <p:spPr bwMode="auto">
          <a:xfrm>
            <a:off x="4724400" y="2819400"/>
            <a:ext cx="14398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i="0">
                <a:solidFill>
                  <a:schemeClr val="accent2"/>
                </a:solidFill>
                <a:latin typeface="Arial" charset="0"/>
              </a:rPr>
              <a:t>Address 3</a:t>
            </a:r>
          </a:p>
        </p:txBody>
      </p:sp>
      <p:sp>
        <p:nvSpPr>
          <p:cNvPr id="48149" name="Text Box 18"/>
          <p:cNvSpPr txBox="1">
            <a:spLocks noChangeArrowheads="1"/>
          </p:cNvSpPr>
          <p:nvPr/>
        </p:nvSpPr>
        <p:spPr bwMode="auto">
          <a:xfrm>
            <a:off x="4724400" y="3124200"/>
            <a:ext cx="14398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i="0">
                <a:solidFill>
                  <a:schemeClr val="accent2"/>
                </a:solidFill>
                <a:latin typeface="Arial" charset="0"/>
              </a:rPr>
              <a:t>Address 4</a:t>
            </a:r>
          </a:p>
        </p:txBody>
      </p:sp>
      <p:sp>
        <p:nvSpPr>
          <p:cNvPr id="48150" name="Text Box 19"/>
          <p:cNvSpPr txBox="1">
            <a:spLocks noChangeArrowheads="1"/>
          </p:cNvSpPr>
          <p:nvPr/>
        </p:nvSpPr>
        <p:spPr bwMode="auto">
          <a:xfrm>
            <a:off x="4724400" y="3429000"/>
            <a:ext cx="14398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i="0">
                <a:solidFill>
                  <a:schemeClr val="accent2"/>
                </a:solidFill>
                <a:latin typeface="Arial" charset="0"/>
              </a:rPr>
              <a:t>Address 5</a:t>
            </a:r>
          </a:p>
        </p:txBody>
      </p:sp>
      <p:sp>
        <p:nvSpPr>
          <p:cNvPr id="48151" name="Text Box 20"/>
          <p:cNvSpPr txBox="1">
            <a:spLocks noChangeArrowheads="1"/>
          </p:cNvSpPr>
          <p:nvPr/>
        </p:nvSpPr>
        <p:spPr bwMode="auto">
          <a:xfrm>
            <a:off x="4724400" y="3733800"/>
            <a:ext cx="14398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i="0">
                <a:solidFill>
                  <a:schemeClr val="accent2"/>
                </a:solidFill>
                <a:latin typeface="Arial" charset="0"/>
              </a:rPr>
              <a:t>Address 6</a:t>
            </a:r>
          </a:p>
        </p:txBody>
      </p:sp>
      <p:sp>
        <p:nvSpPr>
          <p:cNvPr id="48152" name="Text Box 21"/>
          <p:cNvSpPr txBox="1">
            <a:spLocks noChangeArrowheads="1"/>
          </p:cNvSpPr>
          <p:nvPr/>
        </p:nvSpPr>
        <p:spPr bwMode="auto">
          <a:xfrm>
            <a:off x="4724400" y="5486400"/>
            <a:ext cx="1600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i="0">
                <a:solidFill>
                  <a:schemeClr val="accent2"/>
                </a:solidFill>
                <a:latin typeface="Arial" charset="0"/>
              </a:rPr>
              <a:t>Address N-1</a:t>
            </a:r>
          </a:p>
        </p:txBody>
      </p:sp>
      <p:sp>
        <p:nvSpPr>
          <p:cNvPr id="48153" name="Text Box 22"/>
          <p:cNvSpPr txBox="1">
            <a:spLocks noChangeArrowheads="1"/>
          </p:cNvSpPr>
          <p:nvPr/>
        </p:nvSpPr>
        <p:spPr bwMode="auto">
          <a:xfrm>
            <a:off x="6324600" y="2743200"/>
            <a:ext cx="2514600" cy="1330325"/>
          </a:xfrm>
          <a:prstGeom prst="rect">
            <a:avLst/>
          </a:prstGeom>
          <a:solidFill>
            <a:srgbClr val="CCFFFF"/>
          </a:solidFill>
          <a:ln w="19050">
            <a:solidFill>
              <a:srgbClr val="99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0">
                <a:latin typeface="Arial" charset="0"/>
              </a:rPr>
              <a:t>Every variable is mapped to a particular memory address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762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Instructions &amp; Variables in Memory</a:t>
            </a:r>
          </a:p>
        </p:txBody>
      </p:sp>
      <p:sp>
        <p:nvSpPr>
          <p:cNvPr id="19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2015</a:t>
            </a:r>
            <a:endParaRPr lang="en-US" dirty="0"/>
          </a:p>
        </p:txBody>
      </p:sp>
      <p:sp>
        <p:nvSpPr>
          <p:cNvPr id="2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2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D62E06-C7AC-4BA2-95F8-8EB0DB0B740F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49158" name="Rectangle 3"/>
          <p:cNvSpPr>
            <a:spLocks noChangeArrowheads="1"/>
          </p:cNvSpPr>
          <p:nvPr/>
        </p:nvSpPr>
        <p:spPr bwMode="auto">
          <a:xfrm>
            <a:off x="6019800" y="2514600"/>
            <a:ext cx="1219200" cy="533400"/>
          </a:xfrm>
          <a:prstGeom prst="rect">
            <a:avLst/>
          </a:prstGeom>
          <a:solidFill>
            <a:srgbClr val="CCFFFF"/>
          </a:solidFill>
          <a:ln w="25400">
            <a:solidFill>
              <a:srgbClr val="003366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i="0">
                <a:latin typeface="Arial" charset="0"/>
              </a:rPr>
              <a:t>10</a:t>
            </a:r>
          </a:p>
        </p:txBody>
      </p:sp>
      <p:sp>
        <p:nvSpPr>
          <p:cNvPr id="49159" name="Rectangle 4"/>
          <p:cNvSpPr>
            <a:spLocks noChangeArrowheads="1"/>
          </p:cNvSpPr>
          <p:nvPr/>
        </p:nvSpPr>
        <p:spPr bwMode="auto">
          <a:xfrm>
            <a:off x="6019800" y="3429000"/>
            <a:ext cx="1219200" cy="533400"/>
          </a:xfrm>
          <a:prstGeom prst="rect">
            <a:avLst/>
          </a:prstGeom>
          <a:solidFill>
            <a:srgbClr val="CCFFFF"/>
          </a:solidFill>
          <a:ln w="25400">
            <a:solidFill>
              <a:srgbClr val="003366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i="0">
                <a:latin typeface="Arial" charset="0"/>
              </a:rPr>
              <a:t>20</a:t>
            </a:r>
          </a:p>
        </p:txBody>
      </p:sp>
      <p:sp>
        <p:nvSpPr>
          <p:cNvPr id="49160" name="Rectangle 5"/>
          <p:cNvSpPr>
            <a:spLocks noChangeArrowheads="1"/>
          </p:cNvSpPr>
          <p:nvPr/>
        </p:nvSpPr>
        <p:spPr bwMode="auto">
          <a:xfrm>
            <a:off x="6019800" y="4343400"/>
            <a:ext cx="1219200" cy="533400"/>
          </a:xfrm>
          <a:prstGeom prst="rect">
            <a:avLst/>
          </a:prstGeom>
          <a:solidFill>
            <a:srgbClr val="CCFFFF"/>
          </a:solidFill>
          <a:ln w="25400">
            <a:solidFill>
              <a:srgbClr val="003366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i="0">
                <a:latin typeface="Arial" charset="0"/>
              </a:rPr>
              <a:t>21</a:t>
            </a:r>
          </a:p>
        </p:txBody>
      </p:sp>
      <p:sp>
        <p:nvSpPr>
          <p:cNvPr id="49161" name="Rectangle 6"/>
          <p:cNvSpPr>
            <a:spLocks noChangeArrowheads="1"/>
          </p:cNvSpPr>
          <p:nvPr/>
        </p:nvSpPr>
        <p:spPr bwMode="auto">
          <a:xfrm>
            <a:off x="6019800" y="5257800"/>
            <a:ext cx="1219200" cy="533400"/>
          </a:xfrm>
          <a:prstGeom prst="rect">
            <a:avLst/>
          </a:prstGeom>
          <a:solidFill>
            <a:srgbClr val="CCFFFF"/>
          </a:solidFill>
          <a:ln w="25400">
            <a:solidFill>
              <a:srgbClr val="003366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i="0">
                <a:latin typeface="Arial" charset="0"/>
              </a:rPr>
              <a:t>105</a:t>
            </a:r>
          </a:p>
        </p:txBody>
      </p:sp>
      <p:sp>
        <p:nvSpPr>
          <p:cNvPr id="49162" name="Text Box 7"/>
          <p:cNvSpPr txBox="1">
            <a:spLocks noChangeArrowheads="1"/>
          </p:cNvSpPr>
          <p:nvPr/>
        </p:nvSpPr>
        <p:spPr bwMode="auto">
          <a:xfrm>
            <a:off x="4724400" y="1447800"/>
            <a:ext cx="3733800" cy="831850"/>
          </a:xfrm>
          <a:prstGeom prst="rect">
            <a:avLst/>
          </a:prstGeom>
          <a:solidFill>
            <a:schemeClr val="hlink"/>
          </a:solidFill>
          <a:ln w="9525">
            <a:solidFill>
              <a:srgbClr val="CC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i="0">
                <a:solidFill>
                  <a:srgbClr val="A50021"/>
                </a:solidFill>
                <a:latin typeface="Arial" charset="0"/>
              </a:rPr>
              <a:t>Memory location allocated to a variable X</a:t>
            </a:r>
          </a:p>
        </p:txBody>
      </p:sp>
      <p:sp>
        <p:nvSpPr>
          <p:cNvPr id="49163" name="Text Box 8"/>
          <p:cNvSpPr txBox="1">
            <a:spLocks noChangeArrowheads="1"/>
          </p:cNvSpPr>
          <p:nvPr/>
        </p:nvSpPr>
        <p:spPr bwMode="auto">
          <a:xfrm>
            <a:off x="2057400" y="2514600"/>
            <a:ext cx="1447800" cy="4572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0">
                <a:latin typeface="Arial" charset="0"/>
              </a:rPr>
              <a:t>X = 10</a:t>
            </a:r>
          </a:p>
        </p:txBody>
      </p:sp>
      <p:sp>
        <p:nvSpPr>
          <p:cNvPr id="49164" name="Text Box 9"/>
          <p:cNvSpPr txBox="1">
            <a:spLocks noChangeArrowheads="1"/>
          </p:cNvSpPr>
          <p:nvPr/>
        </p:nvSpPr>
        <p:spPr bwMode="auto">
          <a:xfrm>
            <a:off x="1981200" y="3505200"/>
            <a:ext cx="1447800" cy="4572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0" dirty="0">
                <a:latin typeface="Arial" charset="0"/>
              </a:rPr>
              <a:t>X = 20</a:t>
            </a:r>
          </a:p>
        </p:txBody>
      </p:sp>
      <p:sp>
        <p:nvSpPr>
          <p:cNvPr id="49165" name="Text Box 10"/>
          <p:cNvSpPr txBox="1">
            <a:spLocks noChangeArrowheads="1"/>
          </p:cNvSpPr>
          <p:nvPr/>
        </p:nvSpPr>
        <p:spPr bwMode="auto">
          <a:xfrm>
            <a:off x="1981200" y="4419600"/>
            <a:ext cx="1524000" cy="4572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0" dirty="0">
                <a:latin typeface="Arial" charset="0"/>
              </a:rPr>
              <a:t>X = X + 1</a:t>
            </a:r>
          </a:p>
        </p:txBody>
      </p:sp>
      <p:sp>
        <p:nvSpPr>
          <p:cNvPr id="49166" name="Text Box 11"/>
          <p:cNvSpPr txBox="1">
            <a:spLocks noChangeArrowheads="1"/>
          </p:cNvSpPr>
          <p:nvPr/>
        </p:nvSpPr>
        <p:spPr bwMode="auto">
          <a:xfrm>
            <a:off x="1905000" y="5334000"/>
            <a:ext cx="1447800" cy="4572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0" dirty="0">
                <a:latin typeface="Arial" charset="0"/>
              </a:rPr>
              <a:t>X = X * 5</a:t>
            </a:r>
          </a:p>
        </p:txBody>
      </p:sp>
      <p:sp>
        <p:nvSpPr>
          <p:cNvPr id="49167" name="AutoShape 12"/>
          <p:cNvSpPr>
            <a:spLocks noChangeArrowheads="1"/>
          </p:cNvSpPr>
          <p:nvPr/>
        </p:nvSpPr>
        <p:spPr bwMode="auto">
          <a:xfrm>
            <a:off x="3581400" y="2667000"/>
            <a:ext cx="1905000" cy="304800"/>
          </a:xfrm>
          <a:prstGeom prst="rightArrow">
            <a:avLst>
              <a:gd name="adj1" fmla="val 50000"/>
              <a:gd name="adj2" fmla="val 156250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68" name="AutoShape 13"/>
          <p:cNvSpPr>
            <a:spLocks noChangeArrowheads="1"/>
          </p:cNvSpPr>
          <p:nvPr/>
        </p:nvSpPr>
        <p:spPr bwMode="auto">
          <a:xfrm>
            <a:off x="3581400" y="3505200"/>
            <a:ext cx="1905000" cy="304800"/>
          </a:xfrm>
          <a:prstGeom prst="rightArrow">
            <a:avLst>
              <a:gd name="adj1" fmla="val 50000"/>
              <a:gd name="adj2" fmla="val 156250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69" name="AutoShape 14"/>
          <p:cNvSpPr>
            <a:spLocks noChangeArrowheads="1"/>
          </p:cNvSpPr>
          <p:nvPr/>
        </p:nvSpPr>
        <p:spPr bwMode="auto">
          <a:xfrm>
            <a:off x="3581400" y="4419600"/>
            <a:ext cx="1905000" cy="304800"/>
          </a:xfrm>
          <a:prstGeom prst="rightArrow">
            <a:avLst>
              <a:gd name="adj1" fmla="val 50000"/>
              <a:gd name="adj2" fmla="val 156250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70" name="AutoShape 15"/>
          <p:cNvSpPr>
            <a:spLocks noChangeArrowheads="1"/>
          </p:cNvSpPr>
          <p:nvPr/>
        </p:nvSpPr>
        <p:spPr bwMode="auto">
          <a:xfrm>
            <a:off x="3581400" y="5334000"/>
            <a:ext cx="1905000" cy="304800"/>
          </a:xfrm>
          <a:prstGeom prst="rightArrow">
            <a:avLst>
              <a:gd name="adj1" fmla="val 50000"/>
              <a:gd name="adj2" fmla="val 156250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71" name="Text Box 16"/>
          <p:cNvSpPr txBox="1">
            <a:spLocks noChangeArrowheads="1"/>
          </p:cNvSpPr>
          <p:nvPr/>
        </p:nvSpPr>
        <p:spPr bwMode="auto">
          <a:xfrm>
            <a:off x="381000" y="1752600"/>
            <a:ext cx="3276600" cy="466725"/>
          </a:xfrm>
          <a:prstGeom prst="rect">
            <a:avLst/>
          </a:prstGeom>
          <a:solidFill>
            <a:schemeClr val="hlink"/>
          </a:solidFill>
          <a:ln w="9525">
            <a:solidFill>
              <a:srgbClr val="CC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i="0">
                <a:solidFill>
                  <a:srgbClr val="A50021"/>
                </a:solidFill>
                <a:latin typeface="Arial" charset="0"/>
              </a:rPr>
              <a:t>Instruction executed</a:t>
            </a:r>
          </a:p>
        </p:txBody>
      </p:sp>
      <p:sp>
        <p:nvSpPr>
          <p:cNvPr id="49172" name="AutoShape 17"/>
          <p:cNvSpPr>
            <a:spLocks noChangeArrowheads="1"/>
          </p:cNvSpPr>
          <p:nvPr/>
        </p:nvSpPr>
        <p:spPr bwMode="auto">
          <a:xfrm>
            <a:off x="914400" y="2590800"/>
            <a:ext cx="381000" cy="3124200"/>
          </a:xfrm>
          <a:prstGeom prst="downArrow">
            <a:avLst>
              <a:gd name="adj1" fmla="val 50000"/>
              <a:gd name="adj2" fmla="val 205000"/>
            </a:avLst>
          </a:prstGeom>
          <a:solidFill>
            <a:srgbClr val="000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73" name="Text Box 19"/>
          <p:cNvSpPr txBox="1">
            <a:spLocks noChangeArrowheads="1"/>
          </p:cNvSpPr>
          <p:nvPr/>
        </p:nvSpPr>
        <p:spPr bwMode="auto">
          <a:xfrm>
            <a:off x="304800" y="3124200"/>
            <a:ext cx="685800" cy="210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 i="0">
                <a:latin typeface="Arial" charset="0"/>
              </a:rPr>
              <a:t>T</a:t>
            </a:r>
          </a:p>
          <a:p>
            <a:pPr algn="ctr"/>
            <a:r>
              <a:rPr lang="en-US" b="1" i="0">
                <a:latin typeface="Arial" charset="0"/>
              </a:rPr>
              <a:t>i</a:t>
            </a:r>
          </a:p>
          <a:p>
            <a:pPr algn="ctr"/>
            <a:r>
              <a:rPr lang="en-US" b="1" i="0">
                <a:latin typeface="Arial" charset="0"/>
              </a:rPr>
              <a:t>m</a:t>
            </a:r>
          </a:p>
          <a:p>
            <a:pPr algn="ctr"/>
            <a:r>
              <a:rPr lang="en-US" b="1" i="0">
                <a:latin typeface="Arial" charset="0"/>
              </a:rPr>
              <a:t>e</a:t>
            </a:r>
          </a:p>
          <a:p>
            <a:pPr>
              <a:spcBef>
                <a:spcPct val="50000"/>
              </a:spcBef>
            </a:pPr>
            <a:endParaRPr lang="en-US" b="1" i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762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Instr. &amp; Variables in Memory (contd.)</a:t>
            </a:r>
          </a:p>
        </p:txBody>
      </p:sp>
      <p:sp>
        <p:nvSpPr>
          <p:cNvPr id="2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2015</a:t>
            </a:r>
            <a:endParaRPr lang="en-US" dirty="0"/>
          </a:p>
        </p:txBody>
      </p:sp>
      <p:sp>
        <p:nvSpPr>
          <p:cNvPr id="2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2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6B8C79-D6E0-41AC-A7B2-90437CB7E425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50182" name="Rectangle 3"/>
          <p:cNvSpPr>
            <a:spLocks noChangeArrowheads="1"/>
          </p:cNvSpPr>
          <p:nvPr/>
        </p:nvSpPr>
        <p:spPr bwMode="auto">
          <a:xfrm>
            <a:off x="6019800" y="2514600"/>
            <a:ext cx="1219200" cy="533400"/>
          </a:xfrm>
          <a:prstGeom prst="rect">
            <a:avLst/>
          </a:prstGeom>
          <a:solidFill>
            <a:srgbClr val="CCFFFF"/>
          </a:solidFill>
          <a:ln w="25400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i="0">
                <a:latin typeface="Arial" charset="0"/>
              </a:rPr>
              <a:t>20</a:t>
            </a:r>
          </a:p>
        </p:txBody>
      </p:sp>
      <p:sp>
        <p:nvSpPr>
          <p:cNvPr id="50183" name="Rectangle 4"/>
          <p:cNvSpPr>
            <a:spLocks noChangeArrowheads="1"/>
          </p:cNvSpPr>
          <p:nvPr/>
        </p:nvSpPr>
        <p:spPr bwMode="auto">
          <a:xfrm>
            <a:off x="6019800" y="3429000"/>
            <a:ext cx="1219200" cy="533400"/>
          </a:xfrm>
          <a:prstGeom prst="rect">
            <a:avLst/>
          </a:prstGeom>
          <a:solidFill>
            <a:srgbClr val="CCFFFF"/>
          </a:solidFill>
          <a:ln w="25400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i="0">
                <a:latin typeface="Arial" charset="0"/>
              </a:rPr>
              <a:t>20</a:t>
            </a:r>
          </a:p>
        </p:txBody>
      </p:sp>
      <p:sp>
        <p:nvSpPr>
          <p:cNvPr id="50184" name="Rectangle 5"/>
          <p:cNvSpPr>
            <a:spLocks noChangeArrowheads="1"/>
          </p:cNvSpPr>
          <p:nvPr/>
        </p:nvSpPr>
        <p:spPr bwMode="auto">
          <a:xfrm>
            <a:off x="6019800" y="4343400"/>
            <a:ext cx="1219200" cy="533400"/>
          </a:xfrm>
          <a:prstGeom prst="rect">
            <a:avLst/>
          </a:prstGeom>
          <a:solidFill>
            <a:srgbClr val="CCFFFF"/>
          </a:solidFill>
          <a:ln w="25400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i="0">
                <a:latin typeface="Arial" charset="0"/>
              </a:rPr>
              <a:t>18</a:t>
            </a:r>
          </a:p>
        </p:txBody>
      </p:sp>
      <p:sp>
        <p:nvSpPr>
          <p:cNvPr id="50185" name="Rectangle 6"/>
          <p:cNvSpPr>
            <a:spLocks noChangeArrowheads="1"/>
          </p:cNvSpPr>
          <p:nvPr/>
        </p:nvSpPr>
        <p:spPr bwMode="auto">
          <a:xfrm>
            <a:off x="6019800" y="5257800"/>
            <a:ext cx="1219200" cy="533400"/>
          </a:xfrm>
          <a:prstGeom prst="rect">
            <a:avLst/>
          </a:prstGeom>
          <a:solidFill>
            <a:srgbClr val="CCFFFF"/>
          </a:solidFill>
          <a:ln w="25400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i="0">
                <a:latin typeface="Arial" charset="0"/>
              </a:rPr>
              <a:t>18</a:t>
            </a:r>
          </a:p>
        </p:txBody>
      </p:sp>
      <p:sp>
        <p:nvSpPr>
          <p:cNvPr id="50186" name="Text Box 7"/>
          <p:cNvSpPr txBox="1">
            <a:spLocks noChangeArrowheads="1"/>
          </p:cNvSpPr>
          <p:nvPr/>
        </p:nvSpPr>
        <p:spPr bwMode="auto">
          <a:xfrm>
            <a:off x="6019800" y="1371600"/>
            <a:ext cx="2590800" cy="1014413"/>
          </a:xfrm>
          <a:prstGeom prst="rect">
            <a:avLst/>
          </a:prstGeom>
          <a:solidFill>
            <a:schemeClr val="hlink"/>
          </a:solidFill>
          <a:ln w="9525">
            <a:solidFill>
              <a:srgbClr val="CC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i="0">
                <a:solidFill>
                  <a:srgbClr val="A50021"/>
                </a:solidFill>
                <a:latin typeface="Arial" charset="0"/>
              </a:rPr>
              <a:t>Variable</a:t>
            </a:r>
          </a:p>
          <a:p>
            <a:pPr algn="ctr">
              <a:spcBef>
                <a:spcPct val="50000"/>
              </a:spcBef>
            </a:pPr>
            <a:r>
              <a:rPr lang="en-US" b="1" i="0">
                <a:solidFill>
                  <a:srgbClr val="A50021"/>
                </a:solidFill>
                <a:latin typeface="Arial" charset="0"/>
              </a:rPr>
              <a:t>X               Y     </a:t>
            </a:r>
          </a:p>
        </p:txBody>
      </p:sp>
      <p:sp>
        <p:nvSpPr>
          <p:cNvPr id="50187" name="Text Box 8"/>
          <p:cNvSpPr txBox="1">
            <a:spLocks noChangeArrowheads="1"/>
          </p:cNvSpPr>
          <p:nvPr/>
        </p:nvSpPr>
        <p:spPr bwMode="auto">
          <a:xfrm>
            <a:off x="1981200" y="2514600"/>
            <a:ext cx="1447800" cy="4572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0" dirty="0">
                <a:latin typeface="Arial" charset="0"/>
              </a:rPr>
              <a:t>X = 20</a:t>
            </a:r>
          </a:p>
        </p:txBody>
      </p:sp>
      <p:sp>
        <p:nvSpPr>
          <p:cNvPr id="50188" name="Text Box 9"/>
          <p:cNvSpPr txBox="1">
            <a:spLocks noChangeArrowheads="1"/>
          </p:cNvSpPr>
          <p:nvPr/>
        </p:nvSpPr>
        <p:spPr bwMode="auto">
          <a:xfrm>
            <a:off x="1981200" y="3505200"/>
            <a:ext cx="1447800" cy="4572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0" dirty="0">
                <a:latin typeface="Arial" charset="0"/>
              </a:rPr>
              <a:t>Y = 15</a:t>
            </a:r>
          </a:p>
        </p:txBody>
      </p:sp>
      <p:sp>
        <p:nvSpPr>
          <p:cNvPr id="50189" name="Text Box 10"/>
          <p:cNvSpPr txBox="1">
            <a:spLocks noChangeArrowheads="1"/>
          </p:cNvSpPr>
          <p:nvPr/>
        </p:nvSpPr>
        <p:spPr bwMode="auto">
          <a:xfrm>
            <a:off x="1981200" y="4419600"/>
            <a:ext cx="1600200" cy="4572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0" dirty="0">
                <a:latin typeface="Arial" charset="0"/>
              </a:rPr>
              <a:t>X = Y + 3</a:t>
            </a:r>
          </a:p>
        </p:txBody>
      </p:sp>
      <p:sp>
        <p:nvSpPr>
          <p:cNvPr id="50190" name="Text Box 11"/>
          <p:cNvSpPr txBox="1">
            <a:spLocks noChangeArrowheads="1"/>
          </p:cNvSpPr>
          <p:nvPr/>
        </p:nvSpPr>
        <p:spPr bwMode="auto">
          <a:xfrm>
            <a:off x="1905000" y="5334000"/>
            <a:ext cx="1447800" cy="4572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0" dirty="0">
                <a:latin typeface="Arial" charset="0"/>
              </a:rPr>
              <a:t>Y = X / 6</a:t>
            </a:r>
          </a:p>
        </p:txBody>
      </p:sp>
      <p:sp>
        <p:nvSpPr>
          <p:cNvPr id="50191" name="AutoShape 12"/>
          <p:cNvSpPr>
            <a:spLocks noChangeArrowheads="1"/>
          </p:cNvSpPr>
          <p:nvPr/>
        </p:nvSpPr>
        <p:spPr bwMode="auto">
          <a:xfrm>
            <a:off x="3581400" y="2667000"/>
            <a:ext cx="1905000" cy="304800"/>
          </a:xfrm>
          <a:prstGeom prst="rightArrow">
            <a:avLst>
              <a:gd name="adj1" fmla="val 50000"/>
              <a:gd name="adj2" fmla="val 156250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92" name="AutoShape 13"/>
          <p:cNvSpPr>
            <a:spLocks noChangeArrowheads="1"/>
          </p:cNvSpPr>
          <p:nvPr/>
        </p:nvSpPr>
        <p:spPr bwMode="auto">
          <a:xfrm>
            <a:off x="3581400" y="3505200"/>
            <a:ext cx="1905000" cy="304800"/>
          </a:xfrm>
          <a:prstGeom prst="rightArrow">
            <a:avLst>
              <a:gd name="adj1" fmla="val 50000"/>
              <a:gd name="adj2" fmla="val 156250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93" name="AutoShape 14"/>
          <p:cNvSpPr>
            <a:spLocks noChangeArrowheads="1"/>
          </p:cNvSpPr>
          <p:nvPr/>
        </p:nvSpPr>
        <p:spPr bwMode="auto">
          <a:xfrm>
            <a:off x="3581400" y="4419600"/>
            <a:ext cx="1905000" cy="304800"/>
          </a:xfrm>
          <a:prstGeom prst="rightArrow">
            <a:avLst>
              <a:gd name="adj1" fmla="val 50000"/>
              <a:gd name="adj2" fmla="val 156250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94" name="AutoShape 15"/>
          <p:cNvSpPr>
            <a:spLocks noChangeArrowheads="1"/>
          </p:cNvSpPr>
          <p:nvPr/>
        </p:nvSpPr>
        <p:spPr bwMode="auto">
          <a:xfrm>
            <a:off x="3581400" y="5334000"/>
            <a:ext cx="1905000" cy="304800"/>
          </a:xfrm>
          <a:prstGeom prst="rightArrow">
            <a:avLst>
              <a:gd name="adj1" fmla="val 50000"/>
              <a:gd name="adj2" fmla="val 156250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95" name="Text Box 16"/>
          <p:cNvSpPr txBox="1">
            <a:spLocks noChangeArrowheads="1"/>
          </p:cNvSpPr>
          <p:nvPr/>
        </p:nvSpPr>
        <p:spPr bwMode="auto">
          <a:xfrm>
            <a:off x="381000" y="1752600"/>
            <a:ext cx="3276600" cy="466725"/>
          </a:xfrm>
          <a:prstGeom prst="rect">
            <a:avLst/>
          </a:prstGeom>
          <a:solidFill>
            <a:schemeClr val="hlink"/>
          </a:solidFill>
          <a:ln w="9525">
            <a:solidFill>
              <a:srgbClr val="CC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i="0">
                <a:solidFill>
                  <a:srgbClr val="A50021"/>
                </a:solidFill>
                <a:latin typeface="Arial" charset="0"/>
              </a:rPr>
              <a:t>Instruction executed</a:t>
            </a:r>
          </a:p>
        </p:txBody>
      </p:sp>
      <p:sp>
        <p:nvSpPr>
          <p:cNvPr id="50196" name="Rectangle 17"/>
          <p:cNvSpPr>
            <a:spLocks noChangeArrowheads="1"/>
          </p:cNvSpPr>
          <p:nvPr/>
        </p:nvSpPr>
        <p:spPr bwMode="auto">
          <a:xfrm>
            <a:off x="7467600" y="2514600"/>
            <a:ext cx="1219200" cy="533400"/>
          </a:xfrm>
          <a:prstGeom prst="rect">
            <a:avLst/>
          </a:prstGeom>
          <a:solidFill>
            <a:srgbClr val="CCFFFF"/>
          </a:solidFill>
          <a:ln w="25400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i="0">
                <a:latin typeface="Arial" charset="0"/>
              </a:rPr>
              <a:t>?</a:t>
            </a:r>
          </a:p>
        </p:txBody>
      </p:sp>
      <p:sp>
        <p:nvSpPr>
          <p:cNvPr id="50197" name="Rectangle 18"/>
          <p:cNvSpPr>
            <a:spLocks noChangeArrowheads="1"/>
          </p:cNvSpPr>
          <p:nvPr/>
        </p:nvSpPr>
        <p:spPr bwMode="auto">
          <a:xfrm>
            <a:off x="7467600" y="3429000"/>
            <a:ext cx="1219200" cy="533400"/>
          </a:xfrm>
          <a:prstGeom prst="rect">
            <a:avLst/>
          </a:prstGeom>
          <a:solidFill>
            <a:srgbClr val="CCFFFF"/>
          </a:solidFill>
          <a:ln w="25400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i="0">
                <a:latin typeface="Arial" charset="0"/>
              </a:rPr>
              <a:t>15</a:t>
            </a:r>
          </a:p>
        </p:txBody>
      </p:sp>
      <p:sp>
        <p:nvSpPr>
          <p:cNvPr id="50198" name="Rectangle 19"/>
          <p:cNvSpPr>
            <a:spLocks noChangeArrowheads="1"/>
          </p:cNvSpPr>
          <p:nvPr/>
        </p:nvSpPr>
        <p:spPr bwMode="auto">
          <a:xfrm>
            <a:off x="7467600" y="4343400"/>
            <a:ext cx="1219200" cy="533400"/>
          </a:xfrm>
          <a:prstGeom prst="rect">
            <a:avLst/>
          </a:prstGeom>
          <a:solidFill>
            <a:srgbClr val="CCFFFF"/>
          </a:solidFill>
          <a:ln w="25400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i="0">
                <a:latin typeface="Arial" charset="0"/>
              </a:rPr>
              <a:t>15</a:t>
            </a:r>
          </a:p>
        </p:txBody>
      </p:sp>
      <p:sp>
        <p:nvSpPr>
          <p:cNvPr id="50199" name="Rectangle 20"/>
          <p:cNvSpPr>
            <a:spLocks noChangeArrowheads="1"/>
          </p:cNvSpPr>
          <p:nvPr/>
        </p:nvSpPr>
        <p:spPr bwMode="auto">
          <a:xfrm>
            <a:off x="7467600" y="5257800"/>
            <a:ext cx="1219200" cy="533400"/>
          </a:xfrm>
          <a:prstGeom prst="rect">
            <a:avLst/>
          </a:prstGeom>
          <a:solidFill>
            <a:srgbClr val="CCFFFF"/>
          </a:solidFill>
          <a:ln w="25400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i="0">
                <a:latin typeface="Arial" charset="0"/>
              </a:rPr>
              <a:t>3</a:t>
            </a:r>
          </a:p>
        </p:txBody>
      </p:sp>
      <p:sp>
        <p:nvSpPr>
          <p:cNvPr id="50200" name="AutoShape 21"/>
          <p:cNvSpPr>
            <a:spLocks noChangeArrowheads="1"/>
          </p:cNvSpPr>
          <p:nvPr/>
        </p:nvSpPr>
        <p:spPr bwMode="auto">
          <a:xfrm>
            <a:off x="914400" y="2590800"/>
            <a:ext cx="381000" cy="3124200"/>
          </a:xfrm>
          <a:prstGeom prst="downArrow">
            <a:avLst>
              <a:gd name="adj1" fmla="val 50000"/>
              <a:gd name="adj2" fmla="val 205000"/>
            </a:avLst>
          </a:prstGeom>
          <a:solidFill>
            <a:srgbClr val="000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201" name="Text Box 22"/>
          <p:cNvSpPr txBox="1">
            <a:spLocks noChangeArrowheads="1"/>
          </p:cNvSpPr>
          <p:nvPr/>
        </p:nvSpPr>
        <p:spPr bwMode="auto">
          <a:xfrm>
            <a:off x="304800" y="3124200"/>
            <a:ext cx="685800" cy="210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 i="0">
                <a:latin typeface="Arial" charset="0"/>
              </a:rPr>
              <a:t>T</a:t>
            </a:r>
          </a:p>
          <a:p>
            <a:pPr algn="ctr"/>
            <a:r>
              <a:rPr lang="en-US" b="1" i="0">
                <a:latin typeface="Arial" charset="0"/>
              </a:rPr>
              <a:t>i</a:t>
            </a:r>
          </a:p>
          <a:p>
            <a:pPr algn="ctr"/>
            <a:r>
              <a:rPr lang="en-US" b="1" i="0">
                <a:latin typeface="Arial" charset="0"/>
              </a:rPr>
              <a:t>m</a:t>
            </a:r>
          </a:p>
          <a:p>
            <a:pPr algn="ctr"/>
            <a:r>
              <a:rPr lang="en-US" b="1" i="0">
                <a:latin typeface="Arial" charset="0"/>
              </a:rPr>
              <a:t>e</a:t>
            </a:r>
          </a:p>
          <a:p>
            <a:pPr>
              <a:spcBef>
                <a:spcPct val="50000"/>
              </a:spcBef>
            </a:pPr>
            <a:endParaRPr lang="en-US" b="1" i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Classification of Software</a:t>
            </a:r>
          </a:p>
        </p:txBody>
      </p:sp>
      <p:sp>
        <p:nvSpPr>
          <p:cNvPr id="32771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33400" indent="-533400" eaLnBrk="1" hangingPunct="1"/>
            <a:r>
              <a:rPr lang="en-US" smtClean="0"/>
              <a:t>Two categories:</a:t>
            </a:r>
          </a:p>
          <a:p>
            <a:pPr marL="914400" lvl="1" indent="-457200" eaLnBrk="1" hangingPunct="1">
              <a:buFontTx/>
              <a:buAutoNum type="arabicPeriod"/>
            </a:pPr>
            <a:r>
              <a:rPr lang="en-US" smtClean="0"/>
              <a:t>Application Software</a:t>
            </a:r>
          </a:p>
          <a:p>
            <a:pPr marL="1295400" lvl="2" indent="-381000" eaLnBrk="1" hangingPunct="1"/>
            <a:r>
              <a:rPr lang="en-US" smtClean="0"/>
              <a:t>Used to solve a particular problem.</a:t>
            </a:r>
          </a:p>
          <a:p>
            <a:pPr marL="1295400" lvl="2" indent="-381000" eaLnBrk="1" hangingPunct="1"/>
            <a:r>
              <a:rPr lang="en-US" smtClean="0"/>
              <a:t>Editor, financial accounting, weather forecasting, etc.</a:t>
            </a:r>
          </a:p>
          <a:p>
            <a:pPr marL="914400" lvl="1" indent="-457200" eaLnBrk="1" hangingPunct="1">
              <a:buFontTx/>
              <a:buAutoNum type="arabicPeriod"/>
            </a:pPr>
            <a:r>
              <a:rPr lang="en-US" smtClean="0"/>
              <a:t>System Software</a:t>
            </a:r>
          </a:p>
          <a:p>
            <a:pPr marL="1295400" lvl="2" indent="-381000" eaLnBrk="1" hangingPunct="1"/>
            <a:r>
              <a:rPr lang="en-US" smtClean="0"/>
              <a:t>Helps in running other programs.</a:t>
            </a:r>
          </a:p>
          <a:p>
            <a:pPr marL="1295400" lvl="2" indent="-381000" eaLnBrk="1" hangingPunct="1"/>
            <a:r>
              <a:rPr lang="en-US" smtClean="0"/>
              <a:t>Compiler, operating system, etc.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176D0D-60B6-40D8-BD39-B0E29E660DAF}" type="slidenum">
              <a:rPr lang="en-US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Operating Systems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/>
              <a:t>Makes the computer easy to use.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mtClean="0"/>
              <a:t>Basically the computer is very difficult to use.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mtClean="0"/>
              <a:t>Understands only machine language.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/>
              <a:t>Operating systems make computers easy to use.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/>
              <a:t>Categories of operating systems: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mtClean="0"/>
              <a:t>Single user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mtClean="0"/>
              <a:t>Multi user</a:t>
            </a:r>
          </a:p>
          <a:p>
            <a:pPr lvl="2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/>
              <a:t>Time sharing</a:t>
            </a:r>
          </a:p>
          <a:p>
            <a:pPr lvl="2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/>
              <a:t>Multitasking</a:t>
            </a:r>
          </a:p>
          <a:p>
            <a:pPr lvl="2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/>
              <a:t>Real time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C03760-A68B-493B-9ABF-C295B799FB7E}" type="slidenum">
              <a:rPr lang="en-US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Contd.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371600"/>
            <a:ext cx="8077200" cy="472440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/>
              <a:t>Popular operating systems: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mtClean="0"/>
              <a:t>DOS:   			 </a:t>
            </a:r>
            <a:r>
              <a:rPr lang="en-US" smtClean="0">
                <a:solidFill>
                  <a:srgbClr val="CC0000"/>
                </a:solidFill>
              </a:rPr>
              <a:t>single-user</a:t>
            </a:r>
            <a:endParaRPr lang="en-US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mtClean="0"/>
              <a:t>Windows 2000/XP:   </a:t>
            </a:r>
            <a:r>
              <a:rPr lang="en-US" smtClean="0">
                <a:solidFill>
                  <a:srgbClr val="CC0000"/>
                </a:solidFill>
              </a:rPr>
              <a:t>single-user multitasking</a:t>
            </a:r>
            <a:r>
              <a:rPr lang="en-US" smtClean="0"/>
              <a:t>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mtClean="0"/>
              <a:t>Unix:  			 </a:t>
            </a:r>
            <a:r>
              <a:rPr lang="en-US" smtClean="0">
                <a:solidFill>
                  <a:srgbClr val="CC0000"/>
                </a:solidFill>
              </a:rPr>
              <a:t>multi-user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mtClean="0"/>
              <a:t>Linux: 			 </a:t>
            </a:r>
            <a:r>
              <a:rPr lang="en-US" smtClean="0">
                <a:solidFill>
                  <a:srgbClr val="CC0000"/>
                </a:solidFill>
              </a:rPr>
              <a:t>a free version of Unix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/>
              <a:t>The laboratory class will be based on Linux.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/>
              <a:t>Question: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mtClean="0"/>
              <a:t>How multiple users can work on the same computer?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6C0C51-B046-4A88-95B9-2C4E525100A7}" type="slidenum">
              <a:rPr lang="en-US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Some General Announcements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83847D-A316-45A9-9BBD-5395DEE7E1E2}" type="slidenum">
              <a:rPr lang="en-US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Contd.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Computers connected in a network.</a:t>
            </a:r>
          </a:p>
          <a:p>
            <a:pPr eaLnBrk="1" hangingPunct="1"/>
            <a:r>
              <a:rPr lang="en-US" smtClean="0"/>
              <a:t>Many users may work on a computer.</a:t>
            </a:r>
          </a:p>
          <a:p>
            <a:pPr lvl="1" eaLnBrk="1" hangingPunct="1"/>
            <a:r>
              <a:rPr lang="en-US" smtClean="0"/>
              <a:t>Over the network.</a:t>
            </a:r>
          </a:p>
          <a:p>
            <a:pPr lvl="1" eaLnBrk="1" hangingPunct="1"/>
            <a:r>
              <a:rPr lang="en-US" smtClean="0"/>
              <a:t>At the same time.</a:t>
            </a:r>
          </a:p>
          <a:p>
            <a:pPr lvl="1" eaLnBrk="1" hangingPunct="1"/>
            <a:r>
              <a:rPr lang="en-US" smtClean="0"/>
              <a:t>CPU and other resources are shared among the different programs.</a:t>
            </a:r>
          </a:p>
          <a:p>
            <a:pPr lvl="2" eaLnBrk="1" hangingPunct="1"/>
            <a:r>
              <a:rPr lang="en-US" smtClean="0"/>
              <a:t>Called time sharing.</a:t>
            </a:r>
          </a:p>
          <a:p>
            <a:pPr lvl="2" eaLnBrk="1" hangingPunct="1"/>
            <a:r>
              <a:rPr lang="en-US" smtClean="0"/>
              <a:t>One program executes at a time.</a:t>
            </a:r>
          </a:p>
          <a:p>
            <a:pPr lvl="2" eaLnBrk="1" hangingPunct="1">
              <a:buFontTx/>
              <a:buNone/>
            </a:pP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DD142E-15B6-42DD-BFDF-218FD232575D}" type="slidenum">
              <a:rPr lang="en-US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Multiuser Environment</a:t>
            </a:r>
          </a:p>
        </p:txBody>
      </p:sp>
      <p:sp>
        <p:nvSpPr>
          <p:cNvPr id="24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2015</a:t>
            </a:r>
            <a:endParaRPr lang="en-US"/>
          </a:p>
        </p:txBody>
      </p:sp>
      <p:sp>
        <p:nvSpPr>
          <p:cNvPr id="2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2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9C79AC-C0AD-4A55-B511-4F127E4B1FD0}" type="slidenum">
              <a:rPr lang="en-US"/>
              <a:pPr>
                <a:defRPr/>
              </a:pPr>
              <a:t>21</a:t>
            </a:fld>
            <a:endParaRPr lang="en-US"/>
          </a:p>
        </p:txBody>
      </p:sp>
      <p:sp>
        <p:nvSpPr>
          <p:cNvPr id="43014" name="Rectangle 3"/>
          <p:cNvSpPr>
            <a:spLocks noChangeArrowheads="1"/>
          </p:cNvSpPr>
          <p:nvPr/>
        </p:nvSpPr>
        <p:spPr bwMode="auto">
          <a:xfrm>
            <a:off x="838200" y="3962400"/>
            <a:ext cx="1143000" cy="685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1" i="0">
                <a:latin typeface="Arial" charset="0"/>
              </a:rPr>
              <a:t>Computer</a:t>
            </a:r>
          </a:p>
        </p:txBody>
      </p:sp>
      <p:sp>
        <p:nvSpPr>
          <p:cNvPr id="43015" name="Rectangle 4"/>
          <p:cNvSpPr>
            <a:spLocks noChangeArrowheads="1"/>
          </p:cNvSpPr>
          <p:nvPr/>
        </p:nvSpPr>
        <p:spPr bwMode="auto">
          <a:xfrm>
            <a:off x="2133600" y="3962400"/>
            <a:ext cx="1143000" cy="685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1" i="0">
                <a:latin typeface="Arial" charset="0"/>
              </a:rPr>
              <a:t>Computer</a:t>
            </a:r>
          </a:p>
        </p:txBody>
      </p:sp>
      <p:sp>
        <p:nvSpPr>
          <p:cNvPr id="43016" name="Rectangle 5"/>
          <p:cNvSpPr>
            <a:spLocks noChangeArrowheads="1"/>
          </p:cNvSpPr>
          <p:nvPr/>
        </p:nvSpPr>
        <p:spPr bwMode="auto">
          <a:xfrm>
            <a:off x="7315200" y="3962400"/>
            <a:ext cx="1143000" cy="685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1" i="0">
                <a:latin typeface="Arial" charset="0"/>
              </a:rPr>
              <a:t>Computer</a:t>
            </a:r>
          </a:p>
        </p:txBody>
      </p:sp>
      <p:sp>
        <p:nvSpPr>
          <p:cNvPr id="43017" name="Rectangle 6"/>
          <p:cNvSpPr>
            <a:spLocks noChangeArrowheads="1"/>
          </p:cNvSpPr>
          <p:nvPr/>
        </p:nvSpPr>
        <p:spPr bwMode="auto">
          <a:xfrm>
            <a:off x="3429000" y="3962400"/>
            <a:ext cx="1143000" cy="685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1" i="0">
                <a:latin typeface="Arial" charset="0"/>
              </a:rPr>
              <a:t>Computer</a:t>
            </a:r>
          </a:p>
        </p:txBody>
      </p:sp>
      <p:sp>
        <p:nvSpPr>
          <p:cNvPr id="43018" name="Rectangle 7"/>
          <p:cNvSpPr>
            <a:spLocks noChangeArrowheads="1"/>
          </p:cNvSpPr>
          <p:nvPr/>
        </p:nvSpPr>
        <p:spPr bwMode="auto">
          <a:xfrm>
            <a:off x="4724400" y="3962400"/>
            <a:ext cx="1143000" cy="685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1" i="0">
                <a:latin typeface="Arial" charset="0"/>
              </a:rPr>
              <a:t>Computer</a:t>
            </a:r>
          </a:p>
        </p:txBody>
      </p:sp>
      <p:sp>
        <p:nvSpPr>
          <p:cNvPr id="43019" name="Rectangle 8"/>
          <p:cNvSpPr>
            <a:spLocks noChangeArrowheads="1"/>
          </p:cNvSpPr>
          <p:nvPr/>
        </p:nvSpPr>
        <p:spPr bwMode="auto">
          <a:xfrm>
            <a:off x="6019800" y="3962400"/>
            <a:ext cx="1143000" cy="685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1" i="0">
                <a:latin typeface="Arial" charset="0"/>
              </a:rPr>
              <a:t>Computer</a:t>
            </a:r>
          </a:p>
        </p:txBody>
      </p:sp>
      <p:sp>
        <p:nvSpPr>
          <p:cNvPr id="43020" name="Line 9"/>
          <p:cNvSpPr>
            <a:spLocks noChangeShapeType="1"/>
          </p:cNvSpPr>
          <p:nvPr/>
        </p:nvSpPr>
        <p:spPr bwMode="auto">
          <a:xfrm>
            <a:off x="609600" y="2362200"/>
            <a:ext cx="7924800" cy="0"/>
          </a:xfrm>
          <a:prstGeom prst="line">
            <a:avLst/>
          </a:prstGeom>
          <a:noFill/>
          <a:ln w="152400">
            <a:solidFill>
              <a:srgbClr val="A5002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021" name="Line 10"/>
          <p:cNvSpPr>
            <a:spLocks noChangeShapeType="1"/>
          </p:cNvSpPr>
          <p:nvPr/>
        </p:nvSpPr>
        <p:spPr bwMode="auto">
          <a:xfrm>
            <a:off x="1447800" y="2438400"/>
            <a:ext cx="0" cy="1524000"/>
          </a:xfrm>
          <a:prstGeom prst="line">
            <a:avLst/>
          </a:prstGeom>
          <a:noFill/>
          <a:ln w="101600">
            <a:solidFill>
              <a:srgbClr val="9933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022" name="Line 11"/>
          <p:cNvSpPr>
            <a:spLocks noChangeShapeType="1"/>
          </p:cNvSpPr>
          <p:nvPr/>
        </p:nvSpPr>
        <p:spPr bwMode="auto">
          <a:xfrm>
            <a:off x="2667000" y="2438400"/>
            <a:ext cx="0" cy="1524000"/>
          </a:xfrm>
          <a:prstGeom prst="line">
            <a:avLst/>
          </a:prstGeom>
          <a:noFill/>
          <a:ln w="101600">
            <a:solidFill>
              <a:srgbClr val="9933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023" name="Line 12"/>
          <p:cNvSpPr>
            <a:spLocks noChangeShapeType="1"/>
          </p:cNvSpPr>
          <p:nvPr/>
        </p:nvSpPr>
        <p:spPr bwMode="auto">
          <a:xfrm>
            <a:off x="3962400" y="2438400"/>
            <a:ext cx="0" cy="1524000"/>
          </a:xfrm>
          <a:prstGeom prst="line">
            <a:avLst/>
          </a:prstGeom>
          <a:noFill/>
          <a:ln w="101600">
            <a:solidFill>
              <a:srgbClr val="9933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024" name="Line 13"/>
          <p:cNvSpPr>
            <a:spLocks noChangeShapeType="1"/>
          </p:cNvSpPr>
          <p:nvPr/>
        </p:nvSpPr>
        <p:spPr bwMode="auto">
          <a:xfrm>
            <a:off x="5257800" y="2438400"/>
            <a:ext cx="0" cy="1524000"/>
          </a:xfrm>
          <a:prstGeom prst="line">
            <a:avLst/>
          </a:prstGeom>
          <a:noFill/>
          <a:ln w="101600">
            <a:solidFill>
              <a:srgbClr val="9933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025" name="Line 14"/>
          <p:cNvSpPr>
            <a:spLocks noChangeShapeType="1"/>
          </p:cNvSpPr>
          <p:nvPr/>
        </p:nvSpPr>
        <p:spPr bwMode="auto">
          <a:xfrm>
            <a:off x="6553200" y="2438400"/>
            <a:ext cx="0" cy="1524000"/>
          </a:xfrm>
          <a:prstGeom prst="line">
            <a:avLst/>
          </a:prstGeom>
          <a:noFill/>
          <a:ln w="101600">
            <a:solidFill>
              <a:srgbClr val="9933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026" name="Line 15"/>
          <p:cNvSpPr>
            <a:spLocks noChangeShapeType="1"/>
          </p:cNvSpPr>
          <p:nvPr/>
        </p:nvSpPr>
        <p:spPr bwMode="auto">
          <a:xfrm>
            <a:off x="7848600" y="2438400"/>
            <a:ext cx="0" cy="1524000"/>
          </a:xfrm>
          <a:prstGeom prst="line">
            <a:avLst/>
          </a:prstGeom>
          <a:noFill/>
          <a:ln w="101600">
            <a:solidFill>
              <a:srgbClr val="9933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027" name="Rectangle 16"/>
          <p:cNvSpPr>
            <a:spLocks noChangeArrowheads="1"/>
          </p:cNvSpPr>
          <p:nvPr/>
        </p:nvSpPr>
        <p:spPr bwMode="auto">
          <a:xfrm>
            <a:off x="7391400" y="5105400"/>
            <a:ext cx="1066800" cy="457200"/>
          </a:xfrm>
          <a:prstGeom prst="rect">
            <a:avLst/>
          </a:prstGeom>
          <a:solidFill>
            <a:srgbClr val="CCFF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1">
                <a:latin typeface="Arial" charset="0"/>
              </a:rPr>
              <a:t>Printer</a:t>
            </a:r>
          </a:p>
        </p:txBody>
      </p:sp>
      <p:sp>
        <p:nvSpPr>
          <p:cNvPr id="43028" name="Line 17"/>
          <p:cNvSpPr>
            <a:spLocks noChangeShapeType="1"/>
          </p:cNvSpPr>
          <p:nvPr/>
        </p:nvSpPr>
        <p:spPr bwMode="auto">
          <a:xfrm>
            <a:off x="7924800" y="4648200"/>
            <a:ext cx="0" cy="457200"/>
          </a:xfrm>
          <a:prstGeom prst="line">
            <a:avLst/>
          </a:prstGeom>
          <a:noFill/>
          <a:ln w="635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029" name="Text Box 18"/>
          <p:cNvSpPr txBox="1">
            <a:spLocks noChangeArrowheads="1"/>
          </p:cNvSpPr>
          <p:nvPr/>
        </p:nvSpPr>
        <p:spPr bwMode="auto">
          <a:xfrm>
            <a:off x="914400" y="48768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0">
                <a:solidFill>
                  <a:srgbClr val="CC0000"/>
                </a:solidFill>
                <a:latin typeface="Arial" charset="0"/>
              </a:rPr>
              <a:t>User 1</a:t>
            </a:r>
          </a:p>
        </p:txBody>
      </p:sp>
      <p:sp>
        <p:nvSpPr>
          <p:cNvPr id="43030" name="Text Box 19"/>
          <p:cNvSpPr txBox="1">
            <a:spLocks noChangeArrowheads="1"/>
          </p:cNvSpPr>
          <p:nvPr/>
        </p:nvSpPr>
        <p:spPr bwMode="auto">
          <a:xfrm>
            <a:off x="2209800" y="48768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0">
                <a:solidFill>
                  <a:srgbClr val="CC0000"/>
                </a:solidFill>
                <a:latin typeface="Arial" charset="0"/>
              </a:rPr>
              <a:t>User 2</a:t>
            </a:r>
          </a:p>
        </p:txBody>
      </p:sp>
      <p:sp>
        <p:nvSpPr>
          <p:cNvPr id="43031" name="Text Box 20"/>
          <p:cNvSpPr txBox="1">
            <a:spLocks noChangeArrowheads="1"/>
          </p:cNvSpPr>
          <p:nvPr/>
        </p:nvSpPr>
        <p:spPr bwMode="auto">
          <a:xfrm>
            <a:off x="6096000" y="48768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0">
                <a:solidFill>
                  <a:srgbClr val="CC0000"/>
                </a:solidFill>
                <a:latin typeface="Arial" charset="0"/>
              </a:rPr>
              <a:t>User 4</a:t>
            </a:r>
          </a:p>
        </p:txBody>
      </p:sp>
      <p:sp>
        <p:nvSpPr>
          <p:cNvPr id="43032" name="Text Box 21"/>
          <p:cNvSpPr txBox="1">
            <a:spLocks noChangeArrowheads="1"/>
          </p:cNvSpPr>
          <p:nvPr/>
        </p:nvSpPr>
        <p:spPr bwMode="auto">
          <a:xfrm>
            <a:off x="3505200" y="48768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0">
                <a:solidFill>
                  <a:srgbClr val="CC0000"/>
                </a:solidFill>
                <a:latin typeface="Arial" charset="0"/>
              </a:rPr>
              <a:t>User 3</a:t>
            </a:r>
          </a:p>
        </p:txBody>
      </p:sp>
      <p:sp>
        <p:nvSpPr>
          <p:cNvPr id="43033" name="Text Box 22"/>
          <p:cNvSpPr txBox="1">
            <a:spLocks noChangeArrowheads="1"/>
          </p:cNvSpPr>
          <p:nvPr/>
        </p:nvSpPr>
        <p:spPr bwMode="auto">
          <a:xfrm>
            <a:off x="4800600" y="48768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0">
                <a:solidFill>
                  <a:srgbClr val="CC0000"/>
                </a:solidFill>
                <a:latin typeface="Arial" charset="0"/>
              </a:rPr>
              <a:t>User 4</a:t>
            </a:r>
          </a:p>
        </p:txBody>
      </p:sp>
      <p:sp>
        <p:nvSpPr>
          <p:cNvPr id="43034" name="Text Box 23"/>
          <p:cNvSpPr txBox="1">
            <a:spLocks noChangeArrowheads="1"/>
          </p:cNvSpPr>
          <p:nvPr/>
        </p:nvSpPr>
        <p:spPr bwMode="auto">
          <a:xfrm>
            <a:off x="2743200" y="1828800"/>
            <a:ext cx="3276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0">
                <a:solidFill>
                  <a:srgbClr val="000099"/>
                </a:solidFill>
                <a:latin typeface="Arial" charset="0"/>
              </a:rPr>
              <a:t>Computer Network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Computer Languages</a:t>
            </a:r>
          </a:p>
        </p:txBody>
      </p:sp>
      <p:sp>
        <p:nvSpPr>
          <p:cNvPr id="3379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Machine Language</a:t>
            </a:r>
          </a:p>
          <a:p>
            <a:pPr lvl="1" eaLnBrk="1" hangingPunct="1"/>
            <a:r>
              <a:rPr lang="en-US" smtClean="0"/>
              <a:t>Expressed in binary.</a:t>
            </a:r>
          </a:p>
          <a:p>
            <a:pPr lvl="1" eaLnBrk="1" hangingPunct="1"/>
            <a:r>
              <a:rPr lang="en-US" smtClean="0"/>
              <a:t>Directly understood by the computer.</a:t>
            </a:r>
          </a:p>
          <a:p>
            <a:pPr lvl="1" eaLnBrk="1" hangingPunct="1"/>
            <a:r>
              <a:rPr lang="en-US" smtClean="0"/>
              <a:t>Not portable; varies from one machine type to another.</a:t>
            </a:r>
          </a:p>
          <a:p>
            <a:pPr lvl="2" eaLnBrk="1" hangingPunct="1"/>
            <a:r>
              <a:rPr lang="en-US" smtClean="0"/>
              <a:t>Program written for one type of machine will not run on another type of machine.</a:t>
            </a:r>
          </a:p>
          <a:p>
            <a:pPr lvl="1" eaLnBrk="1" hangingPunct="1"/>
            <a:r>
              <a:rPr lang="en-US" smtClean="0"/>
              <a:t>Difficult to use in writing programs.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24EAFC-81A5-4440-8C0A-129767A7617A}" type="slidenum">
              <a:rPr lang="en-US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0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Contd.</a:t>
            </a:r>
          </a:p>
        </p:txBody>
      </p:sp>
      <p:sp>
        <p:nvSpPr>
          <p:cNvPr id="34819" name="Rectangle 1028"/>
          <p:cNvSpPr>
            <a:spLocks noGrp="1" noChangeArrowheads="1"/>
          </p:cNvSpPr>
          <p:nvPr>
            <p:ph idx="1"/>
          </p:nvPr>
        </p:nvSpPr>
        <p:spPr>
          <a:xfrm>
            <a:off x="685800" y="1371600"/>
            <a:ext cx="8229600" cy="4724400"/>
          </a:xfrm>
        </p:spPr>
        <p:txBody>
          <a:bodyPr/>
          <a:lstStyle/>
          <a:p>
            <a:pPr eaLnBrk="1" hangingPunct="1"/>
            <a:r>
              <a:rPr lang="en-US" smtClean="0"/>
              <a:t>Assembly Language</a:t>
            </a:r>
          </a:p>
          <a:p>
            <a:pPr lvl="1" eaLnBrk="1" hangingPunct="1"/>
            <a:r>
              <a:rPr lang="en-US" smtClean="0"/>
              <a:t>Mnemonic form of machine language.</a:t>
            </a:r>
          </a:p>
          <a:p>
            <a:pPr lvl="1" eaLnBrk="1" hangingPunct="1"/>
            <a:r>
              <a:rPr lang="en-US" smtClean="0"/>
              <a:t>Easier to use as compared to machine language.</a:t>
            </a:r>
          </a:p>
          <a:p>
            <a:pPr lvl="2" eaLnBrk="1" hangingPunct="1"/>
            <a:r>
              <a:rPr lang="en-US" smtClean="0"/>
              <a:t>For example, use “ADD” instead of “10110100”.</a:t>
            </a:r>
          </a:p>
          <a:p>
            <a:pPr lvl="1" eaLnBrk="1" hangingPunct="1"/>
            <a:r>
              <a:rPr lang="en-US" smtClean="0"/>
              <a:t>Not portable (like machine language).</a:t>
            </a:r>
          </a:p>
          <a:p>
            <a:pPr lvl="1" eaLnBrk="1" hangingPunct="1"/>
            <a:r>
              <a:rPr lang="en-US" smtClean="0"/>
              <a:t>Requires a translator program called </a:t>
            </a:r>
            <a:r>
              <a:rPr lang="en-US" i="1" smtClean="0">
                <a:solidFill>
                  <a:srgbClr val="993300"/>
                </a:solidFill>
              </a:rPr>
              <a:t>assembler</a:t>
            </a:r>
            <a:r>
              <a:rPr lang="en-US" smtClean="0"/>
              <a:t>.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2015</a:t>
            </a:r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6CA606-E30D-4002-91AB-B2B1724943BC}" type="slidenum">
              <a:rPr lang="en-US"/>
              <a:pPr>
                <a:defRPr/>
              </a:pPr>
              <a:t>23</a:t>
            </a:fld>
            <a:endParaRPr lang="en-US"/>
          </a:p>
        </p:txBody>
      </p:sp>
      <p:sp>
        <p:nvSpPr>
          <p:cNvPr id="34823" name="AutoShape 1026"/>
          <p:cNvSpPr>
            <a:spLocks noChangeArrowheads="1"/>
          </p:cNvSpPr>
          <p:nvPr/>
        </p:nvSpPr>
        <p:spPr bwMode="auto">
          <a:xfrm>
            <a:off x="2438400" y="4800600"/>
            <a:ext cx="914400" cy="228600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FFFF99"/>
          </a:solidFill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4" name="Rectangle 1029"/>
          <p:cNvSpPr>
            <a:spLocks noChangeArrowheads="1"/>
          </p:cNvSpPr>
          <p:nvPr/>
        </p:nvSpPr>
        <p:spPr bwMode="auto">
          <a:xfrm>
            <a:off x="3352800" y="4495800"/>
            <a:ext cx="2057400" cy="914400"/>
          </a:xfrm>
          <a:prstGeom prst="rect">
            <a:avLst/>
          </a:prstGeom>
          <a:solidFill>
            <a:srgbClr val="CCFFCC"/>
          </a:solidFill>
          <a:ln w="38100">
            <a:solidFill>
              <a:srgbClr val="9933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i="0">
                <a:solidFill>
                  <a:srgbClr val="993300"/>
                </a:solidFill>
                <a:latin typeface="Arial" charset="0"/>
              </a:rPr>
              <a:t>Assembler</a:t>
            </a:r>
          </a:p>
        </p:txBody>
      </p:sp>
      <p:sp>
        <p:nvSpPr>
          <p:cNvPr id="34825" name="AutoShape 1030"/>
          <p:cNvSpPr>
            <a:spLocks noChangeArrowheads="1"/>
          </p:cNvSpPr>
          <p:nvPr/>
        </p:nvSpPr>
        <p:spPr bwMode="auto">
          <a:xfrm>
            <a:off x="5410200" y="4800600"/>
            <a:ext cx="914400" cy="228600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FFFF99"/>
          </a:solidFill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6" name="Text Box 1031"/>
          <p:cNvSpPr txBox="1">
            <a:spLocks noChangeArrowheads="1"/>
          </p:cNvSpPr>
          <p:nvPr/>
        </p:nvSpPr>
        <p:spPr bwMode="auto">
          <a:xfrm>
            <a:off x="1143000" y="4419600"/>
            <a:ext cx="1676400" cy="10064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0">
                <a:latin typeface="Arial" charset="0"/>
              </a:rPr>
              <a:t>Assembly language program</a:t>
            </a:r>
          </a:p>
        </p:txBody>
      </p:sp>
      <p:sp>
        <p:nvSpPr>
          <p:cNvPr id="34827" name="Text Box 1032"/>
          <p:cNvSpPr txBox="1">
            <a:spLocks noChangeArrowheads="1"/>
          </p:cNvSpPr>
          <p:nvPr/>
        </p:nvSpPr>
        <p:spPr bwMode="auto">
          <a:xfrm>
            <a:off x="7086600" y="4572000"/>
            <a:ext cx="152400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000" b="1" i="0"/>
          </a:p>
        </p:txBody>
      </p:sp>
      <p:sp>
        <p:nvSpPr>
          <p:cNvPr id="34828" name="Text Box 1033"/>
          <p:cNvSpPr txBox="1">
            <a:spLocks noChangeArrowheads="1"/>
          </p:cNvSpPr>
          <p:nvPr/>
        </p:nvSpPr>
        <p:spPr bwMode="auto">
          <a:xfrm>
            <a:off x="6477000" y="4419600"/>
            <a:ext cx="1676400" cy="10064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0">
                <a:latin typeface="Arial" charset="0"/>
              </a:rPr>
              <a:t>Machine language program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Contd.</a:t>
            </a:r>
          </a:p>
        </p:txBody>
      </p:sp>
      <p:sp>
        <p:nvSpPr>
          <p:cNvPr id="35843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Assembly language is also difficult to use in writing programs.</a:t>
            </a:r>
          </a:p>
          <a:p>
            <a:pPr lvl="1" eaLnBrk="1" hangingPunct="1"/>
            <a:r>
              <a:rPr lang="en-US" smtClean="0"/>
              <a:t>Requires many instructions to solve a problem.</a:t>
            </a:r>
          </a:p>
          <a:p>
            <a:pPr eaLnBrk="1" hangingPunct="1"/>
            <a:r>
              <a:rPr lang="en-US" smtClean="0"/>
              <a:t>Example:  Find the average of three numbers.</a:t>
            </a:r>
          </a:p>
          <a:p>
            <a:pPr lvl="2" eaLnBrk="1" hangingPunct="1">
              <a:buFontTx/>
              <a:buNone/>
            </a:pPr>
            <a:r>
              <a:rPr lang="en-US" smtClean="0"/>
              <a:t>MOV	A,X	;  A = X</a:t>
            </a:r>
          </a:p>
          <a:p>
            <a:pPr lvl="2" eaLnBrk="1" hangingPunct="1">
              <a:buFontTx/>
              <a:buNone/>
            </a:pPr>
            <a:r>
              <a:rPr lang="en-US" smtClean="0"/>
              <a:t>ADD	A,Y	;  A = A + Y</a:t>
            </a:r>
          </a:p>
          <a:p>
            <a:pPr lvl="2" eaLnBrk="1" hangingPunct="1">
              <a:buFontTx/>
              <a:buNone/>
            </a:pPr>
            <a:r>
              <a:rPr lang="en-US" smtClean="0"/>
              <a:t>ADD	A,Z	;  A = A + Z</a:t>
            </a:r>
          </a:p>
          <a:p>
            <a:pPr lvl="2" eaLnBrk="1" hangingPunct="1">
              <a:buFontTx/>
              <a:buNone/>
            </a:pPr>
            <a:r>
              <a:rPr lang="en-US" smtClean="0"/>
              <a:t>DIV	A,3	;  A = A / 3</a:t>
            </a:r>
          </a:p>
          <a:p>
            <a:pPr lvl="2" eaLnBrk="1" hangingPunct="1">
              <a:buFontTx/>
              <a:buNone/>
            </a:pPr>
            <a:r>
              <a:rPr lang="en-US" smtClean="0"/>
              <a:t>MOV	RES,A 	;  RES = A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2015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519FFD-E59F-427F-81A6-951628E48DE3}" type="slidenum">
              <a:rPr lang="en-US"/>
              <a:pPr>
                <a:defRPr/>
              </a:pPr>
              <a:t>24</a:t>
            </a:fld>
            <a:endParaRPr lang="en-US"/>
          </a:p>
        </p:txBody>
      </p:sp>
      <p:sp>
        <p:nvSpPr>
          <p:cNvPr id="35847" name="Text Box 1028"/>
          <p:cNvSpPr txBox="1">
            <a:spLocks noChangeArrowheads="1"/>
          </p:cNvSpPr>
          <p:nvPr/>
        </p:nvSpPr>
        <p:spPr bwMode="auto">
          <a:xfrm>
            <a:off x="5546725" y="4572000"/>
            <a:ext cx="2606675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i="0"/>
          </a:p>
        </p:txBody>
      </p:sp>
      <p:sp>
        <p:nvSpPr>
          <p:cNvPr id="35848" name="Text Box 1029"/>
          <p:cNvSpPr txBox="1">
            <a:spLocks noChangeArrowheads="1"/>
          </p:cNvSpPr>
          <p:nvPr/>
        </p:nvSpPr>
        <p:spPr bwMode="auto">
          <a:xfrm>
            <a:off x="5638800" y="3810000"/>
            <a:ext cx="3048000" cy="892175"/>
          </a:xfrm>
          <a:prstGeom prst="rect">
            <a:avLst/>
          </a:prstGeom>
          <a:solidFill>
            <a:srgbClr val="FFCC99"/>
          </a:solidFill>
          <a:ln w="38100">
            <a:solidFill>
              <a:srgbClr val="99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0">
                <a:latin typeface="Arial" charset="0"/>
              </a:rPr>
              <a:t>In C,</a:t>
            </a:r>
          </a:p>
          <a:p>
            <a:pPr>
              <a:spcBef>
                <a:spcPct val="50000"/>
              </a:spcBef>
            </a:pPr>
            <a:r>
              <a:rPr lang="en-US" sz="2000" b="1" i="0">
                <a:latin typeface="Arial" charset="0"/>
              </a:rPr>
              <a:t>    RES = (X + Y + Z) / 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High-Level Language</a:t>
            </a:r>
          </a:p>
        </p:txBody>
      </p:sp>
      <p:sp>
        <p:nvSpPr>
          <p:cNvPr id="101379" name="Rectangle 1027"/>
          <p:cNvSpPr>
            <a:spLocks noGrp="1" noChangeArrowheads="1"/>
          </p:cNvSpPr>
          <p:nvPr>
            <p:ph idx="1"/>
          </p:nvPr>
        </p:nvSpPr>
        <p:spPr>
          <a:xfrm>
            <a:off x="685800" y="1371600"/>
            <a:ext cx="7772400" cy="4953000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/>
              <a:t>Machine language and assembly language are called low-level languages.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mtClean="0"/>
              <a:t>They are closer to the machine.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mtClean="0"/>
              <a:t>Difficult to use.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/>
              <a:t>High-level languages are easier to use.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mtClean="0"/>
              <a:t>They are closer to the programmer.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mtClean="0"/>
              <a:t>Examples: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/>
              <a:t>Fortran, Cobol, C, C++, Java.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mtClean="0"/>
              <a:t>Requires an elaborate process of translation.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/>
              <a:t>Using a software called </a:t>
            </a:r>
            <a:r>
              <a:rPr lang="en-US" i="1" smtClean="0">
                <a:solidFill>
                  <a:srgbClr val="993300"/>
                </a:solidFill>
              </a:rPr>
              <a:t>compiler</a:t>
            </a:r>
            <a:r>
              <a:rPr lang="en-US" smtClean="0"/>
              <a:t>.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mtClean="0"/>
              <a:t>They are portable across platforms.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98BBAE-1B81-4F3B-A026-67377C85BA2B}" type="slidenum">
              <a:rPr lang="en-US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0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Contd.</a:t>
            </a:r>
          </a:p>
        </p:txBody>
      </p:sp>
      <p:sp>
        <p:nvSpPr>
          <p:cNvPr id="14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2015</a:t>
            </a:r>
            <a:endParaRPr lang="en-US"/>
          </a:p>
        </p:txBody>
      </p:sp>
      <p:sp>
        <p:nvSpPr>
          <p:cNvPr id="1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1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D60336-CA6B-4D5A-B07F-F3987E4271DB}" type="slidenum">
              <a:rPr lang="en-US"/>
              <a:pPr>
                <a:defRPr/>
              </a:pPr>
              <a:t>26</a:t>
            </a:fld>
            <a:endParaRPr lang="en-US"/>
          </a:p>
        </p:txBody>
      </p:sp>
      <p:sp>
        <p:nvSpPr>
          <p:cNvPr id="37894" name="AutoShape 1026"/>
          <p:cNvSpPr>
            <a:spLocks noChangeArrowheads="1"/>
          </p:cNvSpPr>
          <p:nvPr/>
        </p:nvSpPr>
        <p:spPr bwMode="auto">
          <a:xfrm>
            <a:off x="5029200" y="3276600"/>
            <a:ext cx="2743200" cy="9906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694490147 h 21600"/>
              <a:gd name="T4" fmla="*/ 0 w 21600"/>
              <a:gd name="T5" fmla="*/ 1736322318 h 21600"/>
              <a:gd name="T6" fmla="*/ 2147483647 w 21600"/>
              <a:gd name="T7" fmla="*/ 2083469524 h 21600"/>
              <a:gd name="T8" fmla="*/ 2147483647 w 21600"/>
              <a:gd name="T9" fmla="*/ 1446854794 h 21600"/>
              <a:gd name="T10" fmla="*/ 2147483647 w 21600"/>
              <a:gd name="T11" fmla="*/ 694490147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4400 h 21600"/>
              <a:gd name="T20" fmla="*/ 18514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close/>
              </a:path>
            </a:pathLst>
          </a:custGeom>
          <a:solidFill>
            <a:srgbClr val="CCFFFF"/>
          </a:solidFill>
          <a:ln w="38100">
            <a:solidFill>
              <a:srgbClr val="99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5" name="Rectangle 1028"/>
          <p:cNvSpPr>
            <a:spLocks noChangeArrowheads="1"/>
          </p:cNvSpPr>
          <p:nvPr/>
        </p:nvSpPr>
        <p:spPr bwMode="auto">
          <a:xfrm>
            <a:off x="1524000" y="2514600"/>
            <a:ext cx="1600200" cy="762000"/>
          </a:xfrm>
          <a:prstGeom prst="rect">
            <a:avLst/>
          </a:prstGeom>
          <a:solidFill>
            <a:srgbClr val="FFFF99"/>
          </a:solidFill>
          <a:ln w="38100">
            <a:solidFill>
              <a:srgbClr val="9933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i="0">
                <a:latin typeface="Arial" charset="0"/>
              </a:rPr>
              <a:t>Compiler</a:t>
            </a:r>
          </a:p>
        </p:txBody>
      </p:sp>
      <p:sp>
        <p:nvSpPr>
          <p:cNvPr id="37896" name="Rectangle 1029"/>
          <p:cNvSpPr>
            <a:spLocks noChangeArrowheads="1"/>
          </p:cNvSpPr>
          <p:nvPr/>
        </p:nvSpPr>
        <p:spPr bwMode="auto">
          <a:xfrm>
            <a:off x="3810000" y="2514600"/>
            <a:ext cx="1828800" cy="762000"/>
          </a:xfrm>
          <a:prstGeom prst="rect">
            <a:avLst/>
          </a:prstGeom>
          <a:solidFill>
            <a:srgbClr val="FFFF99"/>
          </a:solidFill>
          <a:ln w="38100">
            <a:solidFill>
              <a:srgbClr val="9933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i="0">
                <a:latin typeface="Arial" charset="0"/>
              </a:rPr>
              <a:t>Object code</a:t>
            </a:r>
          </a:p>
        </p:txBody>
      </p:sp>
      <p:sp>
        <p:nvSpPr>
          <p:cNvPr id="37897" name="Rectangle 1030"/>
          <p:cNvSpPr>
            <a:spLocks noChangeArrowheads="1"/>
          </p:cNvSpPr>
          <p:nvPr/>
        </p:nvSpPr>
        <p:spPr bwMode="auto">
          <a:xfrm>
            <a:off x="6324600" y="2590800"/>
            <a:ext cx="1371600" cy="685800"/>
          </a:xfrm>
          <a:prstGeom prst="rect">
            <a:avLst/>
          </a:prstGeom>
          <a:solidFill>
            <a:srgbClr val="FFFF99"/>
          </a:solidFill>
          <a:ln w="38100">
            <a:solidFill>
              <a:srgbClr val="9933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i="0">
                <a:latin typeface="Arial" charset="0"/>
              </a:rPr>
              <a:t>Linker</a:t>
            </a:r>
          </a:p>
        </p:txBody>
      </p:sp>
      <p:sp>
        <p:nvSpPr>
          <p:cNvPr id="37898" name="Rectangle 1031"/>
          <p:cNvSpPr>
            <a:spLocks noChangeArrowheads="1"/>
          </p:cNvSpPr>
          <p:nvPr/>
        </p:nvSpPr>
        <p:spPr bwMode="auto">
          <a:xfrm>
            <a:off x="3429000" y="3733800"/>
            <a:ext cx="1600200" cy="762000"/>
          </a:xfrm>
          <a:prstGeom prst="rect">
            <a:avLst/>
          </a:prstGeom>
          <a:solidFill>
            <a:srgbClr val="FFFF99"/>
          </a:solidFill>
          <a:ln w="38100">
            <a:solidFill>
              <a:srgbClr val="9933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i="0">
                <a:latin typeface="Arial" charset="0"/>
              </a:rPr>
              <a:t>Library</a:t>
            </a:r>
          </a:p>
        </p:txBody>
      </p:sp>
      <p:sp>
        <p:nvSpPr>
          <p:cNvPr id="37899" name="AutoShape 1032"/>
          <p:cNvSpPr>
            <a:spLocks noChangeArrowheads="1"/>
          </p:cNvSpPr>
          <p:nvPr/>
        </p:nvSpPr>
        <p:spPr bwMode="auto">
          <a:xfrm>
            <a:off x="839788" y="2741613"/>
            <a:ext cx="685800" cy="301625"/>
          </a:xfrm>
          <a:prstGeom prst="rightArrow">
            <a:avLst>
              <a:gd name="adj1" fmla="val 50000"/>
              <a:gd name="adj2" fmla="val 56842"/>
            </a:avLst>
          </a:prstGeom>
          <a:solidFill>
            <a:srgbClr val="CCFFFF"/>
          </a:solidFill>
          <a:ln w="38100">
            <a:solidFill>
              <a:srgbClr val="99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00" name="AutoShape 1033"/>
          <p:cNvSpPr>
            <a:spLocks noChangeArrowheads="1"/>
          </p:cNvSpPr>
          <p:nvPr/>
        </p:nvSpPr>
        <p:spPr bwMode="auto">
          <a:xfrm>
            <a:off x="3124200" y="2743200"/>
            <a:ext cx="685800" cy="304800"/>
          </a:xfrm>
          <a:prstGeom prst="rightArrow">
            <a:avLst>
              <a:gd name="adj1" fmla="val 50000"/>
              <a:gd name="adj2" fmla="val 56250"/>
            </a:avLst>
          </a:prstGeom>
          <a:solidFill>
            <a:srgbClr val="CCFFFF"/>
          </a:solidFill>
          <a:ln w="38100">
            <a:solidFill>
              <a:srgbClr val="99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01" name="AutoShape 1034"/>
          <p:cNvSpPr>
            <a:spLocks noChangeArrowheads="1"/>
          </p:cNvSpPr>
          <p:nvPr/>
        </p:nvSpPr>
        <p:spPr bwMode="auto">
          <a:xfrm>
            <a:off x="5638800" y="2819400"/>
            <a:ext cx="685800" cy="304800"/>
          </a:xfrm>
          <a:prstGeom prst="rightArrow">
            <a:avLst>
              <a:gd name="adj1" fmla="val 50000"/>
              <a:gd name="adj2" fmla="val 56250"/>
            </a:avLst>
          </a:prstGeom>
          <a:solidFill>
            <a:srgbClr val="CCFFFF"/>
          </a:solidFill>
          <a:ln w="38100">
            <a:solidFill>
              <a:srgbClr val="99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02" name="AutoShape 1035"/>
          <p:cNvSpPr>
            <a:spLocks noChangeArrowheads="1"/>
          </p:cNvSpPr>
          <p:nvPr/>
        </p:nvSpPr>
        <p:spPr bwMode="auto">
          <a:xfrm>
            <a:off x="7696200" y="2819400"/>
            <a:ext cx="533400" cy="304800"/>
          </a:xfrm>
          <a:prstGeom prst="rightArrow">
            <a:avLst>
              <a:gd name="adj1" fmla="val 50000"/>
              <a:gd name="adj2" fmla="val 43750"/>
            </a:avLst>
          </a:prstGeom>
          <a:solidFill>
            <a:srgbClr val="CCFFFF"/>
          </a:solidFill>
          <a:ln w="38100">
            <a:solidFill>
              <a:srgbClr val="99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03" name="Text Box 1036"/>
          <p:cNvSpPr txBox="1">
            <a:spLocks noChangeArrowheads="1"/>
          </p:cNvSpPr>
          <p:nvPr/>
        </p:nvSpPr>
        <p:spPr bwMode="auto">
          <a:xfrm>
            <a:off x="0" y="2590800"/>
            <a:ext cx="1219200" cy="7016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0">
                <a:latin typeface="Arial" charset="0"/>
              </a:rPr>
              <a:t>HLL program</a:t>
            </a:r>
          </a:p>
        </p:txBody>
      </p:sp>
      <p:sp>
        <p:nvSpPr>
          <p:cNvPr id="37904" name="Text Box 1037"/>
          <p:cNvSpPr txBox="1">
            <a:spLocks noChangeArrowheads="1"/>
          </p:cNvSpPr>
          <p:nvPr/>
        </p:nvSpPr>
        <p:spPr bwMode="auto">
          <a:xfrm>
            <a:off x="7696200" y="2133600"/>
            <a:ext cx="1676400" cy="7016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0">
                <a:latin typeface="Arial" charset="0"/>
              </a:rPr>
              <a:t>Executable code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To Summarize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Assembler</a:t>
            </a:r>
          </a:p>
          <a:p>
            <a:pPr lvl="1" eaLnBrk="1" hangingPunct="1"/>
            <a:r>
              <a:rPr lang="en-US" smtClean="0"/>
              <a:t>Translates a program written in assembly language to machine language.</a:t>
            </a:r>
          </a:p>
          <a:p>
            <a:pPr eaLnBrk="1" hangingPunct="1"/>
            <a:r>
              <a:rPr lang="en-US" smtClean="0"/>
              <a:t>Compiler</a:t>
            </a:r>
          </a:p>
          <a:p>
            <a:pPr lvl="1" eaLnBrk="1" hangingPunct="1"/>
            <a:r>
              <a:rPr lang="en-US" smtClean="0"/>
              <a:t>Translates a program written in high-level language to machine language.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1C01CC-3B90-4DA6-9A89-05552D8D50A9}" type="slidenum">
              <a:rPr lang="en-US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Number System :: The Basics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371600"/>
            <a:ext cx="8001000" cy="4724400"/>
          </a:xfrm>
        </p:spPr>
        <p:txBody>
          <a:bodyPr rtlCol="0">
            <a:normAutofit lnSpcReduction="10000"/>
          </a:bodyPr>
          <a:lstStyle/>
          <a:p>
            <a:pPr marL="533400" indent="-53340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/>
              <a:t>We are accustomed to using the so-called </a:t>
            </a:r>
            <a:r>
              <a:rPr lang="en-US" i="1" smtClean="0">
                <a:solidFill>
                  <a:srgbClr val="993300"/>
                </a:solidFill>
              </a:rPr>
              <a:t>decimal number system</a:t>
            </a:r>
            <a:r>
              <a:rPr lang="en-US" smtClean="0"/>
              <a:t>.</a:t>
            </a:r>
          </a:p>
          <a:p>
            <a:pPr marL="914400" lvl="1" indent="-457200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mtClean="0"/>
              <a:t>Ten digits ::  0,1,2,3,4,5,6,7,8,9</a:t>
            </a:r>
          </a:p>
          <a:p>
            <a:pPr marL="914400" lvl="1" indent="-457200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mtClean="0"/>
              <a:t>Every digit position has a weight which is a power of 10.</a:t>
            </a:r>
          </a:p>
          <a:p>
            <a:pPr marL="533400" indent="-53340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/>
              <a:t>Example:</a:t>
            </a:r>
          </a:p>
          <a:p>
            <a:pPr marL="914400" lvl="1" indent="-457200" eaLnBrk="1" fontAlgn="auto" hangingPunct="1">
              <a:spcAft>
                <a:spcPts val="0"/>
              </a:spcAft>
              <a:buFontTx/>
              <a:buAutoNum type="arabicPlain" startAt="234"/>
              <a:defRPr/>
            </a:pPr>
            <a:r>
              <a:rPr lang="en-US" smtClean="0"/>
              <a:t> =  2 x 10</a:t>
            </a:r>
            <a:r>
              <a:rPr lang="en-US" baseline="30000" smtClean="0"/>
              <a:t>2</a:t>
            </a:r>
            <a:r>
              <a:rPr lang="en-US" smtClean="0"/>
              <a:t>  +  3 x 10</a:t>
            </a:r>
            <a:r>
              <a:rPr lang="en-US" baseline="30000" smtClean="0"/>
              <a:t>1</a:t>
            </a:r>
            <a:r>
              <a:rPr lang="en-US" smtClean="0"/>
              <a:t>  +  4 x 10</a:t>
            </a:r>
            <a:r>
              <a:rPr lang="en-US" baseline="30000" smtClean="0"/>
              <a:t>0</a:t>
            </a:r>
          </a:p>
          <a:p>
            <a:pPr marL="914400" lvl="1" indent="-457200" eaLnBrk="1" fontAlgn="auto" hangingPunct="1">
              <a:spcAft>
                <a:spcPts val="0"/>
              </a:spcAft>
              <a:buFontTx/>
              <a:buNone/>
              <a:defRPr/>
            </a:pPr>
            <a:endParaRPr lang="en-US" baseline="30000" smtClean="0"/>
          </a:p>
          <a:p>
            <a:pPr marL="914400" lvl="1" indent="-45720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mtClean="0"/>
              <a:t>250.67 =  2 x 10</a:t>
            </a:r>
            <a:r>
              <a:rPr lang="en-US" baseline="30000" smtClean="0"/>
              <a:t>2</a:t>
            </a:r>
            <a:r>
              <a:rPr lang="en-US" smtClean="0"/>
              <a:t>  +  5 x 10</a:t>
            </a:r>
            <a:r>
              <a:rPr lang="en-US" baseline="30000" smtClean="0"/>
              <a:t>1</a:t>
            </a:r>
            <a:r>
              <a:rPr lang="en-US" smtClean="0"/>
              <a:t>  +  0 x 10</a:t>
            </a:r>
            <a:r>
              <a:rPr lang="en-US" baseline="30000" smtClean="0"/>
              <a:t>0</a:t>
            </a:r>
            <a:r>
              <a:rPr lang="en-US" smtClean="0"/>
              <a:t>  +  6 x 10</a:t>
            </a:r>
            <a:r>
              <a:rPr lang="en-US" baseline="30000" smtClean="0"/>
              <a:t>-1</a:t>
            </a:r>
          </a:p>
          <a:p>
            <a:pPr marL="914400" lvl="1" indent="-45720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mtClean="0"/>
              <a:t>		             +  7 x 10</a:t>
            </a:r>
            <a:r>
              <a:rPr lang="en-US" baseline="30000" smtClean="0"/>
              <a:t>-2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29C86F-52BF-4E8F-981A-965C5F06252B}" type="slidenum">
              <a:rPr lang="en-US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Contd.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digital computer is built out of tiny electronic switches.</a:t>
            </a:r>
          </a:p>
          <a:p>
            <a:pPr lvl="1" eaLnBrk="1" hangingPunct="1"/>
            <a:r>
              <a:rPr lang="en-US" smtClean="0"/>
              <a:t>From the viewpoint of ease of manufacturing and reliability, such switches can be in one of two states, ON and OFF.</a:t>
            </a:r>
          </a:p>
          <a:p>
            <a:pPr lvl="1" eaLnBrk="1" hangingPunct="1"/>
            <a:r>
              <a:rPr lang="en-US" smtClean="0"/>
              <a:t>A switch can represent a digit in the so-called </a:t>
            </a:r>
            <a:r>
              <a:rPr lang="en-US" i="1" smtClean="0">
                <a:solidFill>
                  <a:srgbClr val="993300"/>
                </a:solidFill>
              </a:rPr>
              <a:t>binary number system</a:t>
            </a:r>
            <a:r>
              <a:rPr lang="en-US" smtClean="0"/>
              <a:t>, 0 and 1.</a:t>
            </a:r>
          </a:p>
          <a:p>
            <a:pPr eaLnBrk="1" hangingPunct="1"/>
            <a:r>
              <a:rPr lang="en-US" smtClean="0"/>
              <a:t>A computer works based on the binary number system.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36A5D6-EB6D-49D2-887E-288EF576A338}" type="slidenum">
              <a:rPr lang="en-US"/>
              <a:pPr>
                <a:defRPr/>
              </a:pPr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FF0000"/>
                </a:solidFill>
              </a:rPr>
              <a:t>About the Course</a:t>
            </a:r>
          </a:p>
        </p:txBody>
      </p:sp>
      <p:sp>
        <p:nvSpPr>
          <p:cNvPr id="74757" name="Rectangle 5"/>
          <p:cNvSpPr>
            <a:spLocks noGrp="1" noChangeArrowheads="1"/>
          </p:cNvSpPr>
          <p:nvPr>
            <p:ph idx="1"/>
          </p:nvPr>
        </p:nvSpPr>
        <p:spPr>
          <a:xfrm>
            <a:off x="685800" y="1371600"/>
            <a:ext cx="8458200" cy="5105400"/>
          </a:xfrm>
        </p:spPr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L-T-P rating of 3-1-0.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There is a separate laboratory of 0-0-3.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Grading will be separate.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Tutorial classes (one hour per week) will be conducted on a “per section” basis during laboratory classes.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Evaluation in the theory course: </a:t>
            </a:r>
            <a:r>
              <a:rPr lang="en-US" dirty="0" smtClean="0">
                <a:solidFill>
                  <a:srgbClr val="FF0000"/>
                </a:solidFill>
              </a:rPr>
              <a:t>(Absolute Grading)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Mid-semester	:30% (25% + 5% </a:t>
            </a:r>
            <a:r>
              <a:rPr lang="en-US" sz="2200" dirty="0" smtClean="0"/>
              <a:t>for attendance till mid term</a:t>
            </a:r>
            <a:r>
              <a:rPr lang="en-US" dirty="0" smtClean="0"/>
              <a:t>)</a:t>
            </a:r>
            <a:endParaRPr lang="en-US" sz="2200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End-semester: 50% (45% +5% </a:t>
            </a:r>
            <a:r>
              <a:rPr lang="en-US" sz="2200" dirty="0" smtClean="0"/>
              <a:t>for attendance post midterm )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Two class tests:	20%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25945B-7387-42F7-BC04-4DA973DA5960}" type="slidenum">
              <a:rPr lang="en-US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Concept of Bits and Bytes</a:t>
            </a:r>
          </a:p>
        </p:txBody>
      </p:sp>
      <p:sp>
        <p:nvSpPr>
          <p:cNvPr id="80899" name="Rectangle 1027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/>
              <a:t>Bit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mtClean="0"/>
              <a:t>A single binary digit (0 or 1).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/>
              <a:t>Nibble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mtClean="0"/>
              <a:t>A collection of four bits (say, 0110).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/>
              <a:t>Byte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mtClean="0"/>
              <a:t>A collection of eight bits (say, 01000111).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/>
              <a:t>Word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mtClean="0"/>
              <a:t>Depends on the computer.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mtClean="0"/>
              <a:t>Typically 4 or 8 bytes (that is, 32 or 64 bits).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053CA2-DBE8-4F45-95A9-4FB02BF165DB}" type="slidenum">
              <a:rPr lang="en-US"/>
              <a:pPr>
                <a:defRPr/>
              </a:pPr>
              <a:t>30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Contd.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648200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/>
              <a:t>A k-bit decimal number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mtClean="0"/>
              <a:t>Can express unsigned integers in the range</a:t>
            </a:r>
          </a:p>
          <a:p>
            <a:pPr lvl="1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mtClean="0"/>
              <a:t>        0  to  10</a:t>
            </a:r>
            <a:r>
              <a:rPr lang="en-US" baseline="30000" smtClean="0"/>
              <a:t>k</a:t>
            </a:r>
            <a:r>
              <a:rPr lang="en-US" smtClean="0"/>
              <a:t> </a:t>
            </a:r>
            <a:r>
              <a:rPr lang="en-US" smtClean="0">
                <a:cs typeface="Times New Roman" pitchFamily="18" charset="0"/>
              </a:rPr>
              <a:t>–</a:t>
            </a:r>
            <a:r>
              <a:rPr lang="en-US" smtClean="0"/>
              <a:t> 1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/>
              <a:t>For k=3, from 0 to 999.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/>
              <a:t>A k-bit binary number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mtClean="0"/>
              <a:t>Can express unsigned integers in the range</a:t>
            </a:r>
          </a:p>
          <a:p>
            <a:pPr lvl="1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mtClean="0"/>
              <a:t>        0  to  2</a:t>
            </a:r>
            <a:r>
              <a:rPr lang="en-US" baseline="30000" smtClean="0"/>
              <a:t>k</a:t>
            </a:r>
            <a:r>
              <a:rPr lang="en-US" smtClean="0"/>
              <a:t> </a:t>
            </a:r>
            <a:r>
              <a:rPr lang="en-US" smtClean="0">
                <a:cs typeface="Times New Roman" pitchFamily="18" charset="0"/>
              </a:rPr>
              <a:t>–</a:t>
            </a:r>
            <a:r>
              <a:rPr lang="en-US" smtClean="0"/>
              <a:t> 1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/>
              <a:t>For k=8, from 0 to 255.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/>
              <a:t>For k=10, from 0 to 1023.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3253B9-4BBE-419A-83BA-1A60E18198A7}" type="slidenum">
              <a:rPr lang="en-US"/>
              <a:pPr>
                <a:defRPr/>
              </a:pPr>
              <a:t>31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1028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Basic Programming Concepts</a:t>
            </a:r>
          </a:p>
        </p:txBody>
      </p:sp>
      <p:sp>
        <p:nvSpPr>
          <p:cNvPr id="134149" name="Rectangle 1029"/>
          <p:cNvSpPr>
            <a:spLocks noGrp="1" noChangeArrowheads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5CF04A-BB9C-4184-8B22-89BD835196E6}" type="slidenum">
              <a:rPr lang="en-US"/>
              <a:pPr>
                <a:defRPr/>
              </a:pPr>
              <a:t>32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Some Terminologies</a:t>
            </a:r>
          </a:p>
        </p:txBody>
      </p:sp>
      <p:sp>
        <p:nvSpPr>
          <p:cNvPr id="136195" name="Rectangle 1027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/>
              <a:t>Algorithm / Flowchart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mtClean="0"/>
              <a:t>A step-by-step procedure for solving a particular problem.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mtClean="0"/>
              <a:t>Should be independent of the programming language.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/>
              <a:t>Program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mtClean="0"/>
              <a:t>A translation of the algorithm/flowchart into a form that can be processed by a computer.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mtClean="0"/>
              <a:t>Typically written in a high-level language like C, C++, Java, etc.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A63726-A996-4576-A87A-9A507EA196E0}" type="slidenum">
              <a:rPr lang="en-US"/>
              <a:pPr>
                <a:defRPr/>
              </a:pPr>
              <a:t>33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Variables and Constants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Most important concept for problem solving using computers.</a:t>
            </a:r>
          </a:p>
          <a:p>
            <a:pPr eaLnBrk="1" hangingPunct="1"/>
            <a:r>
              <a:rPr lang="en-US" smtClean="0"/>
              <a:t>All temporary results are stored in terms of variables and constants.</a:t>
            </a:r>
          </a:p>
          <a:p>
            <a:pPr lvl="1" eaLnBrk="1" hangingPunct="1"/>
            <a:r>
              <a:rPr lang="en-US" smtClean="0"/>
              <a:t>The value of a variable can be changed.</a:t>
            </a:r>
          </a:p>
          <a:p>
            <a:pPr lvl="1" eaLnBrk="1" hangingPunct="1"/>
            <a:r>
              <a:rPr lang="en-US" smtClean="0"/>
              <a:t>The value of a constant do not change.</a:t>
            </a:r>
          </a:p>
          <a:p>
            <a:pPr eaLnBrk="1" hangingPunct="1"/>
            <a:r>
              <a:rPr lang="en-US" smtClean="0"/>
              <a:t>Where are they stored?</a:t>
            </a:r>
          </a:p>
          <a:p>
            <a:pPr lvl="1" eaLnBrk="1" hangingPunct="1"/>
            <a:r>
              <a:rPr lang="en-US" smtClean="0"/>
              <a:t>In main memory.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6CD3FF-3666-4F07-AE78-336B445AB297}" type="slidenum">
              <a:rPr lang="en-US"/>
              <a:pPr>
                <a:defRPr/>
              </a:pPr>
              <a:t>34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858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Contd.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How does memory look like (logically)?</a:t>
            </a:r>
          </a:p>
          <a:p>
            <a:pPr lvl="1" eaLnBrk="1" hangingPunct="1"/>
            <a:r>
              <a:rPr lang="en-US" smtClean="0"/>
              <a:t>As a list of storage locations, each having a unique address.</a:t>
            </a:r>
          </a:p>
          <a:p>
            <a:pPr lvl="1" eaLnBrk="1" hangingPunct="1"/>
            <a:r>
              <a:rPr lang="en-US" smtClean="0"/>
              <a:t>Variables and constants are stored in these storage locations.</a:t>
            </a:r>
          </a:p>
          <a:p>
            <a:pPr lvl="1" eaLnBrk="1" hangingPunct="1"/>
            <a:r>
              <a:rPr lang="en-US" smtClean="0"/>
              <a:t>Variable is like a </a:t>
            </a:r>
            <a:r>
              <a:rPr lang="en-US" i="1" smtClean="0">
                <a:solidFill>
                  <a:srgbClr val="CC0000"/>
                </a:solidFill>
              </a:rPr>
              <a:t>house</a:t>
            </a:r>
            <a:r>
              <a:rPr lang="en-US" smtClean="0"/>
              <a:t>, and the name of a variable is like the </a:t>
            </a:r>
            <a:r>
              <a:rPr lang="en-US" i="1" smtClean="0">
                <a:solidFill>
                  <a:srgbClr val="CC0000"/>
                </a:solidFill>
              </a:rPr>
              <a:t>address</a:t>
            </a:r>
            <a:r>
              <a:rPr lang="en-US" smtClean="0"/>
              <a:t> of the house.</a:t>
            </a:r>
          </a:p>
          <a:p>
            <a:pPr lvl="2" eaLnBrk="1" hangingPunct="1"/>
            <a:r>
              <a:rPr lang="en-US" smtClean="0"/>
              <a:t>Different people may reside in the house, which is like the </a:t>
            </a:r>
            <a:r>
              <a:rPr lang="en-US" i="1" smtClean="0">
                <a:solidFill>
                  <a:srgbClr val="CC0000"/>
                </a:solidFill>
              </a:rPr>
              <a:t>contents</a:t>
            </a:r>
            <a:r>
              <a:rPr lang="en-US" smtClean="0"/>
              <a:t> of a variable.</a:t>
            </a:r>
          </a:p>
          <a:p>
            <a:pPr eaLnBrk="1" hangingPunct="1"/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0F7F2D-8531-49B7-B424-113CE2980759}" type="slidenum">
              <a:rPr lang="en-US"/>
              <a:pPr>
                <a:defRPr/>
              </a:pPr>
              <a:t>35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Memory map</a:t>
            </a:r>
          </a:p>
        </p:txBody>
      </p:sp>
      <p:sp>
        <p:nvSpPr>
          <p:cNvPr id="2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2015</a:t>
            </a:r>
            <a:endParaRPr lang="en-US"/>
          </a:p>
        </p:txBody>
      </p:sp>
      <p:sp>
        <p:nvSpPr>
          <p:cNvPr id="2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2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487A0F-B589-4204-BF8C-DC8FD0C18DD6}" type="slidenum">
              <a:rPr lang="en-US"/>
              <a:pPr>
                <a:defRPr/>
              </a:pPr>
              <a:t>36</a:t>
            </a:fld>
            <a:endParaRPr lang="en-US"/>
          </a:p>
        </p:txBody>
      </p:sp>
      <p:sp>
        <p:nvSpPr>
          <p:cNvPr id="48134" name="Rectangle 3"/>
          <p:cNvSpPr>
            <a:spLocks noChangeArrowheads="1"/>
          </p:cNvSpPr>
          <p:nvPr/>
        </p:nvSpPr>
        <p:spPr bwMode="auto">
          <a:xfrm>
            <a:off x="2362200" y="4343400"/>
            <a:ext cx="2133600" cy="304800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35" name="Rectangle 4"/>
          <p:cNvSpPr>
            <a:spLocks noChangeArrowheads="1"/>
          </p:cNvSpPr>
          <p:nvPr/>
        </p:nvSpPr>
        <p:spPr bwMode="auto">
          <a:xfrm>
            <a:off x="2362200" y="4038600"/>
            <a:ext cx="2133600" cy="304800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36" name="Rectangle 5"/>
          <p:cNvSpPr>
            <a:spLocks noChangeArrowheads="1"/>
          </p:cNvSpPr>
          <p:nvPr/>
        </p:nvSpPr>
        <p:spPr bwMode="auto">
          <a:xfrm>
            <a:off x="2362200" y="3733800"/>
            <a:ext cx="2133600" cy="304800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37" name="Rectangle 6"/>
          <p:cNvSpPr>
            <a:spLocks noChangeArrowheads="1"/>
          </p:cNvSpPr>
          <p:nvPr/>
        </p:nvSpPr>
        <p:spPr bwMode="auto">
          <a:xfrm>
            <a:off x="2362200" y="3429000"/>
            <a:ext cx="2133600" cy="304800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38" name="Rectangle 7"/>
          <p:cNvSpPr>
            <a:spLocks noChangeArrowheads="1"/>
          </p:cNvSpPr>
          <p:nvPr/>
        </p:nvSpPr>
        <p:spPr bwMode="auto">
          <a:xfrm>
            <a:off x="2362200" y="3124200"/>
            <a:ext cx="2133600" cy="304800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39" name="Rectangle 8"/>
          <p:cNvSpPr>
            <a:spLocks noChangeArrowheads="1"/>
          </p:cNvSpPr>
          <p:nvPr/>
        </p:nvSpPr>
        <p:spPr bwMode="auto">
          <a:xfrm>
            <a:off x="2362200" y="2819400"/>
            <a:ext cx="2133600" cy="304800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40" name="Rectangle 9"/>
          <p:cNvSpPr>
            <a:spLocks noChangeArrowheads="1"/>
          </p:cNvSpPr>
          <p:nvPr/>
        </p:nvSpPr>
        <p:spPr bwMode="auto">
          <a:xfrm>
            <a:off x="2362200" y="2514600"/>
            <a:ext cx="2133600" cy="304800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41" name="Rectangle 10"/>
          <p:cNvSpPr>
            <a:spLocks noChangeArrowheads="1"/>
          </p:cNvSpPr>
          <p:nvPr/>
        </p:nvSpPr>
        <p:spPr bwMode="auto">
          <a:xfrm>
            <a:off x="2362200" y="2209800"/>
            <a:ext cx="2133600" cy="304800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42" name="Rectangle 11"/>
          <p:cNvSpPr>
            <a:spLocks noChangeArrowheads="1"/>
          </p:cNvSpPr>
          <p:nvPr/>
        </p:nvSpPr>
        <p:spPr bwMode="auto">
          <a:xfrm>
            <a:off x="2362200" y="1905000"/>
            <a:ext cx="2133600" cy="304800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43" name="Rectangle 12"/>
          <p:cNvSpPr>
            <a:spLocks noChangeArrowheads="1"/>
          </p:cNvSpPr>
          <p:nvPr/>
        </p:nvSpPr>
        <p:spPr bwMode="auto">
          <a:xfrm>
            <a:off x="2362200" y="5486400"/>
            <a:ext cx="2133600" cy="304800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44" name="Rectangle 13"/>
          <p:cNvSpPr>
            <a:spLocks noChangeArrowheads="1"/>
          </p:cNvSpPr>
          <p:nvPr/>
        </p:nvSpPr>
        <p:spPr bwMode="auto">
          <a:xfrm>
            <a:off x="2362200" y="5181600"/>
            <a:ext cx="2133600" cy="304800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45" name="Text Box 14"/>
          <p:cNvSpPr txBox="1">
            <a:spLocks noChangeArrowheads="1"/>
          </p:cNvSpPr>
          <p:nvPr/>
        </p:nvSpPr>
        <p:spPr bwMode="auto">
          <a:xfrm>
            <a:off x="4724400" y="1905000"/>
            <a:ext cx="14398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i="0">
                <a:solidFill>
                  <a:schemeClr val="accent2"/>
                </a:solidFill>
                <a:latin typeface="Arial" charset="0"/>
              </a:rPr>
              <a:t>Address 0</a:t>
            </a:r>
          </a:p>
        </p:txBody>
      </p:sp>
      <p:sp>
        <p:nvSpPr>
          <p:cNvPr id="48146" name="Text Box 15"/>
          <p:cNvSpPr txBox="1">
            <a:spLocks noChangeArrowheads="1"/>
          </p:cNvSpPr>
          <p:nvPr/>
        </p:nvSpPr>
        <p:spPr bwMode="auto">
          <a:xfrm>
            <a:off x="4724400" y="2209800"/>
            <a:ext cx="14398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i="0">
                <a:solidFill>
                  <a:schemeClr val="accent2"/>
                </a:solidFill>
                <a:latin typeface="Arial" charset="0"/>
              </a:rPr>
              <a:t>Address 1</a:t>
            </a:r>
          </a:p>
        </p:txBody>
      </p:sp>
      <p:sp>
        <p:nvSpPr>
          <p:cNvPr id="48147" name="Text Box 16"/>
          <p:cNvSpPr txBox="1">
            <a:spLocks noChangeArrowheads="1"/>
          </p:cNvSpPr>
          <p:nvPr/>
        </p:nvSpPr>
        <p:spPr bwMode="auto">
          <a:xfrm>
            <a:off x="4724400" y="2514600"/>
            <a:ext cx="14398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i="0">
                <a:solidFill>
                  <a:schemeClr val="accent2"/>
                </a:solidFill>
                <a:latin typeface="Arial" charset="0"/>
              </a:rPr>
              <a:t>Address 2</a:t>
            </a:r>
          </a:p>
        </p:txBody>
      </p:sp>
      <p:sp>
        <p:nvSpPr>
          <p:cNvPr id="48148" name="Text Box 17"/>
          <p:cNvSpPr txBox="1">
            <a:spLocks noChangeArrowheads="1"/>
          </p:cNvSpPr>
          <p:nvPr/>
        </p:nvSpPr>
        <p:spPr bwMode="auto">
          <a:xfrm>
            <a:off x="4724400" y="2819400"/>
            <a:ext cx="14398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i="0">
                <a:solidFill>
                  <a:schemeClr val="accent2"/>
                </a:solidFill>
                <a:latin typeface="Arial" charset="0"/>
              </a:rPr>
              <a:t>Address 3</a:t>
            </a:r>
          </a:p>
        </p:txBody>
      </p:sp>
      <p:sp>
        <p:nvSpPr>
          <p:cNvPr id="48149" name="Text Box 18"/>
          <p:cNvSpPr txBox="1">
            <a:spLocks noChangeArrowheads="1"/>
          </p:cNvSpPr>
          <p:nvPr/>
        </p:nvSpPr>
        <p:spPr bwMode="auto">
          <a:xfrm>
            <a:off x="4724400" y="3124200"/>
            <a:ext cx="14398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i="0">
                <a:solidFill>
                  <a:schemeClr val="accent2"/>
                </a:solidFill>
                <a:latin typeface="Arial" charset="0"/>
              </a:rPr>
              <a:t>Address 4</a:t>
            </a:r>
          </a:p>
        </p:txBody>
      </p:sp>
      <p:sp>
        <p:nvSpPr>
          <p:cNvPr id="48150" name="Text Box 19"/>
          <p:cNvSpPr txBox="1">
            <a:spLocks noChangeArrowheads="1"/>
          </p:cNvSpPr>
          <p:nvPr/>
        </p:nvSpPr>
        <p:spPr bwMode="auto">
          <a:xfrm>
            <a:off x="4724400" y="3429000"/>
            <a:ext cx="14398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i="0">
                <a:solidFill>
                  <a:schemeClr val="accent2"/>
                </a:solidFill>
                <a:latin typeface="Arial" charset="0"/>
              </a:rPr>
              <a:t>Address 5</a:t>
            </a:r>
          </a:p>
        </p:txBody>
      </p:sp>
      <p:sp>
        <p:nvSpPr>
          <p:cNvPr id="48151" name="Text Box 20"/>
          <p:cNvSpPr txBox="1">
            <a:spLocks noChangeArrowheads="1"/>
          </p:cNvSpPr>
          <p:nvPr/>
        </p:nvSpPr>
        <p:spPr bwMode="auto">
          <a:xfrm>
            <a:off x="4724400" y="3733800"/>
            <a:ext cx="14398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i="0">
                <a:solidFill>
                  <a:schemeClr val="accent2"/>
                </a:solidFill>
                <a:latin typeface="Arial" charset="0"/>
              </a:rPr>
              <a:t>Address 6</a:t>
            </a:r>
          </a:p>
        </p:txBody>
      </p:sp>
      <p:sp>
        <p:nvSpPr>
          <p:cNvPr id="48152" name="Text Box 21"/>
          <p:cNvSpPr txBox="1">
            <a:spLocks noChangeArrowheads="1"/>
          </p:cNvSpPr>
          <p:nvPr/>
        </p:nvSpPr>
        <p:spPr bwMode="auto">
          <a:xfrm>
            <a:off x="4724400" y="5486400"/>
            <a:ext cx="1600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i="0">
                <a:solidFill>
                  <a:schemeClr val="accent2"/>
                </a:solidFill>
                <a:latin typeface="Arial" charset="0"/>
              </a:rPr>
              <a:t>Address N-1</a:t>
            </a:r>
          </a:p>
        </p:txBody>
      </p:sp>
      <p:sp>
        <p:nvSpPr>
          <p:cNvPr id="48153" name="Text Box 22"/>
          <p:cNvSpPr txBox="1">
            <a:spLocks noChangeArrowheads="1"/>
          </p:cNvSpPr>
          <p:nvPr/>
        </p:nvSpPr>
        <p:spPr bwMode="auto">
          <a:xfrm>
            <a:off x="6324600" y="2743200"/>
            <a:ext cx="2514600" cy="1330325"/>
          </a:xfrm>
          <a:prstGeom prst="rect">
            <a:avLst/>
          </a:prstGeom>
          <a:solidFill>
            <a:srgbClr val="CCFFFF"/>
          </a:solidFill>
          <a:ln w="19050">
            <a:solidFill>
              <a:srgbClr val="99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0">
                <a:latin typeface="Arial" charset="0"/>
              </a:rPr>
              <a:t>Every variable is mapped to a particular memory address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smtClean="0"/>
              <a:t>Variables in Memory</a:t>
            </a:r>
          </a:p>
        </p:txBody>
      </p:sp>
      <p:sp>
        <p:nvSpPr>
          <p:cNvPr id="19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2015</a:t>
            </a:r>
            <a:endParaRPr lang="en-US"/>
          </a:p>
        </p:txBody>
      </p:sp>
      <p:sp>
        <p:nvSpPr>
          <p:cNvPr id="2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2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D62E06-C7AC-4BA2-95F8-8EB0DB0B740F}" type="slidenum">
              <a:rPr lang="en-US"/>
              <a:pPr>
                <a:defRPr/>
              </a:pPr>
              <a:t>37</a:t>
            </a:fld>
            <a:endParaRPr lang="en-US"/>
          </a:p>
        </p:txBody>
      </p:sp>
      <p:sp>
        <p:nvSpPr>
          <p:cNvPr id="49158" name="Rectangle 3"/>
          <p:cNvSpPr>
            <a:spLocks noChangeArrowheads="1"/>
          </p:cNvSpPr>
          <p:nvPr/>
        </p:nvSpPr>
        <p:spPr bwMode="auto">
          <a:xfrm>
            <a:off x="6019800" y="2514600"/>
            <a:ext cx="1219200" cy="533400"/>
          </a:xfrm>
          <a:prstGeom prst="rect">
            <a:avLst/>
          </a:prstGeom>
          <a:solidFill>
            <a:srgbClr val="CCFFFF"/>
          </a:solidFill>
          <a:ln w="25400">
            <a:solidFill>
              <a:srgbClr val="003366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i="0">
                <a:latin typeface="Arial" charset="0"/>
              </a:rPr>
              <a:t>10</a:t>
            </a:r>
          </a:p>
        </p:txBody>
      </p:sp>
      <p:sp>
        <p:nvSpPr>
          <p:cNvPr id="49159" name="Rectangle 4"/>
          <p:cNvSpPr>
            <a:spLocks noChangeArrowheads="1"/>
          </p:cNvSpPr>
          <p:nvPr/>
        </p:nvSpPr>
        <p:spPr bwMode="auto">
          <a:xfrm>
            <a:off x="6019800" y="3429000"/>
            <a:ext cx="1219200" cy="533400"/>
          </a:xfrm>
          <a:prstGeom prst="rect">
            <a:avLst/>
          </a:prstGeom>
          <a:solidFill>
            <a:srgbClr val="CCFFFF"/>
          </a:solidFill>
          <a:ln w="25400">
            <a:solidFill>
              <a:srgbClr val="003366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i="0">
                <a:latin typeface="Arial" charset="0"/>
              </a:rPr>
              <a:t>20</a:t>
            </a:r>
          </a:p>
        </p:txBody>
      </p:sp>
      <p:sp>
        <p:nvSpPr>
          <p:cNvPr id="49160" name="Rectangle 5"/>
          <p:cNvSpPr>
            <a:spLocks noChangeArrowheads="1"/>
          </p:cNvSpPr>
          <p:nvPr/>
        </p:nvSpPr>
        <p:spPr bwMode="auto">
          <a:xfrm>
            <a:off x="6019800" y="4343400"/>
            <a:ext cx="1219200" cy="533400"/>
          </a:xfrm>
          <a:prstGeom prst="rect">
            <a:avLst/>
          </a:prstGeom>
          <a:solidFill>
            <a:srgbClr val="CCFFFF"/>
          </a:solidFill>
          <a:ln w="25400">
            <a:solidFill>
              <a:srgbClr val="003366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i="0">
                <a:latin typeface="Arial" charset="0"/>
              </a:rPr>
              <a:t>21</a:t>
            </a:r>
          </a:p>
        </p:txBody>
      </p:sp>
      <p:sp>
        <p:nvSpPr>
          <p:cNvPr id="49161" name="Rectangle 6"/>
          <p:cNvSpPr>
            <a:spLocks noChangeArrowheads="1"/>
          </p:cNvSpPr>
          <p:nvPr/>
        </p:nvSpPr>
        <p:spPr bwMode="auto">
          <a:xfrm>
            <a:off x="6019800" y="5257800"/>
            <a:ext cx="1219200" cy="533400"/>
          </a:xfrm>
          <a:prstGeom prst="rect">
            <a:avLst/>
          </a:prstGeom>
          <a:solidFill>
            <a:srgbClr val="CCFFFF"/>
          </a:solidFill>
          <a:ln w="25400">
            <a:solidFill>
              <a:srgbClr val="003366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i="0">
                <a:latin typeface="Arial" charset="0"/>
              </a:rPr>
              <a:t>105</a:t>
            </a:r>
          </a:p>
        </p:txBody>
      </p:sp>
      <p:sp>
        <p:nvSpPr>
          <p:cNvPr id="49162" name="Text Box 7"/>
          <p:cNvSpPr txBox="1">
            <a:spLocks noChangeArrowheads="1"/>
          </p:cNvSpPr>
          <p:nvPr/>
        </p:nvSpPr>
        <p:spPr bwMode="auto">
          <a:xfrm>
            <a:off x="4724400" y="1447800"/>
            <a:ext cx="3733800" cy="831850"/>
          </a:xfrm>
          <a:prstGeom prst="rect">
            <a:avLst/>
          </a:prstGeom>
          <a:solidFill>
            <a:schemeClr val="hlink"/>
          </a:solidFill>
          <a:ln w="9525">
            <a:solidFill>
              <a:srgbClr val="CC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i="0">
                <a:solidFill>
                  <a:srgbClr val="A50021"/>
                </a:solidFill>
                <a:latin typeface="Arial" charset="0"/>
              </a:rPr>
              <a:t>Memory location allocated to a variable X</a:t>
            </a:r>
          </a:p>
        </p:txBody>
      </p:sp>
      <p:sp>
        <p:nvSpPr>
          <p:cNvPr id="49163" name="Text Box 8"/>
          <p:cNvSpPr txBox="1">
            <a:spLocks noChangeArrowheads="1"/>
          </p:cNvSpPr>
          <p:nvPr/>
        </p:nvSpPr>
        <p:spPr bwMode="auto">
          <a:xfrm>
            <a:off x="1981200" y="25146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0">
                <a:latin typeface="Arial" charset="0"/>
              </a:rPr>
              <a:t>X = 10</a:t>
            </a:r>
          </a:p>
        </p:txBody>
      </p:sp>
      <p:sp>
        <p:nvSpPr>
          <p:cNvPr id="49164" name="Text Box 9"/>
          <p:cNvSpPr txBox="1">
            <a:spLocks noChangeArrowheads="1"/>
          </p:cNvSpPr>
          <p:nvPr/>
        </p:nvSpPr>
        <p:spPr bwMode="auto">
          <a:xfrm>
            <a:off x="1981200" y="35052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0">
                <a:latin typeface="Arial" charset="0"/>
              </a:rPr>
              <a:t>X = 20</a:t>
            </a:r>
          </a:p>
        </p:txBody>
      </p:sp>
      <p:sp>
        <p:nvSpPr>
          <p:cNvPr id="49165" name="Text Box 10"/>
          <p:cNvSpPr txBox="1">
            <a:spLocks noChangeArrowheads="1"/>
          </p:cNvSpPr>
          <p:nvPr/>
        </p:nvSpPr>
        <p:spPr bwMode="auto">
          <a:xfrm>
            <a:off x="1981200" y="4419600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0">
                <a:latin typeface="Arial" charset="0"/>
              </a:rPr>
              <a:t>X = X + 1</a:t>
            </a:r>
          </a:p>
        </p:txBody>
      </p:sp>
      <p:sp>
        <p:nvSpPr>
          <p:cNvPr id="49166" name="Text Box 11"/>
          <p:cNvSpPr txBox="1">
            <a:spLocks noChangeArrowheads="1"/>
          </p:cNvSpPr>
          <p:nvPr/>
        </p:nvSpPr>
        <p:spPr bwMode="auto">
          <a:xfrm>
            <a:off x="1905000" y="53340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0">
                <a:latin typeface="Arial" charset="0"/>
              </a:rPr>
              <a:t>X = X * 5</a:t>
            </a:r>
          </a:p>
        </p:txBody>
      </p:sp>
      <p:sp>
        <p:nvSpPr>
          <p:cNvPr id="49167" name="AutoShape 12"/>
          <p:cNvSpPr>
            <a:spLocks noChangeArrowheads="1"/>
          </p:cNvSpPr>
          <p:nvPr/>
        </p:nvSpPr>
        <p:spPr bwMode="auto">
          <a:xfrm>
            <a:off x="3581400" y="2667000"/>
            <a:ext cx="1905000" cy="304800"/>
          </a:xfrm>
          <a:prstGeom prst="rightArrow">
            <a:avLst>
              <a:gd name="adj1" fmla="val 50000"/>
              <a:gd name="adj2" fmla="val 156250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68" name="AutoShape 13"/>
          <p:cNvSpPr>
            <a:spLocks noChangeArrowheads="1"/>
          </p:cNvSpPr>
          <p:nvPr/>
        </p:nvSpPr>
        <p:spPr bwMode="auto">
          <a:xfrm>
            <a:off x="3581400" y="3505200"/>
            <a:ext cx="1905000" cy="304800"/>
          </a:xfrm>
          <a:prstGeom prst="rightArrow">
            <a:avLst>
              <a:gd name="adj1" fmla="val 50000"/>
              <a:gd name="adj2" fmla="val 156250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69" name="AutoShape 14"/>
          <p:cNvSpPr>
            <a:spLocks noChangeArrowheads="1"/>
          </p:cNvSpPr>
          <p:nvPr/>
        </p:nvSpPr>
        <p:spPr bwMode="auto">
          <a:xfrm>
            <a:off x="3581400" y="4419600"/>
            <a:ext cx="1905000" cy="304800"/>
          </a:xfrm>
          <a:prstGeom prst="rightArrow">
            <a:avLst>
              <a:gd name="adj1" fmla="val 50000"/>
              <a:gd name="adj2" fmla="val 156250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70" name="AutoShape 15"/>
          <p:cNvSpPr>
            <a:spLocks noChangeArrowheads="1"/>
          </p:cNvSpPr>
          <p:nvPr/>
        </p:nvSpPr>
        <p:spPr bwMode="auto">
          <a:xfrm>
            <a:off x="3581400" y="5334000"/>
            <a:ext cx="1905000" cy="304800"/>
          </a:xfrm>
          <a:prstGeom prst="rightArrow">
            <a:avLst>
              <a:gd name="adj1" fmla="val 50000"/>
              <a:gd name="adj2" fmla="val 156250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71" name="Text Box 16"/>
          <p:cNvSpPr txBox="1">
            <a:spLocks noChangeArrowheads="1"/>
          </p:cNvSpPr>
          <p:nvPr/>
        </p:nvSpPr>
        <p:spPr bwMode="auto">
          <a:xfrm>
            <a:off x="381000" y="1752600"/>
            <a:ext cx="3276600" cy="466725"/>
          </a:xfrm>
          <a:prstGeom prst="rect">
            <a:avLst/>
          </a:prstGeom>
          <a:solidFill>
            <a:schemeClr val="hlink"/>
          </a:solidFill>
          <a:ln w="9525">
            <a:solidFill>
              <a:srgbClr val="CC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i="0">
                <a:solidFill>
                  <a:srgbClr val="A50021"/>
                </a:solidFill>
                <a:latin typeface="Arial" charset="0"/>
              </a:rPr>
              <a:t>Instruction executed</a:t>
            </a:r>
          </a:p>
        </p:txBody>
      </p:sp>
      <p:sp>
        <p:nvSpPr>
          <p:cNvPr id="49172" name="AutoShape 17"/>
          <p:cNvSpPr>
            <a:spLocks noChangeArrowheads="1"/>
          </p:cNvSpPr>
          <p:nvPr/>
        </p:nvSpPr>
        <p:spPr bwMode="auto">
          <a:xfrm>
            <a:off x="914400" y="2590800"/>
            <a:ext cx="381000" cy="3124200"/>
          </a:xfrm>
          <a:prstGeom prst="downArrow">
            <a:avLst>
              <a:gd name="adj1" fmla="val 50000"/>
              <a:gd name="adj2" fmla="val 205000"/>
            </a:avLst>
          </a:prstGeom>
          <a:solidFill>
            <a:srgbClr val="000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73" name="Text Box 19"/>
          <p:cNvSpPr txBox="1">
            <a:spLocks noChangeArrowheads="1"/>
          </p:cNvSpPr>
          <p:nvPr/>
        </p:nvSpPr>
        <p:spPr bwMode="auto">
          <a:xfrm>
            <a:off x="304800" y="3124200"/>
            <a:ext cx="685800" cy="210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 i="0">
                <a:latin typeface="Arial" charset="0"/>
              </a:rPr>
              <a:t>T</a:t>
            </a:r>
          </a:p>
          <a:p>
            <a:pPr algn="ctr"/>
            <a:r>
              <a:rPr lang="en-US" b="1" i="0">
                <a:latin typeface="Arial" charset="0"/>
              </a:rPr>
              <a:t>i</a:t>
            </a:r>
          </a:p>
          <a:p>
            <a:pPr algn="ctr"/>
            <a:r>
              <a:rPr lang="en-US" b="1" i="0">
                <a:latin typeface="Arial" charset="0"/>
              </a:rPr>
              <a:t>m</a:t>
            </a:r>
          </a:p>
          <a:p>
            <a:pPr algn="ctr"/>
            <a:r>
              <a:rPr lang="en-US" b="1" i="0">
                <a:latin typeface="Arial" charset="0"/>
              </a:rPr>
              <a:t>e</a:t>
            </a:r>
          </a:p>
          <a:p>
            <a:pPr>
              <a:spcBef>
                <a:spcPct val="50000"/>
              </a:spcBef>
            </a:pPr>
            <a:endParaRPr lang="en-US" b="1" i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smtClean="0"/>
              <a:t>Variables in Memory (contd.)</a:t>
            </a:r>
          </a:p>
        </p:txBody>
      </p:sp>
      <p:sp>
        <p:nvSpPr>
          <p:cNvPr id="2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2015</a:t>
            </a:r>
            <a:endParaRPr lang="en-US"/>
          </a:p>
        </p:txBody>
      </p:sp>
      <p:sp>
        <p:nvSpPr>
          <p:cNvPr id="2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2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6B8C79-D6E0-41AC-A7B2-90437CB7E425}" type="slidenum">
              <a:rPr lang="en-US"/>
              <a:pPr>
                <a:defRPr/>
              </a:pPr>
              <a:t>38</a:t>
            </a:fld>
            <a:endParaRPr lang="en-US"/>
          </a:p>
        </p:txBody>
      </p:sp>
      <p:sp>
        <p:nvSpPr>
          <p:cNvPr id="50182" name="Rectangle 3"/>
          <p:cNvSpPr>
            <a:spLocks noChangeArrowheads="1"/>
          </p:cNvSpPr>
          <p:nvPr/>
        </p:nvSpPr>
        <p:spPr bwMode="auto">
          <a:xfrm>
            <a:off x="6019800" y="2514600"/>
            <a:ext cx="1219200" cy="533400"/>
          </a:xfrm>
          <a:prstGeom prst="rect">
            <a:avLst/>
          </a:prstGeom>
          <a:solidFill>
            <a:srgbClr val="CCFFFF"/>
          </a:solidFill>
          <a:ln w="25400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i="0">
                <a:latin typeface="Arial" charset="0"/>
              </a:rPr>
              <a:t>20</a:t>
            </a:r>
          </a:p>
        </p:txBody>
      </p:sp>
      <p:sp>
        <p:nvSpPr>
          <p:cNvPr id="50183" name="Rectangle 4"/>
          <p:cNvSpPr>
            <a:spLocks noChangeArrowheads="1"/>
          </p:cNvSpPr>
          <p:nvPr/>
        </p:nvSpPr>
        <p:spPr bwMode="auto">
          <a:xfrm>
            <a:off x="6019800" y="3429000"/>
            <a:ext cx="1219200" cy="533400"/>
          </a:xfrm>
          <a:prstGeom prst="rect">
            <a:avLst/>
          </a:prstGeom>
          <a:solidFill>
            <a:srgbClr val="CCFFFF"/>
          </a:solidFill>
          <a:ln w="25400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i="0">
                <a:latin typeface="Arial" charset="0"/>
              </a:rPr>
              <a:t>20</a:t>
            </a:r>
          </a:p>
        </p:txBody>
      </p:sp>
      <p:sp>
        <p:nvSpPr>
          <p:cNvPr id="50184" name="Rectangle 5"/>
          <p:cNvSpPr>
            <a:spLocks noChangeArrowheads="1"/>
          </p:cNvSpPr>
          <p:nvPr/>
        </p:nvSpPr>
        <p:spPr bwMode="auto">
          <a:xfrm>
            <a:off x="6019800" y="4343400"/>
            <a:ext cx="1219200" cy="533400"/>
          </a:xfrm>
          <a:prstGeom prst="rect">
            <a:avLst/>
          </a:prstGeom>
          <a:solidFill>
            <a:srgbClr val="CCFFFF"/>
          </a:solidFill>
          <a:ln w="25400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i="0">
                <a:latin typeface="Arial" charset="0"/>
              </a:rPr>
              <a:t>18</a:t>
            </a:r>
          </a:p>
        </p:txBody>
      </p:sp>
      <p:sp>
        <p:nvSpPr>
          <p:cNvPr id="50185" name="Rectangle 6"/>
          <p:cNvSpPr>
            <a:spLocks noChangeArrowheads="1"/>
          </p:cNvSpPr>
          <p:nvPr/>
        </p:nvSpPr>
        <p:spPr bwMode="auto">
          <a:xfrm>
            <a:off x="6019800" y="5257800"/>
            <a:ext cx="1219200" cy="533400"/>
          </a:xfrm>
          <a:prstGeom prst="rect">
            <a:avLst/>
          </a:prstGeom>
          <a:solidFill>
            <a:srgbClr val="CCFFFF"/>
          </a:solidFill>
          <a:ln w="25400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i="0">
                <a:latin typeface="Arial" charset="0"/>
              </a:rPr>
              <a:t>18</a:t>
            </a:r>
          </a:p>
        </p:txBody>
      </p:sp>
      <p:sp>
        <p:nvSpPr>
          <p:cNvPr id="50186" name="Text Box 7"/>
          <p:cNvSpPr txBox="1">
            <a:spLocks noChangeArrowheads="1"/>
          </p:cNvSpPr>
          <p:nvPr/>
        </p:nvSpPr>
        <p:spPr bwMode="auto">
          <a:xfrm>
            <a:off x="6019800" y="1371600"/>
            <a:ext cx="2590800" cy="1014413"/>
          </a:xfrm>
          <a:prstGeom prst="rect">
            <a:avLst/>
          </a:prstGeom>
          <a:solidFill>
            <a:schemeClr val="hlink"/>
          </a:solidFill>
          <a:ln w="9525">
            <a:solidFill>
              <a:srgbClr val="CC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i="0">
                <a:solidFill>
                  <a:srgbClr val="A50021"/>
                </a:solidFill>
                <a:latin typeface="Arial" charset="0"/>
              </a:rPr>
              <a:t>Variable</a:t>
            </a:r>
          </a:p>
          <a:p>
            <a:pPr algn="ctr">
              <a:spcBef>
                <a:spcPct val="50000"/>
              </a:spcBef>
            </a:pPr>
            <a:r>
              <a:rPr lang="en-US" b="1" i="0">
                <a:solidFill>
                  <a:srgbClr val="A50021"/>
                </a:solidFill>
                <a:latin typeface="Arial" charset="0"/>
              </a:rPr>
              <a:t>X               Y     </a:t>
            </a:r>
          </a:p>
        </p:txBody>
      </p:sp>
      <p:sp>
        <p:nvSpPr>
          <p:cNvPr id="50187" name="Text Box 8"/>
          <p:cNvSpPr txBox="1">
            <a:spLocks noChangeArrowheads="1"/>
          </p:cNvSpPr>
          <p:nvPr/>
        </p:nvSpPr>
        <p:spPr bwMode="auto">
          <a:xfrm>
            <a:off x="1981200" y="25146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0">
                <a:latin typeface="Arial" charset="0"/>
              </a:rPr>
              <a:t>X = 20</a:t>
            </a:r>
          </a:p>
        </p:txBody>
      </p:sp>
      <p:sp>
        <p:nvSpPr>
          <p:cNvPr id="50188" name="Text Box 9"/>
          <p:cNvSpPr txBox="1">
            <a:spLocks noChangeArrowheads="1"/>
          </p:cNvSpPr>
          <p:nvPr/>
        </p:nvSpPr>
        <p:spPr bwMode="auto">
          <a:xfrm>
            <a:off x="1981200" y="35052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0">
                <a:latin typeface="Arial" charset="0"/>
              </a:rPr>
              <a:t>Y = 15</a:t>
            </a:r>
          </a:p>
        </p:txBody>
      </p:sp>
      <p:sp>
        <p:nvSpPr>
          <p:cNvPr id="50189" name="Text Box 10"/>
          <p:cNvSpPr txBox="1">
            <a:spLocks noChangeArrowheads="1"/>
          </p:cNvSpPr>
          <p:nvPr/>
        </p:nvSpPr>
        <p:spPr bwMode="auto">
          <a:xfrm>
            <a:off x="1981200" y="44196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0">
                <a:latin typeface="Arial" charset="0"/>
              </a:rPr>
              <a:t>X = Y + 3</a:t>
            </a:r>
          </a:p>
        </p:txBody>
      </p:sp>
      <p:sp>
        <p:nvSpPr>
          <p:cNvPr id="50190" name="Text Box 11"/>
          <p:cNvSpPr txBox="1">
            <a:spLocks noChangeArrowheads="1"/>
          </p:cNvSpPr>
          <p:nvPr/>
        </p:nvSpPr>
        <p:spPr bwMode="auto">
          <a:xfrm>
            <a:off x="1905000" y="53340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0">
                <a:latin typeface="Arial" charset="0"/>
              </a:rPr>
              <a:t>Y = X / 6</a:t>
            </a:r>
          </a:p>
        </p:txBody>
      </p:sp>
      <p:sp>
        <p:nvSpPr>
          <p:cNvPr id="50191" name="AutoShape 12"/>
          <p:cNvSpPr>
            <a:spLocks noChangeArrowheads="1"/>
          </p:cNvSpPr>
          <p:nvPr/>
        </p:nvSpPr>
        <p:spPr bwMode="auto">
          <a:xfrm>
            <a:off x="3581400" y="2667000"/>
            <a:ext cx="1905000" cy="304800"/>
          </a:xfrm>
          <a:prstGeom prst="rightArrow">
            <a:avLst>
              <a:gd name="adj1" fmla="val 50000"/>
              <a:gd name="adj2" fmla="val 156250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92" name="AutoShape 13"/>
          <p:cNvSpPr>
            <a:spLocks noChangeArrowheads="1"/>
          </p:cNvSpPr>
          <p:nvPr/>
        </p:nvSpPr>
        <p:spPr bwMode="auto">
          <a:xfrm>
            <a:off x="3581400" y="3505200"/>
            <a:ext cx="1905000" cy="304800"/>
          </a:xfrm>
          <a:prstGeom prst="rightArrow">
            <a:avLst>
              <a:gd name="adj1" fmla="val 50000"/>
              <a:gd name="adj2" fmla="val 156250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93" name="AutoShape 14"/>
          <p:cNvSpPr>
            <a:spLocks noChangeArrowheads="1"/>
          </p:cNvSpPr>
          <p:nvPr/>
        </p:nvSpPr>
        <p:spPr bwMode="auto">
          <a:xfrm>
            <a:off x="3581400" y="4419600"/>
            <a:ext cx="1905000" cy="304800"/>
          </a:xfrm>
          <a:prstGeom prst="rightArrow">
            <a:avLst>
              <a:gd name="adj1" fmla="val 50000"/>
              <a:gd name="adj2" fmla="val 156250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94" name="AutoShape 15"/>
          <p:cNvSpPr>
            <a:spLocks noChangeArrowheads="1"/>
          </p:cNvSpPr>
          <p:nvPr/>
        </p:nvSpPr>
        <p:spPr bwMode="auto">
          <a:xfrm>
            <a:off x="3581400" y="5334000"/>
            <a:ext cx="1905000" cy="304800"/>
          </a:xfrm>
          <a:prstGeom prst="rightArrow">
            <a:avLst>
              <a:gd name="adj1" fmla="val 50000"/>
              <a:gd name="adj2" fmla="val 156250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95" name="Text Box 16"/>
          <p:cNvSpPr txBox="1">
            <a:spLocks noChangeArrowheads="1"/>
          </p:cNvSpPr>
          <p:nvPr/>
        </p:nvSpPr>
        <p:spPr bwMode="auto">
          <a:xfrm>
            <a:off x="381000" y="1752600"/>
            <a:ext cx="3276600" cy="466725"/>
          </a:xfrm>
          <a:prstGeom prst="rect">
            <a:avLst/>
          </a:prstGeom>
          <a:solidFill>
            <a:schemeClr val="hlink"/>
          </a:solidFill>
          <a:ln w="9525">
            <a:solidFill>
              <a:srgbClr val="CC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i="0">
                <a:solidFill>
                  <a:srgbClr val="A50021"/>
                </a:solidFill>
                <a:latin typeface="Arial" charset="0"/>
              </a:rPr>
              <a:t>Instruction executed</a:t>
            </a:r>
          </a:p>
        </p:txBody>
      </p:sp>
      <p:sp>
        <p:nvSpPr>
          <p:cNvPr id="50196" name="Rectangle 17"/>
          <p:cNvSpPr>
            <a:spLocks noChangeArrowheads="1"/>
          </p:cNvSpPr>
          <p:nvPr/>
        </p:nvSpPr>
        <p:spPr bwMode="auto">
          <a:xfrm>
            <a:off x="7467600" y="2514600"/>
            <a:ext cx="1219200" cy="533400"/>
          </a:xfrm>
          <a:prstGeom prst="rect">
            <a:avLst/>
          </a:prstGeom>
          <a:solidFill>
            <a:srgbClr val="CCFFFF"/>
          </a:solidFill>
          <a:ln w="25400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i="0">
                <a:latin typeface="Arial" charset="0"/>
              </a:rPr>
              <a:t>?</a:t>
            </a:r>
          </a:p>
        </p:txBody>
      </p:sp>
      <p:sp>
        <p:nvSpPr>
          <p:cNvPr id="50197" name="Rectangle 18"/>
          <p:cNvSpPr>
            <a:spLocks noChangeArrowheads="1"/>
          </p:cNvSpPr>
          <p:nvPr/>
        </p:nvSpPr>
        <p:spPr bwMode="auto">
          <a:xfrm>
            <a:off x="7467600" y="3429000"/>
            <a:ext cx="1219200" cy="533400"/>
          </a:xfrm>
          <a:prstGeom prst="rect">
            <a:avLst/>
          </a:prstGeom>
          <a:solidFill>
            <a:srgbClr val="CCFFFF"/>
          </a:solidFill>
          <a:ln w="25400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i="0">
                <a:latin typeface="Arial" charset="0"/>
              </a:rPr>
              <a:t>15</a:t>
            </a:r>
          </a:p>
        </p:txBody>
      </p:sp>
      <p:sp>
        <p:nvSpPr>
          <p:cNvPr id="50198" name="Rectangle 19"/>
          <p:cNvSpPr>
            <a:spLocks noChangeArrowheads="1"/>
          </p:cNvSpPr>
          <p:nvPr/>
        </p:nvSpPr>
        <p:spPr bwMode="auto">
          <a:xfrm>
            <a:off x="7467600" y="4343400"/>
            <a:ext cx="1219200" cy="533400"/>
          </a:xfrm>
          <a:prstGeom prst="rect">
            <a:avLst/>
          </a:prstGeom>
          <a:solidFill>
            <a:srgbClr val="CCFFFF"/>
          </a:solidFill>
          <a:ln w="25400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i="0">
                <a:latin typeface="Arial" charset="0"/>
              </a:rPr>
              <a:t>15</a:t>
            </a:r>
          </a:p>
        </p:txBody>
      </p:sp>
      <p:sp>
        <p:nvSpPr>
          <p:cNvPr id="50199" name="Rectangle 20"/>
          <p:cNvSpPr>
            <a:spLocks noChangeArrowheads="1"/>
          </p:cNvSpPr>
          <p:nvPr/>
        </p:nvSpPr>
        <p:spPr bwMode="auto">
          <a:xfrm>
            <a:off x="7467600" y="5257800"/>
            <a:ext cx="1219200" cy="533400"/>
          </a:xfrm>
          <a:prstGeom prst="rect">
            <a:avLst/>
          </a:prstGeom>
          <a:solidFill>
            <a:srgbClr val="CCFFFF"/>
          </a:solidFill>
          <a:ln w="25400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i="0">
                <a:latin typeface="Arial" charset="0"/>
              </a:rPr>
              <a:t>3</a:t>
            </a:r>
          </a:p>
        </p:txBody>
      </p:sp>
      <p:sp>
        <p:nvSpPr>
          <p:cNvPr id="50200" name="AutoShape 21"/>
          <p:cNvSpPr>
            <a:spLocks noChangeArrowheads="1"/>
          </p:cNvSpPr>
          <p:nvPr/>
        </p:nvSpPr>
        <p:spPr bwMode="auto">
          <a:xfrm>
            <a:off x="914400" y="2590800"/>
            <a:ext cx="381000" cy="3124200"/>
          </a:xfrm>
          <a:prstGeom prst="downArrow">
            <a:avLst>
              <a:gd name="adj1" fmla="val 50000"/>
              <a:gd name="adj2" fmla="val 205000"/>
            </a:avLst>
          </a:prstGeom>
          <a:solidFill>
            <a:srgbClr val="000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201" name="Text Box 22"/>
          <p:cNvSpPr txBox="1">
            <a:spLocks noChangeArrowheads="1"/>
          </p:cNvSpPr>
          <p:nvPr/>
        </p:nvSpPr>
        <p:spPr bwMode="auto">
          <a:xfrm>
            <a:off x="304800" y="3124200"/>
            <a:ext cx="685800" cy="210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 i="0">
                <a:latin typeface="Arial" charset="0"/>
              </a:rPr>
              <a:t>T</a:t>
            </a:r>
          </a:p>
          <a:p>
            <a:pPr algn="ctr"/>
            <a:r>
              <a:rPr lang="en-US" b="1" i="0">
                <a:latin typeface="Arial" charset="0"/>
              </a:rPr>
              <a:t>i</a:t>
            </a:r>
          </a:p>
          <a:p>
            <a:pPr algn="ctr"/>
            <a:r>
              <a:rPr lang="en-US" b="1" i="0">
                <a:latin typeface="Arial" charset="0"/>
              </a:rPr>
              <a:t>m</a:t>
            </a:r>
          </a:p>
          <a:p>
            <a:pPr algn="ctr"/>
            <a:r>
              <a:rPr lang="en-US" b="1" i="0">
                <a:latin typeface="Arial" charset="0"/>
              </a:rPr>
              <a:t>e</a:t>
            </a:r>
          </a:p>
          <a:p>
            <a:pPr>
              <a:spcBef>
                <a:spcPct val="50000"/>
              </a:spcBef>
            </a:pPr>
            <a:endParaRPr lang="en-US" b="1" i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Data types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8458200" cy="4114800"/>
          </a:xfrm>
        </p:spPr>
        <p:txBody>
          <a:bodyPr/>
          <a:lstStyle/>
          <a:p>
            <a:pPr eaLnBrk="1" hangingPunct="1"/>
            <a:r>
              <a:rPr lang="en-US" smtClean="0"/>
              <a:t>Three common data types used:</a:t>
            </a:r>
          </a:p>
          <a:p>
            <a:pPr lvl="1" eaLnBrk="1" hangingPunct="1"/>
            <a:r>
              <a:rPr lang="en-US" u="sng" smtClean="0">
                <a:solidFill>
                  <a:srgbClr val="993300"/>
                </a:solidFill>
              </a:rPr>
              <a:t>Integer</a:t>
            </a:r>
            <a:r>
              <a:rPr lang="en-US" smtClean="0"/>
              <a:t>  ::  can store only whole numbers</a:t>
            </a:r>
          </a:p>
          <a:p>
            <a:pPr lvl="2" eaLnBrk="1" hangingPunct="1"/>
            <a:r>
              <a:rPr lang="en-US" smtClean="0"/>
              <a:t>Examples:  25,  -56,  1,  0</a:t>
            </a:r>
          </a:p>
          <a:p>
            <a:pPr lvl="1" eaLnBrk="1" hangingPunct="1"/>
            <a:r>
              <a:rPr lang="en-US" u="sng" smtClean="0">
                <a:solidFill>
                  <a:srgbClr val="993300"/>
                </a:solidFill>
              </a:rPr>
              <a:t>Floating-point</a:t>
            </a:r>
            <a:r>
              <a:rPr lang="en-US" smtClean="0"/>
              <a:t>  ::  can store numbers with fractional values.</a:t>
            </a:r>
          </a:p>
          <a:p>
            <a:pPr lvl="2" eaLnBrk="1" hangingPunct="1"/>
            <a:r>
              <a:rPr lang="en-US" smtClean="0"/>
              <a:t>Examples: 3.14159,  5.0,  -12345.345</a:t>
            </a:r>
          </a:p>
          <a:p>
            <a:pPr lvl="1" eaLnBrk="1" hangingPunct="1"/>
            <a:r>
              <a:rPr lang="en-US" u="sng" smtClean="0">
                <a:solidFill>
                  <a:srgbClr val="993300"/>
                </a:solidFill>
              </a:rPr>
              <a:t>Character</a:t>
            </a:r>
            <a:r>
              <a:rPr lang="en-US" smtClean="0"/>
              <a:t>  ::  can store a character</a:t>
            </a:r>
          </a:p>
          <a:p>
            <a:pPr lvl="2" eaLnBrk="1" hangingPunct="1"/>
            <a:r>
              <a:rPr lang="en-US" smtClean="0"/>
              <a:t>Examples: ‘A’,  ‘a’,  ‘*’,  ‘3’,  ‘ ’,  ‘+’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518510-C13A-4DF5-BDF9-35B0F9FBFA1E}" type="slidenum">
              <a:rPr lang="en-US"/>
              <a:pPr>
                <a:defRPr/>
              </a:pPr>
              <a:t>39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Course Materials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371600"/>
            <a:ext cx="8229600" cy="4953000"/>
          </a:xfrm>
        </p:spPr>
        <p:txBody>
          <a:bodyPr>
            <a:normAutofit/>
          </a:bodyPr>
          <a:lstStyle/>
          <a:p>
            <a:pPr marL="533400" indent="-533400" eaLnBrk="1" hangingPunct="1"/>
            <a:r>
              <a:rPr lang="en-US" dirty="0" smtClean="0"/>
              <a:t>The slides for the lectures will be made available on the web.</a:t>
            </a:r>
          </a:p>
          <a:p>
            <a:pPr marL="914400" lvl="1" indent="-457200" eaLnBrk="1" hangingPunct="1">
              <a:buFontTx/>
              <a:buNone/>
            </a:pPr>
            <a:r>
              <a:rPr lang="en-US" sz="3200" dirty="0" smtClean="0"/>
              <a:t>     </a:t>
            </a:r>
            <a:r>
              <a:rPr lang="en-US" sz="3200" dirty="0" smtClean="0">
                <a:solidFill>
                  <a:srgbClr val="FF0000"/>
                </a:solidFill>
                <a:hlinkClick r:id="rId2"/>
              </a:rPr>
              <a:t>http://cse.iitkgp.ac.in/~pds</a:t>
            </a:r>
            <a:endParaRPr lang="en-US" sz="3200" dirty="0" smtClean="0">
              <a:solidFill>
                <a:srgbClr val="FF0000"/>
              </a:solidFill>
            </a:endParaRPr>
          </a:p>
          <a:p>
            <a:pPr marL="914400" lvl="1" indent="-457200">
              <a:buNone/>
            </a:pPr>
            <a:r>
              <a:rPr lang="en-US" sz="3200" dirty="0" smtClean="0">
                <a:solidFill>
                  <a:srgbClr val="FF0000"/>
                </a:solidFill>
              </a:rPr>
              <a:t>Also register at </a:t>
            </a:r>
            <a:r>
              <a:rPr lang="en-US" sz="3200" dirty="0" smtClean="0"/>
              <a:t>http://intinno.iitkgp.ernet.in/</a:t>
            </a:r>
            <a:endParaRPr lang="en-US" sz="3200" dirty="0" smtClean="0">
              <a:solidFill>
                <a:srgbClr val="FF0000"/>
              </a:solidFill>
            </a:endParaRPr>
          </a:p>
          <a:p>
            <a:pPr marL="914400" lvl="1" indent="-457200" eaLnBrk="1" hangingPunct="1">
              <a:buFontTx/>
              <a:buNone/>
            </a:pPr>
            <a:endParaRPr lang="en-US" sz="3200" dirty="0" smtClean="0">
              <a:solidFill>
                <a:srgbClr val="FF0000"/>
              </a:solidFill>
            </a:endParaRPr>
          </a:p>
          <a:p>
            <a:pPr marL="533400" indent="-533400" eaLnBrk="1" hangingPunct="1"/>
            <a:endParaRPr lang="en-US" sz="1000" dirty="0" smtClean="0">
              <a:solidFill>
                <a:srgbClr val="A50021"/>
              </a:solidFill>
            </a:endParaRPr>
          </a:p>
          <a:p>
            <a:pPr marL="533400" indent="-533400" eaLnBrk="1" hangingPunct="1"/>
            <a:r>
              <a:rPr lang="en-US" dirty="0" smtClean="0"/>
              <a:t>All important announcements will be put up on the </a:t>
            </a:r>
            <a:r>
              <a:rPr lang="en-US" dirty="0" err="1" smtClean="0"/>
              <a:t>intinno</a:t>
            </a:r>
            <a:r>
              <a:rPr lang="en-US" dirty="0" smtClean="0"/>
              <a:t> page and the course web page.</a:t>
            </a:r>
          </a:p>
          <a:p>
            <a:pPr marL="533400" indent="-533400" eaLnBrk="1" hangingPunct="1">
              <a:buFontTx/>
              <a:buNone/>
            </a:pPr>
            <a:endParaRPr lang="en-US" sz="12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Spring Semester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77FA7A-8984-466A-A822-02ECD8596B9D}" type="slidenum">
              <a:rPr lang="en-US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5588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Data Types (contd.)</a:t>
            </a:r>
          </a:p>
        </p:txBody>
      </p:sp>
      <p:sp>
        <p:nvSpPr>
          <p:cNvPr id="38915" name="Rectangle 1027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772400" cy="457200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/>
              <a:t>How are they stored in memory?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mtClean="0"/>
              <a:t>Integer :: 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/>
              <a:t>16 bits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/>
              <a:t>32 bits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mtClean="0"/>
              <a:t>Float :: 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/>
              <a:t>32 bits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/>
              <a:t>64 bits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mtClean="0"/>
              <a:t>Char ::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/>
              <a:t>8 bits (ASCII code)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/>
              <a:t>16 bits (UNICODE, used in Java)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mtClean="0"/>
          </a:p>
        </p:txBody>
      </p:sp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2015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2EA3BD-F2BB-490A-9781-F63E43FF7A3C}" type="slidenum">
              <a:rPr lang="en-US"/>
              <a:pPr>
                <a:defRPr/>
              </a:pPr>
              <a:t>40</a:t>
            </a:fld>
            <a:endParaRPr lang="en-US"/>
          </a:p>
        </p:txBody>
      </p:sp>
      <p:sp>
        <p:nvSpPr>
          <p:cNvPr id="52231" name="Text Box 1028"/>
          <p:cNvSpPr txBox="1">
            <a:spLocks noChangeArrowheads="1"/>
          </p:cNvSpPr>
          <p:nvPr/>
        </p:nvSpPr>
        <p:spPr bwMode="auto">
          <a:xfrm>
            <a:off x="4724400" y="2743200"/>
            <a:ext cx="3352800" cy="1206500"/>
          </a:xfrm>
          <a:prstGeom prst="rect">
            <a:avLst/>
          </a:prstGeom>
          <a:solidFill>
            <a:srgbClr val="CCFFFF"/>
          </a:solidFill>
          <a:ln w="19050">
            <a:solidFill>
              <a:srgbClr val="8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0">
                <a:latin typeface="Arial" charset="0"/>
              </a:rPr>
              <a:t>Actual number of bits varies from one computer to another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Problem solving</a:t>
            </a:r>
          </a:p>
        </p:txBody>
      </p:sp>
      <p:sp>
        <p:nvSpPr>
          <p:cNvPr id="105475" name="Rectangle 1027"/>
          <p:cNvSpPr>
            <a:spLocks noGrp="1" noChangeArrowheads="1"/>
          </p:cNvSpPr>
          <p:nvPr>
            <p:ph idx="1"/>
          </p:nvPr>
        </p:nvSpPr>
        <p:spPr>
          <a:xfrm>
            <a:off x="685800" y="1371600"/>
            <a:ext cx="8458200" cy="4953000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/>
              <a:t>Step 1: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mtClean="0"/>
              <a:t>Clearly specify the problem to be solved.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/>
              <a:t>Step 2: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mtClean="0"/>
              <a:t>Draw flowchart or write algorithm.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/>
              <a:t>Step 3: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mtClean="0"/>
              <a:t>Convert flowchart (algorithm) into program code.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/>
              <a:t>Step 4: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mtClean="0"/>
              <a:t>Compile the program into object code.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/>
              <a:t>Step 5: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mtClean="0"/>
              <a:t>Execute the program.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B11F49-F75D-4C42-98FA-D1049BEBF3CC}" type="slidenum">
              <a:rPr lang="en-US"/>
              <a:pPr>
                <a:defRPr/>
              </a:pPr>
              <a:t>41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5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5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5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5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5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5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5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5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5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5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54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54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54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54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54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54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54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54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054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054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5" grpId="0" build="p" autoUpdateAnimBg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Flowchart: basic symbols</a:t>
            </a:r>
          </a:p>
        </p:txBody>
      </p:sp>
      <p:sp>
        <p:nvSpPr>
          <p:cNvPr id="15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2015</a:t>
            </a:r>
            <a:endParaRPr lang="en-US"/>
          </a:p>
        </p:txBody>
      </p:sp>
      <p:sp>
        <p:nvSpPr>
          <p:cNvPr id="1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1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3D3A7E-5F60-4386-A1DB-2282CBBD38C7}" type="slidenum">
              <a:rPr lang="en-US"/>
              <a:pPr>
                <a:defRPr/>
              </a:pPr>
              <a:t>42</a:t>
            </a:fld>
            <a:endParaRPr lang="en-US"/>
          </a:p>
        </p:txBody>
      </p:sp>
      <p:sp>
        <p:nvSpPr>
          <p:cNvPr id="54278" name="AutoShape 1027"/>
          <p:cNvSpPr>
            <a:spLocks noChangeArrowheads="1"/>
          </p:cNvSpPr>
          <p:nvPr/>
        </p:nvSpPr>
        <p:spPr bwMode="auto">
          <a:xfrm>
            <a:off x="1524000" y="1905000"/>
            <a:ext cx="1524000" cy="762000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79" name="AutoShape 1028"/>
          <p:cNvSpPr>
            <a:spLocks noChangeArrowheads="1"/>
          </p:cNvSpPr>
          <p:nvPr/>
        </p:nvSpPr>
        <p:spPr bwMode="auto">
          <a:xfrm>
            <a:off x="1371600" y="3048000"/>
            <a:ext cx="1752600" cy="685800"/>
          </a:xfrm>
          <a:prstGeom prst="flowChartInputOutpu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80" name="AutoShape 1029"/>
          <p:cNvSpPr>
            <a:spLocks noChangeArrowheads="1"/>
          </p:cNvSpPr>
          <p:nvPr/>
        </p:nvSpPr>
        <p:spPr bwMode="auto">
          <a:xfrm>
            <a:off x="1295400" y="4191000"/>
            <a:ext cx="1676400" cy="914400"/>
          </a:xfrm>
          <a:prstGeom prst="flowChartDecision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81" name="AutoShape 1030"/>
          <p:cNvSpPr>
            <a:spLocks noChangeArrowheads="1"/>
          </p:cNvSpPr>
          <p:nvPr/>
        </p:nvSpPr>
        <p:spPr bwMode="auto">
          <a:xfrm>
            <a:off x="3962400" y="2057400"/>
            <a:ext cx="762000" cy="381000"/>
          </a:xfrm>
          <a:prstGeom prst="notchedRightArrow">
            <a:avLst>
              <a:gd name="adj1" fmla="val 50000"/>
              <a:gd name="adj2" fmla="val 50000"/>
            </a:avLst>
          </a:prstGeom>
          <a:solidFill>
            <a:srgbClr val="800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82" name="AutoShape 1031"/>
          <p:cNvSpPr>
            <a:spLocks noChangeArrowheads="1"/>
          </p:cNvSpPr>
          <p:nvPr/>
        </p:nvSpPr>
        <p:spPr bwMode="auto">
          <a:xfrm>
            <a:off x="3962400" y="3200400"/>
            <a:ext cx="762000" cy="381000"/>
          </a:xfrm>
          <a:prstGeom prst="notchedRightArrow">
            <a:avLst>
              <a:gd name="adj1" fmla="val 50000"/>
              <a:gd name="adj2" fmla="val 50000"/>
            </a:avLst>
          </a:prstGeom>
          <a:solidFill>
            <a:srgbClr val="800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83" name="AutoShape 1032"/>
          <p:cNvSpPr>
            <a:spLocks noChangeArrowheads="1"/>
          </p:cNvSpPr>
          <p:nvPr/>
        </p:nvSpPr>
        <p:spPr bwMode="auto">
          <a:xfrm>
            <a:off x="3962400" y="4419600"/>
            <a:ext cx="762000" cy="381000"/>
          </a:xfrm>
          <a:prstGeom prst="notchedRightArrow">
            <a:avLst>
              <a:gd name="adj1" fmla="val 50000"/>
              <a:gd name="adj2" fmla="val 50000"/>
            </a:avLst>
          </a:prstGeom>
          <a:solidFill>
            <a:srgbClr val="800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84" name="AutoShape 1033"/>
          <p:cNvSpPr>
            <a:spLocks noChangeArrowheads="1"/>
          </p:cNvSpPr>
          <p:nvPr/>
        </p:nvSpPr>
        <p:spPr bwMode="auto">
          <a:xfrm>
            <a:off x="3886200" y="5715000"/>
            <a:ext cx="762000" cy="381000"/>
          </a:xfrm>
          <a:prstGeom prst="notchedRightArrow">
            <a:avLst>
              <a:gd name="adj1" fmla="val 50000"/>
              <a:gd name="adj2" fmla="val 50000"/>
            </a:avLst>
          </a:prstGeom>
          <a:solidFill>
            <a:srgbClr val="800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85" name="Text Box 1034"/>
          <p:cNvSpPr txBox="1">
            <a:spLocks noChangeArrowheads="1"/>
          </p:cNvSpPr>
          <p:nvPr/>
        </p:nvSpPr>
        <p:spPr bwMode="auto">
          <a:xfrm>
            <a:off x="5791200" y="2057400"/>
            <a:ext cx="2362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0">
                <a:latin typeface="Arial" charset="0"/>
              </a:rPr>
              <a:t>Computation</a:t>
            </a:r>
          </a:p>
        </p:txBody>
      </p:sp>
      <p:sp>
        <p:nvSpPr>
          <p:cNvPr id="54286" name="Text Box 1035"/>
          <p:cNvSpPr txBox="1">
            <a:spLocks noChangeArrowheads="1"/>
          </p:cNvSpPr>
          <p:nvPr/>
        </p:nvSpPr>
        <p:spPr bwMode="auto">
          <a:xfrm>
            <a:off x="5791200" y="3124200"/>
            <a:ext cx="2635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0">
                <a:latin typeface="Arial" charset="0"/>
              </a:rPr>
              <a:t>Input / Output</a:t>
            </a:r>
          </a:p>
        </p:txBody>
      </p:sp>
      <p:sp>
        <p:nvSpPr>
          <p:cNvPr id="54287" name="Text Box 1036"/>
          <p:cNvSpPr txBox="1">
            <a:spLocks noChangeArrowheads="1"/>
          </p:cNvSpPr>
          <p:nvPr/>
        </p:nvSpPr>
        <p:spPr bwMode="auto">
          <a:xfrm>
            <a:off x="5791200" y="4343400"/>
            <a:ext cx="2362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0">
                <a:latin typeface="Arial" charset="0"/>
              </a:rPr>
              <a:t>Decision Box</a:t>
            </a:r>
          </a:p>
        </p:txBody>
      </p:sp>
      <p:sp>
        <p:nvSpPr>
          <p:cNvPr id="54288" name="Text Box 1037"/>
          <p:cNvSpPr txBox="1">
            <a:spLocks noChangeArrowheads="1"/>
          </p:cNvSpPr>
          <p:nvPr/>
        </p:nvSpPr>
        <p:spPr bwMode="auto">
          <a:xfrm>
            <a:off x="5791200" y="5638800"/>
            <a:ext cx="2362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0">
                <a:latin typeface="Arial" charset="0"/>
              </a:rPr>
              <a:t>Start / Stop</a:t>
            </a:r>
          </a:p>
        </p:txBody>
      </p:sp>
      <p:sp>
        <p:nvSpPr>
          <p:cNvPr id="54289" name="Oval 1038"/>
          <p:cNvSpPr>
            <a:spLocks noChangeArrowheads="1"/>
          </p:cNvSpPr>
          <p:nvPr/>
        </p:nvSpPr>
        <p:spPr bwMode="auto">
          <a:xfrm>
            <a:off x="1371600" y="5562600"/>
            <a:ext cx="16002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Contd.</a:t>
            </a:r>
          </a:p>
        </p:txBody>
      </p:sp>
      <p:sp>
        <p:nvSpPr>
          <p:cNvPr id="9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2015</a:t>
            </a:r>
            <a:endParaRPr lang="en-US"/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638410-488A-46BB-B9EF-49FDE0EA0D01}" type="slidenum">
              <a:rPr lang="en-US"/>
              <a:pPr>
                <a:defRPr/>
              </a:pPr>
              <a:t>43</a:t>
            </a:fld>
            <a:endParaRPr lang="en-US"/>
          </a:p>
        </p:txBody>
      </p:sp>
      <p:sp>
        <p:nvSpPr>
          <p:cNvPr id="55302" name="Line 1027"/>
          <p:cNvSpPr>
            <a:spLocks noChangeShapeType="1"/>
          </p:cNvSpPr>
          <p:nvPr/>
        </p:nvSpPr>
        <p:spPr bwMode="auto">
          <a:xfrm>
            <a:off x="1981200" y="2514600"/>
            <a:ext cx="0" cy="4572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5303" name="AutoShape 1028"/>
          <p:cNvSpPr>
            <a:spLocks noChangeArrowheads="1"/>
          </p:cNvSpPr>
          <p:nvPr/>
        </p:nvSpPr>
        <p:spPr bwMode="auto">
          <a:xfrm>
            <a:off x="3810000" y="2514600"/>
            <a:ext cx="762000" cy="381000"/>
          </a:xfrm>
          <a:prstGeom prst="notchedRightArrow">
            <a:avLst>
              <a:gd name="adj1" fmla="val 50000"/>
              <a:gd name="adj2" fmla="val 50000"/>
            </a:avLst>
          </a:prstGeom>
          <a:solidFill>
            <a:srgbClr val="800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04" name="Text Box 1029"/>
          <p:cNvSpPr txBox="1">
            <a:spLocks noChangeArrowheads="1"/>
          </p:cNvSpPr>
          <p:nvPr/>
        </p:nvSpPr>
        <p:spPr bwMode="auto">
          <a:xfrm>
            <a:off x="5715000" y="2438400"/>
            <a:ext cx="1981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0">
                <a:latin typeface="Arial" charset="0"/>
              </a:rPr>
              <a:t>Flow of control</a:t>
            </a:r>
          </a:p>
        </p:txBody>
      </p:sp>
      <p:sp>
        <p:nvSpPr>
          <p:cNvPr id="55305" name="AutoShape 1030"/>
          <p:cNvSpPr>
            <a:spLocks noChangeArrowheads="1"/>
          </p:cNvSpPr>
          <p:nvPr/>
        </p:nvSpPr>
        <p:spPr bwMode="auto">
          <a:xfrm>
            <a:off x="1905000" y="4038600"/>
            <a:ext cx="304800" cy="3048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06" name="AutoShape 1031"/>
          <p:cNvSpPr>
            <a:spLocks noChangeArrowheads="1"/>
          </p:cNvSpPr>
          <p:nvPr/>
        </p:nvSpPr>
        <p:spPr bwMode="auto">
          <a:xfrm>
            <a:off x="3810000" y="3962400"/>
            <a:ext cx="762000" cy="381000"/>
          </a:xfrm>
          <a:prstGeom prst="notchedRightArrow">
            <a:avLst>
              <a:gd name="adj1" fmla="val 50000"/>
              <a:gd name="adj2" fmla="val 50000"/>
            </a:avLst>
          </a:prstGeom>
          <a:solidFill>
            <a:srgbClr val="800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07" name="Text Box 1032"/>
          <p:cNvSpPr txBox="1">
            <a:spLocks noChangeArrowheads="1"/>
          </p:cNvSpPr>
          <p:nvPr/>
        </p:nvSpPr>
        <p:spPr bwMode="auto">
          <a:xfrm>
            <a:off x="5715000" y="3886200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0">
                <a:latin typeface="Arial" charset="0"/>
              </a:rPr>
              <a:t>Connector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1: </a:t>
            </a:r>
            <a:r>
              <a:rPr lang="en-US" i="1" smtClean="0">
                <a:solidFill>
                  <a:srgbClr val="333399"/>
                </a:solidFill>
              </a:rPr>
              <a:t>Adding three numbers</a:t>
            </a:r>
          </a:p>
        </p:txBody>
      </p:sp>
      <p:sp>
        <p:nvSpPr>
          <p:cNvPr id="12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2015</a:t>
            </a:r>
            <a:endParaRPr lang="en-US"/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1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03D888-764F-4907-87B2-47833AE73AD7}" type="slidenum">
              <a:rPr lang="en-US"/>
              <a:pPr>
                <a:defRPr/>
              </a:pPr>
              <a:t>44</a:t>
            </a:fld>
            <a:endParaRPr lang="en-US"/>
          </a:p>
        </p:txBody>
      </p:sp>
      <p:sp>
        <p:nvSpPr>
          <p:cNvPr id="56326" name="AutoShape 1027"/>
          <p:cNvSpPr>
            <a:spLocks noChangeArrowheads="1"/>
          </p:cNvSpPr>
          <p:nvPr/>
        </p:nvSpPr>
        <p:spPr bwMode="auto">
          <a:xfrm>
            <a:off x="3200400" y="2590800"/>
            <a:ext cx="2133600" cy="609600"/>
          </a:xfrm>
          <a:prstGeom prst="flowChartInputOutpu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i="0"/>
              <a:t>READ  A, B, C</a:t>
            </a:r>
          </a:p>
        </p:txBody>
      </p:sp>
      <p:sp>
        <p:nvSpPr>
          <p:cNvPr id="56327" name="Rectangle 1028"/>
          <p:cNvSpPr>
            <a:spLocks noChangeArrowheads="1"/>
          </p:cNvSpPr>
          <p:nvPr/>
        </p:nvSpPr>
        <p:spPr bwMode="auto">
          <a:xfrm>
            <a:off x="3276600" y="3581400"/>
            <a:ext cx="1981200" cy="609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i="0"/>
              <a:t>S = A + B + C</a:t>
            </a:r>
          </a:p>
        </p:txBody>
      </p:sp>
      <p:sp>
        <p:nvSpPr>
          <p:cNvPr id="56328" name="AutoShape 1029"/>
          <p:cNvSpPr>
            <a:spLocks noChangeArrowheads="1"/>
          </p:cNvSpPr>
          <p:nvPr/>
        </p:nvSpPr>
        <p:spPr bwMode="auto">
          <a:xfrm>
            <a:off x="3124200" y="4648200"/>
            <a:ext cx="2057400" cy="609600"/>
          </a:xfrm>
          <a:prstGeom prst="flowChartInputOutpu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i="0"/>
              <a:t>OUTPUT  S</a:t>
            </a:r>
          </a:p>
        </p:txBody>
      </p:sp>
      <p:sp>
        <p:nvSpPr>
          <p:cNvPr id="56329" name="Oval 1030"/>
          <p:cNvSpPr>
            <a:spLocks noChangeArrowheads="1"/>
          </p:cNvSpPr>
          <p:nvPr/>
        </p:nvSpPr>
        <p:spPr bwMode="auto">
          <a:xfrm>
            <a:off x="3429000" y="5638800"/>
            <a:ext cx="1600200" cy="6858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i="0"/>
              <a:t>STOP</a:t>
            </a:r>
          </a:p>
        </p:txBody>
      </p:sp>
      <p:sp>
        <p:nvSpPr>
          <p:cNvPr id="56330" name="Oval 1031"/>
          <p:cNvSpPr>
            <a:spLocks noChangeArrowheads="1"/>
          </p:cNvSpPr>
          <p:nvPr/>
        </p:nvSpPr>
        <p:spPr bwMode="auto">
          <a:xfrm>
            <a:off x="3505200" y="1600200"/>
            <a:ext cx="1600200" cy="6858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i="0"/>
              <a:t>START</a:t>
            </a:r>
          </a:p>
        </p:txBody>
      </p:sp>
      <p:sp>
        <p:nvSpPr>
          <p:cNvPr id="56331" name="Line 1032"/>
          <p:cNvSpPr>
            <a:spLocks noChangeShapeType="1"/>
          </p:cNvSpPr>
          <p:nvPr/>
        </p:nvSpPr>
        <p:spPr bwMode="auto">
          <a:xfrm>
            <a:off x="4267200" y="2286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6332" name="Line 1033"/>
          <p:cNvSpPr>
            <a:spLocks noChangeShapeType="1"/>
          </p:cNvSpPr>
          <p:nvPr/>
        </p:nvSpPr>
        <p:spPr bwMode="auto">
          <a:xfrm>
            <a:off x="4267200" y="3200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6333" name="Line 1034"/>
          <p:cNvSpPr>
            <a:spLocks noChangeShapeType="1"/>
          </p:cNvSpPr>
          <p:nvPr/>
        </p:nvSpPr>
        <p:spPr bwMode="auto">
          <a:xfrm>
            <a:off x="4267200" y="4191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6334" name="Line 1035"/>
          <p:cNvSpPr>
            <a:spLocks noChangeShapeType="1"/>
          </p:cNvSpPr>
          <p:nvPr/>
        </p:nvSpPr>
        <p:spPr bwMode="auto">
          <a:xfrm>
            <a:off x="4267200" y="5257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9144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Example 2: </a:t>
            </a:r>
            <a:r>
              <a:rPr lang="en-US" i="1" smtClean="0">
                <a:solidFill>
                  <a:srgbClr val="333399"/>
                </a:solidFill>
              </a:rPr>
              <a:t>Larger of two numbers</a:t>
            </a:r>
          </a:p>
        </p:txBody>
      </p:sp>
      <p:sp>
        <p:nvSpPr>
          <p:cNvPr id="20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2015</a:t>
            </a:r>
            <a:endParaRPr lang="en-US"/>
          </a:p>
        </p:txBody>
      </p:sp>
      <p:sp>
        <p:nvSpPr>
          <p:cNvPr id="21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2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9B4A79-F826-409E-BBDD-21EC77BFFAF1}" type="slidenum">
              <a:rPr lang="en-US"/>
              <a:pPr>
                <a:defRPr/>
              </a:pPr>
              <a:t>45</a:t>
            </a:fld>
            <a:endParaRPr lang="en-US"/>
          </a:p>
        </p:txBody>
      </p:sp>
      <p:sp>
        <p:nvSpPr>
          <p:cNvPr id="57350" name="Oval 1027"/>
          <p:cNvSpPr>
            <a:spLocks noChangeArrowheads="1"/>
          </p:cNvSpPr>
          <p:nvPr/>
        </p:nvSpPr>
        <p:spPr bwMode="auto">
          <a:xfrm>
            <a:off x="3657600" y="1676400"/>
            <a:ext cx="1371600" cy="5334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i="0"/>
              <a:t>START</a:t>
            </a:r>
          </a:p>
        </p:txBody>
      </p:sp>
      <p:sp>
        <p:nvSpPr>
          <p:cNvPr id="57351" name="Oval 1028"/>
          <p:cNvSpPr>
            <a:spLocks noChangeArrowheads="1"/>
          </p:cNvSpPr>
          <p:nvPr/>
        </p:nvSpPr>
        <p:spPr bwMode="auto">
          <a:xfrm>
            <a:off x="1905000" y="5715000"/>
            <a:ext cx="1371600" cy="5334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i="0"/>
              <a:t>STOP</a:t>
            </a:r>
          </a:p>
        </p:txBody>
      </p:sp>
      <p:sp>
        <p:nvSpPr>
          <p:cNvPr id="57352" name="AutoShape 1029"/>
          <p:cNvSpPr>
            <a:spLocks noChangeArrowheads="1"/>
          </p:cNvSpPr>
          <p:nvPr/>
        </p:nvSpPr>
        <p:spPr bwMode="auto">
          <a:xfrm>
            <a:off x="3276600" y="2590800"/>
            <a:ext cx="2209800" cy="533400"/>
          </a:xfrm>
          <a:prstGeom prst="flowChartInputOutpu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i="0"/>
              <a:t>READ  X, Y</a:t>
            </a:r>
          </a:p>
        </p:txBody>
      </p:sp>
      <p:sp>
        <p:nvSpPr>
          <p:cNvPr id="57353" name="AutoShape 1030"/>
          <p:cNvSpPr>
            <a:spLocks noChangeArrowheads="1"/>
          </p:cNvSpPr>
          <p:nvPr/>
        </p:nvSpPr>
        <p:spPr bwMode="auto">
          <a:xfrm>
            <a:off x="5181600" y="4724400"/>
            <a:ext cx="1905000" cy="533400"/>
          </a:xfrm>
          <a:prstGeom prst="flowChartInputOutpu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i="0"/>
              <a:t>OUTPUT  Y</a:t>
            </a:r>
          </a:p>
        </p:txBody>
      </p:sp>
      <p:sp>
        <p:nvSpPr>
          <p:cNvPr id="57354" name="AutoShape 1031"/>
          <p:cNvSpPr>
            <a:spLocks noChangeArrowheads="1"/>
          </p:cNvSpPr>
          <p:nvPr/>
        </p:nvSpPr>
        <p:spPr bwMode="auto">
          <a:xfrm>
            <a:off x="3429000" y="3581400"/>
            <a:ext cx="1828800" cy="838200"/>
          </a:xfrm>
          <a:prstGeom prst="flowChartDecision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i="0"/>
              <a:t>IS</a:t>
            </a:r>
          </a:p>
          <a:p>
            <a:pPr algn="ctr"/>
            <a:r>
              <a:rPr lang="en-US" sz="1600" b="1" i="0"/>
              <a:t>X&gt;Y?</a:t>
            </a:r>
          </a:p>
        </p:txBody>
      </p:sp>
      <p:sp>
        <p:nvSpPr>
          <p:cNvPr id="57355" name="AutoShape 1032"/>
          <p:cNvSpPr>
            <a:spLocks noChangeArrowheads="1"/>
          </p:cNvSpPr>
          <p:nvPr/>
        </p:nvSpPr>
        <p:spPr bwMode="auto">
          <a:xfrm>
            <a:off x="1600200" y="4800600"/>
            <a:ext cx="1981200" cy="533400"/>
          </a:xfrm>
          <a:prstGeom prst="flowChartInputOutpu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i="0"/>
              <a:t>OUTPUT  X</a:t>
            </a:r>
          </a:p>
        </p:txBody>
      </p:sp>
      <p:sp>
        <p:nvSpPr>
          <p:cNvPr id="57356" name="Line 1033"/>
          <p:cNvSpPr>
            <a:spLocks noChangeShapeType="1"/>
          </p:cNvSpPr>
          <p:nvPr/>
        </p:nvSpPr>
        <p:spPr bwMode="auto">
          <a:xfrm>
            <a:off x="4343400" y="2209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7357" name="Line 1034"/>
          <p:cNvSpPr>
            <a:spLocks noChangeShapeType="1"/>
          </p:cNvSpPr>
          <p:nvPr/>
        </p:nvSpPr>
        <p:spPr bwMode="auto">
          <a:xfrm>
            <a:off x="4343400" y="3124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7358" name="Line 1035"/>
          <p:cNvSpPr>
            <a:spLocks noChangeShapeType="1"/>
          </p:cNvSpPr>
          <p:nvPr/>
        </p:nvSpPr>
        <p:spPr bwMode="auto">
          <a:xfrm>
            <a:off x="5257800" y="39624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359" name="Line 1036"/>
          <p:cNvSpPr>
            <a:spLocks noChangeShapeType="1"/>
          </p:cNvSpPr>
          <p:nvPr/>
        </p:nvSpPr>
        <p:spPr bwMode="auto">
          <a:xfrm flipH="1">
            <a:off x="2667000" y="39624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360" name="Line 1037"/>
          <p:cNvSpPr>
            <a:spLocks noChangeShapeType="1"/>
          </p:cNvSpPr>
          <p:nvPr/>
        </p:nvSpPr>
        <p:spPr bwMode="auto">
          <a:xfrm>
            <a:off x="6248400" y="39624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7361" name="Line 1038"/>
          <p:cNvSpPr>
            <a:spLocks noChangeShapeType="1"/>
          </p:cNvSpPr>
          <p:nvPr/>
        </p:nvSpPr>
        <p:spPr bwMode="auto">
          <a:xfrm>
            <a:off x="2667000" y="39624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7362" name="Oval 1039"/>
          <p:cNvSpPr>
            <a:spLocks noChangeArrowheads="1"/>
          </p:cNvSpPr>
          <p:nvPr/>
        </p:nvSpPr>
        <p:spPr bwMode="auto">
          <a:xfrm>
            <a:off x="5410200" y="5715000"/>
            <a:ext cx="1371600" cy="5334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i="0"/>
              <a:t>STOP</a:t>
            </a:r>
          </a:p>
        </p:txBody>
      </p:sp>
      <p:sp>
        <p:nvSpPr>
          <p:cNvPr id="57363" name="Line 1040"/>
          <p:cNvSpPr>
            <a:spLocks noChangeShapeType="1"/>
          </p:cNvSpPr>
          <p:nvPr/>
        </p:nvSpPr>
        <p:spPr bwMode="auto">
          <a:xfrm>
            <a:off x="6096000" y="5257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7364" name="Line 1041"/>
          <p:cNvSpPr>
            <a:spLocks noChangeShapeType="1"/>
          </p:cNvSpPr>
          <p:nvPr/>
        </p:nvSpPr>
        <p:spPr bwMode="auto">
          <a:xfrm>
            <a:off x="2590800" y="5334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7365" name="Text Box 1042"/>
          <p:cNvSpPr txBox="1">
            <a:spLocks noChangeArrowheads="1"/>
          </p:cNvSpPr>
          <p:nvPr/>
        </p:nvSpPr>
        <p:spPr bwMode="auto">
          <a:xfrm>
            <a:off x="2667000" y="3581400"/>
            <a:ext cx="1066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rgbClr val="3333CC"/>
                </a:solidFill>
              </a:rPr>
              <a:t>YES</a:t>
            </a:r>
          </a:p>
        </p:txBody>
      </p:sp>
      <p:sp>
        <p:nvSpPr>
          <p:cNvPr id="57366" name="Text Box 1043"/>
          <p:cNvSpPr txBox="1">
            <a:spLocks noChangeArrowheads="1"/>
          </p:cNvSpPr>
          <p:nvPr/>
        </p:nvSpPr>
        <p:spPr bwMode="auto">
          <a:xfrm>
            <a:off x="5867400" y="3581400"/>
            <a:ext cx="1066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rgbClr val="3333CC"/>
                </a:solidFill>
              </a:rPr>
              <a:t>NO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762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Example 3: </a:t>
            </a:r>
            <a:r>
              <a:rPr lang="en-US" i="1" smtClean="0">
                <a:solidFill>
                  <a:srgbClr val="333399"/>
                </a:solidFill>
              </a:rPr>
              <a:t>Largest of three numbers</a:t>
            </a:r>
          </a:p>
        </p:txBody>
      </p:sp>
      <p:sp>
        <p:nvSpPr>
          <p:cNvPr id="3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2015</a:t>
            </a:r>
            <a:endParaRPr lang="en-US"/>
          </a:p>
        </p:txBody>
      </p:sp>
      <p:sp>
        <p:nvSpPr>
          <p:cNvPr id="3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3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28DD9B-0BF3-42A6-837A-8BB5CA184CE9}" type="slidenum">
              <a:rPr lang="en-US"/>
              <a:pPr>
                <a:defRPr/>
              </a:pPr>
              <a:t>46</a:t>
            </a:fld>
            <a:endParaRPr lang="en-US"/>
          </a:p>
        </p:txBody>
      </p:sp>
      <p:sp>
        <p:nvSpPr>
          <p:cNvPr id="58374" name="Oval 1027"/>
          <p:cNvSpPr>
            <a:spLocks noChangeArrowheads="1"/>
          </p:cNvSpPr>
          <p:nvPr/>
        </p:nvSpPr>
        <p:spPr bwMode="auto">
          <a:xfrm>
            <a:off x="3657600" y="1371600"/>
            <a:ext cx="1371600" cy="533400"/>
          </a:xfrm>
          <a:prstGeom prst="ellipse">
            <a:avLst/>
          </a:prstGeom>
          <a:solidFill>
            <a:srgbClr val="FFFF99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i="0"/>
              <a:t>START</a:t>
            </a:r>
          </a:p>
        </p:txBody>
      </p:sp>
      <p:sp>
        <p:nvSpPr>
          <p:cNvPr id="58375" name="AutoShape 1028"/>
          <p:cNvSpPr>
            <a:spLocks noChangeArrowheads="1"/>
          </p:cNvSpPr>
          <p:nvPr/>
        </p:nvSpPr>
        <p:spPr bwMode="auto">
          <a:xfrm>
            <a:off x="3276600" y="2133600"/>
            <a:ext cx="2209800" cy="533400"/>
          </a:xfrm>
          <a:prstGeom prst="flowChartInputOutput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i="0"/>
              <a:t>READ  X, Y, Z</a:t>
            </a:r>
          </a:p>
        </p:txBody>
      </p:sp>
      <p:sp>
        <p:nvSpPr>
          <p:cNvPr id="58376" name="AutoShape 1029"/>
          <p:cNvSpPr>
            <a:spLocks noChangeArrowheads="1"/>
          </p:cNvSpPr>
          <p:nvPr/>
        </p:nvSpPr>
        <p:spPr bwMode="auto">
          <a:xfrm>
            <a:off x="3505200" y="4572000"/>
            <a:ext cx="1828800" cy="838200"/>
          </a:xfrm>
          <a:prstGeom prst="flowChartDecision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i="0"/>
              <a:t>IS</a:t>
            </a:r>
          </a:p>
          <a:p>
            <a:pPr algn="ctr"/>
            <a:r>
              <a:rPr lang="en-US" sz="1600" b="1" i="0"/>
              <a:t>LAR &gt; Z?</a:t>
            </a:r>
          </a:p>
        </p:txBody>
      </p:sp>
      <p:sp>
        <p:nvSpPr>
          <p:cNvPr id="58377" name="AutoShape 1030"/>
          <p:cNvSpPr>
            <a:spLocks noChangeArrowheads="1"/>
          </p:cNvSpPr>
          <p:nvPr/>
        </p:nvSpPr>
        <p:spPr bwMode="auto">
          <a:xfrm>
            <a:off x="3429000" y="2895600"/>
            <a:ext cx="1828800" cy="838200"/>
          </a:xfrm>
          <a:prstGeom prst="flowChartDecision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i="0"/>
              <a:t>IS</a:t>
            </a:r>
          </a:p>
          <a:p>
            <a:pPr algn="ctr"/>
            <a:r>
              <a:rPr lang="en-US" sz="1600" b="1" i="0"/>
              <a:t>X &gt; Y?</a:t>
            </a:r>
          </a:p>
        </p:txBody>
      </p:sp>
      <p:sp>
        <p:nvSpPr>
          <p:cNvPr id="58378" name="Rectangle 1031"/>
          <p:cNvSpPr>
            <a:spLocks noChangeArrowheads="1"/>
          </p:cNvSpPr>
          <p:nvPr/>
        </p:nvSpPr>
        <p:spPr bwMode="auto">
          <a:xfrm>
            <a:off x="2133600" y="3810000"/>
            <a:ext cx="1295400" cy="381000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i="0"/>
              <a:t>LAR = X</a:t>
            </a:r>
          </a:p>
        </p:txBody>
      </p:sp>
      <p:sp>
        <p:nvSpPr>
          <p:cNvPr id="58379" name="Rectangle 1032"/>
          <p:cNvSpPr>
            <a:spLocks noChangeArrowheads="1"/>
          </p:cNvSpPr>
          <p:nvPr/>
        </p:nvSpPr>
        <p:spPr bwMode="auto">
          <a:xfrm>
            <a:off x="5334000" y="3810000"/>
            <a:ext cx="1295400" cy="381000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i="0"/>
              <a:t>LAR = Y</a:t>
            </a:r>
          </a:p>
        </p:txBody>
      </p:sp>
      <p:sp>
        <p:nvSpPr>
          <p:cNvPr id="58380" name="AutoShape 1033"/>
          <p:cNvSpPr>
            <a:spLocks noChangeArrowheads="1"/>
          </p:cNvSpPr>
          <p:nvPr/>
        </p:nvSpPr>
        <p:spPr bwMode="auto">
          <a:xfrm>
            <a:off x="1524000" y="5257800"/>
            <a:ext cx="1981200" cy="381000"/>
          </a:xfrm>
          <a:prstGeom prst="flowChartInputOutput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i="0"/>
              <a:t>OUTPUT  LAR</a:t>
            </a:r>
          </a:p>
        </p:txBody>
      </p:sp>
      <p:sp>
        <p:nvSpPr>
          <p:cNvPr id="58381" name="AutoShape 1034"/>
          <p:cNvSpPr>
            <a:spLocks noChangeArrowheads="1"/>
          </p:cNvSpPr>
          <p:nvPr/>
        </p:nvSpPr>
        <p:spPr bwMode="auto">
          <a:xfrm>
            <a:off x="5181600" y="5257800"/>
            <a:ext cx="1981200" cy="381000"/>
          </a:xfrm>
          <a:prstGeom prst="flowChartInputOutput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i="0"/>
              <a:t>OUTPUT  Z</a:t>
            </a:r>
          </a:p>
        </p:txBody>
      </p:sp>
      <p:sp>
        <p:nvSpPr>
          <p:cNvPr id="58382" name="Oval 1035"/>
          <p:cNvSpPr>
            <a:spLocks noChangeArrowheads="1"/>
          </p:cNvSpPr>
          <p:nvPr/>
        </p:nvSpPr>
        <p:spPr bwMode="auto">
          <a:xfrm>
            <a:off x="1905000" y="5791200"/>
            <a:ext cx="1371600" cy="457200"/>
          </a:xfrm>
          <a:prstGeom prst="ellipse">
            <a:avLst/>
          </a:prstGeom>
          <a:solidFill>
            <a:srgbClr val="FFFF99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i="0"/>
              <a:t>STOP</a:t>
            </a:r>
          </a:p>
        </p:txBody>
      </p:sp>
      <p:sp>
        <p:nvSpPr>
          <p:cNvPr id="58383" name="Oval 1036"/>
          <p:cNvSpPr>
            <a:spLocks noChangeArrowheads="1"/>
          </p:cNvSpPr>
          <p:nvPr/>
        </p:nvSpPr>
        <p:spPr bwMode="auto">
          <a:xfrm>
            <a:off x="5410200" y="5791200"/>
            <a:ext cx="1371600" cy="457200"/>
          </a:xfrm>
          <a:prstGeom prst="ellipse">
            <a:avLst/>
          </a:prstGeom>
          <a:solidFill>
            <a:srgbClr val="FFFF99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i="0"/>
              <a:t>STOP</a:t>
            </a:r>
          </a:p>
        </p:txBody>
      </p:sp>
      <p:sp>
        <p:nvSpPr>
          <p:cNvPr id="58384" name="Line 1037"/>
          <p:cNvSpPr>
            <a:spLocks noChangeShapeType="1"/>
          </p:cNvSpPr>
          <p:nvPr/>
        </p:nvSpPr>
        <p:spPr bwMode="auto">
          <a:xfrm>
            <a:off x="4343400" y="19050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8385" name="Line 1038"/>
          <p:cNvSpPr>
            <a:spLocks noChangeShapeType="1"/>
          </p:cNvSpPr>
          <p:nvPr/>
        </p:nvSpPr>
        <p:spPr bwMode="auto">
          <a:xfrm>
            <a:off x="4343400" y="26670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8386" name="Line 1039"/>
          <p:cNvSpPr>
            <a:spLocks noChangeShapeType="1"/>
          </p:cNvSpPr>
          <p:nvPr/>
        </p:nvSpPr>
        <p:spPr bwMode="auto">
          <a:xfrm>
            <a:off x="5257800" y="3352800"/>
            <a:ext cx="685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387" name="Line 1040"/>
          <p:cNvSpPr>
            <a:spLocks noChangeShapeType="1"/>
          </p:cNvSpPr>
          <p:nvPr/>
        </p:nvSpPr>
        <p:spPr bwMode="auto">
          <a:xfrm flipH="1">
            <a:off x="2743200" y="3352800"/>
            <a:ext cx="685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388" name="Line 1041"/>
          <p:cNvSpPr>
            <a:spLocks noChangeShapeType="1"/>
          </p:cNvSpPr>
          <p:nvPr/>
        </p:nvSpPr>
        <p:spPr bwMode="auto">
          <a:xfrm>
            <a:off x="5943600" y="3352800"/>
            <a:ext cx="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8389" name="Line 1042"/>
          <p:cNvSpPr>
            <a:spLocks noChangeShapeType="1"/>
          </p:cNvSpPr>
          <p:nvPr/>
        </p:nvSpPr>
        <p:spPr bwMode="auto">
          <a:xfrm>
            <a:off x="2743200" y="3352800"/>
            <a:ext cx="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8390" name="Line 1043"/>
          <p:cNvSpPr>
            <a:spLocks noChangeShapeType="1"/>
          </p:cNvSpPr>
          <p:nvPr/>
        </p:nvSpPr>
        <p:spPr bwMode="auto">
          <a:xfrm>
            <a:off x="2743200" y="4343400"/>
            <a:ext cx="3276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391" name="Line 1044"/>
          <p:cNvSpPr>
            <a:spLocks noChangeShapeType="1"/>
          </p:cNvSpPr>
          <p:nvPr/>
        </p:nvSpPr>
        <p:spPr bwMode="auto">
          <a:xfrm flipV="1">
            <a:off x="2743200" y="41910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392" name="Line 1045"/>
          <p:cNvSpPr>
            <a:spLocks noChangeShapeType="1"/>
          </p:cNvSpPr>
          <p:nvPr/>
        </p:nvSpPr>
        <p:spPr bwMode="auto">
          <a:xfrm flipV="1">
            <a:off x="6019800" y="41910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393" name="Line 1046"/>
          <p:cNvSpPr>
            <a:spLocks noChangeShapeType="1"/>
          </p:cNvSpPr>
          <p:nvPr/>
        </p:nvSpPr>
        <p:spPr bwMode="auto">
          <a:xfrm>
            <a:off x="4419600" y="43434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8394" name="Line 1047"/>
          <p:cNvSpPr>
            <a:spLocks noChangeShapeType="1"/>
          </p:cNvSpPr>
          <p:nvPr/>
        </p:nvSpPr>
        <p:spPr bwMode="auto">
          <a:xfrm>
            <a:off x="5334000" y="4953000"/>
            <a:ext cx="685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395" name="Line 1048"/>
          <p:cNvSpPr>
            <a:spLocks noChangeShapeType="1"/>
          </p:cNvSpPr>
          <p:nvPr/>
        </p:nvSpPr>
        <p:spPr bwMode="auto">
          <a:xfrm flipH="1">
            <a:off x="2514600" y="4953000"/>
            <a:ext cx="990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396" name="Line 1049"/>
          <p:cNvSpPr>
            <a:spLocks noChangeShapeType="1"/>
          </p:cNvSpPr>
          <p:nvPr/>
        </p:nvSpPr>
        <p:spPr bwMode="auto">
          <a:xfrm>
            <a:off x="6019800" y="4953000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8397" name="Line 1050"/>
          <p:cNvSpPr>
            <a:spLocks noChangeShapeType="1"/>
          </p:cNvSpPr>
          <p:nvPr/>
        </p:nvSpPr>
        <p:spPr bwMode="auto">
          <a:xfrm>
            <a:off x="6096000" y="56388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8398" name="Line 1051"/>
          <p:cNvSpPr>
            <a:spLocks noChangeShapeType="1"/>
          </p:cNvSpPr>
          <p:nvPr/>
        </p:nvSpPr>
        <p:spPr bwMode="auto">
          <a:xfrm>
            <a:off x="2514600" y="4953000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8399" name="Line 1052"/>
          <p:cNvSpPr>
            <a:spLocks noChangeShapeType="1"/>
          </p:cNvSpPr>
          <p:nvPr/>
        </p:nvSpPr>
        <p:spPr bwMode="auto">
          <a:xfrm>
            <a:off x="2514600" y="56388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8400" name="Text Box 1053"/>
          <p:cNvSpPr txBox="1">
            <a:spLocks noChangeArrowheads="1"/>
          </p:cNvSpPr>
          <p:nvPr/>
        </p:nvSpPr>
        <p:spPr bwMode="auto">
          <a:xfrm>
            <a:off x="2514600" y="3048000"/>
            <a:ext cx="10668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rgbClr val="3333CC"/>
                </a:solidFill>
              </a:rPr>
              <a:t>YES</a:t>
            </a:r>
          </a:p>
        </p:txBody>
      </p:sp>
      <p:sp>
        <p:nvSpPr>
          <p:cNvPr id="58401" name="Text Box 1054"/>
          <p:cNvSpPr txBox="1">
            <a:spLocks noChangeArrowheads="1"/>
          </p:cNvSpPr>
          <p:nvPr/>
        </p:nvSpPr>
        <p:spPr bwMode="auto">
          <a:xfrm>
            <a:off x="2362200" y="4648200"/>
            <a:ext cx="10668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rgbClr val="3333CC"/>
                </a:solidFill>
              </a:rPr>
              <a:t>YES</a:t>
            </a:r>
          </a:p>
        </p:txBody>
      </p:sp>
      <p:sp>
        <p:nvSpPr>
          <p:cNvPr id="58402" name="Text Box 1055"/>
          <p:cNvSpPr txBox="1">
            <a:spLocks noChangeArrowheads="1"/>
          </p:cNvSpPr>
          <p:nvPr/>
        </p:nvSpPr>
        <p:spPr bwMode="auto">
          <a:xfrm>
            <a:off x="5638800" y="3048000"/>
            <a:ext cx="10668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rgbClr val="3333CC"/>
                </a:solidFill>
              </a:rPr>
              <a:t>NO</a:t>
            </a:r>
          </a:p>
        </p:txBody>
      </p:sp>
      <p:sp>
        <p:nvSpPr>
          <p:cNvPr id="58403" name="Text Box 1056"/>
          <p:cNvSpPr txBox="1">
            <a:spLocks noChangeArrowheads="1"/>
          </p:cNvSpPr>
          <p:nvPr/>
        </p:nvSpPr>
        <p:spPr bwMode="auto">
          <a:xfrm>
            <a:off x="5638800" y="4648200"/>
            <a:ext cx="10668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rgbClr val="3333CC"/>
                </a:solidFill>
              </a:rPr>
              <a:t>NO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001000" cy="914400"/>
          </a:xfrm>
        </p:spPr>
        <p:txBody>
          <a:bodyPr/>
          <a:lstStyle/>
          <a:p>
            <a:pPr eaLnBrk="1" hangingPunct="1"/>
            <a:r>
              <a:rPr lang="en-US" smtClean="0"/>
              <a:t>Example 4: </a:t>
            </a:r>
            <a:r>
              <a:rPr lang="en-US" sz="2800" i="1" smtClean="0">
                <a:solidFill>
                  <a:srgbClr val="333399"/>
                </a:solidFill>
              </a:rPr>
              <a:t>Sum of first N natural numbers</a:t>
            </a:r>
          </a:p>
        </p:txBody>
      </p:sp>
      <p:sp>
        <p:nvSpPr>
          <p:cNvPr id="2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2015</a:t>
            </a:r>
            <a:endParaRPr lang="en-US"/>
          </a:p>
        </p:txBody>
      </p:sp>
      <p:sp>
        <p:nvSpPr>
          <p:cNvPr id="2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2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7C5F92-984A-4731-8B8C-F4170A589B7F}" type="slidenum">
              <a:rPr lang="en-US"/>
              <a:pPr>
                <a:defRPr/>
              </a:pPr>
              <a:t>47</a:t>
            </a:fld>
            <a:endParaRPr lang="en-US"/>
          </a:p>
        </p:txBody>
      </p:sp>
      <p:sp>
        <p:nvSpPr>
          <p:cNvPr id="59398" name="Oval 1027"/>
          <p:cNvSpPr>
            <a:spLocks noChangeArrowheads="1"/>
          </p:cNvSpPr>
          <p:nvPr/>
        </p:nvSpPr>
        <p:spPr bwMode="auto">
          <a:xfrm>
            <a:off x="3657600" y="1676400"/>
            <a:ext cx="1371600" cy="457200"/>
          </a:xfrm>
          <a:prstGeom prst="ellipse">
            <a:avLst/>
          </a:prstGeom>
          <a:solidFill>
            <a:srgbClr val="FFFF99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i="0"/>
              <a:t>START</a:t>
            </a:r>
          </a:p>
        </p:txBody>
      </p:sp>
      <p:sp>
        <p:nvSpPr>
          <p:cNvPr id="59399" name="AutoShape 1028"/>
          <p:cNvSpPr>
            <a:spLocks noChangeArrowheads="1"/>
          </p:cNvSpPr>
          <p:nvPr/>
        </p:nvSpPr>
        <p:spPr bwMode="auto">
          <a:xfrm>
            <a:off x="3429000" y="2362200"/>
            <a:ext cx="1905000" cy="304800"/>
          </a:xfrm>
          <a:prstGeom prst="flowChartInputOutput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i="0"/>
              <a:t>READ  N</a:t>
            </a:r>
          </a:p>
        </p:txBody>
      </p:sp>
      <p:sp>
        <p:nvSpPr>
          <p:cNvPr id="59400" name="Rectangle 1029"/>
          <p:cNvSpPr>
            <a:spLocks noChangeArrowheads="1"/>
          </p:cNvSpPr>
          <p:nvPr/>
        </p:nvSpPr>
        <p:spPr bwMode="auto">
          <a:xfrm>
            <a:off x="3657600" y="2971800"/>
            <a:ext cx="1447800" cy="533400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i="0"/>
              <a:t>SUM = 0</a:t>
            </a:r>
          </a:p>
          <a:p>
            <a:pPr algn="ctr"/>
            <a:r>
              <a:rPr lang="en-US" sz="1600" b="1" i="0"/>
              <a:t>COUNT = 1</a:t>
            </a:r>
          </a:p>
        </p:txBody>
      </p:sp>
      <p:sp>
        <p:nvSpPr>
          <p:cNvPr id="59401" name="Rectangle 1030"/>
          <p:cNvSpPr>
            <a:spLocks noChangeArrowheads="1"/>
          </p:cNvSpPr>
          <p:nvPr/>
        </p:nvSpPr>
        <p:spPr bwMode="auto">
          <a:xfrm>
            <a:off x="3352800" y="3810000"/>
            <a:ext cx="2209800" cy="381000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i="0"/>
              <a:t>SUM = SUM + COUNT</a:t>
            </a:r>
          </a:p>
        </p:txBody>
      </p:sp>
      <p:sp>
        <p:nvSpPr>
          <p:cNvPr id="59402" name="Rectangle 1031"/>
          <p:cNvSpPr>
            <a:spLocks noChangeArrowheads="1"/>
          </p:cNvSpPr>
          <p:nvPr/>
        </p:nvSpPr>
        <p:spPr bwMode="auto">
          <a:xfrm>
            <a:off x="3352800" y="4419600"/>
            <a:ext cx="2209800" cy="381000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i="0"/>
              <a:t>COUNT = COUNT + 1</a:t>
            </a:r>
          </a:p>
        </p:txBody>
      </p:sp>
      <p:sp>
        <p:nvSpPr>
          <p:cNvPr id="59403" name="AutoShape 1032"/>
          <p:cNvSpPr>
            <a:spLocks noChangeArrowheads="1"/>
          </p:cNvSpPr>
          <p:nvPr/>
        </p:nvSpPr>
        <p:spPr bwMode="auto">
          <a:xfrm>
            <a:off x="3048000" y="4953000"/>
            <a:ext cx="2667000" cy="685800"/>
          </a:xfrm>
          <a:prstGeom prst="flowChartDecision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i="0"/>
              <a:t>IS</a:t>
            </a:r>
          </a:p>
          <a:p>
            <a:pPr algn="ctr"/>
            <a:r>
              <a:rPr lang="en-US" sz="1600" b="1" i="0"/>
              <a:t>COUNT &gt; N?</a:t>
            </a:r>
          </a:p>
        </p:txBody>
      </p:sp>
      <p:sp>
        <p:nvSpPr>
          <p:cNvPr id="59404" name="Line 1033"/>
          <p:cNvSpPr>
            <a:spLocks noChangeShapeType="1"/>
          </p:cNvSpPr>
          <p:nvPr/>
        </p:nvSpPr>
        <p:spPr bwMode="auto">
          <a:xfrm flipH="1">
            <a:off x="2590800" y="5334000"/>
            <a:ext cx="457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405" name="Line 1034"/>
          <p:cNvSpPr>
            <a:spLocks noChangeShapeType="1"/>
          </p:cNvSpPr>
          <p:nvPr/>
        </p:nvSpPr>
        <p:spPr bwMode="auto">
          <a:xfrm flipV="1">
            <a:off x="2590800" y="3657600"/>
            <a:ext cx="0" cy="1676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406" name="AutoShape 1035"/>
          <p:cNvSpPr>
            <a:spLocks noChangeArrowheads="1"/>
          </p:cNvSpPr>
          <p:nvPr/>
        </p:nvSpPr>
        <p:spPr bwMode="auto">
          <a:xfrm>
            <a:off x="6324600" y="5181600"/>
            <a:ext cx="1981200" cy="381000"/>
          </a:xfrm>
          <a:prstGeom prst="flowChartInputOutput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i="0"/>
              <a:t>OUTPUT  SUM</a:t>
            </a:r>
          </a:p>
        </p:txBody>
      </p:sp>
      <p:sp>
        <p:nvSpPr>
          <p:cNvPr id="59407" name="Oval 1036"/>
          <p:cNvSpPr>
            <a:spLocks noChangeArrowheads="1"/>
          </p:cNvSpPr>
          <p:nvPr/>
        </p:nvSpPr>
        <p:spPr bwMode="auto">
          <a:xfrm>
            <a:off x="6553200" y="5791200"/>
            <a:ext cx="1371600" cy="457200"/>
          </a:xfrm>
          <a:prstGeom prst="ellipse">
            <a:avLst/>
          </a:prstGeom>
          <a:solidFill>
            <a:srgbClr val="FFFF99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i="0"/>
              <a:t>STOP</a:t>
            </a:r>
          </a:p>
        </p:txBody>
      </p:sp>
      <p:sp>
        <p:nvSpPr>
          <p:cNvPr id="59408" name="Line 1037"/>
          <p:cNvSpPr>
            <a:spLocks noChangeShapeType="1"/>
          </p:cNvSpPr>
          <p:nvPr/>
        </p:nvSpPr>
        <p:spPr bwMode="auto">
          <a:xfrm>
            <a:off x="4343400" y="21336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9409" name="Line 1038"/>
          <p:cNvSpPr>
            <a:spLocks noChangeShapeType="1"/>
          </p:cNvSpPr>
          <p:nvPr/>
        </p:nvSpPr>
        <p:spPr bwMode="auto">
          <a:xfrm>
            <a:off x="4343400" y="2667000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9410" name="Line 1039"/>
          <p:cNvSpPr>
            <a:spLocks noChangeShapeType="1"/>
          </p:cNvSpPr>
          <p:nvPr/>
        </p:nvSpPr>
        <p:spPr bwMode="auto">
          <a:xfrm>
            <a:off x="4343400" y="3505200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9411" name="Line 1040"/>
          <p:cNvSpPr>
            <a:spLocks noChangeShapeType="1"/>
          </p:cNvSpPr>
          <p:nvPr/>
        </p:nvSpPr>
        <p:spPr bwMode="auto">
          <a:xfrm>
            <a:off x="4343400" y="41910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9412" name="Line 1041"/>
          <p:cNvSpPr>
            <a:spLocks noChangeShapeType="1"/>
          </p:cNvSpPr>
          <p:nvPr/>
        </p:nvSpPr>
        <p:spPr bwMode="auto">
          <a:xfrm>
            <a:off x="4343400" y="48006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9413" name="Line 1042"/>
          <p:cNvSpPr>
            <a:spLocks noChangeShapeType="1"/>
          </p:cNvSpPr>
          <p:nvPr/>
        </p:nvSpPr>
        <p:spPr bwMode="auto">
          <a:xfrm>
            <a:off x="2590800" y="3657600"/>
            <a:ext cx="1752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9414" name="Line 1043"/>
          <p:cNvSpPr>
            <a:spLocks noChangeShapeType="1"/>
          </p:cNvSpPr>
          <p:nvPr/>
        </p:nvSpPr>
        <p:spPr bwMode="auto">
          <a:xfrm>
            <a:off x="5715000" y="5334000"/>
            <a:ext cx="838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9415" name="Line 1044"/>
          <p:cNvSpPr>
            <a:spLocks noChangeShapeType="1"/>
          </p:cNvSpPr>
          <p:nvPr/>
        </p:nvSpPr>
        <p:spPr bwMode="auto">
          <a:xfrm>
            <a:off x="7162800" y="55626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9416" name="Text Box 1045"/>
          <p:cNvSpPr txBox="1">
            <a:spLocks noChangeArrowheads="1"/>
          </p:cNvSpPr>
          <p:nvPr/>
        </p:nvSpPr>
        <p:spPr bwMode="auto">
          <a:xfrm>
            <a:off x="5715000" y="4953000"/>
            <a:ext cx="10668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rgbClr val="3333CC"/>
                </a:solidFill>
              </a:rPr>
              <a:t>YES</a:t>
            </a:r>
          </a:p>
        </p:txBody>
      </p:sp>
      <p:sp>
        <p:nvSpPr>
          <p:cNvPr id="59417" name="Text Box 1046"/>
          <p:cNvSpPr txBox="1">
            <a:spLocks noChangeArrowheads="1"/>
          </p:cNvSpPr>
          <p:nvPr/>
        </p:nvSpPr>
        <p:spPr bwMode="auto">
          <a:xfrm>
            <a:off x="2590800" y="4953000"/>
            <a:ext cx="10668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rgbClr val="3333CC"/>
                </a:solidFill>
              </a:rPr>
              <a:t>NO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838200"/>
          </a:xfrm>
        </p:spPr>
        <p:txBody>
          <a:bodyPr/>
          <a:lstStyle/>
          <a:p>
            <a:pPr eaLnBrk="1" hangingPunct="1"/>
            <a:r>
              <a:rPr lang="en-US" smtClean="0"/>
              <a:t>Example 5: </a:t>
            </a:r>
            <a:r>
              <a:rPr lang="en-US" sz="2800" i="1" smtClean="0">
                <a:solidFill>
                  <a:srgbClr val="333399"/>
                </a:solidFill>
              </a:rPr>
              <a:t>SUM = 1</a:t>
            </a:r>
            <a:r>
              <a:rPr lang="en-US" sz="2800" i="1" baseline="30000" smtClean="0">
                <a:solidFill>
                  <a:srgbClr val="333399"/>
                </a:solidFill>
              </a:rPr>
              <a:t>2</a:t>
            </a:r>
            <a:r>
              <a:rPr lang="en-US" sz="2800" i="1" smtClean="0">
                <a:solidFill>
                  <a:srgbClr val="333399"/>
                </a:solidFill>
              </a:rPr>
              <a:t> + 2</a:t>
            </a:r>
            <a:r>
              <a:rPr lang="en-US" sz="2800" i="1" baseline="30000" smtClean="0">
                <a:solidFill>
                  <a:srgbClr val="333399"/>
                </a:solidFill>
              </a:rPr>
              <a:t>2</a:t>
            </a:r>
            <a:r>
              <a:rPr lang="en-US" sz="2800" i="1" smtClean="0">
                <a:solidFill>
                  <a:srgbClr val="333399"/>
                </a:solidFill>
              </a:rPr>
              <a:t> + 3</a:t>
            </a:r>
            <a:r>
              <a:rPr lang="en-US" sz="2800" i="1" baseline="30000" smtClean="0">
                <a:solidFill>
                  <a:srgbClr val="333399"/>
                </a:solidFill>
              </a:rPr>
              <a:t>2</a:t>
            </a:r>
            <a:r>
              <a:rPr lang="en-US" sz="2800" i="1" smtClean="0">
                <a:solidFill>
                  <a:srgbClr val="333399"/>
                </a:solidFill>
              </a:rPr>
              <a:t> + N</a:t>
            </a:r>
            <a:r>
              <a:rPr lang="en-US" sz="2800" i="1" baseline="30000" smtClean="0">
                <a:solidFill>
                  <a:srgbClr val="333399"/>
                </a:solidFill>
              </a:rPr>
              <a:t>2</a:t>
            </a:r>
          </a:p>
        </p:txBody>
      </p:sp>
      <p:sp>
        <p:nvSpPr>
          <p:cNvPr id="2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2015</a:t>
            </a:r>
            <a:endParaRPr lang="en-US"/>
          </a:p>
        </p:txBody>
      </p:sp>
      <p:sp>
        <p:nvSpPr>
          <p:cNvPr id="2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2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773901-EF5E-4E11-9326-A92C3D6FB286}" type="slidenum">
              <a:rPr lang="en-US"/>
              <a:pPr>
                <a:defRPr/>
              </a:pPr>
              <a:t>48</a:t>
            </a:fld>
            <a:endParaRPr lang="en-US"/>
          </a:p>
        </p:txBody>
      </p:sp>
      <p:sp>
        <p:nvSpPr>
          <p:cNvPr id="60422" name="Oval 1027"/>
          <p:cNvSpPr>
            <a:spLocks noChangeArrowheads="1"/>
          </p:cNvSpPr>
          <p:nvPr/>
        </p:nvSpPr>
        <p:spPr bwMode="auto">
          <a:xfrm>
            <a:off x="3657600" y="1676400"/>
            <a:ext cx="1371600" cy="457200"/>
          </a:xfrm>
          <a:prstGeom prst="ellipse">
            <a:avLst/>
          </a:prstGeom>
          <a:solidFill>
            <a:srgbClr val="FFFF99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i="0"/>
              <a:t>START</a:t>
            </a:r>
          </a:p>
        </p:txBody>
      </p:sp>
      <p:sp>
        <p:nvSpPr>
          <p:cNvPr id="60423" name="AutoShape 1028"/>
          <p:cNvSpPr>
            <a:spLocks noChangeArrowheads="1"/>
          </p:cNvSpPr>
          <p:nvPr/>
        </p:nvSpPr>
        <p:spPr bwMode="auto">
          <a:xfrm>
            <a:off x="3429000" y="2362200"/>
            <a:ext cx="1905000" cy="304800"/>
          </a:xfrm>
          <a:prstGeom prst="flowChartInputOutput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i="0"/>
              <a:t>READ  N</a:t>
            </a:r>
          </a:p>
        </p:txBody>
      </p:sp>
      <p:sp>
        <p:nvSpPr>
          <p:cNvPr id="60424" name="Rectangle 1029"/>
          <p:cNvSpPr>
            <a:spLocks noChangeArrowheads="1"/>
          </p:cNvSpPr>
          <p:nvPr/>
        </p:nvSpPr>
        <p:spPr bwMode="auto">
          <a:xfrm>
            <a:off x="3657600" y="2971800"/>
            <a:ext cx="1447800" cy="533400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i="0"/>
              <a:t>SUM = 0</a:t>
            </a:r>
          </a:p>
          <a:p>
            <a:pPr algn="ctr"/>
            <a:r>
              <a:rPr lang="en-US" sz="1600" b="1" i="0"/>
              <a:t>COUNT = 1</a:t>
            </a:r>
          </a:p>
        </p:txBody>
      </p:sp>
      <p:sp>
        <p:nvSpPr>
          <p:cNvPr id="60425" name="Rectangle 1030"/>
          <p:cNvSpPr>
            <a:spLocks noChangeArrowheads="1"/>
          </p:cNvSpPr>
          <p:nvPr/>
        </p:nvSpPr>
        <p:spPr bwMode="auto">
          <a:xfrm>
            <a:off x="2971800" y="3810000"/>
            <a:ext cx="3048000" cy="381000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i="0"/>
              <a:t>SUM = SUM + </a:t>
            </a:r>
            <a:r>
              <a:rPr lang="en-US" sz="1600" b="1" i="0">
                <a:solidFill>
                  <a:srgbClr val="A50021"/>
                </a:solidFill>
              </a:rPr>
              <a:t>COUNT*COUNT</a:t>
            </a:r>
          </a:p>
        </p:txBody>
      </p:sp>
      <p:sp>
        <p:nvSpPr>
          <p:cNvPr id="60426" name="Rectangle 1031"/>
          <p:cNvSpPr>
            <a:spLocks noChangeArrowheads="1"/>
          </p:cNvSpPr>
          <p:nvPr/>
        </p:nvSpPr>
        <p:spPr bwMode="auto">
          <a:xfrm>
            <a:off x="3352800" y="4419600"/>
            <a:ext cx="2209800" cy="381000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i="0"/>
              <a:t>COUNT = COUNT + 1</a:t>
            </a:r>
          </a:p>
        </p:txBody>
      </p:sp>
      <p:sp>
        <p:nvSpPr>
          <p:cNvPr id="60427" name="AutoShape 1032"/>
          <p:cNvSpPr>
            <a:spLocks noChangeArrowheads="1"/>
          </p:cNvSpPr>
          <p:nvPr/>
        </p:nvSpPr>
        <p:spPr bwMode="auto">
          <a:xfrm>
            <a:off x="3048000" y="4953000"/>
            <a:ext cx="2667000" cy="685800"/>
          </a:xfrm>
          <a:prstGeom prst="flowChartDecision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i="0"/>
              <a:t>IS</a:t>
            </a:r>
          </a:p>
          <a:p>
            <a:pPr algn="ctr"/>
            <a:r>
              <a:rPr lang="en-US" sz="1600" b="1" i="0"/>
              <a:t>COUNT &gt; N?</a:t>
            </a:r>
          </a:p>
        </p:txBody>
      </p:sp>
      <p:sp>
        <p:nvSpPr>
          <p:cNvPr id="60428" name="Line 1033"/>
          <p:cNvSpPr>
            <a:spLocks noChangeShapeType="1"/>
          </p:cNvSpPr>
          <p:nvPr/>
        </p:nvSpPr>
        <p:spPr bwMode="auto">
          <a:xfrm flipH="1">
            <a:off x="2590800" y="5334000"/>
            <a:ext cx="457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0429" name="Line 1034"/>
          <p:cNvSpPr>
            <a:spLocks noChangeShapeType="1"/>
          </p:cNvSpPr>
          <p:nvPr/>
        </p:nvSpPr>
        <p:spPr bwMode="auto">
          <a:xfrm flipV="1">
            <a:off x="2590800" y="3657600"/>
            <a:ext cx="0" cy="1676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0430" name="AutoShape 1035"/>
          <p:cNvSpPr>
            <a:spLocks noChangeArrowheads="1"/>
          </p:cNvSpPr>
          <p:nvPr/>
        </p:nvSpPr>
        <p:spPr bwMode="auto">
          <a:xfrm>
            <a:off x="6324600" y="5181600"/>
            <a:ext cx="1981200" cy="381000"/>
          </a:xfrm>
          <a:prstGeom prst="flowChartInputOutput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i="0"/>
              <a:t>OUTPUT  SUM</a:t>
            </a:r>
          </a:p>
        </p:txBody>
      </p:sp>
      <p:sp>
        <p:nvSpPr>
          <p:cNvPr id="60431" name="Oval 1036"/>
          <p:cNvSpPr>
            <a:spLocks noChangeArrowheads="1"/>
          </p:cNvSpPr>
          <p:nvPr/>
        </p:nvSpPr>
        <p:spPr bwMode="auto">
          <a:xfrm>
            <a:off x="6553200" y="5791200"/>
            <a:ext cx="1371600" cy="457200"/>
          </a:xfrm>
          <a:prstGeom prst="ellipse">
            <a:avLst/>
          </a:prstGeom>
          <a:solidFill>
            <a:srgbClr val="FFFF99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i="0"/>
              <a:t>STOP</a:t>
            </a:r>
          </a:p>
        </p:txBody>
      </p:sp>
      <p:sp>
        <p:nvSpPr>
          <p:cNvPr id="60432" name="Line 1037"/>
          <p:cNvSpPr>
            <a:spLocks noChangeShapeType="1"/>
          </p:cNvSpPr>
          <p:nvPr/>
        </p:nvSpPr>
        <p:spPr bwMode="auto">
          <a:xfrm>
            <a:off x="4343400" y="21336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0433" name="Line 1038"/>
          <p:cNvSpPr>
            <a:spLocks noChangeShapeType="1"/>
          </p:cNvSpPr>
          <p:nvPr/>
        </p:nvSpPr>
        <p:spPr bwMode="auto">
          <a:xfrm>
            <a:off x="4343400" y="2667000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0434" name="Line 1039"/>
          <p:cNvSpPr>
            <a:spLocks noChangeShapeType="1"/>
          </p:cNvSpPr>
          <p:nvPr/>
        </p:nvSpPr>
        <p:spPr bwMode="auto">
          <a:xfrm>
            <a:off x="4343400" y="3505200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0435" name="Line 1040"/>
          <p:cNvSpPr>
            <a:spLocks noChangeShapeType="1"/>
          </p:cNvSpPr>
          <p:nvPr/>
        </p:nvSpPr>
        <p:spPr bwMode="auto">
          <a:xfrm>
            <a:off x="4343400" y="41910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0436" name="Line 1041"/>
          <p:cNvSpPr>
            <a:spLocks noChangeShapeType="1"/>
          </p:cNvSpPr>
          <p:nvPr/>
        </p:nvSpPr>
        <p:spPr bwMode="auto">
          <a:xfrm>
            <a:off x="4343400" y="48006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0437" name="Line 1042"/>
          <p:cNvSpPr>
            <a:spLocks noChangeShapeType="1"/>
          </p:cNvSpPr>
          <p:nvPr/>
        </p:nvSpPr>
        <p:spPr bwMode="auto">
          <a:xfrm>
            <a:off x="2590800" y="3657600"/>
            <a:ext cx="1752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0438" name="Line 1043"/>
          <p:cNvSpPr>
            <a:spLocks noChangeShapeType="1"/>
          </p:cNvSpPr>
          <p:nvPr/>
        </p:nvSpPr>
        <p:spPr bwMode="auto">
          <a:xfrm>
            <a:off x="5715000" y="5334000"/>
            <a:ext cx="838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0439" name="Line 1044"/>
          <p:cNvSpPr>
            <a:spLocks noChangeShapeType="1"/>
          </p:cNvSpPr>
          <p:nvPr/>
        </p:nvSpPr>
        <p:spPr bwMode="auto">
          <a:xfrm>
            <a:off x="7162800" y="55626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0440" name="Text Box 1045"/>
          <p:cNvSpPr txBox="1">
            <a:spLocks noChangeArrowheads="1"/>
          </p:cNvSpPr>
          <p:nvPr/>
        </p:nvSpPr>
        <p:spPr bwMode="auto">
          <a:xfrm>
            <a:off x="5715000" y="4953000"/>
            <a:ext cx="10668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rgbClr val="3333CC"/>
                </a:solidFill>
              </a:rPr>
              <a:t>YES</a:t>
            </a:r>
          </a:p>
        </p:txBody>
      </p:sp>
      <p:sp>
        <p:nvSpPr>
          <p:cNvPr id="60441" name="Text Box 1046"/>
          <p:cNvSpPr txBox="1">
            <a:spLocks noChangeArrowheads="1"/>
          </p:cNvSpPr>
          <p:nvPr/>
        </p:nvSpPr>
        <p:spPr bwMode="auto">
          <a:xfrm>
            <a:off x="2590800" y="4953000"/>
            <a:ext cx="10668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rgbClr val="3333CC"/>
                </a:solidFill>
              </a:rPr>
              <a:t>NO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534400" cy="914400"/>
          </a:xfrm>
        </p:spPr>
        <p:txBody>
          <a:bodyPr/>
          <a:lstStyle/>
          <a:p>
            <a:pPr eaLnBrk="1" hangingPunct="1"/>
            <a:r>
              <a:rPr lang="en-US" smtClean="0"/>
              <a:t>Example 6: </a:t>
            </a:r>
            <a:r>
              <a:rPr lang="en-US" sz="2800" i="1" smtClean="0">
                <a:solidFill>
                  <a:srgbClr val="333399"/>
                </a:solidFill>
              </a:rPr>
              <a:t>SUM = 1.2 + 2.3 + 3.4 + to N terms</a:t>
            </a:r>
          </a:p>
        </p:txBody>
      </p:sp>
      <p:sp>
        <p:nvSpPr>
          <p:cNvPr id="2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2015</a:t>
            </a:r>
            <a:endParaRPr lang="en-US"/>
          </a:p>
        </p:txBody>
      </p:sp>
      <p:sp>
        <p:nvSpPr>
          <p:cNvPr id="2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2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E8000E-B220-45AD-9D0B-8D70E67B89D9}" type="slidenum">
              <a:rPr lang="en-US"/>
              <a:pPr>
                <a:defRPr/>
              </a:pPr>
              <a:t>49</a:t>
            </a:fld>
            <a:endParaRPr lang="en-US"/>
          </a:p>
        </p:txBody>
      </p:sp>
      <p:sp>
        <p:nvSpPr>
          <p:cNvPr id="61446" name="Oval 1027"/>
          <p:cNvSpPr>
            <a:spLocks noChangeArrowheads="1"/>
          </p:cNvSpPr>
          <p:nvPr/>
        </p:nvSpPr>
        <p:spPr bwMode="auto">
          <a:xfrm>
            <a:off x="3657600" y="1676400"/>
            <a:ext cx="1371600" cy="457200"/>
          </a:xfrm>
          <a:prstGeom prst="ellipse">
            <a:avLst/>
          </a:prstGeom>
          <a:solidFill>
            <a:srgbClr val="FFFF99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i="0"/>
              <a:t>START</a:t>
            </a:r>
          </a:p>
        </p:txBody>
      </p:sp>
      <p:sp>
        <p:nvSpPr>
          <p:cNvPr id="61447" name="AutoShape 1028"/>
          <p:cNvSpPr>
            <a:spLocks noChangeArrowheads="1"/>
          </p:cNvSpPr>
          <p:nvPr/>
        </p:nvSpPr>
        <p:spPr bwMode="auto">
          <a:xfrm>
            <a:off x="3429000" y="2362200"/>
            <a:ext cx="1905000" cy="304800"/>
          </a:xfrm>
          <a:prstGeom prst="flowChartInputOutput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i="0"/>
              <a:t>READ  N</a:t>
            </a:r>
          </a:p>
        </p:txBody>
      </p:sp>
      <p:sp>
        <p:nvSpPr>
          <p:cNvPr id="61448" name="Rectangle 1029"/>
          <p:cNvSpPr>
            <a:spLocks noChangeArrowheads="1"/>
          </p:cNvSpPr>
          <p:nvPr/>
        </p:nvSpPr>
        <p:spPr bwMode="auto">
          <a:xfrm>
            <a:off x="3657600" y="2971800"/>
            <a:ext cx="1447800" cy="533400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i="0"/>
              <a:t>SUM = 0</a:t>
            </a:r>
          </a:p>
          <a:p>
            <a:pPr algn="ctr"/>
            <a:r>
              <a:rPr lang="en-US" sz="1600" b="1" i="0"/>
              <a:t>COUNT = 1</a:t>
            </a:r>
          </a:p>
        </p:txBody>
      </p:sp>
      <p:sp>
        <p:nvSpPr>
          <p:cNvPr id="61449" name="Rectangle 1030"/>
          <p:cNvSpPr>
            <a:spLocks noChangeArrowheads="1"/>
          </p:cNvSpPr>
          <p:nvPr/>
        </p:nvSpPr>
        <p:spPr bwMode="auto">
          <a:xfrm>
            <a:off x="2819400" y="3810000"/>
            <a:ext cx="3657600" cy="381000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i="0"/>
              <a:t>SUM = SUM + </a:t>
            </a:r>
            <a:r>
              <a:rPr lang="en-US" sz="1600" b="1" i="0">
                <a:solidFill>
                  <a:srgbClr val="A50021"/>
                </a:solidFill>
              </a:rPr>
              <a:t>COUNT * (COUNT+1)</a:t>
            </a:r>
          </a:p>
        </p:txBody>
      </p:sp>
      <p:sp>
        <p:nvSpPr>
          <p:cNvPr id="61450" name="Rectangle 1031"/>
          <p:cNvSpPr>
            <a:spLocks noChangeArrowheads="1"/>
          </p:cNvSpPr>
          <p:nvPr/>
        </p:nvSpPr>
        <p:spPr bwMode="auto">
          <a:xfrm>
            <a:off x="3352800" y="4419600"/>
            <a:ext cx="2209800" cy="381000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i="0"/>
              <a:t>COUNT = COUNT + 1</a:t>
            </a:r>
          </a:p>
        </p:txBody>
      </p:sp>
      <p:sp>
        <p:nvSpPr>
          <p:cNvPr id="61451" name="AutoShape 1032"/>
          <p:cNvSpPr>
            <a:spLocks noChangeArrowheads="1"/>
          </p:cNvSpPr>
          <p:nvPr/>
        </p:nvSpPr>
        <p:spPr bwMode="auto">
          <a:xfrm>
            <a:off x="3048000" y="4953000"/>
            <a:ext cx="2667000" cy="685800"/>
          </a:xfrm>
          <a:prstGeom prst="flowChartDecision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i="0"/>
              <a:t>IS</a:t>
            </a:r>
          </a:p>
          <a:p>
            <a:pPr algn="ctr"/>
            <a:r>
              <a:rPr lang="en-US" sz="1600" b="1" i="0"/>
              <a:t>COUNT &gt; N?</a:t>
            </a:r>
          </a:p>
        </p:txBody>
      </p:sp>
      <p:sp>
        <p:nvSpPr>
          <p:cNvPr id="61452" name="Line 1033"/>
          <p:cNvSpPr>
            <a:spLocks noChangeShapeType="1"/>
          </p:cNvSpPr>
          <p:nvPr/>
        </p:nvSpPr>
        <p:spPr bwMode="auto">
          <a:xfrm flipH="1">
            <a:off x="2590800" y="5334000"/>
            <a:ext cx="457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453" name="Line 1034"/>
          <p:cNvSpPr>
            <a:spLocks noChangeShapeType="1"/>
          </p:cNvSpPr>
          <p:nvPr/>
        </p:nvSpPr>
        <p:spPr bwMode="auto">
          <a:xfrm flipV="1">
            <a:off x="2590800" y="3657600"/>
            <a:ext cx="0" cy="1676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454" name="AutoShape 1035"/>
          <p:cNvSpPr>
            <a:spLocks noChangeArrowheads="1"/>
          </p:cNvSpPr>
          <p:nvPr/>
        </p:nvSpPr>
        <p:spPr bwMode="auto">
          <a:xfrm>
            <a:off x="6324600" y="5181600"/>
            <a:ext cx="1981200" cy="381000"/>
          </a:xfrm>
          <a:prstGeom prst="flowChartInputOutput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i="0"/>
              <a:t>OUTPUT  SUM</a:t>
            </a:r>
          </a:p>
        </p:txBody>
      </p:sp>
      <p:sp>
        <p:nvSpPr>
          <p:cNvPr id="61455" name="Oval 1036"/>
          <p:cNvSpPr>
            <a:spLocks noChangeArrowheads="1"/>
          </p:cNvSpPr>
          <p:nvPr/>
        </p:nvSpPr>
        <p:spPr bwMode="auto">
          <a:xfrm>
            <a:off x="6553200" y="5791200"/>
            <a:ext cx="1371600" cy="457200"/>
          </a:xfrm>
          <a:prstGeom prst="ellipse">
            <a:avLst/>
          </a:prstGeom>
          <a:solidFill>
            <a:srgbClr val="FFFF99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i="0"/>
              <a:t>STOP</a:t>
            </a:r>
          </a:p>
        </p:txBody>
      </p:sp>
      <p:sp>
        <p:nvSpPr>
          <p:cNvPr id="61456" name="Line 1037"/>
          <p:cNvSpPr>
            <a:spLocks noChangeShapeType="1"/>
          </p:cNvSpPr>
          <p:nvPr/>
        </p:nvSpPr>
        <p:spPr bwMode="auto">
          <a:xfrm>
            <a:off x="4343400" y="21336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457" name="Line 1038"/>
          <p:cNvSpPr>
            <a:spLocks noChangeShapeType="1"/>
          </p:cNvSpPr>
          <p:nvPr/>
        </p:nvSpPr>
        <p:spPr bwMode="auto">
          <a:xfrm>
            <a:off x="4343400" y="2667000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458" name="Line 1039"/>
          <p:cNvSpPr>
            <a:spLocks noChangeShapeType="1"/>
          </p:cNvSpPr>
          <p:nvPr/>
        </p:nvSpPr>
        <p:spPr bwMode="auto">
          <a:xfrm>
            <a:off x="4343400" y="3505200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459" name="Line 1040"/>
          <p:cNvSpPr>
            <a:spLocks noChangeShapeType="1"/>
          </p:cNvSpPr>
          <p:nvPr/>
        </p:nvSpPr>
        <p:spPr bwMode="auto">
          <a:xfrm>
            <a:off x="4343400" y="41910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460" name="Line 1041"/>
          <p:cNvSpPr>
            <a:spLocks noChangeShapeType="1"/>
          </p:cNvSpPr>
          <p:nvPr/>
        </p:nvSpPr>
        <p:spPr bwMode="auto">
          <a:xfrm>
            <a:off x="4343400" y="48006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461" name="Line 1042"/>
          <p:cNvSpPr>
            <a:spLocks noChangeShapeType="1"/>
          </p:cNvSpPr>
          <p:nvPr/>
        </p:nvSpPr>
        <p:spPr bwMode="auto">
          <a:xfrm>
            <a:off x="2590800" y="3657600"/>
            <a:ext cx="1752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462" name="Line 1043"/>
          <p:cNvSpPr>
            <a:spLocks noChangeShapeType="1"/>
          </p:cNvSpPr>
          <p:nvPr/>
        </p:nvSpPr>
        <p:spPr bwMode="auto">
          <a:xfrm>
            <a:off x="5715000" y="5334000"/>
            <a:ext cx="838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463" name="Line 1044"/>
          <p:cNvSpPr>
            <a:spLocks noChangeShapeType="1"/>
          </p:cNvSpPr>
          <p:nvPr/>
        </p:nvSpPr>
        <p:spPr bwMode="auto">
          <a:xfrm>
            <a:off x="7162800" y="55626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464" name="Text Box 1045"/>
          <p:cNvSpPr txBox="1">
            <a:spLocks noChangeArrowheads="1"/>
          </p:cNvSpPr>
          <p:nvPr/>
        </p:nvSpPr>
        <p:spPr bwMode="auto">
          <a:xfrm>
            <a:off x="5715000" y="4953000"/>
            <a:ext cx="10668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rgbClr val="3333CC"/>
                </a:solidFill>
              </a:rPr>
              <a:t>YES</a:t>
            </a:r>
          </a:p>
        </p:txBody>
      </p:sp>
      <p:sp>
        <p:nvSpPr>
          <p:cNvPr id="61465" name="Text Box 1046"/>
          <p:cNvSpPr txBox="1">
            <a:spLocks noChangeArrowheads="1"/>
          </p:cNvSpPr>
          <p:nvPr/>
        </p:nvSpPr>
        <p:spPr bwMode="auto">
          <a:xfrm>
            <a:off x="2590800" y="4953000"/>
            <a:ext cx="10668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rgbClr val="3333CC"/>
                </a:solidFill>
              </a:rPr>
              <a:t>NO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solidFill>
                  <a:srgbClr val="FF0000"/>
                </a:solidFill>
              </a:rPr>
              <a:t>ATTENDANCE IN THE CLASSES IS MANDATORY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solidFill>
                  <a:srgbClr val="000099"/>
                </a:solidFill>
              </a:rPr>
              <a:t>    Students having poor attendance will be penalized in terms of the final grade / deregistration.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solidFill>
                  <a:srgbClr val="000099"/>
                </a:solidFill>
              </a:rPr>
              <a:t> 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solidFill>
                  <a:srgbClr val="000099"/>
                </a:solidFill>
              </a:rPr>
              <a:t>   Any student with less than 75% attendance would be debarred from appearing in the examinations.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mtClean="0">
              <a:solidFill>
                <a:srgbClr val="000099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A2A512-2AA6-4E5C-B62A-1183F1E52B9D}" type="slidenum">
              <a:rPr lang="en-US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838200"/>
          </a:xfrm>
        </p:spPr>
        <p:txBody>
          <a:bodyPr/>
          <a:lstStyle/>
          <a:p>
            <a:pPr eaLnBrk="1" hangingPunct="1"/>
            <a:r>
              <a:rPr lang="en-US" smtClean="0"/>
              <a:t>Example 7: </a:t>
            </a:r>
            <a:r>
              <a:rPr lang="en-US" sz="2800" i="1" smtClean="0">
                <a:solidFill>
                  <a:srgbClr val="333399"/>
                </a:solidFill>
              </a:rPr>
              <a:t>Computing Factorial</a:t>
            </a:r>
          </a:p>
        </p:txBody>
      </p:sp>
      <p:sp>
        <p:nvSpPr>
          <p:cNvPr id="2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2015</a:t>
            </a:r>
            <a:endParaRPr lang="en-US"/>
          </a:p>
        </p:txBody>
      </p:sp>
      <p:sp>
        <p:nvSpPr>
          <p:cNvPr id="2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2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C3DC8A-FD93-4E09-80ED-67510D799C91}" type="slidenum">
              <a:rPr lang="en-US"/>
              <a:pPr>
                <a:defRPr/>
              </a:pPr>
              <a:t>50</a:t>
            </a:fld>
            <a:endParaRPr lang="en-US"/>
          </a:p>
        </p:txBody>
      </p:sp>
      <p:sp>
        <p:nvSpPr>
          <p:cNvPr id="62470" name="Oval 3"/>
          <p:cNvSpPr>
            <a:spLocks noChangeArrowheads="1"/>
          </p:cNvSpPr>
          <p:nvPr/>
        </p:nvSpPr>
        <p:spPr bwMode="auto">
          <a:xfrm>
            <a:off x="3657600" y="1676400"/>
            <a:ext cx="1371600" cy="457200"/>
          </a:xfrm>
          <a:prstGeom prst="ellipse">
            <a:avLst/>
          </a:prstGeom>
          <a:solidFill>
            <a:srgbClr val="FFFF99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i="0"/>
              <a:t>START</a:t>
            </a:r>
          </a:p>
        </p:txBody>
      </p:sp>
      <p:sp>
        <p:nvSpPr>
          <p:cNvPr id="62471" name="AutoShape 4"/>
          <p:cNvSpPr>
            <a:spLocks noChangeArrowheads="1"/>
          </p:cNvSpPr>
          <p:nvPr/>
        </p:nvSpPr>
        <p:spPr bwMode="auto">
          <a:xfrm>
            <a:off x="3429000" y="2362200"/>
            <a:ext cx="1905000" cy="304800"/>
          </a:xfrm>
          <a:prstGeom prst="flowChartInputOutput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i="0"/>
              <a:t>READ  N</a:t>
            </a:r>
          </a:p>
        </p:txBody>
      </p:sp>
      <p:sp>
        <p:nvSpPr>
          <p:cNvPr id="62472" name="Rectangle 5"/>
          <p:cNvSpPr>
            <a:spLocks noChangeArrowheads="1"/>
          </p:cNvSpPr>
          <p:nvPr/>
        </p:nvSpPr>
        <p:spPr bwMode="auto">
          <a:xfrm>
            <a:off x="3657600" y="2971800"/>
            <a:ext cx="1447800" cy="533400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i="0">
                <a:solidFill>
                  <a:srgbClr val="A50021"/>
                </a:solidFill>
              </a:rPr>
              <a:t>PROD = 1</a:t>
            </a:r>
          </a:p>
          <a:p>
            <a:pPr algn="ctr"/>
            <a:r>
              <a:rPr lang="en-US" sz="1600" b="1" i="0"/>
              <a:t>COUNT = 1</a:t>
            </a:r>
          </a:p>
        </p:txBody>
      </p:sp>
      <p:sp>
        <p:nvSpPr>
          <p:cNvPr id="62473" name="Rectangle 6"/>
          <p:cNvSpPr>
            <a:spLocks noChangeArrowheads="1"/>
          </p:cNvSpPr>
          <p:nvPr/>
        </p:nvSpPr>
        <p:spPr bwMode="auto">
          <a:xfrm>
            <a:off x="3200400" y="3810000"/>
            <a:ext cx="2438400" cy="381000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i="0">
                <a:solidFill>
                  <a:srgbClr val="A50021"/>
                </a:solidFill>
              </a:rPr>
              <a:t>PROD = PROD * COUNT</a:t>
            </a:r>
          </a:p>
        </p:txBody>
      </p:sp>
      <p:sp>
        <p:nvSpPr>
          <p:cNvPr id="62474" name="Rectangle 7"/>
          <p:cNvSpPr>
            <a:spLocks noChangeArrowheads="1"/>
          </p:cNvSpPr>
          <p:nvPr/>
        </p:nvSpPr>
        <p:spPr bwMode="auto">
          <a:xfrm>
            <a:off x="3352800" y="4419600"/>
            <a:ext cx="2209800" cy="381000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i="0"/>
              <a:t>COUNT = COUNT + 1</a:t>
            </a:r>
          </a:p>
        </p:txBody>
      </p:sp>
      <p:sp>
        <p:nvSpPr>
          <p:cNvPr id="62475" name="AutoShape 8"/>
          <p:cNvSpPr>
            <a:spLocks noChangeArrowheads="1"/>
          </p:cNvSpPr>
          <p:nvPr/>
        </p:nvSpPr>
        <p:spPr bwMode="auto">
          <a:xfrm>
            <a:off x="3048000" y="4953000"/>
            <a:ext cx="2667000" cy="685800"/>
          </a:xfrm>
          <a:prstGeom prst="flowChartDecision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i="0"/>
              <a:t>IS</a:t>
            </a:r>
          </a:p>
          <a:p>
            <a:pPr algn="ctr"/>
            <a:r>
              <a:rPr lang="en-US" sz="1600" b="1" i="0"/>
              <a:t>COUNT &gt; N?</a:t>
            </a:r>
          </a:p>
        </p:txBody>
      </p:sp>
      <p:sp>
        <p:nvSpPr>
          <p:cNvPr id="62476" name="Line 9"/>
          <p:cNvSpPr>
            <a:spLocks noChangeShapeType="1"/>
          </p:cNvSpPr>
          <p:nvPr/>
        </p:nvSpPr>
        <p:spPr bwMode="auto">
          <a:xfrm flipH="1">
            <a:off x="2590800" y="5334000"/>
            <a:ext cx="457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477" name="Line 10"/>
          <p:cNvSpPr>
            <a:spLocks noChangeShapeType="1"/>
          </p:cNvSpPr>
          <p:nvPr/>
        </p:nvSpPr>
        <p:spPr bwMode="auto">
          <a:xfrm flipV="1">
            <a:off x="2590800" y="3657600"/>
            <a:ext cx="0" cy="1676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478" name="AutoShape 11"/>
          <p:cNvSpPr>
            <a:spLocks noChangeArrowheads="1"/>
          </p:cNvSpPr>
          <p:nvPr/>
        </p:nvSpPr>
        <p:spPr bwMode="auto">
          <a:xfrm>
            <a:off x="6324600" y="5181600"/>
            <a:ext cx="2209800" cy="381000"/>
          </a:xfrm>
          <a:prstGeom prst="flowChartInputOutput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i="0">
                <a:solidFill>
                  <a:srgbClr val="A50021"/>
                </a:solidFill>
              </a:rPr>
              <a:t>OUTPUT  PROD</a:t>
            </a:r>
          </a:p>
        </p:txBody>
      </p:sp>
      <p:sp>
        <p:nvSpPr>
          <p:cNvPr id="62479" name="Oval 12"/>
          <p:cNvSpPr>
            <a:spLocks noChangeArrowheads="1"/>
          </p:cNvSpPr>
          <p:nvPr/>
        </p:nvSpPr>
        <p:spPr bwMode="auto">
          <a:xfrm>
            <a:off x="6629400" y="5791200"/>
            <a:ext cx="1371600" cy="457200"/>
          </a:xfrm>
          <a:prstGeom prst="ellipse">
            <a:avLst/>
          </a:prstGeom>
          <a:solidFill>
            <a:srgbClr val="FFFF99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i="0"/>
              <a:t>STOP</a:t>
            </a:r>
          </a:p>
        </p:txBody>
      </p:sp>
      <p:sp>
        <p:nvSpPr>
          <p:cNvPr id="62480" name="Line 13"/>
          <p:cNvSpPr>
            <a:spLocks noChangeShapeType="1"/>
          </p:cNvSpPr>
          <p:nvPr/>
        </p:nvSpPr>
        <p:spPr bwMode="auto">
          <a:xfrm>
            <a:off x="4343400" y="21336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2481" name="Line 14"/>
          <p:cNvSpPr>
            <a:spLocks noChangeShapeType="1"/>
          </p:cNvSpPr>
          <p:nvPr/>
        </p:nvSpPr>
        <p:spPr bwMode="auto">
          <a:xfrm>
            <a:off x="4343400" y="2667000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2482" name="Line 15"/>
          <p:cNvSpPr>
            <a:spLocks noChangeShapeType="1"/>
          </p:cNvSpPr>
          <p:nvPr/>
        </p:nvSpPr>
        <p:spPr bwMode="auto">
          <a:xfrm>
            <a:off x="4343400" y="3505200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2483" name="Line 16"/>
          <p:cNvSpPr>
            <a:spLocks noChangeShapeType="1"/>
          </p:cNvSpPr>
          <p:nvPr/>
        </p:nvSpPr>
        <p:spPr bwMode="auto">
          <a:xfrm>
            <a:off x="4343400" y="41910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2484" name="Line 17"/>
          <p:cNvSpPr>
            <a:spLocks noChangeShapeType="1"/>
          </p:cNvSpPr>
          <p:nvPr/>
        </p:nvSpPr>
        <p:spPr bwMode="auto">
          <a:xfrm>
            <a:off x="4343400" y="48006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2485" name="Line 18"/>
          <p:cNvSpPr>
            <a:spLocks noChangeShapeType="1"/>
          </p:cNvSpPr>
          <p:nvPr/>
        </p:nvSpPr>
        <p:spPr bwMode="auto">
          <a:xfrm>
            <a:off x="2590800" y="3657600"/>
            <a:ext cx="1752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2486" name="Line 19"/>
          <p:cNvSpPr>
            <a:spLocks noChangeShapeType="1"/>
          </p:cNvSpPr>
          <p:nvPr/>
        </p:nvSpPr>
        <p:spPr bwMode="auto">
          <a:xfrm>
            <a:off x="5715000" y="5334000"/>
            <a:ext cx="838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2487" name="Line 20"/>
          <p:cNvSpPr>
            <a:spLocks noChangeShapeType="1"/>
          </p:cNvSpPr>
          <p:nvPr/>
        </p:nvSpPr>
        <p:spPr bwMode="auto">
          <a:xfrm>
            <a:off x="7315200" y="55626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2488" name="Text Box 21"/>
          <p:cNvSpPr txBox="1">
            <a:spLocks noChangeArrowheads="1"/>
          </p:cNvSpPr>
          <p:nvPr/>
        </p:nvSpPr>
        <p:spPr bwMode="auto">
          <a:xfrm>
            <a:off x="5715000" y="4953000"/>
            <a:ext cx="10668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rgbClr val="3333CC"/>
                </a:solidFill>
              </a:rPr>
              <a:t>YES</a:t>
            </a:r>
          </a:p>
        </p:txBody>
      </p:sp>
      <p:sp>
        <p:nvSpPr>
          <p:cNvPr id="62489" name="Text Box 22"/>
          <p:cNvSpPr txBox="1">
            <a:spLocks noChangeArrowheads="1"/>
          </p:cNvSpPr>
          <p:nvPr/>
        </p:nvSpPr>
        <p:spPr bwMode="auto">
          <a:xfrm>
            <a:off x="2590800" y="4953000"/>
            <a:ext cx="10668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rgbClr val="3333CC"/>
                </a:solidFill>
              </a:rPr>
              <a:t>NO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382000" cy="838200"/>
          </a:xfrm>
        </p:spPr>
        <p:txBody>
          <a:bodyPr/>
          <a:lstStyle/>
          <a:p>
            <a:pPr eaLnBrk="1" hangingPunct="1"/>
            <a:r>
              <a:rPr lang="en-US" smtClean="0"/>
              <a:t>Example 8: </a:t>
            </a:r>
            <a:r>
              <a:rPr lang="en-US" sz="2800" i="1" smtClean="0">
                <a:solidFill>
                  <a:srgbClr val="333399"/>
                </a:solidFill>
              </a:rPr>
              <a:t>Computing e</a:t>
            </a:r>
            <a:r>
              <a:rPr lang="en-US" sz="2800" i="1" baseline="30000" smtClean="0">
                <a:solidFill>
                  <a:srgbClr val="333399"/>
                </a:solidFill>
              </a:rPr>
              <a:t>x</a:t>
            </a:r>
            <a:r>
              <a:rPr lang="en-US" sz="2800" i="1" smtClean="0">
                <a:solidFill>
                  <a:srgbClr val="333399"/>
                </a:solidFill>
              </a:rPr>
              <a:t> series up to N terms</a:t>
            </a:r>
          </a:p>
        </p:txBody>
      </p:sp>
      <p:sp>
        <p:nvSpPr>
          <p:cNvPr id="2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2015</a:t>
            </a:r>
            <a:endParaRPr lang="en-US"/>
          </a:p>
        </p:txBody>
      </p:sp>
      <p:sp>
        <p:nvSpPr>
          <p:cNvPr id="2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2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62B6A9-A595-486E-8A25-CD6340F83928}" type="slidenum">
              <a:rPr lang="en-US"/>
              <a:pPr>
                <a:defRPr/>
              </a:pPr>
              <a:t>51</a:t>
            </a:fld>
            <a:endParaRPr lang="en-US"/>
          </a:p>
        </p:txBody>
      </p:sp>
      <p:sp>
        <p:nvSpPr>
          <p:cNvPr id="63494" name="Oval 1027"/>
          <p:cNvSpPr>
            <a:spLocks noChangeArrowheads="1"/>
          </p:cNvSpPr>
          <p:nvPr/>
        </p:nvSpPr>
        <p:spPr bwMode="auto">
          <a:xfrm>
            <a:off x="3657600" y="1295400"/>
            <a:ext cx="1371600" cy="457200"/>
          </a:xfrm>
          <a:prstGeom prst="ellipse">
            <a:avLst/>
          </a:prstGeom>
          <a:solidFill>
            <a:srgbClr val="FFFF99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i="0"/>
              <a:t>START</a:t>
            </a:r>
          </a:p>
        </p:txBody>
      </p:sp>
      <p:sp>
        <p:nvSpPr>
          <p:cNvPr id="63495" name="AutoShape 1028"/>
          <p:cNvSpPr>
            <a:spLocks noChangeArrowheads="1"/>
          </p:cNvSpPr>
          <p:nvPr/>
        </p:nvSpPr>
        <p:spPr bwMode="auto">
          <a:xfrm>
            <a:off x="3429000" y="1981200"/>
            <a:ext cx="1905000" cy="304800"/>
          </a:xfrm>
          <a:prstGeom prst="flowChartInputOutput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i="0"/>
              <a:t>READ  </a:t>
            </a:r>
            <a:r>
              <a:rPr lang="en-US" sz="1600" b="1" i="0">
                <a:solidFill>
                  <a:srgbClr val="A50021"/>
                </a:solidFill>
              </a:rPr>
              <a:t>X</a:t>
            </a:r>
            <a:r>
              <a:rPr lang="en-US" sz="1600" b="1" i="0">
                <a:solidFill>
                  <a:srgbClr val="FF3300"/>
                </a:solidFill>
              </a:rPr>
              <a:t>,</a:t>
            </a:r>
            <a:r>
              <a:rPr lang="en-US" sz="1600" b="1" i="0"/>
              <a:t> N</a:t>
            </a:r>
          </a:p>
        </p:txBody>
      </p:sp>
      <p:sp>
        <p:nvSpPr>
          <p:cNvPr id="63496" name="Rectangle 1029"/>
          <p:cNvSpPr>
            <a:spLocks noChangeArrowheads="1"/>
          </p:cNvSpPr>
          <p:nvPr/>
        </p:nvSpPr>
        <p:spPr bwMode="auto">
          <a:xfrm>
            <a:off x="3657600" y="2590800"/>
            <a:ext cx="1447800" cy="762000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i="0">
                <a:solidFill>
                  <a:srgbClr val="A50021"/>
                </a:solidFill>
              </a:rPr>
              <a:t>TERM = 1</a:t>
            </a:r>
          </a:p>
          <a:p>
            <a:pPr algn="ctr"/>
            <a:r>
              <a:rPr lang="en-US" sz="1600" b="1" i="0"/>
              <a:t>SUM = 0</a:t>
            </a:r>
          </a:p>
          <a:p>
            <a:pPr algn="ctr"/>
            <a:r>
              <a:rPr lang="en-US" sz="1600" b="1" i="0"/>
              <a:t>COUNT = 1</a:t>
            </a:r>
          </a:p>
        </p:txBody>
      </p:sp>
      <p:sp>
        <p:nvSpPr>
          <p:cNvPr id="63497" name="Rectangle 1030"/>
          <p:cNvSpPr>
            <a:spLocks noChangeArrowheads="1"/>
          </p:cNvSpPr>
          <p:nvPr/>
        </p:nvSpPr>
        <p:spPr bwMode="auto">
          <a:xfrm>
            <a:off x="2971800" y="3657600"/>
            <a:ext cx="2895600" cy="533400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i="0"/>
              <a:t>SUM = SUM + </a:t>
            </a:r>
            <a:r>
              <a:rPr lang="en-US" sz="1600" b="1" i="0">
                <a:solidFill>
                  <a:srgbClr val="A50021"/>
                </a:solidFill>
              </a:rPr>
              <a:t>TERM</a:t>
            </a:r>
          </a:p>
          <a:p>
            <a:pPr algn="ctr"/>
            <a:r>
              <a:rPr lang="en-US" sz="1600" b="1" i="0">
                <a:solidFill>
                  <a:srgbClr val="A50021"/>
                </a:solidFill>
              </a:rPr>
              <a:t>TERM = TERM * X / COUNT</a:t>
            </a:r>
          </a:p>
        </p:txBody>
      </p:sp>
      <p:sp>
        <p:nvSpPr>
          <p:cNvPr id="63498" name="Rectangle 1031"/>
          <p:cNvSpPr>
            <a:spLocks noChangeArrowheads="1"/>
          </p:cNvSpPr>
          <p:nvPr/>
        </p:nvSpPr>
        <p:spPr bwMode="auto">
          <a:xfrm>
            <a:off x="3352800" y="4419600"/>
            <a:ext cx="2209800" cy="381000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i="0"/>
              <a:t>COUNT = COUNT + 1</a:t>
            </a:r>
          </a:p>
        </p:txBody>
      </p:sp>
      <p:sp>
        <p:nvSpPr>
          <p:cNvPr id="63499" name="AutoShape 1032"/>
          <p:cNvSpPr>
            <a:spLocks noChangeArrowheads="1"/>
          </p:cNvSpPr>
          <p:nvPr/>
        </p:nvSpPr>
        <p:spPr bwMode="auto">
          <a:xfrm>
            <a:off x="3048000" y="4953000"/>
            <a:ext cx="2667000" cy="685800"/>
          </a:xfrm>
          <a:prstGeom prst="flowChartDecision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i="0"/>
              <a:t>IS</a:t>
            </a:r>
          </a:p>
          <a:p>
            <a:pPr algn="ctr"/>
            <a:r>
              <a:rPr lang="en-US" sz="1600" b="1" i="0"/>
              <a:t>COUNT &gt; N?</a:t>
            </a:r>
          </a:p>
        </p:txBody>
      </p:sp>
      <p:sp>
        <p:nvSpPr>
          <p:cNvPr id="63500" name="Line 1033"/>
          <p:cNvSpPr>
            <a:spLocks noChangeShapeType="1"/>
          </p:cNvSpPr>
          <p:nvPr/>
        </p:nvSpPr>
        <p:spPr bwMode="auto">
          <a:xfrm flipH="1">
            <a:off x="2590800" y="5334000"/>
            <a:ext cx="457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501" name="AutoShape 1034"/>
          <p:cNvSpPr>
            <a:spLocks noChangeArrowheads="1"/>
          </p:cNvSpPr>
          <p:nvPr/>
        </p:nvSpPr>
        <p:spPr bwMode="auto">
          <a:xfrm>
            <a:off x="6324600" y="5181600"/>
            <a:ext cx="2133600" cy="381000"/>
          </a:xfrm>
          <a:prstGeom prst="flowChartInputOutput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i="0"/>
              <a:t>OUTPUT  SUM</a:t>
            </a:r>
          </a:p>
        </p:txBody>
      </p:sp>
      <p:sp>
        <p:nvSpPr>
          <p:cNvPr id="63502" name="Oval 1035"/>
          <p:cNvSpPr>
            <a:spLocks noChangeArrowheads="1"/>
          </p:cNvSpPr>
          <p:nvPr/>
        </p:nvSpPr>
        <p:spPr bwMode="auto">
          <a:xfrm>
            <a:off x="6553200" y="5791200"/>
            <a:ext cx="1371600" cy="457200"/>
          </a:xfrm>
          <a:prstGeom prst="ellipse">
            <a:avLst/>
          </a:prstGeom>
          <a:solidFill>
            <a:srgbClr val="FFFF99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i="0"/>
              <a:t>STOP</a:t>
            </a:r>
          </a:p>
        </p:txBody>
      </p:sp>
      <p:sp>
        <p:nvSpPr>
          <p:cNvPr id="63503" name="Line 1036"/>
          <p:cNvSpPr>
            <a:spLocks noChangeShapeType="1"/>
          </p:cNvSpPr>
          <p:nvPr/>
        </p:nvSpPr>
        <p:spPr bwMode="auto">
          <a:xfrm>
            <a:off x="4343400" y="17526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3504" name="Line 1037"/>
          <p:cNvSpPr>
            <a:spLocks noChangeShapeType="1"/>
          </p:cNvSpPr>
          <p:nvPr/>
        </p:nvSpPr>
        <p:spPr bwMode="auto">
          <a:xfrm>
            <a:off x="4343400" y="2286000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3505" name="Line 1038"/>
          <p:cNvSpPr>
            <a:spLocks noChangeShapeType="1"/>
          </p:cNvSpPr>
          <p:nvPr/>
        </p:nvSpPr>
        <p:spPr bwMode="auto">
          <a:xfrm>
            <a:off x="4343400" y="3352800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3506" name="Line 1039"/>
          <p:cNvSpPr>
            <a:spLocks noChangeShapeType="1"/>
          </p:cNvSpPr>
          <p:nvPr/>
        </p:nvSpPr>
        <p:spPr bwMode="auto">
          <a:xfrm>
            <a:off x="4343400" y="41910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3507" name="Line 1040"/>
          <p:cNvSpPr>
            <a:spLocks noChangeShapeType="1"/>
          </p:cNvSpPr>
          <p:nvPr/>
        </p:nvSpPr>
        <p:spPr bwMode="auto">
          <a:xfrm>
            <a:off x="4343400" y="48006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3508" name="Line 1041"/>
          <p:cNvSpPr>
            <a:spLocks noChangeShapeType="1"/>
          </p:cNvSpPr>
          <p:nvPr/>
        </p:nvSpPr>
        <p:spPr bwMode="auto">
          <a:xfrm>
            <a:off x="2590800" y="3505200"/>
            <a:ext cx="1752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3509" name="Line 1042"/>
          <p:cNvSpPr>
            <a:spLocks noChangeShapeType="1"/>
          </p:cNvSpPr>
          <p:nvPr/>
        </p:nvSpPr>
        <p:spPr bwMode="auto">
          <a:xfrm>
            <a:off x="5715000" y="5334000"/>
            <a:ext cx="838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3510" name="Line 1043"/>
          <p:cNvSpPr>
            <a:spLocks noChangeShapeType="1"/>
          </p:cNvSpPr>
          <p:nvPr/>
        </p:nvSpPr>
        <p:spPr bwMode="auto">
          <a:xfrm>
            <a:off x="7162800" y="55626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3511" name="Text Box 1044"/>
          <p:cNvSpPr txBox="1">
            <a:spLocks noChangeArrowheads="1"/>
          </p:cNvSpPr>
          <p:nvPr/>
        </p:nvSpPr>
        <p:spPr bwMode="auto">
          <a:xfrm>
            <a:off x="5715000" y="4953000"/>
            <a:ext cx="10668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rgbClr val="3333CC"/>
                </a:solidFill>
              </a:rPr>
              <a:t>YES</a:t>
            </a:r>
          </a:p>
        </p:txBody>
      </p:sp>
      <p:sp>
        <p:nvSpPr>
          <p:cNvPr id="63512" name="Text Box 1045"/>
          <p:cNvSpPr txBox="1">
            <a:spLocks noChangeArrowheads="1"/>
          </p:cNvSpPr>
          <p:nvPr/>
        </p:nvSpPr>
        <p:spPr bwMode="auto">
          <a:xfrm>
            <a:off x="2590800" y="4953000"/>
            <a:ext cx="10668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rgbClr val="3333CC"/>
                </a:solidFill>
              </a:rPr>
              <a:t>NO</a:t>
            </a:r>
          </a:p>
        </p:txBody>
      </p:sp>
      <p:sp>
        <p:nvSpPr>
          <p:cNvPr id="63513" name="Line 1046"/>
          <p:cNvSpPr>
            <a:spLocks noChangeShapeType="1"/>
          </p:cNvSpPr>
          <p:nvPr/>
        </p:nvSpPr>
        <p:spPr bwMode="auto">
          <a:xfrm flipV="1">
            <a:off x="2590800" y="3505200"/>
            <a:ext cx="0" cy="1828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153400" cy="8382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Example 9: </a:t>
            </a:r>
            <a:r>
              <a:rPr lang="en-US" sz="2800" i="1" smtClean="0">
                <a:solidFill>
                  <a:srgbClr val="333399"/>
                </a:solidFill>
              </a:rPr>
              <a:t>Computing e</a:t>
            </a:r>
            <a:r>
              <a:rPr lang="en-US" sz="2800" i="1" baseline="30000" smtClean="0">
                <a:solidFill>
                  <a:srgbClr val="333399"/>
                </a:solidFill>
              </a:rPr>
              <a:t>x</a:t>
            </a:r>
            <a:r>
              <a:rPr lang="en-US" sz="2800" i="1" smtClean="0">
                <a:solidFill>
                  <a:srgbClr val="333399"/>
                </a:solidFill>
              </a:rPr>
              <a:t> series up to 4  decimal places</a:t>
            </a:r>
          </a:p>
        </p:txBody>
      </p:sp>
      <p:sp>
        <p:nvSpPr>
          <p:cNvPr id="2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2015</a:t>
            </a:r>
            <a:endParaRPr lang="en-US"/>
          </a:p>
        </p:txBody>
      </p:sp>
      <p:sp>
        <p:nvSpPr>
          <p:cNvPr id="2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2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A2A61A-9ABC-4AD0-BF47-9FD17C40796A}" type="slidenum">
              <a:rPr lang="en-US"/>
              <a:pPr>
                <a:defRPr/>
              </a:pPr>
              <a:t>52</a:t>
            </a:fld>
            <a:endParaRPr lang="en-US"/>
          </a:p>
        </p:txBody>
      </p:sp>
      <p:sp>
        <p:nvSpPr>
          <p:cNvPr id="64518" name="Oval 1027"/>
          <p:cNvSpPr>
            <a:spLocks noChangeArrowheads="1"/>
          </p:cNvSpPr>
          <p:nvPr/>
        </p:nvSpPr>
        <p:spPr bwMode="auto">
          <a:xfrm>
            <a:off x="3657600" y="1295400"/>
            <a:ext cx="1371600" cy="457200"/>
          </a:xfrm>
          <a:prstGeom prst="ellipse">
            <a:avLst/>
          </a:prstGeom>
          <a:solidFill>
            <a:srgbClr val="FFFF99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i="0"/>
              <a:t>START</a:t>
            </a:r>
          </a:p>
        </p:txBody>
      </p:sp>
      <p:sp>
        <p:nvSpPr>
          <p:cNvPr id="64519" name="AutoShape 1028"/>
          <p:cNvSpPr>
            <a:spLocks noChangeArrowheads="1"/>
          </p:cNvSpPr>
          <p:nvPr/>
        </p:nvSpPr>
        <p:spPr bwMode="auto">
          <a:xfrm>
            <a:off x="3429000" y="1981200"/>
            <a:ext cx="1905000" cy="304800"/>
          </a:xfrm>
          <a:prstGeom prst="flowChartInputOutput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i="0"/>
              <a:t>READ  X</a:t>
            </a:r>
          </a:p>
        </p:txBody>
      </p:sp>
      <p:sp>
        <p:nvSpPr>
          <p:cNvPr id="64520" name="Rectangle 1029"/>
          <p:cNvSpPr>
            <a:spLocks noChangeArrowheads="1"/>
          </p:cNvSpPr>
          <p:nvPr/>
        </p:nvSpPr>
        <p:spPr bwMode="auto">
          <a:xfrm>
            <a:off x="3657600" y="2590800"/>
            <a:ext cx="1447800" cy="762000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i="0"/>
              <a:t>TERM = 1</a:t>
            </a:r>
          </a:p>
          <a:p>
            <a:pPr algn="ctr"/>
            <a:r>
              <a:rPr lang="en-US" sz="1600" b="1" i="0"/>
              <a:t>SUM = 0</a:t>
            </a:r>
          </a:p>
          <a:p>
            <a:pPr algn="ctr"/>
            <a:r>
              <a:rPr lang="en-US" sz="1600" b="1" i="0"/>
              <a:t>COUNT = 1</a:t>
            </a:r>
          </a:p>
        </p:txBody>
      </p:sp>
      <p:sp>
        <p:nvSpPr>
          <p:cNvPr id="64521" name="Rectangle 1030"/>
          <p:cNvSpPr>
            <a:spLocks noChangeArrowheads="1"/>
          </p:cNvSpPr>
          <p:nvPr/>
        </p:nvSpPr>
        <p:spPr bwMode="auto">
          <a:xfrm>
            <a:off x="2971800" y="3657600"/>
            <a:ext cx="2895600" cy="533400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i="0"/>
              <a:t>SUM = SUM + TERM</a:t>
            </a:r>
          </a:p>
          <a:p>
            <a:pPr algn="ctr"/>
            <a:r>
              <a:rPr lang="en-US" sz="1600" b="1" i="0"/>
              <a:t>TERM = TERM * X / COUNT</a:t>
            </a:r>
          </a:p>
        </p:txBody>
      </p:sp>
      <p:sp>
        <p:nvSpPr>
          <p:cNvPr id="64522" name="Rectangle 1031"/>
          <p:cNvSpPr>
            <a:spLocks noChangeArrowheads="1"/>
          </p:cNvSpPr>
          <p:nvPr/>
        </p:nvSpPr>
        <p:spPr bwMode="auto">
          <a:xfrm>
            <a:off x="3352800" y="4419600"/>
            <a:ext cx="2209800" cy="381000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i="0"/>
              <a:t>COUNT = COUNT + 1</a:t>
            </a:r>
          </a:p>
        </p:txBody>
      </p:sp>
      <p:sp>
        <p:nvSpPr>
          <p:cNvPr id="64523" name="AutoShape 1032"/>
          <p:cNvSpPr>
            <a:spLocks noChangeArrowheads="1"/>
          </p:cNvSpPr>
          <p:nvPr/>
        </p:nvSpPr>
        <p:spPr bwMode="auto">
          <a:xfrm>
            <a:off x="3048000" y="4953000"/>
            <a:ext cx="2667000" cy="990600"/>
          </a:xfrm>
          <a:prstGeom prst="flowChartDecision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i="0"/>
              <a:t>IS</a:t>
            </a:r>
          </a:p>
          <a:p>
            <a:pPr algn="ctr"/>
            <a:r>
              <a:rPr lang="en-US" sz="1600" b="1" i="0">
                <a:solidFill>
                  <a:srgbClr val="A50021"/>
                </a:solidFill>
              </a:rPr>
              <a:t>TERM &lt; 0.0001?</a:t>
            </a:r>
          </a:p>
        </p:txBody>
      </p:sp>
      <p:sp>
        <p:nvSpPr>
          <p:cNvPr id="64524" name="Line 1033"/>
          <p:cNvSpPr>
            <a:spLocks noChangeShapeType="1"/>
          </p:cNvSpPr>
          <p:nvPr/>
        </p:nvSpPr>
        <p:spPr bwMode="auto">
          <a:xfrm flipH="1">
            <a:off x="2590800" y="5486400"/>
            <a:ext cx="457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525" name="AutoShape 1034"/>
          <p:cNvSpPr>
            <a:spLocks noChangeArrowheads="1"/>
          </p:cNvSpPr>
          <p:nvPr/>
        </p:nvSpPr>
        <p:spPr bwMode="auto">
          <a:xfrm>
            <a:off x="6400800" y="5257800"/>
            <a:ext cx="2133600" cy="381000"/>
          </a:xfrm>
          <a:prstGeom prst="flowChartInputOutput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i="0"/>
              <a:t>OUTPUT  SUM</a:t>
            </a:r>
          </a:p>
        </p:txBody>
      </p:sp>
      <p:sp>
        <p:nvSpPr>
          <p:cNvPr id="64526" name="Oval 1035"/>
          <p:cNvSpPr>
            <a:spLocks noChangeArrowheads="1"/>
          </p:cNvSpPr>
          <p:nvPr/>
        </p:nvSpPr>
        <p:spPr bwMode="auto">
          <a:xfrm>
            <a:off x="6553200" y="5867400"/>
            <a:ext cx="1371600" cy="457200"/>
          </a:xfrm>
          <a:prstGeom prst="ellipse">
            <a:avLst/>
          </a:prstGeom>
          <a:solidFill>
            <a:srgbClr val="FFFF99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i="0"/>
              <a:t>STOP</a:t>
            </a:r>
          </a:p>
        </p:txBody>
      </p:sp>
      <p:sp>
        <p:nvSpPr>
          <p:cNvPr id="64527" name="Line 1036"/>
          <p:cNvSpPr>
            <a:spLocks noChangeShapeType="1"/>
          </p:cNvSpPr>
          <p:nvPr/>
        </p:nvSpPr>
        <p:spPr bwMode="auto">
          <a:xfrm>
            <a:off x="4343400" y="17526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4528" name="Line 1037"/>
          <p:cNvSpPr>
            <a:spLocks noChangeShapeType="1"/>
          </p:cNvSpPr>
          <p:nvPr/>
        </p:nvSpPr>
        <p:spPr bwMode="auto">
          <a:xfrm>
            <a:off x="4343400" y="2286000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4529" name="Line 1038"/>
          <p:cNvSpPr>
            <a:spLocks noChangeShapeType="1"/>
          </p:cNvSpPr>
          <p:nvPr/>
        </p:nvSpPr>
        <p:spPr bwMode="auto">
          <a:xfrm>
            <a:off x="4343400" y="3352800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4530" name="Line 1039"/>
          <p:cNvSpPr>
            <a:spLocks noChangeShapeType="1"/>
          </p:cNvSpPr>
          <p:nvPr/>
        </p:nvSpPr>
        <p:spPr bwMode="auto">
          <a:xfrm>
            <a:off x="4343400" y="41910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4531" name="Line 1040"/>
          <p:cNvSpPr>
            <a:spLocks noChangeShapeType="1"/>
          </p:cNvSpPr>
          <p:nvPr/>
        </p:nvSpPr>
        <p:spPr bwMode="auto">
          <a:xfrm>
            <a:off x="4343400" y="48006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4532" name="Line 1041"/>
          <p:cNvSpPr>
            <a:spLocks noChangeShapeType="1"/>
          </p:cNvSpPr>
          <p:nvPr/>
        </p:nvSpPr>
        <p:spPr bwMode="auto">
          <a:xfrm>
            <a:off x="2590800" y="3505200"/>
            <a:ext cx="1752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4533" name="Line 1042"/>
          <p:cNvSpPr>
            <a:spLocks noChangeShapeType="1"/>
          </p:cNvSpPr>
          <p:nvPr/>
        </p:nvSpPr>
        <p:spPr bwMode="auto">
          <a:xfrm>
            <a:off x="5715000" y="5486400"/>
            <a:ext cx="838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4534" name="Line 1043"/>
          <p:cNvSpPr>
            <a:spLocks noChangeShapeType="1"/>
          </p:cNvSpPr>
          <p:nvPr/>
        </p:nvSpPr>
        <p:spPr bwMode="auto">
          <a:xfrm>
            <a:off x="7239000" y="56388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4535" name="Text Box 1044"/>
          <p:cNvSpPr txBox="1">
            <a:spLocks noChangeArrowheads="1"/>
          </p:cNvSpPr>
          <p:nvPr/>
        </p:nvSpPr>
        <p:spPr bwMode="auto">
          <a:xfrm>
            <a:off x="5715000" y="5105400"/>
            <a:ext cx="10668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rgbClr val="3333CC"/>
                </a:solidFill>
              </a:rPr>
              <a:t>YES</a:t>
            </a:r>
          </a:p>
        </p:txBody>
      </p:sp>
      <p:sp>
        <p:nvSpPr>
          <p:cNvPr id="64536" name="Text Box 1045"/>
          <p:cNvSpPr txBox="1">
            <a:spLocks noChangeArrowheads="1"/>
          </p:cNvSpPr>
          <p:nvPr/>
        </p:nvSpPr>
        <p:spPr bwMode="auto">
          <a:xfrm>
            <a:off x="2667000" y="5105400"/>
            <a:ext cx="10668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rgbClr val="3333CC"/>
                </a:solidFill>
              </a:rPr>
              <a:t>NO</a:t>
            </a:r>
          </a:p>
        </p:txBody>
      </p:sp>
      <p:sp>
        <p:nvSpPr>
          <p:cNvPr id="64537" name="Line 1046"/>
          <p:cNvSpPr>
            <a:spLocks noChangeShapeType="1"/>
          </p:cNvSpPr>
          <p:nvPr/>
        </p:nvSpPr>
        <p:spPr bwMode="auto">
          <a:xfrm flipV="1">
            <a:off x="2590800" y="3505200"/>
            <a:ext cx="0" cy="1981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4582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Example 10: </a:t>
            </a:r>
            <a:r>
              <a:rPr lang="en-US" i="1" smtClean="0">
                <a:solidFill>
                  <a:srgbClr val="333399"/>
                </a:solidFill>
              </a:rPr>
              <a:t>Roots of a quadratic equation</a:t>
            </a:r>
          </a:p>
        </p:txBody>
      </p:sp>
      <p:sp>
        <p:nvSpPr>
          <p:cNvPr id="5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2015</a:t>
            </a:r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1E0F23-A415-4B8B-BC94-595404686CB5}" type="slidenum">
              <a:rPr lang="en-US"/>
              <a:pPr>
                <a:defRPr/>
              </a:pPr>
              <a:t>53</a:t>
            </a:fld>
            <a:endParaRPr lang="en-US"/>
          </a:p>
        </p:txBody>
      </p:sp>
      <p:sp>
        <p:nvSpPr>
          <p:cNvPr id="65542" name="Text Box 1027"/>
          <p:cNvSpPr txBox="1">
            <a:spLocks noChangeArrowheads="1"/>
          </p:cNvSpPr>
          <p:nvPr/>
        </p:nvSpPr>
        <p:spPr bwMode="auto">
          <a:xfrm>
            <a:off x="2133600" y="2514600"/>
            <a:ext cx="3352800" cy="588963"/>
          </a:xfrm>
          <a:prstGeom prst="rect">
            <a:avLst/>
          </a:prstGeom>
          <a:solidFill>
            <a:srgbClr val="CCFFFF"/>
          </a:solidFill>
          <a:ln w="9525">
            <a:solidFill>
              <a:srgbClr val="99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i="0">
                <a:solidFill>
                  <a:srgbClr val="000099"/>
                </a:solidFill>
                <a:latin typeface="Arial" charset="0"/>
              </a:rPr>
              <a:t>ax</a:t>
            </a:r>
            <a:r>
              <a:rPr lang="en-US" sz="3200" b="1" i="0" baseline="30000">
                <a:solidFill>
                  <a:srgbClr val="000099"/>
                </a:solidFill>
                <a:latin typeface="Arial" charset="0"/>
              </a:rPr>
              <a:t>2</a:t>
            </a:r>
            <a:r>
              <a:rPr lang="en-US" sz="3200" b="1" i="0">
                <a:solidFill>
                  <a:srgbClr val="000099"/>
                </a:solidFill>
                <a:latin typeface="Arial" charset="0"/>
              </a:rPr>
              <a:t> + bx + c = 0</a:t>
            </a:r>
          </a:p>
        </p:txBody>
      </p:sp>
      <p:sp>
        <p:nvSpPr>
          <p:cNvPr id="65543" name="Rectangle 1028"/>
          <p:cNvSpPr>
            <a:spLocks noChangeArrowheads="1"/>
          </p:cNvSpPr>
          <p:nvPr/>
        </p:nvSpPr>
        <p:spPr bwMode="auto">
          <a:xfrm>
            <a:off x="1981200" y="4114800"/>
            <a:ext cx="35496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/>
              <a:t>TRY YOURSELF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11: </a:t>
            </a:r>
            <a:r>
              <a:rPr lang="en-US" i="1" smtClean="0">
                <a:solidFill>
                  <a:srgbClr val="333399"/>
                </a:solidFill>
              </a:rPr>
              <a:t>Grade computation</a:t>
            </a:r>
          </a:p>
        </p:txBody>
      </p:sp>
      <p:sp>
        <p:nvSpPr>
          <p:cNvPr id="66563" name="Rectangle 1027"/>
          <p:cNvSpPr>
            <a:spLocks noGrp="1" noChangeArrowheads="1"/>
          </p:cNvSpPr>
          <p:nvPr>
            <p:ph idx="1"/>
          </p:nvPr>
        </p:nvSpPr>
        <p:spPr>
          <a:xfrm>
            <a:off x="2133600" y="1371600"/>
            <a:ext cx="6324600" cy="4724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MARKS </a:t>
            </a:r>
            <a:r>
              <a:rPr lang="en-US" smtClean="0">
                <a:sym typeface="Symbol" pitchFamily="18" charset="2"/>
              </a:rPr>
              <a:t> 90           </a:t>
            </a:r>
            <a:r>
              <a:rPr lang="en-US" smtClean="0">
                <a:sym typeface="Wingdings" pitchFamily="2" charset="2"/>
              </a:rPr>
              <a:t>  </a:t>
            </a:r>
            <a:r>
              <a:rPr lang="en-US" smtClean="0">
                <a:solidFill>
                  <a:srgbClr val="FF3300"/>
                </a:solidFill>
                <a:sym typeface="Wingdings" pitchFamily="2" charset="2"/>
              </a:rPr>
              <a:t>Ex</a:t>
            </a:r>
          </a:p>
          <a:p>
            <a:pPr eaLnBrk="1" hangingPunct="1">
              <a:buFontTx/>
              <a:buNone/>
            </a:pPr>
            <a:r>
              <a:rPr lang="en-US" smtClean="0">
                <a:sym typeface="Symbol" pitchFamily="18" charset="2"/>
              </a:rPr>
              <a:t>89  MARKS  80   </a:t>
            </a:r>
            <a:r>
              <a:rPr lang="en-US" smtClean="0">
                <a:sym typeface="Wingdings" pitchFamily="2" charset="2"/>
              </a:rPr>
              <a:t>  </a:t>
            </a:r>
            <a:r>
              <a:rPr lang="en-US" smtClean="0">
                <a:solidFill>
                  <a:srgbClr val="FF3300"/>
                </a:solidFill>
                <a:sym typeface="Wingdings" pitchFamily="2" charset="2"/>
              </a:rPr>
              <a:t>A</a:t>
            </a:r>
          </a:p>
          <a:p>
            <a:pPr eaLnBrk="1" hangingPunct="1">
              <a:buFontTx/>
              <a:buNone/>
            </a:pPr>
            <a:r>
              <a:rPr lang="en-US" smtClean="0">
                <a:sym typeface="Wingdings" pitchFamily="2" charset="2"/>
              </a:rPr>
              <a:t>79 </a:t>
            </a:r>
            <a:r>
              <a:rPr lang="en-US" smtClean="0">
                <a:sym typeface="Symbol" pitchFamily="18" charset="2"/>
              </a:rPr>
              <a:t> MARKS  70   </a:t>
            </a:r>
            <a:r>
              <a:rPr lang="en-US" smtClean="0">
                <a:sym typeface="Wingdings" pitchFamily="2" charset="2"/>
              </a:rPr>
              <a:t>  </a:t>
            </a:r>
            <a:r>
              <a:rPr lang="en-US" smtClean="0">
                <a:solidFill>
                  <a:srgbClr val="FF3300"/>
                </a:solidFill>
                <a:sym typeface="Wingdings" pitchFamily="2" charset="2"/>
              </a:rPr>
              <a:t>B</a:t>
            </a:r>
          </a:p>
          <a:p>
            <a:pPr eaLnBrk="1" hangingPunct="1">
              <a:buFontTx/>
              <a:buNone/>
            </a:pPr>
            <a:r>
              <a:rPr lang="en-US" smtClean="0">
                <a:sym typeface="Wingdings" pitchFamily="2" charset="2"/>
              </a:rPr>
              <a:t>69 </a:t>
            </a:r>
            <a:r>
              <a:rPr lang="en-US" smtClean="0">
                <a:sym typeface="Symbol" pitchFamily="18" charset="2"/>
              </a:rPr>
              <a:t> MARKS  60   </a:t>
            </a:r>
            <a:r>
              <a:rPr lang="en-US" smtClean="0">
                <a:sym typeface="Wingdings" pitchFamily="2" charset="2"/>
              </a:rPr>
              <a:t>  </a:t>
            </a:r>
            <a:r>
              <a:rPr lang="en-US" smtClean="0">
                <a:solidFill>
                  <a:srgbClr val="FF3300"/>
                </a:solidFill>
                <a:sym typeface="Wingdings" pitchFamily="2" charset="2"/>
              </a:rPr>
              <a:t>C</a:t>
            </a:r>
          </a:p>
          <a:p>
            <a:pPr eaLnBrk="1" hangingPunct="1">
              <a:buFontTx/>
              <a:buNone/>
            </a:pPr>
            <a:r>
              <a:rPr lang="en-US" smtClean="0">
                <a:sym typeface="Wingdings" pitchFamily="2" charset="2"/>
              </a:rPr>
              <a:t>59 </a:t>
            </a:r>
            <a:r>
              <a:rPr lang="en-US" smtClean="0">
                <a:sym typeface="Symbol" pitchFamily="18" charset="2"/>
              </a:rPr>
              <a:t> MARKS  50   </a:t>
            </a:r>
            <a:r>
              <a:rPr lang="en-US" smtClean="0">
                <a:sym typeface="Wingdings" pitchFamily="2" charset="2"/>
              </a:rPr>
              <a:t>  </a:t>
            </a:r>
            <a:r>
              <a:rPr lang="en-US" smtClean="0">
                <a:solidFill>
                  <a:srgbClr val="FF3300"/>
                </a:solidFill>
                <a:sym typeface="Wingdings" pitchFamily="2" charset="2"/>
              </a:rPr>
              <a:t>D</a:t>
            </a:r>
          </a:p>
          <a:p>
            <a:pPr eaLnBrk="1" hangingPunct="1">
              <a:buFontTx/>
              <a:buNone/>
            </a:pPr>
            <a:r>
              <a:rPr lang="en-US" smtClean="0">
                <a:sym typeface="Wingdings" pitchFamily="2" charset="2"/>
              </a:rPr>
              <a:t>49 </a:t>
            </a:r>
            <a:r>
              <a:rPr lang="en-US" smtClean="0">
                <a:sym typeface="Symbol" pitchFamily="18" charset="2"/>
              </a:rPr>
              <a:t> MARKS  35   </a:t>
            </a:r>
            <a:r>
              <a:rPr lang="en-US" smtClean="0">
                <a:sym typeface="Wingdings" pitchFamily="2" charset="2"/>
              </a:rPr>
              <a:t>  </a:t>
            </a:r>
            <a:r>
              <a:rPr lang="en-US" smtClean="0">
                <a:solidFill>
                  <a:srgbClr val="FF3300"/>
                </a:solidFill>
                <a:sym typeface="Wingdings" pitchFamily="2" charset="2"/>
              </a:rPr>
              <a:t>P</a:t>
            </a:r>
          </a:p>
          <a:p>
            <a:pPr eaLnBrk="1" hangingPunct="1">
              <a:buFontTx/>
              <a:buNone/>
            </a:pPr>
            <a:r>
              <a:rPr lang="en-US" smtClean="0">
                <a:sym typeface="Wingdings" pitchFamily="2" charset="2"/>
              </a:rPr>
              <a:t>34 </a:t>
            </a:r>
            <a:r>
              <a:rPr lang="en-US" smtClean="0">
                <a:sym typeface="Symbol" pitchFamily="18" charset="2"/>
              </a:rPr>
              <a:t> MARKS           </a:t>
            </a:r>
            <a:r>
              <a:rPr lang="en-US" smtClean="0">
                <a:sym typeface="Wingdings" pitchFamily="2" charset="2"/>
              </a:rPr>
              <a:t>  </a:t>
            </a:r>
            <a:r>
              <a:rPr lang="en-US" smtClean="0">
                <a:solidFill>
                  <a:srgbClr val="FF3300"/>
                </a:solidFill>
                <a:sym typeface="Wingdings" pitchFamily="2" charset="2"/>
              </a:rPr>
              <a:t>F</a:t>
            </a:r>
            <a:endParaRPr lang="en-US" smtClean="0">
              <a:solidFill>
                <a:srgbClr val="FF3300"/>
              </a:solidFill>
              <a:sym typeface="Symbol" pitchFamily="18" charset="2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92893E-3BE3-475E-9251-0536053635AA}" type="slidenum">
              <a:rPr lang="en-US"/>
              <a:pPr>
                <a:defRPr/>
              </a:pPr>
              <a:t>54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6096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i="1" smtClean="0">
                <a:solidFill>
                  <a:srgbClr val="333399"/>
                </a:solidFill>
              </a:rPr>
              <a:t>Grade Computation (contd.)</a:t>
            </a:r>
          </a:p>
        </p:txBody>
      </p:sp>
      <p:sp>
        <p:nvSpPr>
          <p:cNvPr id="32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2015</a:t>
            </a:r>
            <a:endParaRPr lang="en-US"/>
          </a:p>
        </p:txBody>
      </p:sp>
      <p:sp>
        <p:nvSpPr>
          <p:cNvPr id="33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3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242D22-2FE9-436D-B051-75ACC3059850}" type="slidenum">
              <a:rPr lang="en-US"/>
              <a:pPr>
                <a:defRPr/>
              </a:pPr>
              <a:t>55</a:t>
            </a:fld>
            <a:endParaRPr lang="en-US"/>
          </a:p>
        </p:txBody>
      </p:sp>
      <p:sp>
        <p:nvSpPr>
          <p:cNvPr id="67590" name="Oval 1027"/>
          <p:cNvSpPr>
            <a:spLocks noChangeArrowheads="1"/>
          </p:cNvSpPr>
          <p:nvPr/>
        </p:nvSpPr>
        <p:spPr bwMode="auto">
          <a:xfrm>
            <a:off x="914400" y="1219200"/>
            <a:ext cx="1371600" cy="533400"/>
          </a:xfrm>
          <a:prstGeom prst="ellipse">
            <a:avLst/>
          </a:prstGeom>
          <a:solidFill>
            <a:srgbClr val="FFFF99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i="0"/>
              <a:t>START</a:t>
            </a:r>
          </a:p>
        </p:txBody>
      </p:sp>
      <p:sp>
        <p:nvSpPr>
          <p:cNvPr id="67591" name="AutoShape 1028"/>
          <p:cNvSpPr>
            <a:spLocks noChangeArrowheads="1"/>
          </p:cNvSpPr>
          <p:nvPr/>
        </p:nvSpPr>
        <p:spPr bwMode="auto">
          <a:xfrm>
            <a:off x="381000" y="2133600"/>
            <a:ext cx="2209800" cy="457200"/>
          </a:xfrm>
          <a:prstGeom prst="flowChartInputOutput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i="0"/>
              <a:t>READ  MARKS</a:t>
            </a:r>
          </a:p>
        </p:txBody>
      </p:sp>
      <p:sp>
        <p:nvSpPr>
          <p:cNvPr id="67592" name="AutoShape 1029"/>
          <p:cNvSpPr>
            <a:spLocks noChangeArrowheads="1"/>
          </p:cNvSpPr>
          <p:nvPr/>
        </p:nvSpPr>
        <p:spPr bwMode="auto">
          <a:xfrm>
            <a:off x="533400" y="4038600"/>
            <a:ext cx="1828800" cy="609600"/>
          </a:xfrm>
          <a:prstGeom prst="flowChartInputOutput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i="0"/>
              <a:t>OUTPUT  “Ex”</a:t>
            </a:r>
          </a:p>
        </p:txBody>
      </p:sp>
      <p:sp>
        <p:nvSpPr>
          <p:cNvPr id="67593" name="AutoShape 1030"/>
          <p:cNvSpPr>
            <a:spLocks noChangeArrowheads="1"/>
          </p:cNvSpPr>
          <p:nvPr/>
        </p:nvSpPr>
        <p:spPr bwMode="auto">
          <a:xfrm>
            <a:off x="685800" y="2895600"/>
            <a:ext cx="1828800" cy="685800"/>
          </a:xfrm>
          <a:prstGeom prst="flowChartDecision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i="0"/>
              <a:t>MARKS </a:t>
            </a:r>
            <a:r>
              <a:rPr lang="en-US" sz="1600" b="1" i="0">
                <a:sym typeface="Symbol" pitchFamily="18" charset="2"/>
              </a:rPr>
              <a:t> 90</a:t>
            </a:r>
            <a:r>
              <a:rPr lang="en-US" sz="1600" b="1" i="0"/>
              <a:t>?</a:t>
            </a:r>
          </a:p>
        </p:txBody>
      </p:sp>
      <p:sp>
        <p:nvSpPr>
          <p:cNvPr id="67594" name="Line 1031"/>
          <p:cNvSpPr>
            <a:spLocks noChangeShapeType="1"/>
          </p:cNvSpPr>
          <p:nvPr/>
        </p:nvSpPr>
        <p:spPr bwMode="auto">
          <a:xfrm>
            <a:off x="1600200" y="1752600"/>
            <a:ext cx="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7595" name="AutoShape 1032"/>
          <p:cNvSpPr>
            <a:spLocks noChangeArrowheads="1"/>
          </p:cNvSpPr>
          <p:nvPr/>
        </p:nvSpPr>
        <p:spPr bwMode="auto">
          <a:xfrm>
            <a:off x="2819400" y="2895600"/>
            <a:ext cx="1828800" cy="685800"/>
          </a:xfrm>
          <a:prstGeom prst="flowChartDecision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i="0"/>
              <a:t>MARKS </a:t>
            </a:r>
            <a:r>
              <a:rPr lang="en-US" sz="1600" b="1" i="0">
                <a:sym typeface="Symbol" pitchFamily="18" charset="2"/>
              </a:rPr>
              <a:t> 80</a:t>
            </a:r>
            <a:r>
              <a:rPr lang="en-US" sz="1600" b="1" i="0"/>
              <a:t>?</a:t>
            </a:r>
          </a:p>
        </p:txBody>
      </p:sp>
      <p:sp>
        <p:nvSpPr>
          <p:cNvPr id="67596" name="AutoShape 1033"/>
          <p:cNvSpPr>
            <a:spLocks noChangeArrowheads="1"/>
          </p:cNvSpPr>
          <p:nvPr/>
        </p:nvSpPr>
        <p:spPr bwMode="auto">
          <a:xfrm>
            <a:off x="4953000" y="2895600"/>
            <a:ext cx="1828800" cy="685800"/>
          </a:xfrm>
          <a:prstGeom prst="flowChartDecision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i="0"/>
              <a:t>MARKS </a:t>
            </a:r>
            <a:r>
              <a:rPr lang="en-US" sz="1600" b="1" i="0">
                <a:sym typeface="Symbol" pitchFamily="18" charset="2"/>
              </a:rPr>
              <a:t> 70</a:t>
            </a:r>
            <a:r>
              <a:rPr lang="en-US" sz="1600" b="1" i="0"/>
              <a:t>?</a:t>
            </a:r>
          </a:p>
        </p:txBody>
      </p:sp>
      <p:sp>
        <p:nvSpPr>
          <p:cNvPr id="67597" name="Line 1034"/>
          <p:cNvSpPr>
            <a:spLocks noChangeShapeType="1"/>
          </p:cNvSpPr>
          <p:nvPr/>
        </p:nvSpPr>
        <p:spPr bwMode="auto">
          <a:xfrm>
            <a:off x="1600200" y="2590800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7598" name="Line 1035"/>
          <p:cNvSpPr>
            <a:spLocks noChangeShapeType="1"/>
          </p:cNvSpPr>
          <p:nvPr/>
        </p:nvSpPr>
        <p:spPr bwMode="auto">
          <a:xfrm>
            <a:off x="2438400" y="3200400"/>
            <a:ext cx="381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7599" name="Line 1036"/>
          <p:cNvSpPr>
            <a:spLocks noChangeShapeType="1"/>
          </p:cNvSpPr>
          <p:nvPr/>
        </p:nvSpPr>
        <p:spPr bwMode="auto">
          <a:xfrm>
            <a:off x="4648200" y="3200400"/>
            <a:ext cx="381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7600" name="AutoShape 1037"/>
          <p:cNvSpPr>
            <a:spLocks noChangeArrowheads="1"/>
          </p:cNvSpPr>
          <p:nvPr/>
        </p:nvSpPr>
        <p:spPr bwMode="auto">
          <a:xfrm>
            <a:off x="2743200" y="4038600"/>
            <a:ext cx="1752600" cy="533400"/>
          </a:xfrm>
          <a:prstGeom prst="flowChartInputOutput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i="0"/>
              <a:t>OUTPUT  “A”</a:t>
            </a:r>
          </a:p>
        </p:txBody>
      </p:sp>
      <p:sp>
        <p:nvSpPr>
          <p:cNvPr id="67601" name="AutoShape 1038"/>
          <p:cNvSpPr>
            <a:spLocks noChangeArrowheads="1"/>
          </p:cNvSpPr>
          <p:nvPr/>
        </p:nvSpPr>
        <p:spPr bwMode="auto">
          <a:xfrm>
            <a:off x="4876800" y="4038600"/>
            <a:ext cx="1752600" cy="533400"/>
          </a:xfrm>
          <a:prstGeom prst="flowChartInputOutput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i="0"/>
              <a:t>OUTPUT  “B”</a:t>
            </a:r>
          </a:p>
        </p:txBody>
      </p:sp>
      <p:sp>
        <p:nvSpPr>
          <p:cNvPr id="67602" name="Line 1039"/>
          <p:cNvSpPr>
            <a:spLocks noChangeShapeType="1"/>
          </p:cNvSpPr>
          <p:nvPr/>
        </p:nvSpPr>
        <p:spPr bwMode="auto">
          <a:xfrm>
            <a:off x="1600200" y="3581400"/>
            <a:ext cx="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7603" name="Line 1040"/>
          <p:cNvSpPr>
            <a:spLocks noChangeShapeType="1"/>
          </p:cNvSpPr>
          <p:nvPr/>
        </p:nvSpPr>
        <p:spPr bwMode="auto">
          <a:xfrm>
            <a:off x="3733800" y="3581400"/>
            <a:ext cx="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7604" name="Line 1041"/>
          <p:cNvSpPr>
            <a:spLocks noChangeShapeType="1"/>
          </p:cNvSpPr>
          <p:nvPr/>
        </p:nvSpPr>
        <p:spPr bwMode="auto">
          <a:xfrm>
            <a:off x="5867400" y="3581400"/>
            <a:ext cx="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7605" name="Oval 1042"/>
          <p:cNvSpPr>
            <a:spLocks noChangeArrowheads="1"/>
          </p:cNvSpPr>
          <p:nvPr/>
        </p:nvSpPr>
        <p:spPr bwMode="auto">
          <a:xfrm>
            <a:off x="5181600" y="5029200"/>
            <a:ext cx="1371600" cy="533400"/>
          </a:xfrm>
          <a:prstGeom prst="ellipse">
            <a:avLst/>
          </a:prstGeom>
          <a:solidFill>
            <a:srgbClr val="FFFF99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i="0"/>
              <a:t>STOP</a:t>
            </a:r>
          </a:p>
        </p:txBody>
      </p:sp>
      <p:sp>
        <p:nvSpPr>
          <p:cNvPr id="67606" name="Oval 1043"/>
          <p:cNvSpPr>
            <a:spLocks noChangeArrowheads="1"/>
          </p:cNvSpPr>
          <p:nvPr/>
        </p:nvSpPr>
        <p:spPr bwMode="auto">
          <a:xfrm>
            <a:off x="2971800" y="5029200"/>
            <a:ext cx="1371600" cy="533400"/>
          </a:xfrm>
          <a:prstGeom prst="ellipse">
            <a:avLst/>
          </a:prstGeom>
          <a:solidFill>
            <a:srgbClr val="FFFF99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i="0"/>
              <a:t>STOP</a:t>
            </a:r>
          </a:p>
        </p:txBody>
      </p:sp>
      <p:sp>
        <p:nvSpPr>
          <p:cNvPr id="67607" name="Oval 1044"/>
          <p:cNvSpPr>
            <a:spLocks noChangeArrowheads="1"/>
          </p:cNvSpPr>
          <p:nvPr/>
        </p:nvSpPr>
        <p:spPr bwMode="auto">
          <a:xfrm>
            <a:off x="838200" y="5029200"/>
            <a:ext cx="1371600" cy="533400"/>
          </a:xfrm>
          <a:prstGeom prst="ellipse">
            <a:avLst/>
          </a:prstGeom>
          <a:solidFill>
            <a:srgbClr val="FFFF99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i="0"/>
              <a:t>STOP</a:t>
            </a:r>
          </a:p>
        </p:txBody>
      </p:sp>
      <p:sp>
        <p:nvSpPr>
          <p:cNvPr id="67608" name="Line 1045"/>
          <p:cNvSpPr>
            <a:spLocks noChangeShapeType="1"/>
          </p:cNvSpPr>
          <p:nvPr/>
        </p:nvSpPr>
        <p:spPr bwMode="auto">
          <a:xfrm>
            <a:off x="6781800" y="32004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7609" name="AutoShape 1046"/>
          <p:cNvSpPr>
            <a:spLocks noChangeArrowheads="1"/>
          </p:cNvSpPr>
          <p:nvPr/>
        </p:nvSpPr>
        <p:spPr bwMode="auto">
          <a:xfrm>
            <a:off x="7162800" y="3048000"/>
            <a:ext cx="381000" cy="381000"/>
          </a:xfrm>
          <a:prstGeom prst="flowChartConnector">
            <a:avLst/>
          </a:prstGeom>
          <a:solidFill>
            <a:srgbClr val="FFCC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0">
                <a:latin typeface="Arial" charset="0"/>
              </a:rPr>
              <a:t>A</a:t>
            </a:r>
          </a:p>
        </p:txBody>
      </p:sp>
      <p:sp>
        <p:nvSpPr>
          <p:cNvPr id="67610" name="Line 1047"/>
          <p:cNvSpPr>
            <a:spLocks noChangeShapeType="1"/>
          </p:cNvSpPr>
          <p:nvPr/>
        </p:nvSpPr>
        <p:spPr bwMode="auto">
          <a:xfrm>
            <a:off x="1600200" y="4572000"/>
            <a:ext cx="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7611" name="Line 1048"/>
          <p:cNvSpPr>
            <a:spLocks noChangeShapeType="1"/>
          </p:cNvSpPr>
          <p:nvPr/>
        </p:nvSpPr>
        <p:spPr bwMode="auto">
          <a:xfrm>
            <a:off x="3733800" y="4572000"/>
            <a:ext cx="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7612" name="Line 1049"/>
          <p:cNvSpPr>
            <a:spLocks noChangeShapeType="1"/>
          </p:cNvSpPr>
          <p:nvPr/>
        </p:nvSpPr>
        <p:spPr bwMode="auto">
          <a:xfrm>
            <a:off x="5867400" y="4572000"/>
            <a:ext cx="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7613" name="Text Box 1050"/>
          <p:cNvSpPr txBox="1">
            <a:spLocks noChangeArrowheads="1"/>
          </p:cNvSpPr>
          <p:nvPr/>
        </p:nvSpPr>
        <p:spPr bwMode="auto">
          <a:xfrm>
            <a:off x="5257800" y="3657600"/>
            <a:ext cx="10668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rgbClr val="3333CC"/>
                </a:solidFill>
              </a:rPr>
              <a:t>YES</a:t>
            </a:r>
          </a:p>
        </p:txBody>
      </p:sp>
      <p:sp>
        <p:nvSpPr>
          <p:cNvPr id="67614" name="Text Box 1051"/>
          <p:cNvSpPr txBox="1">
            <a:spLocks noChangeArrowheads="1"/>
          </p:cNvSpPr>
          <p:nvPr/>
        </p:nvSpPr>
        <p:spPr bwMode="auto">
          <a:xfrm>
            <a:off x="3124200" y="3657600"/>
            <a:ext cx="10668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rgbClr val="3333CC"/>
                </a:solidFill>
              </a:rPr>
              <a:t>YES</a:t>
            </a:r>
          </a:p>
        </p:txBody>
      </p:sp>
      <p:sp>
        <p:nvSpPr>
          <p:cNvPr id="67615" name="Text Box 1052"/>
          <p:cNvSpPr txBox="1">
            <a:spLocks noChangeArrowheads="1"/>
          </p:cNvSpPr>
          <p:nvPr/>
        </p:nvSpPr>
        <p:spPr bwMode="auto">
          <a:xfrm>
            <a:off x="990600" y="3657600"/>
            <a:ext cx="10668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rgbClr val="3333CC"/>
                </a:solidFill>
              </a:rPr>
              <a:t>YES</a:t>
            </a:r>
          </a:p>
        </p:txBody>
      </p:sp>
      <p:sp>
        <p:nvSpPr>
          <p:cNvPr id="67616" name="Text Box 1053"/>
          <p:cNvSpPr txBox="1">
            <a:spLocks noChangeArrowheads="1"/>
          </p:cNvSpPr>
          <p:nvPr/>
        </p:nvSpPr>
        <p:spPr bwMode="auto">
          <a:xfrm>
            <a:off x="6705600" y="2819400"/>
            <a:ext cx="1066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rgbClr val="3333CC"/>
                </a:solidFill>
              </a:rPr>
              <a:t>NO</a:t>
            </a:r>
          </a:p>
        </p:txBody>
      </p:sp>
      <p:sp>
        <p:nvSpPr>
          <p:cNvPr id="67617" name="Text Box 1054"/>
          <p:cNvSpPr txBox="1">
            <a:spLocks noChangeArrowheads="1"/>
          </p:cNvSpPr>
          <p:nvPr/>
        </p:nvSpPr>
        <p:spPr bwMode="auto">
          <a:xfrm>
            <a:off x="4572000" y="2819400"/>
            <a:ext cx="10668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rgbClr val="3333CC"/>
                </a:solidFill>
              </a:rPr>
              <a:t>NO</a:t>
            </a:r>
          </a:p>
        </p:txBody>
      </p:sp>
      <p:sp>
        <p:nvSpPr>
          <p:cNvPr id="67618" name="Text Box 1055"/>
          <p:cNvSpPr txBox="1">
            <a:spLocks noChangeArrowheads="1"/>
          </p:cNvSpPr>
          <p:nvPr/>
        </p:nvSpPr>
        <p:spPr bwMode="auto">
          <a:xfrm>
            <a:off x="2438400" y="2819400"/>
            <a:ext cx="10668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rgbClr val="3333CC"/>
                </a:solidFill>
              </a:rPr>
              <a:t>NO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2015</a:t>
            </a:r>
            <a:endParaRPr lang="en-US"/>
          </a:p>
        </p:txBody>
      </p:sp>
      <p:sp>
        <p:nvSpPr>
          <p:cNvPr id="3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3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3E7813-DED2-4D40-BA68-C7F3ABCB17F0}" type="slidenum">
              <a:rPr lang="en-US"/>
              <a:pPr>
                <a:defRPr/>
              </a:pPr>
              <a:t>56</a:t>
            </a:fld>
            <a:endParaRPr lang="en-US"/>
          </a:p>
        </p:txBody>
      </p:sp>
      <p:sp>
        <p:nvSpPr>
          <p:cNvPr id="68613" name="AutoShape 2"/>
          <p:cNvSpPr>
            <a:spLocks noChangeArrowheads="1"/>
          </p:cNvSpPr>
          <p:nvPr/>
        </p:nvSpPr>
        <p:spPr bwMode="auto">
          <a:xfrm>
            <a:off x="1143000" y="1524000"/>
            <a:ext cx="1828800" cy="685800"/>
          </a:xfrm>
          <a:prstGeom prst="flowChartDecision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i="0"/>
              <a:t>MARKS </a:t>
            </a:r>
            <a:r>
              <a:rPr lang="en-US" sz="1600" b="1" i="0">
                <a:sym typeface="Symbol" pitchFamily="18" charset="2"/>
              </a:rPr>
              <a:t> 60</a:t>
            </a:r>
            <a:r>
              <a:rPr lang="en-US" sz="1600" b="1" i="0"/>
              <a:t>?</a:t>
            </a:r>
          </a:p>
        </p:txBody>
      </p:sp>
      <p:sp>
        <p:nvSpPr>
          <p:cNvPr id="68614" name="Oval 3"/>
          <p:cNvSpPr>
            <a:spLocks noChangeArrowheads="1"/>
          </p:cNvSpPr>
          <p:nvPr/>
        </p:nvSpPr>
        <p:spPr bwMode="auto">
          <a:xfrm>
            <a:off x="1295400" y="3733800"/>
            <a:ext cx="1371600" cy="533400"/>
          </a:xfrm>
          <a:prstGeom prst="ellipse">
            <a:avLst/>
          </a:prstGeom>
          <a:solidFill>
            <a:srgbClr val="FFFF99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i="0"/>
              <a:t>STOP</a:t>
            </a:r>
          </a:p>
        </p:txBody>
      </p:sp>
      <p:sp>
        <p:nvSpPr>
          <p:cNvPr id="68615" name="AutoShape 4"/>
          <p:cNvSpPr>
            <a:spLocks noChangeArrowheads="1"/>
          </p:cNvSpPr>
          <p:nvPr/>
        </p:nvSpPr>
        <p:spPr bwMode="auto">
          <a:xfrm>
            <a:off x="1143000" y="2667000"/>
            <a:ext cx="1752600" cy="533400"/>
          </a:xfrm>
          <a:prstGeom prst="flowChartInputOutput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i="0"/>
              <a:t>OUTPUT  “C”</a:t>
            </a:r>
          </a:p>
        </p:txBody>
      </p:sp>
      <p:sp>
        <p:nvSpPr>
          <p:cNvPr id="68616" name="AutoShape 5"/>
          <p:cNvSpPr>
            <a:spLocks noChangeArrowheads="1"/>
          </p:cNvSpPr>
          <p:nvPr/>
        </p:nvSpPr>
        <p:spPr bwMode="auto">
          <a:xfrm>
            <a:off x="457200" y="1676400"/>
            <a:ext cx="381000" cy="381000"/>
          </a:xfrm>
          <a:prstGeom prst="flowChartConnector">
            <a:avLst/>
          </a:prstGeom>
          <a:solidFill>
            <a:srgbClr val="FFCC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0">
                <a:latin typeface="Arial" charset="0"/>
              </a:rPr>
              <a:t>A</a:t>
            </a:r>
          </a:p>
        </p:txBody>
      </p:sp>
      <p:sp>
        <p:nvSpPr>
          <p:cNvPr id="68617" name="AutoShape 6"/>
          <p:cNvSpPr>
            <a:spLocks noChangeArrowheads="1"/>
          </p:cNvSpPr>
          <p:nvPr/>
        </p:nvSpPr>
        <p:spPr bwMode="auto">
          <a:xfrm>
            <a:off x="3276600" y="1524000"/>
            <a:ext cx="1828800" cy="685800"/>
          </a:xfrm>
          <a:prstGeom prst="flowChartDecision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i="0"/>
              <a:t>MARKS </a:t>
            </a:r>
            <a:r>
              <a:rPr lang="en-US" sz="1600" b="1" i="0">
                <a:sym typeface="Symbol" pitchFamily="18" charset="2"/>
              </a:rPr>
              <a:t> 50</a:t>
            </a:r>
            <a:r>
              <a:rPr lang="en-US" sz="1600" b="1" i="0"/>
              <a:t>?</a:t>
            </a:r>
          </a:p>
        </p:txBody>
      </p:sp>
      <p:sp>
        <p:nvSpPr>
          <p:cNvPr id="68618" name="AutoShape 7"/>
          <p:cNvSpPr>
            <a:spLocks noChangeArrowheads="1"/>
          </p:cNvSpPr>
          <p:nvPr/>
        </p:nvSpPr>
        <p:spPr bwMode="auto">
          <a:xfrm>
            <a:off x="5410200" y="1524000"/>
            <a:ext cx="1828800" cy="685800"/>
          </a:xfrm>
          <a:prstGeom prst="flowChartDecision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i="0"/>
              <a:t>MARKS </a:t>
            </a:r>
            <a:r>
              <a:rPr lang="en-US" sz="1600" b="1" i="0">
                <a:sym typeface="Symbol" pitchFamily="18" charset="2"/>
              </a:rPr>
              <a:t> 35</a:t>
            </a:r>
            <a:r>
              <a:rPr lang="en-US" sz="1600" b="1" i="0"/>
              <a:t>?</a:t>
            </a:r>
          </a:p>
        </p:txBody>
      </p:sp>
      <p:sp>
        <p:nvSpPr>
          <p:cNvPr id="68619" name="Line 8"/>
          <p:cNvSpPr>
            <a:spLocks noChangeShapeType="1"/>
          </p:cNvSpPr>
          <p:nvPr/>
        </p:nvSpPr>
        <p:spPr bwMode="auto">
          <a:xfrm>
            <a:off x="838200" y="1828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8620" name="Line 9"/>
          <p:cNvSpPr>
            <a:spLocks noChangeShapeType="1"/>
          </p:cNvSpPr>
          <p:nvPr/>
        </p:nvSpPr>
        <p:spPr bwMode="auto">
          <a:xfrm>
            <a:off x="2971800" y="1828800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8621" name="Line 10"/>
          <p:cNvSpPr>
            <a:spLocks noChangeShapeType="1"/>
          </p:cNvSpPr>
          <p:nvPr/>
        </p:nvSpPr>
        <p:spPr bwMode="auto">
          <a:xfrm>
            <a:off x="5105400" y="1828800"/>
            <a:ext cx="381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8622" name="AutoShape 11"/>
          <p:cNvSpPr>
            <a:spLocks noChangeArrowheads="1"/>
          </p:cNvSpPr>
          <p:nvPr/>
        </p:nvSpPr>
        <p:spPr bwMode="auto">
          <a:xfrm>
            <a:off x="3276600" y="2667000"/>
            <a:ext cx="1752600" cy="533400"/>
          </a:xfrm>
          <a:prstGeom prst="flowChartInputOutput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i="0"/>
              <a:t>OUTPUT  “D”</a:t>
            </a:r>
          </a:p>
        </p:txBody>
      </p:sp>
      <p:sp>
        <p:nvSpPr>
          <p:cNvPr id="68623" name="AutoShape 12"/>
          <p:cNvSpPr>
            <a:spLocks noChangeArrowheads="1"/>
          </p:cNvSpPr>
          <p:nvPr/>
        </p:nvSpPr>
        <p:spPr bwMode="auto">
          <a:xfrm>
            <a:off x="5410200" y="2743200"/>
            <a:ext cx="1752600" cy="533400"/>
          </a:xfrm>
          <a:prstGeom prst="flowChartInputOutput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i="0"/>
              <a:t>OUTPUT  “P”</a:t>
            </a:r>
          </a:p>
        </p:txBody>
      </p:sp>
      <p:sp>
        <p:nvSpPr>
          <p:cNvPr id="68624" name="AutoShape 13"/>
          <p:cNvSpPr>
            <a:spLocks noChangeArrowheads="1"/>
          </p:cNvSpPr>
          <p:nvPr/>
        </p:nvSpPr>
        <p:spPr bwMode="auto">
          <a:xfrm>
            <a:off x="7162800" y="2743200"/>
            <a:ext cx="1752600" cy="533400"/>
          </a:xfrm>
          <a:prstGeom prst="flowChartInputOutput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i="0"/>
              <a:t>OUTPUT  “F”</a:t>
            </a:r>
          </a:p>
        </p:txBody>
      </p:sp>
      <p:sp>
        <p:nvSpPr>
          <p:cNvPr id="68625" name="Line 14"/>
          <p:cNvSpPr>
            <a:spLocks noChangeShapeType="1"/>
          </p:cNvSpPr>
          <p:nvPr/>
        </p:nvSpPr>
        <p:spPr bwMode="auto">
          <a:xfrm>
            <a:off x="2057400" y="2209800"/>
            <a:ext cx="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8626" name="Line 15"/>
          <p:cNvSpPr>
            <a:spLocks noChangeShapeType="1"/>
          </p:cNvSpPr>
          <p:nvPr/>
        </p:nvSpPr>
        <p:spPr bwMode="auto">
          <a:xfrm>
            <a:off x="4191000" y="2209800"/>
            <a:ext cx="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8627" name="Line 16"/>
          <p:cNvSpPr>
            <a:spLocks noChangeShapeType="1"/>
          </p:cNvSpPr>
          <p:nvPr/>
        </p:nvSpPr>
        <p:spPr bwMode="auto">
          <a:xfrm>
            <a:off x="6324600" y="2209800"/>
            <a:ext cx="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8628" name="Line 17"/>
          <p:cNvSpPr>
            <a:spLocks noChangeShapeType="1"/>
          </p:cNvSpPr>
          <p:nvPr/>
        </p:nvSpPr>
        <p:spPr bwMode="auto">
          <a:xfrm>
            <a:off x="7239000" y="1828800"/>
            <a:ext cx="838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8629" name="Line 18"/>
          <p:cNvSpPr>
            <a:spLocks noChangeShapeType="1"/>
          </p:cNvSpPr>
          <p:nvPr/>
        </p:nvSpPr>
        <p:spPr bwMode="auto">
          <a:xfrm>
            <a:off x="8077200" y="1828800"/>
            <a:ext cx="0" cy="914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8630" name="Oval 19"/>
          <p:cNvSpPr>
            <a:spLocks noChangeArrowheads="1"/>
          </p:cNvSpPr>
          <p:nvPr/>
        </p:nvSpPr>
        <p:spPr bwMode="auto">
          <a:xfrm>
            <a:off x="3429000" y="3733800"/>
            <a:ext cx="1371600" cy="533400"/>
          </a:xfrm>
          <a:prstGeom prst="ellipse">
            <a:avLst/>
          </a:prstGeom>
          <a:solidFill>
            <a:srgbClr val="FFFF99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i="0"/>
              <a:t>STOP</a:t>
            </a:r>
          </a:p>
        </p:txBody>
      </p:sp>
      <p:sp>
        <p:nvSpPr>
          <p:cNvPr id="68631" name="Oval 20"/>
          <p:cNvSpPr>
            <a:spLocks noChangeArrowheads="1"/>
          </p:cNvSpPr>
          <p:nvPr/>
        </p:nvSpPr>
        <p:spPr bwMode="auto">
          <a:xfrm>
            <a:off x="5638800" y="3733800"/>
            <a:ext cx="1371600" cy="533400"/>
          </a:xfrm>
          <a:prstGeom prst="ellipse">
            <a:avLst/>
          </a:prstGeom>
          <a:solidFill>
            <a:srgbClr val="FFFF99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i="0"/>
              <a:t>STOP</a:t>
            </a:r>
          </a:p>
        </p:txBody>
      </p:sp>
      <p:sp>
        <p:nvSpPr>
          <p:cNvPr id="68632" name="Oval 21"/>
          <p:cNvSpPr>
            <a:spLocks noChangeArrowheads="1"/>
          </p:cNvSpPr>
          <p:nvPr/>
        </p:nvSpPr>
        <p:spPr bwMode="auto">
          <a:xfrm>
            <a:off x="7391400" y="3733800"/>
            <a:ext cx="1371600" cy="533400"/>
          </a:xfrm>
          <a:prstGeom prst="ellipse">
            <a:avLst/>
          </a:prstGeom>
          <a:solidFill>
            <a:srgbClr val="FFFF99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i="0"/>
              <a:t>STOP</a:t>
            </a:r>
          </a:p>
        </p:txBody>
      </p:sp>
      <p:sp>
        <p:nvSpPr>
          <p:cNvPr id="68633" name="Line 22"/>
          <p:cNvSpPr>
            <a:spLocks noChangeShapeType="1"/>
          </p:cNvSpPr>
          <p:nvPr/>
        </p:nvSpPr>
        <p:spPr bwMode="auto">
          <a:xfrm>
            <a:off x="2057400" y="3200400"/>
            <a:ext cx="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8634" name="Line 23"/>
          <p:cNvSpPr>
            <a:spLocks noChangeShapeType="1"/>
          </p:cNvSpPr>
          <p:nvPr/>
        </p:nvSpPr>
        <p:spPr bwMode="auto">
          <a:xfrm>
            <a:off x="4191000" y="3200400"/>
            <a:ext cx="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8635" name="Line 24"/>
          <p:cNvSpPr>
            <a:spLocks noChangeShapeType="1"/>
          </p:cNvSpPr>
          <p:nvPr/>
        </p:nvSpPr>
        <p:spPr bwMode="auto">
          <a:xfrm>
            <a:off x="6324600" y="3276600"/>
            <a:ext cx="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8636" name="Line 25"/>
          <p:cNvSpPr>
            <a:spLocks noChangeShapeType="1"/>
          </p:cNvSpPr>
          <p:nvPr/>
        </p:nvSpPr>
        <p:spPr bwMode="auto">
          <a:xfrm>
            <a:off x="8077200" y="3276600"/>
            <a:ext cx="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8637" name="Text Box 26"/>
          <p:cNvSpPr txBox="1">
            <a:spLocks noChangeArrowheads="1"/>
          </p:cNvSpPr>
          <p:nvPr/>
        </p:nvSpPr>
        <p:spPr bwMode="auto">
          <a:xfrm>
            <a:off x="5715000" y="2362200"/>
            <a:ext cx="10668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rgbClr val="3333CC"/>
                </a:solidFill>
              </a:rPr>
              <a:t>YES</a:t>
            </a:r>
          </a:p>
        </p:txBody>
      </p:sp>
      <p:sp>
        <p:nvSpPr>
          <p:cNvPr id="68638" name="Text Box 27"/>
          <p:cNvSpPr txBox="1">
            <a:spLocks noChangeArrowheads="1"/>
          </p:cNvSpPr>
          <p:nvPr/>
        </p:nvSpPr>
        <p:spPr bwMode="auto">
          <a:xfrm>
            <a:off x="3581400" y="2286000"/>
            <a:ext cx="10668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rgbClr val="3333CC"/>
                </a:solidFill>
              </a:rPr>
              <a:t>YES</a:t>
            </a:r>
          </a:p>
        </p:txBody>
      </p:sp>
      <p:sp>
        <p:nvSpPr>
          <p:cNvPr id="68639" name="Text Box 28"/>
          <p:cNvSpPr txBox="1">
            <a:spLocks noChangeArrowheads="1"/>
          </p:cNvSpPr>
          <p:nvPr/>
        </p:nvSpPr>
        <p:spPr bwMode="auto">
          <a:xfrm>
            <a:off x="1447800" y="2286000"/>
            <a:ext cx="10668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rgbClr val="3333CC"/>
                </a:solidFill>
              </a:rPr>
              <a:t>YES</a:t>
            </a:r>
          </a:p>
        </p:txBody>
      </p:sp>
      <p:sp>
        <p:nvSpPr>
          <p:cNvPr id="68640" name="Text Box 29"/>
          <p:cNvSpPr txBox="1">
            <a:spLocks noChangeArrowheads="1"/>
          </p:cNvSpPr>
          <p:nvPr/>
        </p:nvSpPr>
        <p:spPr bwMode="auto">
          <a:xfrm>
            <a:off x="7391400" y="1447800"/>
            <a:ext cx="10668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rgbClr val="3333CC"/>
                </a:solidFill>
              </a:rPr>
              <a:t>NO</a:t>
            </a:r>
          </a:p>
        </p:txBody>
      </p:sp>
      <p:sp>
        <p:nvSpPr>
          <p:cNvPr id="68641" name="Text Box 30"/>
          <p:cNvSpPr txBox="1">
            <a:spLocks noChangeArrowheads="1"/>
          </p:cNvSpPr>
          <p:nvPr/>
        </p:nvSpPr>
        <p:spPr bwMode="auto">
          <a:xfrm>
            <a:off x="5029200" y="1447800"/>
            <a:ext cx="10668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rgbClr val="3333CC"/>
                </a:solidFill>
              </a:rPr>
              <a:t>NO</a:t>
            </a:r>
          </a:p>
        </p:txBody>
      </p:sp>
      <p:sp>
        <p:nvSpPr>
          <p:cNvPr id="68642" name="Text Box 31"/>
          <p:cNvSpPr txBox="1">
            <a:spLocks noChangeArrowheads="1"/>
          </p:cNvSpPr>
          <p:nvPr/>
        </p:nvSpPr>
        <p:spPr bwMode="auto">
          <a:xfrm>
            <a:off x="2895600" y="1371600"/>
            <a:ext cx="10668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rgbClr val="3333CC"/>
                </a:solidFill>
              </a:rPr>
              <a:t>NO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Text/Reference Books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371600"/>
            <a:ext cx="8382000" cy="4724400"/>
          </a:xfrm>
        </p:spPr>
        <p:txBody>
          <a:bodyPr/>
          <a:lstStyle/>
          <a:p>
            <a:pPr marL="533400" indent="-533400" eaLnBrk="1" hangingPunct="1">
              <a:buFontTx/>
              <a:buAutoNum type="arabicPeriod"/>
            </a:pPr>
            <a:endParaRPr lang="en-US" dirty="0" smtClean="0"/>
          </a:p>
          <a:p>
            <a:pPr marL="533400" indent="-533400" eaLnBrk="1" hangingPunct="1">
              <a:buFontTx/>
              <a:buAutoNum type="arabicPeriod"/>
            </a:pPr>
            <a:endParaRPr lang="en-US" dirty="0" smtClean="0"/>
          </a:p>
          <a:p>
            <a:pPr marL="533400" indent="-533400" eaLnBrk="1" hangingPunct="1">
              <a:buFontTx/>
              <a:buAutoNum type="arabicPeriod"/>
            </a:pPr>
            <a:r>
              <a:rPr lang="en-US" dirty="0" smtClean="0"/>
              <a:t>C Programming : Kernighan and Ritchie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US" dirty="0" smtClean="0"/>
              <a:t>Programming with C</a:t>
            </a:r>
          </a:p>
          <a:p>
            <a:pPr marL="914400" lvl="1" indent="-457200" eaLnBrk="1" hangingPunct="1">
              <a:buFontTx/>
              <a:buNone/>
            </a:pPr>
            <a:r>
              <a:rPr lang="en-US" dirty="0" smtClean="0"/>
              <a:t>      B.S. Gottfried, </a:t>
            </a:r>
            <a:r>
              <a:rPr lang="en-US" dirty="0" err="1" smtClean="0"/>
              <a:t>Schaum’s</a:t>
            </a:r>
            <a:r>
              <a:rPr lang="en-US" dirty="0" smtClean="0"/>
              <a:t> Outline Series,  Tata McGraw-Hill, 2006.</a:t>
            </a:r>
          </a:p>
          <a:p>
            <a:pPr marL="914400" lvl="1" indent="-457200" eaLnBrk="1" hangingPunct="1">
              <a:buFontTx/>
              <a:buNone/>
            </a:pPr>
            <a:r>
              <a:rPr lang="en-US" dirty="0" smtClean="0"/>
              <a:t>OR </a:t>
            </a:r>
          </a:p>
          <a:p>
            <a:pPr marL="914400" lvl="1" indent="-457200" eaLnBrk="1" hangingPunct="1">
              <a:buFontTx/>
              <a:buNone/>
            </a:pPr>
            <a:r>
              <a:rPr lang="en-US" dirty="0" smtClean="0"/>
              <a:t>Any other book on C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FCE8AD-645A-4894-AC2F-F57073520B9E}" type="slidenum">
              <a:rPr lang="en-US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028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Introduction</a:t>
            </a:r>
          </a:p>
        </p:txBody>
      </p:sp>
      <p:sp>
        <p:nvSpPr>
          <p:cNvPr id="130053" name="Rectangle 1029"/>
          <p:cNvSpPr>
            <a:spLocks noGrp="1" noChangeArrowheads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B1BE71-FF66-47F3-8D1D-E07A1CAB017C}" type="slidenum">
              <a:rPr lang="en-US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is a Computer?</a:t>
            </a:r>
          </a:p>
        </p:txBody>
      </p:sp>
      <p:sp>
        <p:nvSpPr>
          <p:cNvPr id="1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2015</a:t>
            </a:r>
            <a:endParaRPr lang="en-US"/>
          </a:p>
        </p:txBody>
      </p:sp>
      <p:sp>
        <p:nvSpPr>
          <p:cNvPr id="1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1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BF02E3-1275-4C26-9050-8FD662911BC1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22534" name="Rectangle 3"/>
          <p:cNvSpPr>
            <a:spLocks noChangeArrowheads="1"/>
          </p:cNvSpPr>
          <p:nvPr/>
        </p:nvSpPr>
        <p:spPr bwMode="auto">
          <a:xfrm>
            <a:off x="3200400" y="2286000"/>
            <a:ext cx="2667000" cy="12954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i="0">
                <a:latin typeface="Arial" charset="0"/>
              </a:rPr>
              <a:t>Central </a:t>
            </a:r>
          </a:p>
          <a:p>
            <a:pPr algn="ctr"/>
            <a:r>
              <a:rPr lang="en-US" sz="2000" b="1" i="0">
                <a:latin typeface="Arial" charset="0"/>
              </a:rPr>
              <a:t>Processing</a:t>
            </a:r>
          </a:p>
          <a:p>
            <a:pPr algn="ctr"/>
            <a:r>
              <a:rPr lang="en-US" sz="2000" b="1" i="0">
                <a:latin typeface="Arial" charset="0"/>
              </a:rPr>
              <a:t>Unit</a:t>
            </a:r>
          </a:p>
          <a:p>
            <a:pPr algn="ctr"/>
            <a:r>
              <a:rPr lang="en-US" sz="2000" b="1" i="0">
                <a:latin typeface="Arial" charset="0"/>
              </a:rPr>
              <a:t>(CPU)</a:t>
            </a:r>
          </a:p>
        </p:txBody>
      </p:sp>
      <p:sp>
        <p:nvSpPr>
          <p:cNvPr id="22535" name="Rectangle 4"/>
          <p:cNvSpPr>
            <a:spLocks noChangeArrowheads="1"/>
          </p:cNvSpPr>
          <p:nvPr/>
        </p:nvSpPr>
        <p:spPr bwMode="auto">
          <a:xfrm>
            <a:off x="838200" y="2286000"/>
            <a:ext cx="1295400" cy="1143000"/>
          </a:xfrm>
          <a:prstGeom prst="rect">
            <a:avLst/>
          </a:prstGeom>
          <a:solidFill>
            <a:srgbClr val="CCFF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i="0">
                <a:latin typeface="Arial" charset="0"/>
              </a:rPr>
              <a:t>Input</a:t>
            </a:r>
          </a:p>
          <a:p>
            <a:pPr algn="ctr"/>
            <a:r>
              <a:rPr lang="en-US" b="1" i="0">
                <a:latin typeface="Arial" charset="0"/>
              </a:rPr>
              <a:t>Device</a:t>
            </a:r>
          </a:p>
        </p:txBody>
      </p:sp>
      <p:sp>
        <p:nvSpPr>
          <p:cNvPr id="22536" name="Rectangle 5"/>
          <p:cNvSpPr>
            <a:spLocks noChangeArrowheads="1"/>
          </p:cNvSpPr>
          <p:nvPr/>
        </p:nvSpPr>
        <p:spPr bwMode="auto">
          <a:xfrm>
            <a:off x="6934200" y="2286000"/>
            <a:ext cx="1295400" cy="1143000"/>
          </a:xfrm>
          <a:prstGeom prst="rect">
            <a:avLst/>
          </a:prstGeom>
          <a:solidFill>
            <a:srgbClr val="CCFF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i="0">
                <a:latin typeface="Arial" charset="0"/>
              </a:rPr>
              <a:t>Output</a:t>
            </a:r>
          </a:p>
          <a:p>
            <a:pPr algn="ctr"/>
            <a:r>
              <a:rPr lang="en-US" b="1" i="0">
                <a:latin typeface="Arial" charset="0"/>
              </a:rPr>
              <a:t>Device</a:t>
            </a:r>
          </a:p>
        </p:txBody>
      </p:sp>
      <p:sp>
        <p:nvSpPr>
          <p:cNvPr id="22537" name="Rectangle 6"/>
          <p:cNvSpPr>
            <a:spLocks noChangeArrowheads="1"/>
          </p:cNvSpPr>
          <p:nvPr/>
        </p:nvSpPr>
        <p:spPr bwMode="auto">
          <a:xfrm>
            <a:off x="3276600" y="4419600"/>
            <a:ext cx="2514600" cy="609600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i="0">
                <a:latin typeface="Arial" charset="0"/>
              </a:rPr>
              <a:t>Main Memory</a:t>
            </a:r>
          </a:p>
        </p:txBody>
      </p:sp>
      <p:sp>
        <p:nvSpPr>
          <p:cNvPr id="22538" name="Rectangle 7"/>
          <p:cNvSpPr>
            <a:spLocks noChangeArrowheads="1"/>
          </p:cNvSpPr>
          <p:nvPr/>
        </p:nvSpPr>
        <p:spPr bwMode="auto">
          <a:xfrm>
            <a:off x="2971800" y="5562600"/>
            <a:ext cx="3124200" cy="609600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i="0">
                <a:latin typeface="Arial" charset="0"/>
              </a:rPr>
              <a:t>Storage Peripherals</a:t>
            </a:r>
          </a:p>
        </p:txBody>
      </p:sp>
      <p:sp>
        <p:nvSpPr>
          <p:cNvPr id="22539" name="AutoShape 8"/>
          <p:cNvSpPr>
            <a:spLocks noChangeArrowheads="1"/>
          </p:cNvSpPr>
          <p:nvPr/>
        </p:nvSpPr>
        <p:spPr bwMode="auto">
          <a:xfrm>
            <a:off x="2133600" y="2819400"/>
            <a:ext cx="1066800" cy="228600"/>
          </a:xfrm>
          <a:prstGeom prst="rightArrow">
            <a:avLst>
              <a:gd name="adj1" fmla="val 50000"/>
              <a:gd name="adj2" fmla="val 1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40" name="AutoShape 9"/>
          <p:cNvSpPr>
            <a:spLocks noChangeArrowheads="1"/>
          </p:cNvSpPr>
          <p:nvPr/>
        </p:nvSpPr>
        <p:spPr bwMode="auto">
          <a:xfrm>
            <a:off x="5867400" y="2819400"/>
            <a:ext cx="1066800" cy="228600"/>
          </a:xfrm>
          <a:prstGeom prst="rightArrow">
            <a:avLst>
              <a:gd name="adj1" fmla="val 50000"/>
              <a:gd name="adj2" fmla="val 1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41" name="AutoShape 10"/>
          <p:cNvSpPr>
            <a:spLocks noChangeArrowheads="1"/>
          </p:cNvSpPr>
          <p:nvPr/>
        </p:nvSpPr>
        <p:spPr bwMode="auto">
          <a:xfrm>
            <a:off x="4267200" y="3581400"/>
            <a:ext cx="457200" cy="838200"/>
          </a:xfrm>
          <a:prstGeom prst="upDownArrow">
            <a:avLst>
              <a:gd name="adj1" fmla="val 50000"/>
              <a:gd name="adj2" fmla="val 3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42" name="AutoShape 11"/>
          <p:cNvSpPr>
            <a:spLocks noChangeArrowheads="1"/>
          </p:cNvSpPr>
          <p:nvPr/>
        </p:nvSpPr>
        <p:spPr bwMode="auto">
          <a:xfrm>
            <a:off x="4343400" y="5029200"/>
            <a:ext cx="304800" cy="533400"/>
          </a:xfrm>
          <a:prstGeom prst="upDownArrow">
            <a:avLst>
              <a:gd name="adj1" fmla="val 50000"/>
              <a:gd name="adj2" fmla="val 3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43" name="Text Box 12"/>
          <p:cNvSpPr txBox="1">
            <a:spLocks noChangeArrowheads="1"/>
          </p:cNvSpPr>
          <p:nvPr/>
        </p:nvSpPr>
        <p:spPr bwMode="auto">
          <a:xfrm>
            <a:off x="762000" y="1295400"/>
            <a:ext cx="7848600" cy="82232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0">
                <a:solidFill>
                  <a:srgbClr val="000099"/>
                </a:solidFill>
                <a:latin typeface="Arial" charset="0"/>
              </a:rPr>
              <a:t>It is a machine which can accept data, process them, and output results.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32099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/>
              <a:t>CPU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mtClean="0"/>
              <a:t>All computations take place here in order for the computer to perform a designated task.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mtClean="0"/>
              <a:t>It has a large number of registers which temporarily store data and programs (instructions).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mtClean="0"/>
              <a:t>It has circuitry to carry out arithmetic and logic operations, take decisions, etc.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mtClean="0"/>
              <a:t>It retrieves instructions from the memory, interprets (decodes) them, and perform the requested operation.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Semester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CE4522-D633-468A-9E63-3AB916F7F225}" type="slidenum">
              <a:rPr lang="en-US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2663</Words>
  <Application>Microsoft Office PowerPoint</Application>
  <PresentationFormat>On-screen Show (4:3)</PresentationFormat>
  <Paragraphs>715</Paragraphs>
  <Slides>56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56</vt:i4>
      </vt:variant>
    </vt:vector>
  </HeadingPairs>
  <TitlesOfParts>
    <vt:vector size="58" baseType="lpstr">
      <vt:lpstr>Office Theme</vt:lpstr>
      <vt:lpstr>Custom Design</vt:lpstr>
      <vt:lpstr>Programming and Data Structure</vt:lpstr>
      <vt:lpstr>Some General Announcements</vt:lpstr>
      <vt:lpstr>About the Course</vt:lpstr>
      <vt:lpstr>Course Materials</vt:lpstr>
      <vt:lpstr>Slide 5</vt:lpstr>
      <vt:lpstr>Text/Reference Books</vt:lpstr>
      <vt:lpstr>Introduction</vt:lpstr>
      <vt:lpstr>What is a Computer?</vt:lpstr>
      <vt:lpstr>Slide 9</vt:lpstr>
      <vt:lpstr>Slide 10</vt:lpstr>
      <vt:lpstr>Slide 11</vt:lpstr>
      <vt:lpstr>Typical Configuration of a PC</vt:lpstr>
      <vt:lpstr>How does a computer work?</vt:lpstr>
      <vt:lpstr>Memory map</vt:lpstr>
      <vt:lpstr>Instructions &amp; Variables in Memory</vt:lpstr>
      <vt:lpstr>Instr. &amp; Variables in Memory (contd.)</vt:lpstr>
      <vt:lpstr>Classification of Software</vt:lpstr>
      <vt:lpstr>Operating Systems</vt:lpstr>
      <vt:lpstr>Contd.</vt:lpstr>
      <vt:lpstr>Contd.</vt:lpstr>
      <vt:lpstr>Multiuser Environment</vt:lpstr>
      <vt:lpstr>Computer Languages</vt:lpstr>
      <vt:lpstr>Contd.</vt:lpstr>
      <vt:lpstr>Contd.</vt:lpstr>
      <vt:lpstr>High-Level Language</vt:lpstr>
      <vt:lpstr>Contd.</vt:lpstr>
      <vt:lpstr>To Summarize</vt:lpstr>
      <vt:lpstr>Number System :: The Basics</vt:lpstr>
      <vt:lpstr>Contd.</vt:lpstr>
      <vt:lpstr>Concept of Bits and Bytes</vt:lpstr>
      <vt:lpstr>Contd.</vt:lpstr>
      <vt:lpstr>Basic Programming Concepts</vt:lpstr>
      <vt:lpstr>Some Terminologies</vt:lpstr>
      <vt:lpstr>Variables and Constants</vt:lpstr>
      <vt:lpstr>Contd.</vt:lpstr>
      <vt:lpstr>Memory map</vt:lpstr>
      <vt:lpstr>Variables in Memory</vt:lpstr>
      <vt:lpstr>Variables in Memory (contd.)</vt:lpstr>
      <vt:lpstr>Data types</vt:lpstr>
      <vt:lpstr>Data Types (contd.)</vt:lpstr>
      <vt:lpstr>Problem solving</vt:lpstr>
      <vt:lpstr>Flowchart: basic symbols</vt:lpstr>
      <vt:lpstr>Contd.</vt:lpstr>
      <vt:lpstr>Example 1: Adding three numbers</vt:lpstr>
      <vt:lpstr>Example 2: Larger of two numbers</vt:lpstr>
      <vt:lpstr>Example 3: Largest of three numbers</vt:lpstr>
      <vt:lpstr>Example 4: Sum of first N natural numbers</vt:lpstr>
      <vt:lpstr>Example 5: SUM = 12 + 22 + 32 + N2</vt:lpstr>
      <vt:lpstr>Example 6: SUM = 1.2 + 2.3 + 3.4 + to N terms</vt:lpstr>
      <vt:lpstr>Example 7: Computing Factorial</vt:lpstr>
      <vt:lpstr>Example 8: Computing ex series up to N terms</vt:lpstr>
      <vt:lpstr>Example 9: Computing ex series up to 4  decimal places</vt:lpstr>
      <vt:lpstr>Example 10: Roots of a quadratic equation</vt:lpstr>
      <vt:lpstr>Example 11: Grade computation</vt:lpstr>
      <vt:lpstr>Grade Computation (contd.)</vt:lpstr>
      <vt:lpstr>Slide 56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and Data Structure</dc:title>
  <dc:creator>Admin</dc:creator>
  <cp:lastModifiedBy>Pabitra Mitra</cp:lastModifiedBy>
  <cp:revision>10</cp:revision>
  <dcterms:created xsi:type="dcterms:W3CDTF">2006-08-16T00:00:00Z</dcterms:created>
  <dcterms:modified xsi:type="dcterms:W3CDTF">2015-01-11T15:13:10Z</dcterms:modified>
</cp:coreProperties>
</file>