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37"/>
  </p:notesMasterIdLst>
  <p:handoutMasterIdLst>
    <p:handoutMasterId r:id="rId38"/>
  </p:handoutMasterIdLst>
  <p:sldIdLst>
    <p:sldId id="256" r:id="rId3"/>
    <p:sldId id="873" r:id="rId4"/>
    <p:sldId id="872" r:id="rId5"/>
    <p:sldId id="874" r:id="rId6"/>
    <p:sldId id="875" r:id="rId7"/>
    <p:sldId id="876" r:id="rId8"/>
    <p:sldId id="877" r:id="rId9"/>
    <p:sldId id="879" r:id="rId10"/>
    <p:sldId id="880" r:id="rId11"/>
    <p:sldId id="881" r:id="rId12"/>
    <p:sldId id="845" r:id="rId13"/>
    <p:sldId id="910" r:id="rId14"/>
    <p:sldId id="911" r:id="rId15"/>
    <p:sldId id="912" r:id="rId16"/>
    <p:sldId id="913" r:id="rId17"/>
    <p:sldId id="914" r:id="rId18"/>
    <p:sldId id="915" r:id="rId19"/>
    <p:sldId id="916" r:id="rId20"/>
    <p:sldId id="917" r:id="rId21"/>
    <p:sldId id="923" r:id="rId22"/>
    <p:sldId id="932" r:id="rId23"/>
    <p:sldId id="933" r:id="rId24"/>
    <p:sldId id="934" r:id="rId25"/>
    <p:sldId id="935" r:id="rId26"/>
    <p:sldId id="936" r:id="rId27"/>
    <p:sldId id="937" r:id="rId28"/>
    <p:sldId id="938" r:id="rId29"/>
    <p:sldId id="939" r:id="rId30"/>
    <p:sldId id="919" r:id="rId31"/>
    <p:sldId id="920" r:id="rId32"/>
    <p:sldId id="846" r:id="rId33"/>
    <p:sldId id="890" r:id="rId34"/>
    <p:sldId id="891" r:id="rId35"/>
    <p:sldId id="892" r:id="rId36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3E9"/>
    <a:srgbClr val="336699"/>
    <a:srgbClr val="E6F2ED"/>
    <a:srgbClr val="DBEDE6"/>
    <a:srgbClr val="D7F1E6"/>
    <a:srgbClr val="D4F0E5"/>
    <a:srgbClr val="CCFFCC"/>
    <a:srgbClr val="2A7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2" autoAdjust="0"/>
    <p:restoredTop sz="72051" autoAdjust="0"/>
  </p:normalViewPr>
  <p:slideViewPr>
    <p:cSldViewPr>
      <p:cViewPr>
        <p:scale>
          <a:sx n="50" d="100"/>
          <a:sy n="50" d="100"/>
        </p:scale>
        <p:origin x="-1928" y="-10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20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15/03/18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781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87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1E893B-7686-47E7-8BAA-792CEA63E874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9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89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AE97-3771-4726-814A-CD4EFAC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2A3E-5829-4B0E-86B4-3D25787A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310C-0555-4469-BB14-3863653C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D11A-C856-44AB-8D90-524D000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6D9-4E3C-4CB5-929D-9B70186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0169-975A-4741-9512-CA00BB135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515-3B86-4138-911F-F61F038E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D7DB-B0EA-4876-AA57-FC36017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FBB-C416-4B51-9ADA-F9A87D71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4636-CB2F-4EA6-97A4-4CD154B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A040-71E0-4161-9A5F-B74854AB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1981200"/>
            <a:ext cx="307816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+mn-ea"/>
                <a:cs typeface="Arial Unicode MS" charset="0"/>
              </a:rPr>
              <a:t>Introduction to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360">
            <a:solidFill>
              <a:srgbClr val="406E84"/>
            </a:solidFill>
            <a:miter lim="800000"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88" y="2590800"/>
            <a:ext cx="72564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+mn-ea"/>
                <a:cs typeface="Arial Unicode MS" charset="0"/>
              </a:rPr>
              <a:t>Information Retrieval</a:t>
            </a:r>
          </a:p>
        </p:txBody>
      </p:sp>
      <p:sp>
        <p:nvSpPr>
          <p:cNvPr id="778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78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437085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B3EC566-48E6-4552-87D6-CB322A8F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xmlns:p14="http://schemas.microsoft.com/office/powerpoint/2010/main"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5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066800" y="3886200"/>
            <a:ext cx="7010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Lecture </a:t>
            </a: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10: </a:t>
            </a: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Relevance Feedback &amp; Query Expansion</a:t>
            </a:r>
            <a:endParaRPr lang="en-US" sz="2800" dirty="0">
              <a:solidFill>
                <a:srgbClr val="437085"/>
              </a:solidFill>
              <a:latin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feedback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7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can iterate this: several rounds of relevance feedback.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will use the term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ad hoc retrieval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to refer to regular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without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feedback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will now look at an example of relevance feedback.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sz="3600" dirty="0" smtClean="0"/>
              <a:t>Example: A real (non-image) example</a:t>
            </a:r>
            <a:endParaRPr lang="de-DE" sz="3600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428737"/>
            <a:ext cx="8791605" cy="542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Initial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[new space satellite applications] Results for initial query: (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= rank)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de-DE" sz="1800" i="1" dirty="0" smtClean="0">
                <a:solidFill>
                  <a:schemeClr val="tx1"/>
                </a:solidFill>
                <a:latin typeface="+mj-lt"/>
              </a:rPr>
              <a:t>r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+mj-lt"/>
              </a:rPr>
              <a:t>	+	1	 0.539	 NASA Hasn’t Scrapped Imaging Spectrometer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+mj-lt"/>
              </a:rPr>
              <a:t>	+	2 	 0.533	 NASA Scratches Environment </a:t>
            </a:r>
            <a:r>
              <a:rPr lang="de-DE" sz="1800" dirty="0" err="1" smtClean="0">
                <a:solidFill>
                  <a:schemeClr val="tx1"/>
                </a:solidFill>
                <a:latin typeface="+mj-lt"/>
              </a:rPr>
              <a:t>Gear</a:t>
            </a:r>
            <a:r>
              <a:rPr lang="de-DE" sz="1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latin typeface="+mj-lt"/>
              </a:rPr>
              <a:t>From</a:t>
            </a:r>
            <a:r>
              <a:rPr lang="de-DE" sz="1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latin typeface="+mj-lt"/>
              </a:rPr>
              <a:t>Satellite</a:t>
            </a:r>
            <a:r>
              <a:rPr lang="de-DE" sz="1800" dirty="0" smtClean="0">
                <a:solidFill>
                  <a:schemeClr val="tx1"/>
                </a:solidFill>
                <a:latin typeface="+mj-lt"/>
              </a:rPr>
              <a:t> Plan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 		3	 0.528	 Science Panel Backs NASA Satellite Plan, But Urges Launches </a:t>
            </a:r>
            <a:r>
              <a:rPr lang="de-DE" sz="18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1800" dirty="0" smtClean="0">
                <a:solidFill>
                  <a:schemeClr val="tx1"/>
                </a:solidFill>
                <a:latin typeface="+mj-lt"/>
              </a:rPr>
              <a:t> 						 </a:t>
            </a:r>
            <a:r>
              <a:rPr lang="de-DE" sz="1800" dirty="0" err="1" smtClean="0">
                <a:solidFill>
                  <a:schemeClr val="tx1"/>
                </a:solidFill>
                <a:latin typeface="+mj-lt"/>
              </a:rPr>
              <a:t>Smaller</a:t>
            </a:r>
            <a:r>
              <a:rPr lang="de-DE" sz="1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latin typeface="+mj-lt"/>
              </a:rPr>
              <a:t>Probes</a:t>
            </a:r>
            <a:endParaRPr lang="de-DE" sz="18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+mj-lt"/>
              </a:rPr>
              <a:t>		4 	 0.526	 A NASA Satellite Project Accomplishes Incredible Feat: Staying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+mj-lt"/>
              </a:rPr>
              <a:t>					</a:t>
            </a:r>
            <a:r>
              <a:rPr lang="de-DE" sz="1800" dirty="0" err="1" smtClean="0">
                <a:solidFill>
                  <a:schemeClr val="tx1"/>
                </a:solidFill>
                <a:latin typeface="+mj-lt"/>
              </a:rPr>
              <a:t>Within</a:t>
            </a:r>
            <a:r>
              <a:rPr lang="de-DE" sz="1800" dirty="0" smtClean="0">
                <a:solidFill>
                  <a:schemeClr val="tx1"/>
                </a:solidFill>
                <a:latin typeface="+mj-lt"/>
              </a:rPr>
              <a:t> Budget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 		5 	 0.525 	Scientist Who Exposed Global Warming Proposes Satellites for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+mj-lt"/>
              </a:rPr>
              <a:t>					</a:t>
            </a:r>
            <a:r>
              <a:rPr lang="de-DE" sz="1800" dirty="0" err="1" smtClean="0">
                <a:solidFill>
                  <a:schemeClr val="tx1"/>
                </a:solidFill>
                <a:latin typeface="+mj-lt"/>
              </a:rPr>
              <a:t>Climate</a:t>
            </a:r>
            <a:r>
              <a:rPr lang="de-DE" sz="1800" dirty="0" smtClean="0">
                <a:solidFill>
                  <a:schemeClr val="tx1"/>
                </a:solidFill>
                <a:latin typeface="+mj-lt"/>
              </a:rPr>
              <a:t> Research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 		6 	 0.524 	 Report Provides Support for the Critics Of Using Big Satellites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+mj-lt"/>
              </a:rPr>
              <a:t>					</a:t>
            </a:r>
            <a:r>
              <a:rPr lang="de-DE" sz="1800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sz="1800" dirty="0" smtClean="0">
                <a:solidFill>
                  <a:schemeClr val="tx1"/>
                </a:solidFill>
                <a:latin typeface="+mj-lt"/>
              </a:rPr>
              <a:t> Study </a:t>
            </a:r>
            <a:r>
              <a:rPr lang="de-DE" sz="1800" dirty="0" err="1" smtClean="0">
                <a:solidFill>
                  <a:schemeClr val="tx1"/>
                </a:solidFill>
                <a:latin typeface="+mj-lt"/>
              </a:rPr>
              <a:t>Climate</a:t>
            </a:r>
            <a:endParaRPr lang="de-DE" sz="18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 		7 	 0.516 	Arianespace Receives Satellite Launch Pact From </a:t>
            </a:r>
            <a:r>
              <a:rPr lang="en-US" sz="1800" dirty="0" err="1" smtClean="0">
                <a:solidFill>
                  <a:schemeClr val="tx1"/>
                </a:solidFill>
                <a:latin typeface="+mj-lt"/>
              </a:rPr>
              <a:t>Telesat</a:t>
            </a:r>
            <a:endParaRPr lang="en-US" sz="1800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sz="1800" dirty="0" smtClean="0">
                <a:solidFill>
                  <a:schemeClr val="tx1"/>
                </a:solidFill>
                <a:latin typeface="+mj-lt"/>
              </a:rPr>
              <a:t>					Canada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+mj-lt"/>
              </a:rPr>
              <a:t>	+	8	 0.509 	Telecommunications Tale of Two Companies</a:t>
            </a:r>
          </a:p>
          <a:p>
            <a:endParaRPr lang="en-US" sz="18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User then marks relevant documents with “+”.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Expanded query after relevance feedback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5929330"/>
            <a:ext cx="5357850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[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new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space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satellite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applications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]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596" y="1643050"/>
          <a:ext cx="5857916" cy="41148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570"/>
                <a:gridCol w="1643074"/>
                <a:gridCol w="1071570"/>
                <a:gridCol w="2071702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b="0" kern="1200" dirty="0" smtClean="0"/>
                        <a:t>2.074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kern="1200" dirty="0" err="1" smtClean="0"/>
                        <a:t>new</a:t>
                      </a:r>
                      <a:endParaRPr lang="de-DE" sz="24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kern="1200" dirty="0" smtClean="0"/>
                        <a:t>15.106</a:t>
                      </a:r>
                      <a:endParaRPr lang="de-DE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kern="1200" dirty="0" err="1" smtClean="0"/>
                        <a:t>space</a:t>
                      </a:r>
                      <a:endParaRPr lang="de-DE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30.816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kern="1200" dirty="0" err="1" smtClean="0"/>
                        <a:t>satellite</a:t>
                      </a:r>
                      <a:r>
                        <a:rPr lang="de-DE" sz="2400" kern="1200" dirty="0" smtClean="0"/>
                        <a:t> </a:t>
                      </a:r>
                      <a:endParaRPr lang="de-DE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  5.660</a:t>
                      </a:r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kern="1200" dirty="0" err="1" smtClean="0"/>
                        <a:t>application</a:t>
                      </a:r>
                      <a:endParaRPr lang="de-DE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5.991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kern="1200" dirty="0" err="1" smtClean="0"/>
                        <a:t>nasa</a:t>
                      </a:r>
                      <a:endParaRPr lang="de-DE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  5.196</a:t>
                      </a:r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kern="1200" dirty="0" err="1" smtClean="0"/>
                        <a:t>eos</a:t>
                      </a:r>
                      <a:endParaRPr lang="de-DE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4.196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kern="1200" dirty="0" err="1" smtClean="0"/>
                        <a:t>launch</a:t>
                      </a:r>
                      <a:endParaRPr lang="de-DE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  3.972</a:t>
                      </a:r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kern="1200" dirty="0" err="1" smtClean="0"/>
                        <a:t>aster</a:t>
                      </a:r>
                      <a:endParaRPr lang="de-DE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3.516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kern="1200" dirty="0" err="1" smtClean="0"/>
                        <a:t>instrument</a:t>
                      </a:r>
                      <a:endParaRPr lang="de-DE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  3.446</a:t>
                      </a:r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kern="1200" dirty="0" err="1" smtClean="0"/>
                        <a:t>arianespace</a:t>
                      </a:r>
                      <a:endParaRPr lang="de-DE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3.004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kern="1200" dirty="0" err="1" smtClean="0"/>
                        <a:t>bundespost</a:t>
                      </a:r>
                      <a:endParaRPr lang="de-DE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  2.806</a:t>
                      </a:r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kern="1200" dirty="0" err="1" smtClean="0"/>
                        <a:t>ss</a:t>
                      </a:r>
                      <a:endParaRPr lang="de-DE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2.790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rocket</a:t>
                      </a:r>
                      <a:endParaRPr lang="de-DE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  2.053</a:t>
                      </a:r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kern="1200" dirty="0" err="1" smtClean="0"/>
                        <a:t>scientist</a:t>
                      </a:r>
                      <a:endParaRPr lang="de-DE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2.003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kern="1200" dirty="0" err="1" smtClean="0"/>
                        <a:t>broadcast</a:t>
                      </a:r>
                      <a:endParaRPr lang="de-DE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  1.172</a:t>
                      </a:r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kern="1200" dirty="0" err="1" smtClean="0"/>
                        <a:t>earth</a:t>
                      </a:r>
                      <a:endParaRPr lang="de-DE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0.836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kern="1200" dirty="0" err="1" smtClean="0"/>
                        <a:t>oil</a:t>
                      </a:r>
                      <a:endParaRPr lang="de-DE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  0.646</a:t>
                      </a:r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kern="1200" dirty="0" err="1" smtClean="0"/>
                        <a:t>measure</a:t>
                      </a:r>
                      <a:endParaRPr lang="de-DE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345301" y="3467401"/>
            <a:ext cx="2655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Compare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original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de-DE" sz="3600" dirty="0" err="1" smtClean="0">
                <a:solidFill>
                  <a:schemeClr val="tx1"/>
                </a:solidFill>
              </a:rPr>
              <a:t>Results</a:t>
            </a:r>
            <a:r>
              <a:rPr lang="de-DE" sz="3600" dirty="0" smtClean="0">
                <a:solidFill>
                  <a:schemeClr val="tx1"/>
                </a:solidFill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</a:rPr>
              <a:t>for</a:t>
            </a:r>
            <a:r>
              <a:rPr lang="de-DE" sz="3600" dirty="0" smtClean="0">
                <a:solidFill>
                  <a:schemeClr val="tx1"/>
                </a:solidFill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</a:rPr>
              <a:t>expanded</a:t>
            </a:r>
            <a:r>
              <a:rPr lang="de-DE" sz="3600" dirty="0" smtClean="0">
                <a:solidFill>
                  <a:schemeClr val="tx1"/>
                </a:solidFill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</a:rPr>
              <a:t>query</a:t>
            </a:r>
            <a:endParaRPr lang="de-DE" sz="3600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513"/>
            <a:ext cx="8791605" cy="542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		r</a:t>
            </a: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	* 	1 	0.513 	NASA Scratches Environment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Gear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From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Satellite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Plan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* 	2 	0.500 	NASA Hasn’t Scrapped Imaging Spectrometer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	3 	0.493 	When the Pentagon Launches a Secret Satellite, Space 						Sleuths Do Some Spy Work of Their Own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	4 	0.493 	NASA Uses ‘Warm’ Superconductors For Fast Circuit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* 	5 	0.492 	Telecommunications Tale of Two Companies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	6 	0.491 	Soviets May Adapt Parts of SS-20 Missile For 								Commercial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Use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	7 	0.490 	Gaping Gap: Pentagon Lags in Race To Match the 							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Soviets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In Rocket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Launchers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		8 	0.490 	Rescue of Satellite By Space Agency To Cost $90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Million</a:t>
            </a:r>
          </a:p>
          <a:p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206059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Motivation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Relevance feedback: Basics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Relevance feedback: Details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Query expansion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885828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 Key concept for relevance feedback: </a:t>
            </a:r>
            <a:r>
              <a:rPr lang="en-US" sz="3600" dirty="0" err="1" smtClean="0">
                <a:solidFill>
                  <a:schemeClr val="tx1"/>
                </a:solidFill>
                <a:latin typeface="+mj-lt"/>
              </a:rPr>
              <a:t>Centroid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centroid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center of mass of a set of points.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Recall that we represent documents as points in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high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-dimensional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space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Thus: we can compute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centroids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documents.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Definition: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	where D is a set of documents and                     is the vector we 	use to represent document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8" name="Picture 7" descr="240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29" y="3908334"/>
            <a:ext cx="2787095" cy="864000"/>
          </a:xfrm>
          <a:prstGeom prst="rect">
            <a:avLst/>
          </a:prstGeom>
        </p:spPr>
      </p:pic>
      <p:pic>
        <p:nvPicPr>
          <p:cNvPr id="9" name="Picture 8" descr="2410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0906" y="5214950"/>
            <a:ext cx="1191275" cy="432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885828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+mj-lt"/>
              </a:rPr>
              <a:t>Centroid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: Example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0" name="Picture 9" descr="2250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1785926"/>
            <a:ext cx="5500726" cy="427696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885828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500174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’ algorithm implements relevance feedback in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vector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space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model.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’ chooses the query          that maximizes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i="1" baseline="-25000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: set of relevant docs;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nr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: set of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docs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Intent: ~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qopt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vector that separates relevant and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maximally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Making some additional assumptions, we can rewrite        as: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2400" y="96824"/>
            <a:ext cx="885828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’ algorithm </a:t>
            </a:r>
          </a:p>
        </p:txBody>
      </p:sp>
      <p:pic>
        <p:nvPicPr>
          <p:cNvPr id="11" name="Picture 10" descr="260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887876"/>
            <a:ext cx="6752692" cy="684000"/>
          </a:xfrm>
          <a:prstGeom prst="rect">
            <a:avLst/>
          </a:prstGeom>
        </p:spPr>
      </p:pic>
      <p:pic>
        <p:nvPicPr>
          <p:cNvPr id="12" name="Picture 11" descr="2609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6" y="5643578"/>
            <a:ext cx="5132917" cy="468000"/>
          </a:xfrm>
          <a:prstGeom prst="rect">
            <a:avLst/>
          </a:prstGeom>
        </p:spPr>
      </p:pic>
      <p:pic>
        <p:nvPicPr>
          <p:cNvPr id="13" name="Picture 12" descr="2609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4810" y="2390058"/>
            <a:ext cx="641794" cy="396000"/>
          </a:xfrm>
          <a:prstGeom prst="rect">
            <a:avLst/>
          </a:prstGeom>
        </p:spPr>
      </p:pic>
      <p:pic>
        <p:nvPicPr>
          <p:cNvPr id="14" name="Picture 13" descr="2609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9520" y="5033264"/>
            <a:ext cx="641794" cy="39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’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6682" y="1785926"/>
            <a:ext cx="8286808" cy="357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optimal query vector is: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move 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centroid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the relevant documents by the difference between the two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centroids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Picture 8" descr="270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2571744"/>
            <a:ext cx="6939774" cy="1404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Exercise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Compute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’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vector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000636"/>
            <a:ext cx="8286808" cy="1285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												                                   </a:t>
            </a: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circles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relevant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Xs: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6682" y="1785926"/>
            <a:ext cx="8286808" cy="357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" name="Picture 9" descr="280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5" y="1928802"/>
            <a:ext cx="4058507" cy="350046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Take-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away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today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71702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Interactive relevance feedback: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improve initial retrieval results by telling the IR system which docs are relevant /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Best known relevance feedback method: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Rocchio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feedback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Query expansion: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improve retrieval results by adding synonyms / related terms to the query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Sources for related terms: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Manual thesauri, automatic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thesauri,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logs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’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illustrated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500702"/>
            <a:ext cx="8286808" cy="1285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           :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centroid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relevant documents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6682" y="1785926"/>
            <a:ext cx="8286808" cy="357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1" name="Picture 10" descr="2909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801" y="5857892"/>
            <a:ext cx="502613" cy="357190"/>
          </a:xfrm>
          <a:prstGeom prst="rect">
            <a:avLst/>
          </a:prstGeom>
        </p:spPr>
      </p:pic>
      <p:pic>
        <p:nvPicPr>
          <p:cNvPr id="16" name="Picture 15" descr="09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1785926"/>
            <a:ext cx="4327101" cy="35719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’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illustrated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500702"/>
            <a:ext cx="8286808" cy="1285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            does not separate relevant /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6682" y="1785926"/>
            <a:ext cx="8286808" cy="357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1" name="Picture 10" descr="2909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801" y="5857892"/>
            <a:ext cx="502613" cy="396000"/>
          </a:xfrm>
          <a:prstGeom prst="rect">
            <a:avLst/>
          </a:prstGeom>
        </p:spPr>
      </p:pic>
      <p:pic>
        <p:nvPicPr>
          <p:cNvPr id="10" name="Picture 9" descr="09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1785926"/>
            <a:ext cx="4136574" cy="35719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’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illustrated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500702"/>
            <a:ext cx="8286808" cy="1285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           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centroid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documents.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6682" y="1785926"/>
            <a:ext cx="8286808" cy="357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2" name="Picture 11" descr="09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1714488"/>
            <a:ext cx="4214842" cy="3605148"/>
          </a:xfrm>
          <a:prstGeom prst="rect">
            <a:avLst/>
          </a:prstGeom>
        </p:spPr>
      </p:pic>
      <p:pic>
        <p:nvPicPr>
          <p:cNvPr id="13" name="Picture 12" descr="2909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5926520"/>
            <a:ext cx="766959" cy="360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’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illustrated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500702"/>
            <a:ext cx="8286808" cy="1285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6682" y="1785926"/>
            <a:ext cx="8286808" cy="357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" name="Picture 9" descr="09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1714488"/>
            <a:ext cx="4272673" cy="371477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’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illustrated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500702"/>
            <a:ext cx="8286808" cy="1285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             -              difference vector 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6682" y="1785926"/>
            <a:ext cx="8286808" cy="357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3" name="Picture 12" descr="2909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5926520"/>
            <a:ext cx="843655" cy="396000"/>
          </a:xfrm>
          <a:prstGeom prst="rect">
            <a:avLst/>
          </a:prstGeom>
        </p:spPr>
      </p:pic>
      <p:pic>
        <p:nvPicPr>
          <p:cNvPr id="10" name="Picture 9" descr="09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1643050"/>
            <a:ext cx="4143404" cy="3585638"/>
          </a:xfrm>
          <a:prstGeom prst="rect">
            <a:avLst/>
          </a:prstGeom>
        </p:spPr>
      </p:pic>
      <p:pic>
        <p:nvPicPr>
          <p:cNvPr id="11" name="Picture 10" descr="2909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48" y="5857892"/>
            <a:ext cx="603136" cy="42862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’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illustrated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500702"/>
            <a:ext cx="8286808" cy="1285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       Add difference vector to           … 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6682" y="1785926"/>
            <a:ext cx="8286808" cy="357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1" name="Picture 10" descr="2909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5857892"/>
            <a:ext cx="603136" cy="428628"/>
          </a:xfrm>
          <a:prstGeom prst="rect">
            <a:avLst/>
          </a:prstGeom>
        </p:spPr>
      </p:pic>
      <p:pic>
        <p:nvPicPr>
          <p:cNvPr id="12" name="Picture 11" descr="09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918" y="1643049"/>
            <a:ext cx="4214842" cy="371178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’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illustrated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500702"/>
            <a:ext cx="8286808" cy="1285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       … to get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6682" y="1785926"/>
            <a:ext cx="8286808" cy="357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" name="Picture 9" descr="09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1643050"/>
            <a:ext cx="4286280" cy="3679731"/>
          </a:xfrm>
          <a:prstGeom prst="rect">
            <a:avLst/>
          </a:prstGeom>
        </p:spPr>
      </p:pic>
      <p:pic>
        <p:nvPicPr>
          <p:cNvPr id="13" name="Picture 12" descr="2909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671" y="5925958"/>
            <a:ext cx="718665" cy="39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’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illustrated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500702"/>
            <a:ext cx="8286808" cy="1285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              separates relevant /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perfectly.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6682" y="1785926"/>
            <a:ext cx="8286808" cy="357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3" name="Picture 12" descr="2909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063" y="5925958"/>
            <a:ext cx="718665" cy="396000"/>
          </a:xfrm>
          <a:prstGeom prst="rect">
            <a:avLst/>
          </a:prstGeom>
        </p:spPr>
      </p:pic>
      <p:pic>
        <p:nvPicPr>
          <p:cNvPr id="11" name="Picture 10" descr="09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37" y="1643050"/>
            <a:ext cx="4926933" cy="378621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’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illustrated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500702"/>
            <a:ext cx="8286808" cy="1285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              separates relevant /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perfectly.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6682" y="1785926"/>
            <a:ext cx="8286808" cy="357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3" name="Picture 12" descr="2909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063" y="5925958"/>
            <a:ext cx="718665" cy="396000"/>
          </a:xfrm>
          <a:prstGeom prst="rect">
            <a:avLst/>
          </a:prstGeom>
        </p:spPr>
      </p:pic>
      <p:pic>
        <p:nvPicPr>
          <p:cNvPr id="10" name="Picture 9" descr="09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1714488"/>
            <a:ext cx="4842266" cy="371477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Terminology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use the name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’ for the theoretically better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motivated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original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version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implementation that is actually used in most cases is the SMART implementation – we use the name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(without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prime)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206059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Motivation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Relevance feedback: Basics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Relevance feedback: Details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Query expansion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1971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(SMART)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3071834"/>
            <a:ext cx="8286808" cy="3929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de-DE" i="1" baseline="-25000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modified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vector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;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de-DE" i="1" baseline="-25000" dirty="0" smtClean="0">
                <a:solidFill>
                  <a:schemeClr val="tx1"/>
                </a:solidFill>
                <a:latin typeface="+mj-lt"/>
              </a:rPr>
              <a:t>0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original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vector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;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i="1" baseline="-25000" dirty="0" err="1" smtClean="0">
                <a:solidFill>
                  <a:schemeClr val="tx1"/>
                </a:solidFill>
                <a:latin typeface="+mj-lt"/>
              </a:rPr>
              <a:t>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nr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: sets of known relevant and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documents respectively;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α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β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γ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weights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New query moves towards relevant documents and away from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Tradeoff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α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vs.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β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γ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If we have a lot of judged documents, we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want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higher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i="1" dirty="0" smtClean="0">
                <a:solidFill>
                  <a:schemeClr val="tx1"/>
                </a:solidFill>
                <a:latin typeface="+mj-lt"/>
              </a:rPr>
              <a:t>β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el-GR" i="1" dirty="0" smtClean="0">
                <a:solidFill>
                  <a:schemeClr val="tx1"/>
                </a:solidFill>
                <a:latin typeface="+mj-lt"/>
              </a:rPr>
              <a:t>γ.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Set negative term weights to 0.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“Negative weight” for a term doesn’t make sense in the vector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space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model.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8" name="Picture 7" descr="310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1811248"/>
            <a:ext cx="5847478" cy="1332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57158" y="1428736"/>
            <a:ext cx="2728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Clr>
                <a:srgbClr val="336699"/>
              </a:buClr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practice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Positive vs. negative relevance feedback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Positive feedback is more valuable than negative feedback.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example, set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β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 0.75,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γ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 0.25 to give higher weight to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positive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feedback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Many systems only allow positive feedback.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feedback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Assumptions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When can relevance feedback enhance recall?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Assumption A1: The user knows the terms in the collection well enough for an initial query.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Assumption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A2: Relevant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contain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similar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(so I can “hop” from one relevant document to a different one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when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giving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feedback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Violation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A1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Assumption A1: The user knows the terms in the collection well enough for an initial query.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Violation: Mismatch of searcher’s vocabulary and collection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vocabulary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cosmonaut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/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astronaut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Violation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A2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928802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Assumption A2: Relevant documents are similar.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for violation: [contradictory government policies]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Several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unrelated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“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prototypes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Subsidies for tobacco farmers vs. anti-smoking campaigns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Aid for developing countries vs. high tariffs on imports from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developing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countries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Relevance feedback on tobacco docs will not help with finding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developing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countries.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206059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Motivation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Relevance feedback: Basics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Relevance feedback: Details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Query expansion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How can we improve recall in search?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71448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Main topic today: two ways of improving recall: relevance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feedback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expansion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As an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consider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[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aircraft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]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and document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containing “plane”, but not containing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aircraft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simple IR system will not return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for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Even if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most relevant document for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!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want to change this: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Return relevant documents even if there is no term match with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(original)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Recall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7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Loose definition of recall in this lecture: “increasing the number of relevant documents returned to user”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Options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improving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recall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7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Local: Do a “local”, on-demand analysis for a user query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Main local method: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relevance feedback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Part 1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Global: Do a global analysis once (e.g., of collection) to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produce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thesaurus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Use thesaurus for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query expansion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Part 2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206059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Motivation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Relevance feedback: Basics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Relevance feedback: Details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Query expansion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feedback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Basic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idea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7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user issues a (short, simple) query.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search engine returns a set of documents.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User marks some docs as relevant, some as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Search engine computes a new representation of the information need. Hope: better than the initial query.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Search engine runs new query and returns new results.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New results have (hopefully) better recall.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1065</Words>
  <Application>Microsoft Macintosh PowerPoint</Application>
  <PresentationFormat>On-screen Show (4:3)</PresentationFormat>
  <Paragraphs>297</Paragraphs>
  <Slides>34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1_Office Theme</vt:lpstr>
      <vt:lpstr>2_Office Theme</vt:lpstr>
      <vt:lpstr>PowerPoint Presentation</vt:lpstr>
      <vt:lpstr>PowerPoint Presentation</vt:lpstr>
      <vt:lpstr>Overview</vt:lpstr>
      <vt:lpstr>Outline</vt:lpstr>
      <vt:lpstr>PowerPoint Presentation</vt:lpstr>
      <vt:lpstr>PowerPoint Presentation</vt:lpstr>
      <vt:lpstr>PowerPoint Presentation</vt:lpstr>
      <vt:lpstr>Outline</vt:lpstr>
      <vt:lpstr>PowerPoint Presentation</vt:lpstr>
      <vt:lpstr>PowerPoint Presentation</vt:lpstr>
      <vt:lpstr>Example: A real (non-image) example</vt:lpstr>
      <vt:lpstr>PowerPoint Presentation</vt:lpstr>
      <vt:lpstr>Results for expanded query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Pawan Goyal</cp:lastModifiedBy>
  <cp:revision>1046</cp:revision>
  <cp:lastPrinted>2009-09-22T15:48:09Z</cp:lastPrinted>
  <dcterms:created xsi:type="dcterms:W3CDTF">2009-09-21T23:46:17Z</dcterms:created>
  <dcterms:modified xsi:type="dcterms:W3CDTF">2018-03-15T16:45:35Z</dcterms:modified>
</cp:coreProperties>
</file>