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1143" r:id="rId4"/>
    <p:sldId id="1144" r:id="rId5"/>
    <p:sldId id="1145" r:id="rId6"/>
    <p:sldId id="1148" r:id="rId7"/>
    <p:sldId id="1150" r:id="rId8"/>
    <p:sldId id="1151" r:id="rId9"/>
    <p:sldId id="1152" r:id="rId10"/>
    <p:sldId id="1153" r:id="rId11"/>
    <p:sldId id="1154" r:id="rId12"/>
    <p:sldId id="1155" r:id="rId13"/>
    <p:sldId id="1156" r:id="rId14"/>
    <p:sldId id="1157" r:id="rId15"/>
    <p:sldId id="1158" r:id="rId16"/>
    <p:sldId id="1159" r:id="rId17"/>
    <p:sldId id="1160" r:id="rId18"/>
    <p:sldId id="1162" r:id="rId19"/>
    <p:sldId id="1196" r:id="rId20"/>
    <p:sldId id="1197" r:id="rId21"/>
    <p:sldId id="1163" r:id="rId22"/>
    <p:sldId id="1165" r:id="rId23"/>
    <p:sldId id="1166" r:id="rId24"/>
    <p:sldId id="1167" r:id="rId25"/>
    <p:sldId id="1168" r:id="rId26"/>
    <p:sldId id="1169" r:id="rId27"/>
    <p:sldId id="1170" r:id="rId28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>
        <p:scale>
          <a:sx n="50" d="100"/>
          <a:sy n="50" d="100"/>
        </p:scale>
        <p:origin x="-3400" y="-16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1/13/16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16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6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>
                <a:solidFill>
                  <a:srgbClr val="437085"/>
                </a:solidFill>
                <a:latin typeface="Calibri" charset="0"/>
              </a:rPr>
              <a:t>T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erm vocabulary and postings lists – preprocessing steps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Chinese: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whitespace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 descr="2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714620"/>
            <a:ext cx="7945907" cy="14287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Ambiguous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segmentation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Chinese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348" y="4429132"/>
            <a:ext cx="792961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characters can be treated as one word meaning ‘monk’ or as a sequence of two words meaning ‘and’ and ‘still’.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9" name="Picture 8" descr="2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071678"/>
            <a:ext cx="5203866" cy="23108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Other cases of “no whitespace”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07167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Compounds in Dutch, German, Swedish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Computerlinguistik → Computer + Linguistik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Lebensversicherungsgesellschaftsangestellter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→ leben +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versicherung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gesellschaft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+ angestellter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Inuit: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tusaatsiarunnanngittualuujunga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(I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can’t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well.)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other languages with segmentation difficulties: Finnish,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Urdu,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Japanese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421481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4 different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alphabets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”: Chinese characters,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hiragana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syllabary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inflectional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endings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functional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katakana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syllabary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transcription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foreign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latin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Chinese). End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express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entirely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hiragana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9" name="Picture 8" descr="2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40" y="1785926"/>
            <a:ext cx="7747612" cy="23574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Arabic script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07167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 descr="2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428868"/>
            <a:ext cx="5500726" cy="203026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Arabic script: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Bidirectionality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928934"/>
            <a:ext cx="864399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3200" dirty="0" smtClean="0">
                <a:solidFill>
                  <a:schemeClr val="tx1"/>
                </a:solidFill>
                <a:latin typeface="+mj-lt"/>
              </a:rPr>
              <a:t> 				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←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	→		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←	→				←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	START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‘Algeria achieved its independence in 1962 after 132 years of French occupation.’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Bidirectionality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not a problem if text is coded in Unicode.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1" name="Picture 10" descr="2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428868"/>
            <a:ext cx="7456006" cy="57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Accents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diacritics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07167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Accents: 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sum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vs. resume (simple omission of accent)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Umlauts: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Universit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ä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 vs.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Universitaet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(substitution with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special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letter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sequence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“ae”)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important criterion: How are users likely to write their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Even in languages that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standardly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have accents, users often do not type them. (Polish?)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Case folding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Reduce all letters to lower case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Possible exceptions: capitalized words in mid-sentence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MIT vs. mit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often best to lowercase everything since users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will use lowercase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regardless of correct capitalization.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Normalization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571612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Need to “normalize” terms in indexed text as well as query terms into the same form.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We want to match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U.S.A.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USA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most commonly implicitly define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equivalence classes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Alternatively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do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asymmetric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expansion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Windows,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Windows 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expansion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powerful, but less efficient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don’t you want to put 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window, Window, windows,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Windows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in the same equivalence class?</a:t>
            </a:r>
            <a:endParaRPr lang="en-US" sz="45600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714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Other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languages</a:t>
            </a:r>
            <a:endParaRPr lang="de-DE" sz="36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64320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Normalization and language detection interact.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PETER WILL NICHT MIT.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→ MIT = mit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He got his PhD from MIT.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→ MIT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≠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mit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14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Documents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428868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Last lecture: Simple Boolean retrieval system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Our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assumptions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know what a document is.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can “machine-read” each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can be complex in reality.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Stop words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stop words = extremely common words which would appear to be of little value in helping select documents matching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need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Examples: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a, an, and, are, as, at, be, by, for, from, has, he, in, is, it, its, of, on, that, the, to, was, were, will, with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Stop word elimination used to be standard in older IR systems.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you need stop words for phrase queries, e.g. “King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Denmark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web search engines index stop words.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Lemmatization 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1857364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Reduce inflectional/variant forms to base form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am, are, is → be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car, cars, car’s, cars’ → car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 boy’s cars are different colors → the boy car be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color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Lemmatization implies doing “proper” reduction to dictionary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headword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form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lemma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Inflectional morphology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cutting → cut)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vs. derivational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morphology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destruction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destroy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)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Stemming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2071678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Definition of stemming: Crude heuristic process that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chops off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ends of words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hope of achieving what “principled” lemmatization attempts to do with a lot of linguistic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knowledge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Language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dependent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inflectional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and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derivational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derivational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automate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automatic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automation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all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reduce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Porter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1428736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common algorithm for stemming English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Results suggest that it is at least as good as other stemming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options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Conventions + 5 phases of reductions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Phases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applied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sequentially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phase consists of a set of commands.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Sample command: Delete final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ement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if what remains is longer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than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1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character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replacement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replac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cement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cement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Sample convention: Of the rules in a compound command, select the one that applies to the longest suffix.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Porter stemmer: A few rules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00100" y="2285992"/>
            <a:ext cx="3500462" cy="16430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de-DE" sz="2600" b="1" dirty="0" err="1" smtClean="0">
                <a:solidFill>
                  <a:schemeClr val="tx1"/>
                </a:solidFill>
                <a:latin typeface="+mj-lt"/>
              </a:rPr>
              <a:t>Rule</a:t>
            </a:r>
            <a:endParaRPr lang="de-DE" sz="2600" b="1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SSES → SS</a:t>
            </a: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IES → I</a:t>
            </a: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SS → SS</a:t>
            </a: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S →</a:t>
            </a:r>
            <a:endParaRPr lang="en-US" sz="2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29058" y="2214554"/>
            <a:ext cx="3500462" cy="16430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b="1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2600" b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caresses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ponies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poni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cats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cat</a:t>
            </a:r>
            <a:endParaRPr lang="en-US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Three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stemmers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comparison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1428736"/>
            <a:ext cx="8491598" cy="4857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Sample text: 	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analysis can reveal features that are not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easily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200" i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visible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from the variations in the individual genes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					and can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lead to a picture of expression that is more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biologically transparent and accessible to interpretation</a:t>
            </a:r>
          </a:p>
          <a:p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Porter stemmer: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analysi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can reveal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featur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that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easili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visibl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			       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from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variat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individu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gene and can lead to               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pictur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express that is more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biolog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transpar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access to interpret</a:t>
            </a:r>
          </a:p>
          <a:p>
            <a:r>
              <a:rPr lang="en-US" sz="2200" i="1" dirty="0" err="1" smtClean="0">
                <a:solidFill>
                  <a:srgbClr val="0070C0"/>
                </a:solidFill>
                <a:latin typeface="+mj-lt"/>
              </a:rPr>
              <a:t>Lovins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 stemmer: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analys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reve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featur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that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eas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from 				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vari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individu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gen and can lead to a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pictur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expres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that is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mor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biolog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transpar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acces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to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interpres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i="1" dirty="0" err="1" smtClean="0">
                <a:solidFill>
                  <a:srgbClr val="0070C0"/>
                </a:solidFill>
                <a:latin typeface="+mj-lt"/>
              </a:rPr>
              <a:t>Paice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 stemmer: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analys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can rev feat that are not easy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from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the vary in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individ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gen and can lead to a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pict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express that is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mor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biolog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transp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access to interpret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stemming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improve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effectiveness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1785926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general, stemming increases effectiveness for some queries, and decreases effectiveness for others.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Queries where stemming is likely to help: [tartan sweaters],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sightseeing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tour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francisco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equivalence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{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sweater,sweaters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}, {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tour,tours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})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Porter Stemmer equivalence class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oper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contains all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operate operating operates operation operative operatives operational.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Queries where stemming hurts: [operational AND research], [operating AND system], [operative AND dentistry]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Parsing a document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214554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to deal with format and language of each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format is it in?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word, excel, html etc.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language is it in?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character set is in use?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of these is a classification problem, which we will study later in this course.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Alternative: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heuristics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Format/Language: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Complications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single index usually contains terms of several languages.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Sometimes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components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contain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multiple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languages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formats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French email with Spanish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pdf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attachment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document unit for indexing?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An email?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email with 5 attachments?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group of files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ppt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or latex in HTML)?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Upshot: Answering the question “what is a document?” is not trivial and requires some design decisions.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Also: XML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Definitions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214554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Word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A delimited string of characters as it appears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text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Term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– A “normalized” word (case, morphology, spelling etc); an equivalence class of words.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Token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An instance of a word or term occurring in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Type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The same as a term in most cases: an equivalence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tokens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Recall: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Inverted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construction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Input: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Output: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token is a candidate for a postings entry.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are valid tokens to emit?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 descr="2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571744"/>
            <a:ext cx="7602342" cy="571504"/>
          </a:xfrm>
          <a:prstGeom prst="rect">
            <a:avLst/>
          </a:prstGeom>
        </p:spPr>
      </p:pic>
      <p:pic>
        <p:nvPicPr>
          <p:cNvPr id="9" name="Picture 8" descr="21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857628"/>
            <a:ext cx="4564280" cy="54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28596" y="2643206"/>
            <a:ext cx="8358246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In June, the dog likes to chase the cat in the barn.</a:t>
            </a:r>
          </a:p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–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How many word tokens? How many word types? </a:t>
            </a:r>
          </a:p>
          <a:p>
            <a:pPr>
              <a:spcBef>
                <a:spcPts val="700"/>
              </a:spcBef>
            </a:pPr>
            <a:endParaRPr lang="en-US" dirty="0">
              <a:solidFill>
                <a:srgbClr val="00B050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tokenization is difficult even in English?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Tokenize: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Mr. O’Neill thinks that the boys’ stories about Chile’s capital aren’t amusing.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Tokenization problems: One word or two? (or several)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Hewlett-Packard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State-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co-education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hold-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-back-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drag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maneuver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base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San Francisco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Los Angeles-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based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company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s-ES" dirty="0" err="1" smtClean="0">
                <a:solidFill>
                  <a:schemeClr val="tx1"/>
                </a:solidFill>
                <a:latin typeface="+mj-lt"/>
              </a:rPr>
              <a:t>cheap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San Francisco-Los </a:t>
            </a:r>
            <a:r>
              <a:rPr lang="es-ES" dirty="0" err="1" smtClean="0">
                <a:solidFill>
                  <a:schemeClr val="tx1"/>
                </a:solidFill>
                <a:latin typeface="+mj-lt"/>
              </a:rPr>
              <a:t>Angeles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fares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York University vs. New York University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Numbers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3/20/91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20/3/91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Mar 20, 1991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B-52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100.2.86.144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(800) 234-2333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800.234.2333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Older IR systems may not index numbers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generally it’s a useful feature.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1306</Words>
  <Application>Microsoft Macintosh PowerPoint</Application>
  <PresentationFormat>On-screen Show (4:3)</PresentationFormat>
  <Paragraphs>243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INRIA Rocquencourt</cp:lastModifiedBy>
  <cp:revision>1334</cp:revision>
  <cp:lastPrinted>2009-09-22T15:48:09Z</cp:lastPrinted>
  <dcterms:created xsi:type="dcterms:W3CDTF">2009-09-21T23:46:17Z</dcterms:created>
  <dcterms:modified xsi:type="dcterms:W3CDTF">2016-01-14T10:29:24Z</dcterms:modified>
</cp:coreProperties>
</file>