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256" r:id="rId3"/>
    <p:sldId id="846" r:id="rId4"/>
    <p:sldId id="847" r:id="rId5"/>
    <p:sldId id="850" r:id="rId6"/>
    <p:sldId id="854" r:id="rId7"/>
    <p:sldId id="893" r:id="rId8"/>
    <p:sldId id="894" r:id="rId9"/>
    <p:sldId id="895" r:id="rId10"/>
    <p:sldId id="856" r:id="rId11"/>
    <p:sldId id="857" r:id="rId12"/>
    <p:sldId id="860" r:id="rId13"/>
    <p:sldId id="861" r:id="rId14"/>
    <p:sldId id="862" r:id="rId15"/>
    <p:sldId id="863" r:id="rId16"/>
    <p:sldId id="864" r:id="rId17"/>
    <p:sldId id="867" r:id="rId18"/>
    <p:sldId id="868" r:id="rId19"/>
    <p:sldId id="869" r:id="rId20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2A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96" autoAdjust="0"/>
    <p:restoredTop sz="86335" autoAdjust="0"/>
  </p:normalViewPr>
  <p:slideViewPr>
    <p:cSldViewPr>
      <p:cViewPr>
        <p:scale>
          <a:sx n="53" d="100"/>
          <a:sy n="53" d="100"/>
        </p:scale>
        <p:origin x="-1496" y="-7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6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02/04/17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75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15: Text Classification &amp; Naive Bayes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Maximum a posteriori class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739099"/>
            <a:ext cx="857252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Our goal in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classification is to find the “best”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best class is the most likely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or maximum a posteriori 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(MAP)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class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1400" dirty="0" err="1" smtClean="0">
                <a:solidFill>
                  <a:schemeClr val="tx1"/>
                </a:solidFill>
                <a:latin typeface="+mj-lt"/>
              </a:rPr>
              <a:t>map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  <a:endParaRPr lang="de-DE" sz="48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958884"/>
            <a:ext cx="6509289" cy="75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Parameter estimation take 1: Maximum likelihood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000108"/>
            <a:ext cx="9001124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          and                from train data: How?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Prior: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docs in class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total number of docs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Conditional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probabilities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tokens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training documents from class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(includes multiple occurrences)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We’ve made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Naive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independence assumption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here:</a:t>
            </a:r>
          </a:p>
        </p:txBody>
      </p:sp>
      <p:pic>
        <p:nvPicPr>
          <p:cNvPr id="11" name="Picture 10" descr="1328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143116"/>
            <a:ext cx="1464479" cy="648000"/>
          </a:xfrm>
          <a:prstGeom prst="rect">
            <a:avLst/>
          </a:prstGeom>
        </p:spPr>
      </p:pic>
      <p:pic>
        <p:nvPicPr>
          <p:cNvPr id="14" name="Picture 13" descr="1328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476" y="3744008"/>
            <a:ext cx="2778718" cy="828000"/>
          </a:xfrm>
          <a:prstGeom prst="rect">
            <a:avLst/>
          </a:prstGeom>
        </p:spPr>
      </p:pic>
      <p:pic>
        <p:nvPicPr>
          <p:cNvPr id="15" name="Picture 14" descr="1328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5857892"/>
            <a:ext cx="2220007" cy="396000"/>
          </a:xfrm>
          <a:prstGeom prst="rect">
            <a:avLst/>
          </a:prstGeom>
        </p:spPr>
      </p:pic>
      <p:pic>
        <p:nvPicPr>
          <p:cNvPr id="16" name="Picture 15" descr="1327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8141" y="1500174"/>
            <a:ext cx="586669" cy="360000"/>
          </a:xfrm>
          <a:prstGeom prst="rect">
            <a:avLst/>
          </a:prstGeom>
        </p:spPr>
      </p:pic>
      <p:pic>
        <p:nvPicPr>
          <p:cNvPr id="17" name="Picture 16" descr="1327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7074" y="1490400"/>
            <a:ext cx="877934" cy="43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The problem with maximum likelihood estimates: Zeros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3508367"/>
            <a:ext cx="9001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i="1" dirty="0" smtClean="0">
                <a:solidFill>
                  <a:schemeClr val="tx1"/>
                </a:solidFill>
                <a:latin typeface="+mj-lt"/>
              </a:rPr>
              <a:t>	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∝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BEIJING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TAIPEI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・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WTO|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WTO never occurs in class China in the train set:</a:t>
            </a:r>
          </a:p>
        </p:txBody>
      </p:sp>
      <p:pic>
        <p:nvPicPr>
          <p:cNvPr id="13" name="Picture 12" descr="1329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500174"/>
            <a:ext cx="7176576" cy="2052000"/>
          </a:xfrm>
          <a:prstGeom prst="rect">
            <a:avLst/>
          </a:prstGeom>
        </p:spPr>
      </p:pic>
      <p:pic>
        <p:nvPicPr>
          <p:cNvPr id="18" name="Picture 17" descr="132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055" y="5429264"/>
            <a:ext cx="6928407" cy="82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problem with maximum likelihood estimates: Zeros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(cont)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933435"/>
            <a:ext cx="9001124" cy="349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there were no occurrences of WTO in documents in class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China,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we’d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zero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estimate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We will get P(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China|d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0 for any document that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contains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WTO!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Zero probabilities cannot be conditioned away.</a:t>
            </a:r>
          </a:p>
        </p:txBody>
      </p:sp>
      <p:pic>
        <p:nvPicPr>
          <p:cNvPr id="11" name="Picture 10" descr="133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928934"/>
            <a:ext cx="5587212" cy="93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 avoid zeros: Add-one smoothing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933435"/>
            <a:ext cx="9001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Before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Now: Add one to each count to avoid zeros: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 is the number of different words (in this case the size of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vocabulary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|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| =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3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428868"/>
            <a:ext cx="2619935" cy="756000"/>
          </a:xfrm>
          <a:prstGeom prst="rect">
            <a:avLst/>
          </a:prstGeom>
        </p:spPr>
      </p:pic>
      <p:pic>
        <p:nvPicPr>
          <p:cNvPr id="12" name="Picture 11" descr="133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3929066"/>
            <a:ext cx="5855610" cy="79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 avoid zeros: Add-one smoothing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2351569"/>
            <a:ext cx="9001124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from the training corpus using add-one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smoothing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a new document, for each class, compute sum of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log of prior and (ii) logs of conditional probabilities of the terms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the document to the class with the largest score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Exercise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7" descr="13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48" y="2143116"/>
            <a:ext cx="8491932" cy="190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20" y="3829131"/>
            <a:ext cx="8572560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Estimate parameters of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Classify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Example: Parameter estimates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4214818"/>
            <a:ext cx="8572560" cy="137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denominators are (8 + 6) and (3 + 6) because the lengths of</a:t>
            </a:r>
          </a:p>
          <a:p>
            <a:pPr>
              <a:spcBef>
                <a:spcPts val="700"/>
              </a:spcBef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text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are 8 and 3, respectively, and because the constant</a:t>
            </a:r>
          </a:p>
          <a:p>
            <a:pPr>
              <a:spcBef>
                <a:spcPts val="700"/>
              </a:spcBef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6 as the vocabulary consists of six terms.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Picture 8" descr="1336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643050"/>
            <a:ext cx="8054636" cy="2357454"/>
          </a:xfrm>
          <a:prstGeom prst="rect">
            <a:avLst/>
          </a:prstGeom>
        </p:spPr>
      </p:pic>
      <p:pic>
        <p:nvPicPr>
          <p:cNvPr id="11" name="Picture 10" descr="133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4748400"/>
            <a:ext cx="736363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Example: Classification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929066"/>
            <a:ext cx="8572560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Thus, the classifier assigns the test document to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China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The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reason for this classification decision is that the three occurrences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 the positive indicator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CHINESE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outweigh the occurrences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 the two negative indicators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JAPAN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TOKYO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spcBef>
                <a:spcPts val="700"/>
              </a:spcBef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13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5" y="2714620"/>
            <a:ext cx="6122724" cy="900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Training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set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are represented typically in some type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-dimensional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fixed set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 = {c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}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classes are human-defined for the needs of an application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(e.g., relevant vs.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training set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 of labeled documents with each labeled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&lt;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&gt; ∈ X × C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Using a learning method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learning algorithm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then wish to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learn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classifier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that maps documents to classes:</a:t>
            </a: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X → C</a:t>
            </a:r>
            <a:endParaRPr lang="en-US" dirty="0" smtClean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Application/Testing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Given: a description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∈ X of a document Determine: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∈ C, 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 that is, the class that is most appropriate for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 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Examples of how search engines use classification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571612"/>
            <a:ext cx="8572528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Language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identification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classes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English vs. French etc.)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automatic detection of spam pages (spam vs.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nonspam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Topic-specific 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vertical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– restrict search to a “vertical” like “related to health” (relevant to vertical vs. not)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Classification methods: Statistical/Probabilistic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214422"/>
            <a:ext cx="8572528" cy="4044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This was our definition of the classification problem – text classification as a learning problem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Supervised learning of a the classification function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(ii) its application to classifying new documents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look at doing this using Naive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Bayes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requires hand-classified training data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this manual classification can be done by non-experts.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Derivation of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rule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643050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find the class that is most likely given the document: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Apply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rule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Drop denominator since P(d) is the same for all classes:</a:t>
            </a:r>
          </a:p>
        </p:txBody>
      </p:sp>
      <p:pic>
        <p:nvPicPr>
          <p:cNvPr id="8" name="Picture 7" descr="134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368" y="2214554"/>
            <a:ext cx="3372802" cy="612000"/>
          </a:xfrm>
          <a:prstGeom prst="rect">
            <a:avLst/>
          </a:prstGeom>
        </p:spPr>
      </p:pic>
      <p:pic>
        <p:nvPicPr>
          <p:cNvPr id="9" name="Picture 8" descr="134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6626" y="3071810"/>
            <a:ext cx="2661431" cy="540000"/>
          </a:xfrm>
          <a:prstGeom prst="rect">
            <a:avLst/>
          </a:prstGeom>
        </p:spPr>
      </p:pic>
      <p:pic>
        <p:nvPicPr>
          <p:cNvPr id="11" name="Picture 10" descr="134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3" y="3739388"/>
            <a:ext cx="3986851" cy="792000"/>
          </a:xfrm>
          <a:prstGeom prst="rect">
            <a:avLst/>
          </a:prstGeom>
        </p:spPr>
      </p:pic>
      <p:pic>
        <p:nvPicPr>
          <p:cNvPr id="12" name="Picture 11" descr="1341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69" y="5357825"/>
            <a:ext cx="4170144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372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Too many parameters / sparseness 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714752"/>
            <a:ext cx="8572560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There are too many parameters                                             , one for each unique combination of a class and a sequence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would need a very, very large number of training examples to estimate that many parameters.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problem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data sparseness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7" descr="134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214554"/>
            <a:ext cx="6408792" cy="1296000"/>
          </a:xfrm>
          <a:prstGeom prst="rect">
            <a:avLst/>
          </a:prstGeom>
        </p:spPr>
      </p:pic>
      <p:pic>
        <p:nvPicPr>
          <p:cNvPr id="9" name="Picture 8" descr="134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3798000"/>
            <a:ext cx="2938069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51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Naive </a:t>
            </a:r>
            <a:r>
              <a:rPr lang="en-US" sz="34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conditional independence assumption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57364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To reduce the number of parameters to a manageable size, we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make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Naive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conditional independence assumption:</a:t>
            </a: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We assume that the probability of observing the conjunction of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attributes is equal to the product of the individual probabilities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P(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X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). 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134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000372"/>
            <a:ext cx="6273230" cy="7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68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1406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Naive </a:t>
            </a:r>
            <a:r>
              <a:rPr lang="en-US" sz="34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4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classifier</a:t>
            </a:r>
            <a:endParaRPr lang="en-US" sz="3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2876" y="1000108"/>
            <a:ext cx="857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Naive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classifier is a probabilistic classifier.</a:t>
            </a: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We compute the probability of a document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being in a class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   </a:t>
            </a:r>
          </a:p>
          <a:p>
            <a:pPr marL="400050" lvl="2" indent="0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follows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the length of the document. (number of tokens)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is the conditional probability of term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occurring in a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as a measure of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how much evidence </a:t>
            </a:r>
            <a:r>
              <a:rPr lang="en-US" sz="2200" i="1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sz="2200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contributes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that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the correct class.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is the prior probability of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If a document’s terms do not provide clear evidence for one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   class vs. another, we choose the c with highest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).</a:t>
            </a:r>
            <a:endParaRPr lang="de-DE" sz="22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 descr="13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490" y="2500306"/>
            <a:ext cx="3542146" cy="68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23274</TotalTime>
  <Words>735</Words>
  <Application>Microsoft Macintosh PowerPoint</Application>
  <PresentationFormat>On-screen Show (4:3)</PresentationFormat>
  <Paragraphs>183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Pawan Goyal</cp:lastModifiedBy>
  <cp:revision>1019</cp:revision>
  <cp:lastPrinted>2009-09-22T15:48:09Z</cp:lastPrinted>
  <dcterms:created xsi:type="dcterms:W3CDTF">2009-09-21T23:46:17Z</dcterms:created>
  <dcterms:modified xsi:type="dcterms:W3CDTF">2017-04-17T05:51:16Z</dcterms:modified>
</cp:coreProperties>
</file>