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0" r:id="rId2"/>
  </p:sldMasterIdLst>
  <p:notesMasterIdLst>
    <p:notesMasterId r:id="rId23"/>
  </p:notesMasterIdLst>
  <p:handoutMasterIdLst>
    <p:handoutMasterId r:id="rId24"/>
  </p:handoutMasterIdLst>
  <p:sldIdLst>
    <p:sldId id="256" r:id="rId3"/>
    <p:sldId id="742" r:id="rId4"/>
    <p:sldId id="743" r:id="rId5"/>
    <p:sldId id="744" r:id="rId6"/>
    <p:sldId id="745" r:id="rId7"/>
    <p:sldId id="747" r:id="rId8"/>
    <p:sldId id="752" r:id="rId9"/>
    <p:sldId id="749" r:id="rId10"/>
    <p:sldId id="750" r:id="rId11"/>
    <p:sldId id="751" r:id="rId12"/>
    <p:sldId id="753" r:id="rId13"/>
    <p:sldId id="754" r:id="rId14"/>
    <p:sldId id="755" r:id="rId15"/>
    <p:sldId id="756" r:id="rId16"/>
    <p:sldId id="759" r:id="rId17"/>
    <p:sldId id="760" r:id="rId18"/>
    <p:sldId id="761" r:id="rId19"/>
    <p:sldId id="762" r:id="rId20"/>
    <p:sldId id="763" r:id="rId21"/>
    <p:sldId id="764" r:id="rId22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Lucida San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BDD3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08" autoAdjust="0"/>
    <p:restoredTop sz="72051" autoAdjust="0"/>
  </p:normalViewPr>
  <p:slideViewPr>
    <p:cSldViewPr>
      <p:cViewPr varScale="1">
        <p:scale>
          <a:sx n="80" d="100"/>
          <a:sy n="80" d="100"/>
        </p:scale>
        <p:origin x="-176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4"/>
    </p:cViewPr>
  </p:sorterViewPr>
  <p:notesViewPr>
    <p:cSldViewPr>
      <p:cViewPr varScale="1">
        <p:scale>
          <a:sx n="35" d="100"/>
          <a:sy n="35" d="100"/>
        </p:scale>
        <p:origin x="-157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FAC8717C-415A-44F2-932B-9470F257B40D}" type="datetimeFigureOut">
              <a:rPr lang="de-DE"/>
              <a:pPr>
                <a:defRPr/>
              </a:pPr>
              <a:t>09/04/17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cs typeface="+mn-cs"/>
              </a:defRPr>
            </a:lvl1pPr>
          </a:lstStyle>
          <a:p>
            <a:pPr>
              <a:defRPr/>
            </a:pPr>
            <a:fld id="{436286E6-33A4-43B5-AF89-26A9B7F265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358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88776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4250" cy="3594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974725" y="4560888"/>
            <a:ext cx="5359400" cy="431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0188"/>
            <a:ext cx="3163887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400" tIns="47520" rIns="95400" bIns="475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655445CD-BE69-4A95-B1A9-CC7D8B1B0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95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F1E893B-7686-47E7-8BAA-792CEA63E874}" type="slidenum">
              <a:rPr lang="en-US" smtClean="0">
                <a:ea typeface="ＭＳ Ｐゴシック" charset="-128"/>
              </a:rPr>
              <a:pPr/>
              <a:t>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897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89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11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12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3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4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6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7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8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9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877EAF2-EF67-4E70-95E3-8FCEFB74D208}" type="slidenum">
              <a:rPr lang="en-US" smtClean="0">
                <a:ea typeface="ＭＳ Ｐゴシック" charset="-128"/>
              </a:rPr>
              <a:pPr/>
              <a:t>10</a:t>
            </a:fld>
            <a:endParaRPr lang="en-US" smtClean="0">
              <a:ea typeface="ＭＳ Ｐゴシック" charset="-128"/>
            </a:endParaRPr>
          </a:p>
        </p:txBody>
      </p:sp>
      <p:sp>
        <p:nvSpPr>
          <p:cNvPr id="291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solidFill>
            <a:srgbClr val="FFFFFF"/>
          </a:solidFill>
          <a:ln/>
        </p:spPr>
      </p:sp>
      <p:sp>
        <p:nvSpPr>
          <p:cNvPr id="291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0988" cy="4316412"/>
          </a:xfrm>
          <a:noFill/>
          <a:ln/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CAE97-3771-4726-814A-CD4EFAC6E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D2A3E-5829-4B0E-86B4-3D25787A3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9310C-0555-4469-BB14-3863653CE5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3EAC6-B8A6-4729-9D15-CF6953B4D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63340-DC82-45FA-A377-A7AB4170F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DC507-14BC-4563-BC2B-526CB70EC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6212D-7737-4098-AF0E-481200E4A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F8727-6850-4BD8-A734-C0D1C5560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DFBC-2454-451B-9C42-04D7F7243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F2C0F-05D6-4882-A325-BE3946027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6A624-A21F-4536-94D3-C1AEDDF9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0D11A-C856-44AB-8D90-524D000C3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D112-2322-4E3C-9DD3-0E36B4B34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5F79C-A3E0-437E-9228-F93ACDA80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04775"/>
            <a:ext cx="2055812" cy="6365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4775"/>
            <a:ext cx="6015038" cy="6365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26C3-184D-4A6F-A3A7-0B42231C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0DBE6-CC6A-4EC5-BBD5-8C98EA060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446D9-4E3C-4CB5-929D-9B7018680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870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90169-975A-4741-9512-CA00BB135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BA515-3B86-4138-911F-F61F038E7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CD7DB-B0EA-4876-AA57-FC360175E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97FBB-C416-4B51-9ADA-F9A87D712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A4636-CB2F-4EA6-97A4-4CD154BB5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BA040-71E0-4161-9A5F-B74854AB1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50925" y="1981200"/>
            <a:ext cx="3078163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+mn-ea"/>
                <a:cs typeface="Arial Unicode MS" charset="0"/>
              </a:rPr>
              <a:t>Introduction to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360">
            <a:solidFill>
              <a:srgbClr val="406E84"/>
            </a:solidFill>
            <a:miter lim="800000"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6988" y="2590800"/>
            <a:ext cx="7256462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+mn-ea"/>
                <a:cs typeface="Arial Unicode MS" charset="0"/>
              </a:rPr>
              <a:t>Information Retrieval</a:t>
            </a:r>
          </a:p>
        </p:txBody>
      </p:sp>
      <p:sp>
        <p:nvSpPr>
          <p:cNvPr id="7783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783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437085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DB3EC566-48E6-4552-87D6-CB322A8F1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xmlns:p14="http://schemas.microsoft.com/office/powerpoint/2010/main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 i="1">
                <a:solidFill>
                  <a:srgbClr val="FFFFFF"/>
                </a:solidFill>
                <a:latin typeface="Calibri" charset="0"/>
                <a:cs typeface="Arial Unicode MS" charset="0"/>
              </a:rPr>
              <a:t>Introduction to Information Retrieval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round/>
            <a:headEnd/>
            <a:tailEnd/>
          </a:ln>
          <a:effectLst>
            <a:outerShdw dist="23040" dir="5400000" algn="ctr" rotWithShape="0">
              <a:srgbClr val="80808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600">
                <a:solidFill>
                  <a:srgbClr val="FFFFFF"/>
                </a:solidFill>
                <a:latin typeface="Calibri" charset="0"/>
                <a:cs typeface="Arial Unicode MS" charset="0"/>
              </a:rPr>
              <a:t> 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60">
            <a:solidFill>
              <a:srgbClr val="139CB7"/>
            </a:solidFill>
            <a:miter lim="800000"/>
            <a:headEnd/>
            <a:tailEnd/>
          </a:ln>
          <a:effectLst>
            <a:outerShdw dist="20160" dir="5400000" algn="ctr" rotWithShape="0">
              <a:srgbClr val="808080">
                <a:alpha val="38034"/>
              </a:srgbClr>
            </a:outerShd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788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4775"/>
            <a:ext cx="8223250" cy="1306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788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87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57200" y="6369050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124200" y="63690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de-DE">
              <a:ea typeface="+mn-ea"/>
              <a:cs typeface="Arial Unicode MS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456363"/>
            <a:ext cx="212725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1FB7D08-67DA-430D-B31F-1498AA06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xmlns:p14="http://schemas.microsoft.com/office/powerpoint/2010/main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8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/>
          <p:cNvSpPr txBox="1">
            <a:spLocks noChangeArrowheads="1"/>
          </p:cNvSpPr>
          <p:nvPr/>
        </p:nvSpPr>
        <p:spPr bwMode="auto">
          <a:xfrm>
            <a:off x="1066800" y="3886200"/>
            <a:ext cx="7010400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800" dirty="0">
              <a:solidFill>
                <a:srgbClr val="437085"/>
              </a:solidFill>
              <a:latin typeface="Calibri" charset="0"/>
              <a:cs typeface="Times New Roman" pitchFamily="16" charset="0"/>
            </a:endParaRPr>
          </a:p>
          <a:p>
            <a:pPr algn="ctr">
              <a:spcBef>
                <a:spcPts val="7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dirty="0" smtClean="0">
                <a:solidFill>
                  <a:srgbClr val="437085"/>
                </a:solidFill>
                <a:latin typeface="Calibri" charset="0"/>
              </a:rPr>
              <a:t>Lecture </a:t>
            </a:r>
            <a:r>
              <a:rPr lang="en-US" sz="2800" dirty="0" smtClean="0">
                <a:solidFill>
                  <a:srgbClr val="437085"/>
                </a:solidFill>
                <a:latin typeface="Calibri" charset="0"/>
              </a:rPr>
              <a:t>13: </a:t>
            </a:r>
            <a:r>
              <a:rPr lang="en-US" sz="2800" dirty="0" smtClean="0">
                <a:solidFill>
                  <a:srgbClr val="437085"/>
                </a:solidFill>
                <a:latin typeface="Calibri" charset="0"/>
              </a:rPr>
              <a:t>Language Models for IR</a:t>
            </a:r>
            <a:endParaRPr lang="en-US" sz="2800" dirty="0">
              <a:solidFill>
                <a:srgbClr val="437085"/>
              </a:solidFill>
              <a:latin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Smoothing </a:t>
            </a:r>
            <a:endParaRPr lang="en-US" sz="40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38113" y="1571612"/>
            <a:ext cx="8505825" cy="528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Key intuition: A non-occurring term is possible (even though it didn’t occur), . . . 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 . . . but no more likely than would be expected by chance in the collection.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Notation: 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M</a:t>
            </a:r>
            <a:r>
              <a:rPr lang="en-US" sz="2600" i="1" baseline="-25000" dirty="0" smtClean="0">
                <a:solidFill>
                  <a:srgbClr val="000000"/>
                </a:solidFill>
                <a:latin typeface="Calibri" charset="0"/>
              </a:rPr>
              <a:t>c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: the collection model; </a:t>
            </a:r>
            <a:r>
              <a:rPr lang="en-US" sz="2600" dirty="0" err="1" smtClean="0">
                <a:solidFill>
                  <a:srgbClr val="000000"/>
                </a:solidFill>
                <a:latin typeface="Calibri" charset="0"/>
              </a:rPr>
              <a:t>cf</a:t>
            </a:r>
            <a:r>
              <a:rPr lang="en-US" sz="2600" i="1" baseline="-25000" dirty="0" err="1" smtClean="0">
                <a:solidFill>
                  <a:srgbClr val="000000"/>
                </a:solidFill>
                <a:latin typeface="Calibri" charset="0"/>
              </a:rPr>
              <a:t>t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: the number of occurrences of 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t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 in the collection;                     : the total number of tokens in the collection.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We will use                 to “smooth” </a:t>
            </a:r>
            <a:r>
              <a:rPr lang="en-US" sz="2800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sz="2800" i="1" dirty="0" err="1" smtClean="0">
                <a:solidFill>
                  <a:srgbClr val="000000"/>
                </a:solidFill>
                <a:latin typeface="Calibri" charset="0"/>
              </a:rPr>
              <a:t>t</a:t>
            </a:r>
            <a:r>
              <a:rPr lang="en-US" sz="2800" dirty="0" err="1" smtClean="0">
                <a:solidFill>
                  <a:srgbClr val="000000"/>
                </a:solidFill>
                <a:latin typeface="Calibri" charset="0"/>
              </a:rPr>
              <a:t>|</a:t>
            </a:r>
            <a:r>
              <a:rPr lang="en-US" sz="2800" i="1" dirty="0" err="1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) away from zero.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 </a:t>
            </a:r>
            <a:endParaRPr lang="en-US" sz="2600" dirty="0" smtClean="0">
              <a:solidFill>
                <a:srgbClr val="0070C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8" name="Picture 7" descr="122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4751" y="5643578"/>
            <a:ext cx="1252803" cy="504000"/>
          </a:xfrm>
          <a:prstGeom prst="rect">
            <a:avLst/>
          </a:prstGeom>
        </p:spPr>
      </p:pic>
      <p:pic>
        <p:nvPicPr>
          <p:cNvPr id="9" name="Picture 8" descr="1220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0290" y="4688058"/>
            <a:ext cx="2684579" cy="972000"/>
          </a:xfrm>
          <a:prstGeom prst="rect">
            <a:avLst/>
          </a:prstGeom>
        </p:spPr>
      </p:pic>
      <p:pic>
        <p:nvPicPr>
          <p:cNvPr id="15" name="Picture 14" descr="1221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2066" y="3786190"/>
            <a:ext cx="1452000" cy="396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Mixture model</a:t>
            </a:r>
            <a:endParaRPr lang="en-US" sz="40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38113" y="1928826"/>
            <a:ext cx="8505825" cy="528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i="1" dirty="0" smtClean="0">
                <a:solidFill>
                  <a:srgbClr val="000000"/>
                </a:solidFill>
                <a:latin typeface="Calibri"/>
                <a:cs typeface="Calibri"/>
              </a:rPr>
              <a:t>P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(</a:t>
            </a:r>
            <a:r>
              <a:rPr lang="en-US" sz="2600" i="1" dirty="0" err="1" smtClean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lang="en-US" sz="2600" dirty="0" err="1" smtClean="0">
                <a:solidFill>
                  <a:srgbClr val="000000"/>
                </a:solidFill>
                <a:latin typeface="Calibri"/>
                <a:cs typeface="Calibri"/>
              </a:rPr>
              <a:t>|</a:t>
            </a:r>
            <a:r>
              <a:rPr lang="en-US" sz="2600" i="1" dirty="0" err="1" smtClean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) = </a:t>
            </a:r>
            <a:r>
              <a:rPr lang="el-GR" sz="2600" i="1" dirty="0" smtClean="0">
                <a:solidFill>
                  <a:srgbClr val="000000"/>
                </a:solidFill>
                <a:latin typeface="Calibri"/>
                <a:cs typeface="Calibri"/>
              </a:rPr>
              <a:t>λ</a:t>
            </a:r>
            <a:r>
              <a:rPr lang="en-US" sz="2600" i="1" dirty="0" smtClean="0">
                <a:solidFill>
                  <a:srgbClr val="000000"/>
                </a:solidFill>
                <a:latin typeface="Calibri"/>
                <a:cs typeface="Calibri"/>
              </a:rPr>
              <a:t>P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(</a:t>
            </a:r>
            <a:r>
              <a:rPr lang="en-US" sz="2600" i="1" dirty="0" err="1" smtClean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lang="en-US" sz="2600" dirty="0" err="1" smtClean="0">
                <a:solidFill>
                  <a:srgbClr val="000000"/>
                </a:solidFill>
                <a:latin typeface="Calibri"/>
                <a:cs typeface="Calibri"/>
              </a:rPr>
              <a:t>|</a:t>
            </a:r>
            <a:r>
              <a:rPr lang="en-US" sz="2600" i="1" dirty="0" err="1" smtClean="0">
                <a:solidFill>
                  <a:srgbClr val="000000"/>
                </a:solidFill>
                <a:latin typeface="Calibri"/>
                <a:cs typeface="Calibri"/>
              </a:rPr>
              <a:t>M</a:t>
            </a:r>
            <a:r>
              <a:rPr lang="en-US" sz="2600" i="1" baseline="-25000" dirty="0" err="1" smtClean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) + (1 - </a:t>
            </a:r>
            <a:r>
              <a:rPr lang="el-GR" sz="2600" i="1" dirty="0" smtClean="0">
                <a:solidFill>
                  <a:srgbClr val="000000"/>
                </a:solidFill>
                <a:latin typeface="Calibri"/>
                <a:cs typeface="Calibri"/>
              </a:rPr>
              <a:t>λ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)</a:t>
            </a:r>
            <a:r>
              <a:rPr lang="en-US" sz="2600" i="1" dirty="0" smtClean="0">
                <a:solidFill>
                  <a:srgbClr val="000000"/>
                </a:solidFill>
                <a:latin typeface="Calibri"/>
                <a:cs typeface="Calibri"/>
              </a:rPr>
              <a:t>P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(</a:t>
            </a:r>
            <a:r>
              <a:rPr lang="en-US" sz="2600" i="1" dirty="0" err="1" smtClean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lang="en-US" sz="2600" dirty="0" err="1" smtClean="0">
                <a:solidFill>
                  <a:srgbClr val="000000"/>
                </a:solidFill>
                <a:latin typeface="Calibri"/>
                <a:cs typeface="Calibri"/>
              </a:rPr>
              <a:t>|</a:t>
            </a:r>
            <a:r>
              <a:rPr lang="en-US" sz="2600" i="1" dirty="0" err="1" smtClean="0">
                <a:solidFill>
                  <a:srgbClr val="000000"/>
                </a:solidFill>
                <a:latin typeface="Calibri"/>
                <a:cs typeface="Calibri"/>
              </a:rPr>
              <a:t>M</a:t>
            </a:r>
            <a:r>
              <a:rPr lang="en-US" sz="2600" i="1" baseline="-25000" dirty="0" err="1" smtClean="0">
                <a:solidFill>
                  <a:srgbClr val="000000"/>
                </a:solidFill>
                <a:latin typeface="Calibri"/>
                <a:cs typeface="Calibri"/>
              </a:rPr>
              <a:t>c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)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Mixes the probability from the document with the general collection frequency of the word.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High value of </a:t>
            </a:r>
            <a:r>
              <a:rPr lang="el-GR" sz="2600" i="1" dirty="0" smtClean="0">
                <a:solidFill>
                  <a:srgbClr val="000000"/>
                </a:solidFill>
                <a:latin typeface="Calibri"/>
                <a:cs typeface="Calibri"/>
              </a:rPr>
              <a:t>λ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: “conjunctive-like” search – tends to retrieve documents containing all query words.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Low value of </a:t>
            </a:r>
            <a:r>
              <a:rPr lang="el-GR" sz="2600" i="1" dirty="0" smtClean="0">
                <a:solidFill>
                  <a:srgbClr val="000000"/>
                </a:solidFill>
                <a:latin typeface="Calibri"/>
                <a:cs typeface="Calibri"/>
              </a:rPr>
              <a:t>λ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: more disjunctive, suitable for long queries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Correctly setting </a:t>
            </a:r>
            <a:r>
              <a:rPr lang="el-GR" sz="2600" i="1" dirty="0" smtClean="0">
                <a:solidFill>
                  <a:srgbClr val="000000"/>
                </a:solidFill>
                <a:latin typeface="Calibri"/>
                <a:cs typeface="Calibri"/>
              </a:rPr>
              <a:t>λ</a:t>
            </a:r>
            <a:r>
              <a:rPr lang="en-US" sz="2600" i="1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is very important for good performance.</a:t>
            </a:r>
            <a:endParaRPr lang="en-US" sz="2600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Mixture model: Summary</a:t>
            </a:r>
            <a:endParaRPr lang="en-US" sz="40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38113" y="1928826"/>
            <a:ext cx="8505825" cy="45720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i="1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What we model: The user has a document in mind and generates the query from this document.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The equation represents the probability that the document that the user had in mind was in fact this one.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6" name="Picture 5" descr="122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2315248"/>
            <a:ext cx="6566891" cy="828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Example </a:t>
            </a:r>
            <a:endParaRPr lang="en-US" sz="40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38113" y="1785926"/>
            <a:ext cx="8505825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Collection: </a:t>
            </a:r>
            <a:r>
              <a:rPr lang="en-US" sz="2600" i="1" dirty="0" smtClean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r>
              <a:rPr lang="en-US" sz="2600" i="1" baseline="-25000" dirty="0" smtClean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 and </a:t>
            </a:r>
            <a:r>
              <a:rPr lang="en-US" sz="2600" i="1" dirty="0" smtClean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r>
              <a:rPr lang="en-US" sz="2600" i="1" baseline="-25000" dirty="0" smtClean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endParaRPr lang="en-US" sz="2600" i="1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i="1" dirty="0" smtClean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r>
              <a:rPr lang="en-US" sz="2600" i="1" baseline="-25000" dirty="0" smtClean="0">
                <a:solidFill>
                  <a:srgbClr val="000000"/>
                </a:solidFill>
                <a:latin typeface="Calibri"/>
                <a:cs typeface="Calibri"/>
              </a:rPr>
              <a:t>1 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: Jackson was one of the most talented entertainers of all time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i="1" dirty="0" smtClean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r>
              <a:rPr lang="en-US" sz="2600" i="1" baseline="-25000" dirty="0" smtClean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: Michael Jackson anointed himself King of Pop 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Query </a:t>
            </a:r>
            <a:r>
              <a:rPr lang="en-US" sz="2600" i="1" dirty="0" smtClean="0">
                <a:solidFill>
                  <a:srgbClr val="000000"/>
                </a:solidFill>
                <a:latin typeface="Calibri"/>
                <a:cs typeface="Calibri"/>
              </a:rPr>
              <a:t>q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: Michael Jackson 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Use mixture model with </a:t>
            </a:r>
            <a:r>
              <a:rPr lang="el-GR" sz="2600" i="1" dirty="0" smtClean="0">
                <a:solidFill>
                  <a:srgbClr val="000000"/>
                </a:solidFill>
                <a:latin typeface="Calibri"/>
                <a:cs typeface="Calibri"/>
              </a:rPr>
              <a:t>λ 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= 1/2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q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|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600" baseline="-25000" dirty="0" smtClean="0">
                <a:solidFill>
                  <a:srgbClr val="000000"/>
                </a:solidFill>
                <a:latin typeface="Calibri" charset="0"/>
              </a:rPr>
              <a:t>1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) = [(0/11 + 1/18)/2] · [(1/11 + 2/18)/2] 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≈ 0.003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q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|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600" i="1" baseline="-25000" dirty="0" smtClean="0">
                <a:solidFill>
                  <a:srgbClr val="000000"/>
                </a:solidFill>
                <a:latin typeface="Calibri" charset="0"/>
              </a:rPr>
              <a:t>2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) = [(1/7 + 1/18)/2] · [(1/7 + 2/18)/2] 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≈ 0.013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Ranking:  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600" i="1" baseline="-25000" dirty="0" smtClean="0">
                <a:solidFill>
                  <a:srgbClr val="000000"/>
                </a:solidFill>
                <a:latin typeface="Calibri" charset="0"/>
              </a:rPr>
              <a:t>2 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&gt; 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600" baseline="-25000" dirty="0" smtClean="0">
                <a:solidFill>
                  <a:srgbClr val="000000"/>
                </a:solidFill>
                <a:latin typeface="Calibri" charset="0"/>
              </a:rPr>
              <a:t>1</a:t>
            </a:r>
            <a:endParaRPr lang="en-US" sz="26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Exercise: Compute ranking </a:t>
            </a:r>
            <a:endParaRPr lang="en-US" sz="40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38113" y="1785926"/>
            <a:ext cx="8505825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Collection: </a:t>
            </a:r>
            <a:r>
              <a:rPr lang="en-US" sz="2600" i="1" dirty="0" smtClean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r>
              <a:rPr lang="en-US" sz="2600" i="1" baseline="-25000" dirty="0" smtClean="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 and </a:t>
            </a:r>
            <a:r>
              <a:rPr lang="en-US" sz="2600" i="1" dirty="0" smtClean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r>
              <a:rPr lang="en-US" sz="2600" i="1" baseline="-25000" dirty="0" smtClean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endParaRPr lang="en-US" sz="2600" i="1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i="1" dirty="0" smtClean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r>
              <a:rPr lang="en-US" sz="2600" i="1" baseline="-25000" dirty="0" smtClean="0">
                <a:solidFill>
                  <a:srgbClr val="000000"/>
                </a:solidFill>
                <a:latin typeface="Calibri"/>
                <a:cs typeface="Calibri"/>
              </a:rPr>
              <a:t>1 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: Xerox reports a profit but revenue is down 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i="1" dirty="0" smtClean="0">
                <a:solidFill>
                  <a:srgbClr val="000000"/>
                </a:solidFill>
                <a:latin typeface="Calibri"/>
                <a:cs typeface="Calibri"/>
              </a:rPr>
              <a:t>d</a:t>
            </a:r>
            <a:r>
              <a:rPr lang="en-US" sz="2600" i="1" baseline="-25000" dirty="0" smtClean="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: </a:t>
            </a:r>
            <a:r>
              <a:rPr lang="en-US" sz="2600" dirty="0" err="1" smtClean="0">
                <a:solidFill>
                  <a:srgbClr val="000000"/>
                </a:solidFill>
                <a:latin typeface="Calibri"/>
                <a:cs typeface="Calibri"/>
              </a:rPr>
              <a:t>Lucene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 narrows quarter loss but decreases further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Query </a:t>
            </a:r>
            <a:r>
              <a:rPr lang="en-US" sz="2600" i="1" dirty="0" smtClean="0">
                <a:solidFill>
                  <a:srgbClr val="000000"/>
                </a:solidFill>
                <a:latin typeface="Calibri"/>
                <a:cs typeface="Calibri"/>
              </a:rPr>
              <a:t>q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: revenue down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Use mixture model with </a:t>
            </a:r>
            <a:r>
              <a:rPr lang="el-GR" sz="2600" i="1" dirty="0" smtClean="0">
                <a:solidFill>
                  <a:srgbClr val="000000"/>
                </a:solidFill>
                <a:latin typeface="Calibri"/>
                <a:cs typeface="Calibri"/>
              </a:rPr>
              <a:t>λ 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= 1/2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q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|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600" baseline="-25000" dirty="0" smtClean="0">
                <a:solidFill>
                  <a:srgbClr val="000000"/>
                </a:solidFill>
                <a:latin typeface="Calibri" charset="0"/>
              </a:rPr>
              <a:t>1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) = [(1/8 + 2/16)/2] · [(1/8 + 1/16)/2] = 1/8 · 3/32 =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	3/256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q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|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600" i="1" baseline="-25000" dirty="0" smtClean="0">
                <a:solidFill>
                  <a:srgbClr val="000000"/>
                </a:solidFill>
                <a:latin typeface="Calibri" charset="0"/>
              </a:rPr>
              <a:t>2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) = [(1/8 + 2/16)/2] · [(0/8 + 1/16)/2] = 1/8 · 1/32 =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  <a:cs typeface="Calibri"/>
              </a:rPr>
              <a:t>	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1/256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Ranking:  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600" i="1" baseline="-25000" dirty="0" smtClean="0">
                <a:solidFill>
                  <a:srgbClr val="000000"/>
                </a:solidFill>
                <a:latin typeface="Calibri" charset="0"/>
              </a:rPr>
              <a:t>2 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&gt; 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600" baseline="-25000" dirty="0" smtClean="0">
                <a:solidFill>
                  <a:srgbClr val="000000"/>
                </a:solidFill>
                <a:latin typeface="Calibri" charset="0"/>
              </a:rPr>
              <a:t>1</a:t>
            </a:r>
            <a:endParaRPr lang="en-US" sz="26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Vector space (</a:t>
            </a:r>
            <a:r>
              <a:rPr lang="en-US" sz="4000" dirty="0" err="1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tf-idf</a:t>
            </a:r>
            <a:r>
              <a:rPr lang="en-US" sz="4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) vs. LM</a:t>
            </a:r>
            <a:endParaRPr lang="en-US" sz="40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38113" y="1357298"/>
            <a:ext cx="8505825" cy="528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		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	The language modeling approach always does better in these experiments . . .   . . . but note that where the approach shows significant gains is at higher levels of recall.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7" name="Picture 6" descr="122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1471512"/>
            <a:ext cx="7394810" cy="3672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LMs vs. vector space model (1) </a:t>
            </a:r>
            <a:endParaRPr lang="en-US" sz="40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38113" y="1643050"/>
            <a:ext cx="8505825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LMs have some things in common with vector space models.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Term frequency is directed in the model.</a:t>
            </a:r>
          </a:p>
          <a:p>
            <a:pPr marL="1079500" lvl="1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But it is not scaled in LMs.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Probabilities are inherently “length-normalized”.</a:t>
            </a:r>
          </a:p>
          <a:p>
            <a:pPr marL="1079500" lvl="1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Cosine normalization does something similar for vector space.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Mixing document and collection frequencies has an effect similar to </a:t>
            </a:r>
            <a:r>
              <a:rPr lang="en-US" sz="2600" dirty="0" err="1" smtClean="0">
                <a:solidFill>
                  <a:srgbClr val="000000"/>
                </a:solidFill>
                <a:latin typeface="Calibri"/>
                <a:cs typeface="Calibri"/>
              </a:rPr>
              <a:t>idf</a:t>
            </a:r>
            <a:r>
              <a:rPr lang="en-US" sz="2600" dirty="0" smtClean="0">
                <a:solidFill>
                  <a:srgbClr val="000000"/>
                </a:solidFill>
                <a:latin typeface="Calibri"/>
                <a:cs typeface="Calibri"/>
              </a:rPr>
              <a:t>. </a:t>
            </a:r>
          </a:p>
          <a:p>
            <a:pPr marL="1079500" lvl="1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Terms rare in the general collection, but common in some documents will have a greater influence on the ranking.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LMs vs. vector space model (2) </a:t>
            </a:r>
            <a:endParaRPr lang="en-US" sz="40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38113" y="1500174"/>
            <a:ext cx="8505825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LMs vs. vector space model: commonalities</a:t>
            </a:r>
          </a:p>
          <a:p>
            <a:pPr marL="1079500" lvl="1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Term frequency is directly in the model.</a:t>
            </a:r>
          </a:p>
          <a:p>
            <a:pPr marL="1079500" lvl="1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Probabilities are inherently “length-normalized”.</a:t>
            </a:r>
          </a:p>
          <a:p>
            <a:pPr marL="1079500" lvl="1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Mixing document and collection frequencies has an effect similar to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idf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. 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LMs vs. vector space model: differences</a:t>
            </a:r>
          </a:p>
          <a:p>
            <a:pPr marL="1079500" lvl="1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LMs: based on probability theory</a:t>
            </a:r>
          </a:p>
          <a:p>
            <a:pPr marL="1079500" lvl="1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Vector space: based on similarity, a geometric/ linear algebra notion</a:t>
            </a:r>
          </a:p>
          <a:p>
            <a:pPr marL="1079500" lvl="1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Collection frequency vs. document frequency</a:t>
            </a:r>
          </a:p>
          <a:p>
            <a:pPr marL="1079500" lvl="1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Details of term frequency, length normalization etc. 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Language models for IR: Assumptions </a:t>
            </a:r>
            <a:endParaRPr lang="en-US" sz="40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38113" y="1714488"/>
            <a:ext cx="9005887" cy="49292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Simplifying assumption</a:t>
            </a:r>
            <a:r>
              <a:rPr lang="en-US" sz="2600" dirty="0" smtClean="0">
                <a:solidFill>
                  <a:srgbClr val="0070C0"/>
                </a:solidFill>
                <a:latin typeface="Calibri" charset="0"/>
                <a:cs typeface="Times New Roman" pitchFamily="16" charset="0"/>
              </a:rPr>
              <a:t>: Queries and documents are objects of same type.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Not true!</a:t>
            </a:r>
          </a:p>
          <a:p>
            <a:pPr marL="1079500" lvl="1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The vector space model makes the same assumption.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Simplifying assumption: </a:t>
            </a:r>
            <a:r>
              <a:rPr lang="en-US" sz="2600" dirty="0" smtClean="0">
                <a:solidFill>
                  <a:srgbClr val="0070C0"/>
                </a:solidFill>
                <a:latin typeface="Calibri" charset="0"/>
                <a:cs typeface="Times New Roman" pitchFamily="16" charset="0"/>
              </a:rPr>
              <a:t>Terms are conditionally independent.</a:t>
            </a:r>
          </a:p>
          <a:p>
            <a:pPr marL="1079500" lvl="1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Again, vector space model (and Naive </a:t>
            </a:r>
            <a:r>
              <a:rPr lang="en-US" dirty="0" err="1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Bayes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) makes the same assumption.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Cleaner statement of assumptions than vector space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Thus, better theoretical foundation than vector space</a:t>
            </a:r>
          </a:p>
          <a:p>
            <a:pPr marL="1079500" lvl="1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… but “pure” LMs perform much worse than “tuned” LMs.  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908720"/>
            <a:ext cx="8449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Three ways of developing language modeling approach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Screen Shot 2016-02-29 at 4.39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72816"/>
            <a:ext cx="8388424" cy="30377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09305" y="4923491"/>
            <a:ext cx="431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Kullback-Leibler</a:t>
            </a:r>
            <a:r>
              <a:rPr lang="en-US" dirty="0" smtClean="0">
                <a:solidFill>
                  <a:srgbClr val="000000"/>
                </a:solidFill>
              </a:rPr>
              <a:t> Divergence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6" descr="Screen Shot 2016-02-29 at 4.40.5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373216"/>
            <a:ext cx="76200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1321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>
          <a:xfrm>
            <a:off x="214313" y="104775"/>
            <a:ext cx="8223250" cy="1306513"/>
          </a:xfrm>
        </p:spPr>
        <p:txBody>
          <a:bodyPr/>
          <a:lstStyle/>
          <a:p>
            <a:r>
              <a:rPr lang="en-US" sz="3600" dirty="0" smtClean="0"/>
              <a:t>Using language models (LMs) for IR</a:t>
            </a:r>
            <a:endParaRPr lang="de-DE" sz="3600" dirty="0" smtClean="0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38113" y="1428736"/>
            <a:ext cx="8505825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514350" indent="-514350">
              <a:spcBef>
                <a:spcPts val="700"/>
              </a:spcBef>
              <a:buClr>
                <a:srgbClr val="336699"/>
              </a:buClr>
              <a:buSzPct val="80000"/>
              <a:buFont typeface="Calibri" charset="0"/>
              <a:buChar char="❶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LM = language model</a:t>
            </a:r>
            <a:endParaRPr lang="en-US" dirty="0">
              <a:solidFill>
                <a:schemeClr val="tx1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336699"/>
              </a:buClr>
              <a:buSzPct val="80000"/>
              <a:buFont typeface="Calibri" charset="0"/>
              <a:buChar char="❷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We view the document as a generative model that generates the query. </a:t>
            </a:r>
          </a:p>
          <a:p>
            <a:pPr marL="514350" indent="-514350"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❸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i="1" dirty="0" smtClean="0">
                <a:solidFill>
                  <a:schemeClr val="tx1"/>
                </a:solidFill>
                <a:latin typeface="Calibri" charset="0"/>
              </a:rPr>
              <a:t>What we need to do:</a:t>
            </a:r>
          </a:p>
          <a:p>
            <a:pPr marL="514350" indent="-514350"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Define the precise generative model we want to use</a:t>
            </a:r>
          </a:p>
          <a:p>
            <a:pPr marL="514350" indent="-514350"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Estimate parameters (different parameters for each document’s model)</a:t>
            </a:r>
          </a:p>
          <a:p>
            <a:pPr marL="514350" indent="-514350"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❻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Smooth to avoid zeros</a:t>
            </a:r>
          </a:p>
          <a:p>
            <a:pPr marL="514350" indent="-514350"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❼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Apply to query and find document most likely to have generated the query</a:t>
            </a:r>
          </a:p>
          <a:p>
            <a:pPr marL="514350" indent="-514350"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❽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Present most likely document(s) to user</a:t>
            </a:r>
            <a:endParaRPr lang="en-US" sz="2600" dirty="0" smtClean="0">
              <a:solidFill>
                <a:schemeClr val="tx1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336699"/>
              </a:buClr>
              <a:buSzPct val="8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chemeClr val="tx1"/>
              </a:solidFill>
              <a:latin typeface="Calibri" charset="0"/>
            </a:endParaRPr>
          </a:p>
          <a:p>
            <a:pPr marL="514350" indent="-514350">
              <a:spcBef>
                <a:spcPts val="700"/>
              </a:spcBef>
              <a:buClr>
                <a:srgbClr val="336699"/>
              </a:buClr>
              <a:buSzPct val="80000"/>
              <a:buFont typeface="Calibri" charset="0"/>
              <a:buChar char="❹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>
              <a:solidFill>
                <a:schemeClr val="tx1"/>
              </a:solidFill>
              <a:latin typeface="Calibri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8974" y="705596"/>
            <a:ext cx="6653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Query Expansion in Language Modeling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784" y="1740470"/>
            <a:ext cx="801032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Basic Idea: </a:t>
            </a:r>
            <a:r>
              <a:rPr lang="en-US" i="1" dirty="0">
                <a:solidFill>
                  <a:srgbClr val="000000"/>
                </a:solidFill>
              </a:rPr>
              <a:t>We assume that the translation model </a:t>
            </a:r>
            <a:endParaRPr lang="en-US" i="1" dirty="0" smtClean="0">
              <a:solidFill>
                <a:srgbClr val="000000"/>
              </a:solidFill>
            </a:endParaRPr>
          </a:p>
          <a:p>
            <a:r>
              <a:rPr lang="en-US" i="1" dirty="0" smtClean="0">
                <a:solidFill>
                  <a:srgbClr val="000000"/>
                </a:solidFill>
              </a:rPr>
              <a:t>can </a:t>
            </a:r>
            <a:r>
              <a:rPr lang="en-US" i="1" dirty="0">
                <a:solidFill>
                  <a:srgbClr val="000000"/>
                </a:solidFill>
              </a:rPr>
              <a:t>be represented by a conditional probability </a:t>
            </a:r>
            <a:endParaRPr lang="en-US" i="1" dirty="0" smtClean="0">
              <a:solidFill>
                <a:srgbClr val="000000"/>
              </a:solidFill>
            </a:endParaRPr>
          </a:p>
          <a:p>
            <a:r>
              <a:rPr lang="en-US" i="1" dirty="0" smtClean="0">
                <a:solidFill>
                  <a:srgbClr val="000000"/>
                </a:solidFill>
              </a:rPr>
              <a:t>distribution </a:t>
            </a:r>
            <a:r>
              <a:rPr lang="en-US" i="1" dirty="0">
                <a:solidFill>
                  <a:srgbClr val="000000"/>
                </a:solidFill>
              </a:rPr>
              <a:t>T(·|·) between vocabulary terms. </a:t>
            </a:r>
            <a:endParaRPr lang="en-US" i="1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form of the translation query generation </a:t>
            </a:r>
            <a:r>
              <a:rPr lang="en-US" dirty="0" smtClean="0">
                <a:solidFill>
                  <a:srgbClr val="000000"/>
                </a:solidFill>
              </a:rPr>
              <a:t>model: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5" descr="Screen Shot 2016-02-29 at 4.44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789040"/>
            <a:ext cx="5067300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4015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What is a language model?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38113" y="1714512"/>
            <a:ext cx="8505825" cy="47148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		We can view a </a:t>
            </a:r>
            <a:r>
              <a:rPr lang="en-US" dirty="0" smtClean="0">
                <a:solidFill>
                  <a:srgbClr val="0070C0"/>
                </a:solidFill>
                <a:latin typeface="Calibri" charset="0"/>
              </a:rPr>
              <a:t>finite state automaton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 as a </a:t>
            </a:r>
            <a:r>
              <a:rPr lang="en-US" dirty="0" smtClean="0">
                <a:solidFill>
                  <a:srgbClr val="0070C0"/>
                </a:solidFill>
                <a:latin typeface="Calibri" charset="0"/>
              </a:rPr>
              <a:t>deterministic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 language model.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i="1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i="1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i="1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	</a:t>
            </a:r>
            <a:r>
              <a:rPr lang="en-US" dirty="0" smtClean="0">
                <a:solidFill>
                  <a:srgbClr val="0070C0"/>
                </a:solidFill>
                <a:latin typeface="Calibri" charset="0"/>
              </a:rPr>
              <a:t>		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I</a:t>
            </a:r>
            <a:r>
              <a:rPr lang="en-US" dirty="0" smtClean="0">
                <a:solidFill>
                  <a:srgbClr val="0070C0"/>
                </a:solidFill>
                <a:latin typeface="Calibri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wish I wish I wish I wish . . .  Cannot generate: “wish I wish”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i="1" dirty="0" smtClean="0">
                <a:solidFill>
                  <a:schemeClr val="tx1"/>
                </a:solidFill>
                <a:latin typeface="Calibri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or “I wish I”. Our basic model: each document was generated by a different automaton like this except that these automata are </a:t>
            </a:r>
            <a:r>
              <a:rPr lang="en-US" dirty="0" smtClean="0">
                <a:solidFill>
                  <a:srgbClr val="0070C0"/>
                </a:solidFill>
                <a:latin typeface="Calibri" charset="0"/>
              </a:rPr>
              <a:t>probabilistic.</a:t>
            </a: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6" name="Picture 5" descr="121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2561066"/>
            <a:ext cx="3458719" cy="1368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A probabilistic language model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38113" y="1428736"/>
            <a:ext cx="8505825" cy="5143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		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		This is a one-state probabilistic finite-state automaton – a unigram language model – and the state emission distribution for its one state 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q</a:t>
            </a:r>
            <a:r>
              <a:rPr lang="en-US" baseline="-25000" dirty="0" smtClean="0">
                <a:solidFill>
                  <a:srgbClr val="000000"/>
                </a:solidFill>
                <a:latin typeface="Calibri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. STOP is not a word, but a special symbol indicating that the automaton stops.  frog said that toad likes frog STOP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	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(string) = 0.01 · 0.03 · 0.04 · 0.01 · 0.02 · 0.01 · 0.02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	= 0.0000000000048</a:t>
            </a:r>
            <a:endParaRPr lang="en-US" dirty="0" smtClean="0">
              <a:solidFill>
                <a:srgbClr val="0070C0"/>
              </a:solidFill>
              <a:latin typeface="Calibri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8" name="Picture 7" descr="1214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2204438"/>
            <a:ext cx="1879917" cy="1296000"/>
          </a:xfrm>
          <a:prstGeom prst="rect">
            <a:avLst/>
          </a:prstGeom>
        </p:spPr>
      </p:pic>
      <p:pic>
        <p:nvPicPr>
          <p:cNvPr id="9" name="Picture 8" descr="1214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4534" y="1571612"/>
            <a:ext cx="4404201" cy="2196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142908" y="0"/>
            <a:ext cx="9144000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A different language model for each document</a:t>
            </a:r>
            <a:endParaRPr lang="en-US" sz="36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428736"/>
            <a:ext cx="9143999" cy="5143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		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	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	frog said that toad likes frog STOP   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(string|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M</a:t>
            </a:r>
            <a:r>
              <a:rPr lang="en-US" i="1" baseline="-25000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baseline="-25000" dirty="0" smtClean="0">
                <a:solidFill>
                  <a:srgbClr val="000000"/>
                </a:solidFill>
                <a:latin typeface="Calibri" charset="0"/>
              </a:rPr>
              <a:t>1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) = 0.01 · 0.03 · 0.04 · 0.01 · 0.02 · 0.01 · 0.02 = 0.0000000000048 = 4.8 · 10</a:t>
            </a:r>
            <a:r>
              <a:rPr lang="en-US" baseline="30000" dirty="0" smtClean="0">
                <a:solidFill>
                  <a:srgbClr val="000000"/>
                </a:solidFill>
                <a:latin typeface="Calibri" charset="0"/>
              </a:rPr>
              <a:t>-12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	P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(string|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M</a:t>
            </a:r>
            <a:r>
              <a:rPr lang="en-US" i="1" baseline="-25000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baseline="-25000" dirty="0" smtClean="0">
                <a:solidFill>
                  <a:srgbClr val="000000"/>
                </a:solidFill>
                <a:latin typeface="Calibri" charset="0"/>
              </a:rPr>
              <a:t>2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) = 0.01 · 0.03 · 0.05 · 0.02 · 0.02 · 0.01 · 0.02 = 0.0000000000120 = 12 · 10</a:t>
            </a:r>
            <a:r>
              <a:rPr lang="en-US" baseline="30000" dirty="0" smtClean="0">
                <a:solidFill>
                  <a:srgbClr val="000000"/>
                </a:solidFill>
                <a:latin typeface="Calibri" charset="0"/>
              </a:rPr>
              <a:t>-12           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(string|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M</a:t>
            </a:r>
            <a:r>
              <a:rPr lang="en-US" i="1" baseline="-25000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baseline="-25000" dirty="0" smtClean="0">
                <a:solidFill>
                  <a:srgbClr val="000000"/>
                </a:solidFill>
                <a:latin typeface="Calibri" charset="0"/>
              </a:rPr>
              <a:t>1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) &lt; </a:t>
            </a:r>
            <a:r>
              <a:rPr lang="en-US" baseline="30000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(string|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M</a:t>
            </a:r>
            <a:r>
              <a:rPr lang="en-US" i="1" baseline="-25000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baseline="-25000" dirty="0" smtClean="0">
                <a:solidFill>
                  <a:srgbClr val="000000"/>
                </a:solidFill>
                <a:latin typeface="Calibri" charset="0"/>
              </a:rPr>
              <a:t>2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)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	Thus, document 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baseline="-25000" dirty="0" smtClean="0">
                <a:solidFill>
                  <a:srgbClr val="000000"/>
                </a:solidFill>
                <a:latin typeface="Calibri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 is “more relevant” to the string “frog said that toad likes frog STOP” than 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baseline="-25000" dirty="0" smtClean="0">
                <a:solidFill>
                  <a:srgbClr val="000000"/>
                </a:solidFill>
                <a:latin typeface="Calibri" charset="0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 is.</a:t>
            </a:r>
            <a:endParaRPr lang="en-US" sz="2800" baseline="30000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baseline="30000" dirty="0" smtClean="0">
                <a:solidFill>
                  <a:srgbClr val="000000"/>
                </a:solidFill>
                <a:latin typeface="Calibri" charset="0"/>
              </a:rPr>
              <a:t>	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baseline="30000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baseline="30000" dirty="0" smtClean="0">
                <a:solidFill>
                  <a:srgbClr val="000000"/>
                </a:solidFill>
                <a:latin typeface="Calibri" charset="0"/>
              </a:rPr>
              <a:t>	</a:t>
            </a:r>
            <a:endParaRPr lang="en-US" dirty="0" smtClean="0">
              <a:solidFill>
                <a:srgbClr val="0070C0"/>
              </a:solidFill>
              <a:latin typeface="Calibri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10" name="Picture 9" descr="121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1661066"/>
            <a:ext cx="8448137" cy="2484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Using language models in IR </a:t>
            </a:r>
            <a:endParaRPr lang="en-US" sz="40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38113" y="1500174"/>
            <a:ext cx="8505825" cy="53578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Each document is treated as (the basis for) a language model.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Given a query 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q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Rank documents based on 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i="1" dirty="0" err="1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dirty="0" err="1" smtClean="0">
                <a:solidFill>
                  <a:srgbClr val="000000"/>
                </a:solidFill>
                <a:latin typeface="Calibri" charset="0"/>
              </a:rPr>
              <a:t>|</a:t>
            </a:r>
            <a:r>
              <a:rPr lang="en-US" i="1" dirty="0" err="1" smtClean="0">
                <a:solidFill>
                  <a:srgbClr val="000000"/>
                </a:solidFill>
                <a:latin typeface="Calibri" charset="0"/>
              </a:rPr>
              <a:t>q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)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q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)  is the same for all documents, so ignore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)  is the prior – often treated as the same for all 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 </a:t>
            </a:r>
          </a:p>
          <a:p>
            <a:pPr marL="1079500" lvl="1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2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But we can give a prior to “high-quality” documents, e.g., those with high </a:t>
            </a:r>
            <a:r>
              <a:rPr lang="en-US" sz="2200" dirty="0" err="1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PageRank</a:t>
            </a:r>
            <a:r>
              <a:rPr lang="en-US" sz="22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i="1" dirty="0" err="1" smtClean="0">
                <a:solidFill>
                  <a:srgbClr val="000000"/>
                </a:solidFill>
                <a:latin typeface="Calibri" charset="0"/>
              </a:rPr>
              <a:t>q</a:t>
            </a:r>
            <a:r>
              <a:rPr lang="en-US" dirty="0" err="1" smtClean="0">
                <a:solidFill>
                  <a:srgbClr val="000000"/>
                </a:solidFill>
                <a:latin typeface="Calibri" charset="0"/>
              </a:rPr>
              <a:t>|</a:t>
            </a:r>
            <a:r>
              <a:rPr lang="en-US" i="1" dirty="0" err="1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) is </a:t>
            </a:r>
            <a:r>
              <a:rPr lang="en-US" dirty="0" smtClean="0">
                <a:solidFill>
                  <a:srgbClr val="0070C0"/>
                </a:solidFill>
                <a:latin typeface="Calibri" charset="0"/>
              </a:rPr>
              <a:t>the probability of </a:t>
            </a:r>
            <a:r>
              <a:rPr lang="en-US" i="1" dirty="0" smtClean="0">
                <a:solidFill>
                  <a:srgbClr val="0070C0"/>
                </a:solidFill>
                <a:latin typeface="Calibri" charset="0"/>
              </a:rPr>
              <a:t>q</a:t>
            </a:r>
            <a:r>
              <a:rPr lang="en-US" dirty="0" smtClean="0">
                <a:solidFill>
                  <a:srgbClr val="0070C0"/>
                </a:solidFill>
                <a:latin typeface="Calibri" charset="0"/>
              </a:rPr>
              <a:t> given </a:t>
            </a:r>
            <a:r>
              <a:rPr lang="en-US" i="1" dirty="0" smtClean="0">
                <a:solidFill>
                  <a:srgbClr val="0070C0"/>
                </a:solidFill>
                <a:latin typeface="Calibri" charset="0"/>
              </a:rPr>
              <a:t>d.</a:t>
            </a:r>
            <a:r>
              <a:rPr lang="en-US" dirty="0" smtClean="0">
                <a:solidFill>
                  <a:srgbClr val="0070C0"/>
                </a:solidFill>
                <a:latin typeface="Calibri" charset="0"/>
                <a:cs typeface="Times New Roman" pitchFamily="16" charset="0"/>
              </a:rPr>
              <a:t> 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i="1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So to rank documents according to relevance to 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q, ranking according to P(</a:t>
            </a:r>
            <a:r>
              <a:rPr lang="en-US" i="1" dirty="0" err="1" smtClean="0">
                <a:solidFill>
                  <a:srgbClr val="000000"/>
                </a:solidFill>
                <a:latin typeface="Calibri" charset="0"/>
              </a:rPr>
              <a:t>q|d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) and P(</a:t>
            </a:r>
            <a:r>
              <a:rPr lang="en-US" i="1" dirty="0" err="1" smtClean="0">
                <a:solidFill>
                  <a:srgbClr val="000000"/>
                </a:solidFill>
                <a:latin typeface="Calibri" charset="0"/>
              </a:rPr>
              <a:t>d|q</a:t>
            </a:r>
            <a:r>
              <a:rPr lang="en-US" i="1" dirty="0" smtClean="0">
                <a:solidFill>
                  <a:srgbClr val="000000"/>
                </a:solidFill>
                <a:latin typeface="Calibri" charset="0"/>
              </a:rPr>
              <a:t>) is equivalent.</a:t>
            </a:r>
            <a:endParaRPr lang="en-US" i="1" dirty="0" smtClean="0">
              <a:solidFill>
                <a:srgbClr val="0070C0"/>
              </a:solidFill>
              <a:latin typeface="Calibri" charset="0"/>
              <a:cs typeface="Times New Roman" pitchFamily="16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6" name="Picture 5" descr="121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2928934"/>
            <a:ext cx="2927283" cy="864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Where we are </a:t>
            </a:r>
            <a:endParaRPr lang="en-US" sz="40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138113" y="2143140"/>
            <a:ext cx="8505825" cy="53578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In the LM approach to IR, we attempt to model the </a:t>
            </a:r>
            <a:r>
              <a:rPr lang="en-US" sz="2600" dirty="0" smtClean="0">
                <a:solidFill>
                  <a:srgbClr val="0070C0"/>
                </a:solidFill>
                <a:latin typeface="Calibri" charset="0"/>
              </a:rPr>
              <a:t>query generation process.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Then we rank documents by </a:t>
            </a:r>
            <a:r>
              <a:rPr lang="en-US" sz="2600" dirty="0" smtClean="0">
                <a:solidFill>
                  <a:srgbClr val="0070C0"/>
                </a:solidFill>
                <a:latin typeface="Calibri" charset="0"/>
              </a:rPr>
              <a:t>the probability that a query would be observed as a random sample from the respective document model.</a:t>
            </a:r>
            <a:endParaRPr lang="en-US" sz="2600" i="1" dirty="0" smtClean="0">
              <a:solidFill>
                <a:srgbClr val="0070C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That is, we rank according to 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sz="2600" i="1" dirty="0" err="1" smtClean="0">
                <a:solidFill>
                  <a:srgbClr val="000000"/>
                </a:solidFill>
                <a:latin typeface="Calibri" charset="0"/>
              </a:rPr>
              <a:t>q</a:t>
            </a:r>
            <a:r>
              <a:rPr lang="en-US" sz="2600" dirty="0" err="1" smtClean="0">
                <a:solidFill>
                  <a:srgbClr val="000000"/>
                </a:solidFill>
                <a:latin typeface="Calibri" charset="0"/>
              </a:rPr>
              <a:t>|</a:t>
            </a:r>
            <a:r>
              <a:rPr lang="en-US" sz="2600" i="1" dirty="0" err="1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).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Next: how do we compute 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sz="2600" i="1" dirty="0" err="1" smtClean="0">
                <a:solidFill>
                  <a:srgbClr val="000000"/>
                </a:solidFill>
                <a:latin typeface="Calibri" charset="0"/>
              </a:rPr>
              <a:t>q</a:t>
            </a:r>
            <a:r>
              <a:rPr lang="en-US" sz="2600" dirty="0" err="1" smtClean="0">
                <a:solidFill>
                  <a:srgbClr val="000000"/>
                </a:solidFill>
                <a:latin typeface="Calibri" charset="0"/>
              </a:rPr>
              <a:t>|</a:t>
            </a:r>
            <a:r>
              <a:rPr lang="en-US" sz="2600" i="1" dirty="0" err="1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)?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i="1" dirty="0" smtClean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How to compute </a:t>
            </a:r>
            <a:r>
              <a:rPr lang="en-US" sz="4000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sz="4000" dirty="0" smtClean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sz="4000" i="1" dirty="0" err="1" smtClean="0">
                <a:solidFill>
                  <a:srgbClr val="000000"/>
                </a:solidFill>
                <a:latin typeface="Calibri" charset="0"/>
              </a:rPr>
              <a:t>q</a:t>
            </a:r>
            <a:r>
              <a:rPr lang="en-US" sz="4000" dirty="0" err="1" smtClean="0">
                <a:solidFill>
                  <a:srgbClr val="000000"/>
                </a:solidFill>
                <a:latin typeface="Calibri" charset="0"/>
              </a:rPr>
              <a:t>|</a:t>
            </a:r>
            <a:r>
              <a:rPr lang="en-US" sz="4000" i="1" dirty="0" err="1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4000" dirty="0" smtClean="0">
                <a:solidFill>
                  <a:srgbClr val="000000"/>
                </a:solidFill>
                <a:latin typeface="Calibri" charset="0"/>
              </a:rPr>
              <a:t>)</a:t>
            </a:r>
            <a:r>
              <a:rPr lang="en-US" sz="4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 </a:t>
            </a:r>
            <a:endParaRPr lang="en-US" sz="40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71406" y="1571612"/>
            <a:ext cx="8505825" cy="528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We will make the same conditional independence assumption as for Naive </a:t>
            </a:r>
            <a:r>
              <a:rPr lang="en-US" sz="2600" dirty="0" err="1" smtClean="0">
                <a:solidFill>
                  <a:srgbClr val="000000"/>
                </a:solidFill>
                <a:latin typeface="Calibri" charset="0"/>
              </a:rPr>
              <a:t>Bayes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. 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	</a:t>
            </a:r>
            <a:endParaRPr lang="en-US" sz="2600" dirty="0" smtClean="0">
              <a:solidFill>
                <a:srgbClr val="0070C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	(|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q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|: length of 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q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; </a:t>
            </a:r>
            <a:r>
              <a:rPr lang="en-US" sz="2600" i="1" dirty="0" err="1" smtClean="0">
                <a:solidFill>
                  <a:srgbClr val="000000"/>
                </a:solidFill>
                <a:latin typeface="Calibri" charset="0"/>
              </a:rPr>
              <a:t>t</a:t>
            </a:r>
            <a:r>
              <a:rPr lang="en-US" sz="2600" i="1" baseline="-25000" dirty="0" err="1" smtClean="0">
                <a:solidFill>
                  <a:srgbClr val="000000"/>
                </a:solidFill>
                <a:latin typeface="Calibri" charset="0"/>
              </a:rPr>
              <a:t>k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 : the token occurring at position k in q)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This is equivalent to: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600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err="1" smtClean="0">
                <a:solidFill>
                  <a:srgbClr val="000000"/>
                </a:solidFill>
                <a:latin typeface="Calibri" charset="0"/>
              </a:rPr>
              <a:t>tf</a:t>
            </a:r>
            <a:r>
              <a:rPr lang="en-US" sz="2600" i="1" baseline="-25000" dirty="0" err="1" smtClean="0">
                <a:solidFill>
                  <a:srgbClr val="000000"/>
                </a:solidFill>
                <a:latin typeface="Calibri" charset="0"/>
              </a:rPr>
              <a:t>t,q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: term frequency (# occurrences) of 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t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 in </a:t>
            </a:r>
            <a:r>
              <a:rPr lang="en-US" sz="2600" i="1" dirty="0" smtClean="0">
                <a:solidFill>
                  <a:srgbClr val="000000"/>
                </a:solidFill>
                <a:latin typeface="Calibri" charset="0"/>
              </a:rPr>
              <a:t>q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600" dirty="0" smtClean="0">
                <a:solidFill>
                  <a:srgbClr val="0070C0"/>
                </a:solidFill>
                <a:latin typeface="Calibri" charset="0"/>
              </a:rPr>
              <a:t>Multinomial model </a:t>
            </a:r>
            <a:r>
              <a:rPr lang="en-US" sz="2600" dirty="0" smtClean="0">
                <a:solidFill>
                  <a:srgbClr val="000000"/>
                </a:solidFill>
                <a:latin typeface="Calibri" charset="0"/>
              </a:rPr>
              <a:t>(omitting constant factor) 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dirty="0" smtClean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6" name="Picture 5" descr="121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2493000"/>
            <a:ext cx="6282743" cy="936000"/>
          </a:xfrm>
          <a:prstGeom prst="rect">
            <a:avLst/>
          </a:prstGeom>
        </p:spPr>
      </p:pic>
      <p:pic>
        <p:nvPicPr>
          <p:cNvPr id="7" name="Picture 6" descr="1219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8601" y="4429132"/>
            <a:ext cx="5312225" cy="90883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1"/>
          <p:cNvSpPr txBox="1"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8895EFF-1DBE-4654-84B8-EE5B6E2FA3CA}" type="slidenum">
              <a:rPr lang="en-US" sz="1200">
                <a:solidFill>
                  <a:srgbClr val="898989"/>
                </a:solidFill>
                <a:latin typeface="Calibri" charset="0"/>
              </a:rPr>
              <a:pPr algn="r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84995" name="Text Box 2"/>
          <p:cNvSpPr txBox="1">
            <a:spLocks noChangeArrowheads="1"/>
          </p:cNvSpPr>
          <p:nvPr/>
        </p:nvSpPr>
        <p:spPr bwMode="auto">
          <a:xfrm>
            <a:off x="457200" y="12700"/>
            <a:ext cx="8228013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charset="0"/>
                <a:cs typeface="Times New Roman" pitchFamily="16" charset="0"/>
              </a:rPr>
              <a:t>Parameter estimation</a:t>
            </a:r>
            <a:endParaRPr lang="en-US" sz="40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6" name="Text Box 3"/>
          <p:cNvSpPr txBox="1">
            <a:spLocks noChangeArrowheads="1"/>
          </p:cNvSpPr>
          <p:nvPr/>
        </p:nvSpPr>
        <p:spPr bwMode="auto">
          <a:xfrm>
            <a:off x="0" y="1428760"/>
            <a:ext cx="9144000" cy="5429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Missing piece: Where do the parameters </a:t>
            </a:r>
            <a:r>
              <a:rPr lang="en-US" sz="2500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sz="2500" i="1" dirty="0" err="1" smtClean="0">
                <a:solidFill>
                  <a:srgbClr val="000000"/>
                </a:solidFill>
                <a:latin typeface="Calibri" charset="0"/>
              </a:rPr>
              <a:t>t</a:t>
            </a:r>
            <a:r>
              <a:rPr lang="en-US" sz="2500" dirty="0" err="1" smtClean="0">
                <a:solidFill>
                  <a:srgbClr val="000000"/>
                </a:solidFill>
                <a:latin typeface="Calibri" charset="0"/>
              </a:rPr>
              <a:t>|</a:t>
            </a:r>
            <a:r>
              <a:rPr lang="en-US" sz="2500" i="1" dirty="0" err="1" smtClean="0">
                <a:solidFill>
                  <a:srgbClr val="000000"/>
                </a:solidFill>
                <a:latin typeface="Calibri" charset="0"/>
              </a:rPr>
              <a:t>M</a:t>
            </a:r>
            <a:r>
              <a:rPr lang="en-US" sz="2500" i="1" baseline="-25000" dirty="0" err="1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). come from?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Start with maximum likelihood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500" dirty="0">
              <a:solidFill>
                <a:srgbClr val="000000"/>
              </a:solidFill>
              <a:latin typeface="Calibri" charset="0"/>
            </a:endParaRPr>
          </a:p>
          <a:p>
            <a:pPr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500" dirty="0" smtClean="0">
              <a:solidFill>
                <a:srgbClr val="000000"/>
              </a:solidFill>
              <a:latin typeface="Calibri" charset="0"/>
            </a:endParaRP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	(|</a:t>
            </a:r>
            <a:r>
              <a:rPr lang="en-US" sz="2500" i="1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|: length of </a:t>
            </a:r>
            <a:r>
              <a:rPr lang="en-US" sz="2500" i="1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; </a:t>
            </a:r>
            <a:r>
              <a:rPr lang="en-US" sz="2500" dirty="0" err="1" smtClean="0">
                <a:solidFill>
                  <a:srgbClr val="000000"/>
                </a:solidFill>
                <a:latin typeface="Calibri" charset="0"/>
              </a:rPr>
              <a:t>tf</a:t>
            </a:r>
            <a:r>
              <a:rPr lang="en-US" sz="2500" i="1" baseline="-25000" dirty="0" err="1" smtClean="0">
                <a:solidFill>
                  <a:srgbClr val="000000"/>
                </a:solidFill>
                <a:latin typeface="Calibri" charset="0"/>
              </a:rPr>
              <a:t>t,d</a:t>
            </a: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 : # occurrences of </a:t>
            </a:r>
            <a:r>
              <a:rPr lang="en-US" sz="2500" i="1" dirty="0" smtClean="0">
                <a:solidFill>
                  <a:srgbClr val="000000"/>
                </a:solidFill>
                <a:latin typeface="Calibri" charset="0"/>
              </a:rPr>
              <a:t>t</a:t>
            </a: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 in </a:t>
            </a:r>
            <a:r>
              <a:rPr lang="en-US" sz="2500" i="1" dirty="0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)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500" i="1" dirty="0" smtClean="0">
                <a:solidFill>
                  <a:srgbClr val="000000"/>
                </a:solidFill>
                <a:latin typeface="Calibri" charset="0"/>
              </a:rPr>
              <a:t>we have a problem with zeros.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A single t with </a:t>
            </a:r>
            <a:r>
              <a:rPr lang="en-US" sz="2500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sz="2500" i="1" dirty="0" err="1" smtClean="0">
                <a:solidFill>
                  <a:srgbClr val="000000"/>
                </a:solidFill>
                <a:latin typeface="Calibri" charset="0"/>
              </a:rPr>
              <a:t>t</a:t>
            </a:r>
            <a:r>
              <a:rPr lang="en-US" sz="2500" dirty="0" err="1" smtClean="0">
                <a:solidFill>
                  <a:srgbClr val="000000"/>
                </a:solidFill>
                <a:latin typeface="Calibri" charset="0"/>
              </a:rPr>
              <a:t>|</a:t>
            </a:r>
            <a:r>
              <a:rPr lang="en-US" sz="2500" i="1" dirty="0" err="1" smtClean="0">
                <a:solidFill>
                  <a:srgbClr val="000000"/>
                </a:solidFill>
                <a:latin typeface="Calibri" charset="0"/>
              </a:rPr>
              <a:t>M</a:t>
            </a:r>
            <a:r>
              <a:rPr lang="en-US" sz="2500" i="1" baseline="-25000" dirty="0" err="1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) = 0 will make                                      zero.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We would give a single term “veto power”.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For example, for query [Michael Jackson top hits] a document about “top songs” (but not using the word “hits”) would have </a:t>
            </a:r>
            <a:r>
              <a:rPr lang="en-US" sz="2500" i="1" dirty="0" smtClean="0">
                <a:solidFill>
                  <a:srgbClr val="000000"/>
                </a:solidFill>
                <a:latin typeface="Calibri" charset="0"/>
              </a:rPr>
              <a:t>P</a:t>
            </a: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(</a:t>
            </a:r>
            <a:r>
              <a:rPr lang="en-US" sz="2500" i="1" dirty="0" err="1" smtClean="0">
                <a:solidFill>
                  <a:srgbClr val="000000"/>
                </a:solidFill>
                <a:latin typeface="Calibri" charset="0"/>
              </a:rPr>
              <a:t>t</a:t>
            </a:r>
            <a:r>
              <a:rPr lang="en-US" sz="2500" dirty="0" err="1" smtClean="0">
                <a:solidFill>
                  <a:srgbClr val="000000"/>
                </a:solidFill>
                <a:latin typeface="Calibri" charset="0"/>
              </a:rPr>
              <a:t>|</a:t>
            </a:r>
            <a:r>
              <a:rPr lang="en-US" sz="2500" i="1" dirty="0" err="1" smtClean="0">
                <a:solidFill>
                  <a:srgbClr val="000000"/>
                </a:solidFill>
                <a:latin typeface="Calibri" charset="0"/>
              </a:rPr>
              <a:t>M</a:t>
            </a:r>
            <a:r>
              <a:rPr lang="en-US" sz="2500" i="1" baseline="-25000" dirty="0" err="1" smtClean="0">
                <a:solidFill>
                  <a:srgbClr val="000000"/>
                </a:solidFill>
                <a:latin typeface="Calibri" charset="0"/>
              </a:rPr>
              <a:t>d</a:t>
            </a: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) = 0. – That’s bad.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US" sz="2500" dirty="0" smtClean="0">
                <a:solidFill>
                  <a:srgbClr val="0070C0"/>
                </a:solidFill>
                <a:latin typeface="Calibri" charset="0"/>
              </a:rPr>
              <a:t>We need to smooth the estimates</a:t>
            </a:r>
            <a:r>
              <a:rPr lang="en-US" sz="2500" dirty="0" smtClean="0">
                <a:solidFill>
                  <a:srgbClr val="000000"/>
                </a:solidFill>
                <a:latin typeface="Calibri" charset="0"/>
              </a:rPr>
              <a:t> to avoid zeros.</a:t>
            </a:r>
          </a:p>
          <a:p>
            <a:pPr marL="336550" indent="-336550">
              <a:spcBef>
                <a:spcPts val="700"/>
              </a:spcBef>
              <a:buClr>
                <a:srgbClr val="437085"/>
              </a:buClr>
              <a:buSzPct val="100000"/>
              <a:buFont typeface="Wingdings" charset="2"/>
              <a:buChar char="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2500" dirty="0" smtClean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4997" name="Text Box 4"/>
          <p:cNvSpPr txBox="1">
            <a:spLocks noChangeArrowheads="1"/>
          </p:cNvSpPr>
          <p:nvPr/>
        </p:nvSpPr>
        <p:spPr bwMode="auto">
          <a:xfrm>
            <a:off x="7640638" y="-33338"/>
            <a:ext cx="925512" cy="3365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de-DE"/>
          </a:p>
        </p:txBody>
      </p:sp>
      <p:pic>
        <p:nvPicPr>
          <p:cNvPr id="8" name="Picture 7" descr="122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2355721"/>
            <a:ext cx="2569692" cy="930403"/>
          </a:xfrm>
          <a:prstGeom prst="rect">
            <a:avLst/>
          </a:prstGeom>
        </p:spPr>
      </p:pic>
      <p:pic>
        <p:nvPicPr>
          <p:cNvPr id="12" name="Picture 11" descr="1220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7264" y="4248008"/>
            <a:ext cx="2628008" cy="324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Lucida Sans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7958</TotalTime>
  <Words>1113</Words>
  <Application>Microsoft Macintosh PowerPoint</Application>
  <PresentationFormat>On-screen Show (4:3)</PresentationFormat>
  <Paragraphs>195</Paragraphs>
  <Slides>20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1_Office Theme</vt:lpstr>
      <vt:lpstr>2_Office Theme</vt:lpstr>
      <vt:lpstr>PowerPoint Presentation</vt:lpstr>
      <vt:lpstr>Using language models (LMs) for IR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Pawan Goyal</cp:lastModifiedBy>
  <cp:revision>770</cp:revision>
  <cp:lastPrinted>2009-09-22T15:48:09Z</cp:lastPrinted>
  <dcterms:created xsi:type="dcterms:W3CDTF">2009-09-21T23:46:17Z</dcterms:created>
  <dcterms:modified xsi:type="dcterms:W3CDTF">2017-04-14T12:52:31Z</dcterms:modified>
</cp:coreProperties>
</file>