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37"/>
  </p:notesMasterIdLst>
  <p:sldIdLst>
    <p:sldId id="256" r:id="rId3"/>
    <p:sldId id="291" r:id="rId4"/>
    <p:sldId id="282" r:id="rId5"/>
    <p:sldId id="333" r:id="rId6"/>
    <p:sldId id="334" r:id="rId7"/>
    <p:sldId id="271" r:id="rId8"/>
    <p:sldId id="289" r:id="rId9"/>
    <p:sldId id="335" r:id="rId10"/>
    <p:sldId id="272" r:id="rId11"/>
    <p:sldId id="284" r:id="rId12"/>
    <p:sldId id="336" r:id="rId13"/>
    <p:sldId id="337" r:id="rId14"/>
    <p:sldId id="285" r:id="rId15"/>
    <p:sldId id="273" r:id="rId16"/>
    <p:sldId id="286" r:id="rId17"/>
    <p:sldId id="287" r:id="rId18"/>
    <p:sldId id="338" r:id="rId19"/>
    <p:sldId id="292" r:id="rId20"/>
    <p:sldId id="339" r:id="rId21"/>
    <p:sldId id="313" r:id="rId22"/>
    <p:sldId id="341" r:id="rId23"/>
    <p:sldId id="342" r:id="rId24"/>
    <p:sldId id="343" r:id="rId25"/>
    <p:sldId id="299" r:id="rId26"/>
    <p:sldId id="344" r:id="rId27"/>
    <p:sldId id="355" r:id="rId28"/>
    <p:sldId id="356" r:id="rId29"/>
    <p:sldId id="357" r:id="rId30"/>
    <p:sldId id="359" r:id="rId31"/>
    <p:sldId id="345" r:id="rId32"/>
    <p:sldId id="346" r:id="rId33"/>
    <p:sldId id="347" r:id="rId34"/>
    <p:sldId id="358" r:id="rId35"/>
    <p:sldId id="354" r:id="rId36"/>
  </p:sldIdLst>
  <p:sldSz cx="10287000" cy="6858000" type="35mm"/>
  <p:notesSz cx="6858000" cy="9144000"/>
  <p:defaultTextStyle>
    <a:defPPr>
      <a:defRPr lang="en-US"/>
    </a:defPPr>
    <a:lvl1pPr marL="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3550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71001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0650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41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6774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12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48498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683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176" y="-78"/>
      </p:cViewPr>
      <p:guideLst>
        <p:guide orient="horz" pos="2161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290D9-3010-4711-9A79-536C2FEFF62D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B81D1-87DC-4B64-9889-01AFB3251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3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C6D8E-2BF0-4BFF-80F6-162900C916A0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9BA58-2EF6-4CF0-B254-DF8BFD9A32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8" y="1371606"/>
            <a:ext cx="8829674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3505201"/>
            <a:ext cx="72009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6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8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30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2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8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71528" y="3398521"/>
            <a:ext cx="8829674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8" y="609600"/>
            <a:ext cx="2314575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2" y="609600"/>
            <a:ext cx="6772274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0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05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3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0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8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5412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295400"/>
            <a:ext cx="9258300" cy="5181600"/>
          </a:xfrm>
        </p:spPr>
        <p:txBody>
          <a:bodyPr/>
          <a:lstStyle>
            <a:lvl2pPr>
              <a:defRPr b="1"/>
            </a:lvl2pPr>
            <a:lvl4pPr>
              <a:defRPr b="1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2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3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1" y="2362203"/>
            <a:ext cx="8743951" cy="2200275"/>
          </a:xfrm>
        </p:spPr>
        <p:txBody>
          <a:bodyPr anchor="b">
            <a:normAutofit/>
          </a:bodyPr>
          <a:lstStyle>
            <a:lvl1pPr algn="l">
              <a:defRPr sz="3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1" y="4626870"/>
            <a:ext cx="8743951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</a:defRPr>
            </a:lvl1pPr>
            <a:lvl2pPr marL="3660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2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982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4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304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65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26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86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22962" y="4599434"/>
            <a:ext cx="8829674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73351"/>
            <a:ext cx="4543426" cy="47183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7" y="1673351"/>
            <a:ext cx="4543426" cy="47183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76400"/>
            <a:ext cx="4423411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66087" indent="0">
              <a:buNone/>
              <a:defRPr sz="1500" b="1"/>
            </a:lvl2pPr>
            <a:lvl3pPr marL="732173" indent="0">
              <a:buNone/>
              <a:defRPr sz="1500" b="1"/>
            </a:lvl3pPr>
            <a:lvl4pPr marL="1098262" indent="0">
              <a:buNone/>
              <a:defRPr sz="1400" b="1"/>
            </a:lvl4pPr>
            <a:lvl5pPr marL="1464348" indent="0">
              <a:buNone/>
              <a:defRPr sz="1400" b="1"/>
            </a:lvl5pPr>
            <a:lvl6pPr marL="1830434" indent="0">
              <a:buNone/>
              <a:defRPr sz="1400" b="1"/>
            </a:lvl6pPr>
            <a:lvl7pPr marL="2196520" indent="0">
              <a:buNone/>
              <a:defRPr sz="1400" b="1"/>
            </a:lvl7pPr>
            <a:lvl8pPr marL="2562608" indent="0">
              <a:buNone/>
              <a:defRPr sz="1400" b="1"/>
            </a:lvl8pPr>
            <a:lvl9pPr marL="292869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438399"/>
            <a:ext cx="4423411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9241" y="1676400"/>
            <a:ext cx="4423411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6087" indent="0">
              <a:buNone/>
              <a:defRPr sz="1500" b="1"/>
            </a:lvl2pPr>
            <a:lvl3pPr marL="732173" indent="0">
              <a:buNone/>
              <a:defRPr sz="1500" b="1"/>
            </a:lvl3pPr>
            <a:lvl4pPr marL="1098262" indent="0">
              <a:buNone/>
              <a:defRPr sz="1400" b="1"/>
            </a:lvl4pPr>
            <a:lvl5pPr marL="1464348" indent="0">
              <a:buNone/>
              <a:defRPr sz="1400" b="1"/>
            </a:lvl5pPr>
            <a:lvl6pPr marL="1830434" indent="0">
              <a:buNone/>
              <a:defRPr sz="1400" b="1"/>
            </a:lvl6pPr>
            <a:lvl7pPr marL="2196520" indent="0">
              <a:buNone/>
              <a:defRPr sz="1400" b="1"/>
            </a:lvl7pPr>
            <a:lvl8pPr marL="2562608" indent="0">
              <a:buNone/>
              <a:defRPr sz="1400" b="1"/>
            </a:lvl8pPr>
            <a:lvl9pPr marL="292869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9241" y="2438399"/>
            <a:ext cx="4423411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789366" y="4045774"/>
            <a:ext cx="4709161" cy="8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92081"/>
            <a:ext cx="2407158" cy="1261872"/>
          </a:xfrm>
        </p:spPr>
        <p:txBody>
          <a:bodyPr anchor="b">
            <a:noAutofit/>
          </a:bodyPr>
          <a:lstStyle>
            <a:lvl1pPr algn="l">
              <a:defRPr sz="1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8" y="792080"/>
            <a:ext cx="6429375" cy="5577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2130558"/>
            <a:ext cx="2407158" cy="4243615"/>
          </a:xfrm>
        </p:spPr>
        <p:txBody>
          <a:bodyPr/>
          <a:lstStyle>
            <a:lvl1pPr marL="0" indent="0">
              <a:buNone/>
              <a:defRPr sz="1100"/>
            </a:lvl1pPr>
            <a:lvl2pPr marL="366087" indent="0">
              <a:buNone/>
              <a:defRPr sz="1000"/>
            </a:lvl2pPr>
            <a:lvl3pPr marL="732173" indent="0">
              <a:buNone/>
              <a:defRPr sz="800"/>
            </a:lvl3pPr>
            <a:lvl4pPr marL="1098262" indent="0">
              <a:buNone/>
              <a:defRPr sz="700"/>
            </a:lvl4pPr>
            <a:lvl5pPr marL="1464348" indent="0">
              <a:buNone/>
              <a:defRPr sz="700"/>
            </a:lvl5pPr>
            <a:lvl6pPr marL="1830434" indent="0">
              <a:buNone/>
              <a:defRPr sz="700"/>
            </a:lvl6pPr>
            <a:lvl7pPr marL="2196520" indent="0">
              <a:buNone/>
              <a:defRPr sz="700"/>
            </a:lvl7pPr>
            <a:lvl8pPr marL="2562608" indent="0">
              <a:buNone/>
              <a:defRPr sz="700"/>
            </a:lvl8pPr>
            <a:lvl9pPr marL="292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33860" y="3580111"/>
            <a:ext cx="5577840" cy="178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92480"/>
            <a:ext cx="2410516" cy="1264921"/>
          </a:xfrm>
        </p:spPr>
        <p:txBody>
          <a:bodyPr anchor="b">
            <a:normAutofit/>
          </a:bodyPr>
          <a:lstStyle>
            <a:lvl1pPr algn="l">
              <a:defRPr sz="1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5938" y="838203"/>
            <a:ext cx="6642439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600"/>
            </a:lvl1pPr>
            <a:lvl2pPr marL="366087" indent="0">
              <a:buNone/>
              <a:defRPr sz="2200"/>
            </a:lvl2pPr>
            <a:lvl3pPr marL="732173" indent="0">
              <a:buNone/>
              <a:defRPr sz="1900"/>
            </a:lvl3pPr>
            <a:lvl4pPr marL="1098262" indent="0">
              <a:buNone/>
              <a:defRPr sz="1500"/>
            </a:lvl4pPr>
            <a:lvl5pPr marL="1464348" indent="0">
              <a:buNone/>
              <a:defRPr sz="1500"/>
            </a:lvl5pPr>
            <a:lvl6pPr marL="1830434" indent="0">
              <a:buNone/>
              <a:defRPr sz="1500"/>
            </a:lvl6pPr>
            <a:lvl7pPr marL="2196520" indent="0">
              <a:buNone/>
              <a:defRPr sz="1500"/>
            </a:lvl7pPr>
            <a:lvl8pPr marL="2562608" indent="0">
              <a:buNone/>
              <a:defRPr sz="1500"/>
            </a:lvl8pPr>
            <a:lvl9pPr marL="2928695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133600"/>
            <a:ext cx="2407158" cy="4242816"/>
          </a:xfrm>
        </p:spPr>
        <p:txBody>
          <a:bodyPr/>
          <a:lstStyle>
            <a:lvl1pPr marL="0" indent="0">
              <a:buNone/>
              <a:defRPr sz="1100"/>
            </a:lvl1pPr>
            <a:lvl2pPr marL="366087" indent="0">
              <a:buNone/>
              <a:defRPr sz="1000"/>
            </a:lvl2pPr>
            <a:lvl3pPr marL="732173" indent="0">
              <a:buNone/>
              <a:defRPr sz="800"/>
            </a:lvl3pPr>
            <a:lvl4pPr marL="1098262" indent="0">
              <a:buNone/>
              <a:defRPr sz="700"/>
            </a:lvl4pPr>
            <a:lvl5pPr marL="1464348" indent="0">
              <a:buNone/>
              <a:defRPr sz="700"/>
            </a:lvl5pPr>
            <a:lvl6pPr marL="1830434" indent="0">
              <a:buNone/>
              <a:defRPr sz="700"/>
            </a:lvl6pPr>
            <a:lvl7pPr marL="2196520" indent="0">
              <a:buNone/>
              <a:defRPr sz="700"/>
            </a:lvl7pPr>
            <a:lvl8pPr marL="2562608" indent="0">
              <a:buNone/>
              <a:defRPr sz="700"/>
            </a:lvl8pPr>
            <a:lvl9pPr marL="292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0287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18" tIns="36609" rIns="73218" bIns="3660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449386"/>
            <a:ext cx="9258300" cy="685801"/>
          </a:xfrm>
          <a:prstGeom prst="rect">
            <a:avLst/>
          </a:prstGeom>
        </p:spPr>
        <p:txBody>
          <a:bodyPr vert="horz" lIns="73218" tIns="36609" rIns="73218" bIns="3660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600200"/>
            <a:ext cx="9258300" cy="4876800"/>
          </a:xfrm>
          <a:prstGeom prst="rect">
            <a:avLst/>
          </a:prstGeom>
        </p:spPr>
        <p:txBody>
          <a:bodyPr vert="horz" lIns="73218" tIns="36609" rIns="73218" bIns="3660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 Third level</a:t>
            </a:r>
          </a:p>
          <a:p>
            <a:pPr lvl="6"/>
            <a:r>
              <a:rPr lang="en-US" dirty="0" smtClean="0"/>
              <a:t>Fourth level</a:t>
            </a:r>
          </a:p>
          <a:p>
            <a:pPr lvl="8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287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18" tIns="36609" rIns="73218" bIns="3660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8290"/>
            <a:ext cx="3257550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25" y="18290"/>
            <a:ext cx="4629151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1" y="18290"/>
            <a:ext cx="1200150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l">
              <a:defRPr sz="11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732173" rtl="0" eaLnBrk="1" latinLnBrk="0" hangingPunct="1">
        <a:spcBef>
          <a:spcPct val="0"/>
        </a:spcBef>
        <a:buNone/>
        <a:defRPr sz="3000" b="1" kern="1200" spc="-81" baseline="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46436" indent="-146436" algn="l" defTabSz="73217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1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1pPr>
      <a:lvl2pPr marL="366087" indent="-146436" algn="l" defTabSz="73217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2pPr>
      <a:lvl3pPr marL="585739" indent="-146436" algn="l" defTabSz="732173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b="1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3pPr>
      <a:lvl4pPr marL="805391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4pPr>
      <a:lvl5pPr marL="951826" indent="-109826" algn="l" defTabSz="732173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b="1" kern="1200" baseline="0">
          <a:solidFill>
            <a:srgbClr val="002060"/>
          </a:solidFill>
          <a:latin typeface="Microsoft JhengHei" pitchFamily="34" charset="-120"/>
          <a:ea typeface="+mn-ea"/>
          <a:cs typeface="+mn-cs"/>
        </a:defRPr>
      </a:lvl5pPr>
      <a:lvl6pPr marL="1098262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4696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1391131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537565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6087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2173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62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64348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30434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96520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2608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28695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85" y="1371606"/>
            <a:ext cx="9065418" cy="1371599"/>
          </a:xfrm>
        </p:spPr>
        <p:txBody>
          <a:bodyPr/>
          <a:lstStyle/>
          <a:p>
            <a:r>
              <a:rPr lang="en-US" sz="2900" dirty="0"/>
              <a:t>  </a:t>
            </a:r>
            <a:r>
              <a:rPr lang="en-US" sz="2900" dirty="0" smtClean="0"/>
              <a:t>Introduction to map-reduce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3505201"/>
            <a:ext cx="7200900" cy="1447799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Jiaul</a:t>
            </a:r>
            <a:r>
              <a:rPr lang="en-US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 Paik</a:t>
            </a:r>
          </a:p>
          <a:p>
            <a:endParaRPr lang="en-US" dirty="0" smtClean="0">
              <a:solidFill>
                <a:srgbClr val="002060"/>
              </a:solidFill>
              <a:latin typeface="+mj-lt"/>
              <a:ea typeface="Adobe Gothic Std B" pitchFamily="34" charset="-128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Email: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parajita" pitchFamily="34" charset="0"/>
                <a:ea typeface="Adobe Gothic Std B" pitchFamily="34" charset="-128"/>
                <a:cs typeface="Aparajita" pitchFamily="34" charset="0"/>
              </a:rPr>
              <a:t>jia.paik@gmail.com</a:t>
            </a:r>
            <a:endParaRPr lang="en-US" sz="1600" dirty="0">
              <a:solidFill>
                <a:srgbClr val="002060"/>
              </a:solidFill>
              <a:latin typeface="Aparajita" pitchFamily="34" charset="0"/>
              <a:ea typeface="Adobe Gothic Std B" pitchFamily="34" charset="-128"/>
              <a:cs typeface="Aparajit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+mj-lt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9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bottleneck</a:t>
            </a:r>
          </a:p>
          <a:p>
            <a:pPr lvl="1"/>
            <a:r>
              <a:rPr lang="en-US" dirty="0" smtClean="0"/>
              <a:t>Computers in a cluster exchanges data through network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Network bandwidth = 1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2"/>
            <a:r>
              <a:rPr lang="en-US" dirty="0" smtClean="0"/>
              <a:t>Moving 10TB of data takes 1 day</a:t>
            </a:r>
          </a:p>
          <a:p>
            <a:pPr lvl="1"/>
            <a:endParaRPr lang="en-US" dirty="0" smtClean="0"/>
          </a:p>
          <a:p>
            <a:pPr marL="219651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Programming is hard!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distributions across machines is </a:t>
            </a:r>
            <a:r>
              <a:rPr lang="en-US" dirty="0" smtClean="0"/>
              <a:t>non-trivial</a:t>
            </a:r>
          </a:p>
          <a:p>
            <a:pPr lvl="2"/>
            <a:r>
              <a:rPr lang="en-US" dirty="0" smtClean="0"/>
              <a:t>(It is desirable that machines have roughly the same load)</a:t>
            </a:r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Avoiding </a:t>
            </a:r>
            <a:r>
              <a:rPr lang="en-US" dirty="0">
                <a:solidFill>
                  <a:srgbClr val="C00000"/>
                </a:solidFill>
              </a:rPr>
              <a:t>race </a:t>
            </a:r>
            <a:r>
              <a:rPr lang="en-US" dirty="0" smtClean="0">
                <a:solidFill>
                  <a:srgbClr val="C00000"/>
                </a:solidFill>
              </a:rPr>
              <a:t>conditions</a:t>
            </a:r>
          </a:p>
          <a:p>
            <a:pPr lvl="2"/>
            <a:r>
              <a:rPr lang="en-US" dirty="0" smtClean="0"/>
              <a:t>Given two tasks T1 and T2, </a:t>
            </a:r>
          </a:p>
          <a:p>
            <a:pPr lvl="3"/>
            <a:r>
              <a:rPr lang="en-US" dirty="0" smtClean="0"/>
              <a:t>Correctness of result depends on the sequence of execution of task</a:t>
            </a:r>
          </a:p>
          <a:p>
            <a:pPr lvl="3"/>
            <a:r>
              <a:rPr lang="en-US" dirty="0" smtClean="0"/>
              <a:t>For example, T1 before T2 is must, but NOT T2 before T1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</a:p>
          <a:p>
            <a:endParaRPr lang="en-US" dirty="0"/>
          </a:p>
          <a:p>
            <a:pPr lvl="1"/>
            <a:r>
              <a:rPr lang="en-US" sz="2000" dirty="0" smtClean="0"/>
              <a:t>It is a </a:t>
            </a:r>
            <a:r>
              <a:rPr lang="en-US" sz="2000" dirty="0" smtClean="0">
                <a:solidFill>
                  <a:srgbClr val="C00000"/>
                </a:solidFill>
              </a:rPr>
              <a:t>simple programming model </a:t>
            </a:r>
            <a:r>
              <a:rPr lang="en-US" sz="2000" dirty="0" smtClean="0"/>
              <a:t>for processing </a:t>
            </a:r>
            <a:r>
              <a:rPr lang="en-US" sz="2000" dirty="0" smtClean="0">
                <a:solidFill>
                  <a:srgbClr val="C00000"/>
                </a:solidFill>
              </a:rPr>
              <a:t>really big data</a:t>
            </a:r>
            <a:r>
              <a:rPr lang="en-US" sz="2000" dirty="0" smtClean="0"/>
              <a:t> using </a:t>
            </a:r>
            <a:r>
              <a:rPr lang="en-US" sz="2000" dirty="0" smtClean="0">
                <a:solidFill>
                  <a:srgbClr val="C00000"/>
                </a:solidFill>
              </a:rPr>
              <a:t>cluster of computers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Map-Reduce </a:t>
            </a:r>
            <a:r>
              <a:rPr lang="en-US" dirty="0"/>
              <a:t>addresses the </a:t>
            </a:r>
            <a:r>
              <a:rPr lang="en-US" dirty="0" smtClean="0"/>
              <a:t>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295400"/>
            <a:ext cx="9258300" cy="5334000"/>
          </a:xfrm>
        </p:spPr>
        <p:txBody>
          <a:bodyPr/>
          <a:lstStyle/>
          <a:p>
            <a:pPr marL="676851" lvl="1" indent="-457200">
              <a:buFont typeface="+mj-lt"/>
              <a:buAutoNum type="arabicPeriod"/>
            </a:pPr>
            <a:r>
              <a:rPr lang="en-US" sz="2000" dirty="0" smtClean="0"/>
              <a:t>Data loss prevention</a:t>
            </a:r>
          </a:p>
          <a:p>
            <a:pPr lvl="2"/>
            <a:r>
              <a:rPr lang="en-US" sz="1600" dirty="0" smtClean="0"/>
              <a:t>By keeping multiple copies of data in different machines</a:t>
            </a:r>
          </a:p>
          <a:p>
            <a:pPr marL="562551" lvl="1" indent="-342900">
              <a:buFont typeface="+mj-lt"/>
              <a:buAutoNum type="arabicPeriod"/>
            </a:pPr>
            <a:endParaRPr lang="en-US" dirty="0" smtClean="0"/>
          </a:p>
          <a:p>
            <a:pPr marL="676851" lvl="1" indent="-457200">
              <a:buFont typeface="+mj-lt"/>
              <a:buAutoNum type="arabicPeriod"/>
            </a:pPr>
            <a:r>
              <a:rPr lang="en-US" sz="2000" dirty="0" smtClean="0"/>
              <a:t>Data movement minimization</a:t>
            </a:r>
          </a:p>
          <a:p>
            <a:pPr lvl="2"/>
            <a:r>
              <a:rPr lang="en-US" sz="1600" dirty="0" smtClean="0"/>
              <a:t>By moving computation to the data </a:t>
            </a:r>
          </a:p>
          <a:p>
            <a:pPr lvl="3"/>
            <a:r>
              <a:rPr lang="en-US" sz="1200" dirty="0" smtClean="0"/>
              <a:t>(send your computer program to machines containing data)</a:t>
            </a:r>
          </a:p>
          <a:p>
            <a:pPr marL="439303" lvl="2" indent="0">
              <a:buNone/>
            </a:pPr>
            <a:endParaRPr lang="en-US" dirty="0"/>
          </a:p>
          <a:p>
            <a:pPr marL="676851" lvl="1" indent="-457200">
              <a:buFont typeface="+mj-lt"/>
              <a:buAutoNum type="arabicPeriod"/>
            </a:pPr>
            <a:r>
              <a:rPr lang="en-US" sz="2000" dirty="0" smtClean="0"/>
              <a:t>Simple programing model</a:t>
            </a:r>
          </a:p>
          <a:p>
            <a:pPr lvl="2"/>
            <a:r>
              <a:rPr lang="en-US" sz="1600" dirty="0" smtClean="0"/>
              <a:t>Mainly using two functions</a:t>
            </a:r>
          </a:p>
          <a:p>
            <a:pPr marL="887555" lvl="3" indent="-228600">
              <a:buFont typeface="+mj-lt"/>
              <a:buAutoNum type="arabicPeriod"/>
            </a:pPr>
            <a:r>
              <a:rPr lang="en-US" sz="1600" dirty="0"/>
              <a:t>M</a:t>
            </a:r>
            <a:r>
              <a:rPr lang="en-US" sz="1600" dirty="0" smtClean="0"/>
              <a:t>ap </a:t>
            </a:r>
          </a:p>
          <a:p>
            <a:pPr marL="887555" lvl="3" indent="-228600">
              <a:buFont typeface="+mj-lt"/>
              <a:buAutoNum type="arabicPeriod"/>
            </a:pPr>
            <a:r>
              <a:rPr lang="en-US" sz="1600" dirty="0" smtClean="0"/>
              <a:t>Reduce</a:t>
            </a:r>
          </a:p>
          <a:p>
            <a:pPr marL="887555" lvl="3" indent="-2286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80544" y="4876800"/>
            <a:ext cx="64903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Programmer’s responsibility:</a:t>
            </a:r>
          </a:p>
          <a:p>
            <a:r>
              <a:rPr lang="en-US" dirty="0" smtClean="0"/>
              <a:t>   </a:t>
            </a:r>
            <a:r>
              <a:rPr lang="en-US" sz="1600" dirty="0" smtClean="0"/>
              <a:t>Write only two functions, </a:t>
            </a:r>
            <a:r>
              <a:rPr lang="en-US" sz="1600" dirty="0" smtClean="0">
                <a:solidFill>
                  <a:srgbClr val="C00000"/>
                </a:solidFill>
              </a:rPr>
              <a:t>Map and Reduce </a:t>
            </a:r>
            <a:r>
              <a:rPr lang="en-US" sz="1600" dirty="0" smtClean="0"/>
              <a:t>suitable for your problem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186" y="4986010"/>
            <a:ext cx="1428750" cy="1690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2500" y="5811029"/>
            <a:ext cx="4668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You DO NOT need to worry about other things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Storage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File System</a:t>
            </a:r>
          </a:p>
          <a:p>
            <a:pPr lvl="1"/>
            <a:r>
              <a:rPr lang="en-US" dirty="0" smtClean="0"/>
              <a:t>Global file namespaces, redundancy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Multiple copies of data  and in different nodes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Google file system (GFS), HDFS </a:t>
            </a:r>
            <a:r>
              <a:rPr lang="en-US" sz="1400" dirty="0" smtClean="0"/>
              <a:t>(</a:t>
            </a:r>
            <a:r>
              <a:rPr lang="en-US" sz="1400" dirty="0" err="1"/>
              <a:t>H</a:t>
            </a:r>
            <a:r>
              <a:rPr lang="en-US" sz="1400" dirty="0" err="1" smtClean="0"/>
              <a:t>adoop</a:t>
            </a:r>
            <a:r>
              <a:rPr lang="en-US" sz="1400" dirty="0" smtClean="0"/>
              <a:t>, a open-source map-reduce system)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Typical usage pattern</a:t>
            </a:r>
          </a:p>
          <a:p>
            <a:pPr lvl="1"/>
            <a:r>
              <a:rPr lang="en-US" dirty="0" smtClean="0"/>
              <a:t>Data is rarely updated in place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Reads and appends are common</a:t>
            </a:r>
          </a:p>
        </p:txBody>
      </p:sp>
    </p:spTree>
    <p:extLst>
      <p:ext uri="{BB962C8B-B14F-4D97-AF65-F5344CB8AC3E}">
        <p14:creationId xmlns:p14="http://schemas.microsoft.com/office/powerpoint/2010/main" val="146549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File System: Inside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638800"/>
          </a:xfrm>
        </p:spPr>
        <p:txBody>
          <a:bodyPr/>
          <a:lstStyle/>
          <a:p>
            <a:r>
              <a:rPr lang="en-US" sz="1800" dirty="0" smtClean="0"/>
              <a:t>Data is kept in chunks, spread across machines</a:t>
            </a:r>
          </a:p>
          <a:p>
            <a:r>
              <a:rPr lang="en-US" sz="1800" dirty="0" smtClean="0"/>
              <a:t>Each chunk is replicated on different machines</a:t>
            </a:r>
          </a:p>
          <a:p>
            <a:pPr lvl="1"/>
            <a:r>
              <a:rPr lang="en-US" dirty="0" smtClean="0"/>
              <a:t>Ensures persistence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1400" dirty="0" smtClean="0"/>
              <a:t>We have two files, A and B</a:t>
            </a:r>
          </a:p>
          <a:p>
            <a:pPr lvl="2"/>
            <a:r>
              <a:rPr lang="en-US" sz="1400" dirty="0"/>
              <a:t>3</a:t>
            </a:r>
            <a:r>
              <a:rPr lang="en-US" sz="1400" dirty="0" smtClean="0"/>
              <a:t> computers</a:t>
            </a:r>
          </a:p>
          <a:p>
            <a:pPr lvl="2"/>
            <a:r>
              <a:rPr lang="en-US" sz="1400" dirty="0" smtClean="0"/>
              <a:t>2 times replication of data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39303" lvl="2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4114800"/>
            <a:ext cx="1314449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3700" y="4114800"/>
            <a:ext cx="12192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6300" y="4114800"/>
            <a:ext cx="12573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8700" y="423088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4230880"/>
            <a:ext cx="495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33329" y="468986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14500" y="468986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09900" y="4200257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57600" y="421628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09900" y="468986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7600" y="4697337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4400" y="419278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10200" y="419278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468986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10200" y="468986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01262" y="3612427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Here are the Chunk </a:t>
            </a:r>
            <a:r>
              <a:rPr lang="en-US" sz="1600" b="1" dirty="0"/>
              <a:t>S</a:t>
            </a:r>
            <a:r>
              <a:rPr lang="en-US" sz="1600" b="1" dirty="0" smtClean="0"/>
              <a:t>ervers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1312424" y="5608935"/>
            <a:ext cx="4309351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Chunk servers also serve as compute nodes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2047874" y="6123122"/>
            <a:ext cx="283845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Bring computation to the data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533900" y="2264979"/>
            <a:ext cx="1905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r>
              <a:rPr lang="en-US" dirty="0" smtClean="0"/>
              <a:t>1         a2         a3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92891" y="2230439"/>
            <a:ext cx="1227209" cy="4155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r>
              <a:rPr lang="en-US" dirty="0" smtClean="0"/>
              <a:t>1         b2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5124450" y="226497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15000" y="226497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0"/>
            <a:endCxn id="24" idx="2"/>
          </p:cNvCxnSpPr>
          <p:nvPr/>
        </p:nvCxnSpPr>
        <p:spPr>
          <a:xfrm>
            <a:off x="7806496" y="2230439"/>
            <a:ext cx="0" cy="415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219608" y="266700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54049" y="268475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4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 animBg="1"/>
      <p:bldP spid="23" grpId="0" animBg="1"/>
      <p:bldP spid="19" grpId="0" animBg="1"/>
      <p:bldP spid="24" grpId="0" animBg="1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Distributes File System: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Chunk servers</a:t>
            </a:r>
          </a:p>
          <a:p>
            <a:pPr lvl="1"/>
            <a:r>
              <a:rPr lang="en-US" dirty="0" smtClean="0"/>
              <a:t>File is split into contiguous chunks (16-64 </a:t>
            </a:r>
            <a:r>
              <a:rPr lang="en-US" dirty="0" err="1" smtClean="0"/>
              <a:t>mb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chunk is replicated (usually 2 times or 3 times)</a:t>
            </a:r>
          </a:p>
          <a:p>
            <a:pPr lvl="1"/>
            <a:r>
              <a:rPr lang="en-US" dirty="0" smtClean="0"/>
              <a:t>Try to keep replicas in different racks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Master node</a:t>
            </a:r>
          </a:p>
          <a:p>
            <a:pPr lvl="1"/>
            <a:r>
              <a:rPr lang="en-US" dirty="0" smtClean="0"/>
              <a:t>Stores metadata about where the files are stored</a:t>
            </a:r>
          </a:p>
          <a:p>
            <a:pPr lvl="1"/>
            <a:r>
              <a:rPr lang="en-US" dirty="0" smtClean="0"/>
              <a:t>It might also be replicated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4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895600"/>
            <a:ext cx="6305550" cy="541214"/>
          </a:xfrm>
        </p:spPr>
        <p:txBody>
          <a:bodyPr/>
          <a:lstStyle/>
          <a:p>
            <a:r>
              <a:rPr lang="en-US" dirty="0" smtClean="0"/>
              <a:t>Map-Reduce Programming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81000"/>
            <a:ext cx="8686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 Example Problem: Counting Words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We </a:t>
            </a:r>
            <a:r>
              <a:rPr lang="en-US" sz="2000" dirty="0">
                <a:latin typeface="+mn-lt"/>
              </a:rPr>
              <a:t>have a </a:t>
            </a:r>
            <a:r>
              <a:rPr lang="en-US" sz="2000" dirty="0" smtClean="0">
                <a:latin typeface="+mn-lt"/>
              </a:rPr>
              <a:t>huge text document and count </a:t>
            </a:r>
            <a:r>
              <a:rPr lang="en-US" sz="2000" dirty="0">
                <a:latin typeface="+mn-lt"/>
              </a:rPr>
              <a:t>the number of times each </a:t>
            </a:r>
            <a:r>
              <a:rPr lang="en-US" sz="2000" dirty="0" smtClean="0">
                <a:latin typeface="+mn-lt"/>
              </a:rPr>
              <a:t>distinct </a:t>
            </a:r>
            <a:r>
              <a:rPr lang="en-US" sz="2000" dirty="0">
                <a:latin typeface="+mn-lt"/>
              </a:rPr>
              <a:t>word appears in the </a:t>
            </a:r>
            <a:r>
              <a:rPr lang="en-US" sz="2000" dirty="0" smtClean="0">
                <a:latin typeface="+mn-lt"/>
              </a:rPr>
              <a:t>file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8"/>
            <a:endParaRPr lang="en-US" dirty="0"/>
          </a:p>
          <a:p>
            <a:r>
              <a:rPr lang="en-US" b="1" dirty="0"/>
              <a:t>Sample </a:t>
            </a:r>
            <a:r>
              <a:rPr lang="en-US" b="1" dirty="0" smtClean="0"/>
              <a:t>application</a:t>
            </a:r>
          </a:p>
          <a:p>
            <a:pPr lvl="1"/>
            <a:r>
              <a:rPr lang="en-US" dirty="0" smtClean="0"/>
              <a:t>Analyze </a:t>
            </a:r>
            <a:r>
              <a:rPr lang="en-US" dirty="0"/>
              <a:t>web server logs to find popular </a:t>
            </a:r>
            <a:r>
              <a:rPr lang="en-US" dirty="0" smtClean="0"/>
              <a:t>URLs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sz="2000" dirty="0" smtClean="0">
                <a:solidFill>
                  <a:srgbClr val="C00000"/>
                </a:solidFill>
              </a:rPr>
              <a:t>How you solve this using a single machine?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57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Word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Case 1: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1600" dirty="0"/>
              <a:t>File too large for memory, but all &lt;word, count&gt; pairs fit in </a:t>
            </a:r>
            <a:r>
              <a:rPr lang="en-US" sz="1600" dirty="0" smtClean="0"/>
              <a:t>memory</a:t>
            </a:r>
          </a:p>
          <a:p>
            <a:pPr lvl="6"/>
            <a:r>
              <a:rPr lang="en-US" sz="1400" dirty="0" smtClean="0"/>
              <a:t>You can create a big string array OR you can create  a hash table</a:t>
            </a:r>
          </a:p>
          <a:p>
            <a:pPr lvl="6"/>
            <a:endParaRPr lang="en-US" sz="1400" dirty="0"/>
          </a:p>
          <a:p>
            <a:r>
              <a:rPr lang="en-US" dirty="0">
                <a:solidFill>
                  <a:srgbClr val="C00000"/>
                </a:solidFill>
              </a:rPr>
              <a:t>Case 2:  </a:t>
            </a:r>
            <a:r>
              <a:rPr lang="en-US" sz="1600" dirty="0"/>
              <a:t>All &lt;word, count&gt; pairs do not fit in memory, but fit into </a:t>
            </a:r>
            <a:r>
              <a:rPr lang="en-US" sz="1600" dirty="0" smtClean="0"/>
              <a:t>disk</a:t>
            </a:r>
          </a:p>
          <a:p>
            <a:pPr lvl="6"/>
            <a:r>
              <a:rPr lang="en-US" dirty="0" smtClean="0"/>
              <a:t>A possible approach (write computer programs/functions for each step)</a:t>
            </a:r>
          </a:p>
          <a:p>
            <a:pPr lvl="6"/>
            <a:endParaRPr lang="en-US" dirty="0" smtClean="0"/>
          </a:p>
          <a:p>
            <a:pPr marL="1473295" lvl="7" indent="-228600">
              <a:buFont typeface="+mj-lt"/>
              <a:buAutoNum type="arabicPeriod"/>
            </a:pPr>
            <a:r>
              <a:rPr lang="en-US" b="1" dirty="0" smtClean="0"/>
              <a:t>Break the text document into sequence of words</a:t>
            </a:r>
          </a:p>
          <a:p>
            <a:pPr marL="1473295" lvl="7" indent="-228600">
              <a:buFont typeface="+mj-lt"/>
              <a:buAutoNum type="arabicPeriod"/>
            </a:pPr>
            <a:endParaRPr lang="en-US" b="1" dirty="0" smtClean="0"/>
          </a:p>
          <a:p>
            <a:pPr marL="1473295" lvl="7" indent="-228600">
              <a:buFont typeface="+mj-lt"/>
              <a:buAutoNum type="arabicPeriod"/>
            </a:pPr>
            <a:endParaRPr lang="en-US" b="1" dirty="0" smtClean="0"/>
          </a:p>
          <a:p>
            <a:pPr marL="1473295" lvl="7" indent="-228600">
              <a:buFont typeface="+mj-lt"/>
              <a:buAutoNum type="arabicPeriod"/>
            </a:pPr>
            <a:r>
              <a:rPr lang="en-US" b="1" dirty="0" smtClean="0"/>
              <a:t>Sort the words</a:t>
            </a:r>
          </a:p>
          <a:p>
            <a:pPr lvl="8"/>
            <a:r>
              <a:rPr lang="en-US" b="1" dirty="0" smtClean="0"/>
              <a:t>This will bring same words together</a:t>
            </a:r>
          </a:p>
          <a:p>
            <a:pPr marL="1473295" lvl="7" indent="-228600">
              <a:buFont typeface="+mj-lt"/>
              <a:buAutoNum type="arabicPeriod"/>
            </a:pPr>
            <a:endParaRPr lang="en-US" b="1" dirty="0" smtClean="0"/>
          </a:p>
          <a:p>
            <a:pPr marL="1473295" lvl="7" indent="-228600">
              <a:buFont typeface="+mj-lt"/>
              <a:buAutoNum type="arabicPeriod"/>
            </a:pPr>
            <a:r>
              <a:rPr lang="en-US" b="1" dirty="0" smtClean="0"/>
              <a:t>Count the frequencies in a single pass</a:t>
            </a:r>
          </a:p>
          <a:p>
            <a:pPr marL="1473295" lvl="7" indent="-228600">
              <a:buFont typeface="+mj-lt"/>
              <a:buAutoNum type="arabicPeriod"/>
            </a:pPr>
            <a:endParaRPr lang="en-US" b="1" dirty="0"/>
          </a:p>
          <a:p>
            <a:pPr marL="1473295" lvl="7" indent="-228600">
              <a:buFont typeface="+mj-lt"/>
              <a:buAutoNum type="arabicPeriod"/>
            </a:pPr>
            <a:endParaRPr lang="en-US" b="1" dirty="0" smtClean="0"/>
          </a:p>
          <a:p>
            <a:pPr marL="228600" indent="-228600">
              <a:buFont typeface="+mj-lt"/>
              <a:buAutoNum type="arabicPeriod"/>
            </a:pPr>
            <a:endParaRPr lang="en-US" b="1" dirty="0"/>
          </a:p>
          <a:p>
            <a:r>
              <a:rPr lang="en-US" sz="2000" dirty="0">
                <a:solidFill>
                  <a:srgbClr val="C00000"/>
                </a:solidFill>
              </a:rPr>
              <a:t>Case 2 </a:t>
            </a:r>
            <a:r>
              <a:rPr lang="en-US" sz="2000" dirty="0"/>
              <a:t>captures the essence of </a:t>
            </a:r>
            <a:r>
              <a:rPr lang="en-US" sz="2000" dirty="0">
                <a:solidFill>
                  <a:srgbClr val="C00000"/>
                </a:solidFill>
              </a:rPr>
              <a:t>Map-Reduce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19900" y="2743200"/>
            <a:ext cx="1752600" cy="304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getWords</a:t>
            </a:r>
            <a:r>
              <a:rPr lang="en-US" dirty="0" smtClean="0"/>
              <a:t>(</a:t>
            </a:r>
            <a:r>
              <a:rPr lang="en-US" dirty="0" err="1" smtClean="0"/>
              <a:t>textFile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46606" y="3352800"/>
            <a:ext cx="1752600" cy="304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46606" y="3962400"/>
            <a:ext cx="1752600" cy="304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581900" y="3048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608606" y="367754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3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Data Processing</a:t>
            </a:r>
            <a:endParaRPr lang="en-US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52500" y="29718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952500" y="4114800"/>
            <a:ext cx="1524000" cy="9144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Disk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952500" y="22098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CPU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90900" y="3110805"/>
            <a:ext cx="632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Single Node Machine</a:t>
            </a:r>
          </a:p>
          <a:p>
            <a:endParaRPr lang="en-US" b="1" dirty="0" smtClean="0"/>
          </a:p>
          <a:p>
            <a:pPr marL="678400" lvl="1" indent="-3429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ata fits into memory</a:t>
            </a:r>
          </a:p>
          <a:p>
            <a:pPr marL="956751" lvl="2" indent="-285750">
              <a:buFont typeface="Arial" pitchFamily="34" charset="0"/>
              <a:buChar char="•"/>
            </a:pPr>
            <a:r>
              <a:rPr lang="en-US" dirty="0" smtClean="0"/>
              <a:t>Load data from disk into memory and then process from memory</a:t>
            </a:r>
          </a:p>
          <a:p>
            <a:pPr marL="956751" lvl="2" indent="-285750">
              <a:buFont typeface="Arial" pitchFamily="34" charset="0"/>
              <a:buChar char="•"/>
            </a:pPr>
            <a:endParaRPr lang="en-US" dirty="0" smtClean="0"/>
          </a:p>
          <a:p>
            <a:pPr marL="678400" lvl="1" indent="-342900">
              <a:buFont typeface="+mj-lt"/>
              <a:buAutoNum type="arabicPeriod"/>
            </a:pPr>
            <a:r>
              <a:rPr lang="en-US" dirty="0" smtClean="0"/>
              <a:t>Data does not fit into memory </a:t>
            </a:r>
          </a:p>
          <a:p>
            <a:pPr marL="956751" lvl="2" indent="-285750">
              <a:buFont typeface="Arial" pitchFamily="34" charset="0"/>
              <a:buChar char="•"/>
            </a:pPr>
            <a:r>
              <a:rPr lang="en-US" dirty="0" smtClean="0"/>
              <a:t>Load part of the data from disk into memory</a:t>
            </a:r>
          </a:p>
          <a:p>
            <a:pPr marL="956751" lvl="2" indent="-285750">
              <a:buFont typeface="Arial" pitchFamily="34" charset="0"/>
              <a:buChar char="•"/>
            </a:pPr>
            <a:r>
              <a:rPr lang="en-US" dirty="0" smtClean="0"/>
              <a:t>Process the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1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  <a:r>
              <a:rPr lang="en-US" dirty="0"/>
              <a:t>: </a:t>
            </a:r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14351" y="1295400"/>
            <a:ext cx="6534149" cy="381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err="1" smtClean="0">
                <a:latin typeface="Courier New" pitchFamily="49" charset="0"/>
              </a:rPr>
              <a:t>getWords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</a:rPr>
              <a:t>dataFile</a:t>
            </a:r>
            <a:r>
              <a:rPr lang="en-US" sz="2000" b="1" dirty="0" smtClean="0">
                <a:latin typeface="Courier New" pitchFamily="49" charset="0"/>
              </a:rPr>
              <a:t>)    sort     count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2438400"/>
            <a:ext cx="3352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/>
              <a:t>Map</a:t>
            </a:r>
          </a:p>
          <a:p>
            <a:pPr marL="0" lvl="1" algn="just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b="1" dirty="0" smtClean="0"/>
              <a:t>extract </a:t>
            </a:r>
            <a:r>
              <a:rPr lang="en-US" b="1" dirty="0"/>
              <a:t>something you care </a:t>
            </a:r>
            <a:r>
              <a:rPr lang="en-US" b="1" dirty="0" smtClean="0"/>
              <a:t>about</a:t>
            </a:r>
          </a:p>
          <a:p>
            <a:pPr marL="0" lvl="1" algn="just"/>
            <a:r>
              <a:rPr lang="en-US" b="1" dirty="0"/>
              <a:t> </a:t>
            </a:r>
            <a:r>
              <a:rPr lang="en-US" b="1" dirty="0" smtClean="0"/>
              <a:t> (here word and count)</a:t>
            </a:r>
            <a:endParaRPr lang="en-US" b="1" dirty="0"/>
          </a:p>
          <a:p>
            <a:pPr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05300" y="2438400"/>
            <a:ext cx="228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/>
              <a:t>Group by </a:t>
            </a:r>
            <a:r>
              <a:rPr lang="en-US" sz="1600" b="1" dirty="0" smtClean="0"/>
              <a:t>key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  sort and shuffle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48500" y="2438400"/>
            <a:ext cx="2895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/>
              <a:t>Reduce</a:t>
            </a:r>
          </a:p>
          <a:p>
            <a:pPr marL="0" lvl="1" algn="just"/>
            <a:r>
              <a:rPr lang="en-US" sz="1600" b="1" dirty="0"/>
              <a:t> </a:t>
            </a:r>
            <a:r>
              <a:rPr lang="en-US" sz="1600" b="1" dirty="0" smtClean="0"/>
              <a:t>  </a:t>
            </a:r>
            <a:r>
              <a:rPr lang="en-US" dirty="0"/>
              <a:t>Aggregate, summarize,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lvl="1" algn="just"/>
            <a:r>
              <a:rPr lang="en-US" dirty="0"/>
              <a:t> </a:t>
            </a:r>
            <a:r>
              <a:rPr lang="en-US" dirty="0" smtClean="0"/>
              <a:t>   Save the results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638300" y="1677110"/>
            <a:ext cx="457200" cy="7612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5905500" y="1604131"/>
            <a:ext cx="2590800" cy="8342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41264" y="1605370"/>
            <a:ext cx="838200" cy="8244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83900" y="4800600"/>
            <a:ext cx="54236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000" b="1" dirty="0" smtClean="0"/>
              <a:t>Summary</a:t>
            </a:r>
          </a:p>
          <a:p>
            <a:pPr marL="792700" lvl="1" indent="-457200" algn="just">
              <a:buFont typeface="+mj-lt"/>
              <a:buAutoNum type="arabicPeriod"/>
            </a:pPr>
            <a:r>
              <a:rPr lang="en-US" sz="1600" dirty="0" smtClean="0"/>
              <a:t>Outline </a:t>
            </a:r>
            <a:r>
              <a:rPr lang="en-US" sz="1600" dirty="0"/>
              <a:t>stays the </a:t>
            </a:r>
            <a:r>
              <a:rPr lang="en-US" sz="1600" dirty="0" smtClean="0"/>
              <a:t>same</a:t>
            </a:r>
          </a:p>
          <a:p>
            <a:pPr marL="792700" lvl="1" indent="-457200" algn="just">
              <a:buFont typeface="+mj-lt"/>
              <a:buAutoNum type="arabicPeriod"/>
            </a:pPr>
            <a:r>
              <a:rPr lang="en-US" sz="1600" b="1" dirty="0"/>
              <a:t>Map </a:t>
            </a:r>
            <a:r>
              <a:rPr lang="en-US" sz="1600" dirty="0"/>
              <a:t>and </a:t>
            </a:r>
            <a:r>
              <a:rPr lang="en-US" sz="1600" b="1" dirty="0"/>
              <a:t>Reduce </a:t>
            </a:r>
            <a:r>
              <a:rPr lang="en-US" sz="1600" dirty="0"/>
              <a:t>to be defined to fit the </a:t>
            </a:r>
            <a:r>
              <a:rPr lang="en-US" sz="1600" dirty="0" smtClean="0"/>
              <a:t>problem</a:t>
            </a:r>
            <a:endParaRPr lang="en-US" sz="1600" dirty="0"/>
          </a:p>
        </p:txBody>
      </p:sp>
      <p:sp>
        <p:nvSpPr>
          <p:cNvPr id="3" name="Right Arrow 2"/>
          <p:cNvSpPr/>
          <p:nvPr/>
        </p:nvSpPr>
        <p:spPr>
          <a:xfrm>
            <a:off x="3404431" y="1363054"/>
            <a:ext cx="457200" cy="242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722264" y="1361815"/>
            <a:ext cx="457200" cy="242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dirty="0" smtClean="0">
                <a:solidFill>
                  <a:srgbClr val="C00000"/>
                </a:solidFill>
              </a:rPr>
              <a:t>Map</a:t>
            </a:r>
            <a:r>
              <a:rPr lang="en-US" dirty="0" smtClean="0"/>
              <a:t> Step</a:t>
            </a:r>
            <a:endParaRPr lang="en-US" dirty="0"/>
          </a:p>
        </p:txBody>
      </p:sp>
      <p:grpSp>
        <p:nvGrpSpPr>
          <p:cNvPr id="108565" name="Group 21"/>
          <p:cNvGrpSpPr>
            <a:grpSpLocks/>
          </p:cNvGrpSpPr>
          <p:nvPr/>
        </p:nvGrpSpPr>
        <p:grpSpPr bwMode="auto">
          <a:xfrm>
            <a:off x="1333500" y="3810000"/>
            <a:ext cx="1219200" cy="381000"/>
            <a:chOff x="240" y="2016"/>
            <a:chExt cx="768" cy="24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f</a:t>
              </a:r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3771900" y="2514600"/>
            <a:ext cx="1676400" cy="1219200"/>
            <a:chOff x="1776" y="1152"/>
            <a:chExt cx="1056" cy="768"/>
          </a:xfrm>
        </p:grpSpPr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776" y="1152"/>
              <a:ext cx="1056" cy="336"/>
              <a:chOff x="2256" y="1344"/>
              <a:chExt cx="1056" cy="336"/>
            </a:xfrm>
          </p:grpSpPr>
          <p:sp>
            <p:nvSpPr>
              <p:cNvPr id="108552" name="AutoShape 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k1</a:t>
                </a:r>
                <a:endParaRPr lang="en-US" dirty="0"/>
              </a:p>
            </p:txBody>
          </p:sp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v1</a:t>
                </a:r>
                <a:endParaRPr lang="en-US" dirty="0"/>
              </a:p>
            </p:txBody>
          </p:sp>
        </p:grp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1776" y="1584"/>
              <a:ext cx="1056" cy="336"/>
              <a:chOff x="2256" y="1344"/>
              <a:chExt cx="1056" cy="336"/>
            </a:xfrm>
          </p:grpSpPr>
          <p:sp>
            <p:nvSpPr>
              <p:cNvPr id="108556" name="AutoShape 12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k2</a:t>
                </a:r>
                <a:endParaRPr lang="en-US" dirty="0"/>
              </a:p>
            </p:txBody>
          </p:sp>
          <p:sp>
            <p:nvSpPr>
              <p:cNvPr id="108557" name="AutoShape 13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 smtClean="0"/>
                  <a:t>v2</a:t>
                </a:r>
                <a:endParaRPr lang="en-US" dirty="0"/>
              </a:p>
            </p:txBody>
          </p:sp>
        </p:grpSp>
      </p:grp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2705100" y="2895600"/>
            <a:ext cx="762000" cy="609600"/>
            <a:chOff x="1104" y="1296"/>
            <a:chExt cx="480" cy="384"/>
          </a:xfrm>
        </p:grpSpPr>
        <p:sp>
          <p:nvSpPr>
            <p:cNvPr id="108563" name="AutoShape 19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auto">
            <a:xfrm>
              <a:off x="1104" y="1296"/>
              <a:ext cx="34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1333500" y="3124200"/>
            <a:ext cx="1219200" cy="381000"/>
            <a:chOff x="240" y="2016"/>
            <a:chExt cx="768" cy="240"/>
          </a:xfrm>
        </p:grpSpPr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8571" name="AutoShape 27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f</a:t>
              </a:r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1257300" y="5257800"/>
            <a:ext cx="1219200" cy="381000"/>
            <a:chOff x="240" y="2016"/>
            <a:chExt cx="768" cy="240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8574" name="AutoShape 30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f</a:t>
              </a:r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1592264" y="44196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…</a:t>
            </a:r>
          </a:p>
        </p:txBody>
      </p:sp>
      <p:grpSp>
        <p:nvGrpSpPr>
          <p:cNvPr id="108581" name="Group 37"/>
          <p:cNvGrpSpPr>
            <a:grpSpLocks/>
          </p:cNvGrpSpPr>
          <p:nvPr/>
        </p:nvGrpSpPr>
        <p:grpSpPr bwMode="auto">
          <a:xfrm>
            <a:off x="3771900" y="3886200"/>
            <a:ext cx="1676400" cy="533400"/>
            <a:chOff x="2256" y="1344"/>
            <a:chExt cx="1056" cy="336"/>
          </a:xfrm>
        </p:grpSpPr>
        <p:sp>
          <p:nvSpPr>
            <p:cNvPr id="108582" name="AutoShape 38"/>
            <p:cNvSpPr>
              <a:spLocks noChangeArrowheads="1"/>
            </p:cNvSpPr>
            <p:nvPr/>
          </p:nvSpPr>
          <p:spPr bwMode="auto">
            <a:xfrm>
              <a:off x="2256" y="1344"/>
              <a:ext cx="432" cy="336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k3</a:t>
              </a:r>
              <a:endParaRPr lang="en-US" dirty="0"/>
            </a:p>
          </p:txBody>
        </p:sp>
        <p:sp>
          <p:nvSpPr>
            <p:cNvPr id="108583" name="AutoShape 39"/>
            <p:cNvSpPr>
              <a:spLocks noChangeArrowheads="1"/>
            </p:cNvSpPr>
            <p:nvPr/>
          </p:nvSpPr>
          <p:spPr bwMode="auto">
            <a:xfrm>
              <a:off x="2688" y="1344"/>
              <a:ext cx="624" cy="336"/>
            </a:xfrm>
            <a:prstGeom prst="parallelogram">
              <a:avLst>
                <a:gd name="adj" fmla="val 464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v3</a:t>
              </a:r>
              <a:endParaRPr lang="en-US" dirty="0"/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>
            <a:off x="2705100" y="3657600"/>
            <a:ext cx="762000" cy="609600"/>
            <a:chOff x="1104" y="1296"/>
            <a:chExt cx="480" cy="384"/>
          </a:xfrm>
        </p:grpSpPr>
        <p:sp>
          <p:nvSpPr>
            <p:cNvPr id="108585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34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1025336" y="1438824"/>
            <a:ext cx="23984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Input key-value pairs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(file name and its content)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967672" y="1438824"/>
            <a:ext cx="26998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Intermediate key-value pairs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(word and count)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619" name="Text Box 75"/>
          <p:cNvSpPr txBox="1">
            <a:spLocks noChangeArrowheads="1"/>
          </p:cNvSpPr>
          <p:nvPr/>
        </p:nvSpPr>
        <p:spPr bwMode="auto">
          <a:xfrm>
            <a:off x="4076700" y="44958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…</a:t>
            </a: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3848100" y="5181600"/>
            <a:ext cx="685800" cy="533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smtClean="0"/>
              <a:t>k4</a:t>
            </a:r>
            <a:endParaRPr lang="en-US" dirty="0"/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4533900" y="5181600"/>
            <a:ext cx="990600" cy="5334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2801240" y="5105400"/>
            <a:ext cx="762000" cy="609600"/>
            <a:chOff x="1104" y="1296"/>
            <a:chExt cx="480" cy="384"/>
          </a:xfrm>
        </p:grpSpPr>
        <p:sp>
          <p:nvSpPr>
            <p:cNvPr id="35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34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64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8" grpId="0"/>
      <p:bldP spid="108619" grpId="0"/>
      <p:bldP spid="108620" grpId="0" animBg="1"/>
      <p:bldP spid="1086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dirty="0" smtClean="0">
                <a:solidFill>
                  <a:srgbClr val="C00000"/>
                </a:solidFill>
              </a:rPr>
              <a:t>Reduce </a:t>
            </a:r>
            <a:r>
              <a:rPr lang="en-US" dirty="0" smtClean="0"/>
              <a:t>Step</a:t>
            </a:r>
            <a:endParaRPr lang="en-US" dirty="0"/>
          </a:p>
        </p:txBody>
      </p:sp>
      <p:grpSp>
        <p:nvGrpSpPr>
          <p:cNvPr id="109635" name="Group 67"/>
          <p:cNvGrpSpPr>
            <a:grpSpLocks/>
          </p:cNvGrpSpPr>
          <p:nvPr/>
        </p:nvGrpSpPr>
        <p:grpSpPr bwMode="auto">
          <a:xfrm>
            <a:off x="2998788" y="3087690"/>
            <a:ext cx="849312" cy="874713"/>
            <a:chOff x="1529" y="1753"/>
            <a:chExt cx="535" cy="551"/>
          </a:xfrm>
        </p:grpSpPr>
        <p:sp>
          <p:nvSpPr>
            <p:cNvPr id="109597" name="AutoShape 29"/>
            <p:cNvSpPr>
              <a:spLocks noChangeArrowheads="1"/>
            </p:cNvSpPr>
            <p:nvPr/>
          </p:nvSpPr>
          <p:spPr bwMode="auto">
            <a:xfrm>
              <a:off x="1584" y="2112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1529" y="1753"/>
              <a:ext cx="4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Group</a:t>
              </a:r>
            </a:p>
            <a:p>
              <a:r>
                <a:rPr lang="en-US" b="1" dirty="0"/>
                <a:t>by key</a:t>
              </a:r>
            </a:p>
          </p:txBody>
        </p: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6515100" y="2362200"/>
            <a:ext cx="1066800" cy="533400"/>
            <a:chOff x="3456" y="1296"/>
            <a:chExt cx="672" cy="336"/>
          </a:xfrm>
        </p:grpSpPr>
        <p:sp>
          <p:nvSpPr>
            <p:cNvPr id="109599" name="AutoShape 31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Text Box 32"/>
            <p:cNvSpPr txBox="1">
              <a:spLocks noChangeArrowheads="1"/>
            </p:cNvSpPr>
            <p:nvPr/>
          </p:nvSpPr>
          <p:spPr bwMode="auto">
            <a:xfrm>
              <a:off x="3456" y="1296"/>
              <a:ext cx="48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02" name="Group 34"/>
          <p:cNvGrpSpPr>
            <a:grpSpLocks/>
          </p:cNvGrpSpPr>
          <p:nvPr/>
        </p:nvGrpSpPr>
        <p:grpSpPr bwMode="auto">
          <a:xfrm>
            <a:off x="6515100" y="2971800"/>
            <a:ext cx="1066800" cy="533400"/>
            <a:chOff x="3456" y="1296"/>
            <a:chExt cx="672" cy="336"/>
          </a:xfrm>
        </p:grpSpPr>
        <p:sp>
          <p:nvSpPr>
            <p:cNvPr id="109603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48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10" name="Group 42"/>
          <p:cNvGrpSpPr>
            <a:grpSpLocks/>
          </p:cNvGrpSpPr>
          <p:nvPr/>
        </p:nvGrpSpPr>
        <p:grpSpPr bwMode="auto">
          <a:xfrm>
            <a:off x="7658100" y="2514600"/>
            <a:ext cx="1295400" cy="533400"/>
            <a:chOff x="4464" y="1392"/>
            <a:chExt cx="816" cy="336"/>
          </a:xfrm>
        </p:grpSpPr>
        <p:sp>
          <p:nvSpPr>
            <p:cNvPr id="109605" name="AutoShape 3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k1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607" name="AutoShape 39"/>
                <p:cNvSpPr>
                  <a:spLocks noChangeArrowheads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9607" name="AutoShap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blipFill rotWithShape="1">
                  <a:blip r:embed="rId2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611" name="Group 43"/>
          <p:cNvGrpSpPr>
            <a:grpSpLocks/>
          </p:cNvGrpSpPr>
          <p:nvPr/>
        </p:nvGrpSpPr>
        <p:grpSpPr bwMode="auto">
          <a:xfrm>
            <a:off x="7658100" y="3124200"/>
            <a:ext cx="1295400" cy="533400"/>
            <a:chOff x="4464" y="1392"/>
            <a:chExt cx="816" cy="336"/>
          </a:xfrm>
        </p:grpSpPr>
        <p:sp>
          <p:nvSpPr>
            <p:cNvPr id="109612" name="AutoShape 44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k2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613" name="AutoShape 45"/>
                <p:cNvSpPr>
                  <a:spLocks noChangeArrowheads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′′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9613" name="AutoShap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blipFill rotWithShape="1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614" name="Group 46"/>
          <p:cNvGrpSpPr>
            <a:grpSpLocks/>
          </p:cNvGrpSpPr>
          <p:nvPr/>
        </p:nvGrpSpPr>
        <p:grpSpPr bwMode="auto">
          <a:xfrm>
            <a:off x="7734300" y="5105400"/>
            <a:ext cx="1295400" cy="533400"/>
            <a:chOff x="4464" y="1392"/>
            <a:chExt cx="816" cy="336"/>
          </a:xfrm>
        </p:grpSpPr>
        <p:sp>
          <p:nvSpPr>
            <p:cNvPr id="109615" name="AutoShape 4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k3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616" name="AutoShape 48"/>
                <p:cNvSpPr>
                  <a:spLocks noChangeArrowheads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′′′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9616" name="AutoShap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44" y="1392"/>
                  <a:ext cx="336" cy="336"/>
                </a:xfrm>
                <a:prstGeom prst="octagon">
                  <a:avLst>
                    <a:gd name="adj" fmla="val 29287"/>
                  </a:avLst>
                </a:prstGeom>
                <a:blipFill rotWithShape="1">
                  <a:blip r:embed="rId4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8145464" y="42672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9634" name="Group 66"/>
          <p:cNvGrpSpPr>
            <a:grpSpLocks/>
          </p:cNvGrpSpPr>
          <p:nvPr/>
        </p:nvGrpSpPr>
        <p:grpSpPr bwMode="auto">
          <a:xfrm>
            <a:off x="3848100" y="1905000"/>
            <a:ext cx="2743200" cy="3657600"/>
            <a:chOff x="2064" y="1008"/>
            <a:chExt cx="1728" cy="2304"/>
          </a:xfrm>
        </p:grpSpPr>
        <p:sp>
          <p:nvSpPr>
            <p:cNvPr id="109573" name="AutoShape 5"/>
            <p:cNvSpPr>
              <a:spLocks noChangeArrowheads="1"/>
            </p:cNvSpPr>
            <p:nvPr/>
          </p:nvSpPr>
          <p:spPr bwMode="auto">
            <a:xfrm>
              <a:off x="2112" y="2976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k3</a:t>
              </a:r>
              <a:endParaRPr lang="en-US" dirty="0"/>
            </a:p>
          </p:txBody>
        </p:sp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>
              <a:off x="2544" y="2976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v4</a:t>
              </a:r>
              <a:endParaRPr lang="en-US" dirty="0"/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2467" y="249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…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20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k1</a:t>
              </a:r>
              <a:endParaRPr lang="en-US" dirty="0"/>
            </a:p>
          </p:txBody>
        </p:sp>
        <p:sp>
          <p:nvSpPr>
            <p:cNvPr id="109577" name="AutoShape 9"/>
            <p:cNvSpPr>
              <a:spLocks noChangeArrowheads="1"/>
            </p:cNvSpPr>
            <p:nvPr/>
          </p:nvSpPr>
          <p:spPr bwMode="auto">
            <a:xfrm>
              <a:off x="2496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v1</a:t>
              </a:r>
              <a:endParaRPr lang="en-US" dirty="0"/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2064" y="1824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k2</a:t>
              </a:r>
              <a:endParaRPr lang="en-US" dirty="0"/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2496" y="1824"/>
              <a:ext cx="480" cy="336"/>
            </a:xfrm>
            <a:prstGeom prst="parallelogram">
              <a:avLst>
                <a:gd name="adj" fmla="val 3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v2</a:t>
              </a:r>
              <a:endParaRPr lang="en-US" dirty="0"/>
            </a:p>
          </p:txBody>
        </p:sp>
        <p:sp>
          <p:nvSpPr>
            <p:cNvPr id="109580" name="AutoShape 12"/>
            <p:cNvSpPr>
              <a:spLocks noChangeArrowheads="1"/>
            </p:cNvSpPr>
            <p:nvPr/>
          </p:nvSpPr>
          <p:spPr bwMode="auto">
            <a:xfrm>
              <a:off x="2832" y="1824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v5</a:t>
              </a:r>
              <a:endParaRPr lang="en-US" dirty="0"/>
            </a:p>
          </p:txBody>
        </p:sp>
        <p:sp>
          <p:nvSpPr>
            <p:cNvPr id="109581" name="AutoShape 13"/>
            <p:cNvSpPr>
              <a:spLocks noChangeArrowheads="1"/>
            </p:cNvSpPr>
            <p:nvPr/>
          </p:nvSpPr>
          <p:spPr bwMode="auto">
            <a:xfrm>
              <a:off x="2880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v3</a:t>
              </a:r>
              <a:endParaRPr lang="en-US" dirty="0"/>
            </a:p>
          </p:txBody>
        </p:sp>
        <p:sp>
          <p:nvSpPr>
            <p:cNvPr id="109582" name="AutoShape 14"/>
            <p:cNvSpPr>
              <a:spLocks noChangeArrowheads="1"/>
            </p:cNvSpPr>
            <p:nvPr/>
          </p:nvSpPr>
          <p:spPr bwMode="auto">
            <a:xfrm>
              <a:off x="3264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v6</a:t>
              </a:r>
              <a:endParaRPr lang="en-US" dirty="0"/>
            </a:p>
          </p:txBody>
        </p:sp>
        <p:sp>
          <p:nvSpPr>
            <p:cNvPr id="109632" name="Rectangle 64"/>
            <p:cNvSpPr>
              <a:spLocks noChangeArrowheads="1"/>
            </p:cNvSpPr>
            <p:nvPr/>
          </p:nvSpPr>
          <p:spPr bwMode="auto">
            <a:xfrm>
              <a:off x="2160" y="1008"/>
              <a:ext cx="148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groups</a:t>
              </a:r>
            </a:p>
          </p:txBody>
        </p:sp>
      </p:grp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7277100" y="1676400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grpSp>
        <p:nvGrpSpPr>
          <p:cNvPr id="49" name="Group 34"/>
          <p:cNvGrpSpPr>
            <a:grpSpLocks/>
          </p:cNvGrpSpPr>
          <p:nvPr/>
        </p:nvGrpSpPr>
        <p:grpSpPr bwMode="auto">
          <a:xfrm>
            <a:off x="6134100" y="5029200"/>
            <a:ext cx="1066800" cy="533400"/>
            <a:chOff x="3456" y="1296"/>
            <a:chExt cx="672" cy="336"/>
          </a:xfrm>
        </p:grpSpPr>
        <p:sp>
          <p:nvSpPr>
            <p:cNvPr id="50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48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sp>
        <p:nvSpPr>
          <p:cNvPr id="53" name="AutoShape 21"/>
          <p:cNvSpPr>
            <a:spLocks noChangeArrowheads="1"/>
          </p:cNvSpPr>
          <p:nvPr/>
        </p:nvSpPr>
        <p:spPr bwMode="auto">
          <a:xfrm>
            <a:off x="1377952" y="5105400"/>
            <a:ext cx="685800" cy="381000"/>
          </a:xfrm>
          <a:prstGeom prst="diamond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k1</a:t>
            </a:r>
            <a:endParaRPr lang="en-US" dirty="0"/>
          </a:p>
        </p:txBody>
      </p:sp>
      <p:sp>
        <p:nvSpPr>
          <p:cNvPr id="54" name="AutoShape 22"/>
          <p:cNvSpPr>
            <a:spLocks noChangeArrowheads="1"/>
          </p:cNvSpPr>
          <p:nvPr/>
        </p:nvSpPr>
        <p:spPr bwMode="auto">
          <a:xfrm>
            <a:off x="2214350" y="5086884"/>
            <a:ext cx="530653" cy="3429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7261371" y="802335"/>
            <a:ext cx="1476376" cy="41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Intermediate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76" name="AutoShape 17"/>
          <p:cNvSpPr>
            <a:spLocks noChangeArrowheads="1"/>
          </p:cNvSpPr>
          <p:nvPr/>
        </p:nvSpPr>
        <p:spPr bwMode="auto">
          <a:xfrm>
            <a:off x="1333500" y="4038600"/>
            <a:ext cx="685800" cy="424543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k3</a:t>
            </a:r>
            <a:endParaRPr lang="en-US" dirty="0"/>
          </a:p>
        </p:txBody>
      </p:sp>
      <p:sp>
        <p:nvSpPr>
          <p:cNvPr id="77" name="AutoShape 18"/>
          <p:cNvSpPr>
            <a:spLocks noChangeArrowheads="1"/>
          </p:cNvSpPr>
          <p:nvPr/>
        </p:nvSpPr>
        <p:spPr bwMode="auto">
          <a:xfrm>
            <a:off x="2162177" y="4114800"/>
            <a:ext cx="641350" cy="333569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78" name="Text Box 19"/>
          <p:cNvSpPr txBox="1">
            <a:spLocks noChangeArrowheads="1"/>
          </p:cNvSpPr>
          <p:nvPr/>
        </p:nvSpPr>
        <p:spPr bwMode="auto">
          <a:xfrm>
            <a:off x="1758952" y="3649824"/>
            <a:ext cx="503238" cy="363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…</a:t>
            </a:r>
          </a:p>
        </p:txBody>
      </p:sp>
      <p:sp>
        <p:nvSpPr>
          <p:cNvPr id="79" name="AutoShape 21"/>
          <p:cNvSpPr>
            <a:spLocks noChangeArrowheads="1"/>
          </p:cNvSpPr>
          <p:nvPr/>
        </p:nvSpPr>
        <p:spPr bwMode="auto">
          <a:xfrm>
            <a:off x="1301752" y="2133600"/>
            <a:ext cx="685800" cy="424543"/>
          </a:xfrm>
          <a:prstGeom prst="diamond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k1</a:t>
            </a:r>
            <a:endParaRPr lang="en-US" dirty="0"/>
          </a:p>
        </p:txBody>
      </p:sp>
      <p:sp>
        <p:nvSpPr>
          <p:cNvPr id="80" name="AutoShape 22"/>
          <p:cNvSpPr>
            <a:spLocks noChangeArrowheads="1"/>
          </p:cNvSpPr>
          <p:nvPr/>
        </p:nvSpPr>
        <p:spPr bwMode="auto">
          <a:xfrm>
            <a:off x="2144715" y="2163925"/>
            <a:ext cx="669925" cy="363894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82" name="AutoShape 25"/>
          <p:cNvSpPr>
            <a:spLocks noChangeArrowheads="1"/>
          </p:cNvSpPr>
          <p:nvPr/>
        </p:nvSpPr>
        <p:spPr bwMode="auto">
          <a:xfrm>
            <a:off x="2147890" y="2738826"/>
            <a:ext cx="669925" cy="327252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85" name="AutoShape 10"/>
          <p:cNvSpPr>
            <a:spLocks noChangeArrowheads="1"/>
          </p:cNvSpPr>
          <p:nvPr/>
        </p:nvSpPr>
        <p:spPr bwMode="auto">
          <a:xfrm>
            <a:off x="1362078" y="2670175"/>
            <a:ext cx="565148" cy="455612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k2</a:t>
            </a:r>
            <a:endParaRPr lang="en-US" dirty="0"/>
          </a:p>
        </p:txBody>
      </p:sp>
      <p:sp>
        <p:nvSpPr>
          <p:cNvPr id="86" name="AutoShape 25"/>
          <p:cNvSpPr>
            <a:spLocks noChangeArrowheads="1"/>
          </p:cNvSpPr>
          <p:nvPr/>
        </p:nvSpPr>
        <p:spPr bwMode="auto">
          <a:xfrm>
            <a:off x="2187575" y="4642239"/>
            <a:ext cx="669925" cy="327252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87" name="AutoShape 10"/>
          <p:cNvSpPr>
            <a:spLocks noChangeArrowheads="1"/>
          </p:cNvSpPr>
          <p:nvPr/>
        </p:nvSpPr>
        <p:spPr bwMode="auto">
          <a:xfrm>
            <a:off x="1401763" y="4573588"/>
            <a:ext cx="565148" cy="455612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k2</a:t>
            </a:r>
            <a:endParaRPr lang="en-US" dirty="0"/>
          </a:p>
        </p:txBody>
      </p:sp>
      <p:sp>
        <p:nvSpPr>
          <p:cNvPr id="88" name="AutoShape 21"/>
          <p:cNvSpPr>
            <a:spLocks noChangeArrowheads="1"/>
          </p:cNvSpPr>
          <p:nvPr/>
        </p:nvSpPr>
        <p:spPr bwMode="auto">
          <a:xfrm>
            <a:off x="1333500" y="3352800"/>
            <a:ext cx="685800" cy="381000"/>
          </a:xfrm>
          <a:prstGeom prst="diamond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k1</a:t>
            </a:r>
            <a:endParaRPr lang="en-US" dirty="0"/>
          </a:p>
        </p:txBody>
      </p:sp>
      <p:sp>
        <p:nvSpPr>
          <p:cNvPr id="89" name="AutoShape 22"/>
          <p:cNvSpPr>
            <a:spLocks noChangeArrowheads="1"/>
          </p:cNvSpPr>
          <p:nvPr/>
        </p:nvSpPr>
        <p:spPr bwMode="auto">
          <a:xfrm>
            <a:off x="2169898" y="3371850"/>
            <a:ext cx="530653" cy="3429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7" grpId="0"/>
      <p:bldP spid="1096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Map-reduce: Word Count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4850" y="4038600"/>
            <a:ext cx="1600200" cy="137023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>
                <a:latin typeface="Arial Narrow" pitchFamily="34" charset="0"/>
                <a:cs typeface="Arial" pitchFamily="34" charset="0"/>
              </a:rPr>
              <a:t>The crew of the space shuttle Endeavor recently returned to Earth as ambassadors, harbingers of a new era of space exploration. </a:t>
            </a:r>
            <a:r>
              <a:rPr lang="en-US" sz="1100" dirty="0" smtClean="0">
                <a:latin typeface="Arial Narrow" pitchFamily="34" charset="0"/>
                <a:cs typeface="Arial" pitchFamily="34" charset="0"/>
              </a:rPr>
              <a:t>Crew members </a:t>
            </a:r>
            <a:r>
              <a:rPr lang="en-US" sz="1100" dirty="0">
                <a:latin typeface="Arial Narrow" pitchFamily="34" charset="0"/>
                <a:cs typeface="Arial" pitchFamily="34" charset="0"/>
              </a:rPr>
              <a:t>at </a:t>
            </a:r>
            <a:r>
              <a:rPr lang="en-US" sz="1100" dirty="0" smtClean="0">
                <a:latin typeface="Arial Narrow" pitchFamily="34" charset="0"/>
                <a:cs typeface="Arial" pitchFamily="34" charset="0"/>
              </a:rPr>
              <a:t>……………………..</a:t>
            </a:r>
            <a:endParaRPr lang="en-US" sz="11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6300" y="6107669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Big document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750304" y="3352800"/>
            <a:ext cx="1600200" cy="28194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 Body"/>
              </a:rPr>
              <a:t>(the</a:t>
            </a:r>
            <a:r>
              <a:rPr lang="en-US" sz="1000" dirty="0">
                <a:latin typeface="Arial Body"/>
              </a:rPr>
              <a:t>, 1)</a:t>
            </a:r>
          </a:p>
          <a:p>
            <a:pPr algn="ctr"/>
            <a:r>
              <a:rPr lang="en-US" sz="1000" dirty="0">
                <a:latin typeface="Arial Body"/>
              </a:rPr>
              <a:t>(crew, 1)</a:t>
            </a:r>
          </a:p>
          <a:p>
            <a:pPr algn="ctr"/>
            <a:r>
              <a:rPr lang="en-US" sz="1000" dirty="0">
                <a:latin typeface="Arial Body"/>
              </a:rPr>
              <a:t>(of, 1)</a:t>
            </a:r>
          </a:p>
          <a:p>
            <a:pPr algn="ctr"/>
            <a:r>
              <a:rPr lang="en-US" sz="1000" dirty="0">
                <a:latin typeface="Arial Body"/>
              </a:rPr>
              <a:t>(the, 1)</a:t>
            </a:r>
          </a:p>
          <a:p>
            <a:pPr algn="ctr"/>
            <a:r>
              <a:rPr lang="en-US" sz="1000" dirty="0">
                <a:latin typeface="Arial Body"/>
              </a:rPr>
              <a:t>(space, 1)</a:t>
            </a:r>
          </a:p>
          <a:p>
            <a:pPr algn="ctr"/>
            <a:r>
              <a:rPr lang="en-US" sz="1000" dirty="0">
                <a:latin typeface="Arial Body"/>
              </a:rPr>
              <a:t>(shuttle, 1)</a:t>
            </a:r>
          </a:p>
          <a:p>
            <a:pPr algn="ctr"/>
            <a:r>
              <a:rPr lang="en-US" sz="1000" dirty="0" smtClean="0">
                <a:latin typeface="Arial Body"/>
              </a:rPr>
              <a:t>(endeavor</a:t>
            </a:r>
            <a:r>
              <a:rPr lang="en-US" sz="1000" dirty="0">
                <a:latin typeface="Arial Body"/>
              </a:rPr>
              <a:t>, 1)</a:t>
            </a:r>
          </a:p>
          <a:p>
            <a:pPr algn="ctr"/>
            <a:r>
              <a:rPr lang="en-US" sz="1000" dirty="0">
                <a:latin typeface="Arial Body"/>
              </a:rPr>
              <a:t>(recently, 1</a:t>
            </a:r>
            <a:r>
              <a:rPr lang="en-US" sz="1000" dirty="0" smtClean="0">
                <a:latin typeface="Arial Body"/>
              </a:rPr>
              <a:t>)</a:t>
            </a:r>
          </a:p>
          <a:p>
            <a:pPr algn="ctr"/>
            <a:r>
              <a:rPr lang="en-US" sz="1000" dirty="0" smtClean="0">
                <a:latin typeface="Arial Body"/>
              </a:rPr>
              <a:t>(returned, 1)</a:t>
            </a:r>
          </a:p>
          <a:p>
            <a:pPr algn="ctr"/>
            <a:endParaRPr lang="en-US" sz="1000" dirty="0" smtClean="0">
              <a:latin typeface="Arial Body"/>
            </a:endParaRPr>
          </a:p>
          <a:p>
            <a:pPr algn="ctr"/>
            <a:r>
              <a:rPr lang="en-US" sz="1000" dirty="0" smtClean="0">
                <a:latin typeface="Arial Body"/>
              </a:rPr>
              <a:t>(to, 1)</a:t>
            </a:r>
          </a:p>
          <a:p>
            <a:pPr algn="ctr"/>
            <a:r>
              <a:rPr lang="en-US" sz="1000" dirty="0" smtClean="0">
                <a:latin typeface="Arial Body"/>
              </a:rPr>
              <a:t>(earth, 1)</a:t>
            </a:r>
          </a:p>
          <a:p>
            <a:pPr algn="ctr"/>
            <a:r>
              <a:rPr lang="en-US" sz="1000" dirty="0" smtClean="0">
                <a:latin typeface="Arial Body"/>
              </a:rPr>
              <a:t>(as, 1)</a:t>
            </a:r>
          </a:p>
          <a:p>
            <a:pPr algn="ctr"/>
            <a:r>
              <a:rPr lang="en-US" sz="1000" dirty="0" smtClean="0">
                <a:latin typeface="Arial Body"/>
              </a:rPr>
              <a:t>(</a:t>
            </a:r>
            <a:r>
              <a:rPr lang="en-US" sz="1000" dirty="0" smtClean="0">
                <a:latin typeface="Arial Body"/>
                <a:cs typeface="Arial" pitchFamily="34" charset="0"/>
              </a:rPr>
              <a:t>ambassadors, 1</a:t>
            </a:r>
            <a:r>
              <a:rPr lang="en-US" sz="1000" dirty="0" smtClean="0">
                <a:latin typeface="Arial Body"/>
              </a:rPr>
              <a:t>)</a:t>
            </a:r>
            <a:endParaRPr lang="en-US" sz="1000" dirty="0">
              <a:latin typeface="Arial Body"/>
            </a:endParaRPr>
          </a:p>
          <a:p>
            <a:pPr algn="ctr"/>
            <a:r>
              <a:rPr lang="en-US" sz="1100" dirty="0" smtClean="0"/>
              <a:t>….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(crew, 1) </a:t>
            </a:r>
          </a:p>
          <a:p>
            <a:pPr algn="ctr"/>
            <a:r>
              <a:rPr lang="en-US" sz="1100" dirty="0" smtClean="0"/>
              <a:t>……..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47315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(crew, 1)</a:t>
            </a:r>
          </a:p>
          <a:p>
            <a:pPr algn="ctr"/>
            <a:r>
              <a:rPr lang="en-US" dirty="0"/>
              <a:t>(crew, 1)</a:t>
            </a:r>
          </a:p>
          <a:p>
            <a:pPr algn="ctr"/>
            <a:r>
              <a:rPr lang="en-US" dirty="0"/>
              <a:t>(space, 1)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/>
              <a:t>the, 1)</a:t>
            </a:r>
          </a:p>
          <a:p>
            <a:pPr algn="ctr"/>
            <a:r>
              <a:rPr lang="en-US" dirty="0"/>
              <a:t>(the, 1)</a:t>
            </a:r>
          </a:p>
          <a:p>
            <a:pPr algn="ctr"/>
            <a:r>
              <a:rPr lang="en-US" dirty="0"/>
              <a:t>(the, 1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</a:t>
            </a:r>
            <a:r>
              <a:rPr lang="en-US" dirty="0"/>
              <a:t>shuttle, 1)</a:t>
            </a:r>
          </a:p>
          <a:p>
            <a:pPr algn="ctr"/>
            <a:r>
              <a:rPr lang="en-US" dirty="0"/>
              <a:t>(recently, 1)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127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(crew, 2)</a:t>
            </a:r>
          </a:p>
          <a:p>
            <a:pPr algn="ctr"/>
            <a:r>
              <a:rPr lang="en-US" dirty="0"/>
              <a:t>(space, 1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(the, 3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(shuttle, 1)</a:t>
            </a:r>
          </a:p>
          <a:p>
            <a:pPr algn="ctr"/>
            <a:r>
              <a:rPr lang="en-US" dirty="0"/>
              <a:t>(recently, 1)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503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MAP:</a:t>
            </a:r>
          </a:p>
          <a:p>
            <a:pPr algn="ctr"/>
            <a:r>
              <a:rPr lang="en-US" dirty="0"/>
              <a:t>Read input and produces a set of key-value pairs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47315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Group by key:</a:t>
            </a:r>
          </a:p>
          <a:p>
            <a:pPr algn="ctr"/>
            <a:r>
              <a:rPr lang="en-US" dirty="0"/>
              <a:t>Collect all pairs with same key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67127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Reduce:</a:t>
            </a:r>
          </a:p>
          <a:p>
            <a:pPr algn="ctr"/>
            <a:r>
              <a:rPr lang="en-US" dirty="0"/>
              <a:t>Collect all values belonging to the key and output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933700" y="6107669"/>
            <a:ext cx="11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83696" y="1411069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91300" y="1411069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24407" y="6107669"/>
            <a:ext cx="11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14900" y="6107669"/>
            <a:ext cx="11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grpSp>
        <p:nvGrpSpPr>
          <p:cNvPr id="8" name="Group 97"/>
          <p:cNvGrpSpPr/>
          <p:nvPr/>
        </p:nvGrpSpPr>
        <p:grpSpPr>
          <a:xfrm>
            <a:off x="4381500" y="3886200"/>
            <a:ext cx="228600" cy="1600200"/>
            <a:chOff x="3810000" y="4114800"/>
            <a:chExt cx="228600" cy="1600200"/>
          </a:xfrm>
        </p:grpSpPr>
        <p:cxnSp>
          <p:nvCxnSpPr>
            <p:cNvPr id="90" name="Straight Connector 89"/>
            <p:cNvCxnSpPr/>
            <p:nvPr/>
          </p:nvCxnSpPr>
          <p:spPr>
            <a:xfrm rot="16200000" flipH="1">
              <a:off x="3619500" y="4381500"/>
              <a:ext cx="6858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3505200" y="5181600"/>
              <a:ext cx="9144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3657600" y="4953000"/>
              <a:ext cx="5334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3733800" y="44958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800100" y="48006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0100" y="44958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50304" y="48768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50304" y="5715000"/>
            <a:ext cx="16311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365050" y="4038600"/>
            <a:ext cx="385254" cy="190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343346" y="4610100"/>
            <a:ext cx="385254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65050" y="5143500"/>
            <a:ext cx="363550" cy="8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31504" y="4381499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731504" y="51435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12704" y="4381499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12704" y="4889974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331704" y="3962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286500" y="4648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86500" y="5562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0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/>
      <p:bldP spid="47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5" grpId="0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Word Count </a:t>
            </a:r>
            <a:r>
              <a:rPr lang="en-US" sz="2400" dirty="0" smtClean="0"/>
              <a:t>Using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: </a:t>
            </a:r>
            <a:r>
              <a:rPr lang="en-US" sz="2400" dirty="0" err="1" smtClean="0"/>
              <a:t>Pseudocode</a:t>
            </a:r>
            <a:endParaRPr lang="en-US" sz="24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92" y="1295400"/>
            <a:ext cx="8001000" cy="144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// key: document name;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 b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0" dirty="0">
                <a:latin typeface="Courier New" pitchFamily="49" charset="0"/>
                <a:cs typeface="Courier New" pitchFamily="49" charset="0"/>
              </a:rPr>
              <a:t>for each word w in 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value</a:t>
            </a:r>
            <a:endParaRPr lang="en-US" sz="1400" b="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0" dirty="0">
                <a:latin typeface="Courier New" pitchFamily="49" charset="0"/>
                <a:cs typeface="Courier New" pitchFamily="49" charset="0"/>
              </a:rPr>
              <a:t>		emit(w, 1</a:t>
            </a:r>
            <a:r>
              <a:rPr lang="en-US" sz="1400" b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028700" y="3657600"/>
            <a:ext cx="7772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key: a word; 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value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 of counts values for the word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</p:spTree>
    <p:extLst>
      <p:ext uri="{BB962C8B-B14F-4D97-AF65-F5344CB8AC3E}">
        <p14:creationId xmlns:p14="http://schemas.microsoft.com/office/powerpoint/2010/main" val="421176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381001"/>
            <a:ext cx="92583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Map-reduce System: </a:t>
            </a:r>
            <a:r>
              <a:rPr lang="en-US" dirty="0"/>
              <a:t>Under the Hood</a:t>
            </a:r>
          </a:p>
        </p:txBody>
      </p:sp>
      <p:pic>
        <p:nvPicPr>
          <p:cNvPr id="205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11" y="1066800"/>
            <a:ext cx="6800850" cy="44767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" y="6172200"/>
            <a:ext cx="701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rgbClr val="C00000"/>
                </a:solidFill>
              </a:rPr>
              <a:t>All phases are distributed with many tasks doing the </a:t>
            </a:r>
            <a:r>
              <a:rPr lang="en-GB" sz="1600" b="1" dirty="0" smtClean="0">
                <a:solidFill>
                  <a:srgbClr val="C00000"/>
                </a:solidFill>
              </a:rPr>
              <a:t>work in parallel</a:t>
            </a:r>
            <a:endParaRPr lang="en-GB" sz="1600" b="1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38900" y="3287371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58100" y="314887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Moving data across machines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05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 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ao UI" pitchFamily="34" charset="0"/>
                <a:cs typeface="Lao UI" pitchFamily="34" charset="0"/>
              </a:rPr>
              <a:t>Programmer’s responsibility is to design two functions:</a:t>
            </a:r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>
                <a:latin typeface="Lao UI" pitchFamily="34" charset="0"/>
                <a:cs typeface="Lao UI" pitchFamily="34" charset="0"/>
              </a:rPr>
              <a:t>Map</a:t>
            </a:r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>
                <a:latin typeface="Lao UI" pitchFamily="34" charset="0"/>
                <a:cs typeface="Lao UI" pitchFamily="34" charset="0"/>
              </a:rPr>
              <a:t>Reduce</a:t>
            </a:r>
          </a:p>
          <a:p>
            <a:pPr marL="562551" lvl="1" indent="-342900">
              <a:buFont typeface="+mj-lt"/>
              <a:buAutoNum type="arabicPeriod"/>
            </a:pPr>
            <a:endParaRPr lang="en-US" dirty="0">
              <a:latin typeface="Lao UI" pitchFamily="34" charset="0"/>
              <a:cs typeface="Lao UI" pitchFamily="34" charset="0"/>
            </a:endParaRPr>
          </a:p>
          <a:p>
            <a:pPr marL="562551" lvl="1" indent="-342900">
              <a:buFont typeface="+mj-lt"/>
              <a:buAutoNum type="arabicPeriod"/>
            </a:pPr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marL="562551" lvl="1" indent="-342900">
              <a:buFont typeface="+mj-lt"/>
              <a:buAutoNum type="arabicPeriod"/>
            </a:pPr>
            <a:endParaRPr lang="en-US" dirty="0">
              <a:latin typeface="Lao UI" pitchFamily="34" charset="0"/>
              <a:cs typeface="Lao UI" pitchFamily="34" charset="0"/>
            </a:endParaRPr>
          </a:p>
          <a:p>
            <a:r>
              <a:rPr lang="en-US" dirty="0" smtClean="0">
                <a:latin typeface="Lao UI" pitchFamily="34" charset="0"/>
                <a:cs typeface="Lao UI" pitchFamily="34" charset="0"/>
              </a:rPr>
              <a:t>A very important issue</a:t>
            </a:r>
          </a:p>
          <a:p>
            <a:pPr lvl="1"/>
            <a:r>
              <a:rPr lang="en-US" dirty="0" smtClean="0">
                <a:latin typeface="Lao UI" pitchFamily="34" charset="0"/>
                <a:cs typeface="Lao UI" pitchFamily="34" charset="0"/>
              </a:rPr>
              <a:t>Often network is the bottleneck</a:t>
            </a:r>
          </a:p>
          <a:p>
            <a:pPr lvl="1"/>
            <a:r>
              <a:rPr lang="en-US" dirty="0" smtClean="0">
                <a:latin typeface="Lao UI" pitchFamily="34" charset="0"/>
                <a:cs typeface="Lao UI" pitchFamily="34" charset="0"/>
              </a:rPr>
              <a:t>Your design should minimize data communications across machines</a:t>
            </a:r>
          </a:p>
          <a:p>
            <a:pPr lvl="1"/>
            <a:endParaRPr lang="en-US" dirty="0" smtClean="0">
              <a:latin typeface="Lao UI" pitchFamily="34" charset="0"/>
              <a:cs typeface="Lao UI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Problems Suitable for Map-reduce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Map-reduce </a:t>
            </a:r>
            <a:r>
              <a:rPr lang="en-US" dirty="0"/>
              <a:t>is suitable for batch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Updates are made after whole batch of data is processed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mappers do not need data from one another while they are running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marL="782203" lvl="2" indent="-342900">
              <a:buFont typeface="+mj-lt"/>
              <a:buAutoNum type="arabicPeriod"/>
            </a:pPr>
            <a:r>
              <a:rPr lang="en-US" sz="1600" dirty="0" smtClean="0"/>
              <a:t>Word count</a:t>
            </a:r>
          </a:p>
          <a:p>
            <a:pPr marL="782203" lvl="2" indent="-342900">
              <a:buFont typeface="+mj-lt"/>
              <a:buAutoNum type="arabicPeriod"/>
            </a:pPr>
            <a:endParaRPr lang="en-US" sz="1600" dirty="0"/>
          </a:p>
          <a:p>
            <a:pPr marL="782203" lvl="2" indent="-342900">
              <a:buFont typeface="+mj-lt"/>
              <a:buAutoNum type="arabicPeriod"/>
            </a:pPr>
            <a:endParaRPr lang="en-US" sz="1600" dirty="0" smtClean="0"/>
          </a:p>
          <a:p>
            <a:pPr marL="782203" lvl="2" indent="-342900">
              <a:buFont typeface="+mj-lt"/>
              <a:buAutoNum type="arabicPeriod"/>
            </a:pPr>
            <a:endParaRPr lang="en-US" sz="1600" dirty="0"/>
          </a:p>
          <a:p>
            <a:r>
              <a:rPr lang="en-US" sz="2200" dirty="0" smtClean="0"/>
              <a:t>In general, map-reduce is suitable: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C00000"/>
                </a:solidFill>
              </a:rPr>
              <a:t>if the problem can be broken into independent sub-problems</a:t>
            </a:r>
          </a:p>
        </p:txBody>
      </p:sp>
    </p:spTree>
    <p:extLst>
      <p:ext uri="{BB962C8B-B14F-4D97-AF65-F5344CB8AC3E}">
        <p14:creationId xmlns:p14="http://schemas.microsoft.com/office/powerpoint/2010/main" val="38785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92583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Problems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Suitable </a:t>
            </a:r>
            <a:r>
              <a:rPr lang="en-US" dirty="0"/>
              <a:t>for Map-reduce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066800"/>
            <a:ext cx="9258300" cy="5410200"/>
          </a:xfrm>
        </p:spPr>
        <p:txBody>
          <a:bodyPr/>
          <a:lstStyle/>
          <a:p>
            <a:r>
              <a:rPr lang="en-US" dirty="0" smtClean="0"/>
              <a:t>In general, when the machines need to exchange data too often during computation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Applications that require very quick response time</a:t>
            </a:r>
          </a:p>
          <a:p>
            <a:pPr lvl="2"/>
            <a:r>
              <a:rPr lang="en-US" dirty="0" smtClean="0"/>
              <a:t>   </a:t>
            </a:r>
            <a:r>
              <a:rPr lang="en-US" sz="1600" dirty="0" smtClean="0"/>
              <a:t>In IR, indexing is okay, but query processing is not suitable for map-reduce</a:t>
            </a:r>
          </a:p>
          <a:p>
            <a:pPr lvl="2"/>
            <a:endParaRPr lang="en-US" sz="1600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Machine learning algorithms that require frequent parameter update</a:t>
            </a:r>
          </a:p>
          <a:p>
            <a:pPr lvl="2"/>
            <a:r>
              <a:rPr lang="en-US" dirty="0" smtClean="0"/>
              <a:t>Stochastic gradient descent</a:t>
            </a:r>
          </a:p>
          <a:p>
            <a:pPr marL="562551" lvl="1" indent="-342900">
              <a:buFont typeface="+mj-lt"/>
              <a:buAutoNum type="arabicPeriod"/>
            </a:pPr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0" y="2971800"/>
            <a:ext cx="2266950" cy="541214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6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10 Billion web pages</a:t>
            </a:r>
          </a:p>
          <a:p>
            <a:endParaRPr lang="en-US" sz="2000" dirty="0"/>
          </a:p>
          <a:p>
            <a:r>
              <a:rPr lang="en-US" sz="2000" dirty="0" smtClean="0"/>
              <a:t>Average size of webpage: 20KB</a:t>
            </a:r>
          </a:p>
          <a:p>
            <a:endParaRPr lang="en-US" sz="2000" dirty="0"/>
          </a:p>
          <a:p>
            <a:r>
              <a:rPr lang="en-US" sz="2000" dirty="0" smtClean="0"/>
              <a:t>Total 200 TB</a:t>
            </a:r>
          </a:p>
          <a:p>
            <a:endParaRPr lang="en-US" sz="2000" dirty="0"/>
          </a:p>
          <a:p>
            <a:r>
              <a:rPr lang="en-US" sz="2000" dirty="0" smtClean="0"/>
              <a:t>Disk read bandwidth = 50MB/sec</a:t>
            </a:r>
          </a:p>
          <a:p>
            <a:endParaRPr lang="en-US" sz="2000" dirty="0"/>
          </a:p>
          <a:p>
            <a:r>
              <a:rPr lang="en-US" sz="2000" dirty="0" smtClean="0"/>
              <a:t>Time to read = 4 million second = </a:t>
            </a:r>
            <a:r>
              <a:rPr lang="en-US" sz="2000" dirty="0" smtClean="0">
                <a:solidFill>
                  <a:srgbClr val="C00000"/>
                </a:solidFill>
              </a:rPr>
              <a:t>46+ days</a:t>
            </a:r>
          </a:p>
          <a:p>
            <a:endParaRPr lang="en-US" sz="2000" dirty="0"/>
          </a:p>
          <a:p>
            <a:r>
              <a:rPr lang="en-US" sz="2000" dirty="0" smtClean="0"/>
              <a:t>Longer, if you want to do useful analytics with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84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81000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14400"/>
            <a:ext cx="9258300" cy="5562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Matrix Addition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Can it be done in map-reduce?</a:t>
            </a:r>
          </a:p>
          <a:p>
            <a:pPr lvl="1"/>
            <a:r>
              <a:rPr lang="en-US" sz="1400" dirty="0" smtClean="0"/>
              <a:t>YES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What is the map </a:t>
            </a:r>
            <a:r>
              <a:rPr lang="en-US" sz="2000" dirty="0"/>
              <a:t>function </a:t>
            </a:r>
            <a:r>
              <a:rPr lang="en-US" sz="2000" dirty="0" smtClean="0"/>
              <a:t>(</a:t>
            </a:r>
            <a:r>
              <a:rPr lang="en-US" sz="1600" dirty="0" smtClean="0"/>
              <a:t>key </a:t>
            </a:r>
            <a:r>
              <a:rPr lang="en-US" sz="1600" dirty="0"/>
              <a:t>and value</a:t>
            </a:r>
            <a:r>
              <a:rPr lang="en-US" sz="2000" dirty="0"/>
              <a:t>)?</a:t>
            </a:r>
            <a:endParaRPr lang="en-US" sz="2000" dirty="0" smtClean="0"/>
          </a:p>
          <a:p>
            <a:pPr lvl="1"/>
            <a:r>
              <a:rPr lang="en-US" sz="1600" dirty="0" smtClean="0"/>
              <a:t> Key = row number;  value = elements of row (as an array)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What is the reduce function?</a:t>
            </a:r>
          </a:p>
          <a:p>
            <a:pPr lvl="1"/>
            <a:r>
              <a:rPr lang="en-US" sz="1600" dirty="0" smtClean="0"/>
              <a:t>For each key, reducer will have two arrays</a:t>
            </a:r>
          </a:p>
          <a:p>
            <a:pPr lvl="1"/>
            <a:r>
              <a:rPr lang="en-US" sz="1600" dirty="0" smtClean="0"/>
              <a:t>Reduce function simply adds numbers, </a:t>
            </a:r>
            <a:r>
              <a:rPr lang="en-US" sz="1600" dirty="0"/>
              <a:t>position-wise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371600"/>
            <a:ext cx="5036820" cy="112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2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81000"/>
            <a:ext cx="9258300" cy="5412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Advanced Exercise: Join By Map-Reduce</a:t>
            </a:r>
            <a:endParaRPr lang="en-US" sz="2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8229600" cy="1143000"/>
          </a:xfrm>
        </p:spPr>
        <p:txBody>
          <a:bodyPr/>
          <a:lstStyle/>
          <a:p>
            <a:r>
              <a:rPr lang="en-US" b="1" dirty="0" smtClean="0"/>
              <a:t>Compute the natural join </a:t>
            </a:r>
            <a:r>
              <a:rPr lang="en-US" dirty="0" smtClean="0">
                <a:solidFill>
                  <a:srgbClr val="C00000"/>
                </a:solidFill>
              </a:rPr>
              <a:t>T1(A,B) ⋈ T2(B,C)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sz="1400" dirty="0" smtClean="0"/>
              <a:t>(combine rows from T1 and T2 such that rows have common value in column B)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10293"/>
              </p:ext>
            </p:extLst>
          </p:nvPr>
        </p:nvGraphicFramePr>
        <p:xfrm>
          <a:off x="647700" y="3581400"/>
          <a:ext cx="2209800" cy="1854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11712"/>
              </p:ext>
            </p:extLst>
          </p:nvPr>
        </p:nvGraphicFramePr>
        <p:xfrm>
          <a:off x="3549080" y="3919264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992096" y="4495800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03842"/>
              </p:ext>
            </p:extLst>
          </p:nvPr>
        </p:nvGraphicFramePr>
        <p:xfrm>
          <a:off x="6743700" y="3851187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36600"/>
                <a:gridCol w="736600"/>
                <a:gridCol w="73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32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32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321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076473" y="449579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7920" y="3124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1766" y="349353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 Join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295400"/>
            <a:ext cx="8610600" cy="5257801"/>
          </a:xfrm>
        </p:spPr>
        <p:txBody>
          <a:bodyPr/>
          <a:lstStyle/>
          <a:p>
            <a:r>
              <a:rPr lang="en-US" b="1" dirty="0" smtClean="0"/>
              <a:t>Map process</a:t>
            </a:r>
          </a:p>
          <a:p>
            <a:pPr lvl="1"/>
            <a:r>
              <a:rPr lang="en-US" dirty="0" smtClean="0"/>
              <a:t>Each row (</a:t>
            </a:r>
            <a:r>
              <a:rPr lang="en-US" dirty="0" err="1" smtClean="0"/>
              <a:t>a,b</a:t>
            </a:r>
            <a:r>
              <a:rPr lang="en-US" dirty="0" smtClean="0"/>
              <a:t>) from T1 into </a:t>
            </a:r>
            <a:r>
              <a:rPr lang="en-US" dirty="0"/>
              <a:t>key-value pair </a:t>
            </a:r>
            <a:r>
              <a:rPr lang="en-US" dirty="0">
                <a:solidFill>
                  <a:srgbClr val="C00000"/>
                </a:solidFill>
              </a:rPr>
              <a:t>(b,(</a:t>
            </a:r>
            <a:r>
              <a:rPr lang="en-US" dirty="0" smtClean="0">
                <a:solidFill>
                  <a:srgbClr val="C00000"/>
                </a:solidFill>
              </a:rPr>
              <a:t>a,T1))</a:t>
            </a:r>
          </a:p>
          <a:p>
            <a:pPr lvl="1"/>
            <a:r>
              <a:rPr lang="en-US" dirty="0" smtClean="0"/>
              <a:t>Each row (</a:t>
            </a:r>
            <a:r>
              <a:rPr lang="en-US" dirty="0" err="1" smtClean="0"/>
              <a:t>b,c</a:t>
            </a:r>
            <a:r>
              <a:rPr lang="en-US" dirty="0" smtClean="0"/>
              <a:t>) from T2 </a:t>
            </a:r>
            <a:r>
              <a:rPr lang="en-US" dirty="0"/>
              <a:t>into </a:t>
            </a:r>
            <a:r>
              <a:rPr lang="en-US" dirty="0">
                <a:solidFill>
                  <a:srgbClr val="C00000"/>
                </a:solidFill>
              </a:rPr>
              <a:t>(b,(</a:t>
            </a:r>
            <a:r>
              <a:rPr lang="en-US" dirty="0" smtClean="0">
                <a:solidFill>
                  <a:srgbClr val="C00000"/>
                </a:solidFill>
              </a:rPr>
              <a:t>c,T2))</a:t>
            </a:r>
          </a:p>
          <a:p>
            <a:pPr marL="1391129" lvl="8" indent="0">
              <a:buNone/>
            </a:pPr>
            <a:endParaRPr lang="en-US" i="1" dirty="0"/>
          </a:p>
          <a:p>
            <a:pPr marL="1391129" lvl="8" indent="0">
              <a:buNone/>
            </a:pPr>
            <a:endParaRPr lang="en-US" i="1" dirty="0"/>
          </a:p>
          <a:p>
            <a:pPr marL="1391129" lvl="8" indent="0">
              <a:buNone/>
            </a:pPr>
            <a:endParaRPr lang="en-US" i="1" dirty="0"/>
          </a:p>
          <a:p>
            <a:pPr marL="1391129" lvl="8" indent="0">
              <a:buNone/>
            </a:pPr>
            <a:endParaRPr lang="en-US" i="1" dirty="0"/>
          </a:p>
          <a:p>
            <a:pPr marL="1391129" lvl="8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Reduce process</a:t>
            </a:r>
            <a:endParaRPr lang="en-US" dirty="0" smtClean="0"/>
          </a:p>
          <a:p>
            <a:pPr lvl="1"/>
            <a:r>
              <a:rPr lang="en-US" dirty="0" smtClean="0"/>
              <a:t>Each reduce process matches all the pairs </a:t>
            </a:r>
            <a:r>
              <a:rPr lang="en-US" dirty="0" smtClean="0">
                <a:solidFill>
                  <a:srgbClr val="C00000"/>
                </a:solidFill>
              </a:rPr>
              <a:t>(b,(a,T1)) </a:t>
            </a:r>
            <a:r>
              <a:rPr lang="en-US" dirty="0" smtClean="0"/>
              <a:t>with all </a:t>
            </a:r>
            <a:r>
              <a:rPr lang="en-US" dirty="0" smtClean="0">
                <a:solidFill>
                  <a:srgbClr val="C00000"/>
                </a:solidFill>
              </a:rPr>
              <a:t>(b,(c,T2)) </a:t>
            </a:r>
            <a:r>
              <a:rPr lang="en-US" dirty="0" smtClean="0"/>
              <a:t>and outputs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a,b,c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Advanced </a:t>
            </a:r>
            <a:r>
              <a:rPr lang="en-US" sz="3200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You have a dataset with thousands of features. Find the most co-related features in that data. 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510" y="19050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8900" y="5486400"/>
            <a:ext cx="5265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14700" y="1752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14700" y="1752600"/>
            <a:ext cx="533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48700" y="17526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6361" y="1444823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60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81000"/>
            <a:ext cx="9258300" cy="541214"/>
          </a:xfrm>
        </p:spPr>
        <p:txBody>
          <a:bodyPr/>
          <a:lstStyle/>
          <a:p>
            <a:r>
              <a:rPr lang="en-US" dirty="0" smtClean="0"/>
              <a:t>Take Home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>
                <a:solidFill>
                  <a:srgbClr val="C00000"/>
                </a:solidFill>
              </a:rPr>
              <a:t>Map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Reduce</a:t>
            </a:r>
            <a:r>
              <a:rPr lang="en-US" dirty="0" smtClean="0"/>
              <a:t> functions for the following</a:t>
            </a:r>
          </a:p>
          <a:p>
            <a:endParaRPr lang="en-US" dirty="0"/>
          </a:p>
          <a:p>
            <a:pPr marL="562551" lvl="1" indent="-342900">
              <a:buFont typeface="+mj-lt"/>
              <a:buAutoNum type="arabicPeriod"/>
            </a:pPr>
            <a:r>
              <a:rPr lang="en-US" dirty="0" err="1" smtClean="0"/>
              <a:t>Pagerank</a:t>
            </a:r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endParaRPr lang="en-US" dirty="0"/>
          </a:p>
          <a:p>
            <a:pPr marL="562551" lvl="1" indent="-342900">
              <a:buFont typeface="+mj-lt"/>
              <a:buAutoNum type="arabicPeriod"/>
            </a:pPr>
            <a:endParaRPr lang="en-US" dirty="0"/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HITS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92583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 multiple interconnected machine as follows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731400"/>
            <a:ext cx="990599" cy="816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1100" y="1524000"/>
            <a:ext cx="548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dirty="0" smtClean="0"/>
              <a:t>                                   BIG DATA</a:t>
            </a:r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699" y="2741910"/>
            <a:ext cx="990599" cy="816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426" y="2749793"/>
            <a:ext cx="990599" cy="816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1" y="2749793"/>
            <a:ext cx="990599" cy="816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4026800"/>
            <a:ext cx="1295400" cy="106798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400300" y="1524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0"/>
            <a:endCxn id="5" idx="2"/>
          </p:cNvCxnSpPr>
          <p:nvPr/>
        </p:nvCxnSpPr>
        <p:spPr>
          <a:xfrm>
            <a:off x="3924300" y="1524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65025" y="1524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0"/>
          </p:cNvCxnSpPr>
          <p:nvPr/>
        </p:nvCxnSpPr>
        <p:spPr>
          <a:xfrm flipH="1">
            <a:off x="1600200" y="2133600"/>
            <a:ext cx="266700" cy="597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 flipH="1">
            <a:off x="3047999" y="2133600"/>
            <a:ext cx="266701" cy="608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>
            <a:off x="4610100" y="2133600"/>
            <a:ext cx="159626" cy="616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0"/>
          </p:cNvCxnSpPr>
          <p:nvPr/>
        </p:nvCxnSpPr>
        <p:spPr>
          <a:xfrm>
            <a:off x="6134100" y="2133600"/>
            <a:ext cx="190501" cy="616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  <a:endCxn id="9" idx="0"/>
          </p:cNvCxnSpPr>
          <p:nvPr/>
        </p:nvCxnSpPr>
        <p:spPr>
          <a:xfrm>
            <a:off x="1600200" y="3548094"/>
            <a:ext cx="2209800" cy="478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  <a:endCxn id="9" idx="0"/>
          </p:cNvCxnSpPr>
          <p:nvPr/>
        </p:nvCxnSpPr>
        <p:spPr>
          <a:xfrm>
            <a:off x="3047999" y="3558604"/>
            <a:ext cx="762001" cy="468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9" idx="0"/>
          </p:cNvCxnSpPr>
          <p:nvPr/>
        </p:nvCxnSpPr>
        <p:spPr>
          <a:xfrm flipH="1">
            <a:off x="3810000" y="3566487"/>
            <a:ext cx="959726" cy="460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9" idx="0"/>
          </p:cNvCxnSpPr>
          <p:nvPr/>
        </p:nvCxnSpPr>
        <p:spPr>
          <a:xfrm flipH="1">
            <a:off x="3810000" y="3566487"/>
            <a:ext cx="2514601" cy="460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0100" y="5867400"/>
            <a:ext cx="6343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Known </a:t>
            </a:r>
            <a:r>
              <a:rPr lang="en-US" sz="1600" b="1" dirty="0" smtClean="0">
                <a:solidFill>
                  <a:srgbClr val="C00000"/>
                </a:solidFill>
              </a:rPr>
              <a:t>as Distributed Data processing </a:t>
            </a:r>
            <a:r>
              <a:rPr lang="en-US" sz="1600" b="1" dirty="0" smtClean="0"/>
              <a:t>in </a:t>
            </a:r>
            <a:r>
              <a:rPr lang="en-US" sz="1600" b="1" dirty="0" smtClean="0">
                <a:solidFill>
                  <a:srgbClr val="C00000"/>
                </a:solidFill>
              </a:rPr>
              <a:t>Cluster of Computers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33598" y="1692202"/>
            <a:ext cx="2797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1. Split data into small chunks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996626" y="2280788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Send different chunks to </a:t>
            </a:r>
          </a:p>
          <a:p>
            <a:r>
              <a:rPr lang="en-US" b="1" dirty="0" smtClean="0"/>
              <a:t>different machines and process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32984" y="3657600"/>
            <a:ext cx="2432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Collect the results from </a:t>
            </a:r>
          </a:p>
          <a:p>
            <a:r>
              <a:rPr lang="en-US" b="1" dirty="0" smtClean="0"/>
              <a:t>different machines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95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2895600"/>
            <a:ext cx="7296150" cy="541214"/>
          </a:xfrm>
        </p:spPr>
        <p:txBody>
          <a:bodyPr>
            <a:normAutofit/>
          </a:bodyPr>
          <a:lstStyle/>
          <a:p>
            <a:r>
              <a:rPr lang="en-US" dirty="0" smtClean="0"/>
              <a:t>How to Organize Cluster of Computers?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81000"/>
            <a:ext cx="9067800" cy="541214"/>
          </a:xfrm>
        </p:spPr>
        <p:txBody>
          <a:bodyPr/>
          <a:lstStyle/>
          <a:p>
            <a:r>
              <a:rPr lang="en-US" dirty="0" smtClean="0"/>
              <a:t>Cluster Architecture: Rack Servers</a:t>
            </a:r>
            <a:endParaRPr lang="en-US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855292" y="3134170"/>
            <a:ext cx="38862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48300" y="3134170"/>
            <a:ext cx="3810000" cy="1818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19300" y="23622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2512" y="23622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1028700" y="3429000"/>
            <a:ext cx="8763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3371849" y="3429000"/>
            <a:ext cx="933451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machine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00699" y="3429000"/>
            <a:ext cx="916357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machine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038568" y="3426863"/>
            <a:ext cx="914932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machine</a:t>
            </a:r>
            <a:endParaRPr lang="en-US" dirty="0"/>
          </a:p>
        </p:txBody>
      </p:sp>
      <p:cxnSp>
        <p:nvCxnSpPr>
          <p:cNvPr id="15" name="Straight Connector 14"/>
          <p:cNvCxnSpPr>
            <a:stCxn id="6" idx="2"/>
          </p:cNvCxnSpPr>
          <p:nvPr/>
        </p:nvCxnSpPr>
        <p:spPr>
          <a:xfrm flipH="1">
            <a:off x="1333500" y="2590800"/>
            <a:ext cx="1219200" cy="83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52700" y="2590800"/>
            <a:ext cx="1447800" cy="83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</p:cNvCxnSpPr>
          <p:nvPr/>
        </p:nvCxnSpPr>
        <p:spPr>
          <a:xfrm flipH="1">
            <a:off x="5943600" y="2590800"/>
            <a:ext cx="1334212" cy="83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77812" y="2590800"/>
            <a:ext cx="1332788" cy="83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000500" y="13716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552700" y="1524000"/>
            <a:ext cx="1447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5448300" y="1524000"/>
            <a:ext cx="1829512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62086" y="5106047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Rack 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30254" y="5106047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Rack 2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524500" y="1371600"/>
            <a:ext cx="1334212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30254" y="1236519"/>
            <a:ext cx="1716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Backbone switch</a:t>
            </a:r>
          </a:p>
          <a:p>
            <a:r>
              <a:rPr lang="en-US" dirty="0" smtClean="0"/>
              <a:t>Typically 2-10 </a:t>
            </a:r>
            <a:r>
              <a:rPr lang="en-US" dirty="0" err="1" smtClean="0"/>
              <a:t>gbps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872765" y="2476500"/>
            <a:ext cx="3949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420100" y="2107168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gbps</a:t>
            </a:r>
            <a:r>
              <a:rPr lang="en-US" dirty="0" smtClean="0"/>
              <a:t> between any pair of nodes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8743" y="5774409"/>
            <a:ext cx="71208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Each rack contains 16-64 commodity (low cost) computers (also called nodes)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In 2011, Google has roughly 1 million nodes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3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Data Centre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filecluster.com/reviews/wp-content/uploads/2008/11/server_ra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4" y="993229"/>
            <a:ext cx="9432635" cy="556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819400"/>
            <a:ext cx="6686550" cy="541214"/>
          </a:xfrm>
        </p:spPr>
        <p:txBody>
          <a:bodyPr/>
          <a:lstStyle/>
          <a:p>
            <a:r>
              <a:rPr lang="en-US" dirty="0" smtClean="0"/>
              <a:t>Challenges in Cluster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failures</a:t>
            </a:r>
          </a:p>
          <a:p>
            <a:pPr lvl="1"/>
            <a:r>
              <a:rPr lang="en-US" dirty="0" smtClean="0"/>
              <a:t>Single server lifetime: 1000 days</a:t>
            </a:r>
          </a:p>
          <a:p>
            <a:pPr lvl="1"/>
            <a:r>
              <a:rPr lang="en-US" dirty="0" smtClean="0"/>
              <a:t>1000 servers in cluster =&gt; 1 failure/day</a:t>
            </a:r>
          </a:p>
          <a:p>
            <a:pPr lvl="1"/>
            <a:r>
              <a:rPr lang="en-US" dirty="0" smtClean="0"/>
              <a:t>1M servers in clusters =&gt; 1000 failures/day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Consequences of node failure</a:t>
            </a:r>
          </a:p>
          <a:p>
            <a:pPr lvl="1"/>
            <a:r>
              <a:rPr lang="en-US" dirty="0" smtClean="0"/>
              <a:t>Data loss</a:t>
            </a:r>
          </a:p>
          <a:p>
            <a:pPr lvl="1"/>
            <a:r>
              <a:rPr lang="en-US" dirty="0" smtClean="0"/>
              <a:t>Node failure in the middle of long and expensive computation</a:t>
            </a:r>
          </a:p>
          <a:p>
            <a:pPr lvl="2"/>
            <a:r>
              <a:rPr lang="en-US" dirty="0" smtClean="0"/>
              <a:t>Need to restart the computation from scratch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9375</TotalTime>
  <Words>1559</Words>
  <Application>Microsoft Office PowerPoint</Application>
  <PresentationFormat>35mm Slides</PresentationFormat>
  <Paragraphs>456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Clarity</vt:lpstr>
      <vt:lpstr>Custom Design</vt:lpstr>
      <vt:lpstr>  Introduction to map-reduce</vt:lpstr>
      <vt:lpstr>Classical Data Processing</vt:lpstr>
      <vt:lpstr>Motivation: Simple Example</vt:lpstr>
      <vt:lpstr>What is the Solution?</vt:lpstr>
      <vt:lpstr>How to Organize Cluster of Computers?</vt:lpstr>
      <vt:lpstr>Cluster Architecture: Rack Servers</vt:lpstr>
      <vt:lpstr>Google Data Centre</vt:lpstr>
      <vt:lpstr>Challenges in Cluster Computing</vt:lpstr>
      <vt:lpstr>Challenge # 1</vt:lpstr>
      <vt:lpstr>Challenge # 2</vt:lpstr>
      <vt:lpstr>Challenge # 3</vt:lpstr>
      <vt:lpstr>What is the Solution?</vt:lpstr>
      <vt:lpstr>How Map-Reduce addresses the challenges?</vt:lpstr>
      <vt:lpstr>Redundant Storage Infrastructure</vt:lpstr>
      <vt:lpstr>Distributed File System: Inside Look</vt:lpstr>
      <vt:lpstr>Distributes File System: Summary</vt:lpstr>
      <vt:lpstr>Map-Reduce Programming Model</vt:lpstr>
      <vt:lpstr> Example Problem: Counting Words</vt:lpstr>
      <vt:lpstr> Word Count</vt:lpstr>
      <vt:lpstr>Map-Reduce: In a Nutshell</vt:lpstr>
      <vt:lpstr>MapReduce: The Map Step</vt:lpstr>
      <vt:lpstr>MapReduce: The Reduce Step</vt:lpstr>
      <vt:lpstr>Map-reduce: Word Count</vt:lpstr>
      <vt:lpstr>Word Count Using MapReduce: Pseudocode</vt:lpstr>
      <vt:lpstr>Map-reduce System: Under the Hood</vt:lpstr>
      <vt:lpstr>Map-Reduce Algorithm Design</vt:lpstr>
      <vt:lpstr> Problems Suitable for Map-reduce  </vt:lpstr>
      <vt:lpstr> Problems NOT Suitable for Map-reduce </vt:lpstr>
      <vt:lpstr>Exercises</vt:lpstr>
      <vt:lpstr>Warm-up Exercise</vt:lpstr>
      <vt:lpstr>Advanced Exercise: Join By Map-Reduce</vt:lpstr>
      <vt:lpstr>Map-Reduce Join</vt:lpstr>
      <vt:lpstr>Advanced Exercise </vt:lpstr>
      <vt:lpstr>Take Home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1390</cp:revision>
  <dcterms:created xsi:type="dcterms:W3CDTF">2006-08-16T00:00:00Z</dcterms:created>
  <dcterms:modified xsi:type="dcterms:W3CDTF">2017-03-18T12:00:12Z</dcterms:modified>
</cp:coreProperties>
</file>