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4" r:id="rId5"/>
    <p:sldId id="275" r:id="rId6"/>
    <p:sldId id="279" r:id="rId7"/>
    <p:sldId id="276" r:id="rId8"/>
    <p:sldId id="280" r:id="rId9"/>
    <p:sldId id="278" r:id="rId10"/>
    <p:sldId id="277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E0000"/>
    <a:srgbClr val="FF0000"/>
    <a:srgbClr val="2E2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0929"/>
  </p:normalViewPr>
  <p:slideViewPr>
    <p:cSldViewPr>
      <p:cViewPr>
        <p:scale>
          <a:sx n="75" d="100"/>
          <a:sy n="75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3B2D0-DE1E-4578-832E-23CD29C83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480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47E00-8C92-47DC-820A-C46093966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9982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8669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4483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70ADA4-29E4-4578-B0EF-A8BE39FF9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370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EB2D12-F6FF-4D70-B440-7DC2B2AC3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022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83C745-B32A-42CE-8431-F9BB7626B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697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657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657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3CF147-E5EF-425E-8B44-9D75EE07B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286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E59E07-0D4F-4BAC-BC0D-78A19926C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8769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6CF7A4-06B2-4195-8670-46351FD1D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4083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17CBAA-A091-422D-8DFA-B9E9CAED2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1918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8179F6-B4D2-4AE9-AF1B-5D4B9BEB6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5017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203408-512F-423E-B22C-0B0DCF247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7050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838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838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467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3AC22012-690F-45E4-89A2-56771DA770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14400" y="1143000"/>
            <a:ext cx="74676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991600" y="0"/>
            <a:ext cx="76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152400" y="6248400"/>
            <a:ext cx="16764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8282E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rgbClr val="252595"/>
                </a:solidFill>
                <a:latin typeface="Arial" charset="0"/>
              </a:rPr>
              <a:t>CSE, IIT KGP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914400" y="0"/>
            <a:ext cx="8001000" cy="76200"/>
          </a:xfrm>
          <a:prstGeom prst="rect">
            <a:avLst/>
          </a:prstGeom>
          <a:solidFill>
            <a:srgbClr val="A01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914400" y="6781800"/>
            <a:ext cx="8001000" cy="76200"/>
          </a:xfrm>
          <a:prstGeom prst="rect">
            <a:avLst/>
          </a:prstGeom>
          <a:solidFill>
            <a:srgbClr val="A01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991600" y="0"/>
            <a:ext cx="76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914400" y="0"/>
            <a:ext cx="8001000" cy="76200"/>
          </a:xfrm>
          <a:prstGeom prst="rect">
            <a:avLst/>
          </a:prstGeom>
          <a:solidFill>
            <a:srgbClr val="A01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914400" y="6781800"/>
            <a:ext cx="8001000" cy="76200"/>
          </a:xfrm>
          <a:prstGeom prst="rect">
            <a:avLst/>
          </a:prstGeom>
          <a:solidFill>
            <a:srgbClr val="A01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252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391400" cy="1143000"/>
          </a:xfrm>
        </p:spPr>
        <p:txBody>
          <a:bodyPr/>
          <a:lstStyle/>
          <a:p>
            <a:r>
              <a:rPr lang="en-US" sz="4400" dirty="0" smtClean="0"/>
              <a:t>Application of Network Flows: </a:t>
            </a:r>
            <a:br>
              <a:rPr lang="en-US" sz="4400" dirty="0" smtClean="0"/>
            </a:br>
            <a:r>
              <a:rPr lang="en-US" sz="4400" dirty="0" smtClean="0"/>
              <a:t>Matrix Rounding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126601"/>
              </p:ext>
            </p:extLst>
          </p:nvPr>
        </p:nvGraphicFramePr>
        <p:xfrm>
          <a:off x="899590" y="230516"/>
          <a:ext cx="8039968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9992"/>
                <a:gridCol w="2009992"/>
                <a:gridCol w="2009992"/>
                <a:gridCol w="20099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</a:t>
                      </a:r>
                      <a:r>
                        <a:rPr lang="en-IN" baseline="30000" dirty="0" smtClean="0"/>
                        <a:t>-</a:t>
                      </a:r>
                      <a:r>
                        <a:rPr lang="en-IN" dirty="0" smtClean="0"/>
                        <a:t>(v)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</a:t>
                      </a:r>
                      <a:r>
                        <a:rPr lang="en-IN" baseline="30000" dirty="0" smtClean="0"/>
                        <a:t>+</a:t>
                      </a:r>
                      <a:r>
                        <a:rPr lang="en-IN" dirty="0" smtClean="0"/>
                        <a:t>(v)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b(v)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-40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r>
                        <a:rPr lang="en-IN" baseline="-25000" dirty="0" smtClean="0"/>
                        <a:t>1</a:t>
                      </a:r>
                      <a:endParaRPr lang="en-IN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</a:t>
                      </a:r>
                      <a:r>
                        <a:rPr lang="en-IN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</a:t>
                      </a:r>
                      <a:r>
                        <a:rPr lang="en-IN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r>
                        <a:rPr lang="en-IN" baseline="-25000" dirty="0" smtClean="0"/>
                        <a:t>1</a:t>
                      </a:r>
                      <a:endParaRPr lang="en-IN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</a:t>
                      </a:r>
                      <a:r>
                        <a:rPr lang="en-IN" baseline="-25000" dirty="0" smtClean="0"/>
                        <a:t>2</a:t>
                      </a:r>
                      <a:endParaRPr lang="en-IN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</a:t>
                      </a:r>
                      <a:r>
                        <a:rPr lang="en-IN" baseline="-25000" dirty="0" smtClean="0"/>
                        <a:t>3</a:t>
                      </a:r>
                      <a:endParaRPr lang="en-IN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t</a:t>
                      </a:r>
                      <a:endParaRPr lang="en-IN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+40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311677" y="4774059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" name="Oval 6"/>
          <p:cNvSpPr/>
          <p:nvPr/>
        </p:nvSpPr>
        <p:spPr>
          <a:xfrm>
            <a:off x="3850564" y="5697870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8" name="Oval 7"/>
          <p:cNvSpPr/>
          <p:nvPr/>
        </p:nvSpPr>
        <p:spPr>
          <a:xfrm>
            <a:off x="2597780" y="4773213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" name="Oval 8"/>
          <p:cNvSpPr/>
          <p:nvPr/>
        </p:nvSpPr>
        <p:spPr>
          <a:xfrm>
            <a:off x="6332642" y="5697870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0" name="Oval 9"/>
          <p:cNvSpPr/>
          <p:nvPr/>
        </p:nvSpPr>
        <p:spPr>
          <a:xfrm>
            <a:off x="3829601" y="4773213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1" name="Oval 10"/>
          <p:cNvSpPr/>
          <p:nvPr/>
        </p:nvSpPr>
        <p:spPr>
          <a:xfrm>
            <a:off x="7560561" y="4774059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2" name="Oval 11"/>
          <p:cNvSpPr/>
          <p:nvPr/>
        </p:nvSpPr>
        <p:spPr>
          <a:xfrm>
            <a:off x="3844588" y="3827423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13" name="Oval 12"/>
          <p:cNvSpPr/>
          <p:nvPr/>
        </p:nvSpPr>
        <p:spPr>
          <a:xfrm>
            <a:off x="6332642" y="3827423"/>
            <a:ext cx="147622" cy="12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cxnSp>
        <p:nvCxnSpPr>
          <p:cNvPr id="14" name="Straight Arrow Connector 13"/>
          <p:cNvCxnSpPr>
            <a:stCxn id="8" idx="6"/>
            <a:endCxn id="10" idx="2"/>
          </p:cNvCxnSpPr>
          <p:nvPr/>
        </p:nvCxnSpPr>
        <p:spPr>
          <a:xfrm>
            <a:off x="2745403" y="4834816"/>
            <a:ext cx="1084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7" idx="2"/>
          </p:cNvCxnSpPr>
          <p:nvPr/>
        </p:nvCxnSpPr>
        <p:spPr>
          <a:xfrm>
            <a:off x="2723784" y="4878376"/>
            <a:ext cx="1126780" cy="881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76363" y="4835663"/>
            <a:ext cx="1084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5"/>
            <a:endCxn id="11" idx="1"/>
          </p:cNvCxnSpPr>
          <p:nvPr/>
        </p:nvCxnSpPr>
        <p:spPr>
          <a:xfrm>
            <a:off x="6458646" y="3932586"/>
            <a:ext cx="1123534" cy="859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6"/>
            <a:endCxn id="11" idx="3"/>
          </p:cNvCxnSpPr>
          <p:nvPr/>
        </p:nvCxnSpPr>
        <p:spPr>
          <a:xfrm flipV="1">
            <a:off x="6480264" y="4879222"/>
            <a:ext cx="1101915" cy="880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7"/>
            <a:endCxn id="12" idx="2"/>
          </p:cNvCxnSpPr>
          <p:nvPr/>
        </p:nvCxnSpPr>
        <p:spPr>
          <a:xfrm flipV="1">
            <a:off x="2723784" y="3889026"/>
            <a:ext cx="1120804" cy="902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6" idx="2"/>
          </p:cNvCxnSpPr>
          <p:nvPr/>
        </p:nvCxnSpPr>
        <p:spPr>
          <a:xfrm>
            <a:off x="3977223" y="4834816"/>
            <a:ext cx="2334454" cy="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3992210" y="3889026"/>
            <a:ext cx="23404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6" idx="2"/>
          </p:cNvCxnSpPr>
          <p:nvPr/>
        </p:nvCxnSpPr>
        <p:spPr>
          <a:xfrm flipV="1">
            <a:off x="3998187" y="4835663"/>
            <a:ext cx="2313490" cy="923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9" idx="2"/>
          </p:cNvCxnSpPr>
          <p:nvPr/>
        </p:nvCxnSpPr>
        <p:spPr>
          <a:xfrm>
            <a:off x="3998187" y="5759474"/>
            <a:ext cx="23344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6"/>
            <a:endCxn id="6" idx="2"/>
          </p:cNvCxnSpPr>
          <p:nvPr/>
        </p:nvCxnSpPr>
        <p:spPr>
          <a:xfrm>
            <a:off x="3992210" y="3889026"/>
            <a:ext cx="2319467" cy="946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13" idx="2"/>
          </p:cNvCxnSpPr>
          <p:nvPr/>
        </p:nvCxnSpPr>
        <p:spPr>
          <a:xfrm flipV="1">
            <a:off x="3998187" y="3889026"/>
            <a:ext cx="2334455" cy="1870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9" idx="2"/>
          </p:cNvCxnSpPr>
          <p:nvPr/>
        </p:nvCxnSpPr>
        <p:spPr>
          <a:xfrm>
            <a:off x="3992210" y="3889026"/>
            <a:ext cx="2340431" cy="1870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6"/>
            <a:endCxn id="9" idx="2"/>
          </p:cNvCxnSpPr>
          <p:nvPr/>
        </p:nvCxnSpPr>
        <p:spPr>
          <a:xfrm>
            <a:off x="3977223" y="4834816"/>
            <a:ext cx="2355419" cy="924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6"/>
            <a:endCxn id="13" idx="2"/>
          </p:cNvCxnSpPr>
          <p:nvPr/>
        </p:nvCxnSpPr>
        <p:spPr>
          <a:xfrm flipV="1">
            <a:off x="3977223" y="3889026"/>
            <a:ext cx="2355419" cy="945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3881" y="4072709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[18,19]</a:t>
            </a:r>
            <a:endParaRPr lang="en-IN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28573" y="4592973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[9,10]</a:t>
            </a:r>
            <a:endParaRPr lang="en-IN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19899" y="4978939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[13,14]</a:t>
            </a:r>
            <a:endParaRPr lang="en-IN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891889" y="4039804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[16,17]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683182" y="4588741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[14,15]</a:t>
            </a:r>
            <a:endParaRPr lang="en-IN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10064" y="5007510"/>
            <a:ext cx="700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[10,11]</a:t>
            </a:r>
            <a:endParaRPr lang="en-IN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53584" y="353778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x</a:t>
            </a:r>
            <a:r>
              <a:rPr lang="en-IN" sz="1400" b="1" baseline="-25000" dirty="0" smtClean="0"/>
              <a:t>1</a:t>
            </a:r>
            <a:endParaRPr lang="en-IN" sz="1400" b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47607" y="44481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x</a:t>
            </a:r>
            <a:r>
              <a:rPr lang="en-IN" sz="1400" b="1" baseline="-25000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53584" y="5408236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x</a:t>
            </a:r>
            <a:r>
              <a:rPr lang="en-IN" sz="1400" b="1" baseline="-250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14696" y="353778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y</a:t>
            </a:r>
            <a:r>
              <a:rPr lang="en-IN" sz="1400" b="1" baseline="-25000" dirty="0" smtClean="0"/>
              <a:t>1</a:t>
            </a:r>
            <a:endParaRPr lang="en-IN" sz="1400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208720" y="44481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y</a:t>
            </a:r>
            <a:r>
              <a:rPr lang="en-IN" sz="1400" b="1" baseline="-25000" dirty="0" smtClean="0"/>
              <a:t>2</a:t>
            </a:r>
            <a:endParaRPr lang="en-IN" sz="1400" b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214696" y="5408236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y</a:t>
            </a:r>
            <a:r>
              <a:rPr lang="en-IN" sz="1400" b="1" baseline="-25000" dirty="0" smtClean="0"/>
              <a:t>3</a:t>
            </a:r>
            <a:endParaRPr lang="en-IN" sz="1400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2201877" y="469042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s</a:t>
            </a:r>
            <a:endParaRPr lang="en-IN" sz="1400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890143" y="4690422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t</a:t>
            </a:r>
            <a:endParaRPr lang="en-IN" sz="1400" b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726358" y="3611219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[6,7]</a:t>
            </a:r>
            <a:endParaRPr lang="en-IN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780940" y="577145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[3,4]</a:t>
            </a:r>
            <a:endParaRPr lang="en-IN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605169" y="390085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[7,8]</a:t>
            </a:r>
            <a:endParaRPr lang="en-IN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864634" y="408637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[4,5]</a:t>
            </a:r>
            <a:endParaRPr lang="en-IN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973053" y="4443923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[4,5]</a:t>
            </a:r>
            <a:endParaRPr lang="en-IN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4448725" y="460301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[2,3]</a:t>
            </a:r>
            <a:endParaRPr lang="en-IN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843386" y="415428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[5,6]</a:t>
            </a:r>
            <a:endParaRPr lang="en-IN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973053" y="4978939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[2,3]</a:t>
            </a:r>
            <a:endParaRPr lang="en-IN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720564" y="532604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[4,5]</a:t>
            </a:r>
            <a:endParaRPr lang="en-IN" sz="1400" dirty="0"/>
          </a:p>
        </p:txBody>
      </p:sp>
      <p:cxnSp>
        <p:nvCxnSpPr>
          <p:cNvPr id="52" name="Curved Connector 51"/>
          <p:cNvCxnSpPr>
            <a:stCxn id="11" idx="4"/>
            <a:endCxn id="8" idx="5"/>
          </p:cNvCxnSpPr>
          <p:nvPr/>
        </p:nvCxnSpPr>
        <p:spPr>
          <a:xfrm rot="5400000" flipH="1">
            <a:off x="5169633" y="2432528"/>
            <a:ext cx="18890" cy="4910588"/>
          </a:xfrm>
          <a:prstGeom prst="curvedConnector3">
            <a:avLst>
              <a:gd name="adj1" fmla="val -79802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43393" y="6406113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/>
              <a:t>[0,∞]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6648456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6045935" y="368070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3479599" y="47605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2173253" y="367971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6067796" y="47605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3457739" y="367971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348214" y="368070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3473367" y="2574179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6067796" y="2574179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Arrow Connector 27"/>
          <p:cNvCxnSpPr>
            <a:stCxn id="21" idx="6"/>
            <a:endCxn id="23" idx="2"/>
          </p:cNvCxnSpPr>
          <p:nvPr/>
        </p:nvCxnSpPr>
        <p:spPr>
          <a:xfrm>
            <a:off x="2327187" y="3751720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5"/>
            <a:endCxn id="20" idx="2"/>
          </p:cNvCxnSpPr>
          <p:nvPr/>
        </p:nvCxnSpPr>
        <p:spPr>
          <a:xfrm>
            <a:off x="2304644" y="3802637"/>
            <a:ext cx="1174955" cy="1029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17662" y="3752710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5"/>
            <a:endCxn id="24" idx="1"/>
          </p:cNvCxnSpPr>
          <p:nvPr/>
        </p:nvCxnSpPr>
        <p:spPr>
          <a:xfrm>
            <a:off x="6199187" y="2697104"/>
            <a:ext cx="1171570" cy="1004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6"/>
            <a:endCxn id="24" idx="3"/>
          </p:cNvCxnSpPr>
          <p:nvPr/>
        </p:nvCxnSpPr>
        <p:spPr>
          <a:xfrm flipV="1">
            <a:off x="6221730" y="3803627"/>
            <a:ext cx="1149027" cy="102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7"/>
            <a:endCxn id="25" idx="2"/>
          </p:cNvCxnSpPr>
          <p:nvPr/>
        </p:nvCxnSpPr>
        <p:spPr>
          <a:xfrm flipV="1">
            <a:off x="2304644" y="2646187"/>
            <a:ext cx="1168723" cy="105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6"/>
            <a:endCxn id="19" idx="2"/>
          </p:cNvCxnSpPr>
          <p:nvPr/>
        </p:nvCxnSpPr>
        <p:spPr>
          <a:xfrm>
            <a:off x="3611673" y="3751720"/>
            <a:ext cx="2434262" cy="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6"/>
            <a:endCxn id="26" idx="2"/>
          </p:cNvCxnSpPr>
          <p:nvPr/>
        </p:nvCxnSpPr>
        <p:spPr>
          <a:xfrm>
            <a:off x="3627301" y="2646187"/>
            <a:ext cx="24404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6"/>
            <a:endCxn id="19" idx="2"/>
          </p:cNvCxnSpPr>
          <p:nvPr/>
        </p:nvCxnSpPr>
        <p:spPr>
          <a:xfrm flipV="1">
            <a:off x="3633533" y="3752710"/>
            <a:ext cx="2412402" cy="107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6"/>
            <a:endCxn id="22" idx="2"/>
          </p:cNvCxnSpPr>
          <p:nvPr/>
        </p:nvCxnSpPr>
        <p:spPr>
          <a:xfrm>
            <a:off x="3633533" y="4832552"/>
            <a:ext cx="2434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6"/>
            <a:endCxn id="19" idx="2"/>
          </p:cNvCxnSpPr>
          <p:nvPr/>
        </p:nvCxnSpPr>
        <p:spPr>
          <a:xfrm>
            <a:off x="3627301" y="2646187"/>
            <a:ext cx="2418634" cy="1106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6"/>
            <a:endCxn id="26" idx="2"/>
          </p:cNvCxnSpPr>
          <p:nvPr/>
        </p:nvCxnSpPr>
        <p:spPr>
          <a:xfrm flipV="1">
            <a:off x="3633533" y="2646187"/>
            <a:ext cx="2434263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5" idx="6"/>
            <a:endCxn id="22" idx="2"/>
          </p:cNvCxnSpPr>
          <p:nvPr/>
        </p:nvCxnSpPr>
        <p:spPr>
          <a:xfrm>
            <a:off x="3627301" y="2646187"/>
            <a:ext cx="2440495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3" idx="6"/>
            <a:endCxn id="22" idx="2"/>
          </p:cNvCxnSpPr>
          <p:nvPr/>
        </p:nvCxnSpPr>
        <p:spPr>
          <a:xfrm>
            <a:off x="3611673" y="3751720"/>
            <a:ext cx="2456123" cy="108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3" idx="6"/>
            <a:endCxn id="26" idx="2"/>
          </p:cNvCxnSpPr>
          <p:nvPr/>
        </p:nvCxnSpPr>
        <p:spPr>
          <a:xfrm flipV="1">
            <a:off x="3611673" y="2646187"/>
            <a:ext cx="2456123" cy="1105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613419" y="295158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613419" y="346903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613419" y="39201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1637" y="300743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784972" y="351389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796243" y="395358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378472" y="22356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372240" y="3299753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78472" y="442199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944808" y="22356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938576" y="3299753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2</a:t>
            </a:r>
            <a:endParaRPr lang="en-IN" sz="1600" b="1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944808" y="442199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3</a:t>
            </a:r>
            <a:endParaRPr lang="en-IN" sz="1600" b="1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935135" y="3549384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s</a:t>
            </a:r>
            <a:endParaRPr lang="en-IN" sz="1600" b="1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502148" y="3553388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t</a:t>
            </a:r>
            <a:endParaRPr lang="en-IN" sz="1600" b="1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668659" y="230763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449752" y="48465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66466" y="270896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641394" y="287687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928652" y="327985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089800" y="349998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557622" y="295625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785023" y="384501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410095" y="442199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50088" cy="762000"/>
          </a:xfrm>
        </p:spPr>
        <p:txBody>
          <a:bodyPr/>
          <a:lstStyle/>
          <a:p>
            <a:r>
              <a:rPr lang="en-US" i="1" dirty="0" smtClean="0"/>
              <a:t>Back to a Network Flows Problem</a:t>
            </a:r>
            <a:endParaRPr lang="en-US" dirty="0"/>
          </a:p>
        </p:txBody>
      </p:sp>
      <p:cxnSp>
        <p:nvCxnSpPr>
          <p:cNvPr id="3" name="Curved Connector 2"/>
          <p:cNvCxnSpPr>
            <a:stCxn id="24" idx="4"/>
            <a:endCxn id="21" idx="5"/>
          </p:cNvCxnSpPr>
          <p:nvPr/>
        </p:nvCxnSpPr>
        <p:spPr>
          <a:xfrm rot="5400000" flipH="1">
            <a:off x="4853872" y="1253410"/>
            <a:ext cx="22081" cy="5120537"/>
          </a:xfrm>
          <a:prstGeom prst="curvedConnector3">
            <a:avLst>
              <a:gd name="adj1" fmla="val -74770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645201" y="5185107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∞</a:t>
            </a:r>
            <a:endParaRPr lang="en-IN" sz="1600" b="1" dirty="0"/>
          </a:p>
        </p:txBody>
      </p:sp>
      <p:sp>
        <p:nvSpPr>
          <p:cNvPr id="52" name="Oval 51"/>
          <p:cNvSpPr/>
          <p:nvPr/>
        </p:nvSpPr>
        <p:spPr>
          <a:xfrm>
            <a:off x="1259632" y="3683173"/>
            <a:ext cx="153934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/>
          <p:cNvSpPr/>
          <p:nvPr/>
        </p:nvSpPr>
        <p:spPr>
          <a:xfrm>
            <a:off x="8332783" y="3667856"/>
            <a:ext cx="153934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TextBox 54"/>
          <p:cNvSpPr txBox="1"/>
          <p:nvPr/>
        </p:nvSpPr>
        <p:spPr>
          <a:xfrm>
            <a:off x="846802" y="3586399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s'</a:t>
            </a:r>
            <a:endParaRPr lang="en-IN" sz="1600" b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8555825" y="3553388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t'</a:t>
            </a:r>
            <a:endParaRPr lang="en-IN" sz="1600" b="1" baseline="-25000" dirty="0"/>
          </a:p>
        </p:txBody>
      </p:sp>
      <p:sp>
        <p:nvSpPr>
          <p:cNvPr id="57" name="Rectangle 56"/>
          <p:cNvSpPr/>
          <p:nvPr/>
        </p:nvSpPr>
        <p:spPr>
          <a:xfrm>
            <a:off x="1020361" y="1326192"/>
            <a:ext cx="73124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252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If b(v) ≥ 0, add an edge from s’ to v else add an edge from v to t’.</a:t>
            </a:r>
            <a:endParaRPr lang="en-US" sz="2800" dirty="0">
              <a:solidFill>
                <a:srgbClr val="25259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18207" y="1323496"/>
            <a:ext cx="731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252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Add a new source s’ and a new sink t’.</a:t>
            </a:r>
            <a:endParaRPr lang="en-US" sz="2800" dirty="0">
              <a:solidFill>
                <a:srgbClr val="25259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sym typeface="Symbol" pitchFamily="18" charset="2"/>
            </a:endParaRPr>
          </a:p>
        </p:txBody>
      </p:sp>
      <p:cxnSp>
        <p:nvCxnSpPr>
          <p:cNvPr id="5" name="Curved Connector 4"/>
          <p:cNvCxnSpPr>
            <a:stCxn id="52" idx="0"/>
            <a:endCxn id="25" idx="2"/>
          </p:cNvCxnSpPr>
          <p:nvPr/>
        </p:nvCxnSpPr>
        <p:spPr>
          <a:xfrm rot="5400000" flipH="1" flipV="1">
            <a:off x="1886490" y="2096296"/>
            <a:ext cx="1036986" cy="21367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52" idx="4"/>
            <a:endCxn id="20" idx="2"/>
          </p:cNvCxnSpPr>
          <p:nvPr/>
        </p:nvCxnSpPr>
        <p:spPr>
          <a:xfrm rot="16200000" flipH="1">
            <a:off x="1905418" y="3258370"/>
            <a:ext cx="1005363" cy="21430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52" idx="7"/>
            <a:endCxn id="23" idx="1"/>
          </p:cNvCxnSpPr>
          <p:nvPr/>
        </p:nvCxnSpPr>
        <p:spPr>
          <a:xfrm rot="5400000" flipH="1" flipV="1">
            <a:off x="2433922" y="2657905"/>
            <a:ext cx="3461" cy="2089259"/>
          </a:xfrm>
          <a:prstGeom prst="curvedConnector3">
            <a:avLst>
              <a:gd name="adj1" fmla="val 731441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2" idx="3"/>
            <a:endCxn id="24" idx="4"/>
          </p:cNvCxnSpPr>
          <p:nvPr/>
        </p:nvCxnSpPr>
        <p:spPr>
          <a:xfrm rot="16200000" flipH="1">
            <a:off x="4344368" y="743905"/>
            <a:ext cx="18620" cy="6143006"/>
          </a:xfrm>
          <a:prstGeom prst="curvedConnector3">
            <a:avLst>
              <a:gd name="adj1" fmla="val 1368631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26" idx="6"/>
            <a:endCxn id="53" idx="0"/>
          </p:cNvCxnSpPr>
          <p:nvPr/>
        </p:nvCxnSpPr>
        <p:spPr>
          <a:xfrm>
            <a:off x="6221730" y="2646187"/>
            <a:ext cx="2188020" cy="102166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19" idx="7"/>
            <a:endCxn id="53" idx="1"/>
          </p:cNvCxnSpPr>
          <p:nvPr/>
        </p:nvCxnSpPr>
        <p:spPr>
          <a:xfrm rot="5400000" flipH="1" flipV="1">
            <a:off x="7259903" y="2606370"/>
            <a:ext cx="12846" cy="2178000"/>
          </a:xfrm>
          <a:prstGeom prst="curvedConnector3">
            <a:avLst>
              <a:gd name="adj1" fmla="val 204372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2" idx="6"/>
            <a:endCxn id="53" idx="4"/>
          </p:cNvCxnSpPr>
          <p:nvPr/>
        </p:nvCxnSpPr>
        <p:spPr>
          <a:xfrm flipV="1">
            <a:off x="6221730" y="3811872"/>
            <a:ext cx="2188020" cy="10206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21" idx="4"/>
            <a:endCxn id="53" idx="4"/>
          </p:cNvCxnSpPr>
          <p:nvPr/>
        </p:nvCxnSpPr>
        <p:spPr>
          <a:xfrm rot="5400000" flipH="1" flipV="1">
            <a:off x="5324057" y="738035"/>
            <a:ext cx="11856" cy="6159530"/>
          </a:xfrm>
          <a:prstGeom prst="curvedConnector3">
            <a:avLst>
              <a:gd name="adj1" fmla="val -2110239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85995" y="26740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1839930" y="320652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91506" y="418356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612115" y="26740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608159" y="322012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739995" y="418356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1</a:t>
            </a:r>
            <a:endParaRPr lang="en-IN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370757" y="541620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40</a:t>
            </a:r>
            <a:endParaRPr lang="en-IN" sz="1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029624" y="552366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40</a:t>
            </a:r>
            <a:endParaRPr lang="en-IN" sz="1600" dirty="0"/>
          </a:p>
        </p:txBody>
      </p:sp>
      <p:sp>
        <p:nvSpPr>
          <p:cNvPr id="130" name="Rectangle 129"/>
          <p:cNvSpPr/>
          <p:nvPr/>
        </p:nvSpPr>
        <p:spPr>
          <a:xfrm>
            <a:off x="1017960" y="1328888"/>
            <a:ext cx="73124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252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Is there a flow equal to the total capacity on the edges leaving s? (In this case 43)</a:t>
            </a:r>
            <a:endParaRPr lang="en-US" sz="2800" dirty="0">
              <a:solidFill>
                <a:srgbClr val="25259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33604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/>
      <p:bldP spid="56" grpId="0"/>
      <p:bldP spid="57" grpId="0"/>
      <p:bldP spid="57" grpId="1"/>
      <p:bldP spid="58" grpId="0"/>
      <p:bldP spid="58" grpId="1"/>
      <p:bldP spid="98" grpId="0"/>
      <p:bldP spid="99" grpId="0"/>
      <p:bldP spid="100" grpId="0"/>
      <p:bldP spid="101" grpId="0"/>
      <p:bldP spid="102" grpId="0"/>
      <p:bldP spid="103" grpId="0"/>
      <p:bldP spid="110" grpId="0"/>
      <p:bldP spid="111" grpId="0"/>
      <p:bldP spid="130" grpId="0"/>
      <p:bldP spid="130" grpId="1"/>
      <p:bldP spid="13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Matrix Rounding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102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4400" y="1600200"/>
                <a:ext cx="8001000" cy="4572000"/>
              </a:xfrm>
            </p:spPr>
            <p:txBody>
              <a:bodyPr/>
              <a:lstStyle/>
              <a:p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Consider the following matrix:</a:t>
                </a:r>
              </a:p>
              <a:p>
                <a:pPr marL="0" indent="0" algn="ctr">
                  <a:buNone/>
                </a:pPr>
                <a:endPara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C0C0C0"/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6.3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7.6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4.6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4.7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2.3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2.8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5.5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4.5</m:t>
                                </m:r>
                              </m:e>
                              <m:e>
                                <m:r>
                                  <a:rPr lang="en-IN" sz="4000" b="0" i="1" smtClean="0"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</a:rPr>
                                  <m:t>3.5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mc:Choice>
        <mc:Fallback>
          <p:sp>
            <p:nvSpPr>
              <p:cNvPr id="4099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4400" y="1600200"/>
                <a:ext cx="8001000" cy="4572000"/>
              </a:xfrm>
              <a:blipFill rotWithShape="1">
                <a:blip r:embed="rId2"/>
                <a:stretch>
                  <a:fillRect l="-1066" t="-10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17404" y="4170987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16.5</a:t>
            </a:r>
            <a:endParaRPr lang="en-IN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355976" y="2420888"/>
            <a:ext cx="0" cy="2452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151" y="2420888"/>
            <a:ext cx="0" cy="2452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03848" y="2988241"/>
            <a:ext cx="4392488" cy="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3848" y="3573016"/>
            <a:ext cx="4394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53349" y="3573016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13.5</a:t>
            </a:r>
            <a:endParaRPr lang="en-IN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93452" y="4166462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10.9</a:t>
            </a:r>
            <a:endParaRPr lang="en-IN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5940" y="3002051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9.8</a:t>
            </a:r>
            <a:endParaRPr lang="en-IN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95311" y="2417276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18.5</a:t>
            </a:r>
            <a:endParaRPr lang="en-IN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467937" y="4178875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14.4</a:t>
            </a:r>
            <a:endParaRPr lang="en-IN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597200" y="4170987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Ʃ</a:t>
            </a:r>
            <a:endParaRPr lang="en-IN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934959" y="1832501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Ʃ</a:t>
            </a:r>
            <a:endParaRPr lang="en-IN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3628" y="4240429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[16,17]</a:t>
            </a:r>
            <a:endParaRPr lang="en-IN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380155" y="4228016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[14,15]</a:t>
            </a:r>
            <a:endParaRPr lang="en-IN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490859" y="4240429"/>
            <a:ext cx="107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[10,11]</a:t>
            </a:r>
            <a:endParaRPr lang="en-IN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695311" y="247883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[18,19]</a:t>
            </a:r>
            <a:endParaRPr lang="en-IN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14281" y="3063604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[9,10]</a:t>
            </a:r>
            <a:endParaRPr lang="en-IN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737337" y="363457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[13,14]</a:t>
            </a:r>
            <a:endParaRPr lang="en-IN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89372" y="2461821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r>
              <a:rPr lang="en-IN" sz="2800" baseline="-25000" dirty="0" smtClean="0"/>
              <a:t>1</a:t>
            </a:r>
            <a:endParaRPr lang="en-IN" sz="2800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389372" y="303282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r>
              <a:rPr lang="en-IN" sz="2800" baseline="-250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89372" y="3578977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r>
              <a:rPr lang="en-IN" sz="2800" baseline="-25000" dirty="0" smtClean="0"/>
              <a:t>3</a:t>
            </a:r>
            <a:endParaRPr lang="en-IN" sz="28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572588" y="192373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y</a:t>
            </a:r>
            <a:r>
              <a:rPr lang="en-IN" sz="2800" baseline="-25000" dirty="0" smtClean="0"/>
              <a:t>1</a:t>
            </a:r>
            <a:endParaRPr lang="en-IN" sz="2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677128" y="193624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y</a:t>
            </a:r>
            <a:r>
              <a:rPr lang="en-IN" sz="2800" baseline="-250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02643" y="192373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y</a:t>
            </a:r>
            <a:r>
              <a:rPr lang="en-IN" sz="2800" baseline="-25000" dirty="0" smtClean="0"/>
              <a:t>3</a:t>
            </a:r>
            <a:endParaRPr lang="en-IN" sz="2800" baseline="-25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9" grpId="0"/>
      <p:bldP spid="32" grpId="0"/>
      <p:bldP spid="38" grpId="0"/>
      <p:bldP spid="39" grpId="0"/>
      <p:bldP spid="40" grpId="0"/>
      <p:bldP spid="41" grpId="0"/>
      <p:bldP spid="42" grpId="0"/>
      <p:bldP spid="45" grpId="0"/>
      <p:bldP spid="31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Solution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0768"/>
            <a:ext cx="7772400" cy="4709864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1: Represent the consistent rounding problem as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flow problem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2: Convert the feasible flow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circulation problem.</a:t>
            </a:r>
          </a:p>
          <a:p>
            <a:pPr marL="0" indent="0">
              <a:buNone/>
            </a:pPr>
            <a:endParaRPr lang="en-US" sz="2800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3: Convert the feasible circulation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transportation problem.</a:t>
            </a:r>
          </a:p>
          <a:p>
            <a:pPr marL="0" indent="0">
              <a:buNone/>
            </a:pPr>
            <a:endParaRPr lang="en-U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4: Convert the transportation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network flows problem.</a:t>
            </a:r>
            <a:endParaRPr lang="en-US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467600" cy="762000"/>
          </a:xfrm>
        </p:spPr>
        <p:txBody>
          <a:bodyPr/>
          <a:lstStyle/>
          <a:p>
            <a:r>
              <a:rPr lang="en-US" i="1" dirty="0" smtClean="0"/>
              <a:t>Solution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340768"/>
            <a:ext cx="7772400" cy="470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8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1: Represent the consistent rounding problem as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flow problem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.</a:t>
            </a:r>
          </a:p>
          <a:p>
            <a:pPr marL="0" indent="0">
              <a:buFontTx/>
              <a:buNone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2: Convert the feasible flow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circulation problem.</a:t>
            </a:r>
          </a:p>
          <a:p>
            <a:pPr marL="0" indent="0">
              <a:buFontTx/>
              <a:buNone/>
            </a:pPr>
            <a:endParaRPr lang="en-US" sz="2800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3: Convert the feasible circulation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transportation problem.</a:t>
            </a:r>
          </a:p>
          <a:p>
            <a:pPr marL="0" indent="0">
              <a:buFontTx/>
              <a:buNone/>
            </a:pPr>
            <a:endParaRPr lang="en-U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4: Convert the transportation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network flows problem.</a:t>
            </a:r>
            <a:endParaRPr lang="en-US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33181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048420" y="3895450"/>
            <a:ext cx="5430313" cy="2778362"/>
            <a:chOff x="2389372" y="1923732"/>
            <a:chExt cx="5430313" cy="2778362"/>
          </a:xfrm>
        </p:grpSpPr>
        <p:sp>
          <p:nvSpPr>
            <p:cNvPr id="4" name="TextBox 3"/>
            <p:cNvSpPr txBox="1"/>
            <p:nvPr/>
          </p:nvSpPr>
          <p:spPr>
            <a:xfrm>
              <a:off x="3273628" y="4240429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[16,17]</a:t>
              </a:r>
              <a:endParaRPr lang="en-IN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80155" y="4228016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[14,15]</a:t>
              </a:r>
              <a:endParaRPr lang="en-IN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90859" y="4240429"/>
              <a:ext cx="1070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[10,11]</a:t>
              </a:r>
              <a:endParaRPr lang="en-IN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95311" y="2478830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[18,19]</a:t>
              </a:r>
              <a:endParaRPr lang="en-IN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14281" y="3063604"/>
              <a:ext cx="928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[9,10]</a:t>
              </a:r>
              <a:endParaRPr lang="en-IN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7337" y="3634570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 smtClean="0"/>
                <a:t>[13,14]</a:t>
              </a:r>
              <a:endParaRPr lang="en-IN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/>
                <p:cNvSpPr/>
                <p:nvPr/>
              </p:nvSpPr>
              <p:spPr>
                <a:xfrm>
                  <a:off x="2860834" y="2435544"/>
                  <a:ext cx="3983783" cy="17201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0" lang="en-US" sz="4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0" lang="en-US" sz="4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52595"/>
                                    </a:solidFill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.3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7.6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4.6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4.7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2.3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2.8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5.5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4.5</m:t>
                                  </m:r>
                                </m:e>
                                <m:e>
                                  <m:r>
                                    <a:rPr kumimoji="0" lang="en-IN" sz="4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252595"/>
                                      </a:solidFill>
                                      <a:effectLst>
                                        <a:outerShdw blurRad="38100" dist="38100" dir="2700000" algn="tl">
                                          <a:srgbClr val="C0C0C0"/>
                                        </a:outerShdw>
                                      </a:effectLst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3.5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IN" dirty="0"/>
                </a:p>
              </p:txBody>
            </p:sp>
          </mc:Choice>
          <mc:Fallback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0834" y="2435544"/>
                  <a:ext cx="3983783" cy="172015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2128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2389372" y="2461821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x</a:t>
              </a:r>
              <a:r>
                <a:rPr lang="en-IN" sz="2800" baseline="-25000" dirty="0" smtClean="0"/>
                <a:t>1</a:t>
              </a:r>
              <a:endParaRPr lang="en-IN" sz="28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89372" y="3032828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x</a:t>
              </a:r>
              <a:r>
                <a:rPr lang="en-IN" sz="2800" baseline="-25000" dirty="0"/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89372" y="3578977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x</a:t>
              </a:r>
              <a:r>
                <a:rPr lang="en-IN" sz="2800" baseline="-25000" dirty="0" smtClean="0"/>
                <a:t>3</a:t>
              </a:r>
              <a:endParaRPr lang="en-IN" sz="28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72588" y="192373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y</a:t>
              </a:r>
              <a:r>
                <a:rPr lang="en-IN" sz="2800" baseline="-25000" dirty="0" smtClean="0"/>
                <a:t>1</a:t>
              </a:r>
              <a:endParaRPr lang="en-IN" sz="28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77128" y="193624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y</a:t>
              </a:r>
              <a:r>
                <a:rPr lang="en-IN" sz="2800" baseline="-25000" dirty="0"/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02643" y="192373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dirty="0" smtClean="0"/>
                <a:t>y</a:t>
              </a:r>
              <a:r>
                <a:rPr lang="en-IN" sz="2800" baseline="-25000" dirty="0" smtClean="0"/>
                <a:t>3</a:t>
              </a:r>
              <a:endParaRPr lang="en-IN" sz="2800" baseline="-25000" dirty="0"/>
            </a:p>
          </p:txBody>
        </p:sp>
      </p:grpSp>
      <p:sp>
        <p:nvSpPr>
          <p:cNvPr id="19" name="Oval 18"/>
          <p:cNvSpPr/>
          <p:nvPr/>
        </p:nvSpPr>
        <p:spPr>
          <a:xfrm>
            <a:off x="5950384" y="292913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3384048" y="4008976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2077702" y="29281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972245" y="4008976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3362188" y="29281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252663" y="292913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3377816" y="1822611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5972245" y="1822611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Arrow Connector 27"/>
          <p:cNvCxnSpPr>
            <a:stCxn id="21" idx="6"/>
            <a:endCxn id="23" idx="2"/>
          </p:cNvCxnSpPr>
          <p:nvPr/>
        </p:nvCxnSpPr>
        <p:spPr>
          <a:xfrm>
            <a:off x="2231636" y="3000152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5"/>
            <a:endCxn id="20" idx="2"/>
          </p:cNvCxnSpPr>
          <p:nvPr/>
        </p:nvCxnSpPr>
        <p:spPr>
          <a:xfrm>
            <a:off x="2209093" y="3051069"/>
            <a:ext cx="1174955" cy="1029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22111" y="3001142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5"/>
            <a:endCxn id="24" idx="1"/>
          </p:cNvCxnSpPr>
          <p:nvPr/>
        </p:nvCxnSpPr>
        <p:spPr>
          <a:xfrm>
            <a:off x="6103636" y="1945536"/>
            <a:ext cx="1171570" cy="1004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6"/>
            <a:endCxn id="24" idx="3"/>
          </p:cNvCxnSpPr>
          <p:nvPr/>
        </p:nvCxnSpPr>
        <p:spPr>
          <a:xfrm flipV="1">
            <a:off x="6126179" y="3052059"/>
            <a:ext cx="1149027" cy="102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7"/>
            <a:endCxn id="25" idx="2"/>
          </p:cNvCxnSpPr>
          <p:nvPr/>
        </p:nvCxnSpPr>
        <p:spPr>
          <a:xfrm flipV="1">
            <a:off x="2209093" y="1894619"/>
            <a:ext cx="1168723" cy="105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6"/>
            <a:endCxn id="19" idx="2"/>
          </p:cNvCxnSpPr>
          <p:nvPr/>
        </p:nvCxnSpPr>
        <p:spPr>
          <a:xfrm>
            <a:off x="3516122" y="3000152"/>
            <a:ext cx="2434262" cy="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6"/>
            <a:endCxn id="26" idx="2"/>
          </p:cNvCxnSpPr>
          <p:nvPr/>
        </p:nvCxnSpPr>
        <p:spPr>
          <a:xfrm>
            <a:off x="3531750" y="1894619"/>
            <a:ext cx="24404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6"/>
            <a:endCxn id="19" idx="2"/>
          </p:cNvCxnSpPr>
          <p:nvPr/>
        </p:nvCxnSpPr>
        <p:spPr>
          <a:xfrm flipV="1">
            <a:off x="3537982" y="3001142"/>
            <a:ext cx="2412402" cy="107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6"/>
            <a:endCxn id="22" idx="2"/>
          </p:cNvCxnSpPr>
          <p:nvPr/>
        </p:nvCxnSpPr>
        <p:spPr>
          <a:xfrm>
            <a:off x="3537982" y="4080984"/>
            <a:ext cx="2434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6"/>
            <a:endCxn id="19" idx="2"/>
          </p:cNvCxnSpPr>
          <p:nvPr/>
        </p:nvCxnSpPr>
        <p:spPr>
          <a:xfrm>
            <a:off x="3531750" y="1894619"/>
            <a:ext cx="2418634" cy="1106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6"/>
            <a:endCxn id="26" idx="2"/>
          </p:cNvCxnSpPr>
          <p:nvPr/>
        </p:nvCxnSpPr>
        <p:spPr>
          <a:xfrm flipV="1">
            <a:off x="3537982" y="1894619"/>
            <a:ext cx="2434263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5" idx="6"/>
            <a:endCxn id="22" idx="2"/>
          </p:cNvCxnSpPr>
          <p:nvPr/>
        </p:nvCxnSpPr>
        <p:spPr>
          <a:xfrm>
            <a:off x="3531750" y="1894619"/>
            <a:ext cx="2440495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3" idx="6"/>
            <a:endCxn id="22" idx="2"/>
          </p:cNvCxnSpPr>
          <p:nvPr/>
        </p:nvCxnSpPr>
        <p:spPr>
          <a:xfrm>
            <a:off x="3516122" y="3000152"/>
            <a:ext cx="2456123" cy="108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3" idx="6"/>
            <a:endCxn id="26" idx="2"/>
          </p:cNvCxnSpPr>
          <p:nvPr/>
        </p:nvCxnSpPr>
        <p:spPr>
          <a:xfrm flipV="1">
            <a:off x="3516122" y="1894619"/>
            <a:ext cx="2456123" cy="1105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125774" y="2109326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[18,19]</a:t>
            </a:r>
            <a:endParaRPr lang="en-IN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422637" y="2717462"/>
            <a:ext cx="68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[9,10]</a:t>
            </a:r>
            <a:endParaRPr lang="en-IN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154669" y="3569406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[13,14]</a:t>
            </a:r>
            <a:endParaRPr lang="en-IN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555402" y="2070863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[16,17]</a:t>
            </a:r>
            <a:endParaRPr lang="en-IN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337772" y="271251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[14,15]</a:t>
            </a:r>
            <a:endParaRPr lang="en-IN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555402" y="3557602"/>
            <a:ext cx="776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[10,11]</a:t>
            </a:r>
            <a:endParaRPr lang="en-IN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282921" y="148405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276689" y="254818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282921" y="3670422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849257" y="148405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843025" y="254818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2</a:t>
            </a:r>
            <a:endParaRPr lang="en-IN" sz="1600" b="1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849257" y="3670422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3</a:t>
            </a:r>
            <a:endParaRPr lang="en-IN" sz="1600" b="1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664872" y="283137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s</a:t>
            </a:r>
            <a:endParaRPr lang="en-IN" sz="1600" b="1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596336" y="2831370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t</a:t>
            </a:r>
            <a:endParaRPr lang="en-IN" sz="1600" b="1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297286" y="1569891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[6,7]</a:t>
            </a:r>
            <a:endParaRPr lang="en-IN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354201" y="4094985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[3,4]</a:t>
            </a:r>
            <a:endParaRPr lang="en-IN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170915" y="1908445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[7,8]</a:t>
            </a:r>
            <a:endParaRPr lang="en-IN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398719" y="212530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511773" y="2543238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007783" y="2729194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[2,3]</a:t>
            </a:r>
            <a:endParaRPr lang="en-IN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462071" y="2204684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[5,6]</a:t>
            </a:r>
            <a:endParaRPr lang="en-IN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511773" y="3168618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[2,3]</a:t>
            </a:r>
            <a:endParaRPr lang="en-IN" sz="1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291244" y="3574346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50088" cy="762000"/>
          </a:xfrm>
        </p:spPr>
        <p:txBody>
          <a:bodyPr/>
          <a:lstStyle/>
          <a:p>
            <a:r>
              <a:rPr lang="en-US" i="1" dirty="0" smtClean="0"/>
              <a:t>Feasible Flow Problem Formulation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040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04" grpId="0"/>
      <p:bldP spid="105" grpId="0"/>
      <p:bldP spid="106" grpId="0"/>
      <p:bldP spid="107" grpId="0"/>
      <p:bldP spid="108" grpId="0"/>
      <p:bldP spid="109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467600" cy="762000"/>
          </a:xfrm>
        </p:spPr>
        <p:txBody>
          <a:bodyPr/>
          <a:lstStyle/>
          <a:p>
            <a:r>
              <a:rPr lang="en-US" i="1" dirty="0" smtClean="0"/>
              <a:t>Solution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340768"/>
            <a:ext cx="7772400" cy="470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8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1: Represent the consistent rounding problem as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flow problem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.</a:t>
            </a:r>
          </a:p>
          <a:p>
            <a:pPr marL="0" indent="0">
              <a:buFontTx/>
              <a:buNone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2: Convert the feasible flow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circulation problem.</a:t>
            </a:r>
          </a:p>
          <a:p>
            <a:pPr marL="0" indent="0">
              <a:buFontTx/>
              <a:buNone/>
            </a:pPr>
            <a:endParaRPr lang="en-US" sz="2800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3: Convert the feasible circulation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transportation problem.</a:t>
            </a:r>
          </a:p>
          <a:p>
            <a:pPr marL="0" indent="0">
              <a:buFontTx/>
              <a:buNone/>
            </a:pPr>
            <a:endParaRPr lang="en-U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4: Convert the transportation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network flows problem.</a:t>
            </a:r>
            <a:endParaRPr lang="en-US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27414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990829" y="368070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3424493" y="47605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2118147" y="367971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6012690" y="4760544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3402633" y="367971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293108" y="3680702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3418261" y="2574179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6012690" y="2574179"/>
            <a:ext cx="15393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Arrow Connector 27"/>
          <p:cNvCxnSpPr>
            <a:stCxn id="21" idx="6"/>
            <a:endCxn id="23" idx="2"/>
          </p:cNvCxnSpPr>
          <p:nvPr/>
        </p:nvCxnSpPr>
        <p:spPr>
          <a:xfrm>
            <a:off x="2272081" y="3751720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5"/>
            <a:endCxn id="20" idx="2"/>
          </p:cNvCxnSpPr>
          <p:nvPr/>
        </p:nvCxnSpPr>
        <p:spPr>
          <a:xfrm>
            <a:off x="2249538" y="3802637"/>
            <a:ext cx="1174955" cy="1029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62556" y="3752710"/>
            <a:ext cx="1130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5"/>
            <a:endCxn id="24" idx="1"/>
          </p:cNvCxnSpPr>
          <p:nvPr/>
        </p:nvCxnSpPr>
        <p:spPr>
          <a:xfrm>
            <a:off x="6144081" y="2697104"/>
            <a:ext cx="1171570" cy="1004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6"/>
            <a:endCxn id="24" idx="3"/>
          </p:cNvCxnSpPr>
          <p:nvPr/>
        </p:nvCxnSpPr>
        <p:spPr>
          <a:xfrm flipV="1">
            <a:off x="6166624" y="3803627"/>
            <a:ext cx="1149027" cy="102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7"/>
            <a:endCxn id="25" idx="2"/>
          </p:cNvCxnSpPr>
          <p:nvPr/>
        </p:nvCxnSpPr>
        <p:spPr>
          <a:xfrm flipV="1">
            <a:off x="2249538" y="2646187"/>
            <a:ext cx="1168723" cy="105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6"/>
            <a:endCxn id="19" idx="2"/>
          </p:cNvCxnSpPr>
          <p:nvPr/>
        </p:nvCxnSpPr>
        <p:spPr>
          <a:xfrm>
            <a:off x="3556567" y="3751720"/>
            <a:ext cx="2434262" cy="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6"/>
            <a:endCxn id="26" idx="2"/>
          </p:cNvCxnSpPr>
          <p:nvPr/>
        </p:nvCxnSpPr>
        <p:spPr>
          <a:xfrm>
            <a:off x="3572195" y="2646187"/>
            <a:ext cx="24404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6"/>
            <a:endCxn id="19" idx="2"/>
          </p:cNvCxnSpPr>
          <p:nvPr/>
        </p:nvCxnSpPr>
        <p:spPr>
          <a:xfrm flipV="1">
            <a:off x="3578427" y="3752710"/>
            <a:ext cx="2412402" cy="107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6"/>
            <a:endCxn id="22" idx="2"/>
          </p:cNvCxnSpPr>
          <p:nvPr/>
        </p:nvCxnSpPr>
        <p:spPr>
          <a:xfrm>
            <a:off x="3578427" y="4832552"/>
            <a:ext cx="2434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6"/>
            <a:endCxn id="19" idx="2"/>
          </p:cNvCxnSpPr>
          <p:nvPr/>
        </p:nvCxnSpPr>
        <p:spPr>
          <a:xfrm>
            <a:off x="3572195" y="2646187"/>
            <a:ext cx="2418634" cy="1106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6"/>
            <a:endCxn id="26" idx="2"/>
          </p:cNvCxnSpPr>
          <p:nvPr/>
        </p:nvCxnSpPr>
        <p:spPr>
          <a:xfrm flipV="1">
            <a:off x="3578427" y="2646187"/>
            <a:ext cx="2434263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5" idx="6"/>
            <a:endCxn id="22" idx="2"/>
          </p:cNvCxnSpPr>
          <p:nvPr/>
        </p:nvCxnSpPr>
        <p:spPr>
          <a:xfrm>
            <a:off x="3572195" y="2646187"/>
            <a:ext cx="2440495" cy="218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3" idx="6"/>
            <a:endCxn id="22" idx="2"/>
          </p:cNvCxnSpPr>
          <p:nvPr/>
        </p:nvCxnSpPr>
        <p:spPr>
          <a:xfrm>
            <a:off x="3556567" y="3751720"/>
            <a:ext cx="2456123" cy="108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3" idx="6"/>
            <a:endCxn id="26" idx="2"/>
          </p:cNvCxnSpPr>
          <p:nvPr/>
        </p:nvCxnSpPr>
        <p:spPr>
          <a:xfrm flipV="1">
            <a:off x="3556567" y="2646187"/>
            <a:ext cx="2456123" cy="1105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166219" y="2860894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[18,19]</a:t>
            </a:r>
            <a:endParaRPr lang="en-IN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463082" y="3469030"/>
            <a:ext cx="68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[9,10]</a:t>
            </a:r>
            <a:endParaRPr lang="en-IN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558313" y="3920186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[13,14]</a:t>
            </a:r>
            <a:endParaRPr lang="en-IN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595847" y="2822431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[16,17]</a:t>
            </a:r>
            <a:endParaRPr lang="en-IN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378217" y="3464083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[14,15]</a:t>
            </a:r>
            <a:endParaRPr lang="en-IN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197698" y="3953582"/>
            <a:ext cx="776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[10,11]</a:t>
            </a:r>
            <a:endParaRPr lang="en-IN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323366" y="22356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317134" y="3299753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23366" y="442199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x</a:t>
            </a:r>
            <a:r>
              <a:rPr lang="en-IN" sz="1600" b="1" baseline="-25000" dirty="0"/>
              <a:t>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889702" y="22356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1</a:t>
            </a:r>
            <a:endParaRPr lang="en-IN" sz="1600" b="1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883470" y="3299753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2</a:t>
            </a:r>
            <a:endParaRPr lang="en-IN" sz="1600" b="1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889702" y="442199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y</a:t>
            </a:r>
            <a:r>
              <a:rPr lang="en-IN" sz="1600" b="1" baseline="-25000" dirty="0" smtClean="0"/>
              <a:t>3</a:t>
            </a:r>
            <a:endParaRPr lang="en-IN" sz="1600" b="1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705317" y="35829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s</a:t>
            </a:r>
            <a:endParaRPr lang="en-IN" sz="1600" b="1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636781" y="3582938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/>
              <a:t>t</a:t>
            </a:r>
            <a:endParaRPr lang="en-IN" sz="1600" b="1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337731" y="2321459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[6,7]</a:t>
            </a:r>
            <a:endParaRPr lang="en-IN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394646" y="4846553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[3,4]</a:t>
            </a:r>
            <a:endParaRPr lang="en-IN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11360" y="2660013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[7,8]</a:t>
            </a:r>
            <a:endParaRPr lang="en-IN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439164" y="2876870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552218" y="3294806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048228" y="348076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[2,3]</a:t>
            </a:r>
            <a:endParaRPr lang="en-IN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502516" y="295625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[5,6]</a:t>
            </a:r>
            <a:endParaRPr lang="en-IN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552218" y="3920186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[2,3]</a:t>
            </a:r>
            <a:endParaRPr lang="en-IN" sz="1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331689" y="4325914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[4,5]</a:t>
            </a:r>
            <a:endParaRPr lang="en-IN" sz="1600" dirty="0"/>
          </a:p>
        </p:txBody>
      </p:sp>
      <p:sp>
        <p:nvSpPr>
          <p:cNvPr id="1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50088" cy="762000"/>
          </a:xfrm>
        </p:spPr>
        <p:txBody>
          <a:bodyPr/>
          <a:lstStyle/>
          <a:p>
            <a:r>
              <a:rPr lang="en-US" i="1" dirty="0" smtClean="0"/>
              <a:t>Feasible Circulation Problem</a:t>
            </a:r>
            <a:endParaRPr lang="en-US" dirty="0"/>
          </a:p>
        </p:txBody>
      </p:sp>
      <p:cxnSp>
        <p:nvCxnSpPr>
          <p:cNvPr id="3" name="Curved Connector 2"/>
          <p:cNvCxnSpPr>
            <a:stCxn id="24" idx="4"/>
            <a:endCxn id="21" idx="5"/>
          </p:cNvCxnSpPr>
          <p:nvPr/>
        </p:nvCxnSpPr>
        <p:spPr>
          <a:xfrm rot="5400000" flipH="1">
            <a:off x="4798766" y="1253410"/>
            <a:ext cx="22081" cy="5120537"/>
          </a:xfrm>
          <a:prstGeom prst="curvedConnector3">
            <a:avLst>
              <a:gd name="adj1" fmla="val -104678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412408" y="5805264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[0,∞]</a:t>
            </a:r>
            <a:endParaRPr lang="en-IN" sz="1600" dirty="0"/>
          </a:p>
        </p:txBody>
      </p:sp>
      <p:sp>
        <p:nvSpPr>
          <p:cNvPr id="32" name="Rectangle 31"/>
          <p:cNvSpPr/>
          <p:nvPr/>
        </p:nvSpPr>
        <p:spPr>
          <a:xfrm>
            <a:off x="1220018" y="1255621"/>
            <a:ext cx="731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2525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Add an edge from t → s with bounds [0,∞]</a:t>
            </a:r>
            <a:endParaRPr lang="en-US" sz="2800" dirty="0">
              <a:solidFill>
                <a:srgbClr val="25259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46147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467600" cy="762000"/>
          </a:xfrm>
        </p:spPr>
        <p:txBody>
          <a:bodyPr/>
          <a:lstStyle/>
          <a:p>
            <a:r>
              <a:rPr lang="en-US" i="1" dirty="0" smtClean="0"/>
              <a:t>Solution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340768"/>
            <a:ext cx="7772400" cy="470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8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1: Represent the consistent rounding problem as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flow problem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.</a:t>
            </a:r>
          </a:p>
          <a:p>
            <a:pPr marL="0" indent="0">
              <a:buFontTx/>
              <a:buNone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2: Convert the feasible flow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feasible circulation problem.</a:t>
            </a:r>
          </a:p>
          <a:p>
            <a:pPr marL="0" indent="0">
              <a:buFontTx/>
              <a:buNone/>
            </a:pPr>
            <a:endParaRPr lang="en-US" sz="2800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3: Convert the feasible circulation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transportation problem.</a:t>
            </a:r>
          </a:p>
          <a:p>
            <a:pPr marL="0" indent="0">
              <a:buFontTx/>
              <a:buNone/>
            </a:pPr>
            <a:endParaRPr lang="en-U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 4: Convert the transportation problem into a </a:t>
            </a:r>
            <a:r>
              <a:rPr lang="en-US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network flows problem.</a:t>
            </a:r>
            <a:endParaRPr lang="en-US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35862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50088" cy="762000"/>
          </a:xfrm>
        </p:spPr>
        <p:txBody>
          <a:bodyPr/>
          <a:lstStyle/>
          <a:p>
            <a:r>
              <a:rPr lang="en-US" i="1" dirty="0" smtClean="0"/>
              <a:t>Transportation Problem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01113" y="2983622"/>
            <a:ext cx="5931464" cy="3653082"/>
            <a:chOff x="2571786" y="2414314"/>
            <a:chExt cx="6185060" cy="3908193"/>
          </a:xfrm>
        </p:grpSpPr>
        <p:sp>
          <p:nvSpPr>
            <p:cNvPr id="19" name="Oval 18"/>
            <p:cNvSpPr/>
            <p:nvPr/>
          </p:nvSpPr>
          <p:spPr>
            <a:xfrm>
              <a:off x="6857298" y="3859391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Oval 19"/>
            <p:cNvSpPr/>
            <p:nvPr/>
          </p:nvSpPr>
          <p:spPr>
            <a:xfrm>
              <a:off x="4290962" y="4939233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Oval 20"/>
            <p:cNvSpPr/>
            <p:nvPr/>
          </p:nvSpPr>
          <p:spPr>
            <a:xfrm>
              <a:off x="2984616" y="3858401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Oval 21"/>
            <p:cNvSpPr/>
            <p:nvPr/>
          </p:nvSpPr>
          <p:spPr>
            <a:xfrm>
              <a:off x="6879159" y="4939233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Oval 22"/>
            <p:cNvSpPr/>
            <p:nvPr/>
          </p:nvSpPr>
          <p:spPr>
            <a:xfrm>
              <a:off x="4269102" y="3858401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Oval 23"/>
            <p:cNvSpPr/>
            <p:nvPr/>
          </p:nvSpPr>
          <p:spPr>
            <a:xfrm>
              <a:off x="8159577" y="3859391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/>
            <p:cNvSpPr/>
            <p:nvPr/>
          </p:nvSpPr>
          <p:spPr>
            <a:xfrm>
              <a:off x="4284730" y="2752868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Oval 25"/>
            <p:cNvSpPr/>
            <p:nvPr/>
          </p:nvSpPr>
          <p:spPr>
            <a:xfrm>
              <a:off x="6879159" y="2752868"/>
              <a:ext cx="153934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8" name="Straight Arrow Connector 27"/>
            <p:cNvCxnSpPr>
              <a:stCxn id="21" idx="6"/>
              <a:endCxn id="23" idx="2"/>
            </p:cNvCxnSpPr>
            <p:nvPr/>
          </p:nvCxnSpPr>
          <p:spPr>
            <a:xfrm>
              <a:off x="3138550" y="3930409"/>
              <a:ext cx="11305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1" idx="5"/>
              <a:endCxn id="20" idx="2"/>
            </p:cNvCxnSpPr>
            <p:nvPr/>
          </p:nvCxnSpPr>
          <p:spPr>
            <a:xfrm>
              <a:off x="3116007" y="3981326"/>
              <a:ext cx="1174955" cy="10299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029025" y="3931399"/>
              <a:ext cx="11305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6" idx="5"/>
              <a:endCxn id="24" idx="1"/>
            </p:cNvCxnSpPr>
            <p:nvPr/>
          </p:nvCxnSpPr>
          <p:spPr>
            <a:xfrm>
              <a:off x="7010550" y="2875793"/>
              <a:ext cx="1171570" cy="10046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2" idx="6"/>
              <a:endCxn id="24" idx="3"/>
            </p:cNvCxnSpPr>
            <p:nvPr/>
          </p:nvCxnSpPr>
          <p:spPr>
            <a:xfrm flipV="1">
              <a:off x="7033093" y="3982316"/>
              <a:ext cx="1149027" cy="1028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1" idx="7"/>
              <a:endCxn id="25" idx="2"/>
            </p:cNvCxnSpPr>
            <p:nvPr/>
          </p:nvCxnSpPr>
          <p:spPr>
            <a:xfrm flipV="1">
              <a:off x="3116007" y="2824876"/>
              <a:ext cx="1168723" cy="10546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3" idx="6"/>
              <a:endCxn id="19" idx="2"/>
            </p:cNvCxnSpPr>
            <p:nvPr/>
          </p:nvCxnSpPr>
          <p:spPr>
            <a:xfrm>
              <a:off x="4423036" y="3930409"/>
              <a:ext cx="2434262" cy="9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5" idx="6"/>
              <a:endCxn id="26" idx="2"/>
            </p:cNvCxnSpPr>
            <p:nvPr/>
          </p:nvCxnSpPr>
          <p:spPr>
            <a:xfrm>
              <a:off x="4438664" y="2824876"/>
              <a:ext cx="24404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6"/>
              <a:endCxn id="19" idx="2"/>
            </p:cNvCxnSpPr>
            <p:nvPr/>
          </p:nvCxnSpPr>
          <p:spPr>
            <a:xfrm flipV="1">
              <a:off x="4444896" y="3931399"/>
              <a:ext cx="2412402" cy="10798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0" idx="6"/>
              <a:endCxn id="22" idx="2"/>
            </p:cNvCxnSpPr>
            <p:nvPr/>
          </p:nvCxnSpPr>
          <p:spPr>
            <a:xfrm>
              <a:off x="4444896" y="5011241"/>
              <a:ext cx="24342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5" idx="6"/>
              <a:endCxn id="19" idx="2"/>
            </p:cNvCxnSpPr>
            <p:nvPr/>
          </p:nvCxnSpPr>
          <p:spPr>
            <a:xfrm>
              <a:off x="4438664" y="2824876"/>
              <a:ext cx="2418634" cy="11065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20" idx="6"/>
              <a:endCxn id="26" idx="2"/>
            </p:cNvCxnSpPr>
            <p:nvPr/>
          </p:nvCxnSpPr>
          <p:spPr>
            <a:xfrm flipV="1">
              <a:off x="4444896" y="2824876"/>
              <a:ext cx="2434263" cy="2186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25" idx="6"/>
              <a:endCxn id="22" idx="2"/>
            </p:cNvCxnSpPr>
            <p:nvPr/>
          </p:nvCxnSpPr>
          <p:spPr>
            <a:xfrm>
              <a:off x="4438664" y="2824876"/>
              <a:ext cx="2440495" cy="2186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23" idx="6"/>
              <a:endCxn id="22" idx="2"/>
            </p:cNvCxnSpPr>
            <p:nvPr/>
          </p:nvCxnSpPr>
          <p:spPr>
            <a:xfrm>
              <a:off x="4423036" y="3930409"/>
              <a:ext cx="2456123" cy="10808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23" idx="6"/>
              <a:endCxn id="26" idx="2"/>
            </p:cNvCxnSpPr>
            <p:nvPr/>
          </p:nvCxnSpPr>
          <p:spPr>
            <a:xfrm flipV="1">
              <a:off x="4423036" y="2824876"/>
              <a:ext cx="2456123" cy="11055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3032688" y="3039583"/>
              <a:ext cx="784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[18,19]</a:t>
              </a:r>
              <a:endParaRPr lang="en-IN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329551" y="3647719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[9,10]</a:t>
              </a:r>
              <a:endParaRPr lang="en-IN" sz="1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424782" y="4098875"/>
              <a:ext cx="784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[13,14]</a:t>
              </a:r>
              <a:endParaRPr lang="en-IN" sz="16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462316" y="3001120"/>
              <a:ext cx="784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[16,17]</a:t>
              </a:r>
              <a:endParaRPr lang="en-IN" sz="16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244686" y="3642772"/>
              <a:ext cx="784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[14,15]</a:t>
              </a:r>
              <a:endParaRPr lang="en-IN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64167" y="4132271"/>
              <a:ext cx="7765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[10,11]</a:t>
              </a:r>
              <a:endParaRPr lang="en-IN" sz="16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189835" y="2414314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x</a:t>
              </a:r>
              <a:r>
                <a:rPr lang="en-IN" sz="1600" b="1" baseline="-25000" dirty="0" smtClean="0"/>
                <a:t>1</a:t>
              </a:r>
              <a:endParaRPr lang="en-IN" sz="1600" b="1" baseline="-25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83603" y="3478442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x</a:t>
              </a:r>
              <a:r>
                <a:rPr lang="en-IN" sz="1600" b="1" baseline="-25000" dirty="0"/>
                <a:t>2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189835" y="4600679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x</a:t>
              </a:r>
              <a:r>
                <a:rPr lang="en-IN" sz="1600" b="1" baseline="-25000" dirty="0"/>
                <a:t>3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756171" y="2414314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y</a:t>
              </a:r>
              <a:r>
                <a:rPr lang="en-IN" sz="1600" b="1" baseline="-25000" dirty="0" smtClean="0"/>
                <a:t>1</a:t>
              </a:r>
              <a:endParaRPr lang="en-IN" sz="1600" b="1" baseline="-250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49939" y="3478442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y</a:t>
              </a:r>
              <a:r>
                <a:rPr lang="en-IN" sz="1600" b="1" baseline="-25000" dirty="0" smtClean="0"/>
                <a:t>2</a:t>
              </a:r>
              <a:endParaRPr lang="en-IN" sz="1600" b="1" baseline="-25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756171" y="4600679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y</a:t>
              </a:r>
              <a:r>
                <a:rPr lang="en-IN" sz="1600" b="1" baseline="-25000" dirty="0" smtClean="0"/>
                <a:t>3</a:t>
              </a:r>
              <a:endParaRPr lang="en-IN" sz="1600" b="1" baseline="-25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571786" y="3761627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s</a:t>
              </a:r>
              <a:endParaRPr lang="en-IN" sz="1600" b="1" baseline="-25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503250" y="3761627"/>
              <a:ext cx="253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b="1" dirty="0" smtClean="0"/>
                <a:t>t</a:t>
              </a:r>
              <a:endParaRPr lang="en-IN" sz="1600" b="1" baseline="-25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204200" y="2500148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[6,7]</a:t>
              </a:r>
              <a:endParaRPr lang="en-IN" sz="16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261115" y="5025242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[3,4]</a:t>
              </a:r>
              <a:endParaRPr lang="en-IN" sz="16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7829" y="2838702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[7,8]</a:t>
              </a:r>
              <a:endParaRPr lang="en-IN" sz="16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305633" y="3055559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[4,5]</a:t>
              </a:r>
              <a:endParaRPr lang="en-IN" sz="16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418687" y="3473495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[4,5]</a:t>
              </a:r>
              <a:endParaRPr lang="en-IN" sz="16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914697" y="3659451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[2,3]</a:t>
              </a:r>
              <a:endParaRPr lang="en-IN" sz="16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368985" y="3134941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[5,6]</a:t>
              </a:r>
              <a:endParaRPr lang="en-IN" sz="16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418687" y="4098875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[2,3]</a:t>
              </a:r>
              <a:endParaRPr lang="en-IN" sz="16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198158" y="4504603"/>
              <a:ext cx="5790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[4,5]</a:t>
              </a:r>
              <a:endParaRPr lang="en-IN" sz="1600" dirty="0"/>
            </a:p>
          </p:txBody>
        </p:sp>
        <p:cxnSp>
          <p:nvCxnSpPr>
            <p:cNvPr id="3" name="Curved Connector 2"/>
            <p:cNvCxnSpPr>
              <a:stCxn id="24" idx="4"/>
              <a:endCxn id="21" idx="5"/>
            </p:cNvCxnSpPr>
            <p:nvPr/>
          </p:nvCxnSpPr>
          <p:spPr>
            <a:xfrm rot="5400000" flipH="1">
              <a:off x="5665235" y="1432099"/>
              <a:ext cx="22081" cy="5120537"/>
            </a:xfrm>
            <a:prstGeom prst="curvedConnector3">
              <a:avLst>
                <a:gd name="adj1" fmla="val -1046782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5278877" y="5983953"/>
              <a:ext cx="622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/>
                <a:t>[0,∞]</a:t>
              </a:r>
              <a:endParaRPr lang="en-IN" sz="16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1051978" y="1255621"/>
                <a:ext cx="7312422" cy="1833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400" dirty="0" smtClean="0">
                    <a:solidFill>
                      <a:srgbClr val="252595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𝑙</m:t>
                        </m:r>
                      </m:e>
                      <m:sup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𝑣</m:t>
                        </m:r>
                      </m:e>
                    </m:d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sym typeface="Symbol" pitchFamily="18" charset="2"/>
                          </a:rPr>
                          <m:t>Ʃ</m:t>
                        </m:r>
                      </m:e>
                      <m:sub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𝑉</m:t>
                            </m:r>
                            <m:d>
                              <m:dPr>
                                <m:ctrlPr>
                                  <a:rPr lang="en-IN" sz="2400" b="0" i="1" smtClean="0">
                                    <a:solidFill>
                                      <a:srgbClr val="252595"/>
                                    </a:solidFill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IN" sz="2400" b="0" i="1" smtClean="0">
                                    <a:solidFill>
                                      <a:srgbClr val="252595"/>
                                    </a:solidFill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𝐶</m:t>
                                </m:r>
                              </m:e>
                            </m:d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−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𝑣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𝑣</m:t>
                            </m:r>
                          </m:e>
                        </m:d>
                      </m:sub>
                    </m:sSub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𝑙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rgbClr val="25259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sym typeface="Symbol" pitchFamily="18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solidFill>
                      <a:srgbClr val="252595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𝑙</m:t>
                        </m:r>
                      </m:e>
                      <m:sup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𝑣</m:t>
                        </m:r>
                      </m:e>
                    </m:d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sym typeface="Symbol" pitchFamily="18" charset="2"/>
                          </a:rPr>
                          <m:t>Ʃ</m:t>
                        </m:r>
                      </m:e>
                      <m:sub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𝑣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𝑉</m:t>
                            </m:r>
                            <m:d>
                              <m:dPr>
                                <m:ctrlPr>
                                  <a:rPr lang="en-IN" sz="2400" b="0" i="1" smtClean="0">
                                    <a:solidFill>
                                      <a:srgbClr val="252595"/>
                                    </a:solidFill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IN" sz="2400" b="0" i="1" smtClean="0">
                                    <a:solidFill>
                                      <a:srgbClr val="252595"/>
                                    </a:solidFill>
                                    <a:effectLst>
                                      <a:outerShdw blurRad="38100" dist="38100" dir="2700000" algn="tl">
                                        <a:srgbClr val="C0C0C0"/>
                                      </a:outerShdw>
                                    </a:effectLst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𝐶</m:t>
                                </m:r>
                              </m:e>
                            </m:d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−</m:t>
                            </m:r>
                            <m:r>
                              <a:rPr lang="en-IN" sz="2400" b="0" i="1" smtClean="0">
                                <a:solidFill>
                                  <a:srgbClr val="252595"/>
                                </a:solidFill>
                                <a:effectLst>
                                  <a:outerShdw blurRad="38100" dist="38100" dir="2700000" algn="tl">
                                    <a:srgbClr val="C0C0C0"/>
                                  </a:outerShdw>
                                </a:effectLst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𝑣</m:t>
                            </m:r>
                          </m:e>
                        </m:d>
                      </m:sub>
                    </m:sSub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𝑙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rgbClr val="25259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400" i="1" dirty="0">
                    <a:solidFill>
                      <a:srgbClr val="252595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𝑏</m:t>
                    </m:r>
                    <m:d>
                      <m:dPr>
                        <m:ctrlP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𝑣</m:t>
                        </m:r>
                      </m:e>
                    </m:d>
                    <m:r>
                      <a:rPr lang="en-IN" sz="2400" b="0" i="0" dirty="0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= </m:t>
                    </m:r>
                    <m:sSup>
                      <m:sSupPr>
                        <m:ctrlP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𝑙</m:t>
                        </m:r>
                      </m:e>
                      <m:sup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𝑣</m:t>
                        </m:r>
                      </m:e>
                    </m:d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−</m:t>
                    </m:r>
                    <m:sSup>
                      <m:sSupPr>
                        <m:ctrlP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𝑙</m:t>
                        </m:r>
                      </m:e>
                      <m:sup>
                        <m:r>
                          <a:rPr lang="en-IN" sz="2400" b="0" i="1" dirty="0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𝑣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25259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78" y="1255621"/>
                <a:ext cx="7312422" cy="18338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34228" y="1412776"/>
                <a:ext cx="27002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400" dirty="0" smtClean="0">
                    <a:solidFill>
                      <a:srgbClr val="252595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𝑒</m:t>
                        </m:r>
                      </m:e>
                    </m:d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𝑢</m:t>
                    </m:r>
                    <m:d>
                      <m:dPr>
                        <m:ctrlP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IN" sz="2400" b="0" i="1" smtClean="0">
                            <a:solidFill>
                              <a:srgbClr val="252595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𝑒</m:t>
                        </m:r>
                      </m:e>
                    </m:d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−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𝑙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(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IN" sz="2400" b="0" i="1" smtClean="0">
                        <a:solidFill>
                          <a:srgbClr val="25259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/>
                        <a:sym typeface="Symbol" pitchFamily="18" charset="2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25259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228" y="1412776"/>
                <a:ext cx="270022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29" t="-12000" r="-2032" b="-37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498768" y="2172538"/>
            <a:ext cx="1359668" cy="400110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dirty="0" smtClean="0"/>
              <a:t>c(x</a:t>
            </a:r>
            <a:r>
              <a:rPr lang="en-IN" baseline="-25000" dirty="0" smtClean="0"/>
              <a:t>1</a:t>
            </a:r>
            <a:r>
              <a:rPr lang="en-IN" dirty="0" smtClean="0"/>
              <a:t>,y</a:t>
            </a:r>
            <a:r>
              <a:rPr lang="en-IN" baseline="-25000" dirty="0" smtClean="0"/>
              <a:t>1</a:t>
            </a:r>
            <a:r>
              <a:rPr lang="en-IN" dirty="0" smtClean="0"/>
              <a:t>) = 1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85140" y="2572648"/>
            <a:ext cx="713628" cy="516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99592" y="3673600"/>
            <a:ext cx="2101521" cy="1015663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l</a:t>
            </a:r>
            <a:r>
              <a:rPr lang="en-IN" baseline="30000" dirty="0" smtClean="0"/>
              <a:t>-</a:t>
            </a:r>
            <a:r>
              <a:rPr lang="en-IN" dirty="0" smtClean="0"/>
              <a:t>(v) = 18</a:t>
            </a:r>
          </a:p>
          <a:p>
            <a:r>
              <a:rPr lang="en-IN" dirty="0" smtClean="0"/>
              <a:t>l</a:t>
            </a:r>
            <a:r>
              <a:rPr lang="en-IN" baseline="30000" dirty="0" smtClean="0"/>
              <a:t>+</a:t>
            </a:r>
            <a:r>
              <a:rPr lang="en-IN" dirty="0" smtClean="0"/>
              <a:t>(v) = 6+7+4=17</a:t>
            </a:r>
          </a:p>
          <a:p>
            <a:r>
              <a:rPr lang="en-IN" dirty="0" smtClean="0"/>
              <a:t>b(v) = 18-17 = 1</a:t>
            </a:r>
            <a:endParaRPr lang="en-IN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3001113" y="3300077"/>
            <a:ext cx="1545731" cy="357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4787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" grpId="0"/>
      <p:bldP spid="7" grpId="0" animBg="1"/>
      <p:bldP spid="62" grpId="0" animBg="1"/>
    </p:bldLst>
  </p:timing>
</p:sld>
</file>

<file path=ppt/theme/theme1.xml><?xml version="1.0" encoding="utf-8"?>
<a:theme xmlns:a="http://schemas.openxmlformats.org/drawingml/2006/main" name="prooftech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0000"/>
      </a:hlink>
      <a:folHlink>
        <a:srgbClr val="B2B2B2"/>
      </a:folHlink>
    </a:clrScheme>
    <a:fontScheme name="prooftec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oftech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oftech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oftech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oftech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oftech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oftech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oftech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E:\My Documents\courses\graph\slides\ppt\prooftechs.ppt</Template>
  <TotalTime>645</TotalTime>
  <Words>832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Symbol</vt:lpstr>
      <vt:lpstr>prooftechs</vt:lpstr>
      <vt:lpstr>Application of Network Flows:  Matrix Rounding</vt:lpstr>
      <vt:lpstr>Matrix Rounding</vt:lpstr>
      <vt:lpstr>Solution</vt:lpstr>
      <vt:lpstr>Solution</vt:lpstr>
      <vt:lpstr>Feasible Flow Problem Formulation</vt:lpstr>
      <vt:lpstr>Solution</vt:lpstr>
      <vt:lpstr>Feasible Circulation Problem</vt:lpstr>
      <vt:lpstr>Solution</vt:lpstr>
      <vt:lpstr>Transportation Problem</vt:lpstr>
      <vt:lpstr>PowerPoint Presentation</vt:lpstr>
      <vt:lpstr>Back to a Network Flows Problem</vt:lpstr>
    </vt:vector>
  </TitlesOfParts>
  <Company>IIT,KGP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Counting Problems</dc:title>
  <dc:creator>PALLAB</dc:creator>
  <cp:lastModifiedBy>Antonio Bruto da Costa</cp:lastModifiedBy>
  <cp:revision>29</cp:revision>
  <dcterms:created xsi:type="dcterms:W3CDTF">2004-07-28T12:28:10Z</dcterms:created>
  <dcterms:modified xsi:type="dcterms:W3CDTF">2013-10-28T19:43:01Z</dcterms:modified>
</cp:coreProperties>
</file>