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601575" cy="7200900"/>
  <p:notesSz cx="6858000" cy="9144000"/>
  <p:defaultTextStyle>
    <a:defPPr>
      <a:defRPr lang="en-US"/>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68">
          <p15:clr>
            <a:srgbClr val="A4A3A4"/>
          </p15:clr>
        </p15:guide>
        <p15:guide id="2" pos="39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6600"/>
    <a:srgbClr val="9AD3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14" y="-126"/>
      </p:cViewPr>
      <p:guideLst>
        <p:guide orient="horz" pos="2268"/>
        <p:guide pos="3969"/>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936C2-5AB2-4888-815E-534B5DFA1A2B}" type="datetimeFigureOut">
              <a:rPr lang="en-IN" smtClean="0"/>
              <a:t>17-07-2017</a:t>
            </a:fld>
            <a:endParaRPr lang="en-IN"/>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6B21A-6754-4A0F-99A2-87145F1C9FCF}" type="slidenum">
              <a:rPr lang="en-IN" smtClean="0"/>
              <a:t>‹#›</a:t>
            </a:fld>
            <a:endParaRPr lang="en-IN"/>
          </a:p>
        </p:txBody>
      </p:sp>
    </p:spTree>
    <p:extLst>
      <p:ext uri="{BB962C8B-B14F-4D97-AF65-F5344CB8AC3E}">
        <p14:creationId xmlns:p14="http://schemas.microsoft.com/office/powerpoint/2010/main" val="1470852818"/>
      </p:ext>
    </p:extLst>
  </p:cSld>
  <p:clrMap bg1="lt1" tx1="dk1" bg2="lt2" tx2="dk2" accent1="accent1" accent2="accent2" accent3="accent3" accent4="accent4" accent5="accent5" accent6="accent6" hlink="hlink" folHlink="folHlink"/>
  <p:notesStyle>
    <a:lvl1pPr marL="0" algn="l" defTabSz="1028700" rtl="0" eaLnBrk="1" latinLnBrk="0" hangingPunct="1">
      <a:defRPr sz="1400" kern="1200">
        <a:solidFill>
          <a:schemeClr val="tx1"/>
        </a:solidFill>
        <a:latin typeface="+mn-lt"/>
        <a:ea typeface="+mn-ea"/>
        <a:cs typeface="+mn-cs"/>
      </a:defRPr>
    </a:lvl1pPr>
    <a:lvl2pPr marL="514350" algn="l" defTabSz="1028700" rtl="0" eaLnBrk="1" latinLnBrk="0" hangingPunct="1">
      <a:defRPr sz="1400" kern="1200">
        <a:solidFill>
          <a:schemeClr val="tx1"/>
        </a:solidFill>
        <a:latin typeface="+mn-lt"/>
        <a:ea typeface="+mn-ea"/>
        <a:cs typeface="+mn-cs"/>
      </a:defRPr>
    </a:lvl2pPr>
    <a:lvl3pPr marL="1028700" algn="l" defTabSz="1028700" rtl="0" eaLnBrk="1" latinLnBrk="0" hangingPunct="1">
      <a:defRPr sz="1400" kern="1200">
        <a:solidFill>
          <a:schemeClr val="tx1"/>
        </a:solidFill>
        <a:latin typeface="+mn-lt"/>
        <a:ea typeface="+mn-ea"/>
        <a:cs typeface="+mn-cs"/>
      </a:defRPr>
    </a:lvl3pPr>
    <a:lvl4pPr marL="1543050" algn="l" defTabSz="1028700" rtl="0" eaLnBrk="1" latinLnBrk="0" hangingPunct="1">
      <a:defRPr sz="1400" kern="1200">
        <a:solidFill>
          <a:schemeClr val="tx1"/>
        </a:solidFill>
        <a:latin typeface="+mn-lt"/>
        <a:ea typeface="+mn-ea"/>
        <a:cs typeface="+mn-cs"/>
      </a:defRPr>
    </a:lvl4pPr>
    <a:lvl5pPr marL="2057400" algn="l" defTabSz="1028700" rtl="0" eaLnBrk="1" latinLnBrk="0" hangingPunct="1">
      <a:defRPr sz="1400" kern="1200">
        <a:solidFill>
          <a:schemeClr val="tx1"/>
        </a:solidFill>
        <a:latin typeface="+mn-lt"/>
        <a:ea typeface="+mn-ea"/>
        <a:cs typeface="+mn-cs"/>
      </a:defRPr>
    </a:lvl5pPr>
    <a:lvl6pPr marL="2571750" algn="l" defTabSz="1028700" rtl="0" eaLnBrk="1" latinLnBrk="0" hangingPunct="1">
      <a:defRPr sz="1400" kern="1200">
        <a:solidFill>
          <a:schemeClr val="tx1"/>
        </a:solidFill>
        <a:latin typeface="+mn-lt"/>
        <a:ea typeface="+mn-ea"/>
        <a:cs typeface="+mn-cs"/>
      </a:defRPr>
    </a:lvl6pPr>
    <a:lvl7pPr marL="3086100" algn="l" defTabSz="1028700" rtl="0" eaLnBrk="1" latinLnBrk="0" hangingPunct="1">
      <a:defRPr sz="1400" kern="1200">
        <a:solidFill>
          <a:schemeClr val="tx1"/>
        </a:solidFill>
        <a:latin typeface="+mn-lt"/>
        <a:ea typeface="+mn-ea"/>
        <a:cs typeface="+mn-cs"/>
      </a:defRPr>
    </a:lvl7pPr>
    <a:lvl8pPr marL="3600450" algn="l" defTabSz="1028700" rtl="0" eaLnBrk="1" latinLnBrk="0" hangingPunct="1">
      <a:defRPr sz="1400" kern="1200">
        <a:solidFill>
          <a:schemeClr val="tx1"/>
        </a:solidFill>
        <a:latin typeface="+mn-lt"/>
        <a:ea typeface="+mn-ea"/>
        <a:cs typeface="+mn-cs"/>
      </a:defRPr>
    </a:lvl8pPr>
    <a:lvl9pPr marL="4114800" algn="l" defTabSz="102870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6B21A-6754-4A0F-99A2-87145F1C9FCF}" type="slidenum">
              <a:rPr lang="en-IN" smtClean="0"/>
              <a:t>1</a:t>
            </a:fld>
            <a:endParaRPr lang="en-IN"/>
          </a:p>
        </p:txBody>
      </p:sp>
    </p:spTree>
    <p:extLst>
      <p:ext uri="{BB962C8B-B14F-4D97-AF65-F5344CB8AC3E}">
        <p14:creationId xmlns:p14="http://schemas.microsoft.com/office/powerpoint/2010/main" val="188379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F6B21A-6754-4A0F-99A2-87145F1C9FCF}" type="slidenum">
              <a:rPr lang="en-IN" smtClean="0"/>
              <a:t>2</a:t>
            </a:fld>
            <a:endParaRPr lang="en-IN"/>
          </a:p>
        </p:txBody>
      </p:sp>
    </p:spTree>
    <p:extLst>
      <p:ext uri="{BB962C8B-B14F-4D97-AF65-F5344CB8AC3E}">
        <p14:creationId xmlns:p14="http://schemas.microsoft.com/office/powerpoint/2010/main" val="1049919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6B21A-6754-4A0F-99A2-87145F1C9FCF}" type="slidenum">
              <a:rPr lang="en-IN" smtClean="0"/>
              <a:t>4</a:t>
            </a:fld>
            <a:endParaRPr lang="en-IN"/>
          </a:p>
        </p:txBody>
      </p:sp>
    </p:spTree>
    <p:extLst>
      <p:ext uri="{BB962C8B-B14F-4D97-AF65-F5344CB8AC3E}">
        <p14:creationId xmlns:p14="http://schemas.microsoft.com/office/powerpoint/2010/main" val="131131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660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6B21A-6754-4A0F-99A2-87145F1C9FCF}" type="slidenum">
              <a:rPr lang="en-IN" smtClean="0"/>
              <a:t>13</a:t>
            </a:fld>
            <a:endParaRPr lang="en-IN"/>
          </a:p>
        </p:txBody>
      </p:sp>
    </p:spTree>
    <p:extLst>
      <p:ext uri="{BB962C8B-B14F-4D97-AF65-F5344CB8AC3E}">
        <p14:creationId xmlns:p14="http://schemas.microsoft.com/office/powerpoint/2010/main" val="2702104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0" y="6800850"/>
            <a:ext cx="6757987" cy="400050"/>
          </a:xfrm>
          <a:solidFill>
            <a:srgbClr val="C00000"/>
          </a:solidFill>
          <a:ln>
            <a:noFill/>
          </a:ln>
        </p:spPr>
        <p:txBody>
          <a:bodyPr/>
          <a:lstStyle>
            <a:lvl1pPr algn="r">
              <a:defRPr sz="2000">
                <a:solidFill>
                  <a:schemeClr val="bg1"/>
                </a:solidFill>
              </a:defRPr>
            </a:lvl1pPr>
          </a:lstStyle>
          <a:p>
            <a:r>
              <a:rPr lang="en-US" dirty="0" smtClean="0"/>
              <a:t>INDIAN INSTITUTE OF TECHNOLOGY KHARAGPUR</a:t>
            </a:r>
            <a:endParaRPr lang="en-US" dirty="0"/>
          </a:p>
        </p:txBody>
      </p:sp>
      <p:sp>
        <p:nvSpPr>
          <p:cNvPr id="12" name="Rectangle 11"/>
          <p:cNvSpPr/>
          <p:nvPr userDrawn="1"/>
        </p:nvSpPr>
        <p:spPr>
          <a:xfrm>
            <a:off x="-1" y="5088636"/>
            <a:ext cx="1334542" cy="211226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
        <p:nvSpPr>
          <p:cNvPr id="2" name="Title 1"/>
          <p:cNvSpPr>
            <a:spLocks noGrp="1"/>
          </p:cNvSpPr>
          <p:nvPr>
            <p:ph type="ctrTitle"/>
          </p:nvPr>
        </p:nvSpPr>
        <p:spPr>
          <a:xfrm>
            <a:off x="1728787" y="880110"/>
            <a:ext cx="10347723" cy="1200150"/>
          </a:xfrm>
        </p:spPr>
        <p:txBody>
          <a:bodyPr anchor="ctr">
            <a:noAutofit/>
          </a:bodyPr>
          <a:lstStyle>
            <a:lvl1pPr>
              <a:lnSpc>
                <a:spcPct val="100000"/>
              </a:lnSpc>
              <a:defRPr sz="4500" spc="-9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728787" y="2080260"/>
            <a:ext cx="8562499" cy="720090"/>
          </a:xfrm>
        </p:spPr>
        <p:txBody>
          <a:bodyPr>
            <a:normAutofit/>
          </a:bodyPr>
          <a:lstStyle>
            <a:lvl1pPr marL="0" indent="0" algn="l">
              <a:buNone/>
              <a:defRPr sz="2700" b="1" cap="all" spc="135" baseline="0">
                <a:solidFill>
                  <a:schemeClr val="tx2"/>
                </a:solidFill>
                <a:latin typeface="Arial Narrow" panose="020B0606020202030204" pitchFamily="34" charset="0"/>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9954577" y="6800850"/>
            <a:ext cx="1680210" cy="360045"/>
          </a:xfrm>
        </p:spPr>
        <p:txBody>
          <a:bodyPr/>
          <a:lstStyle>
            <a:lvl1pPr>
              <a:defRPr sz="1600"/>
            </a:lvl1pPr>
          </a:lstStyle>
          <a:p>
            <a:fld id="{5657C421-42B5-4F0E-926A-1CA7FFF5EE66}" type="datetime1">
              <a:rPr lang="en-US" smtClean="0"/>
              <a:t>7/17/2017</a:t>
            </a:fld>
            <a:endParaRPr lang="en-US"/>
          </a:p>
        </p:txBody>
      </p:sp>
      <p:sp>
        <p:nvSpPr>
          <p:cNvPr id="9" name="Rectangle 8"/>
          <p:cNvSpPr/>
          <p:nvPr/>
        </p:nvSpPr>
        <p:spPr>
          <a:xfrm>
            <a:off x="12404674" y="5088636"/>
            <a:ext cx="196901" cy="21122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
        <p:nvSpPr>
          <p:cNvPr id="10" name="Rectangle 9"/>
          <p:cNvSpPr/>
          <p:nvPr/>
        </p:nvSpPr>
        <p:spPr>
          <a:xfrm>
            <a:off x="12404674" y="0"/>
            <a:ext cx="196901" cy="5600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
        <p:nvSpPr>
          <p:cNvPr id="6" name="Slide Number Placeholder 5"/>
          <p:cNvSpPr>
            <a:spLocks noGrp="1"/>
          </p:cNvSpPr>
          <p:nvPr>
            <p:ph type="sldNum" sz="quarter" idx="12"/>
          </p:nvPr>
        </p:nvSpPr>
        <p:spPr>
          <a:xfrm rot="16200000">
            <a:off x="11825287" y="6610350"/>
            <a:ext cx="609600" cy="381000"/>
          </a:xfrm>
        </p:spPr>
        <p:txBody>
          <a:bodyPr/>
          <a:lstStyle>
            <a:lvl1pPr>
              <a:defRPr>
                <a:solidFill>
                  <a:schemeClr val="tx1"/>
                </a:solidFill>
              </a:defRPr>
            </a:lvl1pPr>
          </a:lstStyle>
          <a:p>
            <a:fld id="{B6F15528-21DE-4FAA-801E-634DDDAF4B2B}" type="slidenum">
              <a:rPr lang="en-US" smtClean="0"/>
              <a:pPr/>
              <a:t>‹#›</a:t>
            </a:fld>
            <a:endParaRPr lang="en-US"/>
          </a:p>
        </p:txBody>
      </p:sp>
      <p:pic>
        <p:nvPicPr>
          <p:cNvPr id="11" name="Picture 11" descr="iit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5" y="6062489"/>
            <a:ext cx="1089512" cy="1043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userDrawn="1"/>
        </p:nvSpPr>
        <p:spPr>
          <a:xfrm>
            <a:off x="-1" y="0"/>
            <a:ext cx="1334542" cy="5600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55D84-EE1A-4DF3-A5C6-B9E566C3E973}" type="datetime1">
              <a:rPr lang="en-US" smtClean="0"/>
              <a:t>7/17/2017</a:t>
            </a:fld>
            <a:endParaRPr lang="en-US"/>
          </a:p>
        </p:txBody>
      </p:sp>
      <p:sp>
        <p:nvSpPr>
          <p:cNvPr id="5" name="Footer Placeholder 4"/>
          <p:cNvSpPr>
            <a:spLocks noGrp="1"/>
          </p:cNvSpPr>
          <p:nvPr>
            <p:ph type="ftr" sz="quarter" idx="11"/>
          </p:nvPr>
        </p:nvSpPr>
        <p:spPr/>
        <p:txBody>
          <a:bodyPr/>
          <a:lstStyle/>
          <a:p>
            <a:r>
              <a:rPr lang="en-IN" smtClean="0"/>
              <a:t>INDIAN INSTITUTE OF TECHNOLOGY KHARAGPUR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6142" y="288372"/>
            <a:ext cx="2835355" cy="61441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0079" y="288372"/>
            <a:ext cx="8296037"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20779-9960-4F55-8AF8-01DC3B996808}" type="datetime1">
              <a:rPr lang="en-US" smtClean="0"/>
              <a:t>7/17/2017</a:t>
            </a:fld>
            <a:endParaRPr lang="en-US"/>
          </a:p>
        </p:txBody>
      </p:sp>
      <p:sp>
        <p:nvSpPr>
          <p:cNvPr id="5" name="Footer Placeholder 4"/>
          <p:cNvSpPr>
            <a:spLocks noGrp="1"/>
          </p:cNvSpPr>
          <p:nvPr>
            <p:ph type="ftr" sz="quarter" idx="11"/>
          </p:nvPr>
        </p:nvSpPr>
        <p:spPr/>
        <p:txBody>
          <a:bodyPr/>
          <a:lstStyle/>
          <a:p>
            <a:r>
              <a:rPr lang="en-IN" smtClean="0"/>
              <a:t>INDIAN INSTITUTE OF TECHNOLOGY KHARAGPUR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1CEE58-A5CD-4084-B5F3-C77F441C4B45}" type="datetime1">
              <a:rPr lang="en-US" smtClean="0"/>
              <a:t>7/17/2017</a:t>
            </a:fld>
            <a:endParaRPr lang="en-US"/>
          </a:p>
        </p:txBody>
      </p:sp>
      <p:sp>
        <p:nvSpPr>
          <p:cNvPr id="5" name="Footer Placeholder 4"/>
          <p:cNvSpPr>
            <a:spLocks noGrp="1"/>
          </p:cNvSpPr>
          <p:nvPr>
            <p:ph type="ftr" sz="quarter" idx="11"/>
          </p:nvPr>
        </p:nvSpPr>
        <p:spPr/>
        <p:txBody>
          <a:bodyPr/>
          <a:lstStyle/>
          <a:p>
            <a:r>
              <a:rPr lang="en-IN" smtClean="0"/>
              <a:t>INDIAN INSTITUTE OF TECHNOLOGY KHARAGPUR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0078" y="1520190"/>
            <a:ext cx="10711339" cy="4537234"/>
          </a:xfrm>
        </p:spPr>
        <p:txBody>
          <a:bodyPr anchor="ctr">
            <a:noAutofit/>
          </a:bodyPr>
          <a:lstStyle>
            <a:lvl1pPr algn="l">
              <a:lnSpc>
                <a:spcPct val="100000"/>
              </a:lnSpc>
              <a:defRPr sz="9900" b="0" cap="all" spc="-9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0078" y="240031"/>
            <a:ext cx="10711339" cy="1120140"/>
          </a:xfrm>
        </p:spPr>
        <p:txBody>
          <a:bodyPr anchor="b"/>
          <a:lstStyle>
            <a:lvl1pPr marL="0" indent="0">
              <a:buNone/>
              <a:defRPr sz="2300" b="0" cap="all" spc="135" baseline="0">
                <a:solidFill>
                  <a:schemeClr val="tx2"/>
                </a:solidFill>
                <a:latin typeface="+mj-lt"/>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8825D9A-DF5B-4A48-B2CD-1A83FFC5AF07}" type="datetime1">
              <a:rPr lang="en-US" smtClean="0"/>
              <a:t>7/17/2017</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r>
              <a:rPr lang="en-IN" smtClean="0"/>
              <a:t>INDIAN INSTITUTE OF TECHNOLOGY KHARAGPUR</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47281" y="1653542"/>
            <a:ext cx="453656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014877" y="1653542"/>
            <a:ext cx="453656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89EF01-3BAD-46D2-9415-600467F3E79A}" type="datetime1">
              <a:rPr lang="en-US" smtClean="0"/>
              <a:t>7/17/2017</a:t>
            </a:fld>
            <a:endParaRPr lang="en-US"/>
          </a:p>
        </p:txBody>
      </p:sp>
      <p:sp>
        <p:nvSpPr>
          <p:cNvPr id="6" name="Footer Placeholder 5"/>
          <p:cNvSpPr>
            <a:spLocks noGrp="1"/>
          </p:cNvSpPr>
          <p:nvPr>
            <p:ph type="ftr" sz="quarter" idx="11"/>
          </p:nvPr>
        </p:nvSpPr>
        <p:spPr/>
        <p:txBody>
          <a:bodyPr/>
          <a:lstStyle/>
          <a:p>
            <a:r>
              <a:rPr lang="en-IN" smtClean="0"/>
              <a:t>INDIAN INSTITUTE OF TECHNOLOGY KHARAGPUR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43080" y="1651406"/>
            <a:ext cx="4536567" cy="671750"/>
          </a:xfrm>
        </p:spPr>
        <p:txBody>
          <a:bodyPr anchor="b">
            <a:noAutofit/>
          </a:bodyPr>
          <a:lstStyle>
            <a:lvl1pPr marL="0" indent="0">
              <a:buNone/>
              <a:defRPr sz="2000" b="0" cap="all" spc="113" baseline="0">
                <a:solidFill>
                  <a:schemeClr val="tx1"/>
                </a:solidFill>
                <a:latin typeface="+mj-lt"/>
              </a:defRPr>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2243080" y="2372334"/>
            <a:ext cx="4536567" cy="4032504"/>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019077" y="1651406"/>
            <a:ext cx="4536567" cy="671750"/>
          </a:xfrm>
        </p:spPr>
        <p:txBody>
          <a:bodyPr anchor="b">
            <a:noAutofit/>
          </a:bodyPr>
          <a:lstStyle>
            <a:lvl1pPr marL="0" indent="0">
              <a:buNone/>
              <a:defRPr lang="en-US" sz="2000" b="0" kern="1200" cap="all" spc="113" baseline="0" dirty="0" smtClean="0">
                <a:solidFill>
                  <a:schemeClr val="tx1"/>
                </a:solidFill>
                <a:latin typeface="+mj-lt"/>
                <a:ea typeface="+mn-ea"/>
                <a:cs typeface="+mn-cs"/>
              </a:defRPr>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marL="0" lvl="0" indent="0" algn="l" defTabSz="10287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7019077" y="2372334"/>
            <a:ext cx="4536567" cy="4032504"/>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2A6AF2-58A3-49EC-B55C-51BC60FB8F79}" type="datetime1">
              <a:rPr lang="en-US" smtClean="0"/>
              <a:t>7/17/2017</a:t>
            </a:fld>
            <a:endParaRPr lang="en-US"/>
          </a:p>
        </p:txBody>
      </p:sp>
      <p:sp>
        <p:nvSpPr>
          <p:cNvPr id="8" name="Footer Placeholder 7"/>
          <p:cNvSpPr>
            <a:spLocks noGrp="1"/>
          </p:cNvSpPr>
          <p:nvPr>
            <p:ph type="ftr" sz="quarter" idx="11"/>
          </p:nvPr>
        </p:nvSpPr>
        <p:spPr/>
        <p:txBody>
          <a:bodyPr/>
          <a:lstStyle/>
          <a:p>
            <a:r>
              <a:rPr lang="en-IN" smtClean="0"/>
              <a:t>INDIAN INSTITUTE OF TECHNOLOGY KHARAGPUR</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A82F9-D29B-458F-B2AD-39DB49833931}" type="datetime1">
              <a:rPr lang="en-US" smtClean="0"/>
              <a:t>7/17/2017</a:t>
            </a:fld>
            <a:endParaRPr lang="en-US"/>
          </a:p>
        </p:txBody>
      </p:sp>
      <p:sp>
        <p:nvSpPr>
          <p:cNvPr id="4" name="Footer Placeholder 3"/>
          <p:cNvSpPr>
            <a:spLocks noGrp="1"/>
          </p:cNvSpPr>
          <p:nvPr>
            <p:ph type="ftr" sz="quarter" idx="11"/>
          </p:nvPr>
        </p:nvSpPr>
        <p:spPr/>
        <p:txBody>
          <a:bodyPr/>
          <a:lstStyle/>
          <a:p>
            <a:r>
              <a:rPr lang="en-IN" smtClean="0"/>
              <a:t>INDIAN INSTITUTE OF TECHNOLOGY KHARAGPUR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BFA78-6DF1-4DBD-A28C-5688B28A895E}" type="datetime1">
              <a:rPr lang="en-US" smtClean="0"/>
              <a:t>7/17/2017</a:t>
            </a:fld>
            <a:endParaRPr lang="en-US"/>
          </a:p>
        </p:txBody>
      </p:sp>
      <p:sp>
        <p:nvSpPr>
          <p:cNvPr id="3" name="Footer Placeholder 2"/>
          <p:cNvSpPr>
            <a:spLocks noGrp="1"/>
          </p:cNvSpPr>
          <p:nvPr>
            <p:ph type="ftr" sz="quarter" idx="11"/>
          </p:nvPr>
        </p:nvSpPr>
        <p:spPr/>
        <p:txBody>
          <a:bodyPr/>
          <a:lstStyle/>
          <a:p>
            <a:r>
              <a:rPr lang="en-IN" smtClean="0"/>
              <a:t>INDIAN INSTITUTE OF TECHNOLOGY KHARAGPUR</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6867" y="1680210"/>
            <a:ext cx="7044631" cy="470458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079" y="1680210"/>
            <a:ext cx="4145832" cy="4704588"/>
          </a:xfrm>
        </p:spPr>
        <p:txBody>
          <a:bodyPr>
            <a:normAutofit/>
          </a:bodyPr>
          <a:lstStyle>
            <a:lvl1pPr marL="0" indent="0">
              <a:buNone/>
              <a:defRPr sz="18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E477A-C476-43DC-8E6A-1D445A7D9B0B}" type="datetime1">
              <a:rPr lang="en-US" smtClean="0"/>
              <a:t>7/17/2017</a:t>
            </a:fld>
            <a:endParaRPr lang="en-US"/>
          </a:p>
        </p:txBody>
      </p:sp>
      <p:sp>
        <p:nvSpPr>
          <p:cNvPr id="6" name="Footer Placeholder 5"/>
          <p:cNvSpPr>
            <a:spLocks noGrp="1"/>
          </p:cNvSpPr>
          <p:nvPr>
            <p:ph type="ftr" sz="quarter" idx="11"/>
          </p:nvPr>
        </p:nvSpPr>
        <p:spPr/>
        <p:txBody>
          <a:bodyPr/>
          <a:lstStyle/>
          <a:p>
            <a:r>
              <a:rPr lang="en-IN" smtClean="0"/>
              <a:t>INDIAN INSTITUTE OF TECHNOLOGY KHARAGPUR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404674" y="5088636"/>
            <a:ext cx="196901" cy="21122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
        <p:nvSpPr>
          <p:cNvPr id="3" name="Picture Placeholder 2"/>
          <p:cNvSpPr>
            <a:spLocks noGrp="1"/>
          </p:cNvSpPr>
          <p:nvPr>
            <p:ph type="pic" idx="1"/>
          </p:nvPr>
        </p:nvSpPr>
        <p:spPr>
          <a:xfrm>
            <a:off x="-1" y="0"/>
            <a:ext cx="12404334" cy="5088636"/>
          </a:xfrm>
          <a:solidFill>
            <a:schemeClr val="bg1">
              <a:lumMod val="75000"/>
            </a:schemeClr>
          </a:solidFill>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r>
              <a:rPr lang="en-US" smtClean="0"/>
              <a:t>Click icon to add picture</a:t>
            </a:r>
            <a:endParaRPr lang="en-US"/>
          </a:p>
        </p:txBody>
      </p:sp>
      <p:sp>
        <p:nvSpPr>
          <p:cNvPr id="4" name="Text Placeholder 3"/>
          <p:cNvSpPr>
            <a:spLocks noGrp="1"/>
          </p:cNvSpPr>
          <p:nvPr>
            <p:ph type="body" sz="half" idx="2"/>
          </p:nvPr>
        </p:nvSpPr>
        <p:spPr>
          <a:xfrm>
            <a:off x="630078" y="6000750"/>
            <a:ext cx="11236405" cy="480060"/>
          </a:xfrm>
        </p:spPr>
        <p:txBody>
          <a:bodyPr/>
          <a:lstStyle>
            <a:lvl1pPr marL="0" indent="0">
              <a:buNone/>
              <a:defRPr sz="18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87603-B57B-406A-B132-361C9FBD1839}" type="datetime1">
              <a:rPr lang="en-US" smtClean="0"/>
              <a:t>7/17/2017</a:t>
            </a:fld>
            <a:endParaRPr lang="en-US"/>
          </a:p>
        </p:txBody>
      </p:sp>
      <p:sp>
        <p:nvSpPr>
          <p:cNvPr id="6" name="Footer Placeholder 5"/>
          <p:cNvSpPr>
            <a:spLocks noGrp="1"/>
          </p:cNvSpPr>
          <p:nvPr>
            <p:ph type="ftr" sz="quarter" idx="11"/>
          </p:nvPr>
        </p:nvSpPr>
        <p:spPr/>
        <p:txBody>
          <a:bodyPr/>
          <a:lstStyle/>
          <a:p>
            <a:r>
              <a:rPr lang="en-IN" smtClean="0"/>
              <a:t>INDIAN INSTITUTE OF TECHNOLOGY KHARAGPUR</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630078" y="5200650"/>
            <a:ext cx="11236405" cy="800100"/>
          </a:xfrm>
        </p:spPr>
        <p:txBody>
          <a:bodyPr anchor="t">
            <a:normAutofit/>
          </a:bodyPr>
          <a:lstStyle>
            <a:lvl1pPr>
              <a:defRPr sz="3600"/>
            </a:lvl1pPr>
          </a:lstStyle>
          <a:p>
            <a:r>
              <a:rPr lang="en-US" smtClean="0"/>
              <a:t>Click to edit Master title style</a:t>
            </a:r>
            <a:endParaRPr lang="en-US" dirty="0"/>
          </a:p>
        </p:txBody>
      </p:sp>
      <p:sp>
        <p:nvSpPr>
          <p:cNvPr id="10" name="Rectangle 9"/>
          <p:cNvSpPr/>
          <p:nvPr/>
        </p:nvSpPr>
        <p:spPr>
          <a:xfrm>
            <a:off x="12404674" y="0"/>
            <a:ext cx="196901" cy="50886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065" y="160354"/>
            <a:ext cx="11761470" cy="639746"/>
          </a:xfrm>
          <a:prstGeom prst="rect">
            <a:avLst/>
          </a:prstGeom>
        </p:spPr>
        <p:txBody>
          <a:bodyPr vert="horz" lIns="102870" tIns="51435" rIns="102870" bIns="51435"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30078" y="1120141"/>
            <a:ext cx="11551444" cy="5312331"/>
          </a:xfrm>
          <a:prstGeom prst="rect">
            <a:avLst/>
          </a:prstGeom>
        </p:spPr>
        <p:txBody>
          <a:bodyPr vert="horz" lIns="102870" tIns="51435" rIns="102870" bIns="514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346168" y="6760846"/>
            <a:ext cx="1680210" cy="360045"/>
          </a:xfrm>
          <a:prstGeom prst="rect">
            <a:avLst/>
          </a:prstGeom>
        </p:spPr>
        <p:txBody>
          <a:bodyPr vert="horz" lIns="102870" tIns="51435" rIns="102870" bIns="0" rtlCol="0" anchor="b"/>
          <a:lstStyle>
            <a:lvl1pPr algn="l">
              <a:defRPr sz="1400" b="1">
                <a:solidFill>
                  <a:schemeClr val="tx1"/>
                </a:solidFill>
              </a:defRPr>
            </a:lvl1pPr>
          </a:lstStyle>
          <a:p>
            <a:fld id="{9A2A7E44-9CC4-4065-A439-7C772B87B54E}" type="datetime1">
              <a:rPr lang="en-US" smtClean="0"/>
              <a:t>7/17/2017</a:t>
            </a:fld>
            <a:endParaRPr lang="en-US"/>
          </a:p>
        </p:txBody>
      </p:sp>
      <p:sp>
        <p:nvSpPr>
          <p:cNvPr id="5" name="Footer Placeholder 4"/>
          <p:cNvSpPr>
            <a:spLocks noGrp="1"/>
          </p:cNvSpPr>
          <p:nvPr>
            <p:ph type="ftr" sz="quarter" idx="3"/>
          </p:nvPr>
        </p:nvSpPr>
        <p:spPr>
          <a:xfrm>
            <a:off x="630080" y="6800851"/>
            <a:ext cx="7665958" cy="314706"/>
          </a:xfrm>
          <a:prstGeom prst="rect">
            <a:avLst/>
          </a:prstGeom>
        </p:spPr>
        <p:txBody>
          <a:bodyPr vert="horz" lIns="102870" tIns="51435" rIns="102870" bIns="51435" rtlCol="0" anchor="t"/>
          <a:lstStyle>
            <a:lvl1pPr algn="l">
              <a:defRPr sz="1600" b="1">
                <a:solidFill>
                  <a:schemeClr val="tx1"/>
                </a:solidFill>
                <a:latin typeface="Arial Narrow" panose="020B0606020202030204" pitchFamily="34" charset="0"/>
              </a:defRPr>
            </a:lvl1pPr>
          </a:lstStyle>
          <a:p>
            <a:r>
              <a:rPr lang="en-US" smtClean="0"/>
              <a:t>INDIAN INSTITUTE OF TECHNOLOGY KHARAGPUR</a:t>
            </a:r>
            <a:endParaRPr lang="en-US" dirty="0"/>
          </a:p>
        </p:txBody>
      </p:sp>
      <p:sp>
        <p:nvSpPr>
          <p:cNvPr id="6" name="Slide Number Placeholder 5"/>
          <p:cNvSpPr>
            <a:spLocks noGrp="1"/>
          </p:cNvSpPr>
          <p:nvPr>
            <p:ph type="sldNum" sz="quarter" idx="4"/>
          </p:nvPr>
        </p:nvSpPr>
        <p:spPr>
          <a:xfrm rot="16200000">
            <a:off x="11758303" y="6592657"/>
            <a:ext cx="741426" cy="315040"/>
          </a:xfrm>
          <a:prstGeom prst="rect">
            <a:avLst/>
          </a:prstGeom>
        </p:spPr>
        <p:txBody>
          <a:bodyPr vert="horz" lIns="102870" tIns="51435" rIns="102870" bIns="51435" rtlCol="0" anchor="ctr"/>
          <a:lstStyle>
            <a:lvl1pPr algn="l">
              <a:defRPr sz="2300" b="1">
                <a:solidFill>
                  <a:schemeClr val="tx2"/>
                </a:solidFill>
              </a:defRPr>
            </a:lvl1pPr>
          </a:lstStyle>
          <a:p>
            <a:fld id="{B6F15528-21DE-4FAA-801E-634DDDAF4B2B}" type="slidenum">
              <a:rPr lang="en-US" smtClean="0"/>
              <a:pPr/>
              <a:t>‹#›</a:t>
            </a:fld>
            <a:endParaRPr lang="en-US" dirty="0"/>
          </a:p>
        </p:txBody>
      </p:sp>
      <p:sp>
        <p:nvSpPr>
          <p:cNvPr id="7" name="Rectangle 6"/>
          <p:cNvSpPr/>
          <p:nvPr/>
        </p:nvSpPr>
        <p:spPr>
          <a:xfrm>
            <a:off x="12404674" y="0"/>
            <a:ext cx="196901" cy="14401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
        <p:nvSpPr>
          <p:cNvPr id="8" name="Rectangle 7"/>
          <p:cNvSpPr/>
          <p:nvPr/>
        </p:nvSpPr>
        <p:spPr>
          <a:xfrm>
            <a:off x="12404674" y="1120140"/>
            <a:ext cx="196901" cy="6080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
        <p:nvSpPr>
          <p:cNvPr id="9" name="Rectangle 8"/>
          <p:cNvSpPr/>
          <p:nvPr userDrawn="1"/>
        </p:nvSpPr>
        <p:spPr>
          <a:xfrm>
            <a:off x="0" y="13335"/>
            <a:ext cx="420053" cy="14401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
        <p:nvSpPr>
          <p:cNvPr id="10" name="Rectangle 9"/>
          <p:cNvSpPr/>
          <p:nvPr userDrawn="1"/>
        </p:nvSpPr>
        <p:spPr>
          <a:xfrm>
            <a:off x="0" y="1120140"/>
            <a:ext cx="420053" cy="6094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1028700" rtl="0" eaLnBrk="1" latinLnBrk="0" hangingPunct="1">
        <a:spcBef>
          <a:spcPct val="0"/>
        </a:spcBef>
        <a:buNone/>
        <a:defRPr sz="4100" b="1" kern="1200" cap="none" spc="-68" baseline="0">
          <a:solidFill>
            <a:schemeClr val="tx2"/>
          </a:solidFill>
          <a:latin typeface="Arial Narrow" panose="020B0606020202030204" pitchFamily="34" charset="0"/>
          <a:ea typeface="+mj-ea"/>
          <a:cs typeface="+mj-cs"/>
        </a:defRPr>
      </a:lvl1pPr>
    </p:titleStyle>
    <p:bodyStyle>
      <a:lvl1pPr marL="0" indent="0" algn="l" defTabSz="1028700" rtl="0" eaLnBrk="1" latinLnBrk="0" hangingPunct="1">
        <a:spcBef>
          <a:spcPct val="20000"/>
        </a:spcBef>
        <a:spcAft>
          <a:spcPts val="675"/>
        </a:spcAft>
        <a:buFont typeface="Arial" pitchFamily="34" charset="0"/>
        <a:buNone/>
        <a:defRPr sz="2300" b="1" kern="1200">
          <a:solidFill>
            <a:schemeClr val="tx1"/>
          </a:solidFill>
          <a:latin typeface="Arial Narrow" panose="020B0606020202030204" pitchFamily="34" charset="0"/>
          <a:ea typeface="+mn-ea"/>
          <a:cs typeface="+mn-cs"/>
        </a:defRPr>
      </a:lvl1pPr>
      <a:lvl2pPr marL="514350" indent="-205740" algn="l" defTabSz="1028700" rtl="0" eaLnBrk="1" latinLnBrk="0" hangingPunct="1">
        <a:spcBef>
          <a:spcPct val="20000"/>
        </a:spcBef>
        <a:buClr>
          <a:schemeClr val="tx2"/>
        </a:buClr>
        <a:buFont typeface="Arial" pitchFamily="34" charset="0"/>
        <a:buChar char="•"/>
        <a:defRPr sz="2300" b="1" kern="1200">
          <a:solidFill>
            <a:srgbClr val="002060"/>
          </a:solidFill>
          <a:latin typeface="Arial Narrow" panose="020B0606020202030204" pitchFamily="34" charset="0"/>
          <a:ea typeface="+mn-ea"/>
          <a:cs typeface="+mn-cs"/>
        </a:defRPr>
      </a:lvl2pPr>
      <a:lvl3pPr marL="1285875" indent="-257175" algn="l" defTabSz="1028700" rtl="0" eaLnBrk="1" latinLnBrk="0" hangingPunct="1">
        <a:spcBef>
          <a:spcPct val="20000"/>
        </a:spcBef>
        <a:buClr>
          <a:schemeClr val="tx2"/>
        </a:buClr>
        <a:buFont typeface="Arial" pitchFamily="34" charset="0"/>
        <a:buChar char="•"/>
        <a:defRPr sz="2300" b="1" kern="1200">
          <a:solidFill>
            <a:srgbClr val="C00000"/>
          </a:solidFill>
          <a:latin typeface="Arial Narrow" panose="020B0606020202030204" pitchFamily="34" charset="0"/>
          <a:ea typeface="+mn-ea"/>
          <a:cs typeface="+mn-cs"/>
        </a:defRPr>
      </a:lvl3pPr>
      <a:lvl4pPr marL="1800225" indent="-257175" algn="l" defTabSz="1028700" rtl="0" eaLnBrk="1" latinLnBrk="0" hangingPunct="1">
        <a:spcBef>
          <a:spcPct val="20000"/>
        </a:spcBef>
        <a:buClr>
          <a:schemeClr val="tx2"/>
        </a:buClr>
        <a:buFont typeface="Arial" pitchFamily="34" charset="0"/>
        <a:buChar char="•"/>
        <a:defRPr sz="2300" b="1" kern="1200">
          <a:solidFill>
            <a:srgbClr val="7030A0"/>
          </a:solidFill>
          <a:latin typeface="Arial Narrow" panose="020B0606020202030204" pitchFamily="34" charset="0"/>
          <a:ea typeface="+mn-ea"/>
          <a:cs typeface="+mn-cs"/>
        </a:defRPr>
      </a:lvl4pPr>
      <a:lvl5pPr marL="2314575" indent="-257175" algn="l" defTabSz="1028700" rtl="0" eaLnBrk="1" latinLnBrk="0" hangingPunct="1">
        <a:spcBef>
          <a:spcPct val="20000"/>
        </a:spcBef>
        <a:buClr>
          <a:schemeClr val="tx2"/>
        </a:buClr>
        <a:buFont typeface="Arial" pitchFamily="34" charset="0"/>
        <a:buChar char="•"/>
        <a:defRPr sz="2300" b="1" kern="1200" baseline="0">
          <a:solidFill>
            <a:schemeClr val="tx1"/>
          </a:solidFill>
          <a:latin typeface="Arial Narrow" panose="020B0606020202030204" pitchFamily="34" charset="0"/>
          <a:ea typeface="+mn-ea"/>
          <a:cs typeface="+mn-cs"/>
        </a:defRPr>
      </a:lvl5pPr>
      <a:lvl6pPr marL="2828925" indent="-257175" algn="l" defTabSz="10287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6pPr>
      <a:lvl7pPr marL="3343275" indent="-257175" algn="l" defTabSz="10287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7pPr>
      <a:lvl8pPr marL="3857625" indent="-257175" algn="l" defTabSz="10287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8pPr>
      <a:lvl9pPr marL="4371975" indent="-257175" algn="l" defTabSz="10287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9pPr>
    </p:bodyStyle>
    <p:otherStyle>
      <a:defPPr>
        <a:defRPr lang="en-US"/>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8787" y="476250"/>
            <a:ext cx="10347723" cy="1200150"/>
          </a:xfrm>
        </p:spPr>
        <p:txBody>
          <a:bodyPr/>
          <a:lstStyle/>
          <a:p>
            <a:r>
              <a:rPr lang="en-US" dirty="0" smtClean="0"/>
              <a:t>Introduction</a:t>
            </a:r>
            <a:endParaRPr lang="en-IN" dirty="0"/>
          </a:p>
        </p:txBody>
      </p:sp>
      <p:sp>
        <p:nvSpPr>
          <p:cNvPr id="3" name="Subtitle 2"/>
          <p:cNvSpPr>
            <a:spLocks noGrp="1"/>
          </p:cNvSpPr>
          <p:nvPr>
            <p:ph type="subTitle" idx="1"/>
          </p:nvPr>
        </p:nvSpPr>
        <p:spPr>
          <a:xfrm>
            <a:off x="2332767" y="1695450"/>
            <a:ext cx="8086010" cy="880110"/>
          </a:xfrm>
        </p:spPr>
        <p:txBody>
          <a:bodyPr>
            <a:normAutofit/>
          </a:bodyPr>
          <a:lstStyle/>
          <a:p>
            <a:r>
              <a:rPr lang="en-US" i="1" cap="none" dirty="0" smtClean="0"/>
              <a:t>Foundations of Computing Science</a:t>
            </a:r>
            <a:endParaRPr lang="en-IN" i="1" cap="none" dirty="0"/>
          </a:p>
        </p:txBody>
      </p:sp>
      <p:sp>
        <p:nvSpPr>
          <p:cNvPr id="4" name="Footer Placeholder 3"/>
          <p:cNvSpPr>
            <a:spLocks noGrp="1"/>
          </p:cNvSpPr>
          <p:nvPr>
            <p:ph type="ftr" sz="quarter" idx="11"/>
          </p:nvPr>
        </p:nvSpPr>
        <p:spPr>
          <a:xfrm>
            <a:off x="1260158" y="6800850"/>
            <a:ext cx="5451507" cy="400050"/>
          </a:xfrm>
        </p:spPr>
        <p:txBody>
          <a:bodyPr/>
          <a:lstStyle/>
          <a:p>
            <a:r>
              <a:rPr lang="en-US" dirty="0" smtClean="0"/>
              <a:t>INDIAN INSTITUTE OF TECHNOLOGY KHARAGPUR</a:t>
            </a:r>
            <a:endParaRPr lang="en-US" dirty="0"/>
          </a:p>
        </p:txBody>
      </p:sp>
      <p:sp>
        <p:nvSpPr>
          <p:cNvPr id="5" name="Slide Number Placeholder 4"/>
          <p:cNvSpPr>
            <a:spLocks noGrp="1"/>
          </p:cNvSpPr>
          <p:nvPr>
            <p:ph type="sldNum" sz="quarter" idx="12"/>
          </p:nvPr>
        </p:nvSpPr>
        <p:spPr>
          <a:xfrm rot="16200000">
            <a:off x="11825287" y="6610350"/>
            <a:ext cx="609600" cy="381000"/>
          </a:xfrm>
        </p:spPr>
        <p:txBody>
          <a:bodyPr/>
          <a:lstStyle/>
          <a:p>
            <a:fld id="{B6F15528-21DE-4FAA-801E-634DDDAF4B2B}" type="slidenum">
              <a:rPr lang="en-US" smtClean="0"/>
              <a:pPr/>
              <a:t>1</a:t>
            </a:fld>
            <a:endParaRPr lang="en-US"/>
          </a:p>
        </p:txBody>
      </p:sp>
      <p:sp>
        <p:nvSpPr>
          <p:cNvPr id="6" name="TextBox 5"/>
          <p:cNvSpPr txBox="1"/>
          <p:nvPr/>
        </p:nvSpPr>
        <p:spPr>
          <a:xfrm>
            <a:off x="3889835" y="2842803"/>
            <a:ext cx="3593291" cy="1165704"/>
          </a:xfrm>
          <a:prstGeom prst="rect">
            <a:avLst/>
          </a:prstGeom>
          <a:noFill/>
        </p:spPr>
        <p:txBody>
          <a:bodyPr wrap="none" lIns="102870" tIns="51435" rIns="102870" bIns="51435" rtlCol="0">
            <a:spAutoFit/>
          </a:bodyPr>
          <a:lstStyle/>
          <a:p>
            <a:r>
              <a:rPr lang="en-US" sz="2300" b="1" dirty="0" err="1">
                <a:latin typeface="Arial Narrow" panose="020B0606020202030204" pitchFamily="34" charset="0"/>
              </a:rPr>
              <a:t>Pallab</a:t>
            </a:r>
            <a:r>
              <a:rPr lang="en-US" sz="2300" b="1" dirty="0">
                <a:latin typeface="Arial Narrow" panose="020B0606020202030204" pitchFamily="34" charset="0"/>
              </a:rPr>
              <a:t> </a:t>
            </a:r>
            <a:r>
              <a:rPr lang="en-US" sz="2300" b="1" dirty="0" err="1">
                <a:latin typeface="Arial Narrow" panose="020B0606020202030204" pitchFamily="34" charset="0"/>
              </a:rPr>
              <a:t>Dasgupta</a:t>
            </a:r>
            <a:endParaRPr lang="en-US" sz="2300" b="1" dirty="0">
              <a:latin typeface="Arial Narrow" panose="020B0606020202030204" pitchFamily="34" charset="0"/>
            </a:endParaRPr>
          </a:p>
          <a:p>
            <a:r>
              <a:rPr lang="en-US" sz="2300" b="1" dirty="0" smtClean="0">
                <a:latin typeface="Arial Narrow" panose="020B0606020202030204" pitchFamily="34" charset="0"/>
              </a:rPr>
              <a:t>Professor</a:t>
            </a:r>
            <a:r>
              <a:rPr lang="en-US" sz="2300" b="1" dirty="0">
                <a:latin typeface="Arial Narrow" panose="020B0606020202030204" pitchFamily="34" charset="0"/>
              </a:rPr>
              <a:t>, </a:t>
            </a:r>
            <a:endParaRPr lang="en-US" sz="2300" b="1" dirty="0" smtClean="0">
              <a:latin typeface="Arial Narrow" panose="020B0606020202030204" pitchFamily="34" charset="0"/>
            </a:endParaRPr>
          </a:p>
          <a:p>
            <a:r>
              <a:rPr lang="en-US" sz="2300" b="1" dirty="0" smtClean="0">
                <a:latin typeface="Arial Narrow" panose="020B0606020202030204" pitchFamily="34" charset="0"/>
              </a:rPr>
              <a:t>Dept</a:t>
            </a:r>
            <a:r>
              <a:rPr lang="en-US" sz="2300" b="1" dirty="0">
                <a:latin typeface="Arial Narrow" panose="020B0606020202030204" pitchFamily="34" charset="0"/>
              </a:rPr>
              <a:t>. of Computer </a:t>
            </a:r>
            <a:r>
              <a:rPr lang="en-US" sz="2300" b="1" dirty="0" err="1">
                <a:latin typeface="Arial Narrow" panose="020B0606020202030204" pitchFamily="34" charset="0"/>
              </a:rPr>
              <a:t>Sc</a:t>
            </a:r>
            <a:r>
              <a:rPr lang="en-US" sz="2300" b="1" dirty="0">
                <a:latin typeface="Arial Narrow" panose="020B0606020202030204" pitchFamily="34" charset="0"/>
              </a:rPr>
              <a:t> &amp; </a:t>
            </a:r>
            <a:r>
              <a:rPr lang="en-US" sz="2300" b="1" dirty="0" err="1">
                <a:latin typeface="Arial Narrow" panose="020B0606020202030204" pitchFamily="34" charset="0"/>
              </a:rPr>
              <a:t>Engg</a:t>
            </a:r>
            <a:endParaRPr lang="en-US" sz="2300" b="1" dirty="0">
              <a:latin typeface="Arial Narrow" panose="020B0606020202030204" pitchFamily="34" charset="0"/>
            </a:endParaRPr>
          </a:p>
        </p:txBody>
      </p:sp>
      <p:sp>
        <p:nvSpPr>
          <p:cNvPr id="7" name="Rectangle 6"/>
          <p:cNvSpPr/>
          <p:nvPr/>
        </p:nvSpPr>
        <p:spPr>
          <a:xfrm>
            <a:off x="3709987" y="2842803"/>
            <a:ext cx="179848" cy="119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lang="en-IN"/>
          </a:p>
        </p:txBody>
      </p:sp>
    </p:spTree>
    <p:extLst>
      <p:ext uri="{BB962C8B-B14F-4D97-AF65-F5344CB8AC3E}">
        <p14:creationId xmlns:p14="http://schemas.microsoft.com/office/powerpoint/2010/main" val="2819430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en-US" dirty="0" smtClean="0"/>
              <a:t>Graph (</a:t>
            </a:r>
            <a:r>
              <a:rPr lang="en-US" altLang="en-US" dirty="0" err="1" smtClean="0"/>
              <a:t>contd</a:t>
            </a:r>
            <a:r>
              <a:rPr lang="en-US" altLang="en-US" dirty="0" smtClean="0"/>
              <a:t>…)</a:t>
            </a:r>
          </a:p>
        </p:txBody>
      </p:sp>
      <p:sp>
        <p:nvSpPr>
          <p:cNvPr id="10243" name="Content Placeholder 2"/>
          <p:cNvSpPr>
            <a:spLocks noGrp="1"/>
          </p:cNvSpPr>
          <p:nvPr>
            <p:ph idx="1"/>
          </p:nvPr>
        </p:nvSpPr>
        <p:spPr/>
        <p:txBody>
          <a:bodyPr/>
          <a:lstStyle/>
          <a:p>
            <a:r>
              <a:rPr lang="en-US" altLang="en-US" sz="2100" dirty="0"/>
              <a:t>G is a </a:t>
            </a:r>
            <a:r>
              <a:rPr lang="en-US" altLang="en-US" sz="2100" i="1" dirty="0" err="1"/>
              <a:t>subgraph</a:t>
            </a:r>
            <a:r>
              <a:rPr lang="en-US" altLang="en-US" sz="2100" dirty="0"/>
              <a:t> of H if the nodes of G are a subset of the nodes H, and the edges of G are the edges of H on the corresponding nodes</a:t>
            </a:r>
          </a:p>
          <a:p>
            <a:pPr lvl="1"/>
            <a:r>
              <a:rPr lang="en-US" altLang="en-US" sz="2100" dirty="0"/>
              <a:t>Example: </a:t>
            </a:r>
            <a:r>
              <a:rPr lang="en-US" altLang="en-US" sz="2100" dirty="0" err="1"/>
              <a:t>Subgraph</a:t>
            </a:r>
            <a:r>
              <a:rPr lang="en-US" altLang="en-US" sz="2100" dirty="0"/>
              <a:t> H = (V</a:t>
            </a:r>
            <a:r>
              <a:rPr lang="en-US" altLang="en-US" sz="2100" baseline="-25000" dirty="0"/>
              <a:t>H</a:t>
            </a:r>
            <a:r>
              <a:rPr lang="en-US" altLang="en-US" sz="2100" dirty="0"/>
              <a:t>,E</a:t>
            </a:r>
            <a:r>
              <a:rPr lang="en-US" altLang="en-US" sz="2100" baseline="-25000" dirty="0"/>
              <a:t>H</a:t>
            </a:r>
            <a:r>
              <a:rPr lang="en-US" altLang="en-US" sz="2100" dirty="0"/>
              <a:t>) where;</a:t>
            </a:r>
          </a:p>
          <a:p>
            <a:pPr lvl="1">
              <a:buFont typeface="Arial" panose="020B0604020202020204" pitchFamily="34" charset="0"/>
              <a:buNone/>
            </a:pPr>
            <a:r>
              <a:rPr lang="en-US" altLang="en-US" sz="2100" dirty="0"/>
              <a:t>			V</a:t>
            </a:r>
            <a:r>
              <a:rPr lang="en-US" altLang="en-US" sz="2100" baseline="-25000" dirty="0"/>
              <a:t>H</a:t>
            </a:r>
            <a:r>
              <a:rPr lang="en-US" altLang="en-US" sz="2100" dirty="0"/>
              <a:t> = </a:t>
            </a:r>
            <a:r>
              <a:rPr lang="en-US" altLang="en-US" sz="2100" dirty="0" smtClean="0"/>
              <a:t>{v</a:t>
            </a:r>
            <a:r>
              <a:rPr lang="en-US" altLang="en-US" sz="2100" baseline="-25000" dirty="0" smtClean="0"/>
              <a:t>2</a:t>
            </a:r>
            <a:r>
              <a:rPr lang="en-US" altLang="en-US" sz="2100" dirty="0"/>
              <a:t>, </a:t>
            </a:r>
            <a:r>
              <a:rPr lang="en-US" altLang="en-US" sz="2100" dirty="0" smtClean="0"/>
              <a:t>v</a:t>
            </a:r>
            <a:r>
              <a:rPr lang="en-US" altLang="en-US" sz="2100" baseline="-25000" dirty="0" smtClean="0"/>
              <a:t>3</a:t>
            </a:r>
            <a:r>
              <a:rPr lang="en-US" altLang="en-US" sz="2100" dirty="0"/>
              <a:t>, </a:t>
            </a:r>
            <a:r>
              <a:rPr lang="en-US" altLang="en-US" sz="2100" dirty="0" smtClean="0"/>
              <a:t>v</a:t>
            </a:r>
            <a:r>
              <a:rPr lang="en-US" altLang="en-US" sz="2100" baseline="-25000" dirty="0" smtClean="0"/>
              <a:t>4</a:t>
            </a:r>
            <a:r>
              <a:rPr lang="en-US" altLang="en-US" sz="2100" dirty="0"/>
              <a:t>, </a:t>
            </a:r>
            <a:r>
              <a:rPr lang="en-US" altLang="en-US" sz="2100" dirty="0" smtClean="0"/>
              <a:t>v</a:t>
            </a:r>
            <a:r>
              <a:rPr lang="en-US" altLang="en-US" sz="2100" baseline="-25000" dirty="0" smtClean="0"/>
              <a:t>5</a:t>
            </a:r>
            <a:r>
              <a:rPr lang="en-US" altLang="en-US" sz="2100" dirty="0"/>
              <a:t>} and E</a:t>
            </a:r>
            <a:r>
              <a:rPr lang="en-US" altLang="en-US" sz="2100" baseline="-25000" dirty="0"/>
              <a:t>H</a:t>
            </a:r>
            <a:r>
              <a:rPr lang="en-US" altLang="en-US" sz="2100" dirty="0"/>
              <a:t> = {e</a:t>
            </a:r>
            <a:r>
              <a:rPr lang="en-US" altLang="en-US" sz="2100" baseline="-25000" dirty="0"/>
              <a:t>3</a:t>
            </a:r>
            <a:r>
              <a:rPr lang="en-US" altLang="en-US" sz="2100" dirty="0"/>
              <a:t>, e</a:t>
            </a:r>
            <a:r>
              <a:rPr lang="en-US" altLang="en-US" sz="2100" baseline="-25000" dirty="0"/>
              <a:t>4</a:t>
            </a:r>
            <a:r>
              <a:rPr lang="en-US" altLang="en-US" sz="2100" dirty="0"/>
              <a:t>, e</a:t>
            </a:r>
            <a:r>
              <a:rPr lang="en-US" altLang="en-US" sz="2100" baseline="-25000" dirty="0"/>
              <a:t>5</a:t>
            </a:r>
            <a:r>
              <a:rPr lang="en-US" altLang="en-US" sz="2100" dirty="0"/>
              <a:t>, e</a:t>
            </a:r>
            <a:r>
              <a:rPr lang="en-US" altLang="en-US" sz="2100" baseline="-25000" dirty="0"/>
              <a:t>6</a:t>
            </a:r>
            <a:r>
              <a:rPr lang="en-US" altLang="en-US" sz="2100" dirty="0"/>
              <a:t>}</a:t>
            </a:r>
          </a:p>
          <a:p>
            <a:r>
              <a:rPr lang="en-US" altLang="en-US" sz="2100" dirty="0"/>
              <a:t>A </a:t>
            </a:r>
            <a:r>
              <a:rPr lang="en-US" altLang="en-US" sz="2100" i="1" dirty="0"/>
              <a:t>path</a:t>
            </a:r>
            <a:r>
              <a:rPr lang="en-US" altLang="en-US" sz="2100" dirty="0"/>
              <a:t> in a graph is a sequence of </a:t>
            </a:r>
            <a:r>
              <a:rPr lang="en-US" altLang="en-US" sz="2100" dirty="0" smtClean="0"/>
              <a:t>nodes </a:t>
            </a:r>
            <a:r>
              <a:rPr lang="en-US" altLang="en-US" sz="2100" dirty="0"/>
              <a:t>connected by edges</a:t>
            </a:r>
            <a:endParaRPr lang="en-US" altLang="en-US" sz="2100" i="1" dirty="0"/>
          </a:p>
          <a:p>
            <a:pPr lvl="2"/>
            <a:r>
              <a:rPr lang="en-US" altLang="en-US" sz="2100" dirty="0" smtClean="0"/>
              <a:t>v</a:t>
            </a:r>
            <a:r>
              <a:rPr lang="en-US" altLang="en-US" sz="2100" baseline="-25000" dirty="0" smtClean="0"/>
              <a:t>1</a:t>
            </a:r>
            <a:r>
              <a:rPr lang="en-US" altLang="en-US" sz="2100" dirty="0"/>
              <a:t>, </a:t>
            </a:r>
            <a:r>
              <a:rPr lang="en-US" altLang="en-US" sz="2100" dirty="0" smtClean="0"/>
              <a:t>v</a:t>
            </a:r>
            <a:r>
              <a:rPr lang="en-US" altLang="en-US" sz="2100" baseline="-25000" dirty="0" smtClean="0"/>
              <a:t>2</a:t>
            </a:r>
            <a:r>
              <a:rPr lang="en-US" altLang="en-US" sz="2100" dirty="0"/>
              <a:t>, </a:t>
            </a:r>
            <a:r>
              <a:rPr lang="en-US" altLang="en-US" sz="2100" dirty="0" smtClean="0"/>
              <a:t>v</a:t>
            </a:r>
            <a:r>
              <a:rPr lang="en-US" altLang="en-US" sz="2100" baseline="-25000" dirty="0" smtClean="0"/>
              <a:t>3</a:t>
            </a:r>
            <a:r>
              <a:rPr lang="en-US" altLang="en-US" sz="2100" dirty="0"/>
              <a:t>, </a:t>
            </a:r>
            <a:r>
              <a:rPr lang="en-US" altLang="en-US" sz="2100" dirty="0" smtClean="0"/>
              <a:t>v</a:t>
            </a:r>
            <a:r>
              <a:rPr lang="en-US" altLang="en-US" sz="2100" baseline="-25000" dirty="0" smtClean="0"/>
              <a:t>4</a:t>
            </a:r>
            <a:r>
              <a:rPr lang="en-US" altLang="en-US" sz="2100" dirty="0"/>
              <a:t>, </a:t>
            </a:r>
            <a:r>
              <a:rPr lang="en-US" altLang="en-US" sz="2100" dirty="0" smtClean="0"/>
              <a:t>v</a:t>
            </a:r>
            <a:r>
              <a:rPr lang="en-US" altLang="en-US" sz="2100" baseline="-25000" dirty="0" smtClean="0"/>
              <a:t>5</a:t>
            </a:r>
            <a:r>
              <a:rPr lang="en-US" altLang="en-US" sz="2100" dirty="0" smtClean="0"/>
              <a:t> </a:t>
            </a:r>
            <a:r>
              <a:rPr lang="en-US" altLang="en-US" sz="2100" dirty="0"/>
              <a:t>is a path</a:t>
            </a:r>
          </a:p>
          <a:p>
            <a:r>
              <a:rPr lang="en-US" altLang="en-US" sz="2100" dirty="0"/>
              <a:t>A path is a</a:t>
            </a:r>
            <a:r>
              <a:rPr lang="en-US" altLang="en-US" sz="2100" i="1" dirty="0"/>
              <a:t> cycle</a:t>
            </a:r>
            <a:r>
              <a:rPr lang="en-US" altLang="en-US" sz="2100" dirty="0"/>
              <a:t> if it starts and ends in the same node</a:t>
            </a:r>
          </a:p>
          <a:p>
            <a:pPr lvl="2"/>
            <a:r>
              <a:rPr lang="en-US" altLang="en-US" sz="2100" dirty="0" smtClean="0"/>
              <a:t>v</a:t>
            </a:r>
            <a:r>
              <a:rPr lang="en-US" altLang="en-US" sz="2100" baseline="-25000" dirty="0" smtClean="0"/>
              <a:t>1</a:t>
            </a:r>
            <a:r>
              <a:rPr lang="en-US" altLang="en-US" sz="2100" dirty="0"/>
              <a:t>, </a:t>
            </a:r>
            <a:r>
              <a:rPr lang="en-US" altLang="en-US" sz="2100" dirty="0" smtClean="0"/>
              <a:t>v</a:t>
            </a:r>
            <a:r>
              <a:rPr lang="en-US" altLang="en-US" sz="2100" baseline="-25000" dirty="0" smtClean="0"/>
              <a:t>2</a:t>
            </a:r>
            <a:r>
              <a:rPr lang="en-US" altLang="en-US" sz="2100" dirty="0"/>
              <a:t>, </a:t>
            </a:r>
            <a:r>
              <a:rPr lang="en-US" altLang="en-US" sz="2100" dirty="0" smtClean="0"/>
              <a:t>v</a:t>
            </a:r>
            <a:r>
              <a:rPr lang="en-US" altLang="en-US" sz="2100" baseline="-25000" dirty="0" smtClean="0"/>
              <a:t>4</a:t>
            </a:r>
            <a:r>
              <a:rPr lang="en-US" altLang="en-US" sz="2100" dirty="0"/>
              <a:t>, </a:t>
            </a:r>
            <a:r>
              <a:rPr lang="en-US" altLang="en-US" sz="2100" dirty="0" smtClean="0"/>
              <a:t>v</a:t>
            </a:r>
            <a:r>
              <a:rPr lang="en-US" altLang="en-US" sz="2100" baseline="-25000" dirty="0" smtClean="0"/>
              <a:t>3</a:t>
            </a:r>
            <a:r>
              <a:rPr lang="en-US" altLang="en-US" sz="2100" dirty="0" smtClean="0"/>
              <a:t> , v</a:t>
            </a:r>
            <a:r>
              <a:rPr lang="en-US" altLang="en-US" sz="2100" baseline="-25000" dirty="0" smtClean="0"/>
              <a:t>1</a:t>
            </a:r>
            <a:r>
              <a:rPr lang="en-US" altLang="en-US" sz="2100" dirty="0" smtClean="0"/>
              <a:t> is </a:t>
            </a:r>
            <a:r>
              <a:rPr lang="en-US" altLang="en-US" sz="2100" dirty="0"/>
              <a:t>a cycle</a:t>
            </a:r>
          </a:p>
          <a:p>
            <a:r>
              <a:rPr lang="en-US" altLang="en-US" sz="2100" dirty="0"/>
              <a:t>A graph is a </a:t>
            </a:r>
            <a:r>
              <a:rPr lang="en-US" altLang="en-US" sz="2100" i="1" dirty="0"/>
              <a:t>tree</a:t>
            </a:r>
            <a:r>
              <a:rPr lang="en-US" altLang="en-US" sz="2100" dirty="0"/>
              <a:t> if it is connected and has no cycle</a:t>
            </a:r>
          </a:p>
        </p:txBody>
      </p:sp>
      <p:grpSp>
        <p:nvGrpSpPr>
          <p:cNvPr id="2" name="Group 43"/>
          <p:cNvGrpSpPr>
            <a:grpSpLocks/>
          </p:cNvGrpSpPr>
          <p:nvPr/>
        </p:nvGrpSpPr>
        <p:grpSpPr bwMode="auto">
          <a:xfrm>
            <a:off x="6896160" y="4550569"/>
            <a:ext cx="4738925" cy="2081927"/>
            <a:chOff x="2726" y="2607"/>
            <a:chExt cx="2843" cy="1249"/>
          </a:xfrm>
        </p:grpSpPr>
        <p:sp>
          <p:nvSpPr>
            <p:cNvPr id="12308" name="Oval 26"/>
            <p:cNvSpPr>
              <a:spLocks noChangeArrowheads="1"/>
            </p:cNvSpPr>
            <p:nvPr/>
          </p:nvSpPr>
          <p:spPr bwMode="auto">
            <a:xfrm>
              <a:off x="2803" y="2689"/>
              <a:ext cx="347" cy="351"/>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1</a:t>
              </a:r>
              <a:endParaRPr lang="en-US" altLang="en-US" sz="2100" dirty="0"/>
            </a:p>
          </p:txBody>
        </p:sp>
        <p:sp>
          <p:nvSpPr>
            <p:cNvPr id="12309" name="Oval 27"/>
            <p:cNvSpPr>
              <a:spLocks noChangeArrowheads="1"/>
            </p:cNvSpPr>
            <p:nvPr/>
          </p:nvSpPr>
          <p:spPr bwMode="auto">
            <a:xfrm>
              <a:off x="5232" y="3033"/>
              <a:ext cx="337" cy="351"/>
            </a:xfrm>
            <a:prstGeom prst="ellipse">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5</a:t>
              </a:r>
              <a:endParaRPr lang="en-US" altLang="en-US" sz="2100" dirty="0"/>
            </a:p>
          </p:txBody>
        </p:sp>
        <p:sp>
          <p:nvSpPr>
            <p:cNvPr id="12310" name="Oval 28"/>
            <p:cNvSpPr>
              <a:spLocks noChangeArrowheads="1"/>
            </p:cNvSpPr>
            <p:nvPr/>
          </p:nvSpPr>
          <p:spPr bwMode="auto">
            <a:xfrm>
              <a:off x="2803" y="3505"/>
              <a:ext cx="347" cy="351"/>
            </a:xfrm>
            <a:prstGeom prst="ellipse">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3</a:t>
              </a:r>
              <a:endParaRPr lang="en-US" altLang="en-US" sz="2100" dirty="0"/>
            </a:p>
          </p:txBody>
        </p:sp>
        <p:sp>
          <p:nvSpPr>
            <p:cNvPr id="12311" name="Oval 29"/>
            <p:cNvSpPr>
              <a:spLocks noChangeArrowheads="1"/>
            </p:cNvSpPr>
            <p:nvPr/>
          </p:nvSpPr>
          <p:spPr bwMode="auto">
            <a:xfrm>
              <a:off x="4220" y="3505"/>
              <a:ext cx="353" cy="351"/>
            </a:xfrm>
            <a:prstGeom prst="ellipse">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4</a:t>
              </a:r>
              <a:endParaRPr lang="en-US" altLang="en-US" sz="2100" dirty="0"/>
            </a:p>
          </p:txBody>
        </p:sp>
        <p:sp>
          <p:nvSpPr>
            <p:cNvPr id="12312" name="Oval 30"/>
            <p:cNvSpPr>
              <a:spLocks noChangeArrowheads="1"/>
            </p:cNvSpPr>
            <p:nvPr/>
          </p:nvSpPr>
          <p:spPr bwMode="auto">
            <a:xfrm>
              <a:off x="4220" y="2689"/>
              <a:ext cx="353" cy="351"/>
            </a:xfrm>
            <a:prstGeom prst="ellipse">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2</a:t>
              </a:r>
              <a:endParaRPr lang="en-US" altLang="en-US" sz="2100" dirty="0"/>
            </a:p>
          </p:txBody>
        </p:sp>
        <p:cxnSp>
          <p:nvCxnSpPr>
            <p:cNvPr id="12313" name="AutoShape 31"/>
            <p:cNvCxnSpPr>
              <a:cxnSpLocks noChangeShapeType="1"/>
              <a:stCxn id="12308" idx="4"/>
              <a:endCxn id="12310" idx="0"/>
            </p:cNvCxnSpPr>
            <p:nvPr/>
          </p:nvCxnSpPr>
          <p:spPr bwMode="auto">
            <a:xfrm>
              <a:off x="2976" y="3040"/>
              <a:ext cx="0" cy="46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2314" name="AutoShape 32"/>
            <p:cNvCxnSpPr>
              <a:cxnSpLocks noChangeShapeType="1"/>
              <a:stCxn id="12308" idx="6"/>
              <a:endCxn id="12312" idx="2"/>
            </p:cNvCxnSpPr>
            <p:nvPr/>
          </p:nvCxnSpPr>
          <p:spPr bwMode="auto">
            <a:xfrm>
              <a:off x="3150" y="2865"/>
              <a:ext cx="1070"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2315" name="AutoShape 33"/>
            <p:cNvCxnSpPr>
              <a:cxnSpLocks noChangeShapeType="1"/>
              <a:stCxn id="12310" idx="6"/>
              <a:endCxn id="12311" idx="2"/>
            </p:cNvCxnSpPr>
            <p:nvPr/>
          </p:nvCxnSpPr>
          <p:spPr bwMode="auto">
            <a:xfrm>
              <a:off x="3150" y="3681"/>
              <a:ext cx="1070" cy="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2316" name="AutoShape 34"/>
            <p:cNvCxnSpPr>
              <a:cxnSpLocks noChangeShapeType="1"/>
              <a:stCxn id="12311" idx="0"/>
              <a:endCxn id="12312" idx="4"/>
            </p:cNvCxnSpPr>
            <p:nvPr/>
          </p:nvCxnSpPr>
          <p:spPr bwMode="auto">
            <a:xfrm flipH="1" flipV="1">
              <a:off x="4396" y="3040"/>
              <a:ext cx="0" cy="46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2317" name="AutoShape 35"/>
            <p:cNvCxnSpPr>
              <a:cxnSpLocks noChangeShapeType="1"/>
              <a:stCxn id="12311" idx="7"/>
              <a:endCxn id="12309" idx="3"/>
            </p:cNvCxnSpPr>
            <p:nvPr/>
          </p:nvCxnSpPr>
          <p:spPr bwMode="auto">
            <a:xfrm flipV="1">
              <a:off x="4521" y="3333"/>
              <a:ext cx="760" cy="224"/>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2318" name="AutoShape 36"/>
            <p:cNvCxnSpPr>
              <a:cxnSpLocks noChangeShapeType="1"/>
              <a:stCxn id="12310" idx="7"/>
              <a:endCxn id="12312" idx="3"/>
            </p:cNvCxnSpPr>
            <p:nvPr/>
          </p:nvCxnSpPr>
          <p:spPr bwMode="auto">
            <a:xfrm flipV="1">
              <a:off x="3099" y="2989"/>
              <a:ext cx="1173" cy="568"/>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2319" name="Text Box 37"/>
            <p:cNvSpPr txBox="1">
              <a:spLocks noChangeArrowheads="1"/>
            </p:cNvSpPr>
            <p:nvPr/>
          </p:nvSpPr>
          <p:spPr bwMode="auto">
            <a:xfrm>
              <a:off x="3622" y="2607"/>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1</a:t>
              </a:r>
              <a:endParaRPr lang="en-US" altLang="en-US" sz="2100"/>
            </a:p>
          </p:txBody>
        </p:sp>
        <p:sp>
          <p:nvSpPr>
            <p:cNvPr id="12320" name="Text Box 38"/>
            <p:cNvSpPr txBox="1">
              <a:spLocks noChangeArrowheads="1"/>
            </p:cNvSpPr>
            <p:nvPr/>
          </p:nvSpPr>
          <p:spPr bwMode="auto">
            <a:xfrm>
              <a:off x="2726" y="3135"/>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2</a:t>
              </a:r>
              <a:endParaRPr lang="en-US" altLang="en-US" sz="2100"/>
            </a:p>
          </p:txBody>
        </p:sp>
        <p:sp>
          <p:nvSpPr>
            <p:cNvPr id="12321" name="Text Box 39"/>
            <p:cNvSpPr txBox="1">
              <a:spLocks noChangeArrowheads="1"/>
            </p:cNvSpPr>
            <p:nvPr/>
          </p:nvSpPr>
          <p:spPr bwMode="auto">
            <a:xfrm>
              <a:off x="3462" y="3047"/>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3</a:t>
              </a:r>
              <a:endParaRPr lang="en-US" altLang="en-US" sz="2100"/>
            </a:p>
          </p:txBody>
        </p:sp>
        <p:sp>
          <p:nvSpPr>
            <p:cNvPr id="12322" name="Text Box 40"/>
            <p:cNvSpPr txBox="1">
              <a:spLocks noChangeArrowheads="1"/>
            </p:cNvSpPr>
            <p:nvPr/>
          </p:nvSpPr>
          <p:spPr bwMode="auto">
            <a:xfrm>
              <a:off x="3678" y="3415"/>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4</a:t>
              </a:r>
              <a:endParaRPr lang="en-US" altLang="en-US" sz="2100"/>
            </a:p>
          </p:txBody>
        </p:sp>
        <p:sp>
          <p:nvSpPr>
            <p:cNvPr id="12323" name="Text Box 41"/>
            <p:cNvSpPr txBox="1">
              <a:spLocks noChangeArrowheads="1"/>
            </p:cNvSpPr>
            <p:nvPr/>
          </p:nvSpPr>
          <p:spPr bwMode="auto">
            <a:xfrm>
              <a:off x="4174" y="3159"/>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5</a:t>
              </a:r>
              <a:endParaRPr lang="en-US" altLang="en-US" sz="2100"/>
            </a:p>
          </p:txBody>
        </p:sp>
        <p:sp>
          <p:nvSpPr>
            <p:cNvPr id="12324" name="Text Box 42"/>
            <p:cNvSpPr txBox="1">
              <a:spLocks noChangeArrowheads="1"/>
            </p:cNvSpPr>
            <p:nvPr/>
          </p:nvSpPr>
          <p:spPr bwMode="auto">
            <a:xfrm>
              <a:off x="4734" y="3191"/>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6</a:t>
              </a:r>
              <a:endParaRPr lang="en-US" altLang="en-US" sz="2100"/>
            </a:p>
          </p:txBody>
        </p:sp>
      </p:grpSp>
      <p:grpSp>
        <p:nvGrpSpPr>
          <p:cNvPr id="3" name="Group 57"/>
          <p:cNvGrpSpPr>
            <a:grpSpLocks/>
          </p:cNvGrpSpPr>
          <p:nvPr/>
        </p:nvGrpSpPr>
        <p:grpSpPr bwMode="auto">
          <a:xfrm>
            <a:off x="966787" y="4935618"/>
            <a:ext cx="4173855" cy="1851899"/>
            <a:chOff x="520" y="2961"/>
            <a:chExt cx="1308" cy="1111"/>
          </a:xfrm>
        </p:grpSpPr>
        <p:grpSp>
          <p:nvGrpSpPr>
            <p:cNvPr id="12295" name="Group 56"/>
            <p:cNvGrpSpPr>
              <a:grpSpLocks/>
            </p:cNvGrpSpPr>
            <p:nvPr/>
          </p:nvGrpSpPr>
          <p:grpSpPr bwMode="auto">
            <a:xfrm>
              <a:off x="520" y="2961"/>
              <a:ext cx="1308" cy="999"/>
              <a:chOff x="520" y="2961"/>
              <a:chExt cx="1308" cy="999"/>
            </a:xfrm>
          </p:grpSpPr>
          <p:sp>
            <p:nvSpPr>
              <p:cNvPr id="12297" name="Oval 44"/>
              <p:cNvSpPr>
                <a:spLocks noChangeArrowheads="1"/>
              </p:cNvSpPr>
              <p:nvPr/>
            </p:nvSpPr>
            <p:spPr bwMode="auto">
              <a:xfrm>
                <a:off x="936" y="2961"/>
                <a:ext cx="156"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endParaRPr lang="en-US" altLang="en-US" sz="2100"/>
              </a:p>
            </p:txBody>
          </p:sp>
          <p:sp>
            <p:nvSpPr>
              <p:cNvPr id="12298" name="Oval 45"/>
              <p:cNvSpPr>
                <a:spLocks noChangeArrowheads="1"/>
              </p:cNvSpPr>
              <p:nvPr/>
            </p:nvSpPr>
            <p:spPr bwMode="auto">
              <a:xfrm>
                <a:off x="1440" y="2977"/>
                <a:ext cx="156"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endParaRPr lang="en-US" altLang="en-US" sz="2100"/>
              </a:p>
            </p:txBody>
          </p:sp>
          <p:sp>
            <p:nvSpPr>
              <p:cNvPr id="12299" name="Oval 46"/>
              <p:cNvSpPr>
                <a:spLocks noChangeArrowheads="1"/>
              </p:cNvSpPr>
              <p:nvPr/>
            </p:nvSpPr>
            <p:spPr bwMode="auto">
              <a:xfrm>
                <a:off x="1184" y="3329"/>
                <a:ext cx="156"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endParaRPr lang="en-US" altLang="en-US" sz="2100"/>
              </a:p>
            </p:txBody>
          </p:sp>
          <p:sp>
            <p:nvSpPr>
              <p:cNvPr id="12300" name="Oval 47"/>
              <p:cNvSpPr>
                <a:spLocks noChangeArrowheads="1"/>
              </p:cNvSpPr>
              <p:nvPr/>
            </p:nvSpPr>
            <p:spPr bwMode="auto">
              <a:xfrm>
                <a:off x="1672" y="3481"/>
                <a:ext cx="156"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endParaRPr lang="en-US" altLang="en-US" sz="2100"/>
              </a:p>
            </p:txBody>
          </p:sp>
          <p:sp>
            <p:nvSpPr>
              <p:cNvPr id="12301" name="Oval 48"/>
              <p:cNvSpPr>
                <a:spLocks noChangeArrowheads="1"/>
              </p:cNvSpPr>
              <p:nvPr/>
            </p:nvSpPr>
            <p:spPr bwMode="auto">
              <a:xfrm>
                <a:off x="856" y="3609"/>
                <a:ext cx="156"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endParaRPr lang="en-US" altLang="en-US" sz="2100"/>
              </a:p>
            </p:txBody>
          </p:sp>
          <p:sp>
            <p:nvSpPr>
              <p:cNvPr id="12302" name="Oval 49"/>
              <p:cNvSpPr>
                <a:spLocks noChangeArrowheads="1"/>
              </p:cNvSpPr>
              <p:nvPr/>
            </p:nvSpPr>
            <p:spPr bwMode="auto">
              <a:xfrm>
                <a:off x="520" y="3313"/>
                <a:ext cx="156"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endParaRPr lang="en-US" altLang="en-US" sz="2100"/>
              </a:p>
            </p:txBody>
          </p:sp>
          <p:cxnSp>
            <p:nvCxnSpPr>
              <p:cNvPr id="12303" name="AutoShape 50"/>
              <p:cNvCxnSpPr>
                <a:cxnSpLocks noChangeShapeType="1"/>
                <a:stCxn id="12302" idx="7"/>
                <a:endCxn id="12297" idx="3"/>
              </p:cNvCxnSpPr>
              <p:nvPr/>
            </p:nvCxnSpPr>
            <p:spPr bwMode="auto">
              <a:xfrm flipV="1">
                <a:off x="653" y="3261"/>
                <a:ext cx="306" cy="104"/>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2304" name="AutoShape 51"/>
              <p:cNvCxnSpPr>
                <a:cxnSpLocks noChangeShapeType="1"/>
                <a:stCxn id="12297" idx="6"/>
                <a:endCxn id="12298" idx="2"/>
              </p:cNvCxnSpPr>
              <p:nvPr/>
            </p:nvCxnSpPr>
            <p:spPr bwMode="auto">
              <a:xfrm>
                <a:off x="1092" y="3137"/>
                <a:ext cx="348" cy="16"/>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2305" name="AutoShape 52"/>
              <p:cNvCxnSpPr>
                <a:cxnSpLocks noChangeShapeType="1"/>
                <a:stCxn id="12297" idx="4"/>
                <a:endCxn id="12299" idx="1"/>
              </p:cNvCxnSpPr>
              <p:nvPr/>
            </p:nvCxnSpPr>
            <p:spPr bwMode="auto">
              <a:xfrm>
                <a:off x="1014" y="3312"/>
                <a:ext cx="193" cy="6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2306" name="AutoShape 53"/>
              <p:cNvCxnSpPr>
                <a:cxnSpLocks noChangeShapeType="1"/>
                <a:stCxn id="12299" idx="6"/>
                <a:endCxn id="12300" idx="1"/>
              </p:cNvCxnSpPr>
              <p:nvPr/>
            </p:nvCxnSpPr>
            <p:spPr bwMode="auto">
              <a:xfrm>
                <a:off x="1340" y="3504"/>
                <a:ext cx="355" cy="2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2307" name="AutoShape 54"/>
              <p:cNvCxnSpPr>
                <a:cxnSpLocks noChangeShapeType="1"/>
                <a:stCxn id="12300" idx="3"/>
                <a:endCxn id="12301" idx="6"/>
              </p:cNvCxnSpPr>
              <p:nvPr/>
            </p:nvCxnSpPr>
            <p:spPr bwMode="auto">
              <a:xfrm flipH="1">
                <a:off x="1012" y="3781"/>
                <a:ext cx="683" cy="4"/>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12296" name="Text Box 55"/>
            <p:cNvSpPr txBox="1">
              <a:spLocks noChangeArrowheads="1"/>
            </p:cNvSpPr>
            <p:nvPr/>
          </p:nvSpPr>
          <p:spPr bwMode="auto">
            <a:xfrm>
              <a:off x="1182" y="3823"/>
              <a:ext cx="38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Tree</a:t>
              </a:r>
            </a:p>
          </p:txBody>
        </p:sp>
      </p:grpSp>
      <p:sp>
        <p:nvSpPr>
          <p:cNvPr id="5" name="Footer Placeholder 4"/>
          <p:cNvSpPr>
            <a:spLocks noGrp="1"/>
          </p:cNvSpPr>
          <p:nvPr>
            <p:ph type="ftr" sz="quarter" idx="11"/>
          </p:nvPr>
        </p:nvSpPr>
        <p:spPr/>
        <p:txBody>
          <a:bodyPr/>
          <a:lstStyle/>
          <a:p>
            <a:r>
              <a:rPr lang="en-IN" smtClean="0"/>
              <a:t>INDIAN INSTITUTE OF TECHNOLOGY KHARAGPUR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284981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7" dur="500"/>
                                        <p:tgtEl>
                                          <p:spTgt spid="1024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10" dur="500"/>
                                        <p:tgtEl>
                                          <p:spTgt spid="1024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checkerboard(across)">
                                      <p:cBhvr>
                                        <p:cTn id="13" dur="500"/>
                                        <p:tgtEl>
                                          <p:spTgt spid="10243">
                                            <p:txEl>
                                              <p:pRg st="2" end="2"/>
                                            </p:txEl>
                                          </p:spTgt>
                                        </p:tgtEl>
                                      </p:cBhvr>
                                    </p:animEffect>
                                  </p:childTnLst>
                                </p:cTn>
                              </p:par>
                            </p:childTnLst>
                          </p:cTn>
                        </p:par>
                        <p:par>
                          <p:cTn id="14" fill="hold" nodeType="afterGroup">
                            <p:stCondLst>
                              <p:cond delay="500"/>
                            </p:stCondLst>
                            <p:childTnLst>
                              <p:par>
                                <p:cTn id="15" presetID="5" presetClass="entr" presetSubtype="1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checkerboard(across)">
                                      <p:cBhvr>
                                        <p:cTn id="22" dur="500"/>
                                        <p:tgtEl>
                                          <p:spTgt spid="1024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Effect transition="in" filter="checkerboard(across)">
                                      <p:cBhvr>
                                        <p:cTn id="25" dur="500"/>
                                        <p:tgtEl>
                                          <p:spTgt spid="1024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10243">
                                            <p:txEl>
                                              <p:pRg st="5" end="5"/>
                                            </p:txEl>
                                          </p:spTgt>
                                        </p:tgtEl>
                                        <p:attrNameLst>
                                          <p:attrName>style.visibility</p:attrName>
                                        </p:attrNameLst>
                                      </p:cBhvr>
                                      <p:to>
                                        <p:strVal val="visible"/>
                                      </p:to>
                                    </p:set>
                                    <p:animEffect transition="in" filter="checkerboard(across)">
                                      <p:cBhvr>
                                        <p:cTn id="28" dur="500"/>
                                        <p:tgtEl>
                                          <p:spTgt spid="10243">
                                            <p:txEl>
                                              <p:pRg st="5" end="5"/>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Effect transition="in" filter="checkerboard(across)">
                                      <p:cBhvr>
                                        <p:cTn id="31" dur="500"/>
                                        <p:tgtEl>
                                          <p:spTgt spid="10243">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10243">
                                            <p:txEl>
                                              <p:pRg st="7" end="7"/>
                                            </p:txEl>
                                          </p:spTgt>
                                        </p:tgtEl>
                                        <p:attrNameLst>
                                          <p:attrName>style.visibility</p:attrName>
                                        </p:attrNameLst>
                                      </p:cBhvr>
                                      <p:to>
                                        <p:strVal val="visible"/>
                                      </p:to>
                                    </p:set>
                                    <p:animEffect transition="in" filter="checkerboard(across)">
                                      <p:cBhvr>
                                        <p:cTn id="36" dur="500"/>
                                        <p:tgtEl>
                                          <p:spTgt spid="10243">
                                            <p:txEl>
                                              <p:pRg st="7" end="7"/>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checkerboard(across)">
                                      <p:cBhvr>
                                        <p:cTn id="3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dirty="0" smtClean="0"/>
              <a:t>Graph (</a:t>
            </a:r>
            <a:r>
              <a:rPr lang="en-US" altLang="en-US" dirty="0" err="1" smtClean="0"/>
              <a:t>contd</a:t>
            </a:r>
            <a:r>
              <a:rPr lang="en-US" altLang="en-US" dirty="0" smtClean="0"/>
              <a:t>…)</a:t>
            </a:r>
          </a:p>
        </p:txBody>
      </p:sp>
      <p:sp>
        <p:nvSpPr>
          <p:cNvPr id="30723" name="Rectangle 3"/>
          <p:cNvSpPr>
            <a:spLocks noGrp="1" noChangeArrowheads="1"/>
          </p:cNvSpPr>
          <p:nvPr>
            <p:ph idx="1"/>
          </p:nvPr>
        </p:nvSpPr>
        <p:spPr/>
        <p:txBody>
          <a:bodyPr>
            <a:normAutofit lnSpcReduction="10000"/>
          </a:bodyPr>
          <a:lstStyle/>
          <a:p>
            <a:r>
              <a:rPr lang="en-US" altLang="en-US" sz="2100" dirty="0"/>
              <a:t>If a graph has arrows instead of lines, the graph is called </a:t>
            </a:r>
            <a:r>
              <a:rPr lang="en-US" altLang="en-US" sz="2100" dirty="0" smtClean="0"/>
              <a:t>a </a:t>
            </a:r>
            <a:r>
              <a:rPr lang="en-US" altLang="en-US" sz="2100" i="1" dirty="0" smtClean="0"/>
              <a:t>directed </a:t>
            </a:r>
            <a:r>
              <a:rPr lang="en-US" altLang="en-US" sz="2100" i="1" dirty="0"/>
              <a:t>graph</a:t>
            </a:r>
          </a:p>
          <a:p>
            <a:pPr lvl="1"/>
            <a:r>
              <a:rPr lang="en-US" altLang="en-US" sz="2100" dirty="0"/>
              <a:t>Edges from vertex </a:t>
            </a:r>
            <a:r>
              <a:rPr lang="en-US" altLang="en-US" sz="2100" i="1" dirty="0" err="1"/>
              <a:t>i</a:t>
            </a:r>
            <a:r>
              <a:rPr lang="en-US" altLang="en-US" sz="2100" dirty="0"/>
              <a:t> to vertex </a:t>
            </a:r>
            <a:r>
              <a:rPr lang="en-US" altLang="en-US" sz="2100" i="1" dirty="0"/>
              <a:t>j</a:t>
            </a:r>
            <a:r>
              <a:rPr lang="en-US" altLang="en-US" sz="2100" dirty="0"/>
              <a:t> are represented as pairs </a:t>
            </a:r>
            <a:r>
              <a:rPr lang="en-US" altLang="en-US" sz="2100" i="1" dirty="0">
                <a:solidFill>
                  <a:srgbClr val="00279F"/>
                </a:solidFill>
              </a:rPr>
              <a:t>(</a:t>
            </a:r>
            <a:r>
              <a:rPr lang="en-US" altLang="en-US" sz="2100" i="1" dirty="0" err="1">
                <a:solidFill>
                  <a:srgbClr val="00279F"/>
                </a:solidFill>
              </a:rPr>
              <a:t>i</a:t>
            </a:r>
            <a:r>
              <a:rPr lang="en-US" altLang="en-US" sz="2100" i="1" dirty="0">
                <a:solidFill>
                  <a:srgbClr val="00279F"/>
                </a:solidFill>
              </a:rPr>
              <a:t>, j)</a:t>
            </a:r>
          </a:p>
          <a:p>
            <a:pPr lvl="1"/>
            <a:r>
              <a:rPr lang="en-US" altLang="en-US" sz="2100" dirty="0"/>
              <a:t>Out-degree </a:t>
            </a:r>
            <a:r>
              <a:rPr lang="en-US" altLang="en-US" sz="2100" dirty="0">
                <a:solidFill>
                  <a:srgbClr val="00279F"/>
                </a:solidFill>
              </a:rPr>
              <a:t>[d</a:t>
            </a:r>
            <a:r>
              <a:rPr lang="en-US" altLang="en-US" sz="2100" baseline="30000" dirty="0">
                <a:solidFill>
                  <a:srgbClr val="00279F"/>
                </a:solidFill>
              </a:rPr>
              <a:t>+</a:t>
            </a:r>
            <a:r>
              <a:rPr lang="en-US" altLang="en-US" sz="2100" dirty="0">
                <a:solidFill>
                  <a:srgbClr val="00279F"/>
                </a:solidFill>
              </a:rPr>
              <a:t>(v)]</a:t>
            </a:r>
            <a:r>
              <a:rPr lang="en-US" altLang="en-US" sz="2100" dirty="0"/>
              <a:t>: number of arrows pointing from a particular node (v)</a:t>
            </a:r>
          </a:p>
          <a:p>
            <a:pPr lvl="1"/>
            <a:r>
              <a:rPr lang="en-US" altLang="en-US" sz="2100" dirty="0"/>
              <a:t>In-degree </a:t>
            </a:r>
            <a:r>
              <a:rPr lang="en-US" altLang="en-US" sz="2100" dirty="0">
                <a:solidFill>
                  <a:srgbClr val="00279F"/>
                </a:solidFill>
              </a:rPr>
              <a:t>[d</a:t>
            </a:r>
            <a:r>
              <a:rPr lang="en-US" altLang="en-US" sz="2100" baseline="30000" dirty="0">
                <a:solidFill>
                  <a:srgbClr val="00279F"/>
                </a:solidFill>
              </a:rPr>
              <a:t>-</a:t>
            </a:r>
            <a:r>
              <a:rPr lang="en-US" altLang="en-US" sz="2100" dirty="0">
                <a:solidFill>
                  <a:srgbClr val="00279F"/>
                </a:solidFill>
              </a:rPr>
              <a:t>(v)]</a:t>
            </a:r>
            <a:r>
              <a:rPr lang="en-US" altLang="en-US" sz="2100" dirty="0"/>
              <a:t>: number of arrows pointing to a particular node (v)</a:t>
            </a:r>
          </a:p>
          <a:p>
            <a:endParaRPr lang="en-US" altLang="en-US" sz="2100" dirty="0"/>
          </a:p>
          <a:p>
            <a:r>
              <a:rPr lang="en-US" altLang="en-US" sz="2100" dirty="0"/>
              <a:t>Example: G = (V, E) where,</a:t>
            </a:r>
          </a:p>
          <a:p>
            <a:pPr lvl="1"/>
            <a:r>
              <a:rPr lang="en-US" altLang="en-US" sz="2100" dirty="0"/>
              <a:t>Set of vertices, V = {1, 2, 3, 4, 5}</a:t>
            </a:r>
          </a:p>
          <a:p>
            <a:pPr lvl="1"/>
            <a:r>
              <a:rPr lang="en-US" altLang="en-US" sz="2100" dirty="0"/>
              <a:t>Set of directed edges, E = {(1,2), (1,5), (2,1), (2,3), (2,4), (5,3), (5,4)}</a:t>
            </a:r>
          </a:p>
          <a:p>
            <a:pPr lvl="1"/>
            <a:r>
              <a:rPr lang="en-US" altLang="en-US" sz="2100" dirty="0"/>
              <a:t>In-degrees and Out-degrees,</a:t>
            </a:r>
          </a:p>
          <a:p>
            <a:pPr lvl="2">
              <a:buFont typeface="Arial" panose="020B0604020202020204" pitchFamily="34" charset="0"/>
              <a:buNone/>
            </a:pPr>
            <a:r>
              <a:rPr lang="en-US" altLang="en-US" sz="2100" dirty="0"/>
              <a:t>d</a:t>
            </a:r>
            <a:r>
              <a:rPr lang="en-US" altLang="en-US" sz="2100" baseline="30000" dirty="0"/>
              <a:t>+</a:t>
            </a:r>
            <a:r>
              <a:rPr lang="en-US" altLang="en-US" sz="2100" dirty="0"/>
              <a:t>(1) = 2; d</a:t>
            </a:r>
            <a:r>
              <a:rPr lang="en-US" altLang="en-US" sz="2100" baseline="30000" dirty="0"/>
              <a:t>-</a:t>
            </a:r>
            <a:r>
              <a:rPr lang="en-US" altLang="en-US" sz="2100" dirty="0"/>
              <a:t>(1) = 1</a:t>
            </a:r>
          </a:p>
          <a:p>
            <a:pPr lvl="2">
              <a:buFont typeface="Arial" panose="020B0604020202020204" pitchFamily="34" charset="0"/>
              <a:buNone/>
            </a:pPr>
            <a:r>
              <a:rPr lang="en-US" altLang="en-US" sz="2100" dirty="0"/>
              <a:t>d</a:t>
            </a:r>
            <a:r>
              <a:rPr lang="en-US" altLang="en-US" sz="2100" baseline="30000" dirty="0"/>
              <a:t>+</a:t>
            </a:r>
            <a:r>
              <a:rPr lang="en-US" altLang="en-US" sz="2100" dirty="0"/>
              <a:t>(2) = 3; d</a:t>
            </a:r>
            <a:r>
              <a:rPr lang="en-US" altLang="en-US" sz="2100" baseline="30000" dirty="0"/>
              <a:t>-</a:t>
            </a:r>
            <a:r>
              <a:rPr lang="en-US" altLang="en-US" sz="2100" dirty="0"/>
              <a:t>(2) = 1</a:t>
            </a:r>
          </a:p>
          <a:p>
            <a:pPr lvl="2">
              <a:buFont typeface="Arial" panose="020B0604020202020204" pitchFamily="34" charset="0"/>
              <a:buNone/>
            </a:pPr>
            <a:r>
              <a:rPr lang="en-US" altLang="en-US" sz="2100" dirty="0"/>
              <a:t>d</a:t>
            </a:r>
            <a:r>
              <a:rPr lang="en-US" altLang="en-US" sz="2100" baseline="30000" dirty="0"/>
              <a:t>+</a:t>
            </a:r>
            <a:r>
              <a:rPr lang="en-US" altLang="en-US" sz="2100" dirty="0"/>
              <a:t>(3) = 0; d</a:t>
            </a:r>
            <a:r>
              <a:rPr lang="en-US" altLang="en-US" sz="2100" baseline="30000" dirty="0"/>
              <a:t>-</a:t>
            </a:r>
            <a:r>
              <a:rPr lang="en-US" altLang="en-US" sz="2100" dirty="0"/>
              <a:t>(3) = 2</a:t>
            </a:r>
          </a:p>
          <a:p>
            <a:pPr lvl="2">
              <a:buFont typeface="Arial" panose="020B0604020202020204" pitchFamily="34" charset="0"/>
              <a:buNone/>
            </a:pPr>
            <a:r>
              <a:rPr lang="en-US" altLang="en-US" sz="2100" dirty="0"/>
              <a:t>d</a:t>
            </a:r>
            <a:r>
              <a:rPr lang="en-US" altLang="en-US" sz="2100" baseline="30000" dirty="0"/>
              <a:t>+</a:t>
            </a:r>
            <a:r>
              <a:rPr lang="en-US" altLang="en-US" sz="2100" dirty="0"/>
              <a:t>(4) = 0; d</a:t>
            </a:r>
            <a:r>
              <a:rPr lang="en-US" altLang="en-US" sz="2100" baseline="30000" dirty="0"/>
              <a:t>-</a:t>
            </a:r>
            <a:r>
              <a:rPr lang="en-US" altLang="en-US" sz="2100" dirty="0"/>
              <a:t>(4) = 2</a:t>
            </a:r>
          </a:p>
          <a:p>
            <a:pPr lvl="2">
              <a:buFont typeface="Arial" panose="020B0604020202020204" pitchFamily="34" charset="0"/>
              <a:buNone/>
            </a:pPr>
            <a:r>
              <a:rPr lang="en-US" altLang="en-US" sz="2100" dirty="0"/>
              <a:t>d</a:t>
            </a:r>
            <a:r>
              <a:rPr lang="en-US" altLang="en-US" sz="2100" baseline="30000" dirty="0"/>
              <a:t>+</a:t>
            </a:r>
            <a:r>
              <a:rPr lang="en-US" altLang="en-US" sz="2100" dirty="0"/>
              <a:t>(5) = 2; d</a:t>
            </a:r>
            <a:r>
              <a:rPr lang="en-US" altLang="en-US" sz="2100" baseline="30000" dirty="0"/>
              <a:t>-</a:t>
            </a:r>
            <a:r>
              <a:rPr lang="en-US" altLang="en-US" sz="2100" dirty="0"/>
              <a:t>(5) = 1</a:t>
            </a:r>
          </a:p>
        </p:txBody>
      </p:sp>
      <p:grpSp>
        <p:nvGrpSpPr>
          <p:cNvPr id="2" name="Group 19"/>
          <p:cNvGrpSpPr>
            <a:grpSpLocks/>
          </p:cNvGrpSpPr>
          <p:nvPr/>
        </p:nvGrpSpPr>
        <p:grpSpPr bwMode="auto">
          <a:xfrm>
            <a:off x="6540817" y="4622248"/>
            <a:ext cx="4335542" cy="1971914"/>
            <a:chOff x="696" y="2717"/>
            <a:chExt cx="2601" cy="1183"/>
          </a:xfrm>
        </p:grpSpPr>
        <p:sp>
          <p:nvSpPr>
            <p:cNvPr id="13317" name="Oval 4"/>
            <p:cNvSpPr>
              <a:spLocks noChangeArrowheads="1"/>
            </p:cNvSpPr>
            <p:nvPr/>
          </p:nvSpPr>
          <p:spPr bwMode="auto">
            <a:xfrm>
              <a:off x="696" y="2749"/>
              <a:ext cx="369" cy="351"/>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a:t>1</a:t>
              </a:r>
            </a:p>
          </p:txBody>
        </p:sp>
        <p:sp>
          <p:nvSpPr>
            <p:cNvPr id="13318" name="Oval 5"/>
            <p:cNvSpPr>
              <a:spLocks noChangeArrowheads="1"/>
            </p:cNvSpPr>
            <p:nvPr/>
          </p:nvSpPr>
          <p:spPr bwMode="auto">
            <a:xfrm>
              <a:off x="2104" y="2717"/>
              <a:ext cx="369" cy="351"/>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a:t>2</a:t>
              </a:r>
            </a:p>
          </p:txBody>
        </p:sp>
        <p:sp>
          <p:nvSpPr>
            <p:cNvPr id="13319" name="Oval 6"/>
            <p:cNvSpPr>
              <a:spLocks noChangeArrowheads="1"/>
            </p:cNvSpPr>
            <p:nvPr/>
          </p:nvSpPr>
          <p:spPr bwMode="auto">
            <a:xfrm>
              <a:off x="2928" y="3021"/>
              <a:ext cx="369" cy="351"/>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a:t>3</a:t>
              </a:r>
            </a:p>
          </p:txBody>
        </p:sp>
        <p:sp>
          <p:nvSpPr>
            <p:cNvPr id="13320" name="Oval 7"/>
            <p:cNvSpPr>
              <a:spLocks noChangeArrowheads="1"/>
            </p:cNvSpPr>
            <p:nvPr/>
          </p:nvSpPr>
          <p:spPr bwMode="auto">
            <a:xfrm>
              <a:off x="2104" y="3549"/>
              <a:ext cx="369" cy="351"/>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a:t>4</a:t>
              </a:r>
            </a:p>
          </p:txBody>
        </p:sp>
        <p:sp>
          <p:nvSpPr>
            <p:cNvPr id="13321" name="Oval 8"/>
            <p:cNvSpPr>
              <a:spLocks noChangeArrowheads="1"/>
            </p:cNvSpPr>
            <p:nvPr/>
          </p:nvSpPr>
          <p:spPr bwMode="auto">
            <a:xfrm>
              <a:off x="696" y="3549"/>
              <a:ext cx="369" cy="351"/>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a:t>5</a:t>
              </a:r>
            </a:p>
          </p:txBody>
        </p:sp>
        <p:cxnSp>
          <p:nvCxnSpPr>
            <p:cNvPr id="13322" name="AutoShape 10"/>
            <p:cNvCxnSpPr>
              <a:cxnSpLocks noChangeShapeType="1"/>
              <a:stCxn id="13317" idx="7"/>
              <a:endCxn id="13318" idx="1"/>
            </p:cNvCxnSpPr>
            <p:nvPr/>
          </p:nvCxnSpPr>
          <p:spPr bwMode="auto">
            <a:xfrm rot="5400000" flipH="1" flipV="1">
              <a:off x="1568" y="2211"/>
              <a:ext cx="32" cy="1147"/>
            </a:xfrm>
            <a:prstGeom prst="curvedConnector3">
              <a:avLst>
                <a:gd name="adj1" fmla="val 689205"/>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3" name="AutoShape 11"/>
            <p:cNvCxnSpPr>
              <a:cxnSpLocks noChangeShapeType="1"/>
              <a:stCxn id="13318" idx="3"/>
              <a:endCxn id="13317" idx="5"/>
            </p:cNvCxnSpPr>
            <p:nvPr/>
          </p:nvCxnSpPr>
          <p:spPr bwMode="auto">
            <a:xfrm rot="5400000">
              <a:off x="1569" y="2459"/>
              <a:ext cx="32" cy="1147"/>
            </a:xfrm>
            <a:prstGeom prst="curvedConnector3">
              <a:avLst>
                <a:gd name="adj1" fmla="val 689205"/>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4" name="AutoShape 12"/>
            <p:cNvCxnSpPr>
              <a:cxnSpLocks noChangeShapeType="1"/>
              <a:stCxn id="13317" idx="4"/>
              <a:endCxn id="13321" idx="0"/>
            </p:cNvCxnSpPr>
            <p:nvPr/>
          </p:nvCxnSpPr>
          <p:spPr bwMode="auto">
            <a:xfrm>
              <a:off x="881" y="3100"/>
              <a:ext cx="0" cy="449"/>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5" name="AutoShape 13"/>
            <p:cNvCxnSpPr>
              <a:cxnSpLocks noChangeShapeType="1"/>
              <a:stCxn id="13318" idx="4"/>
              <a:endCxn id="13320" idx="0"/>
            </p:cNvCxnSpPr>
            <p:nvPr/>
          </p:nvCxnSpPr>
          <p:spPr bwMode="auto">
            <a:xfrm>
              <a:off x="2289" y="3068"/>
              <a:ext cx="0" cy="481"/>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6" name="AutoShape 14"/>
            <p:cNvCxnSpPr>
              <a:cxnSpLocks noChangeShapeType="1"/>
              <a:stCxn id="13321" idx="6"/>
              <a:endCxn id="13320" idx="2"/>
            </p:cNvCxnSpPr>
            <p:nvPr/>
          </p:nvCxnSpPr>
          <p:spPr bwMode="auto">
            <a:xfrm>
              <a:off x="1065" y="3725"/>
              <a:ext cx="1039"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7" name="AutoShape 15"/>
            <p:cNvCxnSpPr>
              <a:cxnSpLocks noChangeShapeType="1"/>
              <a:stCxn id="13321" idx="7"/>
              <a:endCxn id="13319" idx="2"/>
            </p:cNvCxnSpPr>
            <p:nvPr/>
          </p:nvCxnSpPr>
          <p:spPr bwMode="auto">
            <a:xfrm flipV="1">
              <a:off x="1011" y="3197"/>
              <a:ext cx="1917" cy="404"/>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8" name="AutoShape 16"/>
            <p:cNvCxnSpPr>
              <a:cxnSpLocks noChangeShapeType="1"/>
              <a:stCxn id="13318" idx="6"/>
              <a:endCxn id="13319" idx="1"/>
            </p:cNvCxnSpPr>
            <p:nvPr/>
          </p:nvCxnSpPr>
          <p:spPr bwMode="auto">
            <a:xfrm>
              <a:off x="2473" y="2893"/>
              <a:ext cx="509" cy="18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3" name="Footer Placeholder 2"/>
          <p:cNvSpPr>
            <a:spLocks noGrp="1"/>
          </p:cNvSpPr>
          <p:nvPr>
            <p:ph type="ftr" sz="quarter" idx="11"/>
          </p:nvPr>
        </p:nvSpPr>
        <p:spPr/>
        <p:txBody>
          <a:bodyPr/>
          <a:lstStyle/>
          <a:p>
            <a:r>
              <a:rPr lang="en-IN" smtClean="0"/>
              <a:t>INDIAN INSTITUTE OF TECHNOLOGY KHARAGPUR</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057158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checkerboard(across)">
                                      <p:cBhvr>
                                        <p:cTn id="7" dur="500"/>
                                        <p:tgtEl>
                                          <p:spTgt spid="3072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checkerboard(across)">
                                      <p:cBhvr>
                                        <p:cTn id="10" dur="500"/>
                                        <p:tgtEl>
                                          <p:spTgt spid="3072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checkerboard(across)">
                                      <p:cBhvr>
                                        <p:cTn id="15" dur="500"/>
                                        <p:tgtEl>
                                          <p:spTgt spid="3072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0723">
                                            <p:txEl>
                                              <p:pRg st="3" end="3"/>
                                            </p:txEl>
                                          </p:spTgt>
                                        </p:tgtEl>
                                        <p:attrNameLst>
                                          <p:attrName>style.visibility</p:attrName>
                                        </p:attrNameLst>
                                      </p:cBhvr>
                                      <p:to>
                                        <p:strVal val="visible"/>
                                      </p:to>
                                    </p:set>
                                    <p:animEffect transition="in" filter="checkerboard(across)">
                                      <p:cBhvr>
                                        <p:cTn id="18" dur="500"/>
                                        <p:tgtEl>
                                          <p:spTgt spid="3072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30723">
                                            <p:txEl>
                                              <p:pRg st="5" end="5"/>
                                            </p:txEl>
                                          </p:spTgt>
                                        </p:tgtEl>
                                        <p:attrNameLst>
                                          <p:attrName>style.visibility</p:attrName>
                                        </p:attrNameLst>
                                      </p:cBhvr>
                                      <p:to>
                                        <p:strVal val="visible"/>
                                      </p:to>
                                    </p:set>
                                    <p:animEffect transition="in" filter="checkerboard(across)">
                                      <p:cBhvr>
                                        <p:cTn id="23" dur="500"/>
                                        <p:tgtEl>
                                          <p:spTgt spid="3072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0723">
                                            <p:txEl>
                                              <p:pRg st="6" end="6"/>
                                            </p:txEl>
                                          </p:spTgt>
                                        </p:tgtEl>
                                        <p:attrNameLst>
                                          <p:attrName>style.visibility</p:attrName>
                                        </p:attrNameLst>
                                      </p:cBhvr>
                                      <p:to>
                                        <p:strVal val="visible"/>
                                      </p:to>
                                    </p:set>
                                    <p:animEffect transition="in" filter="checkerboard(across)">
                                      <p:cBhvr>
                                        <p:cTn id="26" dur="500"/>
                                        <p:tgtEl>
                                          <p:spTgt spid="30723">
                                            <p:txEl>
                                              <p:pRg st="6" end="6"/>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0723">
                                            <p:txEl>
                                              <p:pRg st="7" end="7"/>
                                            </p:txEl>
                                          </p:spTgt>
                                        </p:tgtEl>
                                        <p:attrNameLst>
                                          <p:attrName>style.visibility</p:attrName>
                                        </p:attrNameLst>
                                      </p:cBhvr>
                                      <p:to>
                                        <p:strVal val="visible"/>
                                      </p:to>
                                    </p:set>
                                    <p:animEffect transition="in" filter="checkerboard(across)">
                                      <p:cBhvr>
                                        <p:cTn id="29" dur="500"/>
                                        <p:tgtEl>
                                          <p:spTgt spid="30723">
                                            <p:txEl>
                                              <p:pRg st="7" end="7"/>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0723">
                                            <p:txEl>
                                              <p:pRg st="8" end="8"/>
                                            </p:txEl>
                                          </p:spTgt>
                                        </p:tgtEl>
                                        <p:attrNameLst>
                                          <p:attrName>style.visibility</p:attrName>
                                        </p:attrNameLst>
                                      </p:cBhvr>
                                      <p:to>
                                        <p:strVal val="visible"/>
                                      </p:to>
                                    </p:set>
                                    <p:animEffect transition="in" filter="checkerboard(across)">
                                      <p:cBhvr>
                                        <p:cTn id="32" dur="500"/>
                                        <p:tgtEl>
                                          <p:spTgt spid="30723">
                                            <p:txEl>
                                              <p:pRg st="8" end="8"/>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0723">
                                            <p:txEl>
                                              <p:pRg st="9" end="9"/>
                                            </p:txEl>
                                          </p:spTgt>
                                        </p:tgtEl>
                                        <p:attrNameLst>
                                          <p:attrName>style.visibility</p:attrName>
                                        </p:attrNameLst>
                                      </p:cBhvr>
                                      <p:to>
                                        <p:strVal val="visible"/>
                                      </p:to>
                                    </p:set>
                                    <p:animEffect transition="in" filter="checkerboard(across)">
                                      <p:cBhvr>
                                        <p:cTn id="35" dur="500"/>
                                        <p:tgtEl>
                                          <p:spTgt spid="30723">
                                            <p:txEl>
                                              <p:pRg st="9" end="9"/>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0723">
                                            <p:txEl>
                                              <p:pRg st="10" end="10"/>
                                            </p:txEl>
                                          </p:spTgt>
                                        </p:tgtEl>
                                        <p:attrNameLst>
                                          <p:attrName>style.visibility</p:attrName>
                                        </p:attrNameLst>
                                      </p:cBhvr>
                                      <p:to>
                                        <p:strVal val="visible"/>
                                      </p:to>
                                    </p:set>
                                    <p:animEffect transition="in" filter="checkerboard(across)">
                                      <p:cBhvr>
                                        <p:cTn id="38" dur="500"/>
                                        <p:tgtEl>
                                          <p:spTgt spid="30723">
                                            <p:txEl>
                                              <p:pRg st="10" end="10"/>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30723">
                                            <p:txEl>
                                              <p:pRg st="11" end="11"/>
                                            </p:txEl>
                                          </p:spTgt>
                                        </p:tgtEl>
                                        <p:attrNameLst>
                                          <p:attrName>style.visibility</p:attrName>
                                        </p:attrNameLst>
                                      </p:cBhvr>
                                      <p:to>
                                        <p:strVal val="visible"/>
                                      </p:to>
                                    </p:set>
                                    <p:animEffect transition="in" filter="checkerboard(across)">
                                      <p:cBhvr>
                                        <p:cTn id="41" dur="500"/>
                                        <p:tgtEl>
                                          <p:spTgt spid="30723">
                                            <p:txEl>
                                              <p:pRg st="11" end="11"/>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30723">
                                            <p:txEl>
                                              <p:pRg st="12" end="12"/>
                                            </p:txEl>
                                          </p:spTgt>
                                        </p:tgtEl>
                                        <p:attrNameLst>
                                          <p:attrName>style.visibility</p:attrName>
                                        </p:attrNameLst>
                                      </p:cBhvr>
                                      <p:to>
                                        <p:strVal val="visible"/>
                                      </p:to>
                                    </p:set>
                                    <p:animEffect transition="in" filter="checkerboard(across)">
                                      <p:cBhvr>
                                        <p:cTn id="44" dur="500"/>
                                        <p:tgtEl>
                                          <p:spTgt spid="30723">
                                            <p:txEl>
                                              <p:pRg st="12" end="12"/>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30723">
                                            <p:txEl>
                                              <p:pRg st="13" end="13"/>
                                            </p:txEl>
                                          </p:spTgt>
                                        </p:tgtEl>
                                        <p:attrNameLst>
                                          <p:attrName>style.visibility</p:attrName>
                                        </p:attrNameLst>
                                      </p:cBhvr>
                                      <p:to>
                                        <p:strVal val="visible"/>
                                      </p:to>
                                    </p:set>
                                    <p:animEffect transition="in" filter="checkerboard(across)">
                                      <p:cBhvr>
                                        <p:cTn id="47" dur="500"/>
                                        <p:tgtEl>
                                          <p:spTgt spid="30723">
                                            <p:txEl>
                                              <p:pRg st="13" end="13"/>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checkerboard(across)">
                                      <p:cBhvr>
                                        <p:cTn id="5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altLang="en-US" dirty="0" smtClean="0"/>
              <a:t>Boolean Logic</a:t>
            </a:r>
          </a:p>
        </p:txBody>
      </p:sp>
      <p:sp>
        <p:nvSpPr>
          <p:cNvPr id="3" name="Content Placeholder 2"/>
          <p:cNvSpPr>
            <a:spLocks noGrp="1"/>
          </p:cNvSpPr>
          <p:nvPr>
            <p:ph idx="1"/>
          </p:nvPr>
        </p:nvSpPr>
        <p:spPr/>
        <p:txBody>
          <a:bodyPr/>
          <a:lstStyle/>
          <a:p>
            <a:r>
              <a:rPr lang="en-US" altLang="en-US" sz="2100" dirty="0"/>
              <a:t>It is a mathematical system built around two values TRUE and FALSE</a:t>
            </a:r>
          </a:p>
          <a:p>
            <a:pPr lvl="1"/>
            <a:r>
              <a:rPr lang="en-US" altLang="en-US" sz="2100" dirty="0"/>
              <a:t>The value TRUE and FALSE are called Boolean values and are often </a:t>
            </a:r>
            <a:r>
              <a:rPr lang="en-US" altLang="en-US" sz="2100" dirty="0" smtClean="0"/>
              <a:t>represented </a:t>
            </a:r>
            <a:r>
              <a:rPr lang="en-US" altLang="en-US" sz="2100" dirty="0"/>
              <a:t>by the values 1 and 0 </a:t>
            </a:r>
          </a:p>
          <a:p>
            <a:r>
              <a:rPr lang="en-US" altLang="en-US" sz="2100" dirty="0"/>
              <a:t>Basic operations are as follows:</a:t>
            </a:r>
          </a:p>
          <a:p>
            <a:pPr lvl="1"/>
            <a:r>
              <a:rPr lang="en-US" altLang="en-US" sz="2100" dirty="0"/>
              <a:t>Negation (~) ,Conjunction ( </a:t>
            </a:r>
            <a:r>
              <a:rPr lang="el-GR" altLang="en-US" b="0" dirty="0" smtClean="0">
                <a:solidFill>
                  <a:srgbClr val="000000"/>
                </a:solidFill>
              </a:rPr>
              <a:t>Λ</a:t>
            </a:r>
            <a:r>
              <a:rPr lang="en-US" altLang="en-US" b="0" dirty="0" smtClean="0">
                <a:solidFill>
                  <a:srgbClr val="000000"/>
                </a:solidFill>
              </a:rPr>
              <a:t> </a:t>
            </a:r>
            <a:r>
              <a:rPr lang="en-US" altLang="en-US" sz="2100" dirty="0"/>
              <a:t>) ,Disjunction ( V )</a:t>
            </a:r>
          </a:p>
          <a:p>
            <a:endParaRPr lang="en-US" altLang="en-US" sz="2100" dirty="0"/>
          </a:p>
          <a:p>
            <a:r>
              <a:rPr lang="en-US" altLang="en-US" sz="2100" dirty="0"/>
              <a:t>Truth Table of Basic operations:</a:t>
            </a:r>
          </a:p>
          <a:p>
            <a:pPr lvl="1"/>
            <a:endParaRPr lang="en-US" altLang="en-US" dirty="0" smtClean="0"/>
          </a:p>
        </p:txBody>
      </p:sp>
      <p:graphicFrame>
        <p:nvGraphicFramePr>
          <p:cNvPr id="12366" name="Group 78"/>
          <p:cNvGraphicFramePr>
            <a:graphicFrameLocks noGrp="1"/>
          </p:cNvGraphicFramePr>
          <p:nvPr/>
        </p:nvGraphicFramePr>
        <p:xfrm>
          <a:off x="2660332" y="4640580"/>
          <a:ext cx="1386840" cy="1248489"/>
        </p:xfrm>
        <a:graphic>
          <a:graphicData uri="http://schemas.openxmlformats.org/drawingml/2006/table">
            <a:tbl>
              <a:tblPr/>
              <a:tblGrid>
                <a:gridCol w="595075"/>
                <a:gridCol w="791765"/>
              </a:tblGrid>
              <a:tr h="416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a</a:t>
                      </a:r>
                    </a:p>
                  </a:txBody>
                  <a:tcPr marL="96012" marR="96012" marT="48019" marB="480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~a</a:t>
                      </a:r>
                    </a:p>
                  </a:txBody>
                  <a:tcPr marL="96012" marR="96012" marT="48019" marB="480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416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9" marB="480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19" marB="480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16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19" marB="480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9" marB="480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graphicFrame>
        <p:nvGraphicFramePr>
          <p:cNvPr id="12362" name="Group 74"/>
          <p:cNvGraphicFramePr>
            <a:graphicFrameLocks noGrp="1"/>
          </p:cNvGraphicFramePr>
          <p:nvPr/>
        </p:nvGraphicFramePr>
        <p:xfrm>
          <a:off x="5033962" y="4187190"/>
          <a:ext cx="2146935" cy="2050066"/>
        </p:xfrm>
        <a:graphic>
          <a:graphicData uri="http://schemas.openxmlformats.org/drawingml/2006/table">
            <a:tbl>
              <a:tblPr/>
              <a:tblGrid>
                <a:gridCol w="715090"/>
                <a:gridCol w="716756"/>
                <a:gridCol w="715089"/>
              </a:tblGrid>
              <a:tr h="4161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a</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b</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a </a:t>
                      </a:r>
                      <a:r>
                        <a:rPr kumimoji="0" lang="el-GR" sz="2100" b="0" i="0" u="none" strike="noStrike" cap="none" normalizeH="0" baseline="0" smtClean="0">
                          <a:ln>
                            <a:noFill/>
                          </a:ln>
                          <a:solidFill>
                            <a:srgbClr val="000000"/>
                          </a:solidFill>
                          <a:effectLst/>
                          <a:latin typeface="Arial Narrow" pitchFamily="34" charset="0"/>
                        </a:rPr>
                        <a:t>Λ</a:t>
                      </a:r>
                      <a:r>
                        <a:rPr kumimoji="0" lang="en-US" sz="2100" b="0" i="0" u="none" strike="noStrike" cap="none" normalizeH="0" baseline="0" smtClean="0">
                          <a:ln>
                            <a:noFill/>
                          </a:ln>
                          <a:solidFill>
                            <a:srgbClr val="000000"/>
                          </a:solidFill>
                          <a:effectLst/>
                          <a:latin typeface="Arial Narrow" pitchFamily="34" charset="0"/>
                        </a:rPr>
                        <a:t> b </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4161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161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4161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8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rgbClr val="000000"/>
                          </a:solidFill>
                          <a:effectLst/>
                          <a:latin typeface="Arial Narrow" pitchFamily="34" charset="0"/>
                        </a:rPr>
                        <a:t>1</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rgbClr val="000000"/>
                          </a:solidFill>
                          <a:effectLst/>
                          <a:latin typeface="Arial Narrow" pitchFamily="34" charset="0"/>
                        </a:rPr>
                        <a:t>1</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rgbClr val="000000"/>
                          </a:solidFill>
                          <a:effectLst/>
                          <a:latin typeface="Arial Narrow" pitchFamily="34" charset="0"/>
                        </a:rPr>
                        <a:t>1</a:t>
                      </a:r>
                    </a:p>
                  </a:txBody>
                  <a:tcPr marL="96012" marR="96012" marT="48013" marB="48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graphicFrame>
        <p:nvGraphicFramePr>
          <p:cNvPr id="12365" name="Group 77"/>
          <p:cNvGraphicFramePr>
            <a:graphicFrameLocks noGrp="1"/>
          </p:cNvGraphicFramePr>
          <p:nvPr/>
        </p:nvGraphicFramePr>
        <p:xfrm>
          <a:off x="8221027" y="4200525"/>
          <a:ext cx="2226945" cy="2080260"/>
        </p:xfrm>
        <a:graphic>
          <a:graphicData uri="http://schemas.openxmlformats.org/drawingml/2006/table">
            <a:tbl>
              <a:tblPr/>
              <a:tblGrid>
                <a:gridCol w="741760"/>
                <a:gridCol w="743426"/>
                <a:gridCol w="741759"/>
              </a:tblGrid>
              <a:tr h="416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a</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b</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a V b</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416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16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416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0</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16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a:t>
                      </a:r>
                    </a:p>
                  </a:txBody>
                  <a:tcPr marL="96012" marR="96012" marT="48006" marB="480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
        <p:nvSpPr>
          <p:cNvPr id="2" name="Footer Placeholder 1"/>
          <p:cNvSpPr>
            <a:spLocks noGrp="1"/>
          </p:cNvSpPr>
          <p:nvPr>
            <p:ph type="ftr" sz="quarter" idx="11"/>
          </p:nvPr>
        </p:nvSpPr>
        <p:spPr/>
        <p:txBody>
          <a:bodyPr/>
          <a:lstStyle/>
          <a:p>
            <a:r>
              <a:rPr lang="en-IN" smtClean="0"/>
              <a:t>INDIAN INSTITUTE OF TECHNOLOGY KHARAGPUR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8" name="Rectangle 7"/>
          <p:cNvSpPr/>
          <p:nvPr/>
        </p:nvSpPr>
        <p:spPr>
          <a:xfrm>
            <a:off x="2795587" y="4210050"/>
            <a:ext cx="1189749" cy="415498"/>
          </a:xfrm>
          <a:prstGeom prst="rect">
            <a:avLst/>
          </a:prstGeom>
        </p:spPr>
        <p:txBody>
          <a:bodyPr wrap="none">
            <a:spAutoFit/>
          </a:bodyPr>
          <a:lstStyle/>
          <a:p>
            <a:r>
              <a:rPr lang="en-US" altLang="en-US" sz="2100" b="1" dirty="0">
                <a:solidFill>
                  <a:srgbClr val="000000"/>
                </a:solidFill>
                <a:latin typeface="Arial Narrow" panose="020B0606020202030204" pitchFamily="34" charset="0"/>
              </a:rPr>
              <a:t>Negation </a:t>
            </a:r>
            <a:endParaRPr lang="en-US" dirty="0"/>
          </a:p>
        </p:txBody>
      </p:sp>
      <p:sp>
        <p:nvSpPr>
          <p:cNvPr id="10" name="Rectangle 9"/>
          <p:cNvSpPr/>
          <p:nvPr/>
        </p:nvSpPr>
        <p:spPr>
          <a:xfrm>
            <a:off x="5386387" y="3776306"/>
            <a:ext cx="1531188" cy="415498"/>
          </a:xfrm>
          <a:prstGeom prst="rect">
            <a:avLst/>
          </a:prstGeom>
        </p:spPr>
        <p:txBody>
          <a:bodyPr wrap="none">
            <a:spAutoFit/>
          </a:bodyPr>
          <a:lstStyle/>
          <a:p>
            <a:r>
              <a:rPr lang="en-US" altLang="en-US" sz="2100" b="1" dirty="0">
                <a:solidFill>
                  <a:srgbClr val="000000"/>
                </a:solidFill>
                <a:latin typeface="Arial Narrow" panose="020B0606020202030204" pitchFamily="34" charset="0"/>
              </a:rPr>
              <a:t>Conjunction </a:t>
            </a:r>
            <a:endParaRPr lang="en-US" dirty="0"/>
          </a:p>
        </p:txBody>
      </p:sp>
      <p:sp>
        <p:nvSpPr>
          <p:cNvPr id="12" name="Rectangle 11"/>
          <p:cNvSpPr/>
          <p:nvPr/>
        </p:nvSpPr>
        <p:spPr>
          <a:xfrm>
            <a:off x="8662987" y="3776306"/>
            <a:ext cx="1446230" cy="415498"/>
          </a:xfrm>
          <a:prstGeom prst="rect">
            <a:avLst/>
          </a:prstGeom>
        </p:spPr>
        <p:txBody>
          <a:bodyPr wrap="none">
            <a:spAutoFit/>
          </a:bodyPr>
          <a:lstStyle/>
          <a:p>
            <a:r>
              <a:rPr lang="en-US" altLang="en-US" sz="2100" b="1" dirty="0">
                <a:solidFill>
                  <a:srgbClr val="000000"/>
                </a:solidFill>
                <a:latin typeface="Arial Narrow" panose="020B0606020202030204" pitchFamily="34" charset="0"/>
              </a:rPr>
              <a:t>Disjunction </a:t>
            </a:r>
            <a:endParaRPr lang="en-US" dirty="0"/>
          </a:p>
        </p:txBody>
      </p:sp>
    </p:spTree>
    <p:extLst>
      <p:ext uri="{BB962C8B-B14F-4D97-AF65-F5344CB8AC3E}">
        <p14:creationId xmlns:p14="http://schemas.microsoft.com/office/powerpoint/2010/main" val="1412018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2365"/>
                                        </p:tgtEl>
                                        <p:attrNameLst>
                                          <p:attrName>style.visibility</p:attrName>
                                        </p:attrNameLst>
                                      </p:cBhvr>
                                      <p:to>
                                        <p:strVal val="visible"/>
                                      </p:to>
                                    </p:set>
                                    <p:animEffect transition="in" filter="checkerboard(across)">
                                      <p:cBhvr>
                                        <p:cTn id="11" dur="500"/>
                                        <p:tgtEl>
                                          <p:spTgt spid="12365"/>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2362"/>
                                        </p:tgtEl>
                                        <p:attrNameLst>
                                          <p:attrName>style.visibility</p:attrName>
                                        </p:attrNameLst>
                                      </p:cBhvr>
                                      <p:to>
                                        <p:strVal val="visible"/>
                                      </p:to>
                                    </p:set>
                                    <p:animEffect transition="in" filter="checkerboard(across)">
                                      <p:cBhvr>
                                        <p:cTn id="15" dur="500"/>
                                        <p:tgtEl>
                                          <p:spTgt spid="12362"/>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12366"/>
                                        </p:tgtEl>
                                        <p:attrNameLst>
                                          <p:attrName>style.visibility</p:attrName>
                                        </p:attrNameLst>
                                      </p:cBhvr>
                                      <p:to>
                                        <p:strVal val="visible"/>
                                      </p:to>
                                    </p:set>
                                    <p:animEffect transition="in" filter="checkerboard(across)">
                                      <p:cBhvr>
                                        <p:cTn id="19" dur="500"/>
                                        <p:tgtEl>
                                          <p:spTgt spid="12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altLang="en-US" smtClean="0"/>
              <a:t>Boolean Logic (</a:t>
            </a:r>
            <a:r>
              <a:rPr lang="en-US" altLang="en-US" dirty="0" err="1" smtClean="0"/>
              <a:t>contd</a:t>
            </a:r>
            <a:r>
              <a:rPr lang="en-US" altLang="en-US" dirty="0" smtClean="0"/>
              <a:t>…)</a:t>
            </a:r>
          </a:p>
        </p:txBody>
      </p:sp>
      <p:sp>
        <p:nvSpPr>
          <p:cNvPr id="3" name="Content Placeholder 2"/>
          <p:cNvSpPr>
            <a:spLocks noGrp="1"/>
          </p:cNvSpPr>
          <p:nvPr>
            <p:ph idx="1"/>
          </p:nvPr>
        </p:nvSpPr>
        <p:spPr/>
        <p:txBody>
          <a:bodyPr/>
          <a:lstStyle/>
          <a:p>
            <a:r>
              <a:rPr lang="en-US" altLang="en-US" sz="2100"/>
              <a:t>Several other Boolean operations occasionally appear</a:t>
            </a:r>
          </a:p>
          <a:p>
            <a:pPr lvl="1"/>
            <a:r>
              <a:rPr lang="en-US" altLang="en-US" sz="2100"/>
              <a:t>Exclusive-Or (XOR): P </a:t>
            </a:r>
            <a:r>
              <a:rPr lang="en-US" altLang="en-US" sz="2100">
                <a:solidFill>
                  <a:srgbClr val="000000"/>
                </a:solidFill>
              </a:rPr>
              <a:t>⊕</a:t>
            </a:r>
            <a:r>
              <a:rPr lang="en-US" altLang="en-US" sz="2100"/>
              <a:t> Q ≡ (~P </a:t>
            </a:r>
            <a:r>
              <a:rPr lang="el-GR" altLang="en-US" sz="2100" b="0">
                <a:solidFill>
                  <a:srgbClr val="000000"/>
                </a:solidFill>
              </a:rPr>
              <a:t>Λ</a:t>
            </a:r>
            <a:r>
              <a:rPr lang="en-US" altLang="en-US" sz="2100"/>
              <a:t> Q) V (P </a:t>
            </a:r>
            <a:r>
              <a:rPr lang="el-GR" altLang="en-US" sz="2100" b="0">
                <a:solidFill>
                  <a:srgbClr val="000000"/>
                </a:solidFill>
              </a:rPr>
              <a:t>Λ</a:t>
            </a:r>
            <a:r>
              <a:rPr lang="en-US" altLang="en-US" sz="2100"/>
              <a:t> ~Q) ≡ ~(P </a:t>
            </a:r>
            <a:r>
              <a:rPr lang="en-US" altLang="en-US" sz="2100">
                <a:latin typeface="Courier New" panose="02070309020205020404" pitchFamily="49" charset="0"/>
                <a:cs typeface="Courier New" panose="02070309020205020404" pitchFamily="49" charset="0"/>
                <a:sym typeface="Wingdings" panose="05000000000000000000" pitchFamily="2" charset="2"/>
              </a:rPr>
              <a:t>&lt;=&gt;</a:t>
            </a:r>
            <a:r>
              <a:rPr lang="en-US" altLang="en-US" sz="2100">
                <a:sym typeface="Wingdings" panose="05000000000000000000" pitchFamily="2" charset="2"/>
              </a:rPr>
              <a:t> Q)</a:t>
            </a:r>
            <a:endParaRPr lang="en-US" altLang="en-US" sz="2100"/>
          </a:p>
          <a:p>
            <a:pPr lvl="1"/>
            <a:r>
              <a:rPr lang="en-US" altLang="en-US" sz="2100"/>
              <a:t>Implication: P </a:t>
            </a:r>
            <a:r>
              <a:rPr lang="en-US" altLang="en-US" sz="2100">
                <a:latin typeface="Courier New" panose="02070309020205020404" pitchFamily="49" charset="0"/>
                <a:cs typeface="Courier New" panose="02070309020205020404" pitchFamily="49" charset="0"/>
              </a:rPr>
              <a:t>=&gt;</a:t>
            </a:r>
            <a:r>
              <a:rPr lang="en-US" altLang="en-US" sz="2100"/>
              <a:t> Q ≡ ~P V Q</a:t>
            </a:r>
          </a:p>
          <a:p>
            <a:pPr lvl="1"/>
            <a:r>
              <a:rPr lang="en-US" altLang="en-US" sz="2100"/>
              <a:t>Equality: P </a:t>
            </a:r>
            <a:r>
              <a:rPr lang="en-US" altLang="en-US" sz="2100">
                <a:latin typeface="Courier New" panose="02070309020205020404" pitchFamily="49" charset="0"/>
                <a:cs typeface="Courier New" panose="02070309020205020404" pitchFamily="49" charset="0"/>
                <a:sym typeface="Wingdings" panose="05000000000000000000" pitchFamily="2" charset="2"/>
              </a:rPr>
              <a:t>&lt;=&gt;</a:t>
            </a:r>
            <a:r>
              <a:rPr lang="en-US" altLang="en-US" sz="2100">
                <a:sym typeface="Wingdings" panose="05000000000000000000" pitchFamily="2" charset="2"/>
              </a:rPr>
              <a:t> Q </a:t>
            </a:r>
            <a:r>
              <a:rPr lang="en-US" altLang="en-US" sz="2100"/>
              <a:t>≡</a:t>
            </a:r>
            <a:r>
              <a:rPr lang="en-US" altLang="en-US" sz="2100">
                <a:sym typeface="Wingdings" panose="05000000000000000000" pitchFamily="2" charset="2"/>
              </a:rPr>
              <a:t> (P </a:t>
            </a:r>
            <a:r>
              <a:rPr lang="en-US" altLang="en-US" sz="2100">
                <a:latin typeface="Courier New" panose="02070309020205020404" pitchFamily="49" charset="0"/>
                <a:cs typeface="Courier New" panose="02070309020205020404" pitchFamily="49" charset="0"/>
                <a:sym typeface="Wingdings" panose="05000000000000000000" pitchFamily="2" charset="2"/>
              </a:rPr>
              <a:t>=&gt;</a:t>
            </a:r>
            <a:r>
              <a:rPr lang="en-US" altLang="en-US" sz="2100">
                <a:sym typeface="Wingdings" panose="05000000000000000000" pitchFamily="2" charset="2"/>
              </a:rPr>
              <a:t> Q) </a:t>
            </a:r>
            <a:r>
              <a:rPr lang="el-GR" altLang="en-US" sz="2100" b="0">
                <a:solidFill>
                  <a:srgbClr val="000000"/>
                </a:solidFill>
              </a:rPr>
              <a:t>Λ</a:t>
            </a:r>
            <a:r>
              <a:rPr lang="en-US" altLang="en-US" sz="2100"/>
              <a:t> (Q </a:t>
            </a:r>
            <a:r>
              <a:rPr lang="en-US" altLang="en-US" sz="2100">
                <a:latin typeface="Courier New" panose="02070309020205020404" pitchFamily="49" charset="0"/>
                <a:cs typeface="Courier New" panose="02070309020205020404" pitchFamily="49" charset="0"/>
              </a:rPr>
              <a:t>=&gt;</a:t>
            </a:r>
            <a:r>
              <a:rPr lang="en-US" altLang="en-US" sz="2100"/>
              <a:t> P)</a:t>
            </a:r>
          </a:p>
          <a:p>
            <a:endParaRPr lang="en-US" altLang="en-US" sz="2100" i="1"/>
          </a:p>
          <a:p>
            <a:r>
              <a:rPr lang="en-US" altLang="en-US" sz="2100"/>
              <a:t>Distributive law:</a:t>
            </a:r>
          </a:p>
          <a:p>
            <a:pPr lvl="1"/>
            <a:r>
              <a:rPr lang="en-US" altLang="en-US" sz="2100"/>
              <a:t>P </a:t>
            </a:r>
            <a:r>
              <a:rPr lang="el-GR" altLang="en-US" sz="2100" b="0">
                <a:solidFill>
                  <a:srgbClr val="000000"/>
                </a:solidFill>
              </a:rPr>
              <a:t>Λ</a:t>
            </a:r>
            <a:r>
              <a:rPr lang="en-US" altLang="en-US" sz="2100"/>
              <a:t> (Q V R) ≡ (P </a:t>
            </a:r>
            <a:r>
              <a:rPr lang="el-GR" altLang="en-US" sz="2100" b="0">
                <a:solidFill>
                  <a:srgbClr val="000000"/>
                </a:solidFill>
              </a:rPr>
              <a:t>Λ</a:t>
            </a:r>
            <a:r>
              <a:rPr lang="en-US" altLang="en-US" sz="2100"/>
              <a:t> Q) V ( P </a:t>
            </a:r>
            <a:r>
              <a:rPr lang="el-GR" altLang="en-US" sz="2100" b="0">
                <a:solidFill>
                  <a:srgbClr val="000000"/>
                </a:solidFill>
              </a:rPr>
              <a:t>Λ</a:t>
            </a:r>
            <a:r>
              <a:rPr lang="en-US" altLang="en-US" sz="2100"/>
              <a:t> R)</a:t>
            </a:r>
          </a:p>
          <a:p>
            <a:pPr lvl="1"/>
            <a:r>
              <a:rPr lang="en-US" altLang="en-US" sz="2100"/>
              <a:t>P V (Q </a:t>
            </a:r>
            <a:r>
              <a:rPr lang="el-GR" altLang="en-US" sz="2100" b="0">
                <a:solidFill>
                  <a:srgbClr val="000000"/>
                </a:solidFill>
              </a:rPr>
              <a:t>Λ</a:t>
            </a:r>
            <a:r>
              <a:rPr lang="en-US" altLang="en-US" sz="2100"/>
              <a:t> R) ≡ (P V Q) </a:t>
            </a:r>
            <a:r>
              <a:rPr lang="el-GR" altLang="en-US" sz="2100" b="0">
                <a:solidFill>
                  <a:srgbClr val="000000"/>
                </a:solidFill>
              </a:rPr>
              <a:t>Λ</a:t>
            </a:r>
            <a:r>
              <a:rPr lang="en-US" altLang="en-US" sz="2100"/>
              <a:t> (P V R) </a:t>
            </a:r>
            <a:r>
              <a:rPr lang="en-US" altLang="en-US" sz="2100">
                <a:solidFill>
                  <a:srgbClr val="C00000"/>
                </a:solidFill>
              </a:rPr>
              <a:t>[Dual]</a:t>
            </a:r>
          </a:p>
          <a:p>
            <a:endParaRPr lang="en-US" altLang="en-US" sz="2100"/>
          </a:p>
          <a:p>
            <a:r>
              <a:rPr lang="en-US" altLang="en-US" sz="2100"/>
              <a:t>Commutative law:</a:t>
            </a:r>
          </a:p>
          <a:p>
            <a:pPr lvl="1"/>
            <a:r>
              <a:rPr lang="en-US" altLang="en-US" sz="2100"/>
              <a:t>P V Q ≡ Q V P and Q </a:t>
            </a:r>
            <a:r>
              <a:rPr lang="el-GR" altLang="en-US" sz="2100" b="0">
                <a:solidFill>
                  <a:srgbClr val="000000"/>
                </a:solidFill>
              </a:rPr>
              <a:t>Λ</a:t>
            </a:r>
            <a:r>
              <a:rPr lang="en-US" altLang="en-US" sz="2100"/>
              <a:t> R ≡ R </a:t>
            </a:r>
            <a:r>
              <a:rPr lang="el-GR" altLang="en-US" sz="2100" b="0">
                <a:solidFill>
                  <a:srgbClr val="000000"/>
                </a:solidFill>
              </a:rPr>
              <a:t>Λ</a:t>
            </a:r>
            <a:r>
              <a:rPr lang="en-US" altLang="en-US" sz="2100"/>
              <a:t> Q </a:t>
            </a:r>
          </a:p>
        </p:txBody>
      </p:sp>
      <p:sp>
        <p:nvSpPr>
          <p:cNvPr id="2" name="Footer Placeholder 1"/>
          <p:cNvSpPr>
            <a:spLocks noGrp="1"/>
          </p:cNvSpPr>
          <p:nvPr>
            <p:ph type="ftr" sz="quarter" idx="11"/>
          </p:nvPr>
        </p:nvSpPr>
        <p:spPr/>
        <p:txBody>
          <a:bodyPr/>
          <a:lstStyle/>
          <a:p>
            <a:r>
              <a:rPr lang="en-IN" smtClean="0"/>
              <a:t>INDIAN INSTITUTE OF TECHNOLOGY KHARAGPUR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312885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heckerboard(across)">
                                      <p:cBhvr>
                                        <p:cTn id="24" dur="500"/>
                                        <p:tgtEl>
                                          <p:spTgt spid="3">
                                            <p:txEl>
                                              <p:pRg st="6" end="6"/>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checkerboard(across)">
                                      <p:cBhvr>
                                        <p:cTn id="30" dur="500"/>
                                        <p:tgtEl>
                                          <p:spTgt spid="3">
                                            <p:txEl>
                                              <p:pRg st="9" end="9"/>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Comments on Alan Turing’s Paper </a:t>
            </a:r>
            <a:endParaRPr lang="en-US" dirty="0"/>
          </a:p>
        </p:txBody>
      </p:sp>
      <p:sp>
        <p:nvSpPr>
          <p:cNvPr id="4" name="Content Placeholder 3"/>
          <p:cNvSpPr>
            <a:spLocks noGrp="1"/>
          </p:cNvSpPr>
          <p:nvPr>
            <p:ph idx="1"/>
          </p:nvPr>
        </p:nvSpPr>
        <p:spPr>
          <a:xfrm>
            <a:off x="738187" y="1004887"/>
            <a:ext cx="11353800" cy="5719763"/>
          </a:xfrm>
        </p:spPr>
        <p:txBody>
          <a:bodyPr>
            <a:noAutofit/>
          </a:bodyPr>
          <a:lstStyle/>
          <a:p>
            <a:pPr>
              <a:lnSpc>
                <a:spcPct val="100000"/>
              </a:lnSpc>
              <a:defRPr/>
            </a:pPr>
            <a:r>
              <a:rPr lang="en-US" sz="2000" dirty="0">
                <a:solidFill>
                  <a:schemeClr val="accent1">
                    <a:lumMod val="75000"/>
                  </a:schemeClr>
                </a:solidFill>
              </a:rPr>
              <a:t>"</a:t>
            </a:r>
            <a:r>
              <a:rPr lang="en-US" sz="2000" dirty="0">
                <a:solidFill>
                  <a:srgbClr val="0000CC"/>
                </a:solidFill>
              </a:rPr>
              <a:t>On Computable Numbers, with an Application to the </a:t>
            </a:r>
            <a:r>
              <a:rPr lang="en-US" sz="2000" dirty="0" err="1">
                <a:solidFill>
                  <a:srgbClr val="0000CC"/>
                </a:solidFill>
              </a:rPr>
              <a:t>Entscheidungs</a:t>
            </a:r>
            <a:r>
              <a:rPr lang="en-US" sz="2000" dirty="0">
                <a:solidFill>
                  <a:srgbClr val="0000CC"/>
                </a:solidFill>
              </a:rPr>
              <a:t> Problem</a:t>
            </a:r>
            <a:r>
              <a:rPr lang="en-US" sz="2000" dirty="0">
                <a:solidFill>
                  <a:schemeClr val="accent1">
                    <a:lumMod val="75000"/>
                  </a:schemeClr>
                </a:solidFill>
              </a:rPr>
              <a:t>." </a:t>
            </a:r>
          </a:p>
          <a:p>
            <a:pPr algn="just">
              <a:lnSpc>
                <a:spcPct val="100000"/>
              </a:lnSpc>
              <a:buFont typeface="Wingdings" pitchFamily="82" charset="2"/>
              <a:buNone/>
              <a:defRPr/>
            </a:pPr>
            <a:r>
              <a:rPr lang="en-US" sz="2000" dirty="0">
                <a:solidFill>
                  <a:schemeClr val="accent1">
                    <a:lumMod val="75000"/>
                  </a:schemeClr>
                </a:solidFill>
              </a:rPr>
              <a:t>	</a:t>
            </a:r>
            <a:r>
              <a:rPr lang="en-US" sz="2000" dirty="0"/>
              <a:t>This is a bizarre paper. It begins by defining a computing device absolutely unlike anything I have seen, then proceeds to show—I haven't quite followed the needlessly complicated formalism—that there are numbers that it can't compute. </a:t>
            </a:r>
          </a:p>
          <a:p>
            <a:pPr algn="just">
              <a:lnSpc>
                <a:spcPct val="100000"/>
              </a:lnSpc>
              <a:buFont typeface="Wingdings" pitchFamily="82" charset="2"/>
              <a:buNone/>
              <a:defRPr/>
            </a:pPr>
            <a:r>
              <a:rPr lang="en-US" sz="2000" dirty="0"/>
              <a:t>	As I see it, there are two alternatives that apply to any machine that will ever be built: Either these numbers are too big to be represented in the machine, in which case the conclusion is obvious, or they are not; in that case, a machine that can't compute them is simply broken</a:t>
            </a:r>
            <a:r>
              <a:rPr lang="en-US" sz="2000" dirty="0" smtClean="0"/>
              <a:t>!</a:t>
            </a:r>
          </a:p>
          <a:p>
            <a:pPr algn="just">
              <a:lnSpc>
                <a:spcPct val="100000"/>
              </a:lnSpc>
              <a:buFont typeface="Wingdings" pitchFamily="82" charset="2"/>
              <a:buNone/>
              <a:defRPr/>
            </a:pPr>
            <a:r>
              <a:rPr lang="en-US" sz="2000" dirty="0" smtClean="0"/>
              <a:t>	Any </a:t>
            </a:r>
            <a:r>
              <a:rPr lang="en-US" sz="2000" dirty="0"/>
              <a:t>tabulating machine worth its rent can compute all the values in the range it represents, and any number computable by a function—that is, by applying the four operations a number of times—can be computed by any modern tabulating machine since these machines—unlike the one proposed here with its bizarre mechanism——have the four operations hardwired. It seems that the "improvement" proposed by Turing is not an improvement over current technology at all, and I strongly suspect the machine is too simple to be of </a:t>
            </a:r>
            <a:r>
              <a:rPr lang="en-US" sz="2000" dirty="0" smtClean="0"/>
              <a:t>any use.</a:t>
            </a:r>
          </a:p>
          <a:p>
            <a:pPr algn="just">
              <a:lnSpc>
                <a:spcPct val="100000"/>
              </a:lnSpc>
              <a:buFont typeface="Wingdings" pitchFamily="82" charset="2"/>
              <a:buNone/>
              <a:defRPr/>
            </a:pPr>
            <a:r>
              <a:rPr lang="en-US" sz="2000" dirty="0" smtClean="0"/>
              <a:t>	If </a:t>
            </a:r>
            <a:r>
              <a:rPr lang="en-US" sz="2000" dirty="0"/>
              <a:t>the article is accepted, Turing should remember that the language of this journal is English and change the title accordingly. </a:t>
            </a:r>
          </a:p>
          <a:p>
            <a:pPr>
              <a:lnSpc>
                <a:spcPct val="100000"/>
              </a:lnSpc>
              <a:buFont typeface="Wingdings" pitchFamily="82" charset="2"/>
              <a:buNone/>
              <a:defRPr/>
            </a:pPr>
            <a:r>
              <a:rPr lang="en-US" sz="2000" dirty="0"/>
              <a:t>					</a:t>
            </a:r>
            <a:r>
              <a:rPr lang="en-US" sz="2000" dirty="0">
                <a:solidFill>
                  <a:srgbClr val="FF0000"/>
                </a:solidFill>
              </a:rPr>
              <a:t>Source: http://www.fang.ece.ufl.edu/reject.html</a:t>
            </a:r>
          </a:p>
          <a:p>
            <a:pPr>
              <a:lnSpc>
                <a:spcPct val="100000"/>
              </a:lnSpc>
              <a:buFont typeface="Wingdings" pitchFamily="82" charset="2"/>
              <a:buChar char="q"/>
              <a:defRPr/>
            </a:pPr>
            <a:endParaRPr lang="en-US" sz="2000" dirty="0"/>
          </a:p>
        </p:txBody>
      </p:sp>
      <p:sp>
        <p:nvSpPr>
          <p:cNvPr id="5" name="Footer Placeholder 4"/>
          <p:cNvSpPr>
            <a:spLocks noGrp="1"/>
          </p:cNvSpPr>
          <p:nvPr>
            <p:ph type="ftr" sz="quarter" idx="11"/>
          </p:nvPr>
        </p:nvSpPr>
        <p:spPr/>
        <p:txBody>
          <a:bodyPr/>
          <a:lstStyle/>
          <a:p>
            <a:r>
              <a:rPr lang="en-IN" smtClean="0"/>
              <a:t>INDIAN INSTITUTE OF TECHNOLOGY KHARAGPUR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467190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65" y="141304"/>
            <a:ext cx="11761470" cy="639746"/>
          </a:xfrm>
        </p:spPr>
        <p:txBody>
          <a:bodyPr>
            <a:normAutofit fontScale="90000"/>
          </a:bodyPr>
          <a:lstStyle/>
          <a:p>
            <a:pPr>
              <a:defRPr/>
            </a:pPr>
            <a:r>
              <a:rPr lang="en-US" dirty="0" smtClean="0"/>
              <a:t>Curriculum</a:t>
            </a:r>
            <a:endParaRPr lang="en-US" dirty="0"/>
          </a:p>
        </p:txBody>
      </p:sp>
      <p:sp>
        <p:nvSpPr>
          <p:cNvPr id="5123" name="Content Placeholder 2"/>
          <p:cNvSpPr>
            <a:spLocks noGrp="1"/>
          </p:cNvSpPr>
          <p:nvPr>
            <p:ph idx="1"/>
          </p:nvPr>
        </p:nvSpPr>
        <p:spPr/>
        <p:txBody>
          <a:bodyPr>
            <a:normAutofit/>
          </a:bodyPr>
          <a:lstStyle/>
          <a:p>
            <a:pPr>
              <a:lnSpc>
                <a:spcPct val="100000"/>
              </a:lnSpc>
            </a:pPr>
            <a:r>
              <a:rPr lang="en-US" altLang="en-US" sz="2000" dirty="0">
                <a:solidFill>
                  <a:srgbClr val="C00000"/>
                </a:solidFill>
              </a:rPr>
              <a:t>Discrete Structures </a:t>
            </a:r>
            <a:r>
              <a:rPr lang="en-US" altLang="en-US" sz="2000" dirty="0"/>
              <a:t>-- Sets, Relations and Functions; Proof Techniques, Algebraic Structures, </a:t>
            </a:r>
            <a:r>
              <a:rPr lang="en-US" altLang="en-US" sz="2000" dirty="0" err="1"/>
              <a:t>Morphisms</a:t>
            </a:r>
            <a:r>
              <a:rPr lang="en-US" altLang="en-US" sz="2000" dirty="0"/>
              <a:t>, </a:t>
            </a:r>
            <a:r>
              <a:rPr lang="en-US" altLang="en-US" sz="2000" dirty="0" err="1"/>
              <a:t>Posets</a:t>
            </a:r>
            <a:r>
              <a:rPr lang="en-US" altLang="en-US" sz="2000" dirty="0"/>
              <a:t>, Lattices and Boolean Algebras. </a:t>
            </a:r>
          </a:p>
          <a:p>
            <a:pPr algn="just">
              <a:lnSpc>
                <a:spcPct val="100000"/>
              </a:lnSpc>
            </a:pPr>
            <a:r>
              <a:rPr lang="en-US" altLang="en-US" sz="2000" dirty="0">
                <a:solidFill>
                  <a:srgbClr val="C00000"/>
                </a:solidFill>
              </a:rPr>
              <a:t>Logic</a:t>
            </a:r>
            <a:r>
              <a:rPr lang="en-US" altLang="en-US" sz="2000" dirty="0"/>
              <a:t> -- Propositional </a:t>
            </a:r>
            <a:r>
              <a:rPr lang="en-US" altLang="en-US" sz="2000" dirty="0" smtClean="0"/>
              <a:t>Calculus </a:t>
            </a:r>
            <a:r>
              <a:rPr lang="en-US" altLang="en-US" sz="2000" dirty="0"/>
              <a:t>and Predicate Calculus, </a:t>
            </a:r>
            <a:r>
              <a:rPr lang="en-US" altLang="en-US" sz="2000" dirty="0" smtClean="0"/>
              <a:t>Satisfiability </a:t>
            </a:r>
            <a:r>
              <a:rPr lang="en-US" altLang="en-US" sz="2000" dirty="0"/>
              <a:t>and </a:t>
            </a:r>
            <a:r>
              <a:rPr lang="en-US" altLang="en-US" sz="2000" dirty="0" smtClean="0"/>
              <a:t>Validity</a:t>
            </a:r>
            <a:r>
              <a:rPr lang="en-US" altLang="en-US" sz="2000" dirty="0"/>
              <a:t>, Notions of soundness and completeness </a:t>
            </a:r>
          </a:p>
          <a:p>
            <a:pPr algn="just">
              <a:lnSpc>
                <a:spcPct val="100000"/>
              </a:lnSpc>
            </a:pPr>
            <a:r>
              <a:rPr lang="en-US" altLang="en-US" sz="2000" dirty="0">
                <a:solidFill>
                  <a:srgbClr val="C00000"/>
                </a:solidFill>
              </a:rPr>
              <a:t>Languages AND Automata Theory </a:t>
            </a:r>
            <a:r>
              <a:rPr lang="en-US" altLang="en-US" sz="2000" dirty="0"/>
              <a:t>-- Chomsky Hierarchy of Grammars and the corresponding acceptors, Turing Machines, Recursive and Recursively Enumerable Languages; Operations on Languages, closures with respect to the operations. </a:t>
            </a:r>
          </a:p>
          <a:p>
            <a:pPr algn="just">
              <a:lnSpc>
                <a:spcPct val="100000"/>
              </a:lnSpc>
            </a:pPr>
            <a:r>
              <a:rPr lang="en-US" altLang="en-US" sz="2000" dirty="0">
                <a:solidFill>
                  <a:srgbClr val="C00000"/>
                </a:solidFill>
              </a:rPr>
              <a:t>Computability</a:t>
            </a:r>
            <a:r>
              <a:rPr lang="en-US" altLang="en-US" sz="2000" dirty="0"/>
              <a:t> -- Church-Turing Thesis, Decision Problems, Decidability and </a:t>
            </a:r>
            <a:r>
              <a:rPr lang="en-US" altLang="en-US" sz="2000" dirty="0" err="1"/>
              <a:t>Undecidability</a:t>
            </a:r>
            <a:r>
              <a:rPr lang="en-US" altLang="en-US" sz="2000" dirty="0"/>
              <a:t>, Halting Problem of Turing Machines; Problem reduction (Turing and </a:t>
            </a:r>
            <a:r>
              <a:rPr lang="en-US" altLang="en-US" sz="2000" dirty="0" smtClean="0"/>
              <a:t>Mapping </a:t>
            </a:r>
            <a:r>
              <a:rPr lang="en-US" altLang="en-US" sz="2000" dirty="0"/>
              <a:t>reduction). </a:t>
            </a:r>
          </a:p>
          <a:p>
            <a:pPr>
              <a:lnSpc>
                <a:spcPct val="100000"/>
              </a:lnSpc>
            </a:pPr>
            <a:r>
              <a:rPr lang="en-US" altLang="en-US" sz="2000" dirty="0">
                <a:solidFill>
                  <a:srgbClr val="C00000"/>
                </a:solidFill>
              </a:rPr>
              <a:t>Computational </a:t>
            </a:r>
            <a:r>
              <a:rPr lang="en-US" altLang="en-US" sz="2000" dirty="0" smtClean="0">
                <a:solidFill>
                  <a:srgbClr val="C00000"/>
                </a:solidFill>
              </a:rPr>
              <a:t>Complexity:</a:t>
            </a:r>
            <a:endParaRPr lang="en-US" altLang="en-US" sz="2000" dirty="0" smtClean="0"/>
          </a:p>
          <a:p>
            <a:pPr>
              <a:lnSpc>
                <a:spcPct val="100000"/>
              </a:lnSpc>
            </a:pPr>
            <a:r>
              <a:rPr lang="en-US" altLang="en-US" sz="2000" dirty="0"/>
              <a:t>	</a:t>
            </a:r>
            <a:r>
              <a:rPr lang="en-US" altLang="en-US" sz="2000" dirty="0">
                <a:solidFill>
                  <a:srgbClr val="C00000"/>
                </a:solidFill>
              </a:rPr>
              <a:t>Time Complexity </a:t>
            </a:r>
            <a:r>
              <a:rPr lang="en-US" altLang="en-US" sz="2000" dirty="0"/>
              <a:t>-- Measuring Complexity, The class P, The class NP, NP-Completeness, Reduction, </a:t>
            </a:r>
            <a:r>
              <a:rPr lang="en-US" altLang="en-US" sz="2000" dirty="0" smtClean="0"/>
              <a:t>co-	NP</a:t>
            </a:r>
            <a:r>
              <a:rPr lang="en-US" altLang="en-US" sz="2000" dirty="0"/>
              <a:t>, Polynomial Hierarchy. </a:t>
            </a:r>
          </a:p>
          <a:p>
            <a:pPr>
              <a:lnSpc>
                <a:spcPct val="100000"/>
              </a:lnSpc>
            </a:pPr>
            <a:r>
              <a:rPr lang="en-US" altLang="en-US" sz="2000" dirty="0" smtClean="0">
                <a:solidFill>
                  <a:srgbClr val="C00000"/>
                </a:solidFill>
              </a:rPr>
              <a:t>	Space </a:t>
            </a:r>
            <a:r>
              <a:rPr lang="en-US" altLang="en-US" sz="2000" dirty="0">
                <a:solidFill>
                  <a:srgbClr val="C00000"/>
                </a:solidFill>
              </a:rPr>
              <a:t>Complexity </a:t>
            </a:r>
            <a:r>
              <a:rPr lang="en-US" altLang="en-US" sz="2000" dirty="0" smtClean="0"/>
              <a:t>– </a:t>
            </a:r>
            <a:r>
              <a:rPr lang="en-US" altLang="en-US" sz="2000" dirty="0" err="1" smtClean="0"/>
              <a:t>Savitch’s</a:t>
            </a:r>
            <a:r>
              <a:rPr lang="en-US" altLang="en-US" sz="2000" dirty="0" smtClean="0"/>
              <a:t> </a:t>
            </a:r>
            <a:r>
              <a:rPr lang="en-US" altLang="en-US" sz="2000" dirty="0"/>
              <a:t>Theorem, The class PSPACE. </a:t>
            </a:r>
          </a:p>
        </p:txBody>
      </p:sp>
      <p:sp>
        <p:nvSpPr>
          <p:cNvPr id="3" name="Footer Placeholder 2"/>
          <p:cNvSpPr>
            <a:spLocks noGrp="1"/>
          </p:cNvSpPr>
          <p:nvPr>
            <p:ph type="ftr" sz="quarter" idx="11"/>
          </p:nvPr>
        </p:nvSpPr>
        <p:spPr/>
        <p:txBody>
          <a:bodyPr/>
          <a:lstStyle/>
          <a:p>
            <a:r>
              <a:rPr lang="en-IN" smtClean="0"/>
              <a:t>INDIAN INSTITUTE OF TECHNOLOGY KHARAGPUR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0476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Books</a:t>
            </a:r>
            <a:endParaRPr lang="en-US" dirty="0"/>
          </a:p>
        </p:txBody>
      </p:sp>
      <p:sp>
        <p:nvSpPr>
          <p:cNvPr id="3" name="Content Placeholder 2"/>
          <p:cNvSpPr>
            <a:spLocks noGrp="1"/>
          </p:cNvSpPr>
          <p:nvPr>
            <p:ph idx="1"/>
          </p:nvPr>
        </p:nvSpPr>
        <p:spPr>
          <a:xfrm>
            <a:off x="630078" y="1466850"/>
            <a:ext cx="11551444" cy="4965622"/>
          </a:xfrm>
        </p:spPr>
        <p:txBody>
          <a:bodyPr>
            <a:normAutofit/>
          </a:bodyPr>
          <a:lstStyle/>
          <a:p>
            <a:pPr marL="457200" indent="-457200">
              <a:buFont typeface="+mj-lt"/>
              <a:buAutoNum type="arabicPeriod"/>
              <a:defRPr/>
            </a:pPr>
            <a:r>
              <a:rPr lang="en-US" sz="2000" dirty="0">
                <a:solidFill>
                  <a:srgbClr val="C00000"/>
                </a:solidFill>
              </a:rPr>
              <a:t>Michael </a:t>
            </a:r>
            <a:r>
              <a:rPr lang="en-US" sz="2000" dirty="0" err="1">
                <a:solidFill>
                  <a:srgbClr val="C00000"/>
                </a:solidFill>
              </a:rPr>
              <a:t>Sipser</a:t>
            </a:r>
            <a:r>
              <a:rPr lang="en-US" sz="2000" dirty="0">
                <a:solidFill>
                  <a:srgbClr val="C00000"/>
                </a:solidFill>
              </a:rPr>
              <a:t> -- Theory of Computation, Cengage Learning </a:t>
            </a:r>
            <a:r>
              <a:rPr lang="en-US" sz="2000" dirty="0" smtClean="0">
                <a:solidFill>
                  <a:srgbClr val="C00000"/>
                </a:solidFill>
              </a:rPr>
              <a:t>India.</a:t>
            </a:r>
          </a:p>
          <a:p>
            <a:pPr marL="457200" indent="-457200">
              <a:buFont typeface="+mj-lt"/>
              <a:buAutoNum type="arabicPeriod"/>
              <a:defRPr/>
            </a:pPr>
            <a:r>
              <a:rPr lang="en-US" sz="2000" dirty="0" smtClean="0"/>
              <a:t>J.P</a:t>
            </a:r>
            <a:r>
              <a:rPr lang="en-US" sz="2000" dirty="0"/>
              <a:t>. </a:t>
            </a:r>
            <a:r>
              <a:rPr lang="en-US" sz="2000" dirty="0" err="1"/>
              <a:t>Trembley</a:t>
            </a:r>
            <a:r>
              <a:rPr lang="en-US" sz="2000" dirty="0"/>
              <a:t> and R. Manohar -- Discrete Mathematical Structures with Applications to Computer Science, McGraw Hill Book </a:t>
            </a:r>
            <a:r>
              <a:rPr lang="en-US" sz="2000" dirty="0" smtClean="0"/>
              <a:t>Co.</a:t>
            </a:r>
          </a:p>
          <a:p>
            <a:pPr marL="457200" indent="-457200">
              <a:buFont typeface="+mj-lt"/>
              <a:buAutoNum type="arabicPeriod"/>
              <a:defRPr/>
            </a:pPr>
            <a:r>
              <a:rPr lang="en-US" sz="2000" dirty="0" smtClean="0"/>
              <a:t>John </a:t>
            </a:r>
            <a:r>
              <a:rPr lang="en-US" sz="2000" dirty="0"/>
              <a:t>E. </a:t>
            </a:r>
            <a:r>
              <a:rPr lang="en-US" sz="2000" dirty="0" err="1"/>
              <a:t>Hopcroft</a:t>
            </a:r>
            <a:r>
              <a:rPr lang="en-US" sz="2000" dirty="0"/>
              <a:t> and </a:t>
            </a:r>
            <a:r>
              <a:rPr lang="en-US" sz="2000" dirty="0" err="1"/>
              <a:t>J.D.Ullman</a:t>
            </a:r>
            <a:r>
              <a:rPr lang="en-US" sz="2000" dirty="0"/>
              <a:t> -- Introduction to Automata Theory, Languages and Computation, </a:t>
            </a:r>
            <a:r>
              <a:rPr lang="en-US" sz="2000" dirty="0" err="1"/>
              <a:t>Narosa</a:t>
            </a:r>
            <a:r>
              <a:rPr lang="en-US" sz="2000" dirty="0"/>
              <a:t> Pub. House, N. </a:t>
            </a:r>
            <a:r>
              <a:rPr lang="en-US" sz="2000" dirty="0" smtClean="0"/>
              <a:t>Delhi.</a:t>
            </a:r>
          </a:p>
          <a:p>
            <a:pPr marL="457200" indent="-457200">
              <a:buFont typeface="+mj-lt"/>
              <a:buAutoNum type="arabicPeriod"/>
              <a:defRPr/>
            </a:pPr>
            <a:r>
              <a:rPr lang="en-US" sz="2000" dirty="0" smtClean="0"/>
              <a:t>H.R</a:t>
            </a:r>
            <a:r>
              <a:rPr lang="en-US" sz="2000" dirty="0"/>
              <a:t>. Lewis and </a:t>
            </a:r>
            <a:r>
              <a:rPr lang="en-US" sz="2000" dirty="0" err="1"/>
              <a:t>C.H.Papadimitrou</a:t>
            </a:r>
            <a:r>
              <a:rPr lang="en-US" sz="2000" dirty="0"/>
              <a:t> -- Elements of the Theory of Computation, Prentice Hall, International, Inc.</a:t>
            </a:r>
          </a:p>
          <a:p>
            <a:pPr algn="ctr">
              <a:lnSpc>
                <a:spcPct val="100000"/>
              </a:lnSpc>
              <a:buFont typeface="Wingdings" pitchFamily="82" charset="2"/>
              <a:buNone/>
              <a:defRPr/>
            </a:pPr>
            <a:r>
              <a:rPr lang="en-US" sz="2000" dirty="0"/>
              <a:t> +</a:t>
            </a:r>
          </a:p>
          <a:p>
            <a:pPr algn="ctr">
              <a:lnSpc>
                <a:spcPct val="100000"/>
              </a:lnSpc>
              <a:buFont typeface="Wingdings" pitchFamily="82" charset="2"/>
              <a:buNone/>
              <a:defRPr/>
            </a:pPr>
            <a:r>
              <a:rPr lang="en-US" sz="2000" dirty="0" smtClean="0"/>
              <a:t>Additional </a:t>
            </a:r>
            <a:r>
              <a:rPr lang="en-US" sz="2000" dirty="0"/>
              <a:t>materials made available during the course.</a:t>
            </a:r>
          </a:p>
        </p:txBody>
      </p:sp>
      <p:sp>
        <p:nvSpPr>
          <p:cNvPr id="5" name="Footer Placeholder 4"/>
          <p:cNvSpPr>
            <a:spLocks noGrp="1"/>
          </p:cNvSpPr>
          <p:nvPr>
            <p:ph type="ftr" sz="quarter" idx="11"/>
          </p:nvPr>
        </p:nvSpPr>
        <p:spPr/>
        <p:txBody>
          <a:bodyPr/>
          <a:lstStyle/>
          <a:p>
            <a:r>
              <a:rPr lang="en-IN" smtClean="0"/>
              <a:t>INDIAN INSTITUTE OF TECHNOLOGY KHARAGPUR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34439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altLang="en-US" smtClean="0"/>
              <a:t>Set Theory</a:t>
            </a:r>
          </a:p>
        </p:txBody>
      </p:sp>
      <p:sp>
        <p:nvSpPr>
          <p:cNvPr id="4099" name="Content Placeholder 2"/>
          <p:cNvSpPr>
            <a:spLocks noGrp="1"/>
          </p:cNvSpPr>
          <p:nvPr>
            <p:ph idx="1"/>
          </p:nvPr>
        </p:nvSpPr>
        <p:spPr>
          <a:xfrm>
            <a:off x="814387" y="1157526"/>
            <a:ext cx="10668000" cy="4195524"/>
          </a:xfrm>
        </p:spPr>
        <p:txBody>
          <a:bodyPr/>
          <a:lstStyle/>
          <a:p>
            <a:r>
              <a:rPr lang="en-US" altLang="en-US" sz="2100" dirty="0"/>
              <a:t>A </a:t>
            </a:r>
            <a:r>
              <a:rPr lang="en-US" altLang="en-US" sz="2100" i="1" dirty="0"/>
              <a:t>set</a:t>
            </a:r>
            <a:r>
              <a:rPr lang="en-US" altLang="en-US" sz="2100" dirty="0"/>
              <a:t> is a group of objects represented as a unit</a:t>
            </a:r>
          </a:p>
          <a:p>
            <a:pPr lvl="1"/>
            <a:r>
              <a:rPr lang="en-US" altLang="en-US" sz="2100" dirty="0"/>
              <a:t>Example: </a:t>
            </a:r>
            <a:r>
              <a:rPr lang="en-US" altLang="en-US" sz="2100" dirty="0" smtClean="0"/>
              <a:t>Set </a:t>
            </a:r>
            <a:r>
              <a:rPr lang="en-US" altLang="en-US" sz="2100" dirty="0"/>
              <a:t>of odd positive integers less than 50 and divisible by 5</a:t>
            </a:r>
          </a:p>
          <a:p>
            <a:pPr lvl="1" algn="ctr">
              <a:buFont typeface="Arial" panose="020B0604020202020204" pitchFamily="34" charset="0"/>
              <a:buNone/>
            </a:pPr>
            <a:r>
              <a:rPr lang="en-US" altLang="en-US" sz="2100" dirty="0"/>
              <a:t>{ 5, 15, 25, 35, 45 }</a:t>
            </a:r>
          </a:p>
          <a:p>
            <a:r>
              <a:rPr lang="en-US" altLang="en-US" sz="2100" dirty="0"/>
              <a:t>Let A and B </a:t>
            </a:r>
            <a:r>
              <a:rPr lang="en-US" altLang="en-US" sz="2100" dirty="0" smtClean="0"/>
              <a:t>be </a:t>
            </a:r>
            <a:r>
              <a:rPr lang="en-US" altLang="en-US" sz="2400" dirty="0"/>
              <a:t>two</a:t>
            </a:r>
            <a:r>
              <a:rPr lang="en-US" altLang="en-US" sz="2100" dirty="0"/>
              <a:t> sets. A is a </a:t>
            </a:r>
            <a:r>
              <a:rPr lang="en-US" altLang="en-US" sz="2100" i="1" dirty="0"/>
              <a:t>subset</a:t>
            </a:r>
            <a:r>
              <a:rPr lang="en-US" altLang="en-US" sz="2100" dirty="0"/>
              <a:t> of B (A ⊆ B) if every element of A is also an element of B, i.e., x ∈ A </a:t>
            </a:r>
            <a:r>
              <a:rPr lang="en-US" altLang="en-US" sz="2100" dirty="0">
                <a:latin typeface="Courier New" panose="02070309020205020404" pitchFamily="49" charset="0"/>
                <a:cs typeface="Courier New" panose="02070309020205020404" pitchFamily="49" charset="0"/>
                <a:sym typeface="Wingdings" panose="05000000000000000000" pitchFamily="2" charset="2"/>
              </a:rPr>
              <a:t>=&gt;</a:t>
            </a:r>
            <a:r>
              <a:rPr lang="en-US" altLang="en-US" sz="2100" dirty="0">
                <a:sym typeface="Wingdings" panose="05000000000000000000" pitchFamily="2" charset="2"/>
              </a:rPr>
              <a:t> x</a:t>
            </a:r>
            <a:r>
              <a:rPr lang="en-US" altLang="en-US" sz="2100" dirty="0"/>
              <a:t> ∈ </a:t>
            </a:r>
            <a:r>
              <a:rPr lang="en-US" altLang="en-US" sz="2100" dirty="0">
                <a:sym typeface="Wingdings" panose="05000000000000000000" pitchFamily="2" charset="2"/>
              </a:rPr>
              <a:t>B</a:t>
            </a:r>
            <a:endParaRPr lang="en-US" altLang="en-US" sz="2100" dirty="0"/>
          </a:p>
          <a:p>
            <a:pPr lvl="1"/>
            <a:r>
              <a:rPr lang="en-US" altLang="en-US" sz="2100" dirty="0"/>
              <a:t>A is a proper subset of B (A ⊂ B) if A is a subset of B and A ≠ B</a:t>
            </a:r>
          </a:p>
          <a:p>
            <a:pPr lvl="1"/>
            <a:r>
              <a:rPr lang="en-US" altLang="en-US" sz="2100" dirty="0"/>
              <a:t>Example: A ⊂ B, where</a:t>
            </a:r>
          </a:p>
          <a:p>
            <a:pPr lvl="1">
              <a:buFont typeface="Arial" panose="020B0604020202020204" pitchFamily="34" charset="0"/>
              <a:buNone/>
            </a:pPr>
            <a:r>
              <a:rPr lang="en-US" altLang="en-US" sz="2100" dirty="0"/>
              <a:t>	B = set of odd positive integers less than </a:t>
            </a:r>
            <a:r>
              <a:rPr lang="en-US" altLang="en-US" sz="2100" dirty="0" smtClean="0"/>
              <a:t>50 &amp; </a:t>
            </a:r>
            <a:r>
              <a:rPr lang="en-US" altLang="en-US" sz="2100" dirty="0"/>
              <a:t>divisible by 5 ≡ {5, 15, 25, 35, 45}</a:t>
            </a:r>
          </a:p>
          <a:p>
            <a:pPr lvl="1">
              <a:buFont typeface="Arial" panose="020B0604020202020204" pitchFamily="34" charset="0"/>
              <a:buNone/>
            </a:pPr>
            <a:r>
              <a:rPr lang="en-US" altLang="en-US" sz="2100" dirty="0"/>
              <a:t>	A = set of odd positive integers less than 50 &amp; divisible by 15 ≡ {15, 45}</a:t>
            </a:r>
          </a:p>
          <a:p>
            <a:r>
              <a:rPr lang="en-US" altLang="en-US" sz="2100" u="sng" dirty="0"/>
              <a:t>Set Operations</a:t>
            </a:r>
          </a:p>
        </p:txBody>
      </p:sp>
      <p:grpSp>
        <p:nvGrpSpPr>
          <p:cNvPr id="5" name="Group 22"/>
          <p:cNvGrpSpPr>
            <a:grpSpLocks/>
          </p:cNvGrpSpPr>
          <p:nvPr/>
        </p:nvGrpSpPr>
        <p:grpSpPr bwMode="auto">
          <a:xfrm>
            <a:off x="1044892" y="5343864"/>
            <a:ext cx="1093470" cy="771763"/>
            <a:chOff x="1511300" y="2019301"/>
            <a:chExt cx="1739900" cy="2369905"/>
          </a:xfrm>
        </p:grpSpPr>
        <p:sp>
          <p:nvSpPr>
            <p:cNvPr id="24" name="Rectangle 23"/>
            <p:cNvSpPr/>
            <p:nvPr/>
          </p:nvSpPr>
          <p:spPr bwMode="auto">
            <a:xfrm>
              <a:off x="1511300" y="2019301"/>
              <a:ext cx="1739900" cy="2369905"/>
            </a:xfrm>
            <a:prstGeom prst="rect">
              <a:avLst/>
            </a:prstGeom>
            <a:solidFill>
              <a:srgbClr val="FF0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p>
              <a:pPr>
                <a:defRPr/>
              </a:pPr>
              <a:r>
                <a:rPr lang="en-US" sz="2100" dirty="0">
                  <a:solidFill>
                    <a:srgbClr val="FFFFFF"/>
                  </a:solidFill>
                  <a:effectLst>
                    <a:outerShdw blurRad="38100" dist="38100" dir="2700000" algn="tl">
                      <a:srgbClr val="000000">
                        <a:alpha val="43137"/>
                      </a:srgbClr>
                    </a:outerShdw>
                  </a:effectLst>
                </a:rPr>
                <a:t>Ā</a:t>
              </a:r>
            </a:p>
            <a:p>
              <a:pPr>
                <a:defRPr/>
              </a:pPr>
              <a:endParaRPr lang="en-US" sz="2100" dirty="0">
                <a:solidFill>
                  <a:srgbClr val="660066"/>
                </a:solidFill>
                <a:effectLst>
                  <a:outerShdw blurRad="38100" dist="38100" dir="2700000" algn="tl">
                    <a:srgbClr val="000000">
                      <a:alpha val="43137"/>
                    </a:srgbClr>
                  </a:outerShdw>
                </a:effectLst>
              </a:endParaRPr>
            </a:p>
            <a:p>
              <a:pPr>
                <a:defRPr/>
              </a:pPr>
              <a:endParaRPr lang="en-US" sz="2100" dirty="0">
                <a:solidFill>
                  <a:srgbClr val="660066"/>
                </a:solidFill>
                <a:effectLst>
                  <a:outerShdw blurRad="38100" dist="38100" dir="2700000" algn="tl">
                    <a:srgbClr val="000000">
                      <a:alpha val="43137"/>
                    </a:srgbClr>
                  </a:outerShdw>
                </a:effectLst>
              </a:endParaRPr>
            </a:p>
            <a:p>
              <a:pPr>
                <a:defRPr/>
              </a:pPr>
              <a:endParaRPr lang="en-US" sz="2100" dirty="0">
                <a:solidFill>
                  <a:srgbClr val="660066"/>
                </a:solidFill>
                <a:effectLst>
                  <a:outerShdw blurRad="38100" dist="38100" dir="2700000" algn="tl">
                    <a:srgbClr val="000000">
                      <a:alpha val="43137"/>
                    </a:srgbClr>
                  </a:outerShdw>
                </a:effectLst>
              </a:endParaRPr>
            </a:p>
          </p:txBody>
        </p:sp>
        <p:sp>
          <p:nvSpPr>
            <p:cNvPr id="25" name="Oval 24"/>
            <p:cNvSpPr/>
            <p:nvPr/>
          </p:nvSpPr>
          <p:spPr bwMode="auto">
            <a:xfrm>
              <a:off x="2195590" y="2139095"/>
              <a:ext cx="960128" cy="1777351"/>
            </a:xfrm>
            <a:prstGeom prst="ellipse">
              <a:avLst/>
            </a:prstGeom>
            <a:solidFill>
              <a:schemeClr val="accent3"/>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p>
              <a:pPr>
                <a:defRPr/>
              </a:pPr>
              <a:r>
                <a:rPr lang="en-US" sz="2100" dirty="0">
                  <a:solidFill>
                    <a:srgbClr val="CC3300"/>
                  </a:solidFill>
                  <a:effectLst>
                    <a:outerShdw blurRad="38100" dist="38100" dir="2700000" algn="tl">
                      <a:srgbClr val="000000">
                        <a:alpha val="43137"/>
                      </a:srgbClr>
                    </a:outerShdw>
                  </a:effectLst>
                </a:rPr>
                <a:t>A</a:t>
              </a:r>
            </a:p>
            <a:p>
              <a:pPr>
                <a:defRPr/>
              </a:pPr>
              <a:endParaRPr lang="en-US" sz="2100" dirty="0">
                <a:solidFill>
                  <a:srgbClr val="660066"/>
                </a:solidFill>
                <a:effectLst>
                  <a:outerShdw blurRad="38100" dist="38100" dir="2700000" algn="tl">
                    <a:srgbClr val="000000">
                      <a:alpha val="43137"/>
                    </a:srgbClr>
                  </a:outerShdw>
                </a:effectLst>
              </a:endParaRPr>
            </a:p>
          </p:txBody>
        </p:sp>
      </p:grpSp>
      <p:sp>
        <p:nvSpPr>
          <p:cNvPr id="31" name="TextBox 30"/>
          <p:cNvSpPr txBox="1"/>
          <p:nvPr/>
        </p:nvSpPr>
        <p:spPr>
          <a:xfrm>
            <a:off x="738187" y="6050619"/>
            <a:ext cx="1720215" cy="674031"/>
          </a:xfrm>
          <a:prstGeom prst="rect">
            <a:avLst/>
          </a:prstGeom>
          <a:noFill/>
        </p:spPr>
        <p:txBody>
          <a:bodyPr>
            <a:spAutoFit/>
          </a:bodyPr>
          <a:lstStyle/>
          <a:p>
            <a:pPr algn="ctr">
              <a:defRPr/>
            </a:pPr>
            <a:r>
              <a:rPr lang="en-US" sz="1890" dirty="0"/>
              <a:t>Complement</a:t>
            </a:r>
          </a:p>
          <a:p>
            <a:pPr algn="ctr">
              <a:defRPr/>
            </a:pPr>
            <a:r>
              <a:rPr lang="en-US" sz="1890" dirty="0"/>
              <a:t>(</a:t>
            </a:r>
            <a:r>
              <a:rPr lang="en-US" sz="1890" dirty="0">
                <a:effectLst>
                  <a:outerShdw blurRad="38100" dist="38100" dir="2700000" algn="tl">
                    <a:srgbClr val="000000">
                      <a:alpha val="43137"/>
                    </a:srgbClr>
                  </a:outerShdw>
                </a:effectLst>
              </a:rPr>
              <a:t>Ā</a:t>
            </a:r>
            <a:r>
              <a:rPr lang="en-US" sz="1890" dirty="0"/>
              <a:t>)</a:t>
            </a:r>
          </a:p>
        </p:txBody>
      </p:sp>
      <p:sp>
        <p:nvSpPr>
          <p:cNvPr id="14" name="TextBox 13"/>
          <p:cNvSpPr txBox="1"/>
          <p:nvPr/>
        </p:nvSpPr>
        <p:spPr>
          <a:xfrm>
            <a:off x="2490787" y="6050619"/>
            <a:ext cx="1720215" cy="674031"/>
          </a:xfrm>
          <a:prstGeom prst="rect">
            <a:avLst/>
          </a:prstGeom>
          <a:noFill/>
        </p:spPr>
        <p:txBody>
          <a:bodyPr>
            <a:spAutoFit/>
          </a:bodyPr>
          <a:lstStyle/>
          <a:p>
            <a:pPr algn="ctr">
              <a:defRPr/>
            </a:pPr>
            <a:r>
              <a:rPr lang="en-US" sz="1890" dirty="0"/>
              <a:t>Intersection</a:t>
            </a:r>
          </a:p>
          <a:p>
            <a:pPr algn="ctr">
              <a:defRPr/>
            </a:pPr>
            <a:r>
              <a:rPr lang="en-US" sz="1890" dirty="0"/>
              <a:t>(</a:t>
            </a:r>
            <a:r>
              <a:rPr lang="en-US" sz="1890" dirty="0">
                <a:effectLst>
                  <a:outerShdw blurRad="38100" dist="38100" dir="2700000" algn="tl">
                    <a:srgbClr val="000000">
                      <a:alpha val="43137"/>
                    </a:srgbClr>
                  </a:outerShdw>
                </a:effectLst>
              </a:rPr>
              <a:t>A ∩ B</a:t>
            </a:r>
            <a:r>
              <a:rPr lang="en-US" sz="1890" dirty="0"/>
              <a:t>)</a:t>
            </a:r>
          </a:p>
        </p:txBody>
      </p:sp>
      <p:sp>
        <p:nvSpPr>
          <p:cNvPr id="15" name="TextBox 14"/>
          <p:cNvSpPr txBox="1"/>
          <p:nvPr/>
        </p:nvSpPr>
        <p:spPr>
          <a:xfrm>
            <a:off x="4275772" y="6050619"/>
            <a:ext cx="1720215" cy="674031"/>
          </a:xfrm>
          <a:prstGeom prst="rect">
            <a:avLst/>
          </a:prstGeom>
          <a:noFill/>
        </p:spPr>
        <p:txBody>
          <a:bodyPr>
            <a:spAutoFit/>
          </a:bodyPr>
          <a:lstStyle/>
          <a:p>
            <a:pPr algn="ctr">
              <a:defRPr/>
            </a:pPr>
            <a:r>
              <a:rPr lang="en-US" sz="1890" dirty="0"/>
              <a:t>Union</a:t>
            </a:r>
          </a:p>
          <a:p>
            <a:pPr algn="ctr">
              <a:defRPr/>
            </a:pPr>
            <a:r>
              <a:rPr lang="en-US" sz="1890" dirty="0"/>
              <a:t>(</a:t>
            </a:r>
            <a:r>
              <a:rPr lang="en-US" sz="1890" dirty="0">
                <a:effectLst>
                  <a:outerShdw blurRad="38100" dist="38100" dir="2700000" algn="tl">
                    <a:srgbClr val="000000">
                      <a:alpha val="43137"/>
                    </a:srgbClr>
                  </a:outerShdw>
                </a:effectLst>
              </a:rPr>
              <a:t>A U B</a:t>
            </a:r>
            <a:r>
              <a:rPr lang="en-US" sz="1890" dirty="0"/>
              <a:t>)</a:t>
            </a:r>
          </a:p>
        </p:txBody>
      </p:sp>
      <p:sp>
        <p:nvSpPr>
          <p:cNvPr id="18" name="TextBox 17"/>
          <p:cNvSpPr txBox="1"/>
          <p:nvPr/>
        </p:nvSpPr>
        <p:spPr>
          <a:xfrm>
            <a:off x="9870757" y="6014085"/>
            <a:ext cx="2068830" cy="674031"/>
          </a:xfrm>
          <a:prstGeom prst="rect">
            <a:avLst/>
          </a:prstGeom>
          <a:noFill/>
        </p:spPr>
        <p:txBody>
          <a:bodyPr wrap="square">
            <a:spAutoFit/>
          </a:bodyPr>
          <a:lstStyle/>
          <a:p>
            <a:pPr algn="ctr">
              <a:defRPr/>
            </a:pPr>
            <a:r>
              <a:rPr lang="en-US" sz="1890"/>
              <a:t>DeMorgan’s</a:t>
            </a:r>
            <a:r>
              <a:rPr lang="en-US" sz="1890" dirty="0"/>
              <a:t> Law</a:t>
            </a:r>
          </a:p>
          <a:p>
            <a:pPr algn="ctr">
              <a:defRPr/>
            </a:pPr>
            <a:r>
              <a:rPr lang="en-US" sz="1890" dirty="0"/>
              <a:t>(A U B)’ = A’ </a:t>
            </a:r>
            <a:r>
              <a:rPr lang="en-US" sz="1890" dirty="0">
                <a:effectLst>
                  <a:outerShdw blurRad="38100" dist="38100" dir="2700000" algn="tl">
                    <a:srgbClr val="C0C0C0"/>
                  </a:outerShdw>
                </a:effectLst>
              </a:rPr>
              <a:t>∩</a:t>
            </a:r>
            <a:r>
              <a:rPr lang="en-US" sz="1890" dirty="0"/>
              <a:t> B’</a:t>
            </a:r>
          </a:p>
        </p:txBody>
      </p:sp>
      <p:sp>
        <p:nvSpPr>
          <p:cNvPr id="2" name="TextBox 14"/>
          <p:cNvSpPr txBox="1"/>
          <p:nvPr/>
        </p:nvSpPr>
        <p:spPr>
          <a:xfrm>
            <a:off x="5948362" y="6050619"/>
            <a:ext cx="2028825" cy="674031"/>
          </a:xfrm>
          <a:prstGeom prst="rect">
            <a:avLst/>
          </a:prstGeom>
          <a:noFill/>
        </p:spPr>
        <p:txBody>
          <a:bodyPr wrap="square">
            <a:spAutoFit/>
          </a:bodyPr>
          <a:lstStyle/>
          <a:p>
            <a:pPr algn="ctr">
              <a:defRPr/>
            </a:pPr>
            <a:r>
              <a:rPr lang="en-US" sz="1890" dirty="0"/>
              <a:t>Difference</a:t>
            </a:r>
          </a:p>
          <a:p>
            <a:pPr algn="ctr">
              <a:defRPr/>
            </a:pPr>
            <a:r>
              <a:rPr lang="en-US" sz="1890" dirty="0"/>
              <a:t>(</a:t>
            </a:r>
            <a:r>
              <a:rPr lang="en-US" sz="1890" dirty="0">
                <a:effectLst>
                  <a:outerShdw blurRad="38100" dist="38100" dir="2700000" algn="tl">
                    <a:srgbClr val="C0C0C0"/>
                  </a:outerShdw>
                </a:effectLst>
              </a:rPr>
              <a:t>A – B</a:t>
            </a:r>
            <a:r>
              <a:rPr lang="en-US" sz="1890" dirty="0"/>
              <a:t>) = (A </a:t>
            </a:r>
            <a:r>
              <a:rPr lang="en-US" sz="1890" dirty="0">
                <a:effectLst>
                  <a:outerShdw blurRad="38100" dist="38100" dir="2700000" algn="tl">
                    <a:srgbClr val="C0C0C0"/>
                  </a:outerShdw>
                </a:effectLst>
              </a:rPr>
              <a:t>∩ B’</a:t>
            </a:r>
            <a:r>
              <a:rPr lang="en-US" sz="1890" dirty="0"/>
              <a:t>)</a:t>
            </a:r>
          </a:p>
        </p:txBody>
      </p:sp>
      <p:sp>
        <p:nvSpPr>
          <p:cNvPr id="3" name="TextBox 14"/>
          <p:cNvSpPr txBox="1"/>
          <p:nvPr/>
        </p:nvSpPr>
        <p:spPr>
          <a:xfrm>
            <a:off x="7579042" y="6000750"/>
            <a:ext cx="2226945" cy="964880"/>
          </a:xfrm>
          <a:prstGeom prst="rect">
            <a:avLst/>
          </a:prstGeom>
          <a:noFill/>
        </p:spPr>
        <p:txBody>
          <a:bodyPr>
            <a:spAutoFit/>
          </a:bodyPr>
          <a:lstStyle/>
          <a:p>
            <a:pPr algn="ctr">
              <a:defRPr/>
            </a:pPr>
            <a:r>
              <a:rPr lang="en-US" sz="1890"/>
              <a:t>Symmetric Difference</a:t>
            </a:r>
          </a:p>
          <a:p>
            <a:pPr algn="ctr">
              <a:defRPr/>
            </a:pPr>
            <a:r>
              <a:rPr lang="en-US" sz="1890"/>
              <a:t>(</a:t>
            </a:r>
            <a:r>
              <a:rPr lang="en-US" sz="1890">
                <a:effectLst>
                  <a:outerShdw blurRad="38100" dist="38100" dir="2700000" algn="tl">
                    <a:srgbClr val="C0C0C0"/>
                  </a:outerShdw>
                </a:effectLst>
              </a:rPr>
              <a:t>A </a:t>
            </a:r>
            <a:r>
              <a:rPr lang="el-GR" sz="1890">
                <a:effectLst>
                  <a:outerShdw blurRad="38100" dist="38100" dir="2700000" algn="tl">
                    <a:srgbClr val="C0C0C0"/>
                  </a:outerShdw>
                </a:effectLst>
              </a:rPr>
              <a:t>Δ</a:t>
            </a:r>
            <a:r>
              <a:rPr lang="en-US" sz="1890">
                <a:effectLst>
                  <a:outerShdw blurRad="38100" dist="38100" dir="2700000" algn="tl">
                    <a:srgbClr val="C0C0C0"/>
                  </a:outerShdw>
                </a:effectLst>
              </a:rPr>
              <a:t> B</a:t>
            </a:r>
            <a:r>
              <a:rPr lang="en-US" sz="1890"/>
              <a:t>)</a:t>
            </a:r>
          </a:p>
        </p:txBody>
      </p:sp>
      <p:grpSp>
        <p:nvGrpSpPr>
          <p:cNvPr id="6" name="Group 31"/>
          <p:cNvGrpSpPr>
            <a:grpSpLocks/>
          </p:cNvGrpSpPr>
          <p:nvPr/>
        </p:nvGrpSpPr>
        <p:grpSpPr bwMode="auto">
          <a:xfrm>
            <a:off x="2732484" y="5317194"/>
            <a:ext cx="1098470" cy="798434"/>
            <a:chOff x="1065" y="3152"/>
            <a:chExt cx="659" cy="479"/>
          </a:xfrm>
        </p:grpSpPr>
        <p:pic>
          <p:nvPicPr>
            <p:cNvPr id="719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 y="3152"/>
              <a:ext cx="659"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7198" name="Text Box 20"/>
            <p:cNvSpPr txBox="1">
              <a:spLocks noChangeArrowheads="1"/>
            </p:cNvSpPr>
            <p:nvPr/>
          </p:nvSpPr>
          <p:spPr bwMode="auto">
            <a:xfrm>
              <a:off x="1102" y="3230"/>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t>A</a:t>
              </a:r>
            </a:p>
          </p:txBody>
        </p:sp>
        <p:sp>
          <p:nvSpPr>
            <p:cNvPr id="7199" name="Text Box 21"/>
            <p:cNvSpPr txBox="1">
              <a:spLocks noChangeArrowheads="1"/>
            </p:cNvSpPr>
            <p:nvPr/>
          </p:nvSpPr>
          <p:spPr bwMode="auto">
            <a:xfrm>
              <a:off x="1454" y="3230"/>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t>B</a:t>
              </a:r>
            </a:p>
          </p:txBody>
        </p:sp>
      </p:grpSp>
      <p:grpSp>
        <p:nvGrpSpPr>
          <p:cNvPr id="7" name="Group 32"/>
          <p:cNvGrpSpPr>
            <a:grpSpLocks/>
          </p:cNvGrpSpPr>
          <p:nvPr/>
        </p:nvGrpSpPr>
        <p:grpSpPr bwMode="auto">
          <a:xfrm>
            <a:off x="4509135" y="5290524"/>
            <a:ext cx="1116806" cy="811769"/>
            <a:chOff x="1868" y="3152"/>
            <a:chExt cx="670" cy="487"/>
          </a:xfrm>
        </p:grpSpPr>
        <p:pic>
          <p:nvPicPr>
            <p:cNvPr id="719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 y="3152"/>
              <a:ext cx="67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7195" name="Text Box 22"/>
            <p:cNvSpPr txBox="1">
              <a:spLocks noChangeArrowheads="1"/>
            </p:cNvSpPr>
            <p:nvPr/>
          </p:nvSpPr>
          <p:spPr bwMode="auto">
            <a:xfrm>
              <a:off x="1926" y="3230"/>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solidFill>
                    <a:srgbClr val="FFFFFF"/>
                  </a:solidFill>
                </a:rPr>
                <a:t>A</a:t>
              </a:r>
            </a:p>
          </p:txBody>
        </p:sp>
        <p:sp>
          <p:nvSpPr>
            <p:cNvPr id="7196" name="Text Box 23"/>
            <p:cNvSpPr txBox="1">
              <a:spLocks noChangeArrowheads="1"/>
            </p:cNvSpPr>
            <p:nvPr/>
          </p:nvSpPr>
          <p:spPr bwMode="auto">
            <a:xfrm>
              <a:off x="2286" y="3238"/>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solidFill>
                    <a:srgbClr val="FFFFFF"/>
                  </a:solidFill>
                </a:rPr>
                <a:t>B</a:t>
              </a:r>
            </a:p>
          </p:txBody>
        </p:sp>
      </p:grpSp>
      <p:grpSp>
        <p:nvGrpSpPr>
          <p:cNvPr id="8" name="Group 33"/>
          <p:cNvGrpSpPr>
            <a:grpSpLocks/>
          </p:cNvGrpSpPr>
          <p:nvPr/>
        </p:nvGrpSpPr>
        <p:grpSpPr bwMode="auto">
          <a:xfrm>
            <a:off x="6255067" y="5298859"/>
            <a:ext cx="1123474" cy="816769"/>
            <a:chOff x="2736" y="3157"/>
            <a:chExt cx="674" cy="490"/>
          </a:xfrm>
        </p:grpSpPr>
        <p:pic>
          <p:nvPicPr>
            <p:cNvPr id="71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157"/>
              <a:ext cx="674"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7192" name="Text Box 24"/>
            <p:cNvSpPr txBox="1">
              <a:spLocks noChangeArrowheads="1"/>
            </p:cNvSpPr>
            <p:nvPr/>
          </p:nvSpPr>
          <p:spPr bwMode="auto">
            <a:xfrm>
              <a:off x="2782" y="3238"/>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solidFill>
                    <a:srgbClr val="FFFFFF"/>
                  </a:solidFill>
                </a:rPr>
                <a:t>A</a:t>
              </a:r>
            </a:p>
          </p:txBody>
        </p:sp>
        <p:sp>
          <p:nvSpPr>
            <p:cNvPr id="7193" name="Text Box 25"/>
            <p:cNvSpPr txBox="1">
              <a:spLocks noChangeArrowheads="1"/>
            </p:cNvSpPr>
            <p:nvPr/>
          </p:nvSpPr>
          <p:spPr bwMode="auto">
            <a:xfrm>
              <a:off x="3150" y="3238"/>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t>B</a:t>
              </a:r>
            </a:p>
          </p:txBody>
        </p:sp>
      </p:grpSp>
      <p:grpSp>
        <p:nvGrpSpPr>
          <p:cNvPr id="9" name="Group 34"/>
          <p:cNvGrpSpPr>
            <a:grpSpLocks/>
          </p:cNvGrpSpPr>
          <p:nvPr/>
        </p:nvGrpSpPr>
        <p:grpSpPr bwMode="auto">
          <a:xfrm>
            <a:off x="8152447" y="5288995"/>
            <a:ext cx="1051799" cy="765095"/>
            <a:chOff x="3816" y="3173"/>
            <a:chExt cx="631" cy="459"/>
          </a:xfrm>
        </p:grpSpPr>
        <p:pic>
          <p:nvPicPr>
            <p:cNvPr id="718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6" y="3173"/>
              <a:ext cx="631"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7189" name="Text Box 27"/>
            <p:cNvSpPr txBox="1">
              <a:spLocks noChangeArrowheads="1"/>
            </p:cNvSpPr>
            <p:nvPr/>
          </p:nvSpPr>
          <p:spPr bwMode="auto">
            <a:xfrm>
              <a:off x="3846" y="3246"/>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solidFill>
                    <a:srgbClr val="FFFFFF"/>
                  </a:solidFill>
                </a:rPr>
                <a:t>A</a:t>
              </a:r>
            </a:p>
          </p:txBody>
        </p:sp>
        <p:sp>
          <p:nvSpPr>
            <p:cNvPr id="7190" name="Text Box 28"/>
            <p:cNvSpPr txBox="1">
              <a:spLocks noChangeArrowheads="1"/>
            </p:cNvSpPr>
            <p:nvPr/>
          </p:nvSpPr>
          <p:spPr bwMode="auto">
            <a:xfrm>
              <a:off x="4190" y="3246"/>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solidFill>
                    <a:srgbClr val="FFFFFF"/>
                  </a:solidFill>
                </a:rPr>
                <a:t>B</a:t>
              </a:r>
            </a:p>
          </p:txBody>
        </p:sp>
      </p:grpSp>
      <p:grpSp>
        <p:nvGrpSpPr>
          <p:cNvPr id="10" name="Group 35"/>
          <p:cNvGrpSpPr>
            <a:grpSpLocks/>
          </p:cNvGrpSpPr>
          <p:nvPr/>
        </p:nvGrpSpPr>
        <p:grpSpPr bwMode="auto">
          <a:xfrm>
            <a:off x="10310812" y="5277326"/>
            <a:ext cx="1030129" cy="748427"/>
            <a:chOff x="4944" y="3166"/>
            <a:chExt cx="618" cy="449"/>
          </a:xfrm>
        </p:grpSpPr>
        <p:pic>
          <p:nvPicPr>
            <p:cNvPr id="7185"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4" y="3166"/>
              <a:ext cx="618"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7186" name="Text Box 29"/>
            <p:cNvSpPr txBox="1">
              <a:spLocks noChangeArrowheads="1"/>
            </p:cNvSpPr>
            <p:nvPr/>
          </p:nvSpPr>
          <p:spPr bwMode="auto">
            <a:xfrm>
              <a:off x="4974" y="3246"/>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t>A</a:t>
              </a:r>
            </a:p>
          </p:txBody>
        </p:sp>
        <p:sp>
          <p:nvSpPr>
            <p:cNvPr id="7187" name="Text Box 30"/>
            <p:cNvSpPr txBox="1">
              <a:spLocks noChangeArrowheads="1"/>
            </p:cNvSpPr>
            <p:nvPr/>
          </p:nvSpPr>
          <p:spPr bwMode="auto">
            <a:xfrm>
              <a:off x="5318" y="3246"/>
              <a:ext cx="1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t>B</a:t>
              </a:r>
            </a:p>
          </p:txBody>
        </p:sp>
      </p:grpSp>
      <p:sp>
        <p:nvSpPr>
          <p:cNvPr id="11" name="Footer Placeholder 10"/>
          <p:cNvSpPr>
            <a:spLocks noGrp="1"/>
          </p:cNvSpPr>
          <p:nvPr>
            <p:ph type="ftr" sz="quarter" idx="11"/>
          </p:nvPr>
        </p:nvSpPr>
        <p:spPr/>
        <p:txBody>
          <a:bodyPr/>
          <a:lstStyle/>
          <a:p>
            <a:r>
              <a:rPr lang="en-IN" smtClean="0"/>
              <a:t>INDIAN INSTITUTE OF TECHNOLOGY KHARAGPUR</a:t>
            </a:r>
            <a:endParaRPr lang="en-US"/>
          </a:p>
        </p:txBody>
      </p:sp>
      <p:sp>
        <p:nvSpPr>
          <p:cNvPr id="12" name="Slide Number Placeholder 11"/>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796002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0" dur="500"/>
                                        <p:tgtEl>
                                          <p:spTgt spid="409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3" dur="500"/>
                                        <p:tgtEl>
                                          <p:spTgt spid="409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4099">
                                            <p:txEl>
                                              <p:pRg st="3" end="3"/>
                                            </p:txEl>
                                          </p:spTgt>
                                        </p:tgtEl>
                                        <p:attrNameLst>
                                          <p:attrName>style.visibility</p:attrName>
                                        </p:attrNameLst>
                                      </p:cBhvr>
                                      <p:to>
                                        <p:strVal val="visible"/>
                                      </p:to>
                                    </p:set>
                                    <p:animEffect transition="in" filter="checkerboard(across)">
                                      <p:cBhvr>
                                        <p:cTn id="18" dur="500"/>
                                        <p:tgtEl>
                                          <p:spTgt spid="4099">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21" dur="500"/>
                                        <p:tgtEl>
                                          <p:spTgt spid="4099">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4099">
                                            <p:txEl>
                                              <p:pRg st="5" end="5"/>
                                            </p:txEl>
                                          </p:spTgt>
                                        </p:tgtEl>
                                        <p:attrNameLst>
                                          <p:attrName>style.visibility</p:attrName>
                                        </p:attrNameLst>
                                      </p:cBhvr>
                                      <p:to>
                                        <p:strVal val="visible"/>
                                      </p:to>
                                    </p:set>
                                    <p:animEffect transition="in" filter="checkerboard(across)">
                                      <p:cBhvr>
                                        <p:cTn id="24" dur="500"/>
                                        <p:tgtEl>
                                          <p:spTgt spid="4099">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animEffect transition="in" filter="checkerboard(across)">
                                      <p:cBhvr>
                                        <p:cTn id="27" dur="500"/>
                                        <p:tgtEl>
                                          <p:spTgt spid="4099">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4099">
                                            <p:txEl>
                                              <p:pRg st="7" end="7"/>
                                            </p:txEl>
                                          </p:spTgt>
                                        </p:tgtEl>
                                        <p:attrNameLst>
                                          <p:attrName>style.visibility</p:attrName>
                                        </p:attrNameLst>
                                      </p:cBhvr>
                                      <p:to>
                                        <p:strVal val="visible"/>
                                      </p:to>
                                    </p:set>
                                    <p:animEffect transition="in" filter="checkerboard(across)">
                                      <p:cBhvr>
                                        <p:cTn id="30" dur="500"/>
                                        <p:tgtEl>
                                          <p:spTgt spid="4099">
                                            <p:txEl>
                                              <p:pRg st="7" end="7"/>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4099">
                                            <p:txEl>
                                              <p:pRg st="8" end="8"/>
                                            </p:txEl>
                                          </p:spTgt>
                                        </p:tgtEl>
                                        <p:attrNameLst>
                                          <p:attrName>style.visibility</p:attrName>
                                        </p:attrNameLst>
                                      </p:cBhvr>
                                      <p:to>
                                        <p:strVal val="visible"/>
                                      </p:to>
                                    </p:set>
                                    <p:animEffect transition="in" filter="checkerboard(across)">
                                      <p:cBhvr>
                                        <p:cTn id="35" dur="500"/>
                                        <p:tgtEl>
                                          <p:spTgt spid="4099">
                                            <p:txEl>
                                              <p:pRg st="8" end="8"/>
                                            </p:txEl>
                                          </p:spTgt>
                                        </p:tgtEl>
                                      </p:cBhvr>
                                    </p:animEffect>
                                  </p:childTnLst>
                                </p:cTn>
                              </p:par>
                            </p:childTnLst>
                          </p:cTn>
                        </p:par>
                        <p:par>
                          <p:cTn id="36" fill="hold" nodeType="afterGroup">
                            <p:stCondLst>
                              <p:cond delay="500"/>
                            </p:stCondLst>
                            <p:childTnLst>
                              <p:par>
                                <p:cTn id="37" presetID="5" presetClass="entr" presetSubtype="10"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checkerboard(across)">
                                      <p:cBhvr>
                                        <p:cTn id="39" dur="500"/>
                                        <p:tgtEl>
                                          <p:spTgt spid="5"/>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checkerboard(across)">
                                      <p:cBhvr>
                                        <p:cTn id="42" dur="500"/>
                                        <p:tgtEl>
                                          <p:spTgt spid="31"/>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checkerboard(across)">
                                      <p:cBhvr>
                                        <p:cTn id="45" dur="500"/>
                                        <p:tgtEl>
                                          <p:spTgt spid="14"/>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heckerboard(across)">
                                      <p:cBhvr>
                                        <p:cTn id="48" dur="500"/>
                                        <p:tgtEl>
                                          <p:spTgt spid="15"/>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checkerboard(across)">
                                      <p:cBhvr>
                                        <p:cTn id="51" dur="500"/>
                                        <p:tgtEl>
                                          <p:spTgt spid="2"/>
                                        </p:tgtEl>
                                      </p:cBhvr>
                                    </p:animEffect>
                                  </p:childTnLst>
                                </p:cTn>
                              </p:par>
                              <p:par>
                                <p:cTn id="52" presetID="5" presetClass="entr" presetSubtype="10" fill="hold" nodeType="with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checkerboard(across)">
                                      <p:cBhvr>
                                        <p:cTn id="54" dur="500"/>
                                        <p:tgtEl>
                                          <p:spTgt spid="6"/>
                                        </p:tgtEl>
                                      </p:cBhvr>
                                    </p:animEffect>
                                  </p:childTnLst>
                                </p:cTn>
                              </p:par>
                              <p:par>
                                <p:cTn id="55" presetID="5" presetClass="entr" presetSubtype="10" fill="hold"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heckerboard(across)">
                                      <p:cBhvr>
                                        <p:cTn id="57" dur="500"/>
                                        <p:tgtEl>
                                          <p:spTgt spid="7"/>
                                        </p:tgtEl>
                                      </p:cBhvr>
                                    </p:animEffect>
                                  </p:childTnLst>
                                </p:cTn>
                              </p:par>
                              <p:par>
                                <p:cTn id="58" presetID="5" presetClass="entr" presetSubtype="10" fill="hold"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checkerboard(across)">
                                      <p:cBhvr>
                                        <p:cTn id="60" dur="500"/>
                                        <p:tgtEl>
                                          <p:spTgt spid="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checkerboard(across)">
                                      <p:cBhvr>
                                        <p:cTn id="65" dur="500"/>
                                        <p:tgtEl>
                                          <p:spTgt spid="18"/>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checkerboard(across)">
                                      <p:cBhvr>
                                        <p:cTn id="68" dur="500"/>
                                        <p:tgtEl>
                                          <p:spTgt spid="3"/>
                                        </p:tgtEl>
                                      </p:cBhvr>
                                    </p:animEffect>
                                  </p:childTnLst>
                                </p:cTn>
                              </p:par>
                              <p:par>
                                <p:cTn id="69" presetID="5" presetClass="entr" presetSubtype="10" fill="hold" nodeType="with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checkerboard(across)">
                                      <p:cBhvr>
                                        <p:cTn id="71" dur="500"/>
                                        <p:tgtEl>
                                          <p:spTgt spid="9"/>
                                        </p:tgtEl>
                                      </p:cBhvr>
                                    </p:animEffect>
                                  </p:childTnLst>
                                </p:cTn>
                              </p:par>
                              <p:par>
                                <p:cTn id="72" presetID="5" presetClass="entr" presetSubtype="10" fill="hold" nodeType="with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checkerboard(across)">
                                      <p:cBhvr>
                                        <p:cTn id="7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14" grpId="0"/>
      <p:bldP spid="15" grpId="0"/>
      <p:bldP spid="18" grpId="0"/>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en-US" smtClean="0"/>
              <a:t>Set Theory (contd…)</a:t>
            </a:r>
          </a:p>
        </p:txBody>
      </p:sp>
      <p:sp>
        <p:nvSpPr>
          <p:cNvPr id="5123" name="Content Placeholder 2"/>
          <p:cNvSpPr>
            <a:spLocks noGrp="1"/>
          </p:cNvSpPr>
          <p:nvPr>
            <p:ph idx="1"/>
          </p:nvPr>
        </p:nvSpPr>
        <p:spPr>
          <a:xfrm>
            <a:off x="661987" y="1162050"/>
            <a:ext cx="11506200" cy="5852161"/>
          </a:xfrm>
        </p:spPr>
        <p:txBody>
          <a:bodyPr>
            <a:noAutofit/>
          </a:bodyPr>
          <a:lstStyle/>
          <a:p>
            <a:r>
              <a:rPr lang="en-US" altLang="en-US" sz="2000" dirty="0"/>
              <a:t>Notations</a:t>
            </a:r>
          </a:p>
          <a:p>
            <a:pPr lvl="1"/>
            <a:r>
              <a:rPr lang="en-US" altLang="en-US" sz="2000" dirty="0"/>
              <a:t>N = Set of natural </a:t>
            </a:r>
            <a:r>
              <a:rPr lang="en-US" altLang="en-US" sz="2000" dirty="0" smtClean="0"/>
              <a:t>numbers</a:t>
            </a:r>
            <a:endParaRPr lang="en-US" altLang="en-US" sz="2000" dirty="0"/>
          </a:p>
          <a:p>
            <a:pPr lvl="1"/>
            <a:r>
              <a:rPr lang="en-US" altLang="en-US" sz="2000" dirty="0"/>
              <a:t>Z = Set of integers [Z </a:t>
            </a:r>
            <a:r>
              <a:rPr lang="en-US" altLang="en-US" sz="2000" baseline="30000" dirty="0"/>
              <a:t>+</a:t>
            </a:r>
            <a:r>
              <a:rPr lang="en-US" altLang="en-US" sz="2000" dirty="0"/>
              <a:t> = Set of positive integers]</a:t>
            </a:r>
          </a:p>
          <a:p>
            <a:pPr lvl="1"/>
            <a:r>
              <a:rPr lang="en-US" altLang="en-US" sz="2000" dirty="0"/>
              <a:t>R = Set of real numbers [R </a:t>
            </a:r>
            <a:r>
              <a:rPr lang="en-US" altLang="en-US" sz="2000" baseline="30000" dirty="0"/>
              <a:t>+</a:t>
            </a:r>
            <a:r>
              <a:rPr lang="en-US" altLang="en-US" sz="2000" dirty="0"/>
              <a:t> = Set of positive real numbers]</a:t>
            </a:r>
          </a:p>
          <a:p>
            <a:pPr lvl="1"/>
            <a:r>
              <a:rPr lang="en-US" altLang="en-US" sz="2000" dirty="0"/>
              <a:t>Q = Set of rational numbers</a:t>
            </a:r>
          </a:p>
          <a:p>
            <a:pPr lvl="1"/>
            <a:r>
              <a:rPr lang="en-US" altLang="en-US" sz="2000" dirty="0"/>
              <a:t>C = Set of complex numbers</a:t>
            </a:r>
          </a:p>
          <a:p>
            <a:pPr>
              <a:lnSpc>
                <a:spcPct val="100000"/>
              </a:lnSpc>
            </a:pPr>
            <a:endParaRPr lang="en-US" altLang="en-US" sz="2000" i="1" dirty="0"/>
          </a:p>
          <a:p>
            <a:r>
              <a:rPr lang="en-US" altLang="en-US" sz="2000" i="1" dirty="0"/>
              <a:t>Power Set</a:t>
            </a:r>
            <a:r>
              <a:rPr lang="en-US" altLang="en-US" sz="2000" dirty="0"/>
              <a:t> of A, P(A) is the set of all subsets of A</a:t>
            </a:r>
          </a:p>
          <a:p>
            <a:pPr lvl="1"/>
            <a:r>
              <a:rPr lang="en-US" altLang="en-US" sz="2000" dirty="0"/>
              <a:t>A = { 1, 2 } then P(A) </a:t>
            </a:r>
            <a:r>
              <a:rPr lang="en-US" altLang="en-US" sz="2000" dirty="0" smtClean="0"/>
              <a:t>= { </a:t>
            </a:r>
            <a:r>
              <a:rPr lang="el-GR" altLang="en-US" sz="2000" dirty="0" smtClean="0"/>
              <a:t>Φ</a:t>
            </a:r>
            <a:r>
              <a:rPr lang="en-US" altLang="en-US" sz="2000" dirty="0"/>
              <a:t>, {1}, {2}, {1, 2} }, Here </a:t>
            </a:r>
            <a:r>
              <a:rPr lang="el-GR" altLang="en-US" sz="2000" dirty="0"/>
              <a:t>Φ</a:t>
            </a:r>
            <a:r>
              <a:rPr lang="en-US" altLang="en-US" sz="2000" dirty="0"/>
              <a:t> is </a:t>
            </a:r>
            <a:r>
              <a:rPr lang="en-US" altLang="en-US" sz="2000" i="1" dirty="0">
                <a:solidFill>
                  <a:srgbClr val="00279F"/>
                </a:solidFill>
              </a:rPr>
              <a:t>Null Set</a:t>
            </a:r>
          </a:p>
          <a:p>
            <a:pPr>
              <a:lnSpc>
                <a:spcPct val="100000"/>
              </a:lnSpc>
            </a:pPr>
            <a:endParaRPr lang="en-US" altLang="en-US" sz="2000" i="1" dirty="0"/>
          </a:p>
          <a:p>
            <a:r>
              <a:rPr lang="en-US" altLang="en-US" sz="2000" i="1" dirty="0"/>
              <a:t>Cartesian Product of </a:t>
            </a:r>
            <a:r>
              <a:rPr lang="en-US" altLang="en-US" sz="2000" dirty="0"/>
              <a:t>A and B (written as A × B) is the set of all pairs where the first element is a member of A and the second element is a member of B</a:t>
            </a:r>
          </a:p>
          <a:p>
            <a:pPr lvl="1"/>
            <a:r>
              <a:rPr lang="en-US" altLang="en-US" sz="2000" dirty="0"/>
              <a:t>Example: A = {1, 2} and B = {x, y, z},</a:t>
            </a:r>
          </a:p>
          <a:p>
            <a:pPr lvl="1">
              <a:buFont typeface="Arial" panose="020B0604020202020204" pitchFamily="34" charset="0"/>
              <a:buNone/>
            </a:pPr>
            <a:r>
              <a:rPr lang="en-US" altLang="en-US" sz="2000" dirty="0"/>
              <a:t>	                 Then, A × B = {(1, x), (1, y), (1, z), (2, x), (2, y), (2, z)}</a:t>
            </a:r>
          </a:p>
        </p:txBody>
      </p:sp>
      <p:sp>
        <p:nvSpPr>
          <p:cNvPr id="2" name="Footer Placeholder 1"/>
          <p:cNvSpPr>
            <a:spLocks noGrp="1"/>
          </p:cNvSpPr>
          <p:nvPr>
            <p:ph type="ftr" sz="quarter" idx="11"/>
          </p:nvPr>
        </p:nvSpPr>
        <p:spPr/>
        <p:txBody>
          <a:bodyPr/>
          <a:lstStyle/>
          <a:p>
            <a:r>
              <a:rPr lang="en-IN" smtClean="0"/>
              <a:t>INDIAN INSTITUTE OF TECHNOLOGY KHARAGPUR</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92762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7" dur="500"/>
                                        <p:tgtEl>
                                          <p:spTgt spid="512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checkerboard(across)">
                                      <p:cBhvr>
                                        <p:cTn id="10" dur="500"/>
                                        <p:tgtEl>
                                          <p:spTgt spid="512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checkerboard(across)">
                                      <p:cBhvr>
                                        <p:cTn id="13" dur="500"/>
                                        <p:tgtEl>
                                          <p:spTgt spid="512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checkerboard(across)">
                                      <p:cBhvr>
                                        <p:cTn id="16" dur="500"/>
                                        <p:tgtEl>
                                          <p:spTgt spid="512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checkerboard(across)">
                                      <p:cBhvr>
                                        <p:cTn id="19" dur="500"/>
                                        <p:tgtEl>
                                          <p:spTgt spid="5123">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checkerboard(across)">
                                      <p:cBhvr>
                                        <p:cTn id="22" dur="500"/>
                                        <p:tgtEl>
                                          <p:spTgt spid="512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123">
                                            <p:txEl>
                                              <p:pRg st="7" end="7"/>
                                            </p:txEl>
                                          </p:spTgt>
                                        </p:tgtEl>
                                        <p:attrNameLst>
                                          <p:attrName>style.visibility</p:attrName>
                                        </p:attrNameLst>
                                      </p:cBhvr>
                                      <p:to>
                                        <p:strVal val="visible"/>
                                      </p:to>
                                    </p:set>
                                    <p:animEffect transition="in" filter="checkerboard(across)">
                                      <p:cBhvr>
                                        <p:cTn id="27" dur="500"/>
                                        <p:tgtEl>
                                          <p:spTgt spid="5123">
                                            <p:txEl>
                                              <p:pRg st="7" end="7"/>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5123">
                                            <p:txEl>
                                              <p:pRg st="8" end="8"/>
                                            </p:txEl>
                                          </p:spTgt>
                                        </p:tgtEl>
                                        <p:attrNameLst>
                                          <p:attrName>style.visibility</p:attrName>
                                        </p:attrNameLst>
                                      </p:cBhvr>
                                      <p:to>
                                        <p:strVal val="visible"/>
                                      </p:to>
                                    </p:set>
                                    <p:animEffect transition="in" filter="checkerboard(across)">
                                      <p:cBhvr>
                                        <p:cTn id="30" dur="500"/>
                                        <p:tgtEl>
                                          <p:spTgt spid="5123">
                                            <p:txEl>
                                              <p:pRg st="8" end="8"/>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5123">
                                            <p:txEl>
                                              <p:pRg st="10" end="10"/>
                                            </p:txEl>
                                          </p:spTgt>
                                        </p:tgtEl>
                                        <p:attrNameLst>
                                          <p:attrName>style.visibility</p:attrName>
                                        </p:attrNameLst>
                                      </p:cBhvr>
                                      <p:to>
                                        <p:strVal val="visible"/>
                                      </p:to>
                                    </p:set>
                                    <p:animEffect transition="in" filter="checkerboard(across)">
                                      <p:cBhvr>
                                        <p:cTn id="35" dur="500"/>
                                        <p:tgtEl>
                                          <p:spTgt spid="5123">
                                            <p:txEl>
                                              <p:pRg st="10" end="10"/>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5123">
                                            <p:txEl>
                                              <p:pRg st="11" end="11"/>
                                            </p:txEl>
                                          </p:spTgt>
                                        </p:tgtEl>
                                        <p:attrNameLst>
                                          <p:attrName>style.visibility</p:attrName>
                                        </p:attrNameLst>
                                      </p:cBhvr>
                                      <p:to>
                                        <p:strVal val="visible"/>
                                      </p:to>
                                    </p:set>
                                    <p:animEffect transition="in" filter="checkerboard(across)">
                                      <p:cBhvr>
                                        <p:cTn id="38" dur="500"/>
                                        <p:tgtEl>
                                          <p:spTgt spid="5123">
                                            <p:txEl>
                                              <p:pRg st="11" end="11"/>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5123">
                                            <p:txEl>
                                              <p:pRg st="12" end="12"/>
                                            </p:txEl>
                                          </p:spTgt>
                                        </p:tgtEl>
                                        <p:attrNameLst>
                                          <p:attrName>style.visibility</p:attrName>
                                        </p:attrNameLst>
                                      </p:cBhvr>
                                      <p:to>
                                        <p:strVal val="visible"/>
                                      </p:to>
                                    </p:set>
                                    <p:animEffect transition="in" filter="checkerboard(across)">
                                      <p:cBhvr>
                                        <p:cTn id="41" dur="500"/>
                                        <p:tgtEl>
                                          <p:spTgt spid="512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altLang="en-US" smtClean="0"/>
              <a:t>Function</a:t>
            </a:r>
          </a:p>
        </p:txBody>
      </p:sp>
      <p:sp>
        <p:nvSpPr>
          <p:cNvPr id="6148" name="Content Placeholder 2"/>
          <p:cNvSpPr>
            <a:spLocks noGrp="1"/>
          </p:cNvSpPr>
          <p:nvPr>
            <p:ph idx="1"/>
          </p:nvPr>
        </p:nvSpPr>
        <p:spPr>
          <a:xfrm>
            <a:off x="630078" y="1390650"/>
            <a:ext cx="11551444" cy="5312331"/>
          </a:xfrm>
        </p:spPr>
        <p:txBody>
          <a:bodyPr>
            <a:normAutofit/>
          </a:bodyPr>
          <a:lstStyle/>
          <a:p>
            <a:r>
              <a:rPr lang="en-US" altLang="en-US" sz="2100" dirty="0"/>
              <a:t>A </a:t>
            </a:r>
            <a:r>
              <a:rPr lang="en-US" altLang="en-US" sz="2100" i="1" dirty="0"/>
              <a:t>function (or mapping) </a:t>
            </a:r>
            <a:r>
              <a:rPr lang="en-US" altLang="en-US" sz="2100" dirty="0"/>
              <a:t>is an object that sets up an input-output relationship</a:t>
            </a:r>
          </a:p>
          <a:p>
            <a:pPr lvl="1"/>
            <a:r>
              <a:rPr lang="en-US" altLang="en-US" sz="2100" dirty="0"/>
              <a:t>If </a:t>
            </a:r>
            <a:r>
              <a:rPr lang="en-US" altLang="en-US" sz="2100" i="1" dirty="0">
                <a:solidFill>
                  <a:srgbClr val="00279F"/>
                </a:solidFill>
              </a:rPr>
              <a:t>f</a:t>
            </a:r>
            <a:r>
              <a:rPr lang="en-US" altLang="en-US" sz="2100" i="1" dirty="0"/>
              <a:t> </a:t>
            </a:r>
            <a:r>
              <a:rPr lang="en-US" altLang="en-US" sz="2100" dirty="0"/>
              <a:t>is a function whose output value is </a:t>
            </a:r>
            <a:r>
              <a:rPr lang="en-US" altLang="en-US" sz="2100" i="1" dirty="0"/>
              <a:t>b</a:t>
            </a:r>
            <a:r>
              <a:rPr lang="en-US" altLang="en-US" sz="2100" dirty="0"/>
              <a:t> when the input value is </a:t>
            </a:r>
            <a:r>
              <a:rPr lang="en-US" altLang="en-US" sz="2100" i="1" dirty="0" smtClean="0"/>
              <a:t>a, </a:t>
            </a:r>
            <a:r>
              <a:rPr lang="en-US" altLang="en-US" sz="2100" dirty="0" smtClean="0"/>
              <a:t>we </a:t>
            </a:r>
            <a:r>
              <a:rPr lang="en-US" altLang="en-US" sz="2100" dirty="0"/>
              <a:t>write </a:t>
            </a:r>
            <a:r>
              <a:rPr lang="en-US" altLang="en-US" sz="2100" i="1" dirty="0">
                <a:solidFill>
                  <a:srgbClr val="00279F"/>
                </a:solidFill>
              </a:rPr>
              <a:t>f(a) = b</a:t>
            </a:r>
            <a:endParaRPr lang="en-US" altLang="en-US" sz="2100" i="1" dirty="0"/>
          </a:p>
          <a:p>
            <a:pPr lvl="1"/>
            <a:r>
              <a:rPr lang="en-US" altLang="en-US" sz="2100" dirty="0"/>
              <a:t>Let f(x</a:t>
            </a:r>
            <a:r>
              <a:rPr lang="en-US" altLang="en-US" sz="2100" baseline="-25000" dirty="0"/>
              <a:t>1</a:t>
            </a:r>
            <a:r>
              <a:rPr lang="en-US" altLang="en-US" sz="2100" dirty="0"/>
              <a:t>) = y</a:t>
            </a:r>
            <a:r>
              <a:rPr lang="en-US" altLang="en-US" sz="2100" baseline="-25000" dirty="0"/>
              <a:t>1</a:t>
            </a:r>
            <a:r>
              <a:rPr lang="en-US" altLang="en-US" sz="2100" dirty="0"/>
              <a:t> and f(x</a:t>
            </a:r>
            <a:r>
              <a:rPr lang="en-US" altLang="en-US" sz="2100" baseline="-25000" dirty="0"/>
              <a:t>2</a:t>
            </a:r>
            <a:r>
              <a:rPr lang="en-US" altLang="en-US" sz="2100" dirty="0"/>
              <a:t>) = y</a:t>
            </a:r>
            <a:r>
              <a:rPr lang="en-US" altLang="en-US" sz="2100" baseline="-25000" dirty="0"/>
              <a:t>2</a:t>
            </a:r>
            <a:r>
              <a:rPr lang="en-US" altLang="en-US" sz="2100" dirty="0"/>
              <a:t>. If y</a:t>
            </a:r>
            <a:r>
              <a:rPr lang="en-US" altLang="en-US" sz="2100" baseline="-25000" dirty="0"/>
              <a:t>1</a:t>
            </a:r>
            <a:r>
              <a:rPr lang="en-US" altLang="en-US" sz="2100" dirty="0"/>
              <a:t> ≠ y</a:t>
            </a:r>
            <a:r>
              <a:rPr lang="en-US" altLang="en-US" sz="2100" baseline="-25000" dirty="0"/>
              <a:t>2</a:t>
            </a:r>
            <a:r>
              <a:rPr lang="en-US" altLang="en-US" sz="2100" dirty="0"/>
              <a:t>, then x</a:t>
            </a:r>
            <a:r>
              <a:rPr lang="en-US" altLang="en-US" sz="2100" baseline="-25000" dirty="0"/>
              <a:t>1 </a:t>
            </a:r>
            <a:r>
              <a:rPr lang="en-US" altLang="en-US" sz="2100" dirty="0"/>
              <a:t>≠ x</a:t>
            </a:r>
            <a:r>
              <a:rPr lang="en-US" altLang="en-US" sz="2100" baseline="-25000" dirty="0"/>
              <a:t>2</a:t>
            </a:r>
            <a:r>
              <a:rPr lang="en-US" altLang="en-US" sz="2100" dirty="0"/>
              <a:t>.</a:t>
            </a:r>
            <a:endParaRPr lang="en-US" altLang="en-US" sz="2100" i="1" dirty="0"/>
          </a:p>
          <a:p>
            <a:r>
              <a:rPr lang="en-US" altLang="en-US" sz="2100" dirty="0"/>
              <a:t>The set of possible </a:t>
            </a:r>
            <a:r>
              <a:rPr lang="en-US" altLang="en-US" sz="2100" dirty="0" smtClean="0"/>
              <a:t>inputs </a:t>
            </a:r>
            <a:r>
              <a:rPr lang="en-US" altLang="en-US" sz="2100" dirty="0"/>
              <a:t>to a</a:t>
            </a:r>
            <a:r>
              <a:rPr lang="en-US" altLang="en-US" sz="2100" dirty="0" smtClean="0"/>
              <a:t> </a:t>
            </a:r>
            <a:r>
              <a:rPr lang="en-US" altLang="en-US" sz="2100" dirty="0"/>
              <a:t>function is </a:t>
            </a:r>
            <a:r>
              <a:rPr lang="en-US" altLang="en-US" sz="2100" dirty="0" smtClean="0"/>
              <a:t>its </a:t>
            </a:r>
            <a:r>
              <a:rPr lang="en-US" altLang="en-US" sz="2100" i="1" dirty="0" smtClean="0"/>
              <a:t>domain</a:t>
            </a:r>
            <a:endParaRPr lang="en-US" altLang="en-US" sz="2100" dirty="0"/>
          </a:p>
          <a:p>
            <a:r>
              <a:rPr lang="en-US" altLang="en-US" sz="2100" dirty="0"/>
              <a:t>The </a:t>
            </a:r>
            <a:r>
              <a:rPr lang="en-US" altLang="en-US" sz="2100" dirty="0" smtClean="0"/>
              <a:t>set of outputs </a:t>
            </a:r>
            <a:r>
              <a:rPr lang="en-US" altLang="en-US" sz="2100" dirty="0"/>
              <a:t>of a function </a:t>
            </a:r>
            <a:r>
              <a:rPr lang="en-US" altLang="en-US" sz="2100" dirty="0" smtClean="0"/>
              <a:t>is its </a:t>
            </a:r>
            <a:r>
              <a:rPr lang="en-US" altLang="en-US" sz="2100" i="1" dirty="0"/>
              <a:t>range</a:t>
            </a:r>
            <a:r>
              <a:rPr lang="en-US" altLang="en-US" sz="2100" dirty="0"/>
              <a:t> </a:t>
            </a:r>
          </a:p>
          <a:p>
            <a:pPr lvl="1"/>
            <a:r>
              <a:rPr lang="en-US" altLang="en-US" sz="2100" i="1" dirty="0">
                <a:solidFill>
                  <a:srgbClr val="00279F"/>
                </a:solidFill>
              </a:rPr>
              <a:t>f</a:t>
            </a:r>
            <a:r>
              <a:rPr lang="en-US" altLang="en-US" sz="2100" i="1" dirty="0"/>
              <a:t> </a:t>
            </a:r>
            <a:r>
              <a:rPr lang="en-US" altLang="en-US" sz="2100" dirty="0"/>
              <a:t>is a function with domain D and range R is represented as,</a:t>
            </a:r>
            <a:r>
              <a:rPr lang="en-US" altLang="en-US" sz="2100" i="1" dirty="0"/>
              <a:t> </a:t>
            </a:r>
            <a:r>
              <a:rPr lang="en-US" altLang="en-US" sz="2100" i="1" dirty="0">
                <a:solidFill>
                  <a:srgbClr val="00279F"/>
                </a:solidFill>
              </a:rPr>
              <a:t>f</a:t>
            </a:r>
            <a:r>
              <a:rPr lang="en-US" altLang="en-US" sz="2100" dirty="0">
                <a:solidFill>
                  <a:srgbClr val="00279F"/>
                </a:solidFill>
              </a:rPr>
              <a:t> : D </a:t>
            </a:r>
            <a:r>
              <a:rPr lang="en-US" altLang="en-US" sz="2100" dirty="0">
                <a:solidFill>
                  <a:srgbClr val="00279F"/>
                </a:solidFill>
                <a:cs typeface="Courier New" panose="02070309020205020404" pitchFamily="49" charset="0"/>
                <a:sym typeface="Wingdings" panose="05000000000000000000" pitchFamily="2" charset="2"/>
              </a:rPr>
              <a:t> R</a:t>
            </a:r>
            <a:endParaRPr lang="en-US" altLang="en-US" sz="2100" dirty="0"/>
          </a:p>
          <a:p>
            <a:endParaRPr lang="en-US" altLang="en-US" sz="2100" dirty="0"/>
          </a:p>
          <a:p>
            <a:r>
              <a:rPr lang="en-US" altLang="en-US" sz="2100" dirty="0"/>
              <a:t>Example:</a:t>
            </a:r>
          </a:p>
          <a:p>
            <a:pPr lvl="1">
              <a:buFont typeface="Arial" panose="020B0604020202020204" pitchFamily="34" charset="0"/>
              <a:buNone/>
            </a:pPr>
            <a:r>
              <a:rPr lang="en-US" altLang="en-US" sz="2100" dirty="0"/>
              <a:t>Consider the function, </a:t>
            </a:r>
            <a:r>
              <a:rPr lang="en-US" altLang="en-US" sz="2100" i="1" dirty="0">
                <a:solidFill>
                  <a:srgbClr val="00279F"/>
                </a:solidFill>
              </a:rPr>
              <a:t>f </a:t>
            </a:r>
            <a:r>
              <a:rPr lang="en-US" altLang="en-US" sz="2100" dirty="0">
                <a:solidFill>
                  <a:srgbClr val="00279F"/>
                </a:solidFill>
              </a:rPr>
              <a:t>: {1, 2, 3, 4, 5, 6} </a:t>
            </a:r>
            <a:r>
              <a:rPr lang="en-US" altLang="en-US" sz="2100" dirty="0">
                <a:solidFill>
                  <a:srgbClr val="00279F"/>
                </a:solidFill>
                <a:sym typeface="Wingdings" panose="05000000000000000000" pitchFamily="2" charset="2"/>
              </a:rPr>
              <a:t> {0, 1, 2}</a:t>
            </a:r>
          </a:p>
          <a:p>
            <a:pPr lvl="1"/>
            <a:r>
              <a:rPr lang="en-US" altLang="en-US" sz="2100" dirty="0"/>
              <a:t>The function </a:t>
            </a:r>
            <a:r>
              <a:rPr lang="en-US" altLang="en-US" sz="2100" i="1" dirty="0">
                <a:solidFill>
                  <a:srgbClr val="00279F"/>
                </a:solidFill>
              </a:rPr>
              <a:t>f</a:t>
            </a:r>
            <a:r>
              <a:rPr lang="en-US" altLang="en-US" sz="2100" dirty="0"/>
              <a:t> takes positive integers less than 7 and outputs the result modulo 3; i.e., f(n) = n%3</a:t>
            </a:r>
          </a:p>
          <a:p>
            <a:pPr lvl="1"/>
            <a:r>
              <a:rPr lang="en-US" altLang="en-US" sz="2100" dirty="0"/>
              <a:t>Domain of </a:t>
            </a:r>
            <a:r>
              <a:rPr lang="en-US" altLang="en-US" sz="2100" i="1" dirty="0">
                <a:solidFill>
                  <a:srgbClr val="00279F"/>
                </a:solidFill>
              </a:rPr>
              <a:t>f</a:t>
            </a:r>
            <a:r>
              <a:rPr lang="en-US" altLang="en-US" sz="2100" dirty="0"/>
              <a:t> is, D = {1, 2, 3, 4, 5, 6}</a:t>
            </a:r>
          </a:p>
          <a:p>
            <a:pPr lvl="1"/>
            <a:r>
              <a:rPr lang="en-US" altLang="en-US" sz="2100" dirty="0" smtClean="0"/>
              <a:t>Range </a:t>
            </a:r>
            <a:r>
              <a:rPr lang="en-US" altLang="en-US" sz="2100" dirty="0"/>
              <a:t>of </a:t>
            </a:r>
            <a:r>
              <a:rPr lang="en-US" altLang="en-US" sz="2100" i="1" dirty="0">
                <a:solidFill>
                  <a:srgbClr val="00279F"/>
                </a:solidFill>
              </a:rPr>
              <a:t>f</a:t>
            </a:r>
            <a:r>
              <a:rPr lang="en-US" altLang="en-US" sz="2100" dirty="0"/>
              <a:t> is, R = {0, 1, 2}</a:t>
            </a:r>
          </a:p>
        </p:txBody>
      </p:sp>
      <p:sp>
        <p:nvSpPr>
          <p:cNvPr id="2" name="Footer Placeholder 1"/>
          <p:cNvSpPr>
            <a:spLocks noGrp="1"/>
          </p:cNvSpPr>
          <p:nvPr>
            <p:ph type="ftr" sz="quarter" idx="11"/>
          </p:nvPr>
        </p:nvSpPr>
        <p:spPr/>
        <p:txBody>
          <a:bodyPr/>
          <a:lstStyle/>
          <a:p>
            <a:r>
              <a:rPr lang="en-IN" smtClean="0"/>
              <a:t>INDIAN INSTITUTE OF TECHNOLOGY KHARAGPUR</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442634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checkerboard(across)">
                                      <p:cBhvr>
                                        <p:cTn id="7" dur="500"/>
                                        <p:tgtEl>
                                          <p:spTgt spid="6148">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148">
                                            <p:txEl>
                                              <p:pRg st="1" end="1"/>
                                            </p:txEl>
                                          </p:spTgt>
                                        </p:tgtEl>
                                        <p:attrNameLst>
                                          <p:attrName>style.visibility</p:attrName>
                                        </p:attrNameLst>
                                      </p:cBhvr>
                                      <p:to>
                                        <p:strVal val="visible"/>
                                      </p:to>
                                    </p:set>
                                    <p:animEffect transition="in" filter="checkerboard(across)">
                                      <p:cBhvr>
                                        <p:cTn id="10" dur="500"/>
                                        <p:tgtEl>
                                          <p:spTgt spid="6148">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Effect transition="in" filter="checkerboard(across)">
                                      <p:cBhvr>
                                        <p:cTn id="13" dur="500"/>
                                        <p:tgtEl>
                                          <p:spTgt spid="6148">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6148">
                                            <p:txEl>
                                              <p:pRg st="3" end="3"/>
                                            </p:txEl>
                                          </p:spTgt>
                                        </p:tgtEl>
                                        <p:attrNameLst>
                                          <p:attrName>style.visibility</p:attrName>
                                        </p:attrNameLst>
                                      </p:cBhvr>
                                      <p:to>
                                        <p:strVal val="visible"/>
                                      </p:to>
                                    </p:set>
                                    <p:animEffect transition="in" filter="checkerboard(across)">
                                      <p:cBhvr>
                                        <p:cTn id="18" dur="500"/>
                                        <p:tgtEl>
                                          <p:spTgt spid="6148">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6148">
                                            <p:txEl>
                                              <p:pRg st="4" end="4"/>
                                            </p:txEl>
                                          </p:spTgt>
                                        </p:tgtEl>
                                        <p:attrNameLst>
                                          <p:attrName>style.visibility</p:attrName>
                                        </p:attrNameLst>
                                      </p:cBhvr>
                                      <p:to>
                                        <p:strVal val="visible"/>
                                      </p:to>
                                    </p:set>
                                    <p:animEffect transition="in" filter="checkerboard(across)">
                                      <p:cBhvr>
                                        <p:cTn id="21" dur="500"/>
                                        <p:tgtEl>
                                          <p:spTgt spid="6148">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6148">
                                            <p:txEl>
                                              <p:pRg st="5" end="5"/>
                                            </p:txEl>
                                          </p:spTgt>
                                        </p:tgtEl>
                                        <p:attrNameLst>
                                          <p:attrName>style.visibility</p:attrName>
                                        </p:attrNameLst>
                                      </p:cBhvr>
                                      <p:to>
                                        <p:strVal val="visible"/>
                                      </p:to>
                                    </p:set>
                                    <p:animEffect transition="in" filter="checkerboard(across)">
                                      <p:cBhvr>
                                        <p:cTn id="24" dur="500"/>
                                        <p:tgtEl>
                                          <p:spTgt spid="6148">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6148">
                                            <p:txEl>
                                              <p:pRg st="7" end="7"/>
                                            </p:txEl>
                                          </p:spTgt>
                                        </p:tgtEl>
                                        <p:attrNameLst>
                                          <p:attrName>style.visibility</p:attrName>
                                        </p:attrNameLst>
                                      </p:cBhvr>
                                      <p:to>
                                        <p:strVal val="visible"/>
                                      </p:to>
                                    </p:set>
                                    <p:animEffect transition="in" filter="checkerboard(across)">
                                      <p:cBhvr>
                                        <p:cTn id="29" dur="500"/>
                                        <p:tgtEl>
                                          <p:spTgt spid="6148">
                                            <p:txEl>
                                              <p:pRg st="7" end="7"/>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6148">
                                            <p:txEl>
                                              <p:pRg st="8" end="8"/>
                                            </p:txEl>
                                          </p:spTgt>
                                        </p:tgtEl>
                                        <p:attrNameLst>
                                          <p:attrName>style.visibility</p:attrName>
                                        </p:attrNameLst>
                                      </p:cBhvr>
                                      <p:to>
                                        <p:strVal val="visible"/>
                                      </p:to>
                                    </p:set>
                                    <p:animEffect transition="in" filter="checkerboard(across)">
                                      <p:cBhvr>
                                        <p:cTn id="32" dur="500"/>
                                        <p:tgtEl>
                                          <p:spTgt spid="6148">
                                            <p:txEl>
                                              <p:pRg st="8" end="8"/>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6148">
                                            <p:txEl>
                                              <p:pRg st="9" end="9"/>
                                            </p:txEl>
                                          </p:spTgt>
                                        </p:tgtEl>
                                        <p:attrNameLst>
                                          <p:attrName>style.visibility</p:attrName>
                                        </p:attrNameLst>
                                      </p:cBhvr>
                                      <p:to>
                                        <p:strVal val="visible"/>
                                      </p:to>
                                    </p:set>
                                    <p:animEffect transition="in" filter="checkerboard(across)">
                                      <p:cBhvr>
                                        <p:cTn id="35" dur="500"/>
                                        <p:tgtEl>
                                          <p:spTgt spid="6148">
                                            <p:txEl>
                                              <p:pRg st="9" end="9"/>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6148">
                                            <p:txEl>
                                              <p:pRg st="10" end="10"/>
                                            </p:txEl>
                                          </p:spTgt>
                                        </p:tgtEl>
                                        <p:attrNameLst>
                                          <p:attrName>style.visibility</p:attrName>
                                        </p:attrNameLst>
                                      </p:cBhvr>
                                      <p:to>
                                        <p:strVal val="visible"/>
                                      </p:to>
                                    </p:set>
                                    <p:animEffect transition="in" filter="checkerboard(across)">
                                      <p:cBhvr>
                                        <p:cTn id="38" dur="500"/>
                                        <p:tgtEl>
                                          <p:spTgt spid="6148">
                                            <p:txEl>
                                              <p:pRg st="10" end="10"/>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6148">
                                            <p:txEl>
                                              <p:pRg st="11" end="11"/>
                                            </p:txEl>
                                          </p:spTgt>
                                        </p:tgtEl>
                                        <p:attrNameLst>
                                          <p:attrName>style.visibility</p:attrName>
                                        </p:attrNameLst>
                                      </p:cBhvr>
                                      <p:to>
                                        <p:strVal val="visible"/>
                                      </p:to>
                                    </p:set>
                                    <p:animEffect transition="in" filter="checkerboard(across)">
                                      <p:cBhvr>
                                        <p:cTn id="41" dur="500"/>
                                        <p:tgtEl>
                                          <p:spTgt spid="614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US" altLang="en-US" smtClean="0"/>
              <a:t>Relation</a:t>
            </a:r>
          </a:p>
        </p:txBody>
      </p:sp>
      <p:sp>
        <p:nvSpPr>
          <p:cNvPr id="8195" name="Content Placeholder 2"/>
          <p:cNvSpPr>
            <a:spLocks noGrp="1"/>
          </p:cNvSpPr>
          <p:nvPr>
            <p:ph idx="1"/>
          </p:nvPr>
        </p:nvSpPr>
        <p:spPr/>
        <p:txBody>
          <a:bodyPr>
            <a:normAutofit lnSpcReduction="10000"/>
          </a:bodyPr>
          <a:lstStyle/>
          <a:p>
            <a:r>
              <a:rPr lang="en-US" altLang="en-US" sz="2100" dirty="0"/>
              <a:t>A property whose domain is a set of </a:t>
            </a:r>
            <a:r>
              <a:rPr lang="en-US" altLang="en-US" sz="2100" i="1" dirty="0"/>
              <a:t>k</a:t>
            </a:r>
            <a:r>
              <a:rPr lang="en-US" altLang="en-US" sz="2100" dirty="0"/>
              <a:t>-tuples (A</a:t>
            </a:r>
            <a:r>
              <a:rPr lang="en-US" altLang="en-US" sz="2100" baseline="-25000" dirty="0"/>
              <a:t> </a:t>
            </a:r>
            <a:r>
              <a:rPr lang="en-US" altLang="en-US" sz="2100" dirty="0"/>
              <a:t>× A</a:t>
            </a:r>
            <a:r>
              <a:rPr lang="en-US" altLang="en-US" sz="2100" baseline="-25000" dirty="0"/>
              <a:t> </a:t>
            </a:r>
            <a:r>
              <a:rPr lang="en-US" altLang="en-US" sz="2100" dirty="0"/>
              <a:t>×</a:t>
            </a:r>
            <a:r>
              <a:rPr lang="en-US" altLang="en-US" sz="2100" baseline="-25000" dirty="0"/>
              <a:t> </a:t>
            </a:r>
            <a:r>
              <a:rPr lang="en-US" altLang="en-US" sz="2100" dirty="0"/>
              <a:t>… × A) is called </a:t>
            </a:r>
            <a:r>
              <a:rPr lang="en-US" altLang="en-US" sz="2100" dirty="0" smtClean="0"/>
              <a:t>a </a:t>
            </a:r>
            <a:r>
              <a:rPr lang="en-US" altLang="en-US" sz="2100" i="1" dirty="0" smtClean="0"/>
              <a:t>relation</a:t>
            </a:r>
            <a:endParaRPr lang="en-US" altLang="en-US" sz="2100" i="1" dirty="0"/>
          </a:p>
          <a:p>
            <a:pPr lvl="1"/>
            <a:r>
              <a:rPr lang="en-US" altLang="en-US" sz="2100" dirty="0"/>
              <a:t>If </a:t>
            </a:r>
            <a:r>
              <a:rPr lang="en-US" altLang="en-US" sz="2100" dirty="0" smtClean="0"/>
              <a:t>k </a:t>
            </a:r>
            <a:r>
              <a:rPr lang="en-US" altLang="en-US" sz="2100" dirty="0"/>
              <a:t>= 2 the relation is </a:t>
            </a:r>
            <a:r>
              <a:rPr lang="en-US" altLang="en-US" sz="2100" dirty="0" smtClean="0"/>
              <a:t>called a </a:t>
            </a:r>
            <a:r>
              <a:rPr lang="en-US" altLang="en-US" sz="2100" i="1" dirty="0"/>
              <a:t>binary relation</a:t>
            </a:r>
          </a:p>
          <a:p>
            <a:pPr lvl="2"/>
            <a:r>
              <a:rPr lang="en-US" altLang="en-US" sz="2100" dirty="0"/>
              <a:t>Example:</a:t>
            </a:r>
            <a:r>
              <a:rPr lang="en-US" altLang="en-US" sz="2100" i="1" dirty="0"/>
              <a:t> </a:t>
            </a:r>
            <a:r>
              <a:rPr lang="en-US" altLang="en-US" sz="2100" i="1" dirty="0">
                <a:solidFill>
                  <a:schemeClr val="tx1"/>
                </a:solidFill>
              </a:rPr>
              <a:t>less than (&lt;)</a:t>
            </a:r>
            <a:r>
              <a:rPr lang="en-US" altLang="en-US" sz="2100" i="1" dirty="0"/>
              <a:t> </a:t>
            </a:r>
            <a:r>
              <a:rPr lang="en-US" altLang="en-US" sz="2100" dirty="0"/>
              <a:t>is a binary relation</a:t>
            </a:r>
          </a:p>
          <a:p>
            <a:endParaRPr lang="en-US" altLang="en-US" sz="2100" dirty="0"/>
          </a:p>
          <a:p>
            <a:r>
              <a:rPr lang="en-US" altLang="en-US" sz="2100" dirty="0"/>
              <a:t>A binary relation </a:t>
            </a:r>
            <a:r>
              <a:rPr lang="en-US" altLang="en-US" sz="2100" i="1" dirty="0"/>
              <a:t>R </a:t>
            </a:r>
            <a:r>
              <a:rPr lang="en-US" altLang="en-US" sz="2100" dirty="0"/>
              <a:t>is an </a:t>
            </a:r>
            <a:r>
              <a:rPr lang="en-US" altLang="en-US" sz="2100" i="1" dirty="0"/>
              <a:t>equivalence relation</a:t>
            </a:r>
            <a:r>
              <a:rPr lang="en-US" altLang="en-US" sz="2100" dirty="0"/>
              <a:t> if R </a:t>
            </a:r>
            <a:r>
              <a:rPr lang="en-US" altLang="en-US" sz="2100" dirty="0" smtClean="0"/>
              <a:t>satisfies the </a:t>
            </a:r>
            <a:r>
              <a:rPr lang="en-US" altLang="en-US" sz="2100" dirty="0"/>
              <a:t>following conditions:</a:t>
            </a:r>
          </a:p>
          <a:p>
            <a:pPr lvl="1"/>
            <a:r>
              <a:rPr lang="en-US" altLang="en-US" sz="2100" dirty="0"/>
              <a:t>R is reflexive i.e., ∀x, </a:t>
            </a:r>
            <a:r>
              <a:rPr lang="en-US" altLang="en-US" sz="2100" dirty="0" err="1" smtClean="0"/>
              <a:t>x</a:t>
            </a:r>
            <a:r>
              <a:rPr lang="en-US" altLang="en-US" sz="2100" i="1" dirty="0" err="1" smtClean="0"/>
              <a:t>R</a:t>
            </a:r>
            <a:r>
              <a:rPr lang="en-US" altLang="en-US" sz="2100" dirty="0" err="1" smtClean="0"/>
              <a:t>x</a:t>
            </a:r>
            <a:endParaRPr lang="en-US" altLang="en-US" sz="2100" dirty="0"/>
          </a:p>
          <a:p>
            <a:pPr lvl="1"/>
            <a:r>
              <a:rPr lang="en-US" altLang="en-US" sz="2100" dirty="0"/>
              <a:t>R is symmetric i.e., ∀x ∀y, ( </a:t>
            </a:r>
            <a:r>
              <a:rPr lang="en-US" altLang="en-US" sz="2100" dirty="0" err="1"/>
              <a:t>x</a:t>
            </a:r>
            <a:r>
              <a:rPr lang="en-US" altLang="en-US" sz="2100" i="1" dirty="0" err="1"/>
              <a:t>R</a:t>
            </a:r>
            <a:r>
              <a:rPr lang="en-US" altLang="en-US" sz="2100" dirty="0" err="1"/>
              <a:t>y</a:t>
            </a:r>
            <a:r>
              <a:rPr lang="en-US" altLang="en-US" sz="2100" dirty="0"/>
              <a:t> </a:t>
            </a:r>
            <a:r>
              <a:rPr lang="en-US" altLang="en-US" sz="2100" dirty="0">
                <a:latin typeface="Courier New" panose="02070309020205020404" pitchFamily="49" charset="0"/>
                <a:cs typeface="Courier New" panose="02070309020205020404" pitchFamily="49" charset="0"/>
                <a:sym typeface="Wingdings" panose="05000000000000000000" pitchFamily="2" charset="2"/>
              </a:rPr>
              <a:t>=&gt;</a:t>
            </a:r>
            <a:r>
              <a:rPr lang="en-US" altLang="en-US" sz="2100" dirty="0">
                <a:cs typeface="Courier New" panose="02070309020205020404" pitchFamily="49" charset="0"/>
                <a:sym typeface="Wingdings" panose="05000000000000000000" pitchFamily="2" charset="2"/>
              </a:rPr>
              <a:t> </a:t>
            </a:r>
            <a:r>
              <a:rPr lang="en-US" altLang="en-US" sz="2100" dirty="0" err="1">
                <a:cs typeface="Courier New" panose="02070309020205020404" pitchFamily="49" charset="0"/>
                <a:sym typeface="Wingdings" panose="05000000000000000000" pitchFamily="2" charset="2"/>
              </a:rPr>
              <a:t>y</a:t>
            </a:r>
            <a:r>
              <a:rPr lang="en-US" altLang="en-US" sz="2100" i="1" dirty="0" err="1">
                <a:cs typeface="Courier New" panose="02070309020205020404" pitchFamily="49" charset="0"/>
                <a:sym typeface="Wingdings" panose="05000000000000000000" pitchFamily="2" charset="2"/>
              </a:rPr>
              <a:t>R</a:t>
            </a:r>
            <a:r>
              <a:rPr lang="en-US" altLang="en-US" sz="2100" dirty="0" err="1">
                <a:cs typeface="Courier New" panose="02070309020205020404" pitchFamily="49" charset="0"/>
                <a:sym typeface="Wingdings" panose="05000000000000000000" pitchFamily="2" charset="2"/>
              </a:rPr>
              <a:t>x</a:t>
            </a:r>
            <a:r>
              <a:rPr lang="en-US" altLang="en-US" sz="2100" dirty="0">
                <a:cs typeface="Courier New" panose="02070309020205020404" pitchFamily="49" charset="0"/>
                <a:sym typeface="Wingdings" panose="05000000000000000000" pitchFamily="2" charset="2"/>
              </a:rPr>
              <a:t>)</a:t>
            </a:r>
          </a:p>
          <a:p>
            <a:pPr lvl="1"/>
            <a:r>
              <a:rPr lang="en-US" altLang="en-US" sz="2100" dirty="0"/>
              <a:t>R is transitive i.e., ∀x ∀y ∀z, ( </a:t>
            </a:r>
            <a:r>
              <a:rPr lang="en-US" altLang="en-US" sz="2100" dirty="0" err="1"/>
              <a:t>x</a:t>
            </a:r>
            <a:r>
              <a:rPr lang="en-US" altLang="en-US" sz="2100" i="1" dirty="0" err="1"/>
              <a:t>R</a:t>
            </a:r>
            <a:r>
              <a:rPr lang="en-US" altLang="en-US" sz="2100" dirty="0" err="1"/>
              <a:t>y</a:t>
            </a:r>
            <a:r>
              <a:rPr lang="en-US" altLang="en-US" sz="2100" dirty="0"/>
              <a:t> and </a:t>
            </a:r>
            <a:r>
              <a:rPr lang="en-US" altLang="en-US" sz="2100" dirty="0" err="1"/>
              <a:t>y</a:t>
            </a:r>
            <a:r>
              <a:rPr lang="en-US" altLang="en-US" sz="2100" i="1" dirty="0" err="1"/>
              <a:t>R</a:t>
            </a:r>
            <a:r>
              <a:rPr lang="en-US" altLang="en-US" sz="2100" dirty="0" err="1"/>
              <a:t>z</a:t>
            </a:r>
            <a:r>
              <a:rPr lang="en-US" altLang="en-US" sz="2100" dirty="0"/>
              <a:t> </a:t>
            </a:r>
            <a:r>
              <a:rPr lang="en-US" altLang="en-US" sz="2100" dirty="0">
                <a:latin typeface="Courier New" panose="02070309020205020404" pitchFamily="49" charset="0"/>
                <a:cs typeface="Courier New" panose="02070309020205020404" pitchFamily="49" charset="0"/>
                <a:sym typeface="Wingdings" panose="05000000000000000000" pitchFamily="2" charset="2"/>
              </a:rPr>
              <a:t>=&gt;</a:t>
            </a:r>
            <a:r>
              <a:rPr lang="en-US" altLang="en-US" sz="2100" dirty="0">
                <a:cs typeface="Courier New" panose="02070309020205020404" pitchFamily="49" charset="0"/>
                <a:sym typeface="Wingdings" panose="05000000000000000000" pitchFamily="2" charset="2"/>
              </a:rPr>
              <a:t> </a:t>
            </a:r>
            <a:r>
              <a:rPr lang="en-US" altLang="en-US" sz="2100" dirty="0" err="1">
                <a:cs typeface="Courier New" panose="02070309020205020404" pitchFamily="49" charset="0"/>
                <a:sym typeface="Wingdings" panose="05000000000000000000" pitchFamily="2" charset="2"/>
              </a:rPr>
              <a:t>x</a:t>
            </a:r>
            <a:r>
              <a:rPr lang="en-US" altLang="en-US" sz="2100" i="1" dirty="0" err="1">
                <a:cs typeface="Courier New" panose="02070309020205020404" pitchFamily="49" charset="0"/>
                <a:sym typeface="Wingdings" panose="05000000000000000000" pitchFamily="2" charset="2"/>
              </a:rPr>
              <a:t>R</a:t>
            </a:r>
            <a:r>
              <a:rPr lang="en-US" altLang="en-US" sz="2100" dirty="0" err="1">
                <a:cs typeface="Courier New" panose="02070309020205020404" pitchFamily="49" charset="0"/>
                <a:sym typeface="Wingdings" panose="05000000000000000000" pitchFamily="2" charset="2"/>
              </a:rPr>
              <a:t>z</a:t>
            </a:r>
            <a:r>
              <a:rPr lang="en-US" altLang="en-US" sz="2100" dirty="0">
                <a:cs typeface="Courier New" panose="02070309020205020404" pitchFamily="49" charset="0"/>
                <a:sym typeface="Wingdings" panose="05000000000000000000" pitchFamily="2" charset="2"/>
              </a:rPr>
              <a:t> )</a:t>
            </a:r>
          </a:p>
          <a:p>
            <a:endParaRPr lang="en-US" altLang="en-US" sz="2100" dirty="0"/>
          </a:p>
          <a:p>
            <a:r>
              <a:rPr lang="en-US" altLang="en-US" sz="2100" dirty="0"/>
              <a:t>A binary relation </a:t>
            </a:r>
            <a:r>
              <a:rPr lang="en-US" altLang="en-US" sz="2100" i="1" dirty="0"/>
              <a:t>R </a:t>
            </a:r>
            <a:r>
              <a:rPr lang="en-US" altLang="en-US" sz="2100" dirty="0"/>
              <a:t>is </a:t>
            </a:r>
            <a:r>
              <a:rPr lang="en-US" altLang="en-US" sz="2100" dirty="0" smtClean="0"/>
              <a:t>a </a:t>
            </a:r>
            <a:r>
              <a:rPr lang="en-US" altLang="en-US" sz="2100" i="1" dirty="0"/>
              <a:t>partial-order relation</a:t>
            </a:r>
            <a:r>
              <a:rPr lang="en-US" altLang="en-US" sz="2100" dirty="0"/>
              <a:t> if R satisfies </a:t>
            </a:r>
            <a:r>
              <a:rPr lang="en-US" altLang="en-US" sz="2100" dirty="0" smtClean="0"/>
              <a:t>the following </a:t>
            </a:r>
            <a:r>
              <a:rPr lang="en-US" altLang="en-US" sz="2100" dirty="0"/>
              <a:t>conditions:</a:t>
            </a:r>
          </a:p>
          <a:p>
            <a:pPr lvl="1"/>
            <a:r>
              <a:rPr lang="en-US" altLang="en-US" sz="2100" dirty="0"/>
              <a:t>R is reflexive i.e., ∀x, </a:t>
            </a:r>
            <a:r>
              <a:rPr lang="en-US" altLang="en-US" sz="2100" dirty="0" err="1"/>
              <a:t>x</a:t>
            </a:r>
            <a:r>
              <a:rPr lang="en-US" altLang="en-US" sz="2100" i="1" dirty="0" err="1"/>
              <a:t>R</a:t>
            </a:r>
            <a:r>
              <a:rPr lang="en-US" altLang="en-US" sz="2100" dirty="0" err="1"/>
              <a:t>x</a:t>
            </a:r>
            <a:endParaRPr lang="en-US" altLang="en-US" sz="2100" dirty="0"/>
          </a:p>
          <a:p>
            <a:pPr lvl="1"/>
            <a:r>
              <a:rPr lang="en-US" altLang="en-US" sz="2100" dirty="0"/>
              <a:t>R is anti-symmetric i.e., ∀x ∀y, ( </a:t>
            </a:r>
            <a:r>
              <a:rPr lang="en-US" altLang="en-US" sz="2100" dirty="0" err="1"/>
              <a:t>x</a:t>
            </a:r>
            <a:r>
              <a:rPr lang="en-US" altLang="en-US" sz="2100" i="1" dirty="0" err="1"/>
              <a:t>R</a:t>
            </a:r>
            <a:r>
              <a:rPr lang="en-US" altLang="en-US" sz="2100" dirty="0" err="1"/>
              <a:t>y</a:t>
            </a:r>
            <a:r>
              <a:rPr lang="en-US" altLang="en-US" sz="2100" dirty="0"/>
              <a:t> and </a:t>
            </a:r>
            <a:r>
              <a:rPr lang="en-US" altLang="en-US" sz="2100" dirty="0" err="1"/>
              <a:t>yRx</a:t>
            </a:r>
            <a:r>
              <a:rPr lang="en-US" altLang="en-US" sz="2100" dirty="0"/>
              <a:t> </a:t>
            </a:r>
            <a:r>
              <a:rPr lang="en-US" altLang="en-US" sz="2100" dirty="0">
                <a:latin typeface="Courier New" panose="02070309020205020404" pitchFamily="49" charset="0"/>
                <a:cs typeface="Courier New" panose="02070309020205020404" pitchFamily="49" charset="0"/>
                <a:sym typeface="Wingdings" panose="05000000000000000000" pitchFamily="2" charset="2"/>
              </a:rPr>
              <a:t>=&gt;</a:t>
            </a:r>
            <a:r>
              <a:rPr lang="en-US" altLang="en-US" sz="2100" dirty="0">
                <a:cs typeface="Courier New" panose="02070309020205020404" pitchFamily="49" charset="0"/>
                <a:sym typeface="Wingdings" panose="05000000000000000000" pitchFamily="2" charset="2"/>
              </a:rPr>
              <a:t> x ≡ y)</a:t>
            </a:r>
          </a:p>
          <a:p>
            <a:pPr lvl="1"/>
            <a:r>
              <a:rPr lang="en-US" altLang="en-US" sz="2100" dirty="0"/>
              <a:t>R is transitive i.e., ∀x ∀y ∀z, ( </a:t>
            </a:r>
            <a:r>
              <a:rPr lang="en-US" altLang="en-US" sz="2100" dirty="0" err="1"/>
              <a:t>x</a:t>
            </a:r>
            <a:r>
              <a:rPr lang="en-US" altLang="en-US" sz="2100" i="1" dirty="0" err="1"/>
              <a:t>R</a:t>
            </a:r>
            <a:r>
              <a:rPr lang="en-US" altLang="en-US" sz="2100" dirty="0" err="1"/>
              <a:t>y</a:t>
            </a:r>
            <a:r>
              <a:rPr lang="en-US" altLang="en-US" sz="2100" dirty="0"/>
              <a:t> and </a:t>
            </a:r>
            <a:r>
              <a:rPr lang="en-US" altLang="en-US" sz="2100" dirty="0" err="1"/>
              <a:t>y</a:t>
            </a:r>
            <a:r>
              <a:rPr lang="en-US" altLang="en-US" sz="2100" i="1" dirty="0" err="1"/>
              <a:t>R</a:t>
            </a:r>
            <a:r>
              <a:rPr lang="en-US" altLang="en-US" sz="2100" dirty="0" err="1"/>
              <a:t>z</a:t>
            </a:r>
            <a:r>
              <a:rPr lang="en-US" altLang="en-US" sz="2100" dirty="0"/>
              <a:t> </a:t>
            </a:r>
            <a:r>
              <a:rPr lang="en-US" altLang="en-US" sz="2100" dirty="0">
                <a:latin typeface="Courier New" panose="02070309020205020404" pitchFamily="49" charset="0"/>
                <a:cs typeface="Courier New" panose="02070309020205020404" pitchFamily="49" charset="0"/>
                <a:sym typeface="Wingdings" panose="05000000000000000000" pitchFamily="2" charset="2"/>
              </a:rPr>
              <a:t>=&gt;</a:t>
            </a:r>
            <a:r>
              <a:rPr lang="en-US" altLang="en-US" sz="2100" dirty="0">
                <a:cs typeface="Courier New" panose="02070309020205020404" pitchFamily="49" charset="0"/>
                <a:sym typeface="Wingdings" panose="05000000000000000000" pitchFamily="2" charset="2"/>
              </a:rPr>
              <a:t> </a:t>
            </a:r>
            <a:r>
              <a:rPr lang="en-US" altLang="en-US" sz="2100" dirty="0" err="1">
                <a:cs typeface="Courier New" panose="02070309020205020404" pitchFamily="49" charset="0"/>
                <a:sym typeface="Wingdings" panose="05000000000000000000" pitchFamily="2" charset="2"/>
              </a:rPr>
              <a:t>x</a:t>
            </a:r>
            <a:r>
              <a:rPr lang="en-US" altLang="en-US" sz="2100" i="1" dirty="0" err="1">
                <a:cs typeface="Courier New" panose="02070309020205020404" pitchFamily="49" charset="0"/>
                <a:sym typeface="Wingdings" panose="05000000000000000000" pitchFamily="2" charset="2"/>
              </a:rPr>
              <a:t>R</a:t>
            </a:r>
            <a:r>
              <a:rPr lang="en-US" altLang="en-US" sz="2100" dirty="0" err="1">
                <a:cs typeface="Courier New" panose="02070309020205020404" pitchFamily="49" charset="0"/>
                <a:sym typeface="Wingdings" panose="05000000000000000000" pitchFamily="2" charset="2"/>
              </a:rPr>
              <a:t>z</a:t>
            </a:r>
            <a:r>
              <a:rPr lang="en-US" altLang="en-US" sz="2100" dirty="0">
                <a:cs typeface="Courier New" panose="02070309020205020404" pitchFamily="49" charset="0"/>
                <a:sym typeface="Wingdings" panose="05000000000000000000" pitchFamily="2" charset="2"/>
              </a:rPr>
              <a:t> )</a:t>
            </a:r>
          </a:p>
        </p:txBody>
      </p:sp>
      <p:sp>
        <p:nvSpPr>
          <p:cNvPr id="8199" name="AutoShape 7"/>
          <p:cNvSpPr>
            <a:spLocks/>
          </p:cNvSpPr>
          <p:nvPr/>
        </p:nvSpPr>
        <p:spPr bwMode="auto">
          <a:xfrm rot="5400000">
            <a:off x="6139583" y="866054"/>
            <a:ext cx="76200" cy="1277791"/>
          </a:xfrm>
          <a:prstGeom prst="rightBrace">
            <a:avLst>
              <a:gd name="adj1" fmla="val 67857"/>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endParaRPr lang="en-US" altLang="en-US" sz="2100"/>
          </a:p>
        </p:txBody>
      </p:sp>
      <p:sp>
        <p:nvSpPr>
          <p:cNvPr id="8200" name="Text Box 8"/>
          <p:cNvSpPr txBox="1">
            <a:spLocks noChangeArrowheads="1"/>
          </p:cNvSpPr>
          <p:nvPr/>
        </p:nvSpPr>
        <p:spPr bwMode="auto">
          <a:xfrm>
            <a:off x="7186415" y="1776890"/>
            <a:ext cx="1628972" cy="38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1890"/>
              <a:t>k number of </a:t>
            </a:r>
            <a:r>
              <a:rPr lang="en-US" altLang="en-US" sz="1890" i="1"/>
              <a:t>A</a:t>
            </a:r>
            <a:r>
              <a:rPr lang="en-US" altLang="en-US" sz="1890"/>
              <a:t>s</a:t>
            </a:r>
          </a:p>
        </p:txBody>
      </p:sp>
      <p:sp>
        <p:nvSpPr>
          <p:cNvPr id="8201" name="Line 9"/>
          <p:cNvSpPr>
            <a:spLocks noChangeShapeType="1"/>
          </p:cNvSpPr>
          <p:nvPr/>
        </p:nvSpPr>
        <p:spPr bwMode="auto">
          <a:xfrm>
            <a:off x="6224587" y="1619250"/>
            <a:ext cx="1031837" cy="35933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US" sz="2100"/>
          </a:p>
        </p:txBody>
      </p:sp>
      <p:sp>
        <p:nvSpPr>
          <p:cNvPr id="2" name="Footer Placeholder 1"/>
          <p:cNvSpPr>
            <a:spLocks noGrp="1"/>
          </p:cNvSpPr>
          <p:nvPr>
            <p:ph type="ftr" sz="quarter" idx="11"/>
          </p:nvPr>
        </p:nvSpPr>
        <p:spPr/>
        <p:txBody>
          <a:bodyPr/>
          <a:lstStyle/>
          <a:p>
            <a:r>
              <a:rPr lang="en-IN" smtClean="0"/>
              <a:t>INDIAN INSTITUTE OF TECHNOLOGY KHARAGPUR</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831451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199"/>
                                        </p:tgtEl>
                                        <p:attrNameLst>
                                          <p:attrName>style.visibility</p:attrName>
                                        </p:attrNameLst>
                                      </p:cBhvr>
                                      <p:to>
                                        <p:strVal val="visible"/>
                                      </p:to>
                                    </p:set>
                                    <p:animEffect transition="in" filter="checkerboard(across)">
                                      <p:cBhvr>
                                        <p:cTn id="10" dur="500"/>
                                        <p:tgtEl>
                                          <p:spTgt spid="819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8201"/>
                                        </p:tgtEl>
                                        <p:attrNameLst>
                                          <p:attrName>style.visibility</p:attrName>
                                        </p:attrNameLst>
                                      </p:cBhvr>
                                      <p:to>
                                        <p:strVal val="visible"/>
                                      </p:to>
                                    </p:set>
                                    <p:animEffect transition="in" filter="checkerboard(across)">
                                      <p:cBhvr>
                                        <p:cTn id="13" dur="500"/>
                                        <p:tgtEl>
                                          <p:spTgt spid="820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8200"/>
                                        </p:tgtEl>
                                        <p:attrNameLst>
                                          <p:attrName>style.visibility</p:attrName>
                                        </p:attrNameLst>
                                      </p:cBhvr>
                                      <p:to>
                                        <p:strVal val="visible"/>
                                      </p:to>
                                    </p:set>
                                    <p:animEffect transition="in" filter="checkerboard(across)">
                                      <p:cBhvr>
                                        <p:cTn id="16" dur="500"/>
                                        <p:tgtEl>
                                          <p:spTgt spid="8200"/>
                                        </p:tgtEl>
                                      </p:cBhvr>
                                    </p:animEffect>
                                  </p:childTnLst>
                                </p:cTn>
                              </p:par>
                              <p:par>
                                <p:cTn id="17" presetID="5" presetClass="entr" presetSubtype="10" fill="hold" nodeType="with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19" dur="500"/>
                                        <p:tgtEl>
                                          <p:spTgt spid="8195">
                                            <p:txEl>
                                              <p:pRg st="1" end="1"/>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27" dur="500"/>
                                        <p:tgtEl>
                                          <p:spTgt spid="8195">
                                            <p:txEl>
                                              <p:pRg st="4" end="4"/>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30" dur="500"/>
                                        <p:tgtEl>
                                          <p:spTgt spid="8195">
                                            <p:txEl>
                                              <p:pRg st="5" end="5"/>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8195">
                                            <p:txEl>
                                              <p:pRg st="6" end="6"/>
                                            </p:txEl>
                                          </p:spTgt>
                                        </p:tgtEl>
                                        <p:attrNameLst>
                                          <p:attrName>style.visibility</p:attrName>
                                        </p:attrNameLst>
                                      </p:cBhvr>
                                      <p:to>
                                        <p:strVal val="visible"/>
                                      </p:to>
                                    </p:set>
                                    <p:animEffect transition="in" filter="checkerboard(across)">
                                      <p:cBhvr>
                                        <p:cTn id="33" dur="500"/>
                                        <p:tgtEl>
                                          <p:spTgt spid="8195">
                                            <p:txEl>
                                              <p:pRg st="6" end="6"/>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8195">
                                            <p:txEl>
                                              <p:pRg st="7" end="7"/>
                                            </p:txEl>
                                          </p:spTgt>
                                        </p:tgtEl>
                                        <p:attrNameLst>
                                          <p:attrName>style.visibility</p:attrName>
                                        </p:attrNameLst>
                                      </p:cBhvr>
                                      <p:to>
                                        <p:strVal val="visible"/>
                                      </p:to>
                                    </p:set>
                                    <p:animEffect transition="in" filter="checkerboard(across)">
                                      <p:cBhvr>
                                        <p:cTn id="36" dur="500"/>
                                        <p:tgtEl>
                                          <p:spTgt spid="8195">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nodeType="clickEffect">
                                  <p:stCondLst>
                                    <p:cond delay="0"/>
                                  </p:stCondLst>
                                  <p:childTnLst>
                                    <p:set>
                                      <p:cBhvr>
                                        <p:cTn id="40" dur="1" fill="hold">
                                          <p:stCondLst>
                                            <p:cond delay="0"/>
                                          </p:stCondLst>
                                        </p:cTn>
                                        <p:tgtEl>
                                          <p:spTgt spid="8195">
                                            <p:txEl>
                                              <p:pRg st="9" end="9"/>
                                            </p:txEl>
                                          </p:spTgt>
                                        </p:tgtEl>
                                        <p:attrNameLst>
                                          <p:attrName>style.visibility</p:attrName>
                                        </p:attrNameLst>
                                      </p:cBhvr>
                                      <p:to>
                                        <p:strVal val="visible"/>
                                      </p:to>
                                    </p:set>
                                    <p:animEffect transition="in" filter="checkerboard(across)">
                                      <p:cBhvr>
                                        <p:cTn id="41" dur="500"/>
                                        <p:tgtEl>
                                          <p:spTgt spid="8195">
                                            <p:txEl>
                                              <p:pRg st="9" end="9"/>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8195">
                                            <p:txEl>
                                              <p:pRg st="10" end="10"/>
                                            </p:txEl>
                                          </p:spTgt>
                                        </p:tgtEl>
                                        <p:attrNameLst>
                                          <p:attrName>style.visibility</p:attrName>
                                        </p:attrNameLst>
                                      </p:cBhvr>
                                      <p:to>
                                        <p:strVal val="visible"/>
                                      </p:to>
                                    </p:set>
                                    <p:animEffect transition="in" filter="checkerboard(across)">
                                      <p:cBhvr>
                                        <p:cTn id="44" dur="500"/>
                                        <p:tgtEl>
                                          <p:spTgt spid="8195">
                                            <p:txEl>
                                              <p:pRg st="10" end="10"/>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8195">
                                            <p:txEl>
                                              <p:pRg st="11" end="11"/>
                                            </p:txEl>
                                          </p:spTgt>
                                        </p:tgtEl>
                                        <p:attrNameLst>
                                          <p:attrName>style.visibility</p:attrName>
                                        </p:attrNameLst>
                                      </p:cBhvr>
                                      <p:to>
                                        <p:strVal val="visible"/>
                                      </p:to>
                                    </p:set>
                                    <p:animEffect transition="in" filter="checkerboard(across)">
                                      <p:cBhvr>
                                        <p:cTn id="47" dur="500"/>
                                        <p:tgtEl>
                                          <p:spTgt spid="8195">
                                            <p:txEl>
                                              <p:pRg st="11" end="11"/>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8195">
                                            <p:txEl>
                                              <p:pRg st="12" end="12"/>
                                            </p:txEl>
                                          </p:spTgt>
                                        </p:tgtEl>
                                        <p:attrNameLst>
                                          <p:attrName>style.visibility</p:attrName>
                                        </p:attrNameLst>
                                      </p:cBhvr>
                                      <p:to>
                                        <p:strVal val="visible"/>
                                      </p:to>
                                    </p:set>
                                    <p:animEffect transition="in" filter="checkerboard(across)">
                                      <p:cBhvr>
                                        <p:cTn id="50" dur="500"/>
                                        <p:tgtEl>
                                          <p:spTgt spid="819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00" grpId="0"/>
      <p:bldP spid="820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r>
              <a:rPr lang="en-US" altLang="en-US" dirty="0" smtClean="0"/>
              <a:t>Graph</a:t>
            </a:r>
          </a:p>
        </p:txBody>
      </p:sp>
      <p:sp>
        <p:nvSpPr>
          <p:cNvPr id="3" name="Content Placeholder 2"/>
          <p:cNvSpPr>
            <a:spLocks noGrp="1"/>
          </p:cNvSpPr>
          <p:nvPr>
            <p:ph idx="1"/>
          </p:nvPr>
        </p:nvSpPr>
        <p:spPr/>
        <p:txBody>
          <a:bodyPr/>
          <a:lstStyle/>
          <a:p>
            <a:r>
              <a:rPr lang="en-US" altLang="en-US" sz="2100" dirty="0"/>
              <a:t>An </a:t>
            </a:r>
            <a:r>
              <a:rPr lang="en-US" altLang="en-US" sz="2100" i="1" dirty="0"/>
              <a:t>undirected graph</a:t>
            </a:r>
            <a:r>
              <a:rPr lang="en-US" altLang="en-US" sz="2100" dirty="0"/>
              <a:t> is a set of points with lines connecting some of the points</a:t>
            </a:r>
          </a:p>
          <a:p>
            <a:pPr lvl="1"/>
            <a:r>
              <a:rPr lang="en-US" altLang="en-US" sz="2100" dirty="0"/>
              <a:t>G = (V, E) where V is the set of vertices and E is the set of edges</a:t>
            </a:r>
          </a:p>
          <a:p>
            <a:r>
              <a:rPr lang="en-US" altLang="en-US" sz="2100" dirty="0"/>
              <a:t>Number of edges incident at a particular node (v) is the </a:t>
            </a:r>
            <a:r>
              <a:rPr lang="en-US" altLang="en-US" sz="2100" i="1" dirty="0"/>
              <a:t>degree [d(v)]</a:t>
            </a:r>
            <a:r>
              <a:rPr lang="en-US" altLang="en-US" sz="2100" dirty="0"/>
              <a:t> of the node</a:t>
            </a:r>
          </a:p>
          <a:p>
            <a:endParaRPr lang="en-US" altLang="en-US" sz="2100" dirty="0"/>
          </a:p>
          <a:p>
            <a:r>
              <a:rPr lang="en-US" altLang="en-US" sz="2100" dirty="0"/>
              <a:t>Example: G = (V, E), where</a:t>
            </a:r>
          </a:p>
          <a:p>
            <a:pPr lvl="1">
              <a:buFont typeface="Arial" panose="020B0604020202020204" pitchFamily="34" charset="0"/>
              <a:buNone/>
            </a:pPr>
            <a:r>
              <a:rPr lang="en-US" altLang="en-US" sz="2100" dirty="0"/>
              <a:t>		       Set of Vertices: V ={ </a:t>
            </a:r>
            <a:r>
              <a:rPr lang="en-US" altLang="en-US" sz="2100" dirty="0" smtClean="0"/>
              <a:t>v</a:t>
            </a:r>
            <a:r>
              <a:rPr lang="en-US" altLang="en-US" sz="2100" baseline="-25000" dirty="0" smtClean="0"/>
              <a:t>1</a:t>
            </a:r>
            <a:r>
              <a:rPr lang="en-US" altLang="en-US" sz="2100" dirty="0"/>
              <a:t>,</a:t>
            </a:r>
            <a:r>
              <a:rPr lang="en-US" altLang="en-US" sz="2100" baseline="-25000" dirty="0"/>
              <a:t> </a:t>
            </a:r>
            <a:r>
              <a:rPr lang="en-US" altLang="en-US" sz="2100" dirty="0" smtClean="0"/>
              <a:t>v</a:t>
            </a:r>
            <a:r>
              <a:rPr lang="en-US" altLang="en-US" sz="2100" baseline="-25000" dirty="0" smtClean="0"/>
              <a:t>2</a:t>
            </a:r>
            <a:r>
              <a:rPr lang="en-US" altLang="en-US" sz="2100" dirty="0"/>
              <a:t>,</a:t>
            </a:r>
            <a:r>
              <a:rPr lang="en-US" altLang="en-US" sz="2100" baseline="-25000" dirty="0"/>
              <a:t> </a:t>
            </a:r>
            <a:r>
              <a:rPr lang="en-US" altLang="en-US" sz="2100" dirty="0" smtClean="0"/>
              <a:t>v</a:t>
            </a:r>
            <a:r>
              <a:rPr lang="en-US" altLang="en-US" sz="2100" baseline="-25000" dirty="0" smtClean="0"/>
              <a:t>3</a:t>
            </a:r>
            <a:r>
              <a:rPr lang="en-US" altLang="en-US" sz="2100" dirty="0"/>
              <a:t>,</a:t>
            </a:r>
            <a:r>
              <a:rPr lang="en-US" altLang="en-US" sz="2100" baseline="-25000" dirty="0"/>
              <a:t> </a:t>
            </a:r>
            <a:r>
              <a:rPr lang="en-US" altLang="en-US" sz="2100" dirty="0" smtClean="0"/>
              <a:t>v</a:t>
            </a:r>
            <a:r>
              <a:rPr lang="en-US" altLang="en-US" sz="2100" baseline="-25000" dirty="0" smtClean="0"/>
              <a:t>4</a:t>
            </a:r>
            <a:r>
              <a:rPr lang="en-US" altLang="en-US" sz="2100" dirty="0"/>
              <a:t>, </a:t>
            </a:r>
            <a:r>
              <a:rPr lang="en-US" altLang="en-US" sz="2100" dirty="0" smtClean="0"/>
              <a:t>v</a:t>
            </a:r>
            <a:r>
              <a:rPr lang="en-US" altLang="en-US" sz="2100" baseline="-25000" dirty="0" smtClean="0"/>
              <a:t>5</a:t>
            </a:r>
            <a:r>
              <a:rPr lang="en-US" altLang="en-US" sz="2100" dirty="0" smtClean="0"/>
              <a:t> </a:t>
            </a:r>
            <a:r>
              <a:rPr lang="en-US" altLang="en-US" sz="2100" dirty="0"/>
              <a:t>}</a:t>
            </a:r>
          </a:p>
          <a:p>
            <a:pPr lvl="1">
              <a:buFont typeface="Arial" panose="020B0604020202020204" pitchFamily="34" charset="0"/>
              <a:buNone/>
            </a:pPr>
            <a:r>
              <a:rPr lang="en-US" altLang="en-US" sz="2100" dirty="0"/>
              <a:t>		       Set of Edges: E ={ e</a:t>
            </a:r>
            <a:r>
              <a:rPr lang="en-US" altLang="en-US" sz="2100" baseline="-25000" dirty="0"/>
              <a:t>1</a:t>
            </a:r>
            <a:r>
              <a:rPr lang="en-US" altLang="en-US" sz="2100" dirty="0"/>
              <a:t>,</a:t>
            </a:r>
            <a:r>
              <a:rPr lang="en-US" altLang="en-US" sz="2100" baseline="-25000" dirty="0"/>
              <a:t> </a:t>
            </a:r>
            <a:r>
              <a:rPr lang="en-US" altLang="en-US" sz="2100" dirty="0"/>
              <a:t>e</a:t>
            </a:r>
            <a:r>
              <a:rPr lang="en-US" altLang="en-US" sz="2100" baseline="-25000" dirty="0"/>
              <a:t>2</a:t>
            </a:r>
            <a:r>
              <a:rPr lang="en-US" altLang="en-US" sz="2100" dirty="0"/>
              <a:t>,</a:t>
            </a:r>
            <a:r>
              <a:rPr lang="en-US" altLang="en-US" sz="2100" baseline="-25000" dirty="0"/>
              <a:t> </a:t>
            </a:r>
            <a:r>
              <a:rPr lang="en-US" altLang="en-US" sz="2100" dirty="0"/>
              <a:t>e</a:t>
            </a:r>
            <a:r>
              <a:rPr lang="en-US" altLang="en-US" sz="2100" baseline="-25000" dirty="0"/>
              <a:t>3</a:t>
            </a:r>
            <a:r>
              <a:rPr lang="en-US" altLang="en-US" sz="2100" dirty="0"/>
              <a:t>,</a:t>
            </a:r>
            <a:r>
              <a:rPr lang="en-US" altLang="en-US" sz="2100" baseline="-25000" dirty="0"/>
              <a:t> </a:t>
            </a:r>
            <a:r>
              <a:rPr lang="en-US" altLang="en-US" sz="2100" dirty="0"/>
              <a:t>e</a:t>
            </a:r>
            <a:r>
              <a:rPr lang="en-US" altLang="en-US" sz="2100" baseline="-25000" dirty="0"/>
              <a:t>4</a:t>
            </a:r>
            <a:r>
              <a:rPr lang="en-US" altLang="en-US" sz="2100" dirty="0"/>
              <a:t>,</a:t>
            </a:r>
            <a:r>
              <a:rPr lang="en-US" altLang="en-US" sz="2100" baseline="-25000" dirty="0"/>
              <a:t> </a:t>
            </a:r>
            <a:r>
              <a:rPr lang="en-US" altLang="en-US" sz="2100" dirty="0"/>
              <a:t>e</a:t>
            </a:r>
            <a:r>
              <a:rPr lang="en-US" altLang="en-US" sz="2100" baseline="-25000" dirty="0"/>
              <a:t>5</a:t>
            </a:r>
            <a:r>
              <a:rPr lang="en-US" altLang="en-US" sz="2100" dirty="0"/>
              <a:t>, e</a:t>
            </a:r>
            <a:r>
              <a:rPr lang="en-US" altLang="en-US" sz="2100" baseline="-25000" dirty="0"/>
              <a:t>6</a:t>
            </a:r>
            <a:r>
              <a:rPr lang="en-US" altLang="en-US" sz="2100" dirty="0"/>
              <a:t> }</a:t>
            </a:r>
          </a:p>
          <a:p>
            <a:pPr lvl="1">
              <a:buFont typeface="Arial" panose="020B0604020202020204" pitchFamily="34" charset="0"/>
              <a:buNone/>
            </a:pPr>
            <a:r>
              <a:rPr lang="en-US" altLang="en-US" sz="2100" dirty="0"/>
              <a:t>		       Degrees: </a:t>
            </a:r>
            <a:r>
              <a:rPr lang="en-US" altLang="en-US" sz="2100" dirty="0" smtClean="0"/>
              <a:t>d(v</a:t>
            </a:r>
            <a:r>
              <a:rPr lang="en-US" altLang="en-US" sz="2100" baseline="-25000" dirty="0" smtClean="0"/>
              <a:t>1</a:t>
            </a:r>
            <a:r>
              <a:rPr lang="en-US" altLang="en-US" sz="2100" dirty="0" smtClean="0"/>
              <a:t> </a:t>
            </a:r>
            <a:r>
              <a:rPr lang="en-US" altLang="en-US" sz="2100" dirty="0"/>
              <a:t>) = 2, </a:t>
            </a:r>
            <a:r>
              <a:rPr lang="en-US" altLang="en-US" sz="2100" dirty="0" smtClean="0"/>
              <a:t>d(v</a:t>
            </a:r>
            <a:r>
              <a:rPr lang="en-US" altLang="en-US" sz="2100" baseline="-25000" dirty="0" smtClean="0"/>
              <a:t>2</a:t>
            </a:r>
            <a:r>
              <a:rPr lang="en-US" altLang="en-US" sz="2100" dirty="0" smtClean="0"/>
              <a:t> </a:t>
            </a:r>
            <a:r>
              <a:rPr lang="en-US" altLang="en-US" sz="2100" dirty="0"/>
              <a:t>) = 3, </a:t>
            </a:r>
            <a:r>
              <a:rPr lang="en-US" altLang="en-US" sz="2100" dirty="0" smtClean="0"/>
              <a:t>d(v</a:t>
            </a:r>
            <a:r>
              <a:rPr lang="en-US" altLang="en-US" sz="2100" baseline="-25000" dirty="0" smtClean="0"/>
              <a:t>3</a:t>
            </a:r>
            <a:r>
              <a:rPr lang="en-US" altLang="en-US" sz="2100" dirty="0" smtClean="0"/>
              <a:t> </a:t>
            </a:r>
            <a:r>
              <a:rPr lang="en-US" altLang="en-US" sz="2100" dirty="0"/>
              <a:t>) = 3, </a:t>
            </a:r>
            <a:r>
              <a:rPr lang="en-US" altLang="en-US" sz="2100" dirty="0" smtClean="0"/>
              <a:t>d(v</a:t>
            </a:r>
            <a:r>
              <a:rPr lang="en-US" altLang="en-US" sz="2100" baseline="-25000" dirty="0" smtClean="0"/>
              <a:t>4</a:t>
            </a:r>
            <a:r>
              <a:rPr lang="en-US" altLang="en-US" sz="2100" dirty="0" smtClean="0"/>
              <a:t> </a:t>
            </a:r>
            <a:r>
              <a:rPr lang="en-US" altLang="en-US" sz="2100" dirty="0"/>
              <a:t>) = 3 and </a:t>
            </a:r>
            <a:r>
              <a:rPr lang="en-US" altLang="en-US" sz="2100" dirty="0" smtClean="0"/>
              <a:t>d(v</a:t>
            </a:r>
            <a:r>
              <a:rPr lang="en-US" altLang="en-US" sz="2100" baseline="-25000" dirty="0" smtClean="0"/>
              <a:t>5</a:t>
            </a:r>
            <a:r>
              <a:rPr lang="en-US" altLang="en-US" sz="2100" dirty="0"/>
              <a:t>) = 1</a:t>
            </a:r>
          </a:p>
        </p:txBody>
      </p:sp>
      <p:sp>
        <p:nvSpPr>
          <p:cNvPr id="6" name="Oval 5"/>
          <p:cNvSpPr/>
          <p:nvPr/>
        </p:nvSpPr>
        <p:spPr bwMode="auto">
          <a:xfrm>
            <a:off x="2420302" y="3000376"/>
            <a:ext cx="986790" cy="584269"/>
          </a:xfrm>
          <a:prstGeom prst="ellipse">
            <a:avLst/>
          </a:prstGeom>
          <a:noFill/>
          <a:ln w="12700" cap="flat" cmpd="sng" algn="ctr">
            <a:noFill/>
            <a:prstDash val="solid"/>
            <a:round/>
            <a:headEnd type="none" w="med" len="med"/>
            <a:tailEnd type="none" w="med" len="med"/>
          </a:ln>
          <a:effectLst/>
        </p:spPr>
        <p:txBody>
          <a:bodyPr>
            <a:spAutoFit/>
          </a:bodyPr>
          <a:lstStyle/>
          <a:p>
            <a:pPr>
              <a:defRPr/>
            </a:pPr>
            <a:endParaRPr lang="en-US" sz="2100">
              <a:effectLst>
                <a:outerShdw blurRad="38100" dist="38100" dir="2700000" algn="tl">
                  <a:srgbClr val="000000">
                    <a:alpha val="43137"/>
                  </a:srgbClr>
                </a:outerShdw>
              </a:effectLst>
            </a:endParaRPr>
          </a:p>
        </p:txBody>
      </p:sp>
      <p:grpSp>
        <p:nvGrpSpPr>
          <p:cNvPr id="2" name="Group 42"/>
          <p:cNvGrpSpPr>
            <a:grpSpLocks/>
          </p:cNvGrpSpPr>
          <p:nvPr/>
        </p:nvGrpSpPr>
        <p:grpSpPr bwMode="auto">
          <a:xfrm>
            <a:off x="3563778" y="4665585"/>
            <a:ext cx="4747259" cy="2081927"/>
            <a:chOff x="1238" y="2799"/>
            <a:chExt cx="2848" cy="1249"/>
          </a:xfrm>
        </p:grpSpPr>
        <p:sp>
          <p:nvSpPr>
            <p:cNvPr id="11271" name="Oval 23"/>
            <p:cNvSpPr>
              <a:spLocks noChangeArrowheads="1"/>
            </p:cNvSpPr>
            <p:nvPr/>
          </p:nvSpPr>
          <p:spPr bwMode="auto">
            <a:xfrm>
              <a:off x="1313" y="2890"/>
              <a:ext cx="361"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1</a:t>
              </a:r>
              <a:endParaRPr lang="en-US" altLang="en-US" sz="2100" dirty="0"/>
            </a:p>
          </p:txBody>
        </p:sp>
        <p:sp>
          <p:nvSpPr>
            <p:cNvPr id="11272" name="Oval 24"/>
            <p:cNvSpPr>
              <a:spLocks noChangeArrowheads="1"/>
            </p:cNvSpPr>
            <p:nvPr/>
          </p:nvSpPr>
          <p:spPr bwMode="auto">
            <a:xfrm>
              <a:off x="3739" y="3225"/>
              <a:ext cx="347"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5</a:t>
              </a:r>
              <a:endParaRPr lang="en-US" altLang="en-US" sz="2100" dirty="0"/>
            </a:p>
          </p:txBody>
        </p:sp>
        <p:sp>
          <p:nvSpPr>
            <p:cNvPr id="11273" name="Oval 25"/>
            <p:cNvSpPr>
              <a:spLocks noChangeArrowheads="1"/>
            </p:cNvSpPr>
            <p:nvPr/>
          </p:nvSpPr>
          <p:spPr bwMode="auto">
            <a:xfrm>
              <a:off x="1303" y="3697"/>
              <a:ext cx="371"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3</a:t>
              </a:r>
              <a:endParaRPr lang="en-US" altLang="en-US" sz="2100" dirty="0"/>
            </a:p>
          </p:txBody>
        </p:sp>
        <p:sp>
          <p:nvSpPr>
            <p:cNvPr id="11274" name="Oval 26"/>
            <p:cNvSpPr>
              <a:spLocks noChangeArrowheads="1"/>
            </p:cNvSpPr>
            <p:nvPr/>
          </p:nvSpPr>
          <p:spPr bwMode="auto">
            <a:xfrm>
              <a:off x="2732" y="3697"/>
              <a:ext cx="353"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4</a:t>
              </a:r>
              <a:endParaRPr lang="en-US" altLang="en-US" sz="2100" dirty="0"/>
            </a:p>
          </p:txBody>
        </p:sp>
        <p:sp>
          <p:nvSpPr>
            <p:cNvPr id="11275" name="Oval 27"/>
            <p:cNvSpPr>
              <a:spLocks noChangeArrowheads="1"/>
            </p:cNvSpPr>
            <p:nvPr/>
          </p:nvSpPr>
          <p:spPr bwMode="auto">
            <a:xfrm>
              <a:off x="2732" y="2881"/>
              <a:ext cx="353" cy="35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pPr algn="ctr"/>
              <a:r>
                <a:rPr lang="en-US" altLang="en-US" sz="2100" dirty="0" smtClean="0"/>
                <a:t>v</a:t>
              </a:r>
              <a:r>
                <a:rPr lang="en-US" altLang="en-US" sz="2100" baseline="-25000" dirty="0" smtClean="0"/>
                <a:t>2</a:t>
              </a:r>
              <a:endParaRPr lang="en-US" altLang="en-US" sz="2100" dirty="0"/>
            </a:p>
          </p:txBody>
        </p:sp>
        <p:cxnSp>
          <p:nvCxnSpPr>
            <p:cNvPr id="11276" name="AutoShape 28"/>
            <p:cNvCxnSpPr>
              <a:cxnSpLocks noChangeShapeType="1"/>
              <a:stCxn id="11271" idx="4"/>
              <a:endCxn id="11273" idx="0"/>
            </p:cNvCxnSpPr>
            <p:nvPr/>
          </p:nvCxnSpPr>
          <p:spPr bwMode="auto">
            <a:xfrm flipH="1">
              <a:off x="1488" y="3241"/>
              <a:ext cx="5" cy="456"/>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1277" name="AutoShape 29"/>
            <p:cNvCxnSpPr>
              <a:cxnSpLocks noChangeShapeType="1"/>
              <a:stCxn id="11271" idx="6"/>
              <a:endCxn id="11275" idx="2"/>
            </p:cNvCxnSpPr>
            <p:nvPr/>
          </p:nvCxnSpPr>
          <p:spPr bwMode="auto">
            <a:xfrm flipV="1">
              <a:off x="1674" y="3057"/>
              <a:ext cx="1058" cy="9"/>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1278" name="AutoShape 31"/>
            <p:cNvCxnSpPr>
              <a:cxnSpLocks noChangeShapeType="1"/>
              <a:stCxn id="11273" idx="6"/>
              <a:endCxn id="11274" idx="2"/>
            </p:cNvCxnSpPr>
            <p:nvPr/>
          </p:nvCxnSpPr>
          <p:spPr bwMode="auto">
            <a:xfrm>
              <a:off x="1674" y="3873"/>
              <a:ext cx="105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1279" name="AutoShape 32"/>
            <p:cNvCxnSpPr>
              <a:cxnSpLocks noChangeShapeType="1"/>
              <a:stCxn id="11274" idx="0"/>
              <a:endCxn id="11275" idx="4"/>
            </p:cNvCxnSpPr>
            <p:nvPr/>
          </p:nvCxnSpPr>
          <p:spPr bwMode="auto">
            <a:xfrm flipV="1">
              <a:off x="2908" y="3232"/>
              <a:ext cx="0" cy="46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1280" name="AutoShape 34"/>
            <p:cNvCxnSpPr>
              <a:cxnSpLocks noChangeShapeType="1"/>
              <a:stCxn id="11274" idx="7"/>
              <a:endCxn id="11272" idx="3"/>
            </p:cNvCxnSpPr>
            <p:nvPr/>
          </p:nvCxnSpPr>
          <p:spPr bwMode="auto">
            <a:xfrm flipV="1">
              <a:off x="3033" y="3525"/>
              <a:ext cx="757" cy="224"/>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1281" name="AutoShape 35"/>
            <p:cNvCxnSpPr>
              <a:cxnSpLocks noChangeShapeType="1"/>
              <a:stCxn id="11273" idx="7"/>
              <a:endCxn id="11275" idx="3"/>
            </p:cNvCxnSpPr>
            <p:nvPr/>
          </p:nvCxnSpPr>
          <p:spPr bwMode="auto">
            <a:xfrm flipV="1">
              <a:off x="1620" y="3181"/>
              <a:ext cx="1164" cy="56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1282" name="Text Box 36"/>
            <p:cNvSpPr txBox="1">
              <a:spLocks noChangeArrowheads="1"/>
            </p:cNvSpPr>
            <p:nvPr/>
          </p:nvSpPr>
          <p:spPr bwMode="auto">
            <a:xfrm>
              <a:off x="2134" y="2799"/>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1</a:t>
              </a:r>
              <a:endParaRPr lang="en-US" altLang="en-US" sz="2100"/>
            </a:p>
          </p:txBody>
        </p:sp>
        <p:sp>
          <p:nvSpPr>
            <p:cNvPr id="11283" name="Text Box 37"/>
            <p:cNvSpPr txBox="1">
              <a:spLocks noChangeArrowheads="1"/>
            </p:cNvSpPr>
            <p:nvPr/>
          </p:nvSpPr>
          <p:spPr bwMode="auto">
            <a:xfrm>
              <a:off x="1238" y="3327"/>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2</a:t>
              </a:r>
              <a:endParaRPr lang="en-US" altLang="en-US" sz="2100"/>
            </a:p>
          </p:txBody>
        </p:sp>
        <p:sp>
          <p:nvSpPr>
            <p:cNvPr id="11284" name="Text Box 38"/>
            <p:cNvSpPr txBox="1">
              <a:spLocks noChangeArrowheads="1"/>
            </p:cNvSpPr>
            <p:nvPr/>
          </p:nvSpPr>
          <p:spPr bwMode="auto">
            <a:xfrm>
              <a:off x="1974" y="3239"/>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3</a:t>
              </a:r>
              <a:endParaRPr lang="en-US" altLang="en-US" sz="2100"/>
            </a:p>
          </p:txBody>
        </p:sp>
        <p:sp>
          <p:nvSpPr>
            <p:cNvPr id="11285" name="Text Box 39"/>
            <p:cNvSpPr txBox="1">
              <a:spLocks noChangeArrowheads="1"/>
            </p:cNvSpPr>
            <p:nvPr/>
          </p:nvSpPr>
          <p:spPr bwMode="auto">
            <a:xfrm>
              <a:off x="2190" y="3607"/>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4</a:t>
              </a:r>
              <a:endParaRPr lang="en-US" altLang="en-US" sz="2100"/>
            </a:p>
          </p:txBody>
        </p:sp>
        <p:sp>
          <p:nvSpPr>
            <p:cNvPr id="11286" name="Text Box 40"/>
            <p:cNvSpPr txBox="1">
              <a:spLocks noChangeArrowheads="1"/>
            </p:cNvSpPr>
            <p:nvPr/>
          </p:nvSpPr>
          <p:spPr bwMode="auto">
            <a:xfrm>
              <a:off x="2686" y="3351"/>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5</a:t>
              </a:r>
              <a:endParaRPr lang="en-US" altLang="en-US" sz="2100"/>
            </a:p>
          </p:txBody>
        </p:sp>
        <p:sp>
          <p:nvSpPr>
            <p:cNvPr id="11287" name="Text Box 41"/>
            <p:cNvSpPr txBox="1">
              <a:spLocks noChangeArrowheads="1"/>
            </p:cNvSpPr>
            <p:nvPr/>
          </p:nvSpPr>
          <p:spPr bwMode="auto">
            <a:xfrm>
              <a:off x="3246" y="3383"/>
              <a:ext cx="23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000" b="1">
                  <a:solidFill>
                    <a:srgbClr val="660066"/>
                  </a:solidFill>
                  <a:latin typeface="Arial Narrow" panose="020B0606020202030204" pitchFamily="34" charset="0"/>
                </a:defRPr>
              </a:lvl1pPr>
              <a:lvl2pPr marL="742950" indent="-285750">
                <a:defRPr sz="2000" b="1">
                  <a:solidFill>
                    <a:srgbClr val="660066"/>
                  </a:solidFill>
                  <a:latin typeface="Arial Narrow" panose="020B0606020202030204" pitchFamily="34" charset="0"/>
                </a:defRPr>
              </a:lvl2pPr>
              <a:lvl3pPr marL="1143000" indent="-228600">
                <a:defRPr sz="2000" b="1">
                  <a:solidFill>
                    <a:srgbClr val="660066"/>
                  </a:solidFill>
                  <a:latin typeface="Arial Narrow" panose="020B0606020202030204" pitchFamily="34" charset="0"/>
                </a:defRPr>
              </a:lvl3pPr>
              <a:lvl4pPr marL="1600200" indent="-228600">
                <a:defRPr sz="2000" b="1">
                  <a:solidFill>
                    <a:srgbClr val="660066"/>
                  </a:solidFill>
                  <a:latin typeface="Arial Narrow" panose="020B0606020202030204" pitchFamily="34" charset="0"/>
                </a:defRPr>
              </a:lvl4pPr>
              <a:lvl5pPr marL="2057400" indent="-228600">
                <a:defRPr sz="2000" b="1">
                  <a:solidFill>
                    <a:srgbClr val="660066"/>
                  </a:solidFill>
                  <a:latin typeface="Arial Narrow" panose="020B0606020202030204" pitchFamily="34" charset="0"/>
                </a:defRPr>
              </a:lvl5pPr>
              <a:lvl6pPr marL="2514600" indent="-228600" eaLnBrk="0" fontAlgn="base" hangingPunct="0">
                <a:spcBef>
                  <a:spcPct val="0"/>
                </a:spcBef>
                <a:spcAft>
                  <a:spcPct val="0"/>
                </a:spcAft>
                <a:defRPr sz="2000" b="1">
                  <a:solidFill>
                    <a:srgbClr val="660066"/>
                  </a:solidFill>
                  <a:latin typeface="Arial Narrow" panose="020B0606020202030204" pitchFamily="34" charset="0"/>
                </a:defRPr>
              </a:lvl6pPr>
              <a:lvl7pPr marL="2971800" indent="-228600" eaLnBrk="0" fontAlgn="base" hangingPunct="0">
                <a:spcBef>
                  <a:spcPct val="0"/>
                </a:spcBef>
                <a:spcAft>
                  <a:spcPct val="0"/>
                </a:spcAft>
                <a:defRPr sz="2000" b="1">
                  <a:solidFill>
                    <a:srgbClr val="660066"/>
                  </a:solidFill>
                  <a:latin typeface="Arial Narrow" panose="020B0606020202030204" pitchFamily="34" charset="0"/>
                </a:defRPr>
              </a:lvl7pPr>
              <a:lvl8pPr marL="3429000" indent="-228600" eaLnBrk="0" fontAlgn="base" hangingPunct="0">
                <a:spcBef>
                  <a:spcPct val="0"/>
                </a:spcBef>
                <a:spcAft>
                  <a:spcPct val="0"/>
                </a:spcAft>
                <a:defRPr sz="2000" b="1">
                  <a:solidFill>
                    <a:srgbClr val="660066"/>
                  </a:solidFill>
                  <a:latin typeface="Arial Narrow" panose="020B0606020202030204" pitchFamily="34" charset="0"/>
                </a:defRPr>
              </a:lvl8pPr>
              <a:lvl9pPr marL="3886200" indent="-228600" eaLnBrk="0" fontAlgn="base" hangingPunct="0">
                <a:spcBef>
                  <a:spcPct val="0"/>
                </a:spcBef>
                <a:spcAft>
                  <a:spcPct val="0"/>
                </a:spcAft>
                <a:defRPr sz="2000" b="1">
                  <a:solidFill>
                    <a:srgbClr val="660066"/>
                  </a:solidFill>
                  <a:latin typeface="Arial Narrow" panose="020B0606020202030204" pitchFamily="34" charset="0"/>
                </a:defRPr>
              </a:lvl9pPr>
            </a:lstStyle>
            <a:p>
              <a:r>
                <a:rPr lang="en-US" altLang="en-US" sz="2100"/>
                <a:t>e</a:t>
              </a:r>
              <a:r>
                <a:rPr lang="en-US" altLang="en-US" sz="2100" baseline="-25000"/>
                <a:t>6</a:t>
              </a:r>
              <a:endParaRPr lang="en-US" altLang="en-US" sz="2100"/>
            </a:p>
          </p:txBody>
        </p:sp>
      </p:grpSp>
      <p:sp>
        <p:nvSpPr>
          <p:cNvPr id="5" name="Footer Placeholder 4"/>
          <p:cNvSpPr>
            <a:spLocks noGrp="1"/>
          </p:cNvSpPr>
          <p:nvPr>
            <p:ph type="ftr" sz="quarter" idx="11"/>
          </p:nvPr>
        </p:nvSpPr>
        <p:spPr/>
        <p:txBody>
          <a:bodyPr/>
          <a:lstStyle/>
          <a:p>
            <a:r>
              <a:rPr lang="en-IN" smtClean="0"/>
              <a:t>INDIAN INSTITUTE OF TECHNOLOGY KHARAGPUR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228068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heckerboard(across)">
                                      <p:cBhvr>
                                        <p:cTn id="24" dur="500"/>
                                        <p:tgtEl>
                                          <p:spTgt spid="3">
                                            <p:txEl>
                                              <p:pRg st="6" end="6"/>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checkerboard(across)">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936</TotalTime>
  <Words>1550</Words>
  <Application>Microsoft Office PowerPoint</Application>
  <PresentationFormat>Custom</PresentationFormat>
  <Paragraphs>253</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Introduction</vt:lpstr>
      <vt:lpstr>Comments on Alan Turing’s Paper </vt:lpstr>
      <vt:lpstr>Curriculum</vt:lpstr>
      <vt:lpstr>Books</vt:lpstr>
      <vt:lpstr>Set Theory</vt:lpstr>
      <vt:lpstr>Set Theory (contd…)</vt:lpstr>
      <vt:lpstr>Function</vt:lpstr>
      <vt:lpstr>Relation</vt:lpstr>
      <vt:lpstr>Graph</vt:lpstr>
      <vt:lpstr>Graph (contd…)</vt:lpstr>
      <vt:lpstr>Graph (contd…)</vt:lpstr>
      <vt:lpstr>Boolean Logic</vt:lpstr>
      <vt:lpstr>Boolean Logic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AUTOSAFE Vision</dc:title>
  <dc:creator>pallab</dc:creator>
  <cp:lastModifiedBy>Antonio Bruto da Costa</cp:lastModifiedBy>
  <cp:revision>40</cp:revision>
  <dcterms:created xsi:type="dcterms:W3CDTF">2006-08-16T00:00:00Z</dcterms:created>
  <dcterms:modified xsi:type="dcterms:W3CDTF">2017-07-17T04:11:18Z</dcterms:modified>
</cp:coreProperties>
</file>