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89" autoAdjust="0"/>
  </p:normalViewPr>
  <p:slideViewPr>
    <p:cSldViewPr>
      <p:cViewPr varScale="1">
        <p:scale>
          <a:sx n="75" d="100"/>
          <a:sy n="75" d="100"/>
        </p:scale>
        <p:origin x="850" y="58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31-07-2017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852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1D19774C-78F6-4EB3-971D-8B8CC6F999AA}" type="datetime1">
              <a:rPr lang="en-US" smtClean="0"/>
              <a:t>7/31/2017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BD71-9367-4214-8594-DB7FAD6BCEF6}" type="datetime1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3BA63-92FF-47EA-A00E-F981DDB5B16F}" type="datetime1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250" y="138351"/>
            <a:ext cx="10387548" cy="585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8192" y="885112"/>
            <a:ext cx="5664146" cy="61491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2365" y="885112"/>
            <a:ext cx="5666333" cy="61491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A6404-6E3A-4422-8B75-C9ED0238BB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39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E1D5-A628-4611-AF8F-40962E3C198A}" type="datetime1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8D6B-BC2C-4F39-9723-9CDFD2FD4187}" type="datetime1">
              <a:rPr lang="en-US" smtClean="0"/>
              <a:t>7/31/2017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C336-759B-4DF6-B44A-65EA46CF2694}" type="datetime1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F38A-D9A6-4147-A0C6-83A82D91484E}" type="datetime1">
              <a:rPr lang="en-US" smtClean="0"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00BD0-2E5B-493D-BF4C-712960B6749E}" type="datetime1">
              <a:rPr lang="en-US" smtClean="0"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5C54-0883-4FAF-A6DD-2FBEC2C45FCF}" type="datetime1">
              <a:rPr lang="en-US" smtClean="0"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D2F0-3032-45A6-9E26-222C63827300}" type="datetime1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6A39-B318-4E96-9418-81911DC9BDDE}" type="datetime1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00918659-41D6-476B-B86B-F6DF7E0F18D2}" type="datetime1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  <a:sym typeface="Symbol" pitchFamily="18" charset="2"/>
              </a:rPr>
              <a:t>Context-free Languages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Foundations of Computing Science</a:t>
            </a:r>
            <a:endParaRPr lang="en-IN" i="1" cap="non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3593291" cy="1165704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err="1">
                <a:latin typeface="Arial Narrow" panose="020B0606020202030204" pitchFamily="34" charset="0"/>
              </a:rPr>
              <a:t>Sc</a:t>
            </a:r>
            <a:r>
              <a:rPr lang="en-US" sz="2300" b="1" dirty="0">
                <a:latin typeface="Arial Narrow" panose="020B0606020202030204" pitchFamily="34" charset="0"/>
              </a:rPr>
              <a:t> &amp; </a:t>
            </a:r>
            <a:r>
              <a:rPr lang="en-US" sz="2300" b="1" dirty="0" err="1">
                <a:latin typeface="Arial Narrow" panose="020B0606020202030204" pitchFamily="34" charset="0"/>
              </a:rPr>
              <a:t>Engg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3"/>
            <a:ext cx="179848" cy="119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Acceptance/Recognition by PDA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9031129" cy="6055756"/>
          </a:xfrm>
        </p:spPr>
        <p:txBody>
          <a:bodyPr>
            <a:normAutofit lnSpcReduction="10000"/>
          </a:bodyPr>
          <a:lstStyle/>
          <a:p>
            <a:pPr>
              <a:lnSpc>
                <a:spcPct val="105000"/>
              </a:lnSpc>
            </a:pPr>
            <a:r>
              <a:rPr lang="en-US" altLang="en-US" sz="2100" dirty="0"/>
              <a:t>A pushdown automaton </a:t>
            </a:r>
            <a:r>
              <a:rPr lang="en-US" altLang="en-US" sz="2100" i="1" dirty="0">
                <a:solidFill>
                  <a:srgbClr val="993300"/>
                </a:solidFill>
              </a:rPr>
              <a:t>M = (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δ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F</a:t>
            </a:r>
            <a:r>
              <a:rPr lang="en-US" altLang="en-US" sz="2100" i="1" dirty="0">
                <a:solidFill>
                  <a:srgbClr val="993300"/>
                </a:solidFill>
              </a:rPr>
              <a:t>)</a:t>
            </a:r>
            <a:r>
              <a:rPr lang="en-US" altLang="en-US" sz="2100" dirty="0"/>
              <a:t> </a:t>
            </a:r>
            <a:r>
              <a:rPr lang="en-US" altLang="en-US" sz="2100" i="1" dirty="0"/>
              <a:t>accepts</a:t>
            </a:r>
            <a:r>
              <a:rPr lang="en-US" altLang="en-US" sz="2100" dirty="0"/>
              <a:t> input </a:t>
            </a:r>
            <a:r>
              <a:rPr lang="en-US" altLang="en-US" sz="2100" i="1" dirty="0">
                <a:solidFill>
                  <a:srgbClr val="993300"/>
                </a:solidFill>
              </a:rPr>
              <a:t>w</a:t>
            </a:r>
            <a:r>
              <a:rPr lang="en-US" altLang="en-US" sz="2100" dirty="0"/>
              <a:t> if</a:t>
            </a:r>
          </a:p>
          <a:p>
            <a:pPr lvl="1">
              <a:lnSpc>
                <a:spcPct val="90000"/>
              </a:lnSpc>
            </a:pPr>
            <a:r>
              <a:rPr lang="en-US" altLang="en-US" sz="2100" i="1" dirty="0">
                <a:solidFill>
                  <a:srgbClr val="993300"/>
                </a:solidFill>
              </a:rPr>
              <a:t>w</a:t>
            </a:r>
            <a:r>
              <a:rPr lang="en-US" altLang="en-US" sz="2100" dirty="0"/>
              <a:t> can be written as </a:t>
            </a:r>
            <a:r>
              <a:rPr lang="en-US" altLang="en-US" sz="2100" i="1" dirty="0">
                <a:solidFill>
                  <a:srgbClr val="993300"/>
                </a:solidFill>
              </a:rPr>
              <a:t>w = w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</a:rPr>
              <a:t>w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</a:rPr>
              <a:t>…</a:t>
            </a:r>
            <a:r>
              <a:rPr lang="en-US" altLang="en-US" sz="2100" i="1" dirty="0" err="1">
                <a:solidFill>
                  <a:srgbClr val="993300"/>
                </a:solidFill>
              </a:rPr>
              <a:t>w</a:t>
            </a:r>
            <a:r>
              <a:rPr lang="en-US" altLang="en-US" sz="2100" i="1" baseline="-25000" dirty="0" err="1">
                <a:solidFill>
                  <a:srgbClr val="993300"/>
                </a:solidFill>
              </a:rPr>
              <a:t>m</a:t>
            </a:r>
            <a:r>
              <a:rPr lang="en-US" altLang="en-US" sz="2100" dirty="0"/>
              <a:t>, where each </a:t>
            </a:r>
            <a:r>
              <a:rPr lang="en-US" altLang="en-US" sz="2100" i="1" dirty="0" err="1">
                <a:solidFill>
                  <a:srgbClr val="993300"/>
                </a:solidFill>
              </a:rPr>
              <a:t>w</a:t>
            </a:r>
            <a:r>
              <a:rPr lang="en-US" altLang="en-US" sz="2100" i="1" baseline="-25000" dirty="0" err="1">
                <a:solidFill>
                  <a:srgbClr val="993300"/>
                </a:solidFill>
              </a:rPr>
              <a:t>i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</a:rPr>
              <a:t>∈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l-GR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endParaRPr lang="en-US" altLang="en-US" sz="2100" i="1" baseline="-25000" dirty="0">
              <a:solidFill>
                <a:srgbClr val="993300"/>
              </a:solidFill>
              <a:sym typeface="Wingdings" panose="05000000000000000000" pitchFamily="2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sz="2100" dirty="0">
                <a:sym typeface="Wingdings" panose="05000000000000000000" pitchFamily="2" charset="2"/>
              </a:rPr>
              <a:t>Sequences of states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r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…,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m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</a:rPr>
              <a:t>∈ Q</a:t>
            </a:r>
            <a:r>
              <a:rPr lang="en-US" altLang="en-US" sz="2100" dirty="0"/>
              <a:t> and strings </a:t>
            </a:r>
            <a:r>
              <a:rPr lang="en-US" altLang="en-US" sz="2100" i="1" dirty="0">
                <a:solidFill>
                  <a:srgbClr val="993300"/>
                </a:solidFill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</a:rPr>
              <a:t>, s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</a:rPr>
              <a:t>, …, </a:t>
            </a:r>
            <a:r>
              <a:rPr lang="en-US" altLang="en-US" sz="2100" i="1" dirty="0" err="1">
                <a:solidFill>
                  <a:srgbClr val="993300"/>
                </a:solidFill>
              </a:rPr>
              <a:t>s</a:t>
            </a:r>
            <a:r>
              <a:rPr lang="en-US" altLang="en-US" sz="2100" i="1" baseline="-25000" dirty="0" err="1">
                <a:solidFill>
                  <a:srgbClr val="993300"/>
                </a:solidFill>
              </a:rPr>
              <a:t>m</a:t>
            </a:r>
            <a:r>
              <a:rPr lang="en-US" altLang="en-US" sz="2100" i="1" dirty="0">
                <a:solidFill>
                  <a:srgbClr val="993300"/>
                </a:solidFill>
              </a:rPr>
              <a:t> ∈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*</a:t>
            </a:r>
            <a:r>
              <a:rPr lang="en-US" altLang="en-US" sz="2100" dirty="0">
                <a:sym typeface="Wingdings" panose="05000000000000000000" pitchFamily="2" charset="2"/>
              </a:rPr>
              <a:t> exists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100" dirty="0">
                <a:sym typeface="Wingdings" panose="05000000000000000000" pitchFamily="2" charset="2"/>
              </a:rPr>
              <a:t>	(the strings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s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i</a:t>
            </a:r>
            <a:r>
              <a:rPr lang="en-US" altLang="en-US" sz="2100" dirty="0">
                <a:sym typeface="Wingdings" panose="05000000000000000000" pitchFamily="2" charset="2"/>
              </a:rPr>
              <a:t> represent the sequence of stack contents that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M</a:t>
            </a:r>
            <a:r>
              <a:rPr lang="en-US" altLang="en-US" sz="2100" dirty="0">
                <a:sym typeface="Wingdings" panose="05000000000000000000" pitchFamily="2" charset="2"/>
              </a:rPr>
              <a:t> has on the accepting branch of the computation)</a:t>
            </a:r>
          </a:p>
          <a:p>
            <a:pPr lvl="1">
              <a:lnSpc>
                <a:spcPct val="90000"/>
              </a:lnSpc>
            </a:pPr>
            <a:r>
              <a:rPr lang="en-US" altLang="en-US" sz="2100" dirty="0">
                <a:sym typeface="Wingdings" panose="05000000000000000000" pitchFamily="2" charset="2"/>
              </a:rPr>
              <a:t>The following </a:t>
            </a:r>
            <a:r>
              <a:rPr lang="en-US" altLang="en-US" sz="2100" i="1" dirty="0">
                <a:solidFill>
                  <a:srgbClr val="006600"/>
                </a:solidFill>
                <a:sym typeface="Wingdings" panose="05000000000000000000" pitchFamily="2" charset="2"/>
              </a:rPr>
              <a:t>three</a:t>
            </a:r>
            <a:r>
              <a:rPr lang="en-US" altLang="en-US" sz="2100" dirty="0">
                <a:sym typeface="Wingdings" panose="05000000000000000000" pitchFamily="2" charset="2"/>
              </a:rPr>
              <a:t> conditions are satisfied:</a:t>
            </a:r>
          </a:p>
          <a:p>
            <a:pPr lvl="2">
              <a:lnSpc>
                <a:spcPct val="90000"/>
              </a:lnSpc>
            </a:pP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= 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and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=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endParaRPr lang="en-US" altLang="en-US" sz="2100" i="1" dirty="0">
              <a:solidFill>
                <a:srgbClr val="993300"/>
              </a:solidFill>
              <a:sym typeface="Wingdings" panose="05000000000000000000" pitchFamily="2" charset="2"/>
            </a:endParaRPr>
          </a:p>
          <a:p>
            <a:pPr lvl="3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[</a:t>
            </a:r>
            <a:r>
              <a:rPr lang="en-US" altLang="en-US" sz="2100" i="1" dirty="0">
                <a:solidFill>
                  <a:srgbClr val="006600"/>
                </a:solidFill>
                <a:sym typeface="Wingdings" panose="05000000000000000000" pitchFamily="2" charset="2"/>
              </a:rPr>
              <a:t>M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 starts out properly, in the start state and with an empty stack]</a:t>
            </a:r>
          </a:p>
          <a:p>
            <a:pPr lvl="2">
              <a:lnSpc>
                <a:spcPct val="90000"/>
              </a:lnSpc>
            </a:pP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For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i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= 0, 1, …, m-1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; we have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(r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i+1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b) </a:t>
            </a:r>
            <a:r>
              <a:rPr lang="en-US" altLang="en-US" sz="2100" i="1" dirty="0">
                <a:solidFill>
                  <a:srgbClr val="993300"/>
                </a:solidFill>
              </a:rPr>
              <a:t>∈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δ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(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i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w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i+1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a)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, where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 err="1">
                <a:sym typeface="Wingdings" panose="05000000000000000000" pitchFamily="2" charset="2"/>
              </a:rPr>
              <a:t>s</a:t>
            </a:r>
            <a:r>
              <a:rPr lang="en-US" altLang="en-US" sz="2100" i="1" baseline="-25000" dirty="0" err="1">
                <a:sym typeface="Wingdings" panose="05000000000000000000" pitchFamily="2" charset="2"/>
              </a:rPr>
              <a:t>i</a:t>
            </a:r>
            <a:r>
              <a:rPr lang="en-US" altLang="en-US" sz="2100" i="1" dirty="0">
                <a:sym typeface="Wingdings" panose="05000000000000000000" pitchFamily="2" charset="2"/>
              </a:rPr>
              <a:t> = at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dirty="0" smtClean="0">
                <a:solidFill>
                  <a:srgbClr val="006600"/>
                </a:solidFill>
                <a:sym typeface="Wingdings" panose="05000000000000000000" pitchFamily="2" charset="2"/>
              </a:rPr>
              <a:t>and    </a:t>
            </a:r>
            <a:r>
              <a:rPr lang="en-US" altLang="en-US" sz="2100" dirty="0" smtClean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i+1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=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bt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for some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a, b </a:t>
            </a:r>
            <a:r>
              <a:rPr lang="en-US" altLang="en-US" sz="2100" i="1" dirty="0">
                <a:solidFill>
                  <a:srgbClr val="993300"/>
                </a:solidFill>
              </a:rPr>
              <a:t>∈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l-GR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and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t </a:t>
            </a:r>
            <a:r>
              <a:rPr lang="en-US" altLang="en-US" sz="2100" i="1" dirty="0">
                <a:solidFill>
                  <a:srgbClr val="993300"/>
                </a:solidFill>
              </a:rPr>
              <a:t>∈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*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[</a:t>
            </a:r>
            <a:r>
              <a:rPr lang="en-US" altLang="en-US" sz="2100" i="1" dirty="0">
                <a:solidFill>
                  <a:srgbClr val="006600"/>
                </a:solidFill>
                <a:sym typeface="Wingdings" panose="05000000000000000000" pitchFamily="2" charset="2"/>
              </a:rPr>
              <a:t>M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 moves properly according to the state, stack &amp; next input symbol]</a:t>
            </a:r>
          </a:p>
          <a:p>
            <a:pPr lvl="2">
              <a:lnSpc>
                <a:spcPct val="90000"/>
              </a:lnSpc>
            </a:pPr>
            <a:r>
              <a:rPr lang="en-US" altLang="en-US" sz="2100" dirty="0" err="1">
                <a:sym typeface="Wingdings" panose="05000000000000000000" pitchFamily="2" charset="2"/>
              </a:rPr>
              <a:t>r</a:t>
            </a:r>
            <a:r>
              <a:rPr lang="en-US" altLang="en-US" sz="2100" baseline="-25000" dirty="0" err="1">
                <a:sym typeface="Wingdings" panose="05000000000000000000" pitchFamily="2" charset="2"/>
              </a:rPr>
              <a:t>m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</a:rPr>
              <a:t>∈</a:t>
            </a:r>
            <a:r>
              <a:rPr lang="en-US" altLang="en-US" sz="2100" dirty="0">
                <a:sym typeface="Wingdings" panose="05000000000000000000" pitchFamily="2" charset="2"/>
              </a:rPr>
              <a:t> F </a:t>
            </a:r>
            <a:r>
              <a:rPr lang="en-US" altLang="en-US" sz="2100" dirty="0">
                <a:solidFill>
                  <a:srgbClr val="006600"/>
                </a:solidFill>
                <a:sym typeface="Wingdings" panose="05000000000000000000" pitchFamily="2" charset="2"/>
              </a:rPr>
              <a:t>[an accept state occurs at the input end]</a:t>
            </a:r>
          </a:p>
          <a:p>
            <a:pPr>
              <a:lnSpc>
                <a:spcPct val="105000"/>
              </a:lnSpc>
            </a:pPr>
            <a:endParaRPr lang="en-US" altLang="en-US" sz="2100" dirty="0">
              <a:sym typeface="Wingdings" panose="05000000000000000000" pitchFamily="2" charset="2"/>
            </a:endParaRPr>
          </a:p>
          <a:p>
            <a:pPr>
              <a:lnSpc>
                <a:spcPct val="105000"/>
              </a:lnSpc>
            </a:pPr>
            <a:r>
              <a:rPr lang="en-US" altLang="en-US" sz="2100" dirty="0">
                <a:sym typeface="Wingdings" panose="05000000000000000000" pitchFamily="2" charset="2"/>
              </a:rPr>
              <a:t>Theorem:</a:t>
            </a:r>
          </a:p>
          <a:p>
            <a:pPr lvl="1">
              <a:lnSpc>
                <a:spcPct val="90000"/>
              </a:lnSpc>
            </a:pPr>
            <a:r>
              <a:rPr lang="en-US" altLang="en-US" sz="2100" dirty="0">
                <a:sym typeface="Wingdings" panose="05000000000000000000" pitchFamily="2" charset="2"/>
              </a:rPr>
              <a:t>A language is context-free if and only if some pushdown automaton recognizes it</a:t>
            </a:r>
          </a:p>
          <a:p>
            <a:pPr lvl="2">
              <a:lnSpc>
                <a:spcPct val="90000"/>
              </a:lnSpc>
            </a:pPr>
            <a:r>
              <a:rPr lang="en-US" altLang="en-US" sz="2100" dirty="0">
                <a:sym typeface="Wingdings" panose="05000000000000000000" pitchFamily="2" charset="2"/>
              </a:rPr>
              <a:t>Every regular language is context-free</a:t>
            </a:r>
            <a:endParaRPr lang="ru-RU" altLang="en-US" sz="2100" dirty="0">
              <a:sym typeface="Wingdings" panose="05000000000000000000" pitchFamily="2" charset="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8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Pumping Lemma for CFL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100"/>
              <a:t>If </a:t>
            </a:r>
            <a:r>
              <a:rPr lang="en-US" altLang="en-US" sz="2100" i="1"/>
              <a:t>A</a:t>
            </a:r>
            <a:r>
              <a:rPr lang="en-US" altLang="en-US" sz="2100"/>
              <a:t> is a context-free language, then there is a number </a:t>
            </a:r>
            <a:r>
              <a:rPr lang="en-US" altLang="en-US" sz="2100" i="1"/>
              <a:t>p</a:t>
            </a:r>
            <a:r>
              <a:rPr lang="en-US" altLang="en-US" sz="2100"/>
              <a:t> (the pumping length), where, if </a:t>
            </a:r>
            <a:r>
              <a:rPr lang="en-US" altLang="en-US" sz="2100" i="1"/>
              <a:t>s</a:t>
            </a:r>
            <a:r>
              <a:rPr lang="en-US" altLang="en-US" sz="2100"/>
              <a:t> is any string in </a:t>
            </a:r>
            <a:r>
              <a:rPr lang="en-US" altLang="en-US" sz="2100" i="1"/>
              <a:t>A</a:t>
            </a:r>
            <a:r>
              <a:rPr lang="en-US" altLang="en-US" sz="2100"/>
              <a:t> of length at least </a:t>
            </a:r>
            <a:r>
              <a:rPr lang="en-US" altLang="en-US" sz="2100" i="1"/>
              <a:t>p</a:t>
            </a:r>
            <a:r>
              <a:rPr lang="en-US" altLang="en-US" sz="2100"/>
              <a:t>, then </a:t>
            </a:r>
            <a:r>
              <a:rPr lang="en-US" altLang="en-US" sz="2100" i="1"/>
              <a:t>s</a:t>
            </a:r>
            <a:r>
              <a:rPr lang="en-US" altLang="en-US" sz="2100"/>
              <a:t> may be divided into five pieces </a:t>
            </a:r>
            <a:r>
              <a:rPr lang="en-US" altLang="en-US" sz="2100" i="1"/>
              <a:t>s = uvxyz</a:t>
            </a:r>
            <a:r>
              <a:rPr lang="en-US" altLang="en-US" sz="2100"/>
              <a:t> satisfying the following conditions:</a:t>
            </a:r>
          </a:p>
          <a:p>
            <a:pPr lvl="1"/>
            <a:r>
              <a:rPr lang="en-US" altLang="en-US" sz="2100"/>
              <a:t>For each i ≥ 0, uv</a:t>
            </a:r>
            <a:r>
              <a:rPr lang="en-US" altLang="en-US" sz="2100" baseline="30000"/>
              <a:t>i</a:t>
            </a:r>
            <a:r>
              <a:rPr lang="en-US" altLang="en-US" sz="2100"/>
              <a:t>xy</a:t>
            </a:r>
            <a:r>
              <a:rPr lang="en-US" altLang="en-US" sz="2100" baseline="30000"/>
              <a:t>i</a:t>
            </a:r>
            <a:r>
              <a:rPr lang="en-US" altLang="en-US" sz="2100"/>
              <a:t>z ∈ A</a:t>
            </a:r>
          </a:p>
          <a:p>
            <a:pPr lvl="1"/>
            <a:r>
              <a:rPr lang="en-US" altLang="en-US" sz="2100"/>
              <a:t>|vy| &gt; 0, and</a:t>
            </a:r>
          </a:p>
          <a:p>
            <a:pPr lvl="1"/>
            <a:r>
              <a:rPr lang="en-US" altLang="en-US" sz="2100"/>
              <a:t>|vxy| ≤ p</a:t>
            </a:r>
          </a:p>
          <a:p>
            <a:endParaRPr lang="en-US" altLang="en-US" sz="2100"/>
          </a:p>
          <a:p>
            <a:r>
              <a:rPr lang="en-US" altLang="en-US" sz="2100"/>
              <a:t>Examples:</a:t>
            </a:r>
          </a:p>
          <a:p>
            <a:pPr lvl="1"/>
            <a:r>
              <a:rPr lang="en-US" altLang="en-US" sz="2100"/>
              <a:t>The following languages (denoted by B, C, D) are not context-free:</a:t>
            </a:r>
          </a:p>
          <a:p>
            <a:pPr lvl="2"/>
            <a:r>
              <a:rPr lang="en-US" altLang="en-US" sz="2100"/>
              <a:t>B = {a</a:t>
            </a:r>
            <a:r>
              <a:rPr lang="en-US" altLang="en-US" sz="2100" baseline="30000"/>
              <a:t>n</a:t>
            </a:r>
            <a:r>
              <a:rPr lang="en-US" altLang="en-US" sz="2100"/>
              <a:t>b</a:t>
            </a:r>
            <a:r>
              <a:rPr lang="en-US" altLang="en-US" sz="2100" baseline="30000"/>
              <a:t>n</a:t>
            </a:r>
            <a:r>
              <a:rPr lang="en-US" altLang="en-US" sz="2100"/>
              <a:t>c</a:t>
            </a:r>
            <a:r>
              <a:rPr lang="en-US" altLang="en-US" sz="2100" baseline="30000"/>
              <a:t>n</a:t>
            </a:r>
            <a:r>
              <a:rPr lang="en-US" altLang="en-US" sz="2100"/>
              <a:t> | n </a:t>
            </a:r>
            <a:r>
              <a:rPr lang="en-US" altLang="en-US" sz="2100" i="1"/>
              <a:t>≥ </a:t>
            </a:r>
            <a:r>
              <a:rPr lang="en-US" altLang="en-US" sz="2100"/>
              <a:t>0}</a:t>
            </a:r>
          </a:p>
          <a:p>
            <a:pPr lvl="2"/>
            <a:r>
              <a:rPr lang="en-US" altLang="en-US" sz="2100"/>
              <a:t>C = {a</a:t>
            </a:r>
            <a:r>
              <a:rPr lang="en-US" altLang="en-US" sz="2100" baseline="30000"/>
              <a:t>i</a:t>
            </a:r>
            <a:r>
              <a:rPr lang="en-US" altLang="en-US" sz="2100"/>
              <a:t>b</a:t>
            </a:r>
            <a:r>
              <a:rPr lang="en-US" altLang="en-US" sz="2100" baseline="30000"/>
              <a:t>j</a:t>
            </a:r>
            <a:r>
              <a:rPr lang="en-US" altLang="en-US" sz="2100"/>
              <a:t>c</a:t>
            </a:r>
            <a:r>
              <a:rPr lang="en-US" altLang="en-US" sz="2100" baseline="30000"/>
              <a:t>k</a:t>
            </a:r>
            <a:r>
              <a:rPr lang="en-US" altLang="en-US" sz="2100"/>
              <a:t> | 0 ≤ i ≤ j ≤ k}</a:t>
            </a:r>
          </a:p>
          <a:p>
            <a:pPr lvl="2"/>
            <a:r>
              <a:rPr lang="en-US" altLang="en-US" sz="2100"/>
              <a:t>D = {ww | w ∈ {0,1}*}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Context-free Grammar (CFG)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100" dirty="0"/>
              <a:t>A </a:t>
            </a:r>
            <a:r>
              <a:rPr lang="en-US" altLang="en-US" sz="2100" i="1" dirty="0">
                <a:solidFill>
                  <a:srgbClr val="993300"/>
                </a:solidFill>
              </a:rPr>
              <a:t>context-free grammar (CFG)</a:t>
            </a:r>
            <a:r>
              <a:rPr lang="en-US" altLang="en-US" sz="2100" dirty="0"/>
              <a:t> is a 4-tuple </a:t>
            </a:r>
            <a:r>
              <a:rPr lang="en-US" altLang="en-US" sz="2100" i="1" dirty="0">
                <a:solidFill>
                  <a:srgbClr val="993300"/>
                </a:solidFill>
              </a:rPr>
              <a:t>(V, </a:t>
            </a:r>
            <a:r>
              <a:rPr lang="el-GR" altLang="en-US" sz="2100" i="1" dirty="0">
                <a:solidFill>
                  <a:srgbClr val="993300"/>
                </a:solidFill>
              </a:rPr>
              <a:t>Σ</a:t>
            </a:r>
            <a:r>
              <a:rPr lang="en-US" altLang="en-US" sz="2100" i="1" dirty="0">
                <a:solidFill>
                  <a:srgbClr val="993300"/>
                </a:solidFill>
              </a:rPr>
              <a:t>, R, S)</a:t>
            </a:r>
            <a:r>
              <a:rPr lang="en-US" altLang="en-US" sz="2100" dirty="0"/>
              <a:t>, where</a:t>
            </a:r>
          </a:p>
          <a:p>
            <a:pPr lvl="1"/>
            <a:r>
              <a:rPr lang="en-US" altLang="en-US" sz="2100" dirty="0">
                <a:solidFill>
                  <a:srgbClr val="993300"/>
                </a:solidFill>
              </a:rPr>
              <a:t>V</a:t>
            </a:r>
            <a:r>
              <a:rPr lang="en-US" altLang="en-US" sz="2100" dirty="0"/>
              <a:t> is a finite set called the </a:t>
            </a:r>
            <a:r>
              <a:rPr lang="en-US" altLang="en-US" sz="2100" i="1" dirty="0">
                <a:solidFill>
                  <a:srgbClr val="993300"/>
                </a:solidFill>
              </a:rPr>
              <a:t>variables</a:t>
            </a:r>
          </a:p>
          <a:p>
            <a:pPr lvl="1"/>
            <a:r>
              <a:rPr lang="el-GR" altLang="en-US" sz="2100" i="1" dirty="0">
                <a:solidFill>
                  <a:srgbClr val="993300"/>
                </a:solidFill>
              </a:rPr>
              <a:t>Σ</a:t>
            </a:r>
            <a:r>
              <a:rPr lang="en-US" altLang="en-US" sz="2100" dirty="0"/>
              <a:t> is a finite set, disjoint from </a:t>
            </a:r>
            <a:r>
              <a:rPr lang="en-US" altLang="en-US" sz="2100" i="1" dirty="0">
                <a:solidFill>
                  <a:srgbClr val="993300"/>
                </a:solidFill>
              </a:rPr>
              <a:t>V</a:t>
            </a:r>
            <a:r>
              <a:rPr lang="en-US" altLang="en-US" sz="2100" dirty="0"/>
              <a:t>, called the </a:t>
            </a:r>
            <a:r>
              <a:rPr lang="en-US" altLang="en-US" sz="2100" i="1" dirty="0">
                <a:solidFill>
                  <a:srgbClr val="993300"/>
                </a:solidFill>
              </a:rPr>
              <a:t>terminals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</a:rPr>
              <a:t>R</a:t>
            </a:r>
            <a:r>
              <a:rPr lang="en-US" altLang="en-US" sz="2100" dirty="0"/>
              <a:t> is a finite set of </a:t>
            </a:r>
            <a:r>
              <a:rPr lang="en-US" altLang="en-US" sz="2100" i="1" dirty="0">
                <a:solidFill>
                  <a:srgbClr val="993300"/>
                </a:solidFill>
              </a:rPr>
              <a:t>rules</a:t>
            </a:r>
            <a:r>
              <a:rPr lang="en-US" altLang="en-US" sz="2100" dirty="0"/>
              <a:t>, with each rule being a variable and a string of variables and terminals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</a:rPr>
              <a:t>S ∈ V</a:t>
            </a:r>
            <a:r>
              <a:rPr lang="en-US" altLang="en-US" sz="2100" dirty="0"/>
              <a:t> is the </a:t>
            </a:r>
            <a:r>
              <a:rPr lang="en-US" altLang="en-US" sz="2100" i="1" dirty="0">
                <a:solidFill>
                  <a:srgbClr val="993300"/>
                </a:solidFill>
              </a:rPr>
              <a:t>start variable</a:t>
            </a:r>
          </a:p>
          <a:p>
            <a:endParaRPr lang="en-US" altLang="en-US" sz="2100" dirty="0"/>
          </a:p>
          <a:p>
            <a:r>
              <a:rPr lang="en-US" altLang="en-US" sz="2100" dirty="0"/>
              <a:t>Few Terminologies / Notions:</a:t>
            </a:r>
          </a:p>
          <a:p>
            <a:pPr lvl="1"/>
            <a:r>
              <a:rPr lang="en-US" altLang="en-US" sz="2100" dirty="0"/>
              <a:t>If </a:t>
            </a:r>
            <a:r>
              <a:rPr lang="en-US" altLang="en-US" sz="2100" i="1" dirty="0">
                <a:solidFill>
                  <a:srgbClr val="993300"/>
                </a:solidFill>
              </a:rPr>
              <a:t>u</a:t>
            </a:r>
            <a:r>
              <a:rPr lang="en-US" altLang="en-US" sz="2100" dirty="0"/>
              <a:t>, </a:t>
            </a:r>
            <a:r>
              <a:rPr lang="en-US" altLang="en-US" sz="2100" i="1" dirty="0">
                <a:solidFill>
                  <a:srgbClr val="993300"/>
                </a:solidFill>
              </a:rPr>
              <a:t>v</a:t>
            </a:r>
            <a:r>
              <a:rPr lang="en-US" altLang="en-US" sz="2100" dirty="0"/>
              <a:t> and </a:t>
            </a:r>
            <a:r>
              <a:rPr lang="en-US" altLang="en-US" sz="2100" i="1" dirty="0">
                <a:solidFill>
                  <a:srgbClr val="993300"/>
                </a:solidFill>
              </a:rPr>
              <a:t>w</a:t>
            </a:r>
            <a:r>
              <a:rPr lang="en-US" altLang="en-US" sz="2100" dirty="0"/>
              <a:t> are strings of variables and terminals, and </a:t>
            </a:r>
            <a:r>
              <a:rPr lang="en-US" altLang="en-US" sz="2100" i="1" dirty="0">
                <a:solidFill>
                  <a:srgbClr val="993300"/>
                </a:solidFill>
              </a:rPr>
              <a:t>A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</a:t>
            </a:r>
            <a:r>
              <a:rPr lang="en-US" altLang="en-US" sz="2100" i="1" dirty="0">
                <a:solidFill>
                  <a:srgbClr val="993300"/>
                </a:solidFill>
              </a:rPr>
              <a:t> w</a:t>
            </a:r>
            <a:r>
              <a:rPr lang="en-US" altLang="en-US" sz="2100" dirty="0">
                <a:sym typeface="Wingdings" panose="05000000000000000000" pitchFamily="2" charset="2"/>
              </a:rPr>
              <a:t> is a rule of the grammar, we say that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uAv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00279F"/>
                </a:solidFill>
                <a:sym typeface="Wingdings" panose="05000000000000000000" pitchFamily="2" charset="2"/>
              </a:rPr>
              <a:t>yields</a:t>
            </a:r>
            <a:r>
              <a:rPr lang="en-US" altLang="en-US" sz="2100" dirty="0">
                <a:sym typeface="Wingdings" panose="05000000000000000000" pitchFamily="2" charset="2"/>
              </a:rPr>
              <a:t>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uwv</a:t>
            </a:r>
            <a:r>
              <a:rPr lang="en-US" altLang="en-US" sz="2100" dirty="0">
                <a:sym typeface="Wingdings" panose="05000000000000000000" pitchFamily="2" charset="2"/>
              </a:rPr>
              <a:t>, written as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uAv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=&gt;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uwv</a:t>
            </a:r>
            <a:endParaRPr lang="en-US" altLang="en-US" sz="2100" i="1" dirty="0">
              <a:solidFill>
                <a:srgbClr val="993300"/>
              </a:solidFill>
              <a:sym typeface="Wingdings" panose="05000000000000000000" pitchFamily="2" charset="2"/>
            </a:endParaRP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 </a:t>
            </a:r>
            <a:r>
              <a:rPr lang="en-US" altLang="en-US" sz="2100" i="1" dirty="0">
                <a:solidFill>
                  <a:srgbClr val="00279F"/>
                </a:solidFill>
                <a:sym typeface="Wingdings" panose="05000000000000000000" pitchFamily="2" charset="2"/>
              </a:rPr>
              <a:t>derives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v</a:t>
            </a:r>
            <a:r>
              <a:rPr lang="en-US" altLang="en-US" sz="2100" dirty="0">
                <a:sym typeface="Wingdings" panose="05000000000000000000" pitchFamily="2" charset="2"/>
              </a:rPr>
              <a:t>, written as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=&gt;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v</a:t>
            </a:r>
            <a:r>
              <a:rPr lang="en-US" altLang="en-US" sz="2100" dirty="0">
                <a:sym typeface="Wingdings" panose="05000000000000000000" pitchFamily="2" charset="2"/>
              </a:rPr>
              <a:t>, if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 = v</a:t>
            </a:r>
            <a:r>
              <a:rPr lang="en-US" altLang="en-US" sz="2100" dirty="0">
                <a:sym typeface="Wingdings" panose="05000000000000000000" pitchFamily="2" charset="2"/>
              </a:rPr>
              <a:t> or if a sequence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 dirty="0">
                <a:sym typeface="Wingdings" panose="05000000000000000000" pitchFamily="2" charset="2"/>
              </a:rPr>
              <a:t>,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u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2</a:t>
            </a:r>
            <a:r>
              <a:rPr lang="en-US" altLang="en-US" sz="2100" dirty="0">
                <a:sym typeface="Wingdings" panose="05000000000000000000" pitchFamily="2" charset="2"/>
              </a:rPr>
              <a:t>,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…</a:t>
            </a:r>
            <a:r>
              <a:rPr lang="en-US" altLang="en-US" sz="2100" dirty="0">
                <a:sym typeface="Wingdings" panose="05000000000000000000" pitchFamily="2" charset="2"/>
              </a:rPr>
              <a:t>,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k</a:t>
            </a:r>
            <a:r>
              <a:rPr lang="en-US" altLang="en-US" sz="2100" dirty="0">
                <a:sym typeface="Wingdings" panose="05000000000000000000" pitchFamily="2" charset="2"/>
              </a:rPr>
              <a:t> exists for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k ≥ 0</a:t>
            </a:r>
            <a:r>
              <a:rPr lang="en-US" altLang="en-US" sz="2100" dirty="0">
                <a:sym typeface="Wingdings" panose="05000000000000000000" pitchFamily="2" charset="2"/>
              </a:rPr>
              <a:t> and </a:t>
            </a:r>
            <a:endParaRPr lang="en-US" altLang="en-US" sz="2100" dirty="0" smtClean="0">
              <a:sym typeface="Wingdings" panose="05000000000000000000" pitchFamily="2" charset="2"/>
            </a:endParaRPr>
          </a:p>
          <a:p>
            <a:pPr marL="308610" lvl="1" indent="0">
              <a:buNone/>
            </a:pPr>
            <a:r>
              <a:rPr lang="en-US" altLang="en-US" sz="2100" i="1" dirty="0" smtClean="0">
                <a:solidFill>
                  <a:srgbClr val="993300"/>
                </a:solidFill>
                <a:sym typeface="Wingdings" panose="05000000000000000000" pitchFamily="2" charset="2"/>
              </a:rPr>
              <a:t>    u </a:t>
            </a:r>
            <a:r>
              <a:rPr lang="en-US" altLang="en-US" sz="2100" i="1" dirty="0" smtClean="0">
                <a:solidFill>
                  <a:srgbClr val="993300"/>
                </a:solidFill>
                <a:sym typeface="Wingdings" panose="05000000000000000000" pitchFamily="2" charset="2"/>
              </a:rPr>
              <a:t>=&gt;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 smtClean="0">
                <a:solidFill>
                  <a:srgbClr val="993300"/>
                </a:solidFill>
                <a:sym typeface="Wingdings" panose="05000000000000000000" pitchFamily="2" charset="2"/>
              </a:rPr>
              <a:t>=&gt;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u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 smtClean="0">
                <a:solidFill>
                  <a:srgbClr val="993300"/>
                </a:solidFill>
                <a:sym typeface="Wingdings" panose="05000000000000000000" pitchFamily="2" charset="2"/>
              </a:rPr>
              <a:t>=&gt;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… </a:t>
            </a:r>
            <a:r>
              <a:rPr lang="en-US" altLang="en-US" sz="2100" i="1" dirty="0" smtClean="0">
                <a:solidFill>
                  <a:srgbClr val="993300"/>
                </a:solidFill>
                <a:sym typeface="Wingdings" panose="05000000000000000000" pitchFamily="2" charset="2"/>
              </a:rPr>
              <a:t>=&gt;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u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k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smtClean="0">
                <a:solidFill>
                  <a:srgbClr val="993300"/>
                </a:solidFill>
                <a:sym typeface="Wingdings" panose="05000000000000000000" pitchFamily="2" charset="2"/>
              </a:rPr>
              <a:t>=&gt;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v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The language generated by some </a:t>
            </a:r>
            <a:r>
              <a:rPr lang="en-US" altLang="en-US" sz="2100" i="1" dirty="0">
                <a:sym typeface="Wingdings" panose="05000000000000000000" pitchFamily="2" charset="2"/>
              </a:rPr>
              <a:t>context-free grammar (CFG)</a:t>
            </a:r>
            <a:r>
              <a:rPr lang="en-US" altLang="en-US" sz="2100" dirty="0">
                <a:sym typeface="Wingdings" panose="05000000000000000000" pitchFamily="2" charset="2"/>
              </a:rPr>
              <a:t>,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G</a:t>
            </a:r>
            <a:r>
              <a:rPr lang="en-US" altLang="en-US" sz="2100" dirty="0">
                <a:sym typeface="Wingdings" panose="05000000000000000000" pitchFamily="2" charset="2"/>
              </a:rPr>
              <a:t>, is called the </a:t>
            </a:r>
            <a:r>
              <a:rPr lang="en-US" altLang="en-US" sz="2100" i="1" dirty="0">
                <a:solidFill>
                  <a:srgbClr val="00279F"/>
                </a:solidFill>
                <a:sym typeface="Wingdings" panose="05000000000000000000" pitchFamily="2" charset="2"/>
              </a:rPr>
              <a:t>context-free language (CFL)</a:t>
            </a:r>
            <a:r>
              <a:rPr lang="en-US" altLang="en-US" sz="2100" dirty="0">
                <a:sym typeface="Wingdings" panose="05000000000000000000" pitchFamily="2" charset="2"/>
              </a:rPr>
              <a:t>,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L(G) = {w </a:t>
            </a:r>
            <a:r>
              <a:rPr lang="en-US" altLang="en-US" sz="2100" i="1" dirty="0">
                <a:solidFill>
                  <a:srgbClr val="993300"/>
                </a:solidFill>
              </a:rPr>
              <a:t>∈ </a:t>
            </a:r>
            <a:r>
              <a:rPr lang="el-GR" altLang="en-US" sz="2100" i="1" dirty="0">
                <a:solidFill>
                  <a:srgbClr val="993300"/>
                </a:solidFill>
              </a:rPr>
              <a:t>Σ</a:t>
            </a:r>
            <a:r>
              <a:rPr lang="en-US" altLang="en-US" sz="2100" i="1" dirty="0">
                <a:solidFill>
                  <a:srgbClr val="993300"/>
                </a:solidFill>
              </a:rPr>
              <a:t>* | S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=&gt;</a:t>
            </a:r>
            <a:r>
              <a:rPr lang="en-US" altLang="en-US" sz="2100" i="1" dirty="0">
                <a:solidFill>
                  <a:srgbClr val="993300"/>
                </a:solidFill>
              </a:rPr>
              <a:t> w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}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3832864" y="4708952"/>
            <a:ext cx="7637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100" dirty="0">
                <a:solidFill>
                  <a:srgbClr val="993300"/>
                </a:solidFill>
              </a:rPr>
              <a:t>*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9987" y="5810250"/>
            <a:ext cx="3810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400" dirty="0" smtClean="0">
                <a:solidFill>
                  <a:srgbClr val="993300"/>
                </a:solidFill>
              </a:rPr>
              <a:t>    </a:t>
            </a:r>
            <a:r>
              <a:rPr lang="en-US" altLang="en-US" sz="2100" dirty="0" smtClean="0">
                <a:solidFill>
                  <a:srgbClr val="993300"/>
                </a:solidFill>
              </a:rPr>
              <a:t>*</a:t>
            </a:r>
            <a:endParaRPr lang="en-US" altLang="en-US" sz="2100" dirty="0">
              <a:solidFill>
                <a:srgbClr val="9933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6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97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97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7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97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97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97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/>
      <p:bldP spid="297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Example of Context-free Grammars	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8792766" cy="342876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</a:pPr>
            <a:r>
              <a:rPr lang="en-US" altLang="en-US" sz="2100"/>
              <a:t>Example-1: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 i="1">
                <a:solidFill>
                  <a:srgbClr val="993300"/>
                </a:solidFill>
              </a:rPr>
              <a:t>G</a:t>
            </a:r>
            <a:r>
              <a:rPr lang="en-US" altLang="en-US" sz="2100" i="1" baseline="-25000">
                <a:solidFill>
                  <a:srgbClr val="993300"/>
                </a:solidFill>
              </a:rPr>
              <a:t>1</a:t>
            </a:r>
            <a:r>
              <a:rPr lang="en-US" altLang="en-US" sz="2100" i="1">
                <a:solidFill>
                  <a:srgbClr val="993300"/>
                </a:solidFill>
              </a:rPr>
              <a:t> = ( {S}, { ( , ) }, R, S )</a:t>
            </a:r>
            <a:r>
              <a:rPr lang="en-US" altLang="en-US" sz="2100"/>
              <a:t>, where set of rules (</a:t>
            </a:r>
            <a:r>
              <a:rPr lang="en-US" altLang="en-US" sz="2100" i="1">
                <a:solidFill>
                  <a:srgbClr val="993300"/>
                </a:solidFill>
              </a:rPr>
              <a:t>R</a:t>
            </a:r>
            <a:r>
              <a:rPr lang="en-US" altLang="en-US" sz="2100">
                <a:solidFill>
                  <a:srgbClr val="993300"/>
                </a:solidFill>
              </a:rPr>
              <a:t>)</a:t>
            </a:r>
            <a:r>
              <a:rPr lang="en-US" altLang="en-US" sz="2100"/>
              <a:t>, is 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S 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(S) | SS | </a:t>
            </a:r>
            <a:r>
              <a:rPr lang="el-GR" altLang="en-US" sz="2100" i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endParaRPr lang="en-US" altLang="en-US" sz="2100" i="1">
              <a:solidFill>
                <a:srgbClr val="993300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/>
              <a:t>Here, </a:t>
            </a:r>
            <a:r>
              <a:rPr lang="en-US" altLang="en-US" sz="2100" i="1">
                <a:solidFill>
                  <a:srgbClr val="993300"/>
                </a:solidFill>
              </a:rPr>
              <a:t>L(G</a:t>
            </a:r>
            <a:r>
              <a:rPr lang="en-US" altLang="en-US" sz="2100" i="1" baseline="-25000">
                <a:solidFill>
                  <a:srgbClr val="993300"/>
                </a:solidFill>
              </a:rPr>
              <a:t>1</a:t>
            </a:r>
            <a:r>
              <a:rPr lang="en-US" altLang="en-US" sz="2100" i="1">
                <a:solidFill>
                  <a:srgbClr val="993300"/>
                </a:solidFill>
              </a:rPr>
              <a:t>)</a:t>
            </a:r>
            <a:r>
              <a:rPr lang="en-US" altLang="en-US" sz="2100"/>
              <a:t> = all strings of properly nested parenthesis</a:t>
            </a:r>
          </a:p>
          <a:p>
            <a:pPr>
              <a:lnSpc>
                <a:spcPct val="115000"/>
              </a:lnSpc>
            </a:pPr>
            <a:r>
              <a:rPr lang="en-US" altLang="en-US" sz="2100"/>
              <a:t>Example-2: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 i="1">
                <a:solidFill>
                  <a:srgbClr val="993300"/>
                </a:solidFill>
              </a:rPr>
              <a:t>G</a:t>
            </a:r>
            <a:r>
              <a:rPr lang="en-US" altLang="en-US" sz="2100" i="1" baseline="-25000">
                <a:solidFill>
                  <a:srgbClr val="993300"/>
                </a:solidFill>
              </a:rPr>
              <a:t>2</a:t>
            </a:r>
            <a:r>
              <a:rPr lang="en-US" altLang="en-US" sz="2100" i="1">
                <a:solidFill>
                  <a:srgbClr val="993300"/>
                </a:solidFill>
              </a:rPr>
              <a:t> = ( V, </a:t>
            </a:r>
            <a:r>
              <a:rPr lang="el-GR" altLang="en-US" sz="2100" i="1">
                <a:solidFill>
                  <a:srgbClr val="993300"/>
                </a:solidFill>
              </a:rPr>
              <a:t>Σ</a:t>
            </a:r>
            <a:r>
              <a:rPr lang="en-US" altLang="en-US" sz="2100" i="1">
                <a:solidFill>
                  <a:srgbClr val="993300"/>
                </a:solidFill>
              </a:rPr>
              <a:t>, R, &lt;EXPR&gt; )</a:t>
            </a:r>
            <a:r>
              <a:rPr lang="en-US" altLang="en-US" sz="2100"/>
              <a:t>, where </a:t>
            </a:r>
            <a:r>
              <a:rPr lang="en-US" altLang="en-US" sz="2100" i="1">
                <a:solidFill>
                  <a:srgbClr val="993300"/>
                </a:solidFill>
              </a:rPr>
              <a:t>V</a:t>
            </a:r>
            <a:r>
              <a:rPr lang="en-US" altLang="en-US" sz="2100"/>
              <a:t> is </a:t>
            </a:r>
            <a:r>
              <a:rPr lang="en-US" altLang="en-US" sz="2100" i="1">
                <a:solidFill>
                  <a:srgbClr val="993300"/>
                </a:solidFill>
              </a:rPr>
              <a:t>{&lt;EXPR&gt;, &lt;TERM&gt;, &lt;FACTOR&gt;}</a:t>
            </a:r>
            <a:r>
              <a:rPr lang="en-US" altLang="en-US" sz="2100"/>
              <a:t> and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l-GR" altLang="en-US" sz="2100" i="1">
                <a:solidFill>
                  <a:srgbClr val="993300"/>
                </a:solidFill>
              </a:rPr>
              <a:t>Σ</a:t>
            </a:r>
            <a:r>
              <a:rPr lang="en-US" altLang="en-US" sz="2100"/>
              <a:t> is </a:t>
            </a:r>
            <a:r>
              <a:rPr lang="en-US" altLang="en-US" sz="2100" i="1">
                <a:solidFill>
                  <a:srgbClr val="993300"/>
                </a:solidFill>
              </a:rPr>
              <a:t>{a, +, ×, (, )}</a:t>
            </a:r>
            <a:r>
              <a:rPr lang="en-US" altLang="en-US" sz="2100"/>
              <a:t>. The rules (</a:t>
            </a:r>
            <a:r>
              <a:rPr lang="en-US" altLang="en-US" sz="2100" i="1">
                <a:solidFill>
                  <a:srgbClr val="993300"/>
                </a:solidFill>
              </a:rPr>
              <a:t>R</a:t>
            </a:r>
            <a:r>
              <a:rPr lang="en-US" altLang="en-US" sz="2100"/>
              <a:t>) are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/>
              <a:t>		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&lt;EXPR&gt; 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 &lt;EXPR&gt; + &lt;TERM&gt; | &lt;TERM&gt;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		&lt;TERM&gt; 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 &lt;TERM&gt; </a:t>
            </a:r>
            <a:r>
              <a:rPr lang="en-US" altLang="en-US" sz="2100">
                <a:solidFill>
                  <a:srgbClr val="993300"/>
                </a:solidFill>
                <a:latin typeface="Courier New" panose="02070309020205020404" pitchFamily="49" charset="0"/>
              </a:rPr>
              <a:t>×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 &lt; FACTOR &gt; | &lt; FACTOR &gt;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		&lt;FACTOR&gt; 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altLang="en-US" sz="2100" i="1">
                <a:solidFill>
                  <a:srgbClr val="993300"/>
                </a:solidFill>
                <a:latin typeface="Courier New" panose="02070309020205020404" pitchFamily="49" charset="0"/>
              </a:rPr>
              <a:t> ( &lt;EXPR&gt; ) | a</a:t>
            </a:r>
            <a:endParaRPr lang="el-GR" altLang="en-US" sz="2100" i="1">
              <a:solidFill>
                <a:srgbClr val="993300"/>
              </a:solidFill>
              <a:latin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167187" y="3993834"/>
            <a:ext cx="6669167" cy="2882027"/>
            <a:chOff x="4167187" y="3993834"/>
            <a:chExt cx="6669167" cy="2882027"/>
          </a:xfrm>
        </p:grpSpPr>
        <p:grpSp>
          <p:nvGrpSpPr>
            <p:cNvPr id="2" name="Group 43"/>
            <p:cNvGrpSpPr>
              <a:grpSpLocks/>
            </p:cNvGrpSpPr>
            <p:nvPr/>
          </p:nvGrpSpPr>
          <p:grpSpPr bwMode="auto">
            <a:xfrm>
              <a:off x="4167187" y="3993834"/>
              <a:ext cx="6669167" cy="2882027"/>
              <a:chOff x="1600" y="2396"/>
              <a:chExt cx="4001" cy="1729"/>
            </a:xfrm>
          </p:grpSpPr>
          <p:sp>
            <p:nvSpPr>
              <p:cNvPr id="5126" name="Text Box 5"/>
              <p:cNvSpPr txBox="1">
                <a:spLocks noChangeArrowheads="1"/>
              </p:cNvSpPr>
              <p:nvPr/>
            </p:nvSpPr>
            <p:spPr bwMode="auto">
              <a:xfrm>
                <a:off x="4134" y="2396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&lt;EXPR&gt;</a:t>
                </a:r>
              </a:p>
            </p:txBody>
          </p:sp>
          <p:sp>
            <p:nvSpPr>
              <p:cNvPr id="5127" name="Text Box 6"/>
              <p:cNvSpPr txBox="1">
                <a:spLocks noChangeArrowheads="1"/>
              </p:cNvSpPr>
              <p:nvPr/>
            </p:nvSpPr>
            <p:spPr bwMode="auto">
              <a:xfrm>
                <a:off x="4238" y="2596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&lt;TERM&gt;</a:t>
                </a:r>
              </a:p>
            </p:txBody>
          </p:sp>
          <p:sp>
            <p:nvSpPr>
              <p:cNvPr id="5128" name="Text Box 7"/>
              <p:cNvSpPr txBox="1">
                <a:spLocks noChangeArrowheads="1"/>
              </p:cNvSpPr>
              <p:nvPr/>
            </p:nvSpPr>
            <p:spPr bwMode="auto">
              <a:xfrm>
                <a:off x="4790" y="3012"/>
                <a:ext cx="81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&lt;FACTOR&gt;</a:t>
                </a:r>
              </a:p>
            </p:txBody>
          </p:sp>
          <p:sp>
            <p:nvSpPr>
              <p:cNvPr id="5129" name="Text Box 8"/>
              <p:cNvSpPr txBox="1">
                <a:spLocks noChangeArrowheads="1"/>
              </p:cNvSpPr>
              <p:nvPr/>
            </p:nvSpPr>
            <p:spPr bwMode="auto">
              <a:xfrm>
                <a:off x="3806" y="2756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 dirty="0">
                    <a:latin typeface="Courier New" panose="02070309020205020404" pitchFamily="49" charset="0"/>
                  </a:rPr>
                  <a:t>&lt;TERM&gt;</a:t>
                </a:r>
              </a:p>
            </p:txBody>
          </p:sp>
          <p:sp>
            <p:nvSpPr>
              <p:cNvPr id="5130" name="Text Box 9"/>
              <p:cNvSpPr txBox="1">
                <a:spLocks noChangeArrowheads="1"/>
              </p:cNvSpPr>
              <p:nvPr/>
            </p:nvSpPr>
            <p:spPr bwMode="auto">
              <a:xfrm>
                <a:off x="3550" y="2956"/>
                <a:ext cx="81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&lt;FACTOR&gt;</a:t>
                </a:r>
              </a:p>
            </p:txBody>
          </p:sp>
          <p:sp>
            <p:nvSpPr>
              <p:cNvPr id="5131" name="Text Box 10"/>
              <p:cNvSpPr txBox="1">
                <a:spLocks noChangeArrowheads="1"/>
              </p:cNvSpPr>
              <p:nvPr/>
            </p:nvSpPr>
            <p:spPr bwMode="auto">
              <a:xfrm>
                <a:off x="3630" y="3148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 dirty="0">
                    <a:latin typeface="Courier New" panose="02070309020205020404" pitchFamily="49" charset="0"/>
                  </a:rPr>
                  <a:t>&lt;EXPR&gt;</a:t>
                </a:r>
              </a:p>
            </p:txBody>
          </p:sp>
          <p:sp>
            <p:nvSpPr>
              <p:cNvPr id="5132" name="Text Box 11"/>
              <p:cNvSpPr txBox="1">
                <a:spLocks noChangeArrowheads="1"/>
              </p:cNvSpPr>
              <p:nvPr/>
            </p:nvSpPr>
            <p:spPr bwMode="auto">
              <a:xfrm>
                <a:off x="3206" y="3348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&lt;EXPR&gt;</a:t>
                </a:r>
              </a:p>
            </p:txBody>
          </p:sp>
          <p:sp>
            <p:nvSpPr>
              <p:cNvPr id="5133" name="Text Box 12"/>
              <p:cNvSpPr txBox="1">
                <a:spLocks noChangeArrowheads="1"/>
              </p:cNvSpPr>
              <p:nvPr/>
            </p:nvSpPr>
            <p:spPr bwMode="auto">
              <a:xfrm>
                <a:off x="3942" y="3348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 dirty="0">
                    <a:latin typeface="Courier New" panose="02070309020205020404" pitchFamily="49" charset="0"/>
                  </a:rPr>
                  <a:t>&lt;TERM&gt;</a:t>
                </a:r>
              </a:p>
            </p:txBody>
          </p:sp>
          <p:sp>
            <p:nvSpPr>
              <p:cNvPr id="5134" name="Text Box 13"/>
              <p:cNvSpPr txBox="1">
                <a:spLocks noChangeArrowheads="1"/>
              </p:cNvSpPr>
              <p:nvPr/>
            </p:nvSpPr>
            <p:spPr bwMode="auto">
              <a:xfrm>
                <a:off x="3206" y="3540"/>
                <a:ext cx="6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&lt;TERM&gt;</a:t>
                </a:r>
              </a:p>
            </p:txBody>
          </p:sp>
          <p:sp>
            <p:nvSpPr>
              <p:cNvPr id="5135" name="Text Box 14"/>
              <p:cNvSpPr txBox="1">
                <a:spLocks noChangeArrowheads="1"/>
              </p:cNvSpPr>
              <p:nvPr/>
            </p:nvSpPr>
            <p:spPr bwMode="auto">
              <a:xfrm>
                <a:off x="3142" y="3732"/>
                <a:ext cx="81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&lt;FACTOR&gt;</a:t>
                </a:r>
              </a:p>
            </p:txBody>
          </p:sp>
          <p:sp>
            <p:nvSpPr>
              <p:cNvPr id="5136" name="Text Box 16"/>
              <p:cNvSpPr txBox="1">
                <a:spLocks noChangeArrowheads="1"/>
              </p:cNvSpPr>
              <p:nvPr/>
            </p:nvSpPr>
            <p:spPr bwMode="auto">
              <a:xfrm>
                <a:off x="3942" y="3604"/>
                <a:ext cx="81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latin typeface="Courier New" panose="02070309020205020404" pitchFamily="49" charset="0"/>
                  </a:rPr>
                  <a:t>&lt;FACTOR&gt;</a:t>
                </a:r>
              </a:p>
            </p:txBody>
          </p:sp>
          <p:sp>
            <p:nvSpPr>
              <p:cNvPr id="5137" name="Text Box 17"/>
              <p:cNvSpPr txBox="1">
                <a:spLocks noChangeArrowheads="1"/>
              </p:cNvSpPr>
              <p:nvPr/>
            </p:nvSpPr>
            <p:spPr bwMode="auto">
              <a:xfrm>
                <a:off x="3446" y="3884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a</a:t>
                </a:r>
              </a:p>
            </p:txBody>
          </p:sp>
          <p:sp>
            <p:nvSpPr>
              <p:cNvPr id="5138" name="Text Box 18"/>
              <p:cNvSpPr txBox="1">
                <a:spLocks noChangeArrowheads="1"/>
              </p:cNvSpPr>
              <p:nvPr/>
            </p:nvSpPr>
            <p:spPr bwMode="auto">
              <a:xfrm>
                <a:off x="3870" y="3884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+</a:t>
                </a:r>
              </a:p>
            </p:txBody>
          </p:sp>
          <p:sp>
            <p:nvSpPr>
              <p:cNvPr id="5139" name="Text Box 19"/>
              <p:cNvSpPr txBox="1">
                <a:spLocks noChangeArrowheads="1"/>
              </p:cNvSpPr>
              <p:nvPr/>
            </p:nvSpPr>
            <p:spPr bwMode="auto">
              <a:xfrm>
                <a:off x="2982" y="3889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(</a:t>
                </a:r>
              </a:p>
            </p:txBody>
          </p:sp>
          <p:sp>
            <p:nvSpPr>
              <p:cNvPr id="5140" name="Text Box 20"/>
              <p:cNvSpPr txBox="1">
                <a:spLocks noChangeArrowheads="1"/>
              </p:cNvSpPr>
              <p:nvPr/>
            </p:nvSpPr>
            <p:spPr bwMode="auto">
              <a:xfrm>
                <a:off x="4270" y="3876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a</a:t>
                </a:r>
              </a:p>
            </p:txBody>
          </p:sp>
          <p:sp>
            <p:nvSpPr>
              <p:cNvPr id="5141" name="Text Box 21"/>
              <p:cNvSpPr txBox="1">
                <a:spLocks noChangeArrowheads="1"/>
              </p:cNvSpPr>
              <p:nvPr/>
            </p:nvSpPr>
            <p:spPr bwMode="auto">
              <a:xfrm>
                <a:off x="4638" y="3876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)</a:t>
                </a:r>
              </a:p>
            </p:txBody>
          </p:sp>
          <p:sp>
            <p:nvSpPr>
              <p:cNvPr id="5142" name="Text Box 22"/>
              <p:cNvSpPr txBox="1">
                <a:spLocks noChangeArrowheads="1"/>
              </p:cNvSpPr>
              <p:nvPr/>
            </p:nvSpPr>
            <p:spPr bwMode="auto">
              <a:xfrm>
                <a:off x="4950" y="3876"/>
                <a:ext cx="182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2100">
                    <a:solidFill>
                      <a:srgbClr val="00279F"/>
                    </a:solidFill>
                  </a:rPr>
                  <a:t>×</a:t>
                </a:r>
              </a:p>
            </p:txBody>
          </p:sp>
          <p:sp>
            <p:nvSpPr>
              <p:cNvPr id="5143" name="Text Box 23"/>
              <p:cNvSpPr txBox="1">
                <a:spLocks noChangeArrowheads="1"/>
              </p:cNvSpPr>
              <p:nvPr/>
            </p:nvSpPr>
            <p:spPr bwMode="auto">
              <a:xfrm>
                <a:off x="5262" y="3876"/>
                <a:ext cx="18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r>
                  <a:rPr lang="en-US" altLang="en-US" sz="1890">
                    <a:solidFill>
                      <a:srgbClr val="00279F"/>
                    </a:solidFill>
                  </a:rPr>
                  <a:t>a</a:t>
                </a:r>
              </a:p>
            </p:txBody>
          </p:sp>
          <p:sp>
            <p:nvSpPr>
              <p:cNvPr id="5144" name="Line 24"/>
              <p:cNvSpPr>
                <a:spLocks noChangeShapeType="1"/>
              </p:cNvSpPr>
              <p:nvPr/>
            </p:nvSpPr>
            <p:spPr bwMode="auto">
              <a:xfrm>
                <a:off x="4462" y="2562"/>
                <a:ext cx="56" cy="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>
                <a:off x="4136" y="2728"/>
                <a:ext cx="144" cy="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>
                <a:off x="4808" y="2744"/>
                <a:ext cx="384" cy="3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>
                <a:off x="4576" y="2776"/>
                <a:ext cx="448" cy="11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/>
            </p:nvSpPr>
            <p:spPr bwMode="auto">
              <a:xfrm>
                <a:off x="5224" y="3192"/>
                <a:ext cx="112" cy="7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cxnSp>
            <p:nvCxnSpPr>
              <p:cNvPr id="5149" name="AutoShape 29"/>
              <p:cNvCxnSpPr>
                <a:cxnSpLocks noChangeShapeType="1"/>
                <a:stCxn id="5130" idx="3"/>
                <a:endCxn id="5141" idx="0"/>
              </p:cNvCxnSpPr>
              <p:nvPr/>
            </p:nvCxnSpPr>
            <p:spPr bwMode="auto">
              <a:xfrm>
                <a:off x="4361" y="3071"/>
                <a:ext cx="368" cy="805"/>
              </a:xfrm>
              <a:prstGeom prst="curvedConnector2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50" name="AutoShape 30"/>
              <p:cNvCxnSpPr>
                <a:cxnSpLocks noChangeShapeType="1"/>
                <a:stCxn id="5130" idx="1"/>
                <a:endCxn id="5139" idx="0"/>
              </p:cNvCxnSpPr>
              <p:nvPr/>
            </p:nvCxnSpPr>
            <p:spPr bwMode="auto">
              <a:xfrm rot="10800000" flipV="1">
                <a:off x="3073" y="3071"/>
                <a:ext cx="477" cy="818"/>
              </a:xfrm>
              <a:prstGeom prst="curvedConnector2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>
                <a:off x="3960" y="3112"/>
                <a:ext cx="0" cy="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2" name="Line 33"/>
              <p:cNvSpPr>
                <a:spLocks noChangeShapeType="1"/>
              </p:cNvSpPr>
              <p:nvPr/>
            </p:nvSpPr>
            <p:spPr bwMode="auto">
              <a:xfrm flipH="1">
                <a:off x="3560" y="3280"/>
                <a:ext cx="128" cy="1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3" name="Line 34"/>
              <p:cNvSpPr>
                <a:spLocks noChangeShapeType="1"/>
              </p:cNvSpPr>
              <p:nvPr/>
            </p:nvSpPr>
            <p:spPr bwMode="auto">
              <a:xfrm>
                <a:off x="4192" y="3288"/>
                <a:ext cx="72" cy="1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cxnSp>
            <p:nvCxnSpPr>
              <p:cNvPr id="5154" name="AutoShape 35"/>
              <p:cNvCxnSpPr>
                <a:cxnSpLocks noChangeShapeType="1"/>
                <a:stCxn id="5131" idx="2"/>
                <a:endCxn id="5138" idx="0"/>
              </p:cNvCxnSpPr>
              <p:nvPr/>
            </p:nvCxnSpPr>
            <p:spPr bwMode="auto">
              <a:xfrm>
                <a:off x="3948" y="3378"/>
                <a:ext cx="13" cy="506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55" name="Line 36"/>
              <p:cNvSpPr>
                <a:spLocks noChangeShapeType="1"/>
              </p:cNvSpPr>
              <p:nvPr/>
            </p:nvSpPr>
            <p:spPr bwMode="auto">
              <a:xfrm>
                <a:off x="3512" y="351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6" name="Line 37"/>
              <p:cNvSpPr>
                <a:spLocks noChangeShapeType="1"/>
              </p:cNvSpPr>
              <p:nvPr/>
            </p:nvSpPr>
            <p:spPr bwMode="auto">
              <a:xfrm>
                <a:off x="3520" y="3704"/>
                <a:ext cx="0" cy="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7" name="Line 38"/>
              <p:cNvSpPr>
                <a:spLocks noChangeShapeType="1"/>
              </p:cNvSpPr>
              <p:nvPr/>
            </p:nvSpPr>
            <p:spPr bwMode="auto">
              <a:xfrm>
                <a:off x="3528" y="3904"/>
                <a:ext cx="0" cy="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8" name="Line 39"/>
              <p:cNvSpPr>
                <a:spLocks noChangeShapeType="1"/>
              </p:cNvSpPr>
              <p:nvPr/>
            </p:nvSpPr>
            <p:spPr bwMode="auto">
              <a:xfrm>
                <a:off x="4272" y="3512"/>
                <a:ext cx="6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59" name="Line 40"/>
              <p:cNvSpPr>
                <a:spLocks noChangeShapeType="1"/>
              </p:cNvSpPr>
              <p:nvPr/>
            </p:nvSpPr>
            <p:spPr bwMode="auto">
              <a:xfrm>
                <a:off x="4352" y="3776"/>
                <a:ext cx="0" cy="1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 sz="2100"/>
              </a:p>
            </p:txBody>
          </p:sp>
          <p:sp>
            <p:nvSpPr>
              <p:cNvPr id="5160" name="Text Box 41"/>
              <p:cNvSpPr txBox="1">
                <a:spLocks noChangeArrowheads="1"/>
              </p:cNvSpPr>
              <p:nvPr/>
            </p:nvSpPr>
            <p:spPr bwMode="auto">
              <a:xfrm>
                <a:off x="1600" y="3568"/>
                <a:ext cx="1264" cy="4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100">
                    <a:solidFill>
                      <a:schemeClr val="tx1"/>
                    </a:solidFill>
                  </a:rPr>
                  <a:t>Parse Tree for the string ( a + a ) x a</a:t>
                </a:r>
              </a:p>
            </p:txBody>
          </p:sp>
          <p:sp>
            <p:nvSpPr>
              <p:cNvPr id="5161" name="AutoShape 42"/>
              <p:cNvSpPr>
                <a:spLocks noChangeArrowheads="1"/>
              </p:cNvSpPr>
              <p:nvPr/>
            </p:nvSpPr>
            <p:spPr bwMode="auto">
              <a:xfrm>
                <a:off x="2069" y="2647"/>
                <a:ext cx="1181" cy="868"/>
              </a:xfrm>
              <a:custGeom>
                <a:avLst/>
                <a:gdLst>
                  <a:gd name="T0" fmla="*/ 683 w 21600"/>
                  <a:gd name="T1" fmla="*/ 0 h 21600"/>
                  <a:gd name="T2" fmla="*/ 683 w 21600"/>
                  <a:gd name="T3" fmla="*/ 396 h 21600"/>
                  <a:gd name="T4" fmla="*/ 118 w 21600"/>
                  <a:gd name="T5" fmla="*/ 704 h 21600"/>
                  <a:gd name="T6" fmla="*/ 1112 w 21600"/>
                  <a:gd name="T7" fmla="*/ 198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32 w 21600"/>
                  <a:gd name="T13" fmla="*/ 3835 h 21600"/>
                  <a:gd name="T14" fmla="*/ 18531 w 21600"/>
                  <a:gd name="T15" fmla="*/ 831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3269" y="0"/>
                    </a:lnTo>
                    <a:lnTo>
                      <a:pt x="13269" y="3835"/>
                    </a:lnTo>
                    <a:lnTo>
                      <a:pt x="12427" y="3835"/>
                    </a:lnTo>
                    <a:cubicBezTo>
                      <a:pt x="5564" y="3835"/>
                      <a:pt x="0" y="7561"/>
                      <a:pt x="0" y="12158"/>
                    </a:cubicBezTo>
                    <a:lnTo>
                      <a:pt x="0" y="21600"/>
                    </a:lnTo>
                    <a:lnTo>
                      <a:pt x="4587" y="21600"/>
                    </a:lnTo>
                    <a:lnTo>
                      <a:pt x="4587" y="12158"/>
                    </a:lnTo>
                    <a:cubicBezTo>
                      <a:pt x="4587" y="10040"/>
                      <a:pt x="8097" y="8323"/>
                      <a:pt x="12427" y="8323"/>
                    </a:cubicBezTo>
                    <a:lnTo>
                      <a:pt x="13269" y="8323"/>
                    </a:lnTo>
                    <a:lnTo>
                      <a:pt x="13269" y="12158"/>
                    </a:lnTo>
                    <a:close/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 sz="2100"/>
              </a:p>
            </p:txBody>
          </p:sp>
        </p:grpSp>
        <p:sp>
          <p:nvSpPr>
            <p:cNvPr id="43" name="Line 31"/>
            <p:cNvSpPr>
              <a:spLocks noChangeShapeType="1"/>
            </p:cNvSpPr>
            <p:nvPr/>
          </p:nvSpPr>
          <p:spPr bwMode="auto">
            <a:xfrm>
              <a:off x="8253412" y="4901565"/>
              <a:ext cx="0" cy="1466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</p:grpSp>
    </p:spTree>
    <p:extLst>
      <p:ext uri="{BB962C8B-B14F-4D97-AF65-F5344CB8AC3E}">
        <p14:creationId xmlns:p14="http://schemas.microsoft.com/office/powerpoint/2010/main" val="255774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Designing Context-free Grammars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100" dirty="0"/>
              <a:t>Example: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dirty="0"/>
              <a:t>Let </a:t>
            </a:r>
            <a:r>
              <a:rPr lang="en-US" altLang="en-US" sz="2100" i="1" dirty="0">
                <a:solidFill>
                  <a:srgbClr val="993300"/>
                </a:solidFill>
              </a:rPr>
              <a:t>L(G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3</a:t>
            </a:r>
            <a:r>
              <a:rPr lang="en-US" altLang="en-US" sz="2100" i="1" dirty="0">
                <a:solidFill>
                  <a:srgbClr val="993300"/>
                </a:solidFill>
              </a:rPr>
              <a:t>)</a:t>
            </a:r>
            <a:r>
              <a:rPr lang="en-US" altLang="en-US" sz="2100" dirty="0"/>
              <a:t> = equal number of 1s and 0s follow each other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dirty="0"/>
              <a:t>		        = </a:t>
            </a:r>
            <a:r>
              <a:rPr lang="en-US" altLang="en-US" sz="2100" i="1" dirty="0">
                <a:solidFill>
                  <a:srgbClr val="993300"/>
                </a:solidFill>
              </a:rPr>
              <a:t>{0</a:t>
            </a:r>
            <a:r>
              <a:rPr lang="en-US" altLang="en-US" sz="2100" i="1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i="1" dirty="0">
                <a:solidFill>
                  <a:srgbClr val="993300"/>
                </a:solidFill>
              </a:rPr>
              <a:t>1</a:t>
            </a:r>
            <a:r>
              <a:rPr lang="en-US" altLang="en-US" sz="2100" i="1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i="1" dirty="0">
                <a:solidFill>
                  <a:srgbClr val="993300"/>
                </a:solidFill>
              </a:rPr>
              <a:t> | n ≥ 0} U {1</a:t>
            </a:r>
            <a:r>
              <a:rPr lang="en-US" altLang="en-US" sz="2100" i="1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i="1" dirty="0">
                <a:solidFill>
                  <a:srgbClr val="993300"/>
                </a:solidFill>
              </a:rPr>
              <a:t>0</a:t>
            </a:r>
            <a:r>
              <a:rPr lang="en-US" altLang="en-US" sz="2100" i="1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i="1" dirty="0">
                <a:solidFill>
                  <a:srgbClr val="993300"/>
                </a:solidFill>
              </a:rPr>
              <a:t> | n ≥ 0}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dirty="0"/>
              <a:t>The grammar for the language </a:t>
            </a:r>
            <a:r>
              <a:rPr lang="en-US" altLang="en-US" sz="2100" dirty="0">
                <a:solidFill>
                  <a:srgbClr val="993300"/>
                </a:solidFill>
              </a:rPr>
              <a:t>{0</a:t>
            </a:r>
            <a:r>
              <a:rPr lang="en-US" altLang="en-US" sz="2100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dirty="0">
                <a:solidFill>
                  <a:srgbClr val="993300"/>
                </a:solidFill>
              </a:rPr>
              <a:t>1</a:t>
            </a:r>
            <a:r>
              <a:rPr lang="en-US" altLang="en-US" sz="2100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dirty="0">
                <a:solidFill>
                  <a:srgbClr val="993300"/>
                </a:solidFill>
              </a:rPr>
              <a:t> | n ≥ 0}</a:t>
            </a:r>
            <a:r>
              <a:rPr lang="en-US" altLang="en-US" sz="2100" dirty="0"/>
              <a:t> is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0S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 </a:t>
            </a:r>
            <a:r>
              <a:rPr lang="en-US" altLang="en-US" sz="2100" i="1" dirty="0" smtClean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| </a:t>
            </a:r>
            <a:r>
              <a:rPr lang="el-GR" altLang="en-US" sz="2100" i="1" dirty="0" smtClean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r>
              <a:rPr lang="en-US" altLang="en-US" sz="2100" i="1" dirty="0" smtClean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altLang="en-US" sz="2100" dirty="0"/>
              <a:t>and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dirty="0"/>
              <a:t>the grammar for the language </a:t>
            </a:r>
            <a:r>
              <a:rPr lang="en-US" altLang="en-US" sz="2100" dirty="0">
                <a:solidFill>
                  <a:srgbClr val="993300"/>
                </a:solidFill>
              </a:rPr>
              <a:t>{1</a:t>
            </a:r>
            <a:r>
              <a:rPr lang="en-US" altLang="en-US" sz="2100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dirty="0">
                <a:solidFill>
                  <a:srgbClr val="993300"/>
                </a:solidFill>
              </a:rPr>
              <a:t>0</a:t>
            </a:r>
            <a:r>
              <a:rPr lang="en-US" altLang="en-US" sz="2100" baseline="30000" dirty="0">
                <a:solidFill>
                  <a:srgbClr val="993300"/>
                </a:solidFill>
              </a:rPr>
              <a:t>n</a:t>
            </a:r>
            <a:r>
              <a:rPr lang="en-US" altLang="en-US" sz="2100" dirty="0">
                <a:solidFill>
                  <a:srgbClr val="993300"/>
                </a:solidFill>
              </a:rPr>
              <a:t> | n ≥ 0}</a:t>
            </a:r>
            <a:r>
              <a:rPr lang="en-US" altLang="en-US" sz="2100" dirty="0"/>
              <a:t> is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1S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0 | </a:t>
            </a:r>
            <a:r>
              <a:rPr lang="el-GR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endParaRPr lang="en-US" altLang="en-US" sz="2100" i="1" dirty="0">
              <a:solidFill>
                <a:srgbClr val="993300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dirty="0"/>
              <a:t>Therefore, The complete grammar for the grammar </a:t>
            </a:r>
            <a:r>
              <a:rPr lang="en-US" altLang="en-US" sz="2100" i="1" dirty="0">
                <a:solidFill>
                  <a:srgbClr val="993300"/>
                </a:solidFill>
              </a:rPr>
              <a:t>L(G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3</a:t>
            </a:r>
            <a:r>
              <a:rPr lang="en-US" altLang="en-US" sz="2100" i="1" dirty="0">
                <a:solidFill>
                  <a:srgbClr val="993300"/>
                </a:solidFill>
              </a:rPr>
              <a:t>)</a:t>
            </a:r>
            <a:r>
              <a:rPr lang="en-US" altLang="en-US" sz="2100" dirty="0"/>
              <a:t> is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	S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| 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2 </a:t>
            </a:r>
            <a:r>
              <a:rPr lang="en-US" altLang="en-US" sz="2100" i="1" dirty="0">
                <a:latin typeface="Courier New" panose="02070309020205020404" pitchFamily="49" charset="0"/>
                <a:sym typeface="Wingdings" panose="05000000000000000000" pitchFamily="2" charset="2"/>
              </a:rPr>
              <a:t>;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0S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 | </a:t>
            </a:r>
            <a:r>
              <a:rPr lang="el-GR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latin typeface="Courier New" panose="02070309020205020404" pitchFamily="49" charset="0"/>
                <a:sym typeface="Wingdings" panose="05000000000000000000" pitchFamily="2" charset="2"/>
              </a:rPr>
              <a:t>;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1S</a:t>
            </a:r>
            <a:r>
              <a:rPr lang="en-US" altLang="en-US" sz="2100" i="1" baseline="-250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2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0 | </a:t>
            </a:r>
            <a:r>
              <a:rPr lang="el-GR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endParaRPr lang="en-US" altLang="en-US" sz="2100" i="1" dirty="0">
              <a:solidFill>
                <a:srgbClr val="993300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endParaRPr lang="en-US" altLang="en-US" sz="2100" dirty="0">
              <a:sym typeface="Wingdings" panose="05000000000000000000" pitchFamily="2" charset="2"/>
            </a:endParaRPr>
          </a:p>
          <a:p>
            <a:r>
              <a:rPr lang="en-US" altLang="en-US" sz="2100" dirty="0">
                <a:sym typeface="Wingdings" panose="05000000000000000000" pitchFamily="2" charset="2"/>
              </a:rPr>
              <a:t>Designing CFG for Regular Languages: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Regular Languages  DFA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If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δ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(q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i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a) = </a:t>
            </a:r>
            <a:r>
              <a:rPr lang="en-US" altLang="en-US" sz="2100" i="1" dirty="0" err="1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i="1" baseline="-25000" dirty="0" err="1">
                <a:solidFill>
                  <a:srgbClr val="993300"/>
                </a:solidFill>
                <a:sym typeface="Wingdings" panose="05000000000000000000" pitchFamily="2" charset="2"/>
              </a:rPr>
              <a:t>j</a:t>
            </a:r>
            <a:r>
              <a:rPr lang="en-US" altLang="en-US" sz="2100" dirty="0">
                <a:sym typeface="Wingdings" panose="05000000000000000000" pitchFamily="2" charset="2"/>
              </a:rPr>
              <a:t> is a transition in DFA; add the rule </a:t>
            </a:r>
            <a:r>
              <a:rPr lang="en-US" altLang="en-US" sz="2100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R</a:t>
            </a:r>
            <a:r>
              <a:rPr lang="en-US" altLang="en-US" sz="2100" baseline="-25000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i</a:t>
            </a:r>
            <a:r>
              <a:rPr lang="en-US" altLang="en-US" sz="2100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 </a:t>
            </a:r>
            <a:r>
              <a:rPr lang="en-US" altLang="en-US" sz="2100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aR</a:t>
            </a:r>
            <a:r>
              <a:rPr lang="en-US" altLang="en-US" sz="2100" baseline="-25000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j</a:t>
            </a:r>
            <a:r>
              <a:rPr lang="en-US" altLang="en-US" sz="2100" dirty="0">
                <a:sym typeface="Wingdings" panose="05000000000000000000" pitchFamily="2" charset="2"/>
              </a:rPr>
              <a:t> to CFG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Add the rule </a:t>
            </a:r>
            <a:r>
              <a:rPr lang="en-US" altLang="en-US" sz="2100" i="1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 err="1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i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  </a:t>
            </a:r>
            <a:r>
              <a:rPr lang="el-GR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r>
              <a:rPr lang="en-US" altLang="en-US" sz="2100" dirty="0">
                <a:sym typeface="Wingdings" panose="05000000000000000000" pitchFamily="2" charset="2"/>
              </a:rPr>
              <a:t> to CFG if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i</a:t>
            </a:r>
            <a:r>
              <a:rPr lang="en-US" altLang="en-US" sz="2100" dirty="0">
                <a:sym typeface="Wingdings" panose="05000000000000000000" pitchFamily="2" charset="2"/>
              </a:rPr>
              <a:t> is an accept state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Make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R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dirty="0">
                <a:sym typeface="Wingdings" panose="05000000000000000000" pitchFamily="2" charset="2"/>
              </a:rPr>
              <a:t> the start variable of CFG, where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dirty="0">
                <a:sym typeface="Wingdings" panose="05000000000000000000" pitchFamily="2" charset="2"/>
              </a:rPr>
              <a:t> is the start state of DFA</a:t>
            </a:r>
            <a:endParaRPr lang="el-GR" altLang="en-US" sz="2100" i="1" dirty="0">
              <a:solidFill>
                <a:srgbClr val="9933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7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Ambiguity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8952786" cy="32554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</a:pPr>
            <a:r>
              <a:rPr lang="en-US" altLang="en-US" sz="2100" dirty="0"/>
              <a:t>A string </a:t>
            </a:r>
            <a:r>
              <a:rPr lang="en-US" altLang="en-US" sz="2100" i="1" dirty="0">
                <a:solidFill>
                  <a:srgbClr val="993300"/>
                </a:solidFill>
              </a:rPr>
              <a:t>w</a:t>
            </a:r>
            <a:r>
              <a:rPr lang="en-US" altLang="en-US" sz="2100" dirty="0"/>
              <a:t> is derived </a:t>
            </a:r>
            <a:r>
              <a:rPr lang="en-US" altLang="en-US" sz="2100" i="1" dirty="0"/>
              <a:t>ambiguously</a:t>
            </a:r>
            <a:r>
              <a:rPr lang="en-US" altLang="en-US" sz="2100" dirty="0"/>
              <a:t> in context-free grammar </a:t>
            </a:r>
            <a:r>
              <a:rPr lang="en-US" altLang="en-US" sz="2100" i="1" dirty="0">
                <a:solidFill>
                  <a:srgbClr val="993300"/>
                </a:solidFill>
              </a:rPr>
              <a:t>G</a:t>
            </a:r>
            <a:r>
              <a:rPr lang="en-US" altLang="en-US" sz="2100" dirty="0"/>
              <a:t> </a:t>
            </a:r>
            <a:r>
              <a:rPr lang="en-US" altLang="en-US" sz="2100" dirty="0" err="1" smtClean="0"/>
              <a:t>iff</a:t>
            </a:r>
            <a:r>
              <a:rPr lang="en-US" altLang="en-US" sz="2100" dirty="0" smtClean="0"/>
              <a:t> </a:t>
            </a:r>
            <a:r>
              <a:rPr lang="en-US" altLang="en-US" sz="2100" dirty="0"/>
              <a:t>it has two or more different leftmost derivations</a:t>
            </a:r>
          </a:p>
          <a:p>
            <a:pPr>
              <a:lnSpc>
                <a:spcPct val="115000"/>
              </a:lnSpc>
            </a:pPr>
            <a:r>
              <a:rPr lang="en-US" altLang="en-US" sz="2100" dirty="0"/>
              <a:t>Grammar </a:t>
            </a:r>
            <a:r>
              <a:rPr lang="en-US" altLang="en-US" sz="2100" i="1" dirty="0">
                <a:solidFill>
                  <a:srgbClr val="993300"/>
                </a:solidFill>
              </a:rPr>
              <a:t>G</a:t>
            </a:r>
            <a:r>
              <a:rPr lang="en-US" altLang="en-US" sz="2100" dirty="0"/>
              <a:t> is </a:t>
            </a:r>
            <a:r>
              <a:rPr lang="en-US" altLang="en-US" sz="2100" i="1" dirty="0"/>
              <a:t>ambiguous</a:t>
            </a:r>
            <a:r>
              <a:rPr lang="en-US" altLang="en-US" sz="2100" dirty="0"/>
              <a:t> </a:t>
            </a:r>
            <a:r>
              <a:rPr lang="en-US" altLang="en-US" sz="2100" dirty="0" err="1" smtClean="0"/>
              <a:t>iff</a:t>
            </a:r>
            <a:r>
              <a:rPr lang="en-US" altLang="en-US" sz="2100" dirty="0" smtClean="0"/>
              <a:t> </a:t>
            </a:r>
            <a:r>
              <a:rPr lang="en-US" altLang="en-US" sz="2100" dirty="0"/>
              <a:t>it generates some string ambiguously</a:t>
            </a:r>
          </a:p>
          <a:p>
            <a:pPr>
              <a:lnSpc>
                <a:spcPct val="115000"/>
              </a:lnSpc>
            </a:pPr>
            <a:endParaRPr lang="en-US" altLang="en-US" sz="2100" dirty="0"/>
          </a:p>
          <a:p>
            <a:pPr>
              <a:lnSpc>
                <a:spcPct val="115000"/>
              </a:lnSpc>
            </a:pPr>
            <a:r>
              <a:rPr lang="en-US" altLang="en-US" sz="2100" dirty="0"/>
              <a:t>Example:</a:t>
            </a:r>
          </a:p>
          <a:p>
            <a:pPr lvl="1">
              <a:lnSpc>
                <a:spcPct val="100000"/>
              </a:lnSpc>
            </a:pPr>
            <a:r>
              <a:rPr lang="en-US" altLang="en-US" sz="2100" dirty="0"/>
              <a:t>Consider the grammar </a:t>
            </a:r>
            <a:r>
              <a:rPr lang="en-US" altLang="en-US" sz="2100" i="1" dirty="0">
                <a:solidFill>
                  <a:srgbClr val="993300"/>
                </a:solidFill>
              </a:rPr>
              <a:t>G</a:t>
            </a:r>
            <a:r>
              <a:rPr lang="en-US" altLang="en-US" sz="2100" i="1" baseline="-25000" dirty="0">
                <a:solidFill>
                  <a:srgbClr val="993300"/>
                </a:solidFill>
              </a:rPr>
              <a:t>4</a:t>
            </a:r>
            <a:r>
              <a:rPr lang="en-US" altLang="en-US" sz="2100" dirty="0"/>
              <a:t>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1890" i="1" dirty="0">
                <a:solidFill>
                  <a:srgbClr val="993300"/>
                </a:solidFill>
                <a:latin typeface="Courier New" panose="02070309020205020404" pitchFamily="49" charset="0"/>
              </a:rPr>
              <a:t>&lt;EXPR&gt; </a:t>
            </a:r>
            <a:r>
              <a:rPr lang="en-US" altLang="en-US" sz="189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&lt;EXPR&gt; + &lt;EXPR&gt; | &lt;EXPR&gt; </a:t>
            </a:r>
            <a:r>
              <a:rPr lang="en-US" altLang="en-US" sz="1890" i="1" dirty="0">
                <a:solidFill>
                  <a:srgbClr val="993300"/>
                </a:solidFill>
                <a:latin typeface="Courier New" panose="02070309020205020404" pitchFamily="49" charset="0"/>
              </a:rPr>
              <a:t>× </a:t>
            </a:r>
            <a:r>
              <a:rPr lang="en-US" altLang="en-US" sz="189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&lt;EXPR&gt; | (&lt;EXPR&gt;) | a</a:t>
            </a:r>
          </a:p>
          <a:p>
            <a:pPr lvl="1">
              <a:lnSpc>
                <a:spcPct val="100000"/>
              </a:lnSpc>
            </a:pP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G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4</a:t>
            </a:r>
            <a:r>
              <a:rPr lang="en-US" altLang="en-US" sz="2100" dirty="0">
                <a:sym typeface="Wingdings" panose="05000000000000000000" pitchFamily="2" charset="2"/>
              </a:rPr>
              <a:t> generates the string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a + a </a:t>
            </a:r>
            <a:r>
              <a:rPr lang="en-US" altLang="en-US" sz="2100" i="1" dirty="0">
                <a:solidFill>
                  <a:srgbClr val="993300"/>
                </a:solidFill>
              </a:rPr>
              <a:t>×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a</a:t>
            </a:r>
            <a:r>
              <a:rPr lang="en-US" altLang="en-US" sz="2100" dirty="0">
                <a:sym typeface="Wingdings" panose="05000000000000000000" pitchFamily="2" charset="2"/>
              </a:rPr>
              <a:t> ambiguously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776888" y="4113849"/>
            <a:ext cx="4100513" cy="2338626"/>
            <a:chOff x="166" y="2628"/>
            <a:chExt cx="2460" cy="1403"/>
          </a:xfrm>
        </p:grpSpPr>
        <p:sp>
          <p:nvSpPr>
            <p:cNvPr id="7191" name="Text Box 5"/>
            <p:cNvSpPr txBox="1">
              <a:spLocks noChangeArrowheads="1"/>
            </p:cNvSpPr>
            <p:nvPr/>
          </p:nvSpPr>
          <p:spPr bwMode="auto">
            <a:xfrm>
              <a:off x="1334" y="2628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92" name="Text Box 6"/>
            <p:cNvSpPr txBox="1">
              <a:spLocks noChangeArrowheads="1"/>
            </p:cNvSpPr>
            <p:nvPr/>
          </p:nvSpPr>
          <p:spPr bwMode="auto">
            <a:xfrm>
              <a:off x="598" y="2996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93" name="Text Box 7"/>
            <p:cNvSpPr txBox="1">
              <a:spLocks noChangeArrowheads="1"/>
            </p:cNvSpPr>
            <p:nvPr/>
          </p:nvSpPr>
          <p:spPr bwMode="auto">
            <a:xfrm>
              <a:off x="1990" y="2996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94" name="Text Box 8"/>
            <p:cNvSpPr txBox="1">
              <a:spLocks noChangeArrowheads="1"/>
            </p:cNvSpPr>
            <p:nvPr/>
          </p:nvSpPr>
          <p:spPr bwMode="auto">
            <a:xfrm>
              <a:off x="1046" y="3444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95" name="Text Box 9"/>
            <p:cNvSpPr txBox="1">
              <a:spLocks noChangeArrowheads="1"/>
            </p:cNvSpPr>
            <p:nvPr/>
          </p:nvSpPr>
          <p:spPr bwMode="auto">
            <a:xfrm>
              <a:off x="166" y="3444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96" name="Text Box 10"/>
            <p:cNvSpPr txBox="1">
              <a:spLocks noChangeArrowheads="1"/>
            </p:cNvSpPr>
            <p:nvPr/>
          </p:nvSpPr>
          <p:spPr bwMode="auto">
            <a:xfrm>
              <a:off x="382" y="3782"/>
              <a:ext cx="2022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2100"/>
                <a:t>a          +          a              ×        a</a:t>
              </a:r>
            </a:p>
          </p:txBody>
        </p:sp>
        <p:sp>
          <p:nvSpPr>
            <p:cNvPr id="7197" name="Line 12"/>
            <p:cNvSpPr>
              <a:spLocks noChangeShapeType="1"/>
            </p:cNvSpPr>
            <p:nvPr/>
          </p:nvSpPr>
          <p:spPr bwMode="auto">
            <a:xfrm flipH="1">
              <a:off x="952" y="2776"/>
              <a:ext cx="464" cy="2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98" name="Line 13"/>
            <p:cNvSpPr>
              <a:spLocks noChangeShapeType="1"/>
            </p:cNvSpPr>
            <p:nvPr/>
          </p:nvSpPr>
          <p:spPr bwMode="auto">
            <a:xfrm>
              <a:off x="1880" y="2784"/>
              <a:ext cx="416" cy="2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99" name="Line 14"/>
            <p:cNvSpPr>
              <a:spLocks noChangeShapeType="1"/>
            </p:cNvSpPr>
            <p:nvPr/>
          </p:nvSpPr>
          <p:spPr bwMode="auto">
            <a:xfrm>
              <a:off x="1656" y="2800"/>
              <a:ext cx="272" cy="10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0" name="Line 15"/>
            <p:cNvSpPr>
              <a:spLocks noChangeShapeType="1"/>
            </p:cNvSpPr>
            <p:nvPr/>
          </p:nvSpPr>
          <p:spPr bwMode="auto">
            <a:xfrm>
              <a:off x="912" y="3192"/>
              <a:ext cx="0" cy="6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1" name="Line 16"/>
            <p:cNvSpPr>
              <a:spLocks noChangeShapeType="1"/>
            </p:cNvSpPr>
            <p:nvPr/>
          </p:nvSpPr>
          <p:spPr bwMode="auto">
            <a:xfrm flipH="1">
              <a:off x="480" y="3160"/>
              <a:ext cx="216" cy="3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2" name="Line 17"/>
            <p:cNvSpPr>
              <a:spLocks noChangeShapeType="1"/>
            </p:cNvSpPr>
            <p:nvPr/>
          </p:nvSpPr>
          <p:spPr bwMode="auto">
            <a:xfrm>
              <a:off x="1136" y="3152"/>
              <a:ext cx="216" cy="3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3" name="Line 18"/>
            <p:cNvSpPr>
              <a:spLocks noChangeShapeType="1"/>
            </p:cNvSpPr>
            <p:nvPr/>
          </p:nvSpPr>
          <p:spPr bwMode="auto">
            <a:xfrm>
              <a:off x="472" y="3632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4" name="Line 19"/>
            <p:cNvSpPr>
              <a:spLocks noChangeShapeType="1"/>
            </p:cNvSpPr>
            <p:nvPr/>
          </p:nvSpPr>
          <p:spPr bwMode="auto">
            <a:xfrm>
              <a:off x="1352" y="364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205" name="Line 20"/>
            <p:cNvSpPr>
              <a:spLocks noChangeShapeType="1"/>
            </p:cNvSpPr>
            <p:nvPr/>
          </p:nvSpPr>
          <p:spPr bwMode="auto">
            <a:xfrm>
              <a:off x="2296" y="3192"/>
              <a:ext cx="0" cy="6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6737508" y="4127184"/>
            <a:ext cx="4193858" cy="2311956"/>
            <a:chOff x="3142" y="2636"/>
            <a:chExt cx="2516" cy="1387"/>
          </a:xfrm>
        </p:grpSpPr>
        <p:sp>
          <p:nvSpPr>
            <p:cNvPr id="7176" name="Text Box 21"/>
            <p:cNvSpPr txBox="1">
              <a:spLocks noChangeArrowheads="1"/>
            </p:cNvSpPr>
            <p:nvPr/>
          </p:nvSpPr>
          <p:spPr bwMode="auto">
            <a:xfrm>
              <a:off x="3350" y="3774"/>
              <a:ext cx="209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2100"/>
                <a:t>a          +              a          ×          a</a:t>
              </a:r>
            </a:p>
          </p:txBody>
        </p:sp>
        <p:sp>
          <p:nvSpPr>
            <p:cNvPr id="7177" name="Text Box 22"/>
            <p:cNvSpPr txBox="1">
              <a:spLocks noChangeArrowheads="1"/>
            </p:cNvSpPr>
            <p:nvPr/>
          </p:nvSpPr>
          <p:spPr bwMode="auto">
            <a:xfrm>
              <a:off x="3806" y="2636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78" name="Text Box 23"/>
            <p:cNvSpPr txBox="1">
              <a:spLocks noChangeArrowheads="1"/>
            </p:cNvSpPr>
            <p:nvPr/>
          </p:nvSpPr>
          <p:spPr bwMode="auto">
            <a:xfrm>
              <a:off x="4574" y="3004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79" name="Text Box 24"/>
            <p:cNvSpPr txBox="1">
              <a:spLocks noChangeArrowheads="1"/>
            </p:cNvSpPr>
            <p:nvPr/>
          </p:nvSpPr>
          <p:spPr bwMode="auto">
            <a:xfrm>
              <a:off x="5022" y="3452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80" name="Text Box 25"/>
            <p:cNvSpPr txBox="1">
              <a:spLocks noChangeArrowheads="1"/>
            </p:cNvSpPr>
            <p:nvPr/>
          </p:nvSpPr>
          <p:spPr bwMode="auto">
            <a:xfrm>
              <a:off x="4142" y="3452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81" name="Line 26"/>
            <p:cNvSpPr>
              <a:spLocks noChangeShapeType="1"/>
            </p:cNvSpPr>
            <p:nvPr/>
          </p:nvSpPr>
          <p:spPr bwMode="auto">
            <a:xfrm>
              <a:off x="4384" y="2800"/>
              <a:ext cx="544" cy="2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2" name="Line 27"/>
            <p:cNvSpPr>
              <a:spLocks noChangeShapeType="1"/>
            </p:cNvSpPr>
            <p:nvPr/>
          </p:nvSpPr>
          <p:spPr bwMode="auto">
            <a:xfrm>
              <a:off x="4888" y="3200"/>
              <a:ext cx="0" cy="6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3" name="Line 28"/>
            <p:cNvSpPr>
              <a:spLocks noChangeShapeType="1"/>
            </p:cNvSpPr>
            <p:nvPr/>
          </p:nvSpPr>
          <p:spPr bwMode="auto">
            <a:xfrm flipH="1">
              <a:off x="4456" y="3168"/>
              <a:ext cx="216" cy="3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4" name="Line 29"/>
            <p:cNvSpPr>
              <a:spLocks noChangeShapeType="1"/>
            </p:cNvSpPr>
            <p:nvPr/>
          </p:nvSpPr>
          <p:spPr bwMode="auto">
            <a:xfrm>
              <a:off x="5112" y="3160"/>
              <a:ext cx="216" cy="3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5" name="Line 30"/>
            <p:cNvSpPr>
              <a:spLocks noChangeShapeType="1"/>
            </p:cNvSpPr>
            <p:nvPr/>
          </p:nvSpPr>
          <p:spPr bwMode="auto">
            <a:xfrm>
              <a:off x="4448" y="364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6" name="Line 31"/>
            <p:cNvSpPr>
              <a:spLocks noChangeShapeType="1"/>
            </p:cNvSpPr>
            <p:nvPr/>
          </p:nvSpPr>
          <p:spPr bwMode="auto">
            <a:xfrm>
              <a:off x="5328" y="3648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7" name="Text Box 32"/>
            <p:cNvSpPr txBox="1">
              <a:spLocks noChangeArrowheads="1"/>
            </p:cNvSpPr>
            <p:nvPr/>
          </p:nvSpPr>
          <p:spPr bwMode="auto">
            <a:xfrm>
              <a:off x="3142" y="2996"/>
              <a:ext cx="6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latin typeface="Courier New" panose="02070309020205020404" pitchFamily="49" charset="0"/>
                </a:rPr>
                <a:t>&lt;EXPR&gt;</a:t>
              </a:r>
            </a:p>
          </p:txBody>
        </p:sp>
        <p:sp>
          <p:nvSpPr>
            <p:cNvPr id="7188" name="Line 33"/>
            <p:cNvSpPr>
              <a:spLocks noChangeShapeType="1"/>
            </p:cNvSpPr>
            <p:nvPr/>
          </p:nvSpPr>
          <p:spPr bwMode="auto">
            <a:xfrm>
              <a:off x="3448" y="3192"/>
              <a:ext cx="0" cy="6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89" name="Line 34"/>
            <p:cNvSpPr>
              <a:spLocks noChangeShapeType="1"/>
            </p:cNvSpPr>
            <p:nvPr/>
          </p:nvSpPr>
          <p:spPr bwMode="auto">
            <a:xfrm flipH="1">
              <a:off x="3456" y="2800"/>
              <a:ext cx="4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7190" name="Line 35"/>
            <p:cNvSpPr>
              <a:spLocks noChangeShapeType="1"/>
            </p:cNvSpPr>
            <p:nvPr/>
          </p:nvSpPr>
          <p:spPr bwMode="auto">
            <a:xfrm flipH="1">
              <a:off x="3888" y="2808"/>
              <a:ext cx="240" cy="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</p:grp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4043838" y="6399134"/>
            <a:ext cx="49445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100" dirty="0">
                <a:solidFill>
                  <a:schemeClr val="tx1"/>
                </a:solidFill>
              </a:rPr>
              <a:t>Two Parse </a:t>
            </a:r>
            <a:r>
              <a:rPr lang="en-US" altLang="en-US" sz="2100" dirty="0" smtClean="0">
                <a:solidFill>
                  <a:schemeClr val="tx1"/>
                </a:solidFill>
              </a:rPr>
              <a:t>Trees </a:t>
            </a:r>
            <a:r>
              <a:rPr lang="en-US" altLang="en-US" sz="2100" dirty="0">
                <a:solidFill>
                  <a:schemeClr val="tx1"/>
                </a:solidFill>
              </a:rPr>
              <a:t>for the Same String </a:t>
            </a:r>
            <a:r>
              <a:rPr lang="en-US" altLang="en-US" sz="2100" dirty="0">
                <a:solidFill>
                  <a:schemeClr val="accent5">
                    <a:lumMod val="75000"/>
                  </a:schemeClr>
                </a:solidFill>
              </a:rPr>
              <a:t>a + a × 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2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Chomsky Normal Form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8912781" cy="6055756"/>
          </a:xfrm>
        </p:spPr>
        <p:txBody>
          <a:bodyPr/>
          <a:lstStyle/>
          <a:p>
            <a:endParaRPr lang="en-US" altLang="en-US" sz="2100" dirty="0"/>
          </a:p>
          <a:p>
            <a:r>
              <a:rPr lang="en-US" altLang="en-US" sz="2100" dirty="0"/>
              <a:t>A context-free grammar is in </a:t>
            </a:r>
            <a:r>
              <a:rPr lang="en-US" altLang="en-US" sz="2100" i="1" dirty="0">
                <a:solidFill>
                  <a:srgbClr val="993300"/>
                </a:solidFill>
              </a:rPr>
              <a:t>Chomsky Normal Form</a:t>
            </a:r>
            <a:r>
              <a:rPr lang="en-US" altLang="en-US" sz="2100" dirty="0"/>
              <a:t> </a:t>
            </a:r>
            <a:r>
              <a:rPr lang="en-US" altLang="en-US" sz="2100" dirty="0" err="1" smtClean="0"/>
              <a:t>iff</a:t>
            </a:r>
            <a:r>
              <a:rPr lang="en-US" altLang="en-US" sz="2100" dirty="0" smtClean="0"/>
              <a:t> </a:t>
            </a:r>
            <a:r>
              <a:rPr lang="en-US" altLang="en-US" sz="2100" dirty="0"/>
              <a:t>every rule is of the form </a:t>
            </a:r>
            <a:endParaRPr lang="en-US" altLang="en-US" sz="2100" dirty="0" smtClean="0"/>
          </a:p>
          <a:p>
            <a:r>
              <a:rPr lang="en-US" altLang="en-US" sz="2100" i="1" dirty="0" smtClean="0">
                <a:solidFill>
                  <a:srgbClr val="993300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 BC</a:t>
            </a:r>
            <a:r>
              <a:rPr lang="en-US" altLang="en-US" sz="2100" dirty="0">
                <a:sym typeface="Wingdings" panose="05000000000000000000" pitchFamily="2" charset="2"/>
              </a:rPr>
              <a:t> and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  a</a:t>
            </a:r>
            <a:r>
              <a:rPr lang="en-US" altLang="en-US" sz="2100" dirty="0">
                <a:sym typeface="Wingdings" panose="05000000000000000000" pitchFamily="2" charset="2"/>
              </a:rPr>
              <a:t>, where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a</a:t>
            </a:r>
            <a:r>
              <a:rPr lang="en-US" altLang="en-US" sz="2100" dirty="0">
                <a:sym typeface="Wingdings" panose="05000000000000000000" pitchFamily="2" charset="2"/>
              </a:rPr>
              <a:t> is any </a:t>
            </a:r>
            <a:r>
              <a:rPr lang="en-US" altLang="en-US" sz="2100" i="1" dirty="0">
                <a:sym typeface="Wingdings" panose="05000000000000000000" pitchFamily="2" charset="2"/>
              </a:rPr>
              <a:t>terminal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A</a:t>
            </a:r>
            <a:r>
              <a:rPr lang="en-US" altLang="en-US" sz="2100" dirty="0">
                <a:sym typeface="Wingdings" panose="05000000000000000000" pitchFamily="2" charset="2"/>
              </a:rPr>
              <a:t>,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B</a:t>
            </a:r>
            <a:r>
              <a:rPr lang="en-US" altLang="en-US" sz="2100" dirty="0">
                <a:sym typeface="Wingdings" panose="05000000000000000000" pitchFamily="2" charset="2"/>
              </a:rPr>
              <a:t> and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C</a:t>
            </a:r>
            <a:r>
              <a:rPr lang="en-US" altLang="en-US" sz="2100" dirty="0">
                <a:sym typeface="Wingdings" panose="05000000000000000000" pitchFamily="2" charset="2"/>
              </a:rPr>
              <a:t> are any </a:t>
            </a:r>
            <a:r>
              <a:rPr lang="en-US" altLang="en-US" sz="2100" i="1" dirty="0">
                <a:sym typeface="Wingdings" panose="05000000000000000000" pitchFamily="2" charset="2"/>
              </a:rPr>
              <a:t>variables</a:t>
            </a:r>
            <a:r>
              <a:rPr lang="en-US" altLang="en-US" sz="2100" dirty="0">
                <a:sym typeface="Wingdings" panose="05000000000000000000" pitchFamily="2" charset="2"/>
              </a:rPr>
              <a:t> – except that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B</a:t>
            </a:r>
            <a:r>
              <a:rPr lang="en-US" altLang="en-US" sz="2100" dirty="0">
                <a:sym typeface="Wingdings" panose="05000000000000000000" pitchFamily="2" charset="2"/>
              </a:rPr>
              <a:t> and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C</a:t>
            </a:r>
            <a:r>
              <a:rPr lang="en-US" altLang="en-US" sz="2100" dirty="0">
                <a:sym typeface="Wingdings" panose="05000000000000000000" pitchFamily="2" charset="2"/>
              </a:rPr>
              <a:t> may not be start variable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In addition, we permit the rule </a:t>
            </a:r>
            <a:r>
              <a:rPr lang="en-US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S  </a:t>
            </a:r>
            <a:r>
              <a:rPr lang="el-GR" altLang="en-US" sz="2100" i="1" dirty="0">
                <a:solidFill>
                  <a:srgbClr val="99330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r>
              <a:rPr lang="en-US" altLang="en-US" sz="2100" dirty="0">
                <a:sym typeface="Wingdings" panose="05000000000000000000" pitchFamily="2" charset="2"/>
              </a:rPr>
              <a:t>, where </a:t>
            </a:r>
            <a:r>
              <a:rPr lang="en-US" altLang="en-US" sz="2100" dirty="0">
                <a:solidFill>
                  <a:srgbClr val="993300"/>
                </a:solidFill>
                <a:sym typeface="Wingdings" panose="05000000000000000000" pitchFamily="2" charset="2"/>
              </a:rPr>
              <a:t>S</a:t>
            </a:r>
            <a:r>
              <a:rPr lang="en-US" altLang="en-US" sz="2100" dirty="0">
                <a:sym typeface="Wingdings" panose="05000000000000000000" pitchFamily="2" charset="2"/>
              </a:rPr>
              <a:t> is the </a:t>
            </a:r>
            <a:r>
              <a:rPr lang="en-US" altLang="en-US" sz="2100" i="1" dirty="0">
                <a:sym typeface="Wingdings" panose="05000000000000000000" pitchFamily="2" charset="2"/>
              </a:rPr>
              <a:t>start variable</a:t>
            </a:r>
          </a:p>
          <a:p>
            <a:endParaRPr lang="en-US" altLang="en-US" sz="2100" dirty="0">
              <a:sym typeface="Wingdings" panose="05000000000000000000" pitchFamily="2" charset="2"/>
            </a:endParaRPr>
          </a:p>
          <a:p>
            <a:r>
              <a:rPr lang="en-US" altLang="en-US" sz="2100" dirty="0">
                <a:sym typeface="Wingdings" panose="05000000000000000000" pitchFamily="2" charset="2"/>
              </a:rPr>
              <a:t>Theorem:</a:t>
            </a:r>
          </a:p>
          <a:p>
            <a:pPr lvl="1"/>
            <a:r>
              <a:rPr lang="en-US" altLang="en-US" sz="2100" dirty="0">
                <a:sym typeface="Wingdings" panose="05000000000000000000" pitchFamily="2" charset="2"/>
              </a:rPr>
              <a:t>Any context-free language is generated by a context-free grammar in Chomsky normal form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6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Any CFG </a:t>
            </a:r>
            <a:r>
              <a:rPr lang="en-US" altLang="en-US" smtClean="0">
                <a:sym typeface="Wingdings" panose="05000000000000000000" pitchFamily="2" charset="2"/>
              </a:rPr>
              <a:t> </a:t>
            </a:r>
            <a:r>
              <a:rPr lang="en-US" altLang="en-US" smtClean="0"/>
              <a:t>Chomsky Normal Form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8792766" cy="521731"/>
          </a:xfrm>
        </p:spPr>
        <p:txBody>
          <a:bodyPr/>
          <a:lstStyle/>
          <a:p>
            <a:r>
              <a:rPr lang="en-US" altLang="en-US" sz="2100">
                <a:sym typeface="Wingdings" panose="05000000000000000000" pitchFamily="2" charset="2"/>
              </a:rPr>
              <a:t>A Transformation Example:</a:t>
            </a:r>
            <a:endParaRPr lang="en-US" altLang="en-US" sz="210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066337" y="1705334"/>
            <a:ext cx="1443023" cy="96488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Bb|</a:t>
            </a:r>
            <a:r>
              <a:rPr lang="el-GR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endParaRPr lang="en-US" altLang="en-US" sz="1890">
              <a:latin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068004" y="3345967"/>
            <a:ext cx="1443023" cy="125572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solidFill>
                  <a:schemeClr val="hlink"/>
                </a:solidFill>
                <a:latin typeface="Courier New" panose="02070309020205020404" pitchFamily="49" charset="0"/>
              </a:rPr>
              <a:t>0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Bb|</a:t>
            </a:r>
            <a:r>
              <a:rPr lang="el-GR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ε</a:t>
            </a:r>
            <a:endParaRPr lang="en-US" altLang="en-US" sz="1890">
              <a:latin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1922130" y="5262228"/>
            <a:ext cx="1734770" cy="1320361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AB|S|</a:t>
            </a:r>
            <a:r>
              <a:rPr lang="el-GR" altLang="en-US" sz="2100">
                <a:solidFill>
                  <a:schemeClr val="hlink"/>
                </a:solidFill>
                <a:sym typeface="Wingdings" panose="05000000000000000000" pitchFamily="2" charset="2"/>
              </a:rPr>
              <a:t>ε</a:t>
            </a:r>
            <a:endParaRPr lang="en-US" altLang="en-US" sz="1890">
              <a:solidFill>
                <a:schemeClr val="hlink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|</a:t>
            </a:r>
            <a:r>
              <a:rPr lang="el-GR" altLang="en-US" sz="2100">
                <a:solidFill>
                  <a:schemeClr val="bg2"/>
                </a:solidFill>
                <a:sym typeface="Wingdings" panose="05000000000000000000" pitchFamily="2" charset="2"/>
              </a:rPr>
              <a:t>ε</a:t>
            </a:r>
            <a:endParaRPr lang="en-US" altLang="en-US" sz="2100">
              <a:solidFill>
                <a:schemeClr val="bg2"/>
              </a:solidFill>
              <a:sym typeface="Wingdings" panose="05000000000000000000" pitchFamily="2" charset="2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339013" y="5277552"/>
            <a:ext cx="2901756" cy="128804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SA|AS|S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|</a:t>
            </a:r>
            <a:r>
              <a:rPr lang="el-GR" altLang="en-US" sz="2100">
                <a:solidFill>
                  <a:schemeClr val="bg2"/>
                </a:solidFill>
                <a:sym typeface="Wingdings" panose="05000000000000000000" pitchFamily="2" charset="2"/>
              </a:rPr>
              <a:t>ε</a:t>
            </a:r>
            <a:endParaRPr lang="en-US" altLang="en-US" sz="1890">
              <a:solidFill>
                <a:schemeClr val="bg2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  <a:endParaRPr lang="en-US" altLang="en-US" sz="2100">
              <a:solidFill>
                <a:schemeClr val="folHlink"/>
              </a:solidFill>
              <a:sym typeface="Wingdings" panose="05000000000000000000" pitchFamily="2" charset="2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4339013" y="3359302"/>
            <a:ext cx="2901756" cy="125572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  <a:endParaRPr lang="en-US" altLang="en-US" sz="2100">
              <a:sym typeface="Wingdings" panose="05000000000000000000" pitchFamily="2" charset="2"/>
            </a:endParaRP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290922" y="1374053"/>
            <a:ext cx="2997937" cy="125572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S|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ASA|aB|a|SA|AS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  <a:endParaRPr lang="en-US" altLang="en-US" sz="1890">
              <a:solidFill>
                <a:schemeClr val="folHlink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7983906" y="1107353"/>
            <a:ext cx="2706190" cy="125572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  <a:endParaRPr lang="en-US" altLang="en-US" sz="1890">
              <a:solidFill>
                <a:schemeClr val="folHlink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B|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S|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b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7740249" y="3054263"/>
            <a:ext cx="3193503" cy="125572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ASA|aB|a|SA|AS</a:t>
            </a:r>
            <a:endParaRPr lang="en-US" altLang="en-US" sz="1890">
              <a:solidFill>
                <a:schemeClr val="folHlink"/>
              </a:solidFill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</a:t>
            </a:r>
            <a:r>
              <a:rPr lang="en-US" altLang="en-US" sz="1890">
                <a:solidFill>
                  <a:schemeClr val="bg2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S|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|ASA|aB|a|SA|AS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910969" y="4912015"/>
            <a:ext cx="2852063" cy="1837426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 baseline="-25000">
                <a:latin typeface="Courier New" panose="02070309020205020404" pitchFamily="49" charset="0"/>
              </a:rPr>
              <a:t>0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</a:t>
            </a:r>
            <a:r>
              <a:rPr lang="en-US" altLang="en-US" sz="1890" baseline="-2500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U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</a:rPr>
              <a:t>S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A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</a:t>
            </a:r>
            <a:r>
              <a:rPr lang="en-US" altLang="en-US" sz="1890" baseline="-2500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U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B|a|SA|AS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Ab|A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</a:t>
            </a:r>
            <a:r>
              <a:rPr lang="en-US" altLang="en-US" sz="1890" baseline="-2500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|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U</a:t>
            </a:r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B|a|SA|AS</a:t>
            </a:r>
          </a:p>
          <a:p>
            <a:pPr algn="ctr"/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A</a:t>
            </a:r>
            <a:r>
              <a:rPr lang="en-US" altLang="en-US" sz="1890" baseline="-2500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1</a:t>
            </a:r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SA</a:t>
            </a:r>
          </a:p>
          <a:p>
            <a:pPr algn="ctr"/>
            <a:r>
              <a:rPr lang="en-US" altLang="en-US" sz="1890">
                <a:solidFill>
                  <a:schemeClr val="hlink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Ua</a:t>
            </a:r>
          </a:p>
          <a:p>
            <a:pPr algn="ctr"/>
            <a:r>
              <a:rPr lang="en-US" altLang="en-US" sz="1890">
                <a:latin typeface="Courier New" panose="02070309020205020404" pitchFamily="49" charset="0"/>
                <a:sym typeface="Wingdings" panose="05000000000000000000" pitchFamily="2" charset="2"/>
              </a:rPr>
              <a:t>Bb</a:t>
            </a:r>
          </a:p>
        </p:txBody>
      </p:sp>
      <p:cxnSp>
        <p:nvCxnSpPr>
          <p:cNvPr id="40975" name="AutoShape 15"/>
          <p:cNvCxnSpPr>
            <a:cxnSpLocks noChangeShapeType="1"/>
            <a:stCxn id="40965" idx="2"/>
            <a:endCxn id="40966" idx="0"/>
          </p:cNvCxnSpPr>
          <p:nvPr/>
        </p:nvCxnSpPr>
        <p:spPr bwMode="auto">
          <a:xfrm>
            <a:off x="2787849" y="2670214"/>
            <a:ext cx="1667" cy="67575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6" name="AutoShape 16"/>
          <p:cNvCxnSpPr>
            <a:cxnSpLocks noChangeShapeType="1"/>
            <a:stCxn id="40966" idx="2"/>
            <a:endCxn id="40967" idx="0"/>
          </p:cNvCxnSpPr>
          <p:nvPr/>
        </p:nvCxnSpPr>
        <p:spPr bwMode="auto">
          <a:xfrm flipH="1">
            <a:off x="2789515" y="4601695"/>
            <a:ext cx="1" cy="66053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7" name="AutoShape 17"/>
          <p:cNvCxnSpPr>
            <a:cxnSpLocks noChangeShapeType="1"/>
            <a:stCxn id="40967" idx="3"/>
            <a:endCxn id="40968" idx="1"/>
          </p:cNvCxnSpPr>
          <p:nvPr/>
        </p:nvCxnSpPr>
        <p:spPr bwMode="auto">
          <a:xfrm flipV="1">
            <a:off x="3656900" y="5921575"/>
            <a:ext cx="682113" cy="83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8" name="AutoShape 18"/>
          <p:cNvCxnSpPr>
            <a:cxnSpLocks noChangeShapeType="1"/>
            <a:stCxn id="40968" idx="0"/>
            <a:endCxn id="40969" idx="2"/>
          </p:cNvCxnSpPr>
          <p:nvPr/>
        </p:nvCxnSpPr>
        <p:spPr bwMode="auto">
          <a:xfrm flipV="1">
            <a:off x="5789891" y="4615030"/>
            <a:ext cx="0" cy="66252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9" name="AutoShape 19"/>
          <p:cNvCxnSpPr>
            <a:cxnSpLocks noChangeShapeType="1"/>
            <a:stCxn id="40969" idx="0"/>
            <a:endCxn id="40970" idx="2"/>
          </p:cNvCxnSpPr>
          <p:nvPr/>
        </p:nvCxnSpPr>
        <p:spPr bwMode="auto">
          <a:xfrm flipV="1">
            <a:off x="5789891" y="2629781"/>
            <a:ext cx="0" cy="7295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0" name="AutoShape 20"/>
          <p:cNvCxnSpPr>
            <a:cxnSpLocks noChangeShapeType="1"/>
            <a:stCxn id="40970" idx="3"/>
            <a:endCxn id="40971" idx="1"/>
          </p:cNvCxnSpPr>
          <p:nvPr/>
        </p:nvCxnSpPr>
        <p:spPr bwMode="auto">
          <a:xfrm flipV="1">
            <a:off x="7288859" y="1735217"/>
            <a:ext cx="695047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1" name="AutoShape 21"/>
          <p:cNvCxnSpPr>
            <a:cxnSpLocks noChangeShapeType="1"/>
            <a:stCxn id="40971" idx="2"/>
            <a:endCxn id="40972" idx="0"/>
          </p:cNvCxnSpPr>
          <p:nvPr/>
        </p:nvCxnSpPr>
        <p:spPr bwMode="auto">
          <a:xfrm>
            <a:off x="9337001" y="2363081"/>
            <a:ext cx="0" cy="69118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2" name="AutoShape 22"/>
          <p:cNvCxnSpPr>
            <a:cxnSpLocks noChangeShapeType="1"/>
            <a:stCxn id="40972" idx="2"/>
            <a:endCxn id="40973" idx="0"/>
          </p:cNvCxnSpPr>
          <p:nvPr/>
        </p:nvCxnSpPr>
        <p:spPr bwMode="auto">
          <a:xfrm>
            <a:off x="9337001" y="4309991"/>
            <a:ext cx="0" cy="60202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6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/>
      <p:bldP spid="40966" grpId="0" animBg="1"/>
      <p:bldP spid="40967" grpId="0" animBg="1"/>
      <p:bldP spid="40968" grpId="0" animBg="1"/>
      <p:bldP spid="40969" grpId="0" animBg="1"/>
      <p:bldP spid="40970" grpId="0" animBg="1"/>
      <p:bldP spid="40971" grpId="0" animBg="1"/>
      <p:bldP spid="40972" grpId="0" animBg="1"/>
      <p:bldP spid="409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Pushdown Automaton (PDA)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0239" y="885112"/>
            <a:ext cx="8912781" cy="6055756"/>
          </a:xfrm>
        </p:spPr>
        <p:txBody>
          <a:bodyPr/>
          <a:lstStyle/>
          <a:p>
            <a:endParaRPr lang="en-US" altLang="en-US" sz="2100" dirty="0">
              <a:sym typeface="Wingdings" panose="05000000000000000000" pitchFamily="2" charset="2"/>
            </a:endParaRPr>
          </a:p>
          <a:p>
            <a:endParaRPr lang="en-US" altLang="en-US" sz="2100" dirty="0">
              <a:sym typeface="Wingdings" panose="05000000000000000000" pitchFamily="2" charset="2"/>
            </a:endParaRPr>
          </a:p>
          <a:p>
            <a:r>
              <a:rPr lang="en-US" altLang="en-US" sz="2100" dirty="0">
                <a:sym typeface="Wingdings" panose="05000000000000000000" pitchFamily="2" charset="2"/>
              </a:rPr>
              <a:t>A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pushdown automata (PDA)</a:t>
            </a:r>
            <a:r>
              <a:rPr lang="en-US" altLang="en-US" sz="2100" dirty="0">
                <a:sym typeface="Wingdings" panose="05000000000000000000" pitchFamily="2" charset="2"/>
              </a:rPr>
              <a:t> is a 6-tuple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(Q,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δ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, F)</a:t>
            </a:r>
            <a:r>
              <a:rPr lang="en-US" altLang="en-US" sz="2100" dirty="0">
                <a:sym typeface="Wingdings" panose="05000000000000000000" pitchFamily="2" charset="2"/>
              </a:rPr>
              <a:t>, where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dirty="0"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n-US" altLang="en-US" sz="2100" dirty="0">
                <a:sym typeface="Wingdings" panose="05000000000000000000" pitchFamily="2" charset="2"/>
              </a:rPr>
              <a:t>,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dirty="0">
                <a:sym typeface="Wingdings" panose="05000000000000000000" pitchFamily="2" charset="2"/>
              </a:rPr>
              <a:t> and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F</a:t>
            </a:r>
            <a:r>
              <a:rPr lang="en-US" altLang="en-US" sz="2100" dirty="0">
                <a:sym typeface="Wingdings" panose="05000000000000000000" pitchFamily="2" charset="2"/>
              </a:rPr>
              <a:t> are all finite sets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dirty="0">
                <a:sym typeface="Wingdings" panose="05000000000000000000" pitchFamily="2" charset="2"/>
              </a:rPr>
              <a:t> is the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set of states</a:t>
            </a:r>
          </a:p>
          <a:p>
            <a:pPr lvl="1"/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n-US" altLang="en-US" sz="2100" dirty="0">
                <a:sym typeface="Wingdings" panose="05000000000000000000" pitchFamily="2" charset="2"/>
              </a:rPr>
              <a:t> is the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input alphabet</a:t>
            </a:r>
          </a:p>
          <a:p>
            <a:pPr lvl="1"/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n-US" altLang="en-US" sz="2100" dirty="0">
                <a:sym typeface="Wingdings" panose="05000000000000000000" pitchFamily="2" charset="2"/>
              </a:rPr>
              <a:t> is the 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stack alphabet</a:t>
            </a:r>
          </a:p>
          <a:p>
            <a:pPr lvl="1"/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δ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: Q </a:t>
            </a:r>
            <a:r>
              <a:rPr lang="en-US" altLang="en-US" sz="2100" i="1" dirty="0">
                <a:solidFill>
                  <a:srgbClr val="993300"/>
                </a:solidFill>
              </a:rPr>
              <a:t>×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Σ</a:t>
            </a:r>
            <a:r>
              <a:rPr lang="el-GR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100" i="1" dirty="0">
                <a:solidFill>
                  <a:srgbClr val="993300"/>
                </a:solidFill>
              </a:rPr>
              <a:t>×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l-GR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 P(Q </a:t>
            </a:r>
            <a:r>
              <a:rPr lang="en-US" altLang="en-US" sz="2100" i="1" dirty="0">
                <a:solidFill>
                  <a:srgbClr val="993300"/>
                </a:solidFill>
              </a:rPr>
              <a:t>×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 </a:t>
            </a:r>
            <a:r>
              <a:rPr lang="el-GR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Γ</a:t>
            </a:r>
            <a:r>
              <a:rPr lang="el-GR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ε</a:t>
            </a:r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)</a:t>
            </a:r>
            <a:r>
              <a:rPr lang="en-US" altLang="en-US" sz="2100" dirty="0">
                <a:sym typeface="Wingdings" panose="05000000000000000000" pitchFamily="2" charset="2"/>
              </a:rPr>
              <a:t> is the </a:t>
            </a:r>
            <a:r>
              <a:rPr lang="en-US" altLang="en-US" sz="2100" dirty="0">
                <a:solidFill>
                  <a:srgbClr val="993300"/>
                </a:solidFill>
                <a:sym typeface="Wingdings" panose="05000000000000000000" pitchFamily="2" charset="2"/>
              </a:rPr>
              <a:t>transition relation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  <a:sym typeface="Wingdings" panose="05000000000000000000" pitchFamily="2" charset="2"/>
              </a:rPr>
              <a:t>q</a:t>
            </a:r>
            <a:r>
              <a:rPr lang="en-US" altLang="en-US" sz="2100" i="1" baseline="-25000" dirty="0">
                <a:solidFill>
                  <a:srgbClr val="993300"/>
                </a:solidFill>
                <a:sym typeface="Wingdings" panose="05000000000000000000" pitchFamily="2" charset="2"/>
              </a:rPr>
              <a:t>0</a:t>
            </a:r>
            <a:r>
              <a:rPr lang="en-US" altLang="en-US" sz="2100" i="1" dirty="0">
                <a:solidFill>
                  <a:srgbClr val="993300"/>
                </a:solidFill>
              </a:rPr>
              <a:t> ∈ Q</a:t>
            </a:r>
            <a:r>
              <a:rPr lang="en-US" altLang="en-US" sz="2100" dirty="0"/>
              <a:t> is the </a:t>
            </a:r>
            <a:r>
              <a:rPr lang="en-US" altLang="en-US" sz="2100" dirty="0">
                <a:solidFill>
                  <a:srgbClr val="993300"/>
                </a:solidFill>
              </a:rPr>
              <a:t>start state</a:t>
            </a:r>
          </a:p>
          <a:p>
            <a:pPr lvl="1"/>
            <a:r>
              <a:rPr lang="en-US" altLang="en-US" sz="2100" i="1" dirty="0">
                <a:solidFill>
                  <a:srgbClr val="993300"/>
                </a:solidFill>
              </a:rPr>
              <a:t>F ⊆ Q</a:t>
            </a:r>
            <a:r>
              <a:rPr lang="en-US" altLang="en-US" sz="2100" dirty="0"/>
              <a:t> is the set of </a:t>
            </a:r>
            <a:r>
              <a:rPr lang="en-US" altLang="en-US" sz="2100" i="1" dirty="0" smtClean="0">
                <a:solidFill>
                  <a:srgbClr val="993300"/>
                </a:solidFill>
              </a:rPr>
              <a:t>accept </a:t>
            </a:r>
            <a:r>
              <a:rPr lang="en-US" altLang="en-US" sz="2100" i="1" dirty="0">
                <a:solidFill>
                  <a:srgbClr val="993300"/>
                </a:solidFill>
              </a:rPr>
              <a:t>states</a:t>
            </a:r>
          </a:p>
          <a:p>
            <a:endParaRPr lang="ru-RU" altLang="en-US" sz="2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2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Examples of PDA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0238" y="885112"/>
            <a:ext cx="4942285" cy="6042421"/>
          </a:xfrm>
        </p:spPr>
        <p:txBody>
          <a:bodyPr/>
          <a:lstStyle/>
          <a:p>
            <a:r>
              <a:rPr lang="en-US" altLang="en-US" sz="2100">
                <a:sym typeface="Wingdings" panose="05000000000000000000" pitchFamily="2" charset="2"/>
              </a:rPr>
              <a:t>Let the PDA M</a:t>
            </a:r>
            <a:r>
              <a:rPr lang="en-US" altLang="en-US" sz="2100" baseline="-25000">
                <a:sym typeface="Wingdings" panose="05000000000000000000" pitchFamily="2" charset="2"/>
              </a:rPr>
              <a:t>1</a:t>
            </a:r>
            <a:r>
              <a:rPr lang="en-US" altLang="en-US" sz="2100">
                <a:sym typeface="Wingdings" panose="05000000000000000000" pitchFamily="2" charset="2"/>
              </a:rPr>
              <a:t> be (Q, </a:t>
            </a:r>
            <a:r>
              <a:rPr lang="el-GR" altLang="en-US" sz="2100">
                <a:sym typeface="Wingdings" panose="05000000000000000000" pitchFamily="2" charset="2"/>
              </a:rPr>
              <a:t>Σ</a:t>
            </a:r>
            <a:r>
              <a:rPr lang="en-US" altLang="en-US" sz="2100">
                <a:sym typeface="Wingdings" panose="05000000000000000000" pitchFamily="2" charset="2"/>
              </a:rPr>
              <a:t>, </a:t>
            </a:r>
            <a:r>
              <a:rPr lang="el-GR" altLang="en-US" sz="2100">
                <a:sym typeface="Wingdings" panose="05000000000000000000" pitchFamily="2" charset="2"/>
              </a:rPr>
              <a:t>Γ</a:t>
            </a:r>
            <a:r>
              <a:rPr lang="en-US" altLang="en-US" sz="2100">
                <a:sym typeface="Wingdings" panose="05000000000000000000" pitchFamily="2" charset="2"/>
              </a:rPr>
              <a:t>, </a:t>
            </a:r>
            <a:r>
              <a:rPr lang="el-GR" altLang="en-US" sz="2100">
                <a:sym typeface="Wingdings" panose="05000000000000000000" pitchFamily="2" charset="2"/>
              </a:rPr>
              <a:t>δ</a:t>
            </a:r>
            <a:r>
              <a:rPr lang="en-US" altLang="en-US" sz="2100">
                <a:sym typeface="Wingdings" panose="05000000000000000000" pitchFamily="2" charset="2"/>
              </a:rPr>
              <a:t>, q</a:t>
            </a:r>
            <a:r>
              <a:rPr lang="en-US" altLang="en-US" sz="2100" baseline="-25000">
                <a:sym typeface="Wingdings" panose="05000000000000000000" pitchFamily="2" charset="2"/>
              </a:rPr>
              <a:t>1</a:t>
            </a:r>
            <a:r>
              <a:rPr lang="en-US" altLang="en-US" sz="2100">
                <a:sym typeface="Wingdings" panose="05000000000000000000" pitchFamily="2" charset="2"/>
              </a:rPr>
              <a:t>, F), where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>
                <a:sym typeface="Wingdings" panose="05000000000000000000" pitchFamily="2" charset="2"/>
              </a:rPr>
              <a:t>Q = {q</a:t>
            </a:r>
            <a:r>
              <a:rPr lang="en-US" altLang="en-US" sz="2100" baseline="-25000">
                <a:sym typeface="Wingdings" panose="05000000000000000000" pitchFamily="2" charset="2"/>
              </a:rPr>
              <a:t>1</a:t>
            </a:r>
            <a:r>
              <a:rPr lang="en-US" altLang="en-US" sz="2100">
                <a:sym typeface="Wingdings" panose="05000000000000000000" pitchFamily="2" charset="2"/>
              </a:rPr>
              <a:t>, q</a:t>
            </a:r>
            <a:r>
              <a:rPr lang="en-US" altLang="en-US" sz="2100" baseline="-25000">
                <a:sym typeface="Wingdings" panose="05000000000000000000" pitchFamily="2" charset="2"/>
              </a:rPr>
              <a:t>2</a:t>
            </a:r>
            <a:r>
              <a:rPr lang="en-US" altLang="en-US" sz="2100">
                <a:sym typeface="Wingdings" panose="05000000000000000000" pitchFamily="2" charset="2"/>
              </a:rPr>
              <a:t>, q</a:t>
            </a:r>
            <a:r>
              <a:rPr lang="en-US" altLang="en-US" sz="2100" baseline="-25000">
                <a:sym typeface="Wingdings" panose="05000000000000000000" pitchFamily="2" charset="2"/>
              </a:rPr>
              <a:t>3</a:t>
            </a:r>
            <a:r>
              <a:rPr lang="en-US" altLang="en-US" sz="2100">
                <a:sym typeface="Wingdings" panose="05000000000000000000" pitchFamily="2" charset="2"/>
              </a:rPr>
              <a:t>, q</a:t>
            </a:r>
            <a:r>
              <a:rPr lang="en-US" altLang="en-US" sz="2100" baseline="-25000">
                <a:sym typeface="Wingdings" panose="05000000000000000000" pitchFamily="2" charset="2"/>
              </a:rPr>
              <a:t>4</a:t>
            </a:r>
            <a:r>
              <a:rPr lang="en-US" altLang="en-US" sz="2100">
                <a:sym typeface="Wingdings" panose="05000000000000000000" pitchFamily="2" charset="2"/>
              </a:rPr>
              <a:t>}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l-GR" altLang="en-US" sz="2100">
                <a:sym typeface="Wingdings" panose="05000000000000000000" pitchFamily="2" charset="2"/>
              </a:rPr>
              <a:t>Σ</a:t>
            </a:r>
            <a:r>
              <a:rPr lang="en-US" altLang="en-US" sz="2100">
                <a:sym typeface="Wingdings" panose="05000000000000000000" pitchFamily="2" charset="2"/>
              </a:rPr>
              <a:t> = {0, 1}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l-GR" altLang="en-US" sz="2100">
                <a:sym typeface="Wingdings" panose="05000000000000000000" pitchFamily="2" charset="2"/>
              </a:rPr>
              <a:t>Γ</a:t>
            </a:r>
            <a:r>
              <a:rPr lang="en-US" altLang="en-US" sz="2100">
                <a:sym typeface="Wingdings" panose="05000000000000000000" pitchFamily="2" charset="2"/>
              </a:rPr>
              <a:t> = {0, $}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100">
                <a:sym typeface="Wingdings" panose="05000000000000000000" pitchFamily="2" charset="2"/>
              </a:rPr>
              <a:t>F = {q</a:t>
            </a:r>
            <a:r>
              <a:rPr lang="en-US" altLang="en-US" sz="2100" baseline="-25000">
                <a:sym typeface="Wingdings" panose="05000000000000000000" pitchFamily="2" charset="2"/>
              </a:rPr>
              <a:t>1</a:t>
            </a:r>
            <a:r>
              <a:rPr lang="en-US" altLang="en-US" sz="2100">
                <a:sym typeface="Wingdings" panose="05000000000000000000" pitchFamily="2" charset="2"/>
              </a:rPr>
              <a:t>, q</a:t>
            </a:r>
            <a:r>
              <a:rPr lang="en-US" altLang="en-US" sz="2100" baseline="-25000">
                <a:sym typeface="Wingdings" panose="05000000000000000000" pitchFamily="2" charset="2"/>
              </a:rPr>
              <a:t>4</a:t>
            </a:r>
            <a:r>
              <a:rPr lang="en-US" altLang="en-US" sz="2100">
                <a:sym typeface="Wingdings" panose="05000000000000000000" pitchFamily="2" charset="2"/>
              </a:rPr>
              <a:t>}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l-GR" altLang="en-US" sz="2100">
                <a:sym typeface="Wingdings" panose="05000000000000000000" pitchFamily="2" charset="2"/>
              </a:rPr>
              <a:t>δ</a:t>
            </a:r>
            <a:r>
              <a:rPr lang="en-US" altLang="en-US" sz="2100">
                <a:sym typeface="Wingdings" panose="05000000000000000000" pitchFamily="2" charset="2"/>
              </a:rPr>
              <a:t> is given by</a:t>
            </a:r>
          </a:p>
          <a:p>
            <a:endParaRPr lang="en-US" altLang="en-US" sz="2100">
              <a:sym typeface="Wingdings" panose="05000000000000000000" pitchFamily="2" charset="2"/>
            </a:endParaRPr>
          </a:p>
          <a:p>
            <a:endParaRPr lang="en-US" altLang="en-US" sz="2100">
              <a:sym typeface="Wingdings" panose="05000000000000000000" pitchFamily="2" charset="2"/>
            </a:endParaRPr>
          </a:p>
          <a:p>
            <a:endParaRPr lang="en-US" altLang="en-US" sz="2100">
              <a:sym typeface="Wingdings" panose="05000000000000000000" pitchFamily="2" charset="2"/>
            </a:endParaRPr>
          </a:p>
          <a:p>
            <a:endParaRPr lang="en-US" altLang="en-US" sz="2100">
              <a:sym typeface="Wingdings" panose="05000000000000000000" pitchFamily="2" charset="2"/>
            </a:endParaRPr>
          </a:p>
          <a:p>
            <a:r>
              <a:rPr lang="en-US" altLang="en-US" sz="2100">
                <a:sym typeface="Wingdings" panose="05000000000000000000" pitchFamily="2" charset="2"/>
              </a:rPr>
              <a:t>PDA 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M</a:t>
            </a:r>
            <a:r>
              <a:rPr lang="en-US" altLang="en-US" sz="2100" i="1" baseline="-25000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>
                <a:sym typeface="Wingdings" panose="05000000000000000000" pitchFamily="2" charset="2"/>
              </a:rPr>
              <a:t> recognizes the language,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100">
                <a:sym typeface="Wingdings" panose="05000000000000000000" pitchFamily="2" charset="2"/>
              </a:rPr>
              <a:t>	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L(M</a:t>
            </a:r>
            <a:r>
              <a:rPr lang="en-US" altLang="en-US" sz="2100" i="1" baseline="-25000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) = {0</a:t>
            </a:r>
            <a:r>
              <a:rPr lang="en-US" altLang="en-US" sz="2100" i="1" baseline="30000">
                <a:solidFill>
                  <a:srgbClr val="993300"/>
                </a:solidFill>
                <a:sym typeface="Wingdings" panose="05000000000000000000" pitchFamily="2" charset="2"/>
              </a:rPr>
              <a:t>n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2100" i="1" baseline="30000">
                <a:solidFill>
                  <a:srgbClr val="993300"/>
                </a:solidFill>
                <a:sym typeface="Wingdings" panose="05000000000000000000" pitchFamily="2" charset="2"/>
              </a:rPr>
              <a:t>n</a:t>
            </a:r>
            <a:r>
              <a:rPr lang="en-US" altLang="en-US" sz="2100" i="1">
                <a:solidFill>
                  <a:srgbClr val="993300"/>
                </a:solidFill>
                <a:sym typeface="Wingdings" panose="05000000000000000000" pitchFamily="2" charset="2"/>
              </a:rPr>
              <a:t> | n ≥ 0}</a:t>
            </a:r>
            <a:endParaRPr lang="ru-RU" altLang="en-US" sz="2100" i="1">
              <a:solidFill>
                <a:srgbClr val="993300"/>
              </a:solidFill>
              <a:sym typeface="Wingdings" panose="05000000000000000000" pitchFamily="2" charset="2"/>
            </a:endParaRPr>
          </a:p>
        </p:txBody>
      </p:sp>
      <p:graphicFrame>
        <p:nvGraphicFramePr>
          <p:cNvPr id="46219" name="Group 139"/>
          <p:cNvGraphicFramePr>
            <a:graphicFrameLocks noGrp="1"/>
          </p:cNvGraphicFramePr>
          <p:nvPr>
            <p:ph sz="half" idx="2"/>
          </p:nvPr>
        </p:nvGraphicFramePr>
        <p:xfrm>
          <a:off x="5150644" y="1493520"/>
          <a:ext cx="5764053" cy="2747916"/>
        </p:xfrm>
        <a:graphic>
          <a:graphicData uri="http://schemas.openxmlformats.org/drawingml/2006/table">
            <a:tbl>
              <a:tblPr/>
              <a:tblGrid>
                <a:gridCol w="720090"/>
                <a:gridCol w="303371"/>
                <a:gridCol w="303371"/>
                <a:gridCol w="890111"/>
                <a:gridCol w="873443"/>
                <a:gridCol w="303371"/>
                <a:gridCol w="303371"/>
                <a:gridCol w="303371"/>
                <a:gridCol w="873443"/>
                <a:gridCol w="890111"/>
              </a:tblGrid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Narrow" pitchFamily="34" charset="0"/>
                        </a:rPr>
                        <a:t>Input</a:t>
                      </a: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 Narrow" pitchFamily="34" charset="0"/>
                        <a:sym typeface="Wingdings" pitchFamily="2" charset="2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Stack</a:t>
                      </a: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$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Arial Narrow" pitchFamily="34" charset="0"/>
                        <a:sym typeface="Wingdings" pitchFamily="2" charset="2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$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Arial Narrow" pitchFamily="34" charset="0"/>
                        <a:sym typeface="Wingdings" pitchFamily="2" charset="2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</a:rPr>
                        <a:t>$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Arial Narrow" pitchFamily="34" charset="0"/>
                        <a:sym typeface="Wingdings" pitchFamily="2" charset="2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{(q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 $)}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{(q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 0)}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{(q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 </a:t>
                      </a: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)}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{(q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 </a:t>
                      </a:r>
                      <a:r>
                        <a:rPr kumimoji="0" lang="el-G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)}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{(q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 </a:t>
                      </a:r>
                      <a:r>
                        <a:rPr kumimoji="0" lang="el-G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Wingdings" pitchFamily="2" charset="2"/>
                        </a:rPr>
                        <a:t>ε</a:t>
                      </a: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)}</a:t>
                      </a: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1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q</a:t>
                      </a:r>
                      <a:r>
                        <a:rPr kumimoji="0" lang="en-US" sz="19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6012" marR="96012" marT="48018" marB="480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20" name="AutoShape 140"/>
          <p:cNvSpPr>
            <a:spLocks noChangeArrowheads="1"/>
          </p:cNvSpPr>
          <p:nvPr/>
        </p:nvSpPr>
        <p:spPr bwMode="auto">
          <a:xfrm>
            <a:off x="3927157" y="2707705"/>
            <a:ext cx="1133475" cy="825371"/>
          </a:xfrm>
          <a:prstGeom prst="rightArrow">
            <a:avLst>
              <a:gd name="adj1" fmla="val 50000"/>
              <a:gd name="adj2" fmla="val 132813"/>
            </a:avLst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0066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100"/>
          </a:p>
        </p:txBody>
      </p:sp>
      <p:grpSp>
        <p:nvGrpSpPr>
          <p:cNvPr id="2" name="Group 165"/>
          <p:cNvGrpSpPr>
            <a:grpSpLocks/>
          </p:cNvGrpSpPr>
          <p:nvPr/>
        </p:nvGrpSpPr>
        <p:grpSpPr bwMode="auto">
          <a:xfrm>
            <a:off x="5994082" y="4597242"/>
            <a:ext cx="4960620" cy="2110265"/>
            <a:chOff x="2472" y="2758"/>
            <a:chExt cx="2976" cy="1266"/>
          </a:xfrm>
        </p:grpSpPr>
        <p:sp>
          <p:nvSpPr>
            <p:cNvPr id="11344" name="Oval 143"/>
            <p:cNvSpPr>
              <a:spLocks noChangeArrowheads="1"/>
            </p:cNvSpPr>
            <p:nvPr/>
          </p:nvSpPr>
          <p:spPr bwMode="auto">
            <a:xfrm>
              <a:off x="4386" y="2881"/>
              <a:ext cx="365" cy="351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r>
                <a:rPr lang="en-US" altLang="en-US" sz="2100"/>
                <a:t>q</a:t>
              </a:r>
              <a:r>
                <a:rPr lang="en-US" altLang="en-US" sz="2100" baseline="-25000"/>
                <a:t>2</a:t>
              </a:r>
              <a:endParaRPr lang="en-US" altLang="en-US" sz="2100"/>
            </a:p>
          </p:txBody>
        </p:sp>
        <p:sp>
          <p:nvSpPr>
            <p:cNvPr id="11345" name="Oval 144"/>
            <p:cNvSpPr>
              <a:spLocks noChangeArrowheads="1"/>
            </p:cNvSpPr>
            <p:nvPr/>
          </p:nvSpPr>
          <p:spPr bwMode="auto">
            <a:xfrm>
              <a:off x="4386" y="3673"/>
              <a:ext cx="365" cy="351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r>
                <a:rPr lang="en-US" altLang="en-US" sz="2100"/>
                <a:t>q</a:t>
              </a:r>
              <a:r>
                <a:rPr lang="en-US" altLang="en-US" sz="2100" baseline="-25000"/>
                <a:t>3</a:t>
              </a:r>
              <a:endParaRPr lang="en-US" altLang="en-US" sz="2100"/>
            </a:p>
          </p:txBody>
        </p:sp>
        <p:grpSp>
          <p:nvGrpSpPr>
            <p:cNvPr id="11346" name="Group 147"/>
            <p:cNvGrpSpPr>
              <a:grpSpLocks/>
            </p:cNvGrpSpPr>
            <p:nvPr/>
          </p:nvGrpSpPr>
          <p:grpSpPr bwMode="auto">
            <a:xfrm>
              <a:off x="2674" y="2881"/>
              <a:ext cx="365" cy="351"/>
              <a:chOff x="2674" y="2889"/>
              <a:chExt cx="365" cy="351"/>
            </a:xfrm>
          </p:grpSpPr>
          <p:sp>
            <p:nvSpPr>
              <p:cNvPr id="11361" name="Oval 142"/>
              <p:cNvSpPr>
                <a:spLocks noChangeArrowheads="1"/>
              </p:cNvSpPr>
              <p:nvPr/>
            </p:nvSpPr>
            <p:spPr bwMode="auto">
              <a:xfrm>
                <a:off x="2674" y="2889"/>
                <a:ext cx="365" cy="351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/>
                <a:r>
                  <a:rPr lang="en-US" altLang="en-US" sz="2100"/>
                  <a:t>q</a:t>
                </a:r>
                <a:r>
                  <a:rPr lang="en-US" altLang="en-US" sz="2100" baseline="-25000"/>
                  <a:t>1</a:t>
                </a:r>
                <a:endParaRPr lang="en-US" altLang="en-US" sz="2100"/>
              </a:p>
            </p:txBody>
          </p:sp>
          <p:sp>
            <p:nvSpPr>
              <p:cNvPr id="11362" name="Oval 146"/>
              <p:cNvSpPr>
                <a:spLocks noChangeArrowheads="1"/>
              </p:cNvSpPr>
              <p:nvPr/>
            </p:nvSpPr>
            <p:spPr bwMode="auto">
              <a:xfrm>
                <a:off x="2727" y="2953"/>
                <a:ext cx="275" cy="246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 sz="2100"/>
              </a:p>
            </p:txBody>
          </p:sp>
        </p:grpSp>
        <p:grpSp>
          <p:nvGrpSpPr>
            <p:cNvPr id="11347" name="Group 148"/>
            <p:cNvGrpSpPr>
              <a:grpSpLocks/>
            </p:cNvGrpSpPr>
            <p:nvPr/>
          </p:nvGrpSpPr>
          <p:grpSpPr bwMode="auto">
            <a:xfrm>
              <a:off x="2664" y="3673"/>
              <a:ext cx="402" cy="351"/>
              <a:chOff x="2656" y="2889"/>
              <a:chExt cx="402" cy="351"/>
            </a:xfrm>
          </p:grpSpPr>
          <p:sp>
            <p:nvSpPr>
              <p:cNvPr id="11359" name="Oval 149"/>
              <p:cNvSpPr>
                <a:spLocks noChangeArrowheads="1"/>
              </p:cNvSpPr>
              <p:nvPr/>
            </p:nvSpPr>
            <p:spPr bwMode="auto">
              <a:xfrm>
                <a:off x="2656" y="2889"/>
                <a:ext cx="402" cy="351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/>
                <a:r>
                  <a:rPr lang="en-US" altLang="en-US" sz="2100"/>
                  <a:t>q</a:t>
                </a:r>
                <a:r>
                  <a:rPr lang="en-US" altLang="en-US" sz="2100" baseline="-25000"/>
                  <a:t>4</a:t>
                </a:r>
                <a:endParaRPr lang="en-US" altLang="en-US" sz="2100"/>
              </a:p>
            </p:txBody>
          </p:sp>
          <p:sp>
            <p:nvSpPr>
              <p:cNvPr id="11360" name="Oval 150"/>
              <p:cNvSpPr>
                <a:spLocks noChangeArrowheads="1"/>
              </p:cNvSpPr>
              <p:nvPr/>
            </p:nvSpPr>
            <p:spPr bwMode="auto">
              <a:xfrm>
                <a:off x="2719" y="2921"/>
                <a:ext cx="267" cy="295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660066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 sz="2100"/>
              </a:p>
            </p:txBody>
          </p:sp>
        </p:grpSp>
        <p:cxnSp>
          <p:nvCxnSpPr>
            <p:cNvPr id="11348" name="AutoShape 151"/>
            <p:cNvCxnSpPr>
              <a:cxnSpLocks noChangeShapeType="1"/>
              <a:stCxn id="11361" idx="6"/>
              <a:endCxn id="11344" idx="2"/>
            </p:cNvCxnSpPr>
            <p:nvPr/>
          </p:nvCxnSpPr>
          <p:spPr bwMode="auto">
            <a:xfrm>
              <a:off x="3039" y="3057"/>
              <a:ext cx="1347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49" name="AutoShape 152"/>
            <p:cNvCxnSpPr>
              <a:cxnSpLocks noChangeShapeType="1"/>
              <a:stCxn id="11344" idx="4"/>
              <a:endCxn id="11345" idx="0"/>
            </p:cNvCxnSpPr>
            <p:nvPr/>
          </p:nvCxnSpPr>
          <p:spPr bwMode="auto">
            <a:xfrm>
              <a:off x="4569" y="3232"/>
              <a:ext cx="0" cy="44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50" name="AutoShape 153"/>
            <p:cNvCxnSpPr>
              <a:cxnSpLocks noChangeShapeType="1"/>
              <a:stCxn id="11345" idx="2"/>
              <a:endCxn id="11359" idx="6"/>
            </p:cNvCxnSpPr>
            <p:nvPr/>
          </p:nvCxnSpPr>
          <p:spPr bwMode="auto">
            <a:xfrm flipH="1" flipV="1">
              <a:off x="3066" y="3828"/>
              <a:ext cx="1320" cy="2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51" name="AutoShape 154"/>
            <p:cNvCxnSpPr>
              <a:cxnSpLocks noChangeShapeType="1"/>
              <a:stCxn id="11344" idx="0"/>
              <a:endCxn id="11344" idx="6"/>
            </p:cNvCxnSpPr>
            <p:nvPr/>
          </p:nvCxnSpPr>
          <p:spPr bwMode="auto">
            <a:xfrm rot="16200000" flipH="1">
              <a:off x="4572" y="2878"/>
              <a:ext cx="176" cy="182"/>
            </a:xfrm>
            <a:prstGeom prst="curvedConnector4">
              <a:avLst>
                <a:gd name="adj1" fmla="val -78144"/>
                <a:gd name="adj2" fmla="val 175147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52" name="AutoShape 155"/>
            <p:cNvCxnSpPr>
              <a:cxnSpLocks noChangeShapeType="1"/>
              <a:stCxn id="11345" idx="5"/>
              <a:endCxn id="11345" idx="7"/>
            </p:cNvCxnSpPr>
            <p:nvPr/>
          </p:nvCxnSpPr>
          <p:spPr bwMode="auto">
            <a:xfrm rot="5400000" flipH="1">
              <a:off x="4573" y="3849"/>
              <a:ext cx="248" cy="8"/>
            </a:xfrm>
            <a:prstGeom prst="curvedConnector5">
              <a:avLst>
                <a:gd name="adj1" fmla="val -9951"/>
                <a:gd name="adj2" fmla="val -2620637"/>
                <a:gd name="adj3" fmla="val 12327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353" name="Line 156"/>
            <p:cNvSpPr>
              <a:spLocks noChangeShapeType="1"/>
            </p:cNvSpPr>
            <p:nvPr/>
          </p:nvSpPr>
          <p:spPr bwMode="auto">
            <a:xfrm>
              <a:off x="2472" y="305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 sz="2100"/>
            </a:p>
          </p:txBody>
        </p:sp>
        <p:sp>
          <p:nvSpPr>
            <p:cNvPr id="11354" name="Text Box 158"/>
            <p:cNvSpPr txBox="1">
              <a:spLocks noChangeArrowheads="1"/>
            </p:cNvSpPr>
            <p:nvPr/>
          </p:nvSpPr>
          <p:spPr bwMode="auto">
            <a:xfrm>
              <a:off x="3446" y="2838"/>
              <a:ext cx="49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l-GR" altLang="en-US" sz="1890">
                  <a:sym typeface="Wingdings" panose="05000000000000000000" pitchFamily="2" charset="2"/>
                </a:rPr>
                <a:t>ε</a:t>
              </a:r>
              <a:r>
                <a:rPr lang="en-US" altLang="en-US" sz="1890">
                  <a:sym typeface="Wingdings" panose="05000000000000000000" pitchFamily="2" charset="2"/>
                </a:rPr>
                <a:t>, </a:t>
              </a:r>
              <a:r>
                <a:rPr lang="el-GR" altLang="en-US" sz="1890">
                  <a:sym typeface="Wingdings" panose="05000000000000000000" pitchFamily="2" charset="2"/>
                </a:rPr>
                <a:t>ε</a:t>
              </a:r>
              <a:r>
                <a:rPr lang="en-US" altLang="en-US" sz="1890">
                  <a:sym typeface="Wingdings" panose="05000000000000000000" pitchFamily="2" charset="2"/>
                </a:rPr>
                <a:t>$</a:t>
              </a:r>
            </a:p>
          </p:txBody>
        </p:sp>
        <p:sp>
          <p:nvSpPr>
            <p:cNvPr id="11355" name="Text Box 159"/>
            <p:cNvSpPr txBox="1">
              <a:spLocks noChangeArrowheads="1"/>
            </p:cNvSpPr>
            <p:nvPr/>
          </p:nvSpPr>
          <p:spPr bwMode="auto">
            <a:xfrm>
              <a:off x="4070" y="3295"/>
              <a:ext cx="514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sym typeface="Wingdings" panose="05000000000000000000" pitchFamily="2" charset="2"/>
                </a:rPr>
                <a:t>1, 0</a:t>
              </a:r>
              <a:r>
                <a:rPr lang="el-GR" altLang="en-US" sz="2100">
                  <a:sym typeface="Wingdings" panose="05000000000000000000" pitchFamily="2" charset="2"/>
                </a:rPr>
                <a:t>ε</a:t>
              </a:r>
              <a:endParaRPr lang="en-US" altLang="en-US" sz="2100">
                <a:sym typeface="Wingdings" panose="05000000000000000000" pitchFamily="2" charset="2"/>
              </a:endParaRPr>
            </a:p>
          </p:txBody>
        </p:sp>
        <p:sp>
          <p:nvSpPr>
            <p:cNvPr id="11356" name="Text Box 160"/>
            <p:cNvSpPr txBox="1">
              <a:spLocks noChangeArrowheads="1"/>
            </p:cNvSpPr>
            <p:nvPr/>
          </p:nvSpPr>
          <p:spPr bwMode="auto">
            <a:xfrm>
              <a:off x="4870" y="2758"/>
              <a:ext cx="5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sym typeface="Wingdings" panose="05000000000000000000" pitchFamily="2" charset="2"/>
                </a:rPr>
                <a:t>0, </a:t>
              </a:r>
              <a:r>
                <a:rPr lang="el-GR" altLang="en-US" sz="1890">
                  <a:sym typeface="Wingdings" panose="05000000000000000000" pitchFamily="2" charset="2"/>
                </a:rPr>
                <a:t>ε</a:t>
              </a:r>
              <a:r>
                <a:rPr lang="en-US" altLang="en-US" sz="1890">
                  <a:sym typeface="Wingdings" panose="05000000000000000000" pitchFamily="2" charset="2"/>
                </a:rPr>
                <a:t>0</a:t>
              </a:r>
            </a:p>
          </p:txBody>
        </p:sp>
        <p:sp>
          <p:nvSpPr>
            <p:cNvPr id="11357" name="Text Box 161"/>
            <p:cNvSpPr txBox="1">
              <a:spLocks noChangeArrowheads="1"/>
            </p:cNvSpPr>
            <p:nvPr/>
          </p:nvSpPr>
          <p:spPr bwMode="auto">
            <a:xfrm>
              <a:off x="4934" y="3631"/>
              <a:ext cx="514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1890">
                  <a:sym typeface="Wingdings" panose="05000000000000000000" pitchFamily="2" charset="2"/>
                </a:rPr>
                <a:t>1, 0</a:t>
              </a:r>
              <a:r>
                <a:rPr lang="el-GR" altLang="en-US" sz="2100">
                  <a:sym typeface="Wingdings" panose="05000000000000000000" pitchFamily="2" charset="2"/>
                </a:rPr>
                <a:t>ε</a:t>
              </a:r>
              <a:endParaRPr lang="en-US" altLang="en-US" sz="2100">
                <a:sym typeface="Wingdings" panose="05000000000000000000" pitchFamily="2" charset="2"/>
              </a:endParaRPr>
            </a:p>
          </p:txBody>
        </p:sp>
        <p:sp>
          <p:nvSpPr>
            <p:cNvPr id="11358" name="Text Box 162"/>
            <p:cNvSpPr txBox="1">
              <a:spLocks noChangeArrowheads="1"/>
            </p:cNvSpPr>
            <p:nvPr/>
          </p:nvSpPr>
          <p:spPr bwMode="auto">
            <a:xfrm>
              <a:off x="3478" y="3638"/>
              <a:ext cx="49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660066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l-GR" altLang="en-US" sz="1890">
                  <a:sym typeface="Wingdings" panose="05000000000000000000" pitchFamily="2" charset="2"/>
                </a:rPr>
                <a:t>ε</a:t>
              </a:r>
              <a:r>
                <a:rPr lang="en-US" altLang="en-US" sz="1890">
                  <a:sym typeface="Wingdings" panose="05000000000000000000" pitchFamily="2" charset="2"/>
                </a:rPr>
                <a:t>, $</a:t>
              </a:r>
              <a:r>
                <a:rPr lang="el-GR" altLang="en-US" sz="1890">
                  <a:sym typeface="Wingdings" panose="05000000000000000000" pitchFamily="2" charset="2"/>
                </a:rPr>
                <a:t>ε</a:t>
              </a:r>
              <a:endParaRPr lang="en-US" altLang="en-US" sz="1890">
                <a:sym typeface="Wingdings" panose="05000000000000000000" pitchFamily="2" charset="2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A6404-6E3A-4422-8B75-C9ED0238BB7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00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1353</TotalTime>
  <Words>1172</Words>
  <Application>Microsoft Office PowerPoint</Application>
  <PresentationFormat>Custom</PresentationFormat>
  <Paragraphs>236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Courier New</vt:lpstr>
      <vt:lpstr>Symbol</vt:lpstr>
      <vt:lpstr>Wingdings</vt:lpstr>
      <vt:lpstr>Essential</vt:lpstr>
      <vt:lpstr>Context-free Languages</vt:lpstr>
      <vt:lpstr>Context-free Grammar (CFG)</vt:lpstr>
      <vt:lpstr>Example of Context-free Grammars </vt:lpstr>
      <vt:lpstr>Designing Context-free Grammars</vt:lpstr>
      <vt:lpstr>Ambiguity</vt:lpstr>
      <vt:lpstr>Chomsky Normal Form</vt:lpstr>
      <vt:lpstr>Any CFG  Chomsky Normal Form</vt:lpstr>
      <vt:lpstr>Pushdown Automaton (PDA)</vt:lpstr>
      <vt:lpstr>Examples of PDA</vt:lpstr>
      <vt:lpstr>Acceptance/Recognition by PDA</vt:lpstr>
      <vt:lpstr>Pumping Lemma for CFL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49</cp:revision>
  <dcterms:created xsi:type="dcterms:W3CDTF">2006-08-16T00:00:00Z</dcterms:created>
  <dcterms:modified xsi:type="dcterms:W3CDTF">2017-07-31T05:22:36Z</dcterms:modified>
</cp:coreProperties>
</file>