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62" r:id="rId4"/>
    <p:sldId id="259" r:id="rId5"/>
    <p:sldId id="263" r:id="rId6"/>
  </p:sldIdLst>
  <p:sldSz cx="12601575" cy="7200900"/>
  <p:notesSz cx="6858000" cy="9144000"/>
  <p:defaultTextStyle>
    <a:defPPr>
      <a:defRPr lang="en-US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39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336600"/>
    <a:srgbClr val="9AD3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889" autoAdjust="0"/>
  </p:normalViewPr>
  <p:slideViewPr>
    <p:cSldViewPr>
      <p:cViewPr varScale="1">
        <p:scale>
          <a:sx n="72" d="100"/>
          <a:sy n="72" d="100"/>
        </p:scale>
        <p:origin x="907" y="43"/>
      </p:cViewPr>
      <p:guideLst>
        <p:guide orient="horz" pos="2268"/>
        <p:guide pos="396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936C2-5AB2-4888-815E-534B5DFA1A2B}" type="datetimeFigureOut">
              <a:rPr lang="en-IN" smtClean="0"/>
              <a:t>08-11-2017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8625" y="685800"/>
            <a:ext cx="6000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6B21A-6754-4A0F-99A2-87145F1C9F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085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800850"/>
            <a:ext cx="6757987" cy="400050"/>
          </a:xfrm>
          <a:solidFill>
            <a:srgbClr val="C00000"/>
          </a:solidFill>
          <a:ln>
            <a:noFill/>
          </a:ln>
        </p:spPr>
        <p:txBody>
          <a:bodyPr/>
          <a:lstStyle>
            <a:lvl1pPr algn="r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INDIAN INSTITUTE OF TECHNOLOGY KHARAGPUR</a:t>
            </a:r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-1" y="5088636"/>
            <a:ext cx="1334542" cy="211226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8787" y="880110"/>
            <a:ext cx="10347723" cy="1200150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4500" spc="-9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8787" y="2080260"/>
            <a:ext cx="8562499" cy="720090"/>
          </a:xfrm>
        </p:spPr>
        <p:txBody>
          <a:bodyPr>
            <a:normAutofit/>
          </a:bodyPr>
          <a:lstStyle>
            <a:lvl1pPr marL="0" indent="0" algn="l">
              <a:buNone/>
              <a:defRPr sz="2700" b="1" cap="all" spc="135" baseline="0">
                <a:solidFill>
                  <a:schemeClr val="tx2"/>
                </a:solidFill>
                <a:latin typeface="Arial Narrow" panose="020B0606020202030204" pitchFamily="34" charset="0"/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54577" y="6800850"/>
            <a:ext cx="1680210" cy="360045"/>
          </a:xfrm>
        </p:spPr>
        <p:txBody>
          <a:bodyPr/>
          <a:lstStyle>
            <a:lvl1pPr>
              <a:defRPr sz="1600"/>
            </a:lvl1pPr>
          </a:lstStyle>
          <a:p>
            <a:fld id="{1D19774C-78F6-4EB3-971D-8B8CC6F999AA}" type="datetime1">
              <a:rPr lang="en-US" smtClean="0"/>
              <a:t>11/8/2017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2404674" y="5088636"/>
            <a:ext cx="196901" cy="21122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404674" y="0"/>
            <a:ext cx="196901" cy="56007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11825287" y="6610350"/>
            <a:ext cx="609600" cy="381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1" descr="iit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75" y="5657850"/>
            <a:ext cx="1089512" cy="1043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 userDrawn="1"/>
        </p:nvSpPr>
        <p:spPr>
          <a:xfrm>
            <a:off x="-1" y="0"/>
            <a:ext cx="1334542" cy="56007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8BD71-9367-4214-8594-DB7FAD6BCEF6}" type="datetime1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36142" y="288372"/>
            <a:ext cx="2835355" cy="61441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0079" y="288372"/>
            <a:ext cx="8296037" cy="61441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3BA63-92FF-47EA-A00E-F981DDB5B16F}" type="datetime1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DE1D5-A628-4611-AF8F-40962E3C198A}" type="datetime1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078" y="1520190"/>
            <a:ext cx="10711339" cy="4537234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9900" b="0" cap="all" spc="-9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078" y="240031"/>
            <a:ext cx="10711339" cy="1120140"/>
          </a:xfrm>
        </p:spPr>
        <p:txBody>
          <a:bodyPr anchor="b"/>
          <a:lstStyle>
            <a:lvl1pPr marL="0" indent="0">
              <a:buNone/>
              <a:defRPr sz="2300" b="0" cap="all" spc="135" baseline="0">
                <a:solidFill>
                  <a:schemeClr val="tx2"/>
                </a:solidFill>
                <a:latin typeface="+mj-lt"/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8D6B-BC2C-4F39-9723-9CDFD2FD4187}" type="datetime1">
              <a:rPr lang="en-US" smtClean="0"/>
              <a:t>11/8/2017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47281" y="1653542"/>
            <a:ext cx="4536567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14877" y="1653542"/>
            <a:ext cx="4536567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6C336-759B-4DF6-B44A-65EA46CF2694}" type="datetime1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3080" y="1651406"/>
            <a:ext cx="4536567" cy="671750"/>
          </a:xfrm>
        </p:spPr>
        <p:txBody>
          <a:bodyPr anchor="b">
            <a:noAutofit/>
          </a:bodyPr>
          <a:lstStyle>
            <a:lvl1pPr marL="0" indent="0">
              <a:buNone/>
              <a:defRPr sz="2000" b="0" cap="all" spc="113" baseline="0">
                <a:solidFill>
                  <a:schemeClr val="tx1"/>
                </a:solidFill>
                <a:latin typeface="+mj-lt"/>
              </a:defRPr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43080" y="2372334"/>
            <a:ext cx="4536567" cy="403250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19077" y="1651406"/>
            <a:ext cx="4536567" cy="671750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b="0" kern="1200" cap="all" spc="113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marL="0" lvl="0" indent="0" algn="l" defTabSz="10287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19077" y="2372334"/>
            <a:ext cx="4536567" cy="403250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BF38A-D9A6-4147-A0C6-83A82D91484E}" type="datetime1">
              <a:rPr lang="en-US" smtClean="0"/>
              <a:t>11/8/2017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0BD0-2E5B-493D-BF4C-712960B6749E}" type="datetime1">
              <a:rPr lang="en-US" smtClean="0"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5C54-0883-4FAF-A6DD-2FBEC2C45FCF}" type="datetime1">
              <a:rPr lang="en-US" smtClean="0"/>
              <a:t>11/8/2017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6867" y="1680210"/>
            <a:ext cx="7044631" cy="4704588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079" y="1680210"/>
            <a:ext cx="4145832" cy="4704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D2F0-3032-45A6-9E26-222C63827300}" type="datetime1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404674" y="5088636"/>
            <a:ext cx="196901" cy="21122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404334" cy="5088636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078" y="6000750"/>
            <a:ext cx="11236405" cy="480060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6A39-B318-4E96-9418-81911DC9BDDE}" type="datetime1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30078" y="5200650"/>
            <a:ext cx="11236405" cy="800100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404674" y="0"/>
            <a:ext cx="196901" cy="50886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065" y="160354"/>
            <a:ext cx="11761470" cy="639746"/>
          </a:xfrm>
          <a:prstGeom prst="rect">
            <a:avLst/>
          </a:prstGeom>
        </p:spPr>
        <p:txBody>
          <a:bodyPr vert="horz" lIns="102870" tIns="51435" rIns="102870" bIns="51435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078" y="1120141"/>
            <a:ext cx="11551444" cy="531233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46168" y="6760846"/>
            <a:ext cx="1680210" cy="360045"/>
          </a:xfrm>
          <a:prstGeom prst="rect">
            <a:avLst/>
          </a:prstGeom>
        </p:spPr>
        <p:txBody>
          <a:bodyPr vert="horz" lIns="102870" tIns="51435" rIns="102870" bIns="0" rtlCol="0" anchor="b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fld id="{00918659-41D6-476B-B86B-F6DF7E0F18D2}" type="datetime1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0080" y="6800851"/>
            <a:ext cx="7665958" cy="314706"/>
          </a:xfrm>
          <a:prstGeom prst="rect">
            <a:avLst/>
          </a:prstGeom>
        </p:spPr>
        <p:txBody>
          <a:bodyPr vert="horz" lIns="102870" tIns="51435" rIns="102870" bIns="51435" rtlCol="0" anchor="t"/>
          <a:lstStyle>
            <a:lvl1pPr algn="l">
              <a:defRPr sz="1600" b="1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smtClean="0"/>
              <a:t>INDIAN INSTITUTE OF TECHNOLOGY KHARAGPUR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758303" y="6592657"/>
            <a:ext cx="741426" cy="315040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2300" b="1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404674" y="0"/>
            <a:ext cx="196901" cy="14401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404674" y="1120140"/>
            <a:ext cx="196901" cy="6080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3335"/>
            <a:ext cx="420053" cy="14401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1120140"/>
            <a:ext cx="420053" cy="6094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1028700" rtl="0" eaLnBrk="1" latinLnBrk="0" hangingPunct="1">
        <a:spcBef>
          <a:spcPct val="0"/>
        </a:spcBef>
        <a:buNone/>
        <a:defRPr sz="4100" b="1" kern="1200" cap="none" spc="-68" baseline="0">
          <a:solidFill>
            <a:schemeClr val="tx2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0" indent="0" algn="l" defTabSz="1028700" rtl="0" eaLnBrk="1" latinLnBrk="0" hangingPunct="1">
        <a:spcBef>
          <a:spcPct val="20000"/>
        </a:spcBef>
        <a:spcAft>
          <a:spcPts val="675"/>
        </a:spcAft>
        <a:buFont typeface="Arial" pitchFamily="34" charset="0"/>
        <a:buNone/>
        <a:defRPr sz="2300" b="1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514350" indent="-205740" algn="l" defTabSz="10287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300" b="1" kern="1200">
          <a:solidFill>
            <a:srgbClr val="002060"/>
          </a:solidFill>
          <a:latin typeface="Arial Narrow" panose="020B0606020202030204" pitchFamily="34" charset="0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300" b="1" kern="1200">
          <a:solidFill>
            <a:srgbClr val="C00000"/>
          </a:solidFill>
          <a:latin typeface="Arial Narrow" panose="020B0606020202030204" pitchFamily="34" charset="0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300" b="1" kern="1200">
          <a:solidFill>
            <a:srgbClr val="7030A0"/>
          </a:solidFill>
          <a:latin typeface="Arial Narrow" panose="020B0606020202030204" pitchFamily="34" charset="0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300" b="1" kern="1200" baseline="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8787" y="476250"/>
            <a:ext cx="10347723" cy="1200150"/>
          </a:xfr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  <a:sym typeface="Symbol" pitchFamily="18" charset="2"/>
              </a:rPr>
              <a:t>Tutorial  </a:t>
            </a:r>
            <a:r>
              <a:rPr lang="en-US" sz="480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  <a:sym typeface="Symbol" pitchFamily="18" charset="2"/>
              </a:rPr>
              <a:t>- Propositional Logic</a:t>
            </a:r>
            <a:endParaRPr lang="en-US" sz="4800" dirty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  <a:sym typeface="Symbol" pitchFamily="18" charset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2767" y="1695450"/>
            <a:ext cx="8086010" cy="880110"/>
          </a:xfrm>
        </p:spPr>
        <p:txBody>
          <a:bodyPr>
            <a:normAutofit/>
          </a:bodyPr>
          <a:lstStyle/>
          <a:p>
            <a:r>
              <a:rPr lang="en-US" i="1" cap="none" dirty="0" smtClean="0"/>
              <a:t>Foundations of Computing Science</a:t>
            </a:r>
            <a:endParaRPr lang="en-IN" i="1" cap="non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16200000">
            <a:off x="11825287" y="6610350"/>
            <a:ext cx="609600" cy="3810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INDIAN INSTITUTE OF TECHNOLOGY KHARAGPUR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89835" y="2842803"/>
            <a:ext cx="3593291" cy="1165704"/>
          </a:xfrm>
          <a:prstGeom prst="rect">
            <a:avLst/>
          </a:prstGeom>
          <a:noFill/>
        </p:spPr>
        <p:txBody>
          <a:bodyPr wrap="none" lIns="102870" tIns="51435" rIns="102870" bIns="51435" rtlCol="0">
            <a:spAutoFit/>
          </a:bodyPr>
          <a:lstStyle/>
          <a:p>
            <a:r>
              <a:rPr lang="en-US" sz="2300" b="1" dirty="0" err="1">
                <a:latin typeface="Arial Narrow" panose="020B0606020202030204" pitchFamily="34" charset="0"/>
              </a:rPr>
              <a:t>Pallab</a:t>
            </a:r>
            <a:r>
              <a:rPr lang="en-US" sz="2300" b="1" dirty="0">
                <a:latin typeface="Arial Narrow" panose="020B0606020202030204" pitchFamily="34" charset="0"/>
              </a:rPr>
              <a:t> </a:t>
            </a:r>
            <a:r>
              <a:rPr lang="en-US" sz="2300" b="1" dirty="0" err="1">
                <a:latin typeface="Arial Narrow" panose="020B0606020202030204" pitchFamily="34" charset="0"/>
              </a:rPr>
              <a:t>Dasgupta</a:t>
            </a:r>
            <a:endParaRPr lang="en-US" sz="2300" b="1" dirty="0">
              <a:latin typeface="Arial Narrow" panose="020B0606020202030204" pitchFamily="34" charset="0"/>
            </a:endParaRPr>
          </a:p>
          <a:p>
            <a:r>
              <a:rPr lang="en-US" sz="2300" b="1" dirty="0" smtClean="0">
                <a:latin typeface="Arial Narrow" panose="020B0606020202030204" pitchFamily="34" charset="0"/>
              </a:rPr>
              <a:t>Professor</a:t>
            </a:r>
            <a:r>
              <a:rPr lang="en-US" sz="2300" b="1" dirty="0">
                <a:latin typeface="Arial Narrow" panose="020B0606020202030204" pitchFamily="34" charset="0"/>
              </a:rPr>
              <a:t>, </a:t>
            </a:r>
            <a:endParaRPr lang="en-US" sz="2300" b="1" dirty="0" smtClean="0">
              <a:latin typeface="Arial Narrow" panose="020B0606020202030204" pitchFamily="34" charset="0"/>
            </a:endParaRPr>
          </a:p>
          <a:p>
            <a:r>
              <a:rPr lang="en-US" sz="2300" b="1" dirty="0" smtClean="0">
                <a:latin typeface="Arial Narrow" panose="020B0606020202030204" pitchFamily="34" charset="0"/>
              </a:rPr>
              <a:t>Dept</a:t>
            </a:r>
            <a:r>
              <a:rPr lang="en-US" sz="2300" b="1" dirty="0">
                <a:latin typeface="Arial Narrow" panose="020B0606020202030204" pitchFamily="34" charset="0"/>
              </a:rPr>
              <a:t>. of Computer </a:t>
            </a:r>
            <a:r>
              <a:rPr lang="en-US" sz="2300" b="1" dirty="0" err="1">
                <a:latin typeface="Arial Narrow" panose="020B0606020202030204" pitchFamily="34" charset="0"/>
              </a:rPr>
              <a:t>Sc</a:t>
            </a:r>
            <a:r>
              <a:rPr lang="en-US" sz="2300" b="1" dirty="0">
                <a:latin typeface="Arial Narrow" panose="020B0606020202030204" pitchFamily="34" charset="0"/>
              </a:rPr>
              <a:t> &amp; </a:t>
            </a:r>
            <a:r>
              <a:rPr lang="en-US" sz="2300" b="1" dirty="0" err="1">
                <a:latin typeface="Arial Narrow" panose="020B0606020202030204" pitchFamily="34" charset="0"/>
              </a:rPr>
              <a:t>Engg</a:t>
            </a:r>
            <a:endParaRPr lang="en-US" sz="2300" b="1" dirty="0">
              <a:latin typeface="Arial Narrow" panose="020B0606020202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09987" y="2842803"/>
            <a:ext cx="179848" cy="119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spcCol="0"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943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078" y="1120141"/>
            <a:ext cx="11551444" cy="5604509"/>
          </a:xfrm>
        </p:spPr>
        <p:txBody>
          <a:bodyPr>
            <a:normAutofit/>
          </a:bodyPr>
          <a:lstStyle/>
          <a:p>
            <a:r>
              <a:rPr lang="en-IN" dirty="0" smtClean="0"/>
              <a:t>1. Express the following statements as propositional logic formulae.</a:t>
            </a:r>
          </a:p>
          <a:p>
            <a:pPr lvl="1"/>
            <a:r>
              <a:rPr lang="en-IN" dirty="0" smtClean="0"/>
              <a:t>(</a:t>
            </a:r>
            <a:r>
              <a:rPr lang="en-IN" dirty="0"/>
              <a:t>a) </a:t>
            </a:r>
            <a:r>
              <a:rPr lang="en-IN" dirty="0" smtClean="0"/>
              <a:t>Fido is always either sleeping or barking.</a:t>
            </a:r>
          </a:p>
          <a:p>
            <a:pPr lvl="1"/>
            <a:r>
              <a:rPr lang="en-IN" dirty="0" smtClean="0"/>
              <a:t>(</a:t>
            </a:r>
            <a:r>
              <a:rPr lang="en-IN" dirty="0"/>
              <a:t>b) </a:t>
            </a:r>
            <a:r>
              <a:rPr lang="en-IN" dirty="0" smtClean="0"/>
              <a:t>When Fido is hungry Fido barks, but Fido’s barking does not necessarily mean that Fido is hungry.</a:t>
            </a:r>
          </a:p>
          <a:p>
            <a:endParaRPr lang="en-IN" dirty="0" smtClean="0"/>
          </a:p>
          <a:p>
            <a:pPr algn="just"/>
            <a:r>
              <a:rPr lang="en-IN" dirty="0" smtClean="0"/>
              <a:t>2. According to political experts “A person who is a radical(R) is elected (E) if (s)he is conservative (C), but otherwise is not elected. Which of the following are correct representations of this assertion and why?</a:t>
            </a:r>
          </a:p>
          <a:p>
            <a:pPr marL="971550" lvl="1" indent="-457200">
              <a:buAutoNum type="alphaLcParenBoth"/>
            </a:pPr>
            <a:r>
              <a:rPr lang="en-IN" dirty="0" smtClean="0">
                <a:ea typeface="Cambria Math"/>
              </a:rPr>
              <a:t>(R </a:t>
            </a:r>
            <a:r>
              <a:rPr lang="en-IN" dirty="0">
                <a:ea typeface="Cambria Math"/>
              </a:rPr>
              <a:t>∧ </a:t>
            </a:r>
            <a:r>
              <a:rPr lang="en-IN" dirty="0" smtClean="0">
                <a:ea typeface="Cambria Math"/>
              </a:rPr>
              <a:t>E ) ⇔ C </a:t>
            </a:r>
          </a:p>
          <a:p>
            <a:pPr marL="971550" lvl="1" indent="-457200">
              <a:buAutoNum type="alphaLcParenBoth"/>
            </a:pPr>
            <a:r>
              <a:rPr lang="en-IN" dirty="0" smtClean="0">
                <a:ea typeface="Cambria Math"/>
              </a:rPr>
              <a:t>R ⇒ (E ⇔ C)</a:t>
            </a:r>
          </a:p>
          <a:p>
            <a:pPr marL="971550" lvl="1" indent="-457200">
              <a:buFont typeface="Arial" pitchFamily="34" charset="0"/>
              <a:buAutoNum type="alphaLcParenBoth"/>
            </a:pPr>
            <a:r>
              <a:rPr lang="en-IN" dirty="0">
                <a:ea typeface="Cambria Math"/>
              </a:rPr>
              <a:t>R ⇒ </a:t>
            </a:r>
            <a:r>
              <a:rPr lang="en-IN" dirty="0" smtClean="0">
                <a:ea typeface="Cambria Math"/>
              </a:rPr>
              <a:t>((C</a:t>
            </a:r>
            <a:r>
              <a:rPr lang="en-IN" dirty="0">
                <a:ea typeface="Cambria Math"/>
              </a:rPr>
              <a:t> ⇒</a:t>
            </a:r>
            <a:r>
              <a:rPr lang="en-IN" dirty="0" smtClean="0">
                <a:ea typeface="Cambria Math"/>
              </a:rPr>
              <a:t> E) ∨  ¬E )</a:t>
            </a:r>
          </a:p>
          <a:p>
            <a:endParaRPr lang="en-IN" dirty="0" smtClean="0"/>
          </a:p>
          <a:p>
            <a:endParaRPr lang="en-IN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459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078" y="1144310"/>
            <a:ext cx="11551444" cy="5656540"/>
          </a:xfrm>
        </p:spPr>
        <p:txBody>
          <a:bodyPr>
            <a:normAutofit/>
          </a:bodyPr>
          <a:lstStyle/>
          <a:p>
            <a:r>
              <a:rPr lang="en-US" dirty="0" smtClean="0"/>
              <a:t>3. </a:t>
            </a:r>
            <a:r>
              <a:rPr lang="en-IN" dirty="0" smtClean="0"/>
              <a:t>Which of the following sentences are valid, </a:t>
            </a:r>
            <a:r>
              <a:rPr lang="en-IN" dirty="0" err="1" smtClean="0"/>
              <a:t>unsatisfiable</a:t>
            </a:r>
            <a:r>
              <a:rPr lang="en-IN" dirty="0" smtClean="0"/>
              <a:t>, or neither.</a:t>
            </a:r>
          </a:p>
          <a:p>
            <a:pPr marL="971550" lvl="1" indent="-457200">
              <a:buAutoNum type="alphaLcParenBoth"/>
            </a:pPr>
            <a:r>
              <a:rPr lang="en-IN" dirty="0" smtClean="0">
                <a:ea typeface="Cambria Math"/>
              </a:rPr>
              <a:t>Smoke</a:t>
            </a:r>
            <a:r>
              <a:rPr lang="en-IN" dirty="0" smtClean="0"/>
              <a:t> </a:t>
            </a:r>
            <a:r>
              <a:rPr lang="en-IN" dirty="0" smtClean="0">
                <a:ea typeface="Cambria Math"/>
              </a:rPr>
              <a:t>⇒ Smoke</a:t>
            </a:r>
          </a:p>
          <a:p>
            <a:pPr marL="971550" lvl="1" indent="-457200">
              <a:buAutoNum type="alphaLcParenBoth"/>
            </a:pPr>
            <a:r>
              <a:rPr lang="en-IN" dirty="0" smtClean="0">
                <a:ea typeface="Cambria Math"/>
              </a:rPr>
              <a:t>Smoke ⇒ Fire</a:t>
            </a:r>
          </a:p>
          <a:p>
            <a:pPr marL="971550" lvl="1" indent="-457200">
              <a:buAutoNum type="alphaLcParenBoth"/>
            </a:pPr>
            <a:r>
              <a:rPr lang="en-IN" dirty="0">
                <a:ea typeface="Cambria Math"/>
              </a:rPr>
              <a:t>Smoke ∨ </a:t>
            </a:r>
            <a:r>
              <a:rPr lang="en-IN" dirty="0" smtClean="0">
                <a:ea typeface="Cambria Math"/>
              </a:rPr>
              <a:t>Fire  ∨ ¬ Fire</a:t>
            </a:r>
          </a:p>
          <a:p>
            <a:pPr marL="971550" lvl="1" indent="-457200">
              <a:buFont typeface="Arial" pitchFamily="34" charset="0"/>
              <a:buAutoNum type="alphaLcParenBoth"/>
            </a:pPr>
            <a:r>
              <a:rPr lang="en-IN" dirty="0" smtClean="0">
                <a:ea typeface="Cambria Math"/>
              </a:rPr>
              <a:t>(</a:t>
            </a:r>
            <a:r>
              <a:rPr lang="en-IN" dirty="0">
                <a:ea typeface="Cambria Math"/>
              </a:rPr>
              <a:t>Smoke ⇒ </a:t>
            </a:r>
            <a:r>
              <a:rPr lang="en-IN" dirty="0" smtClean="0">
                <a:ea typeface="Cambria Math"/>
              </a:rPr>
              <a:t>Fire)</a:t>
            </a:r>
            <a:r>
              <a:rPr lang="en-IN" dirty="0">
                <a:ea typeface="Cambria Math"/>
              </a:rPr>
              <a:t> </a:t>
            </a:r>
            <a:r>
              <a:rPr lang="en-IN" dirty="0" smtClean="0">
                <a:ea typeface="Cambria Math"/>
              </a:rPr>
              <a:t>⇒ (¬Smoke</a:t>
            </a:r>
            <a:r>
              <a:rPr lang="en-IN" dirty="0">
                <a:ea typeface="Cambria Math"/>
              </a:rPr>
              <a:t> ⇒ ¬</a:t>
            </a:r>
            <a:r>
              <a:rPr lang="en-IN" dirty="0" smtClean="0">
                <a:ea typeface="Cambria Math"/>
              </a:rPr>
              <a:t>Fire)</a:t>
            </a:r>
          </a:p>
          <a:p>
            <a:pPr marL="971550" lvl="1" indent="-457200">
              <a:buFont typeface="Arial" pitchFamily="34" charset="0"/>
              <a:buAutoNum type="alphaLcParenBoth"/>
            </a:pPr>
            <a:r>
              <a:rPr lang="en-IN" dirty="0">
                <a:ea typeface="Cambria Math"/>
              </a:rPr>
              <a:t>(Smoke ⇒ Fire) ⇒ </a:t>
            </a:r>
            <a:r>
              <a:rPr lang="en-IN" dirty="0" smtClean="0">
                <a:ea typeface="Cambria Math"/>
              </a:rPr>
              <a:t>(Smoke </a:t>
            </a:r>
            <a:r>
              <a:rPr lang="en-IN" dirty="0">
                <a:ea typeface="Cambria Math"/>
              </a:rPr>
              <a:t>∧ </a:t>
            </a:r>
            <a:r>
              <a:rPr lang="en-IN" dirty="0" smtClean="0">
                <a:ea typeface="Cambria Math"/>
              </a:rPr>
              <a:t> Heat ⇒ Fire)</a:t>
            </a:r>
          </a:p>
          <a:p>
            <a:endParaRPr lang="en-IN" dirty="0" smtClean="0">
              <a:ea typeface="Cambria Math"/>
            </a:endParaRPr>
          </a:p>
          <a:p>
            <a:r>
              <a:rPr lang="en-IN" dirty="0" smtClean="0">
                <a:ea typeface="Cambria Math"/>
              </a:rPr>
              <a:t>4. Prove whether or not the following rule of inference is sound: (P ⇒ Q, </a:t>
            </a:r>
            <a:r>
              <a:rPr lang="en-IN" dirty="0">
                <a:ea typeface="Cambria Math"/>
              </a:rPr>
              <a:t>¬</a:t>
            </a:r>
            <a:r>
              <a:rPr lang="en-IN" dirty="0" smtClean="0">
                <a:ea typeface="Cambria Math"/>
              </a:rPr>
              <a:t>Q ) / </a:t>
            </a:r>
            <a:r>
              <a:rPr lang="en-IN" dirty="0">
                <a:ea typeface="Cambria Math"/>
              </a:rPr>
              <a:t>¬</a:t>
            </a:r>
            <a:r>
              <a:rPr lang="en-IN" dirty="0" smtClean="0">
                <a:ea typeface="Cambria Math"/>
              </a:rPr>
              <a:t>P</a:t>
            </a:r>
          </a:p>
          <a:p>
            <a:endParaRPr lang="en-IN" dirty="0" smtClean="0">
              <a:ea typeface="Cambria Math"/>
            </a:endParaRPr>
          </a:p>
          <a:p>
            <a:pPr marL="266700" indent="-266700" algn="just"/>
            <a:r>
              <a:rPr lang="en-IN" dirty="0" smtClean="0">
                <a:ea typeface="Cambria Math"/>
              </a:rPr>
              <a:t>5. Convert the sentence A </a:t>
            </a:r>
            <a:r>
              <a:rPr lang="en-IN" dirty="0">
                <a:ea typeface="Cambria Math"/>
              </a:rPr>
              <a:t>⇔ </a:t>
            </a:r>
            <a:r>
              <a:rPr lang="en-IN" dirty="0" smtClean="0">
                <a:ea typeface="Cambria Math"/>
              </a:rPr>
              <a:t>(B </a:t>
            </a:r>
            <a:r>
              <a:rPr lang="en-IN" dirty="0">
                <a:ea typeface="Cambria Math"/>
              </a:rPr>
              <a:t>∨</a:t>
            </a:r>
            <a:r>
              <a:rPr lang="en-IN" dirty="0" smtClean="0">
                <a:ea typeface="Cambria Math"/>
              </a:rPr>
              <a:t> E) to CNF, where your answer will be one or more </a:t>
            </a:r>
            <a:r>
              <a:rPr lang="en-IN" i="1" dirty="0" smtClean="0">
                <a:ea typeface="Cambria Math"/>
              </a:rPr>
              <a:t>“clauses”.  </a:t>
            </a:r>
            <a:r>
              <a:rPr lang="en-IN" dirty="0" smtClean="0">
                <a:ea typeface="Cambria Math"/>
              </a:rPr>
              <a:t>Using the clauses obtained, and the clauses: (</a:t>
            </a:r>
            <a:r>
              <a:rPr lang="en-IN" dirty="0">
                <a:ea typeface="Cambria Math"/>
              </a:rPr>
              <a:t>¬</a:t>
            </a:r>
            <a:r>
              <a:rPr lang="en-IN" dirty="0" smtClean="0">
                <a:ea typeface="Cambria Math"/>
              </a:rPr>
              <a:t>E </a:t>
            </a:r>
            <a:r>
              <a:rPr lang="en-IN" dirty="0">
                <a:ea typeface="Cambria Math"/>
              </a:rPr>
              <a:t>∨ </a:t>
            </a:r>
            <a:r>
              <a:rPr lang="en-IN" dirty="0" smtClean="0">
                <a:ea typeface="Cambria Math"/>
              </a:rPr>
              <a:t>D), (</a:t>
            </a:r>
            <a:r>
              <a:rPr lang="en-IN" dirty="0">
                <a:ea typeface="Cambria Math"/>
              </a:rPr>
              <a:t>¬</a:t>
            </a:r>
            <a:r>
              <a:rPr lang="en-IN" dirty="0" smtClean="0">
                <a:ea typeface="Cambria Math"/>
              </a:rPr>
              <a:t>C </a:t>
            </a:r>
            <a:r>
              <a:rPr lang="en-IN" dirty="0">
                <a:ea typeface="Cambria Math"/>
              </a:rPr>
              <a:t>∨ </a:t>
            </a:r>
            <a:r>
              <a:rPr lang="en-IN" dirty="0" smtClean="0">
                <a:ea typeface="Cambria Math"/>
              </a:rPr>
              <a:t>¬F </a:t>
            </a:r>
            <a:r>
              <a:rPr lang="en-IN" dirty="0">
                <a:ea typeface="Cambria Math"/>
              </a:rPr>
              <a:t>∨ </a:t>
            </a:r>
            <a:r>
              <a:rPr lang="en-IN" dirty="0" smtClean="0">
                <a:ea typeface="Cambria Math"/>
              </a:rPr>
              <a:t>¬B), (</a:t>
            </a:r>
            <a:r>
              <a:rPr lang="en-IN" dirty="0">
                <a:ea typeface="Cambria Math"/>
              </a:rPr>
              <a:t>¬</a:t>
            </a:r>
            <a:r>
              <a:rPr lang="en-IN" dirty="0" smtClean="0">
                <a:ea typeface="Cambria Math"/>
              </a:rPr>
              <a:t>E </a:t>
            </a:r>
            <a:r>
              <a:rPr lang="en-IN" dirty="0">
                <a:ea typeface="Cambria Math"/>
              </a:rPr>
              <a:t>∨ </a:t>
            </a:r>
            <a:r>
              <a:rPr lang="en-IN" dirty="0" smtClean="0">
                <a:ea typeface="Cambria Math"/>
              </a:rPr>
              <a:t>B ), (</a:t>
            </a:r>
            <a:r>
              <a:rPr lang="en-IN" dirty="0">
                <a:ea typeface="Cambria Math"/>
              </a:rPr>
              <a:t>¬</a:t>
            </a:r>
            <a:r>
              <a:rPr lang="en-IN" dirty="0" smtClean="0">
                <a:ea typeface="Cambria Math"/>
              </a:rPr>
              <a:t>B </a:t>
            </a:r>
            <a:r>
              <a:rPr lang="en-IN" dirty="0">
                <a:ea typeface="Cambria Math"/>
              </a:rPr>
              <a:t>∨ </a:t>
            </a:r>
            <a:r>
              <a:rPr lang="en-IN" dirty="0" smtClean="0">
                <a:ea typeface="Cambria Math"/>
              </a:rPr>
              <a:t>F ), (</a:t>
            </a:r>
            <a:r>
              <a:rPr lang="en-IN" dirty="0">
                <a:ea typeface="Cambria Math"/>
              </a:rPr>
              <a:t>¬</a:t>
            </a:r>
            <a:r>
              <a:rPr lang="en-IN" dirty="0" smtClean="0">
                <a:ea typeface="Cambria Math"/>
              </a:rPr>
              <a:t>B </a:t>
            </a:r>
            <a:r>
              <a:rPr lang="en-IN" dirty="0">
                <a:ea typeface="Cambria Math"/>
              </a:rPr>
              <a:t>∨ </a:t>
            </a:r>
            <a:r>
              <a:rPr lang="en-IN" dirty="0" smtClean="0">
                <a:ea typeface="Cambria Math"/>
              </a:rPr>
              <a:t>C), determine if </a:t>
            </a:r>
            <a:r>
              <a:rPr lang="en-IN" dirty="0">
                <a:ea typeface="Cambria Math"/>
              </a:rPr>
              <a:t>¬</a:t>
            </a:r>
            <a:r>
              <a:rPr lang="en-IN" dirty="0" smtClean="0">
                <a:ea typeface="Cambria Math"/>
              </a:rPr>
              <a:t>B is true using resolution refutation. Show the proof tree.</a:t>
            </a:r>
            <a:endParaRPr lang="en-IN" i="1" dirty="0">
              <a:ea typeface="Cambria Math"/>
            </a:endParaRPr>
          </a:p>
          <a:p>
            <a:pPr marL="457200" indent="-457200">
              <a:buFont typeface="Arial" pitchFamily="34" charset="0"/>
              <a:buAutoNum type="alphaLcParenBoth"/>
            </a:pPr>
            <a:endParaRPr lang="en-IN" dirty="0">
              <a:ea typeface="Cambria Math"/>
            </a:endParaRPr>
          </a:p>
          <a:p>
            <a:pPr marL="457200" indent="-457200">
              <a:buAutoNum type="alphaLcParenBoth"/>
            </a:pPr>
            <a:endParaRPr lang="en-IN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215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6. Consider the following hypotheses:</a:t>
            </a:r>
          </a:p>
          <a:p>
            <a:pPr marL="971550" lvl="1" indent="-457200">
              <a:buAutoNum type="alphaLcParenBoth"/>
            </a:pPr>
            <a:r>
              <a:rPr lang="en-IN" dirty="0" smtClean="0"/>
              <a:t>If it rains, Joe brings his umbrella</a:t>
            </a:r>
          </a:p>
          <a:p>
            <a:pPr marL="971550" lvl="1" indent="-457200">
              <a:buAutoNum type="alphaLcParenBoth"/>
            </a:pPr>
            <a:r>
              <a:rPr lang="en-IN" dirty="0" smtClean="0"/>
              <a:t>If Joe has an umbrella, he doesn’t get wet.</a:t>
            </a:r>
          </a:p>
          <a:p>
            <a:pPr marL="971550" lvl="1" indent="-457200">
              <a:buAutoNum type="alphaLcParenBoth"/>
            </a:pPr>
            <a:r>
              <a:rPr lang="en-IN" dirty="0" smtClean="0"/>
              <a:t>If it doesn’t rain, Joe doesn’t get wet.</a:t>
            </a:r>
          </a:p>
          <a:p>
            <a:pPr marL="271463"/>
            <a:r>
              <a:rPr lang="en-IN" dirty="0" smtClean="0"/>
              <a:t>Prove that Joe never gets wet.</a:t>
            </a:r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25065" y="160354"/>
            <a:ext cx="11761470" cy="639746"/>
          </a:xfrm>
        </p:spPr>
        <p:txBody>
          <a:bodyPr>
            <a:normAutofit fontScale="90000"/>
          </a:bodyPr>
          <a:lstStyle/>
          <a:p>
            <a:r>
              <a:rPr lang="en-US" dirty="0"/>
              <a:t>Questions </a:t>
            </a:r>
          </a:p>
        </p:txBody>
      </p:sp>
    </p:spTree>
    <p:extLst>
      <p:ext uri="{BB962C8B-B14F-4D97-AF65-F5344CB8AC3E}">
        <p14:creationId xmlns:p14="http://schemas.microsoft.com/office/powerpoint/2010/main" val="1406519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6225" indent="-276225"/>
            <a:r>
              <a:rPr lang="en-IN" dirty="0" smtClean="0"/>
              <a:t>7. Let the propositions have intuitive meanings as given here: </a:t>
            </a:r>
            <a:br>
              <a:rPr lang="en-IN" dirty="0" smtClean="0"/>
            </a:br>
            <a:r>
              <a:rPr lang="en-IN" dirty="0" smtClean="0"/>
              <a:t>Encode the following ideas as </a:t>
            </a:r>
            <a:r>
              <a:rPr lang="en-IN" i="1" dirty="0" smtClean="0"/>
              <a:t>clauses </a:t>
            </a:r>
            <a:r>
              <a:rPr lang="en-IN" dirty="0" smtClean="0"/>
              <a:t>or </a:t>
            </a:r>
            <a:r>
              <a:rPr lang="en-IN" i="1" dirty="0" smtClean="0"/>
              <a:t>product of clauses:</a:t>
            </a:r>
            <a:endParaRPr lang="en-IN" dirty="0" smtClean="0"/>
          </a:p>
          <a:p>
            <a:pPr marL="971550" lvl="1" indent="-457200">
              <a:buAutoNum type="alphaLcParenBoth"/>
            </a:pPr>
            <a:r>
              <a:rPr lang="en-IN" dirty="0" smtClean="0"/>
              <a:t>If test T is positive, then that person has blood type A </a:t>
            </a:r>
            <a:br>
              <a:rPr lang="en-IN" dirty="0" smtClean="0"/>
            </a:br>
            <a:r>
              <a:rPr lang="en-IN" dirty="0" smtClean="0"/>
              <a:t>or AB.</a:t>
            </a:r>
          </a:p>
          <a:p>
            <a:pPr marL="971550" lvl="1" indent="-457200">
              <a:buAutoNum type="alphaLcParenBoth"/>
            </a:pPr>
            <a:r>
              <a:rPr lang="en-IN" dirty="0" smtClean="0"/>
              <a:t>If test S is positive, then that person has blood type B </a:t>
            </a:r>
            <a:br>
              <a:rPr lang="en-IN" dirty="0" smtClean="0"/>
            </a:br>
            <a:r>
              <a:rPr lang="en-IN" dirty="0" smtClean="0"/>
              <a:t>or AB.</a:t>
            </a:r>
          </a:p>
          <a:p>
            <a:pPr marL="971550" lvl="1" indent="-457200">
              <a:buAutoNum type="alphaLcParenBoth"/>
            </a:pPr>
            <a:r>
              <a:rPr lang="en-IN" dirty="0" smtClean="0"/>
              <a:t>If a person has type A, then test T will be positive.</a:t>
            </a:r>
          </a:p>
          <a:p>
            <a:pPr marL="971550" lvl="1" indent="-457200">
              <a:buAutoNum type="alphaLcParenBoth"/>
            </a:pPr>
            <a:r>
              <a:rPr lang="en-IN" dirty="0" smtClean="0"/>
              <a:t>If a person has type B, then test S will be positive.</a:t>
            </a:r>
          </a:p>
          <a:p>
            <a:pPr marL="971550" lvl="1" indent="-457200">
              <a:buAutoNum type="alphaLcParenBoth"/>
            </a:pPr>
            <a:r>
              <a:rPr lang="en-IN" dirty="0" smtClean="0"/>
              <a:t>If a person has type AB, then both tests T and S will be </a:t>
            </a:r>
            <a:br>
              <a:rPr lang="en-IN" dirty="0" smtClean="0"/>
            </a:br>
            <a:r>
              <a:rPr lang="en-IN" dirty="0" smtClean="0"/>
              <a:t>positive.</a:t>
            </a:r>
          </a:p>
          <a:p>
            <a:pPr marL="971550" lvl="1" indent="-457200">
              <a:buAutoNum type="alphaLcParenBoth"/>
            </a:pPr>
            <a:r>
              <a:rPr lang="en-IN" dirty="0" smtClean="0"/>
              <a:t>A person has type A, B, AB, or O blood.</a:t>
            </a:r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25065" y="160354"/>
            <a:ext cx="11761470" cy="639746"/>
          </a:xfrm>
        </p:spPr>
        <p:txBody>
          <a:bodyPr>
            <a:normAutofit fontScale="90000"/>
          </a:bodyPr>
          <a:lstStyle/>
          <a:p>
            <a:r>
              <a:rPr lang="en-US" dirty="0"/>
              <a:t>Questions 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419408"/>
              </p:ext>
            </p:extLst>
          </p:nvPr>
        </p:nvGraphicFramePr>
        <p:xfrm>
          <a:off x="8339137" y="1390650"/>
          <a:ext cx="3829050" cy="4388006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000555"/>
                <a:gridCol w="2828495"/>
              </a:tblGrid>
              <a:tr h="592512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/>
                        <a:t>Props.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/>
                        <a:t>Meaning</a:t>
                      </a:r>
                      <a:endParaRPr lang="en-IN" sz="1600" dirty="0"/>
                    </a:p>
                  </a:txBody>
                  <a:tcPr/>
                </a:tc>
              </a:tr>
              <a:tr h="592512"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/>
                        <a:t>a</a:t>
                      </a:r>
                      <a:endParaRPr lang="en-IN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A person has blood type A.</a:t>
                      </a:r>
                      <a:endParaRPr lang="en-IN" sz="1600" dirty="0"/>
                    </a:p>
                  </a:txBody>
                  <a:tcPr anchor="ctr"/>
                </a:tc>
              </a:tr>
              <a:tr h="592512"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/>
                        <a:t>b</a:t>
                      </a:r>
                      <a:endParaRPr lang="en-IN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A person has blood</a:t>
                      </a:r>
                      <a:r>
                        <a:rPr lang="en-IN" sz="1600" baseline="0" dirty="0" smtClean="0"/>
                        <a:t> type B.</a:t>
                      </a:r>
                      <a:endParaRPr lang="en-IN" sz="1600" dirty="0"/>
                    </a:p>
                  </a:txBody>
                  <a:tcPr anchor="ctr"/>
                </a:tc>
              </a:tr>
              <a:tr h="592512"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/>
                        <a:t>c </a:t>
                      </a:r>
                      <a:endParaRPr lang="en-IN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A person has blood type AB.</a:t>
                      </a:r>
                      <a:endParaRPr lang="en-IN" sz="1600" dirty="0"/>
                    </a:p>
                  </a:txBody>
                  <a:tcPr anchor="ctr"/>
                </a:tc>
              </a:tr>
              <a:tr h="592512"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/>
                        <a:t>o</a:t>
                      </a:r>
                      <a:endParaRPr lang="en-IN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A person has blood type O.</a:t>
                      </a:r>
                      <a:endParaRPr lang="en-IN" sz="1600" dirty="0"/>
                    </a:p>
                  </a:txBody>
                  <a:tcPr anchor="ctr"/>
                </a:tc>
              </a:tr>
              <a:tr h="712723"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/>
                        <a:t>t</a:t>
                      </a:r>
                      <a:endParaRPr lang="en-IN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Test </a:t>
                      </a:r>
                      <a:r>
                        <a:rPr lang="en-IN" sz="1600" i="1" dirty="0" smtClean="0"/>
                        <a:t>T</a:t>
                      </a:r>
                      <a:r>
                        <a:rPr lang="en-IN" sz="1600" i="0" baseline="0" dirty="0" smtClean="0"/>
                        <a:t> is positive on a person’s blood sample.</a:t>
                      </a:r>
                    </a:p>
                  </a:txBody>
                  <a:tcPr anchor="ctr"/>
                </a:tc>
              </a:tr>
              <a:tr h="712723"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/>
                        <a:t>s </a:t>
                      </a:r>
                      <a:endParaRPr lang="en-IN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600" i="0" baseline="0" dirty="0" smtClean="0"/>
                        <a:t>Test </a:t>
                      </a:r>
                      <a:r>
                        <a:rPr lang="en-IN" sz="1600" i="1" baseline="0" dirty="0" smtClean="0"/>
                        <a:t>S </a:t>
                      </a:r>
                      <a:r>
                        <a:rPr lang="en-IN" sz="1600" i="0" baseline="0" dirty="0" smtClean="0"/>
                        <a:t>is positive on a person’s blood sample.</a:t>
                      </a:r>
                      <a:endParaRPr lang="en-IN" sz="1600" i="1" baseline="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1321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1391</TotalTime>
  <Words>436</Words>
  <Application>Microsoft Office PowerPoint</Application>
  <PresentationFormat>Custom</PresentationFormat>
  <Paragraphs>65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Arial Narrow</vt:lpstr>
      <vt:lpstr>Calibri</vt:lpstr>
      <vt:lpstr>Cambria Math</vt:lpstr>
      <vt:lpstr>Symbol</vt:lpstr>
      <vt:lpstr>Essential</vt:lpstr>
      <vt:lpstr>Tutorial  - Propositional Logic</vt:lpstr>
      <vt:lpstr>Questions </vt:lpstr>
      <vt:lpstr>Questions </vt:lpstr>
      <vt:lpstr>Questions </vt:lpstr>
      <vt:lpstr>Questions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AUTOSAFE Vision</dc:title>
  <dc:creator>pallab</dc:creator>
  <cp:lastModifiedBy>Antonio Bruto da Costa</cp:lastModifiedBy>
  <cp:revision>65</cp:revision>
  <dcterms:created xsi:type="dcterms:W3CDTF">2006-08-16T00:00:00Z</dcterms:created>
  <dcterms:modified xsi:type="dcterms:W3CDTF">2017-11-08T17:56:29Z</dcterms:modified>
</cp:coreProperties>
</file>