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71" r:id="rId2"/>
    <p:sldId id="435" r:id="rId3"/>
    <p:sldId id="445" r:id="rId4"/>
    <p:sldId id="447" r:id="rId5"/>
    <p:sldId id="446" r:id="rId6"/>
    <p:sldId id="448" r:id="rId7"/>
    <p:sldId id="449" r:id="rId8"/>
    <p:sldId id="450" r:id="rId9"/>
    <p:sldId id="452" r:id="rId10"/>
    <p:sldId id="453" r:id="rId11"/>
    <p:sldId id="454" r:id="rId12"/>
    <p:sldId id="455" r:id="rId13"/>
    <p:sldId id="462" r:id="rId14"/>
    <p:sldId id="463" r:id="rId15"/>
    <p:sldId id="456" r:id="rId16"/>
    <p:sldId id="457" r:id="rId17"/>
    <p:sldId id="458" r:id="rId18"/>
    <p:sldId id="465" r:id="rId19"/>
    <p:sldId id="464" r:id="rId20"/>
    <p:sldId id="459" r:id="rId21"/>
    <p:sldId id="460" r:id="rId22"/>
    <p:sldId id="461" r:id="rId23"/>
    <p:sldId id="466" r:id="rId2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006600"/>
    <a:srgbClr val="000066"/>
    <a:srgbClr val="660033"/>
    <a:srgbClr val="9DFFFF"/>
    <a:srgbClr val="004600"/>
    <a:srgbClr val="00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1" autoAdjust="0"/>
    <p:restoredTop sz="94660" autoAdjust="0"/>
  </p:normalViewPr>
  <p:slideViewPr>
    <p:cSldViewPr>
      <p:cViewPr>
        <p:scale>
          <a:sx n="114" d="100"/>
          <a:sy n="114" d="100"/>
        </p:scale>
        <p:origin x="-13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t" anchorCtr="0" compatLnSpc="1">
            <a:prstTxWarp prst="textNoShape">
              <a:avLst/>
            </a:prstTxWarp>
          </a:bodyPr>
          <a:lstStyle>
            <a:lvl1pPr defTabSz="965200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b" anchorCtr="0" compatLnSpc="1">
            <a:prstTxWarp prst="textNoShape">
              <a:avLst/>
            </a:prstTxWarp>
          </a:bodyPr>
          <a:lstStyle>
            <a:lvl1pPr defTabSz="965200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5" tIns="48319" rIns="96635" bIns="48319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b="0">
                <a:latin typeface="Arial" panose="020B0604020202020204" pitchFamily="34" charset="0"/>
              </a:defRPr>
            </a:lvl1pPr>
          </a:lstStyle>
          <a:p>
            <a:fld id="{AFB3AEE9-2A7D-4958-8584-FE986896D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7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91256-E24A-43CA-BC05-8EAE1A8432B4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1EE11-61B7-4F5F-B1F4-76B93489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6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EE11-61B7-4F5F-B1F4-76B93489F6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1EE11-61B7-4F5F-B1F4-76B93489F6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8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6477000"/>
            <a:ext cx="6538340" cy="381000"/>
          </a:xfrm>
          <a:solidFill>
            <a:srgbClr val="C00000"/>
          </a:solidFill>
          <a:ln>
            <a:noFill/>
          </a:ln>
        </p:spPr>
        <p:txBody>
          <a:bodyPr/>
          <a:lstStyle>
            <a:lvl1pPr algn="r">
              <a:defRPr sz="190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1" y="4846320"/>
            <a:ext cx="1291167" cy="2011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598" y="838200"/>
            <a:ext cx="10011403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572" spc="-65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07213" y="1989967"/>
            <a:ext cx="8284202" cy="685800"/>
          </a:xfrm>
        </p:spPr>
        <p:txBody>
          <a:bodyPr>
            <a:normAutofit/>
          </a:bodyPr>
          <a:lstStyle>
            <a:lvl1pPr marL="0" indent="0" algn="l">
              <a:buNone/>
              <a:defRPr sz="2667" b="1" cap="all" spc="98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373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6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9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2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9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5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defTabSz="979734">
              <a:spcAft>
                <a:spcPts val="643"/>
              </a:spcAft>
            </a:pPr>
            <a:r>
              <a:rPr lang="en-US" sz="2571" i="1" cap="none" spc="129" dirty="0" smtClean="0">
                <a:solidFill>
                  <a:srgbClr val="D1282E"/>
                </a:solidFill>
              </a:rPr>
              <a:t>CS60002: Distributed Systems</a:t>
            </a:r>
            <a:endParaRPr lang="en-IN" sz="2571" i="1" cap="none" spc="129" dirty="0">
              <a:solidFill>
                <a:srgbClr val="D1282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2" cy="533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11445551" y="6292692"/>
            <a:ext cx="580571" cy="368617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fld id="{98868F1C-62E2-4AA8-A07C-461E412925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1" descr="iit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4" y="5773802"/>
            <a:ext cx="1054102" cy="99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-1" y="0"/>
            <a:ext cx="1291167" cy="533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14" name="TextBox 13"/>
          <p:cNvSpPr txBox="1"/>
          <p:nvPr/>
        </p:nvSpPr>
        <p:spPr>
          <a:xfrm>
            <a:off x="3991429" y="2888238"/>
            <a:ext cx="4695049" cy="1447503"/>
          </a:xfrm>
          <a:prstGeom prst="rect">
            <a:avLst/>
          </a:prstGeom>
          <a:noFill/>
        </p:spPr>
        <p:txBody>
          <a:bodyPr wrap="none" lIns="97971" tIns="48986" rIns="97971" bIns="48986" rtlCol="0">
            <a:spAutoFit/>
          </a:bodyPr>
          <a:lstStyle/>
          <a:p>
            <a:r>
              <a:rPr lang="en-US" sz="2191" b="1" dirty="0" err="1">
                <a:latin typeface="Arial Narrow" panose="020B0606020202030204" pitchFamily="34" charset="0"/>
              </a:rPr>
              <a:t>Pallab</a:t>
            </a:r>
            <a:r>
              <a:rPr lang="en-US" sz="2191" b="1" dirty="0">
                <a:latin typeface="Arial Narrow" panose="020B0606020202030204" pitchFamily="34" charset="0"/>
              </a:rPr>
              <a:t> </a:t>
            </a:r>
            <a:r>
              <a:rPr lang="en-US" sz="2191" b="1" dirty="0" err="1">
                <a:latin typeface="Arial Narrow" panose="020B0606020202030204" pitchFamily="34" charset="0"/>
              </a:rPr>
              <a:t>Dasgupta</a:t>
            </a:r>
            <a:endParaRPr lang="en-US" sz="2191" b="1" dirty="0">
              <a:latin typeface="Arial Narrow" panose="020B0606020202030204" pitchFamily="34" charset="0"/>
            </a:endParaRPr>
          </a:p>
          <a:p>
            <a:r>
              <a:rPr lang="en-US" sz="2191" b="1" dirty="0" smtClean="0">
                <a:latin typeface="Arial Narrow" panose="020B0606020202030204" pitchFamily="34" charset="0"/>
              </a:rPr>
              <a:t>Professor</a:t>
            </a:r>
            <a:r>
              <a:rPr lang="en-US" sz="2191" b="1" dirty="0">
                <a:latin typeface="Arial Narrow" panose="020B0606020202030204" pitchFamily="34" charset="0"/>
              </a:rPr>
              <a:t>, </a:t>
            </a:r>
            <a:endParaRPr lang="en-US" sz="2191" b="1" dirty="0" smtClean="0">
              <a:latin typeface="Arial Narrow" panose="020B0606020202030204" pitchFamily="34" charset="0"/>
            </a:endParaRPr>
          </a:p>
          <a:p>
            <a:r>
              <a:rPr lang="en-US" sz="2191" b="1" dirty="0" smtClean="0">
                <a:latin typeface="Arial Narrow" panose="020B0606020202030204" pitchFamily="34" charset="0"/>
              </a:rPr>
              <a:t>Dept</a:t>
            </a:r>
            <a:r>
              <a:rPr lang="en-US" sz="2191" b="1" dirty="0">
                <a:latin typeface="Arial Narrow" panose="020B0606020202030204" pitchFamily="34" charset="0"/>
              </a:rPr>
              <a:t>. of Computer </a:t>
            </a:r>
            <a:r>
              <a:rPr lang="en-US" sz="2191" b="1" dirty="0" smtClean="0">
                <a:latin typeface="Arial Narrow" panose="020B0606020202030204" pitchFamily="34" charset="0"/>
              </a:rPr>
              <a:t>Sc. </a:t>
            </a:r>
            <a:r>
              <a:rPr lang="en-US" sz="2191" b="1" dirty="0">
                <a:latin typeface="Arial Narrow" panose="020B0606020202030204" pitchFamily="34" charset="0"/>
              </a:rPr>
              <a:t>&amp; </a:t>
            </a:r>
            <a:r>
              <a:rPr lang="en-US" sz="2191" b="1" dirty="0" err="1" smtClean="0">
                <a:latin typeface="Arial Narrow" panose="020B0606020202030204" pitchFamily="34" charset="0"/>
              </a:rPr>
              <a:t>Engg</a:t>
            </a:r>
            <a:r>
              <a:rPr lang="en-US" sz="2191" b="1" dirty="0" smtClean="0">
                <a:latin typeface="Arial Narrow" panose="020B0606020202030204" pitchFamily="34" charset="0"/>
              </a:rPr>
              <a:t>.,</a:t>
            </a:r>
          </a:p>
          <a:p>
            <a:r>
              <a:rPr lang="en-US" sz="2191" b="1" dirty="0" smtClean="0">
                <a:latin typeface="Arial Narrow" panose="020B0606020202030204" pitchFamily="34" charset="0"/>
              </a:rPr>
              <a:t>Indian Institute of Technology </a:t>
            </a:r>
            <a:r>
              <a:rPr lang="en-US" sz="2191" b="1" dirty="0" err="1" smtClean="0">
                <a:latin typeface="Arial Narrow" panose="020B0606020202030204" pitchFamily="34" charset="0"/>
              </a:rPr>
              <a:t>Kharagpur</a:t>
            </a:r>
            <a:endParaRPr lang="en-US" sz="2191" b="1" dirty="0"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20145" y="2888238"/>
            <a:ext cx="171284" cy="1447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spcCol="0" rtlCol="0" anchor="ctr"/>
          <a:lstStyle/>
          <a:p>
            <a:pPr algn="ctr"/>
            <a:endParaRPr lang="en-IN" sz="1524"/>
          </a:p>
        </p:txBody>
      </p:sp>
    </p:spTree>
    <p:extLst>
      <p:ext uri="{BB962C8B-B14F-4D97-AF65-F5344CB8AC3E}">
        <p14:creationId xmlns:p14="http://schemas.microsoft.com/office/powerpoint/2010/main" val="36118368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1A20-3EB4-40AB-B3D9-295DB8BFFE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31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3"/>
            <a:ext cx="27432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4312-3FF1-47BE-8478-D80DFD510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141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CD6783A1-845E-44EC-8D91-256E5287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461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184" b="0" cap="all" spc="-65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1670" b="0" cap="all" spc="98" baseline="0">
                <a:solidFill>
                  <a:schemeClr val="tx2"/>
                </a:solidFill>
                <a:latin typeface="+mj-lt"/>
              </a:defRPr>
            </a:lvl1pPr>
            <a:lvl2pPr marL="37324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2pPr>
            <a:lvl3pPr marL="74648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1119725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4pPr>
            <a:lvl5pPr marL="1492968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5pPr>
            <a:lvl6pPr marL="1866210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6pPr>
            <a:lvl7pPr marL="2239451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7pPr>
            <a:lvl8pPr marL="2612693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8pPr>
            <a:lvl9pPr marL="2985935" indent="0">
              <a:buNone/>
              <a:defRPr sz="11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0261B5-1923-470C-8F66-D970F5D2C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189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1" y="1574802"/>
            <a:ext cx="4389120" cy="4525963"/>
          </a:xfrm>
        </p:spPr>
        <p:txBody>
          <a:bodyPr/>
          <a:lstStyle>
            <a:lvl1pPr>
              <a:defRPr sz="2322"/>
            </a:lvl1pPr>
            <a:lvl2pPr>
              <a:defRPr sz="1959"/>
            </a:lvl2pPr>
            <a:lvl3pPr>
              <a:defRPr sz="1670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1" y="1574802"/>
            <a:ext cx="4389120" cy="4525963"/>
          </a:xfrm>
        </p:spPr>
        <p:txBody>
          <a:bodyPr/>
          <a:lstStyle>
            <a:lvl1pPr>
              <a:defRPr sz="2322"/>
            </a:lvl1pPr>
            <a:lvl2pPr>
              <a:defRPr sz="1959"/>
            </a:lvl2pPr>
            <a:lvl3pPr>
              <a:defRPr sz="1670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F4BDF-8DC0-4537-B252-FFD54573F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12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451" b="0" cap="all" spc="82" baseline="0">
                <a:solidFill>
                  <a:schemeClr val="tx1"/>
                </a:solidFill>
                <a:latin typeface="+mj-lt"/>
              </a:defRPr>
            </a:lvl1pPr>
            <a:lvl2pPr marL="373242" indent="0">
              <a:buNone/>
              <a:defRPr sz="1670" b="1"/>
            </a:lvl2pPr>
            <a:lvl3pPr marL="746484" indent="0">
              <a:buNone/>
              <a:defRPr sz="1451" b="1"/>
            </a:lvl3pPr>
            <a:lvl4pPr marL="1119725" indent="0">
              <a:buNone/>
              <a:defRPr sz="1307" b="1"/>
            </a:lvl4pPr>
            <a:lvl5pPr marL="1492968" indent="0">
              <a:buNone/>
              <a:defRPr sz="1307" b="1"/>
            </a:lvl5pPr>
            <a:lvl6pPr marL="1866210" indent="0">
              <a:buNone/>
              <a:defRPr sz="1307" b="1"/>
            </a:lvl6pPr>
            <a:lvl7pPr marL="2239451" indent="0">
              <a:buNone/>
              <a:defRPr sz="1307" b="1"/>
            </a:lvl7pPr>
            <a:lvl8pPr marL="2612693" indent="0">
              <a:buNone/>
              <a:defRPr sz="1307" b="1"/>
            </a:lvl8pPr>
            <a:lvl9pPr marL="2985935" indent="0">
              <a:buNone/>
              <a:defRPr sz="13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1959"/>
            </a:lvl1pPr>
            <a:lvl2pPr>
              <a:defRPr sz="1670"/>
            </a:lvl2pPr>
            <a:lvl3pPr>
              <a:defRPr sz="1451"/>
            </a:lvl3pPr>
            <a:lvl4pPr>
              <a:defRPr sz="1307"/>
            </a:lvl4pPr>
            <a:lvl5pPr>
              <a:defRPr sz="1307"/>
            </a:lvl5pPr>
            <a:lvl6pPr>
              <a:defRPr sz="1307"/>
            </a:lvl6pPr>
            <a:lvl7pPr>
              <a:defRPr sz="1307"/>
            </a:lvl7pPr>
            <a:lvl8pPr>
              <a:defRPr sz="1307"/>
            </a:lvl8pPr>
            <a:lvl9pPr>
              <a:defRPr sz="13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451" b="0" kern="1200" cap="all" spc="82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73242" indent="0">
              <a:buNone/>
              <a:defRPr sz="1670" b="1"/>
            </a:lvl2pPr>
            <a:lvl3pPr marL="746484" indent="0">
              <a:buNone/>
              <a:defRPr sz="1451" b="1"/>
            </a:lvl3pPr>
            <a:lvl4pPr marL="1119725" indent="0">
              <a:buNone/>
              <a:defRPr sz="1307" b="1"/>
            </a:lvl4pPr>
            <a:lvl5pPr marL="1492968" indent="0">
              <a:buNone/>
              <a:defRPr sz="1307" b="1"/>
            </a:lvl5pPr>
            <a:lvl6pPr marL="1866210" indent="0">
              <a:buNone/>
              <a:defRPr sz="1307" b="1"/>
            </a:lvl6pPr>
            <a:lvl7pPr marL="2239451" indent="0">
              <a:buNone/>
              <a:defRPr sz="1307" b="1"/>
            </a:lvl7pPr>
            <a:lvl8pPr marL="2612693" indent="0">
              <a:buNone/>
              <a:defRPr sz="1307" b="1"/>
            </a:lvl8pPr>
            <a:lvl9pPr marL="2985935" indent="0">
              <a:buNone/>
              <a:defRPr sz="1307" b="1"/>
            </a:lvl9pPr>
          </a:lstStyle>
          <a:p>
            <a:pPr marL="0" lvl="0" indent="0" algn="l" defTabSz="746484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1959"/>
            </a:lvl1pPr>
            <a:lvl2pPr>
              <a:defRPr sz="1670"/>
            </a:lvl2pPr>
            <a:lvl3pPr>
              <a:defRPr sz="1451"/>
            </a:lvl3pPr>
            <a:lvl4pPr>
              <a:defRPr sz="1307"/>
            </a:lvl4pPr>
            <a:lvl5pPr>
              <a:defRPr sz="1307"/>
            </a:lvl5pPr>
            <a:lvl6pPr>
              <a:defRPr sz="1307"/>
            </a:lvl6pPr>
            <a:lvl7pPr>
              <a:defRPr sz="1307"/>
            </a:lvl7pPr>
            <a:lvl8pPr>
              <a:defRPr sz="1307"/>
            </a:lvl8pPr>
            <a:lvl9pPr>
              <a:defRPr sz="13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C60C-9DF3-4926-A61B-3016B14EE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685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2ADB-063F-4838-8116-BFAA8C17F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976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6592-4B3B-405E-8216-71C947EA0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957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1600200"/>
            <a:ext cx="6815668" cy="4480560"/>
          </a:xfrm>
        </p:spPr>
        <p:txBody>
          <a:bodyPr/>
          <a:lstStyle>
            <a:lvl1pPr>
              <a:defRPr sz="2612"/>
            </a:lvl1pPr>
            <a:lvl2pPr>
              <a:defRPr sz="2322"/>
            </a:lvl2pPr>
            <a:lvl3pPr>
              <a:defRPr sz="1959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600200"/>
            <a:ext cx="4011085" cy="4480560"/>
          </a:xfrm>
        </p:spPr>
        <p:txBody>
          <a:bodyPr>
            <a:normAutofit/>
          </a:bodyPr>
          <a:lstStyle>
            <a:lvl1pPr marL="0" indent="0">
              <a:buNone/>
              <a:defRPr sz="1307"/>
            </a:lvl1pPr>
            <a:lvl2pPr marL="373242" indent="0">
              <a:buNone/>
              <a:defRPr sz="1016"/>
            </a:lvl2pPr>
            <a:lvl3pPr marL="746484" indent="0">
              <a:buNone/>
              <a:defRPr sz="798"/>
            </a:lvl3pPr>
            <a:lvl4pPr marL="1119725" indent="0">
              <a:buNone/>
              <a:defRPr sz="726"/>
            </a:lvl4pPr>
            <a:lvl5pPr marL="1492968" indent="0">
              <a:buNone/>
              <a:defRPr sz="726"/>
            </a:lvl5pPr>
            <a:lvl6pPr marL="1866210" indent="0">
              <a:buNone/>
              <a:defRPr sz="726"/>
            </a:lvl6pPr>
            <a:lvl7pPr marL="2239451" indent="0">
              <a:buNone/>
              <a:defRPr sz="726"/>
            </a:lvl7pPr>
            <a:lvl8pPr marL="2612693" indent="0">
              <a:buNone/>
              <a:defRPr sz="726"/>
            </a:lvl8pPr>
            <a:lvl9pPr marL="2985935" indent="0">
              <a:buNone/>
              <a:defRPr sz="7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D212-9E9B-4499-83A1-FA5E03347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339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7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2612"/>
            </a:lvl1pPr>
            <a:lvl2pPr marL="373242" indent="0">
              <a:buNone/>
              <a:defRPr sz="2322"/>
            </a:lvl2pPr>
            <a:lvl3pPr marL="746484" indent="0">
              <a:buNone/>
              <a:defRPr sz="1959"/>
            </a:lvl3pPr>
            <a:lvl4pPr marL="1119725" indent="0">
              <a:buNone/>
              <a:defRPr sz="1670"/>
            </a:lvl4pPr>
            <a:lvl5pPr marL="1492968" indent="0">
              <a:buNone/>
              <a:defRPr sz="1670"/>
            </a:lvl5pPr>
            <a:lvl6pPr marL="1866210" indent="0">
              <a:buNone/>
              <a:defRPr sz="1670"/>
            </a:lvl6pPr>
            <a:lvl7pPr marL="2239451" indent="0">
              <a:buNone/>
              <a:defRPr sz="1670"/>
            </a:lvl7pPr>
            <a:lvl8pPr marL="2612693" indent="0">
              <a:buNone/>
              <a:defRPr sz="1670"/>
            </a:lvl8pPr>
            <a:lvl9pPr marL="2985935" indent="0">
              <a:buNone/>
              <a:defRPr sz="167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5715000"/>
            <a:ext cx="10871201" cy="457200"/>
          </a:xfrm>
        </p:spPr>
        <p:txBody>
          <a:bodyPr/>
          <a:lstStyle>
            <a:lvl1pPr marL="0" indent="0">
              <a:buNone/>
              <a:defRPr sz="1307"/>
            </a:lvl1pPr>
            <a:lvl2pPr marL="373242" indent="0">
              <a:buNone/>
              <a:defRPr sz="1016"/>
            </a:lvl2pPr>
            <a:lvl3pPr marL="746484" indent="0">
              <a:buNone/>
              <a:defRPr sz="798"/>
            </a:lvl3pPr>
            <a:lvl4pPr marL="1119725" indent="0">
              <a:buNone/>
              <a:defRPr sz="726"/>
            </a:lvl4pPr>
            <a:lvl5pPr marL="1492968" indent="0">
              <a:buNone/>
              <a:defRPr sz="726"/>
            </a:lvl5pPr>
            <a:lvl6pPr marL="1866210" indent="0">
              <a:buNone/>
              <a:defRPr sz="726"/>
            </a:lvl6pPr>
            <a:lvl7pPr marL="2239451" indent="0">
              <a:buNone/>
              <a:defRPr sz="726"/>
            </a:lvl7pPr>
            <a:lvl8pPr marL="2612693" indent="0">
              <a:buNone/>
              <a:defRPr sz="726"/>
            </a:lvl8pPr>
            <a:lvl9pPr marL="2985935" indent="0">
              <a:buNone/>
              <a:defRPr sz="7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7ACCFA9-63F3-49F0-B806-4F15CC50B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1" y="4953000"/>
            <a:ext cx="10871201" cy="762000"/>
          </a:xfrm>
        </p:spPr>
        <p:txBody>
          <a:bodyPr anchor="t">
            <a:normAutofit/>
          </a:bodyPr>
          <a:lstStyle>
            <a:lvl1pPr>
              <a:defRPr sz="26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</p:spTree>
    <p:extLst>
      <p:ext uri="{BB962C8B-B14F-4D97-AF65-F5344CB8AC3E}">
        <p14:creationId xmlns:p14="http://schemas.microsoft.com/office/powerpoint/2010/main" val="21668491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999" y="152718"/>
            <a:ext cx="11379200" cy="609282"/>
          </a:xfrm>
          <a:prstGeom prst="rect">
            <a:avLst/>
          </a:prstGeom>
        </p:spPr>
        <p:txBody>
          <a:bodyPr vert="horz" lIns="102870" tIns="51435" rIns="102870" bIns="51435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066801"/>
            <a:ext cx="11176000" cy="5059363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2400" y="6438904"/>
            <a:ext cx="1625600" cy="342900"/>
          </a:xfrm>
          <a:prstGeom prst="rect">
            <a:avLst/>
          </a:prstGeom>
        </p:spPr>
        <p:txBody>
          <a:bodyPr vert="horz" lIns="102870" tIns="51435" rIns="102870" bIns="0" rtlCol="0" anchor="b"/>
          <a:lstStyle>
            <a:lvl1pPr algn="l">
              <a:defRPr sz="1016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477001"/>
            <a:ext cx="7416800" cy="299720"/>
          </a:xfrm>
          <a:prstGeom prst="rect">
            <a:avLst/>
          </a:prstGeom>
        </p:spPr>
        <p:txBody>
          <a:bodyPr vert="horz" lIns="102870" tIns="51435" rIns="102870" bIns="51435" rtlCol="0" anchor="t"/>
          <a:lstStyle>
            <a:lvl1pPr algn="l">
              <a:defRPr sz="1161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381740" y="6276342"/>
            <a:ext cx="706120" cy="30480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670" b="1">
                <a:solidFill>
                  <a:schemeClr val="tx2"/>
                </a:solidFill>
              </a:defRPr>
            </a:lvl1pPr>
          </a:lstStyle>
          <a:p>
            <a:fld id="{31040AEC-CFE9-41A4-A6DF-5E4CD2C13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2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8" name="Rectangle 7"/>
          <p:cNvSpPr/>
          <p:nvPr/>
        </p:nvSpPr>
        <p:spPr>
          <a:xfrm>
            <a:off x="12001499" y="1066800"/>
            <a:ext cx="190502" cy="579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9" name="Rectangle 8"/>
          <p:cNvSpPr/>
          <p:nvPr/>
        </p:nvSpPr>
        <p:spPr>
          <a:xfrm>
            <a:off x="1" y="12700"/>
            <a:ext cx="4064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  <p:sp>
        <p:nvSpPr>
          <p:cNvPr id="10" name="Rectangle 9"/>
          <p:cNvSpPr/>
          <p:nvPr/>
        </p:nvSpPr>
        <p:spPr>
          <a:xfrm>
            <a:off x="1" y="1066800"/>
            <a:ext cx="406401" cy="5803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645" tIns="37322" rIns="74645" bIns="37322" rtlCol="0" anchor="ctr"/>
          <a:lstStyle/>
          <a:p>
            <a:pPr algn="ctr"/>
            <a:endParaRPr lang="en-US" sz="1451"/>
          </a:p>
        </p:txBody>
      </p:sp>
    </p:spTree>
    <p:extLst>
      <p:ext uri="{BB962C8B-B14F-4D97-AF65-F5344CB8AC3E}">
        <p14:creationId xmlns:p14="http://schemas.microsoft.com/office/powerpoint/2010/main" val="17410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dissolve/>
  </p:transition>
  <p:timing>
    <p:tnLst>
      <p:par>
        <p:cTn id="1" dur="indefinite" restart="never" nodeType="tmRoot"/>
      </p:par>
    </p:tnLst>
  </p:timing>
  <p:hf hdr="0" dt="0"/>
  <p:txStyles>
    <p:titleStyle>
      <a:lvl1pPr algn="l" defTabSz="746484" rtl="0" eaLnBrk="1" latinLnBrk="0" hangingPunct="1">
        <a:spcBef>
          <a:spcPct val="0"/>
        </a:spcBef>
        <a:buNone/>
        <a:defRPr sz="2975" b="1" kern="1200" cap="none" spc="-50" baseline="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746484" rtl="0" eaLnBrk="1" latinLnBrk="0" hangingPunct="1">
        <a:spcBef>
          <a:spcPct val="20000"/>
        </a:spcBef>
        <a:spcAft>
          <a:spcPts val="490"/>
        </a:spcAft>
        <a:buFont typeface="Arial" pitchFamily="34" charset="0"/>
        <a:buNone/>
        <a:defRPr sz="167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373242" indent="-149296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>
          <a:solidFill>
            <a:srgbClr val="002060"/>
          </a:solidFill>
          <a:latin typeface="Arial Narrow" panose="020B0606020202030204" pitchFamily="34" charset="0"/>
          <a:ea typeface="+mn-ea"/>
          <a:cs typeface="+mn-cs"/>
        </a:defRPr>
      </a:lvl2pPr>
      <a:lvl3pPr marL="933104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>
          <a:solidFill>
            <a:srgbClr val="C00000"/>
          </a:solidFill>
          <a:latin typeface="Arial Narrow" panose="020B0606020202030204" pitchFamily="34" charset="0"/>
          <a:ea typeface="+mn-ea"/>
          <a:cs typeface="+mn-cs"/>
        </a:defRPr>
      </a:lvl3pPr>
      <a:lvl4pPr marL="1306347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>
          <a:solidFill>
            <a:srgbClr val="7030A0"/>
          </a:solidFill>
          <a:latin typeface="Arial Narrow" panose="020B0606020202030204" pitchFamily="34" charset="0"/>
          <a:ea typeface="+mn-ea"/>
          <a:cs typeface="+mn-cs"/>
        </a:defRPr>
      </a:lvl4pPr>
      <a:lvl5pPr marL="1679589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70" b="1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052831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426072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799314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3172556" indent="-186621" algn="l" defTabSz="746484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1pPr>
      <a:lvl2pPr marL="373242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2pPr>
      <a:lvl3pPr marL="746484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3pPr>
      <a:lvl4pPr marL="1119725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4pPr>
      <a:lvl5pPr marL="1492968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5pPr>
      <a:lvl6pPr marL="1866210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6pPr>
      <a:lvl7pPr marL="2239451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7pPr>
      <a:lvl8pPr marL="2612693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8pPr>
      <a:lvl9pPr marL="2985935" algn="l" defTabSz="746484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/>
              <a:t>Minimal Spanning </a:t>
            </a:r>
            <a:r>
              <a:rPr lang="en-US" sz="4500" dirty="0" smtClean="0"/>
              <a:t>Tree</a:t>
            </a:r>
            <a:endParaRPr lang="en-US" sz="4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19200" y="6477000"/>
            <a:ext cx="5242941" cy="381000"/>
          </a:xfrm>
        </p:spPr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8F1C-62E2-4AA8-A07C-461E412925BB}" type="slidenum">
              <a:rPr lang="en-US" sz="2400" smtClean="0"/>
              <a:pPr/>
              <a:t>1</a:t>
            </a:fld>
            <a:endParaRPr lang="en-US" sz="240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353390" y="2015490"/>
            <a:ext cx="8086010" cy="880110"/>
          </a:xfrm>
        </p:spPr>
        <p:txBody>
          <a:bodyPr>
            <a:normAutofit/>
          </a:bodyPr>
          <a:lstStyle/>
          <a:p>
            <a:r>
              <a:rPr lang="en-US" i="1" cap="none" dirty="0" smtClean="0"/>
              <a:t>CS60002: Distributed Systems</a:t>
            </a:r>
            <a:endParaRPr lang="en-IN" i="1" cap="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7999" y="0"/>
            <a:ext cx="11379200" cy="609282"/>
          </a:xfrm>
        </p:spPr>
        <p:txBody>
          <a:bodyPr/>
          <a:lstStyle/>
          <a:p>
            <a:r>
              <a:rPr lang="en-US" sz="3400" dirty="0"/>
              <a:t>GHS Algorithm: Part-1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9677400" cy="594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state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: (</a:t>
            </a:r>
            <a:r>
              <a:rPr lang="en-US" sz="2200" i="1" dirty="0">
                <a:solidFill>
                  <a:schemeClr val="tx1"/>
                </a:solidFill>
              </a:rPr>
              <a:t>sleep, find, found</a:t>
            </a:r>
            <a:r>
              <a:rPr lang="en-US" sz="2200" dirty="0">
                <a:solidFill>
                  <a:schemeClr val="tx1"/>
                </a:solidFill>
              </a:rPr>
              <a:t>) 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statch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200" dirty="0" smtClean="0">
                <a:solidFill>
                  <a:schemeClr val="tx1"/>
                </a:solidFill>
              </a:rPr>
              <a:t>[</a:t>
            </a:r>
            <a:r>
              <a:rPr lang="en-US" sz="2200" i="1" dirty="0" smtClean="0">
                <a:solidFill>
                  <a:schemeClr val="tx1"/>
                </a:solidFill>
              </a:rPr>
              <a:t>q</a:t>
            </a:r>
            <a:r>
              <a:rPr lang="en-US" sz="2200" dirty="0">
                <a:solidFill>
                  <a:schemeClr val="tx1"/>
                </a:solidFill>
              </a:rPr>
              <a:t>] : (</a:t>
            </a:r>
            <a:r>
              <a:rPr lang="en-US" sz="2200" i="1" dirty="0">
                <a:solidFill>
                  <a:schemeClr val="tx1"/>
                </a:solidFill>
              </a:rPr>
              <a:t>basic, branch, reject</a:t>
            </a:r>
            <a:r>
              <a:rPr lang="en-US" sz="2200" dirty="0">
                <a:solidFill>
                  <a:schemeClr val="tx1"/>
                </a:solidFill>
              </a:rPr>
              <a:t>) for each q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 </a:t>
            </a:r>
            <a:r>
              <a:rPr lang="en-US" sz="2200" i="1" dirty="0" err="1">
                <a:solidFill>
                  <a:schemeClr val="tx1"/>
                </a:solidFill>
                <a:sym typeface="Symbol" panose="05050102010706020507" pitchFamily="18" charset="2"/>
              </a:rPr>
              <a:t>Neigh</a:t>
            </a:r>
            <a:r>
              <a:rPr lang="en-US" sz="22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name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, </a:t>
            </a:r>
            <a:r>
              <a:rPr lang="en-US" sz="2200" i="1" dirty="0" err="1">
                <a:solidFill>
                  <a:schemeClr val="tx1"/>
                </a:solidFill>
              </a:rPr>
              <a:t>bestwt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: real 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level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dirty="0">
                <a:solidFill>
                  <a:schemeClr val="tx1"/>
                </a:solidFill>
              </a:rPr>
              <a:t> : integer 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testch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, </a:t>
            </a:r>
            <a:r>
              <a:rPr lang="en-US" sz="2200" i="1" dirty="0" err="1">
                <a:solidFill>
                  <a:schemeClr val="tx1"/>
                </a:solidFill>
              </a:rPr>
              <a:t>bestch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, </a:t>
            </a:r>
            <a:r>
              <a:rPr lang="en-US" sz="2200" i="1" dirty="0" err="1">
                <a:solidFill>
                  <a:schemeClr val="tx1"/>
                </a:solidFill>
              </a:rPr>
              <a:t>father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i="1" dirty="0" err="1">
                <a:solidFill>
                  <a:schemeClr val="tx1"/>
                </a:solidFill>
              </a:rPr>
              <a:t>Neigh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dirty="0">
                <a:solidFill>
                  <a:schemeClr val="tx1"/>
                </a:solidFill>
              </a:rPr>
              <a:t> 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rec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dirty="0">
                <a:solidFill>
                  <a:schemeClr val="tx1"/>
                </a:solidFill>
              </a:rPr>
              <a:t> : integer;</a:t>
            </a:r>
          </a:p>
          <a:p>
            <a:pPr marL="457200" indent="-457200">
              <a:lnSpc>
                <a:spcPct val="120000"/>
              </a:lnSpc>
              <a:buFontTx/>
              <a:buAutoNum type="arabicParenBoth"/>
            </a:pPr>
            <a:r>
              <a:rPr lang="en-US" sz="2200" dirty="0">
                <a:solidFill>
                  <a:srgbClr val="000099"/>
                </a:solidFill>
              </a:rPr>
              <a:t>As the first action of each process, the algorithm must be initialized: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200" dirty="0">
                <a:solidFill>
                  <a:srgbClr val="000066"/>
                </a:solidFill>
              </a:rPr>
              <a:t>	 </a:t>
            </a:r>
            <a:r>
              <a:rPr lang="en-US" sz="2200" dirty="0">
                <a:solidFill>
                  <a:schemeClr val="tx1"/>
                </a:solidFill>
              </a:rPr>
              <a:t>begin let </a:t>
            </a:r>
            <a:r>
              <a:rPr lang="en-US" sz="2200" i="1" dirty="0" err="1">
                <a:solidFill>
                  <a:schemeClr val="tx1"/>
                </a:solidFill>
              </a:rPr>
              <a:t>pq</a:t>
            </a:r>
            <a:r>
              <a:rPr lang="en-US" sz="2200" dirty="0">
                <a:solidFill>
                  <a:schemeClr val="tx1"/>
                </a:solidFill>
              </a:rPr>
              <a:t> be the channel of </a:t>
            </a:r>
            <a:r>
              <a:rPr lang="en-US" sz="2200" i="1" dirty="0">
                <a:solidFill>
                  <a:schemeClr val="tx1"/>
                </a:solidFill>
              </a:rPr>
              <a:t>p</a:t>
            </a:r>
            <a:r>
              <a:rPr lang="en-US" sz="2200" dirty="0">
                <a:solidFill>
                  <a:schemeClr val="tx1"/>
                </a:solidFill>
              </a:rPr>
              <a:t> with smallest weight 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		 </a:t>
            </a:r>
            <a:r>
              <a:rPr lang="en-US" sz="2200" i="1" dirty="0" err="1" smtClean="0">
                <a:solidFill>
                  <a:schemeClr val="tx1"/>
                </a:solidFill>
              </a:rPr>
              <a:t>statch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200" dirty="0" smtClean="0">
                <a:solidFill>
                  <a:schemeClr val="tx1"/>
                </a:solidFill>
              </a:rPr>
              <a:t>[</a:t>
            </a:r>
            <a:r>
              <a:rPr lang="en-US" sz="2200" i="1" dirty="0" smtClean="0">
                <a:solidFill>
                  <a:schemeClr val="tx1"/>
                </a:solidFill>
              </a:rPr>
              <a:t>q</a:t>
            </a:r>
            <a:r>
              <a:rPr lang="en-US" sz="2200" dirty="0">
                <a:solidFill>
                  <a:schemeClr val="tx1"/>
                </a:solidFill>
              </a:rPr>
              <a:t>] := </a:t>
            </a:r>
            <a:r>
              <a:rPr lang="en-US" sz="2200" i="1" dirty="0">
                <a:solidFill>
                  <a:schemeClr val="tx1"/>
                </a:solidFill>
              </a:rPr>
              <a:t>branch</a:t>
            </a:r>
            <a:r>
              <a:rPr lang="en-US" sz="2200" dirty="0">
                <a:solidFill>
                  <a:schemeClr val="tx1"/>
                </a:solidFill>
              </a:rPr>
              <a:t> ; </a:t>
            </a:r>
            <a:r>
              <a:rPr lang="en-US" sz="2200" i="1" dirty="0" err="1">
                <a:solidFill>
                  <a:schemeClr val="tx1"/>
                </a:solidFill>
              </a:rPr>
              <a:t>level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dirty="0">
                <a:solidFill>
                  <a:schemeClr val="tx1"/>
                </a:solidFill>
              </a:rPr>
              <a:t> := 0 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		 </a:t>
            </a:r>
            <a:r>
              <a:rPr lang="en-US" sz="2200" i="1" dirty="0" err="1">
                <a:solidFill>
                  <a:schemeClr val="tx1"/>
                </a:solidFill>
              </a:rPr>
              <a:t>state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:= </a:t>
            </a:r>
            <a:r>
              <a:rPr lang="en-US" sz="2200" i="1" dirty="0">
                <a:solidFill>
                  <a:schemeClr val="tx1"/>
                </a:solidFill>
              </a:rPr>
              <a:t>found </a:t>
            </a:r>
            <a:r>
              <a:rPr lang="en-US" sz="2200" dirty="0">
                <a:solidFill>
                  <a:schemeClr val="tx1"/>
                </a:solidFill>
              </a:rPr>
              <a:t>; </a:t>
            </a:r>
            <a:r>
              <a:rPr lang="en-US" sz="2200" i="1" dirty="0" err="1">
                <a:solidFill>
                  <a:schemeClr val="tx1"/>
                </a:solidFill>
              </a:rPr>
              <a:t>rec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:= 0 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200" dirty="0">
                <a:solidFill>
                  <a:schemeClr val="tx1"/>
                </a:solidFill>
              </a:rPr>
              <a:t>		 send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connect, 0 to </a:t>
            </a:r>
            <a:r>
              <a:rPr lang="en-US" sz="2200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200" i="1" dirty="0">
                <a:solidFill>
                  <a:schemeClr val="tx1"/>
                </a:solidFill>
                <a:sym typeface="Symbol" panose="05050102010706020507" pitchFamily="18" charset="2"/>
              </a:rPr>
              <a:t>	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end</a:t>
            </a:r>
            <a:endParaRPr lang="en-US" sz="2200" dirty="0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1" y="6558280"/>
            <a:ext cx="7416800" cy="299720"/>
          </a:xfrm>
        </p:spPr>
        <p:txBody>
          <a:bodyPr/>
          <a:lstStyle/>
          <a:p>
            <a:r>
              <a:rPr lang="en-US" dirty="0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GHS Algorithm: Part-1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914400"/>
            <a:ext cx="10744199" cy="55626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arenBoth" startAt="2"/>
            </a:pPr>
            <a:r>
              <a:rPr lang="en-US" dirty="0">
                <a:solidFill>
                  <a:srgbClr val="000099"/>
                </a:solidFill>
              </a:rPr>
              <a:t>Upon receipt of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connect, L </a:t>
            </a:r>
            <a:r>
              <a:rPr lang="en-US" dirty="0">
                <a:solidFill>
                  <a:srgbClr val="000099"/>
                </a:solidFill>
              </a:rPr>
              <a:t>from </a:t>
            </a:r>
            <a:r>
              <a:rPr lang="en-US" i="1" dirty="0">
                <a:solidFill>
                  <a:srgbClr val="000099"/>
                </a:solidFill>
              </a:rPr>
              <a:t>q</a:t>
            </a:r>
            <a:r>
              <a:rPr lang="en-US" dirty="0">
                <a:solidFill>
                  <a:srgbClr val="000099"/>
                </a:solidFill>
              </a:rPr>
              <a:t>: 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 begin </a:t>
            </a: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>
                <a:solidFill>
                  <a:schemeClr val="tx1"/>
                </a:solidFill>
              </a:rPr>
              <a:t>L &lt; </a:t>
            </a:r>
            <a:r>
              <a:rPr lang="en-US" i="1" dirty="0" err="1">
                <a:solidFill>
                  <a:schemeClr val="tx1"/>
                </a:solidFill>
              </a:rPr>
              <a:t>level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then </a:t>
            </a:r>
            <a:r>
              <a:rPr lang="en-US" dirty="0">
                <a:solidFill>
                  <a:srgbClr val="C00000"/>
                </a:solidFill>
              </a:rPr>
              <a:t>(* Combine with rule A *)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 begin </a:t>
            </a:r>
            <a:r>
              <a:rPr lang="en-US" i="1" dirty="0" err="1" smtClean="0">
                <a:solidFill>
                  <a:schemeClr val="tx1"/>
                </a:solidFill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i="1" dirty="0" smtClean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] := </a:t>
            </a:r>
            <a:r>
              <a:rPr lang="en-US" i="1" dirty="0">
                <a:solidFill>
                  <a:schemeClr val="tx1"/>
                </a:solidFill>
              </a:rPr>
              <a:t>branch</a:t>
            </a:r>
            <a:r>
              <a:rPr lang="en-US" dirty="0">
                <a:solidFill>
                  <a:schemeClr val="tx1"/>
                </a:solidFill>
              </a:rPr>
              <a:t> 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	 send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initiate,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name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state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endParaRPr lang="en-US" dirty="0">
              <a:solidFill>
                <a:schemeClr val="tx1"/>
              </a:solidFill>
            </a:endParaRP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 end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else 	if </a:t>
            </a:r>
            <a:r>
              <a:rPr lang="en-US" i="1" dirty="0" err="1" smtClean="0">
                <a:solidFill>
                  <a:schemeClr val="tx1"/>
                </a:solidFill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i="1" dirty="0" smtClean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] = </a:t>
            </a:r>
            <a:r>
              <a:rPr lang="en-US" i="1" dirty="0">
                <a:solidFill>
                  <a:schemeClr val="tx1"/>
                </a:solidFill>
              </a:rPr>
              <a:t>basic</a:t>
            </a:r>
            <a:endParaRPr lang="en-US" dirty="0">
              <a:solidFill>
                <a:schemeClr val="tx1"/>
              </a:solidFill>
            </a:endParaRP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dirty="0" smtClean="0">
                <a:solidFill>
                  <a:schemeClr val="tx1"/>
                </a:solidFill>
              </a:rPr>
              <a:t>	then </a:t>
            </a:r>
            <a:r>
              <a:rPr lang="en-US" dirty="0">
                <a:solidFill>
                  <a:srgbClr val="C00000"/>
                </a:solidFill>
              </a:rPr>
              <a:t>(* Rule C *) </a:t>
            </a:r>
            <a:r>
              <a:rPr lang="en-US" dirty="0">
                <a:solidFill>
                  <a:schemeClr val="tx1"/>
                </a:solidFill>
              </a:rPr>
              <a:t>process the message later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</a:t>
            </a:r>
            <a:r>
              <a:rPr lang="en-US" dirty="0" smtClean="0">
                <a:solidFill>
                  <a:schemeClr val="tx1"/>
                </a:solidFill>
              </a:rPr>
              <a:t>	else </a:t>
            </a:r>
            <a:r>
              <a:rPr lang="en-US" dirty="0">
                <a:solidFill>
                  <a:srgbClr val="C00000"/>
                </a:solidFill>
              </a:rPr>
              <a:t>(* Rule B *)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send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initiate,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baseline="-25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+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, 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(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pq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)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, find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end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GHS Algorithm: Part-1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914400"/>
            <a:ext cx="10744199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arenBoth" startAt="3"/>
            </a:pPr>
            <a:r>
              <a:rPr lang="en-US" dirty="0">
                <a:solidFill>
                  <a:srgbClr val="000099"/>
                </a:solidFill>
              </a:rPr>
              <a:t>Upon receipt of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initiate, L, F, S </a:t>
            </a:r>
            <a:r>
              <a:rPr lang="en-US" dirty="0">
                <a:solidFill>
                  <a:srgbClr val="000099"/>
                </a:solidFill>
              </a:rPr>
              <a:t>from </a:t>
            </a:r>
            <a:r>
              <a:rPr lang="en-US" i="1" dirty="0">
                <a:solidFill>
                  <a:srgbClr val="000099"/>
                </a:solidFill>
              </a:rPr>
              <a:t>q</a:t>
            </a:r>
            <a:r>
              <a:rPr lang="en-US" dirty="0">
                <a:solidFill>
                  <a:srgbClr val="000099"/>
                </a:solidFill>
              </a:rPr>
              <a:t>: 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 begin </a:t>
            </a:r>
            <a:r>
              <a:rPr lang="en-US" i="1" dirty="0" err="1">
                <a:solidFill>
                  <a:schemeClr val="tx1"/>
                </a:solidFill>
              </a:rPr>
              <a:t>level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:= </a:t>
            </a:r>
            <a:r>
              <a:rPr lang="en-US" i="1" dirty="0">
                <a:solidFill>
                  <a:schemeClr val="tx1"/>
                </a:solidFill>
              </a:rPr>
              <a:t>L 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i="1" dirty="0" err="1">
                <a:solidFill>
                  <a:schemeClr val="tx1"/>
                </a:solidFill>
              </a:rPr>
              <a:t>name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:= </a:t>
            </a:r>
            <a:r>
              <a:rPr lang="en-US" i="1" dirty="0">
                <a:solidFill>
                  <a:schemeClr val="tx1"/>
                </a:solidFill>
              </a:rPr>
              <a:t>F 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i="1" dirty="0" err="1">
                <a:solidFill>
                  <a:schemeClr val="tx1"/>
                </a:solidFill>
              </a:rPr>
              <a:t>state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:= </a:t>
            </a:r>
            <a:r>
              <a:rPr lang="en-US" i="1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; </a:t>
            </a:r>
            <a:r>
              <a:rPr lang="en-US" i="1" dirty="0" err="1">
                <a:solidFill>
                  <a:schemeClr val="tx1"/>
                </a:solidFill>
              </a:rPr>
              <a:t>father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:=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 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 </a:t>
            </a:r>
            <a:r>
              <a:rPr lang="en-US" i="1" dirty="0" err="1">
                <a:solidFill>
                  <a:schemeClr val="tx1"/>
                </a:solidFill>
              </a:rPr>
              <a:t>bestch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:= </a:t>
            </a:r>
            <a:r>
              <a:rPr lang="en-US" i="1" dirty="0" err="1">
                <a:solidFill>
                  <a:schemeClr val="tx1"/>
                </a:solidFill>
              </a:rPr>
              <a:t>udef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i="1" dirty="0" err="1">
                <a:solidFill>
                  <a:schemeClr val="tx1"/>
                </a:solidFill>
              </a:rPr>
              <a:t>bestwt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:=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 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</a:t>
            </a:r>
            <a:r>
              <a:rPr lang="en-US" dirty="0" err="1">
                <a:solidFill>
                  <a:schemeClr val="tx1"/>
                </a:solidFill>
                <a:sym typeface="Symbol" panose="05050102010706020507" pitchFamily="18" charset="2"/>
              </a:rPr>
              <a:t>forall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r 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Neigh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baseline="-25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: </a:t>
            </a:r>
            <a:r>
              <a:rPr lang="en-US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r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] 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branch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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r  q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do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 send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initiate,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L, F, S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r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;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	 if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state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 = find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then begin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rec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:= 0;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test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end</a:t>
            </a:r>
          </a:p>
          <a:p>
            <a:pPr marL="838200" lvl="1" indent="-3810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Testing the edges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10896599" cy="55626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To find its lowest-weight outgoing edge, node </a:t>
            </a:r>
            <a:r>
              <a:rPr lang="en-US" i="1" dirty="0"/>
              <a:t>p</a:t>
            </a:r>
            <a:r>
              <a:rPr lang="en-US" dirty="0"/>
              <a:t> inspects its outgoing edges in increasing order of weight.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To inspect edge </a:t>
            </a:r>
            <a:r>
              <a:rPr lang="en-US" i="1" dirty="0" err="1"/>
              <a:t>pq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sends a </a:t>
            </a:r>
            <a:r>
              <a:rPr lang="en-US" dirty="0">
                <a:sym typeface="Symbol" panose="05050102010706020507" pitchFamily="18" charset="2"/>
              </a:rPr>
              <a:t>test, </a:t>
            </a:r>
            <a:r>
              <a:rPr lang="en-US" i="1" dirty="0" err="1"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ym typeface="Symbol" panose="05050102010706020507" pitchFamily="18" charset="2"/>
              </a:rPr>
              <a:t>p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 err="1">
                <a:sym typeface="Symbol" panose="05050102010706020507" pitchFamily="18" charset="2"/>
              </a:rPr>
              <a:t>name</a:t>
            </a:r>
            <a:r>
              <a:rPr lang="en-US" i="1" baseline="-25000" dirty="0" err="1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 message to </a:t>
            </a:r>
            <a:r>
              <a:rPr lang="en-US" i="1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 and waits for an answer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A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reject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 is sent by process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if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finds that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p’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s fragment name is the same as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’s fragment name. On receiving the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reject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message,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p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continues its local search.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If the fragment name differs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sends an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accept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message.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The processing of a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test, L, 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 is deferred by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if  L &gt; </a:t>
            </a:r>
            <a:r>
              <a:rPr lang="en-US" i="1" dirty="0" err="1">
                <a:solidFill>
                  <a:srgbClr val="000099"/>
                </a:solidFill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because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and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may actually belong to the same fragment, but the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initiate, L, F, S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 has not yet reached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A simple optimization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914400"/>
            <a:ext cx="9905999" cy="5562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To inspect edge </a:t>
            </a:r>
            <a:r>
              <a:rPr lang="en-US" i="1" dirty="0" err="1"/>
              <a:t>pq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sends a </a:t>
            </a:r>
            <a:r>
              <a:rPr lang="en-US" dirty="0">
                <a:sym typeface="Symbol" panose="05050102010706020507" pitchFamily="18" charset="2"/>
              </a:rPr>
              <a:t>test, </a:t>
            </a:r>
            <a:r>
              <a:rPr lang="en-US" i="1" dirty="0" err="1"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ym typeface="Symbol" panose="05050102010706020507" pitchFamily="18" charset="2"/>
              </a:rPr>
              <a:t>p</a:t>
            </a:r>
            <a:r>
              <a:rPr lang="en-US" i="1" dirty="0">
                <a:sym typeface="Symbol" panose="05050102010706020507" pitchFamily="18" charset="2"/>
              </a:rPr>
              <a:t>, </a:t>
            </a:r>
            <a:r>
              <a:rPr lang="en-US" i="1" dirty="0" err="1">
                <a:sym typeface="Symbol" panose="05050102010706020507" pitchFamily="18" charset="2"/>
              </a:rPr>
              <a:t>name</a:t>
            </a:r>
            <a:r>
              <a:rPr lang="en-US" i="1" baseline="-25000" dirty="0" err="1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 message to </a:t>
            </a:r>
            <a:r>
              <a:rPr lang="en-US" i="1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 and waits for an answer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SzPct val="104000"/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    A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reject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 is sent by process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if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finds that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p’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s fragment </a:t>
            </a:r>
            <a:endParaRPr lang="en-US" dirty="0" smtClean="0">
              <a:solidFill>
                <a:srgbClr val="000099"/>
              </a:solidFill>
              <a:sym typeface="Symbol" panose="05050102010706020507" pitchFamily="18" charset="2"/>
            </a:endParaRPr>
          </a:p>
          <a:p>
            <a:pPr marL="746483" lvl="2" indent="0">
              <a:lnSpc>
                <a:spcPct val="130000"/>
              </a:lnSpc>
              <a:buClr>
                <a:srgbClr val="000099"/>
              </a:buClr>
              <a:buSzPct val="104000"/>
              <a:buNone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      name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is the same as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’s fragment name. 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SzPct val="104000"/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    If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the edge </a:t>
            </a:r>
            <a:r>
              <a:rPr lang="en-US" i="1" dirty="0" err="1">
                <a:solidFill>
                  <a:srgbClr val="000099"/>
                </a:solidFill>
                <a:sym typeface="Symbol" panose="05050102010706020507" pitchFamily="18" charset="2"/>
              </a:rPr>
              <a:t>pq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was just used by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to send a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test, L, 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 then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endParaRPr lang="en-US" dirty="0" smtClean="0">
              <a:solidFill>
                <a:srgbClr val="000099"/>
              </a:solidFill>
              <a:sym typeface="Symbol" panose="05050102010706020507" pitchFamily="18" charset="2"/>
            </a:endParaRPr>
          </a:p>
          <a:p>
            <a:pPr marL="746483" lvl="2" indent="0">
              <a:lnSpc>
                <a:spcPct val="130000"/>
              </a:lnSpc>
              <a:buClr>
                <a:srgbClr val="000099"/>
              </a:buClr>
              <a:buSzPct val="104000"/>
              <a:buNone/>
            </a:pP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       will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know (in a symmetrical way) that the edge </a:t>
            </a:r>
            <a:r>
              <a:rPr lang="en-US" i="1" dirty="0" err="1">
                <a:solidFill>
                  <a:srgbClr val="000099"/>
                </a:solidFill>
                <a:sym typeface="Symbol" panose="05050102010706020507" pitchFamily="18" charset="2"/>
              </a:rPr>
              <a:t>pq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is to be rejected. In </a:t>
            </a:r>
            <a:endParaRPr lang="en-US" dirty="0" smtClean="0">
              <a:solidFill>
                <a:srgbClr val="000099"/>
              </a:solidFill>
              <a:sym typeface="Symbol" panose="05050102010706020507" pitchFamily="18" charset="2"/>
            </a:endParaRPr>
          </a:p>
          <a:p>
            <a:pPr marL="746483" lvl="2" indent="0">
              <a:lnSpc>
                <a:spcPct val="130000"/>
              </a:lnSpc>
              <a:buClr>
                <a:srgbClr val="000099"/>
              </a:buClr>
              <a:buSzPct val="104000"/>
              <a:buNone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      this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case, the 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reject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 message need not be sent by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q.</a:t>
            </a:r>
            <a:endParaRPr lang="en-US" dirty="0">
              <a:solidFill>
                <a:srgbClr val="000099"/>
              </a:solidFill>
              <a:sym typeface="Symbol" panose="05050102010706020507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GHS Algorithm: Part-2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96012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arenBoth" startAt="4"/>
            </a:pPr>
            <a:r>
              <a:rPr lang="en-US" dirty="0">
                <a:solidFill>
                  <a:schemeClr val="tx1"/>
                </a:solidFill>
              </a:rPr>
              <a:t> procedure </a:t>
            </a:r>
            <a:r>
              <a:rPr lang="en-US" i="1" dirty="0">
                <a:solidFill>
                  <a:schemeClr val="tx1"/>
                </a:solidFill>
              </a:rPr>
              <a:t>test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 begin if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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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Neigh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: </a:t>
            </a:r>
            <a:r>
              <a:rPr lang="en-US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] 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basic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then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      begin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testch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:=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with 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		 </a:t>
            </a:r>
            <a:r>
              <a:rPr lang="en-US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] 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basic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and (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pq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) minimal 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	      send test,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name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testch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       end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     else begin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testch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:=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udef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;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report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end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  end</a:t>
            </a:r>
          </a:p>
          <a:p>
            <a:pPr marL="457200" indent="-457200">
              <a:lnSpc>
                <a:spcPct val="120000"/>
              </a:lnSpc>
              <a:buNone/>
            </a:pP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7999" y="76200"/>
            <a:ext cx="11379200" cy="609282"/>
          </a:xfrm>
        </p:spPr>
        <p:txBody>
          <a:bodyPr/>
          <a:lstStyle/>
          <a:p>
            <a:r>
              <a:rPr lang="en-US" sz="3500" dirty="0"/>
              <a:t>GHS Algorithm: Part-2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10820399" cy="586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arenBoth" startAt="5"/>
            </a:pPr>
            <a:r>
              <a:rPr lang="en-US" sz="2300" dirty="0">
                <a:solidFill>
                  <a:srgbClr val="000099"/>
                </a:solidFill>
              </a:rPr>
              <a:t>Upon receipt of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test,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L, F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 </a:t>
            </a:r>
            <a:r>
              <a:rPr lang="en-US" sz="2300" dirty="0">
                <a:solidFill>
                  <a:srgbClr val="000099"/>
                </a:solidFill>
              </a:rPr>
              <a:t>from </a:t>
            </a:r>
            <a:r>
              <a:rPr lang="en-US" sz="2300" i="1" dirty="0">
                <a:solidFill>
                  <a:srgbClr val="000099"/>
                </a:solidFill>
              </a:rPr>
              <a:t>q</a:t>
            </a:r>
            <a:r>
              <a:rPr lang="en-US" sz="2300" dirty="0">
                <a:solidFill>
                  <a:srgbClr val="000099"/>
                </a:solidFill>
              </a:rPr>
              <a:t>:</a:t>
            </a:r>
            <a:endParaRPr lang="en-US" sz="2300" i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</a:rPr>
              <a:t>	 begin if </a:t>
            </a:r>
            <a:r>
              <a:rPr lang="en-US" sz="2300" i="1" dirty="0">
                <a:solidFill>
                  <a:schemeClr val="tx1"/>
                </a:solidFill>
              </a:rPr>
              <a:t>L &gt; </a:t>
            </a:r>
            <a:r>
              <a:rPr lang="en-US" sz="2300" i="1" dirty="0" err="1">
                <a:solidFill>
                  <a:schemeClr val="tx1"/>
                </a:solidFill>
              </a:rPr>
              <a:t>level</a:t>
            </a:r>
            <a:r>
              <a:rPr lang="en-US" sz="2300" i="1" baseline="-25000" dirty="0" err="1">
                <a:solidFill>
                  <a:schemeClr val="tx1"/>
                </a:solidFill>
              </a:rPr>
              <a:t>p</a:t>
            </a:r>
            <a:r>
              <a:rPr lang="en-US" sz="2300" i="1" dirty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then </a:t>
            </a:r>
            <a:r>
              <a:rPr lang="en-US" sz="2300" dirty="0">
                <a:solidFill>
                  <a:srgbClr val="C00000"/>
                </a:solidFill>
              </a:rPr>
              <a:t>(* Answer must wait *)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</a:rPr>
              <a:t>		        process the message later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</a:rPr>
              <a:t>		     else if </a:t>
            </a:r>
            <a:r>
              <a:rPr lang="en-US" sz="2300" i="1" dirty="0">
                <a:solidFill>
                  <a:schemeClr val="tx1"/>
                </a:solidFill>
              </a:rPr>
              <a:t>F = </a:t>
            </a:r>
            <a:r>
              <a:rPr lang="en-US" sz="2300" i="1" dirty="0" err="1">
                <a:solidFill>
                  <a:schemeClr val="tx1"/>
                </a:solidFill>
              </a:rPr>
              <a:t>name</a:t>
            </a:r>
            <a:r>
              <a:rPr lang="en-US" sz="2300" i="1" baseline="-25000" dirty="0" err="1">
                <a:solidFill>
                  <a:schemeClr val="tx1"/>
                </a:solidFill>
              </a:rPr>
              <a:t>p</a:t>
            </a:r>
            <a:r>
              <a:rPr lang="en-US" sz="2300" i="1" dirty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then </a:t>
            </a:r>
            <a:r>
              <a:rPr lang="en-US" sz="2300" dirty="0">
                <a:solidFill>
                  <a:srgbClr val="C00000"/>
                </a:solidFill>
              </a:rPr>
              <a:t>(* internal edge *)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</a:rPr>
              <a:t>			begin if </a:t>
            </a:r>
            <a:r>
              <a:rPr lang="en-US" sz="2300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sz="2300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sz="2300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] =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basic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then </a:t>
            </a:r>
            <a:r>
              <a:rPr lang="en-US" sz="2300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sz="2300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sz="2300" i="1" dirty="0" smtClean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] :=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reject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;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      		 if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q 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testch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endParaRPr lang="en-US" sz="23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		    then send reject to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endParaRPr lang="en-US" sz="23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		    else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test</a:t>
            </a:r>
            <a:endParaRPr lang="en-US" sz="23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	 end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	 else send accept to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q</a:t>
            </a:r>
            <a:endParaRPr lang="en-US" sz="23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  end</a:t>
            </a:r>
            <a:endParaRPr lang="en-US" sz="2300" i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GHS Algorithm: Part-2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838200"/>
            <a:ext cx="10896599" cy="586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0"/>
              </a:spcAft>
              <a:buFontTx/>
              <a:buAutoNum type="arabicParenBoth" startAt="6"/>
            </a:pPr>
            <a:r>
              <a:rPr lang="en-US" sz="2200" dirty="0">
                <a:solidFill>
                  <a:srgbClr val="000099"/>
                </a:solidFill>
              </a:rPr>
              <a:t>Upon receipt of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accept </a:t>
            </a:r>
            <a:r>
              <a:rPr lang="en-US" sz="2200" dirty="0">
                <a:solidFill>
                  <a:srgbClr val="000099"/>
                </a:solidFill>
              </a:rPr>
              <a:t>from </a:t>
            </a:r>
            <a:r>
              <a:rPr lang="en-US" sz="2200" i="1" dirty="0">
                <a:solidFill>
                  <a:srgbClr val="000099"/>
                </a:solidFill>
              </a:rPr>
              <a:t>q</a:t>
            </a:r>
            <a:r>
              <a:rPr lang="en-US" sz="2200" dirty="0">
                <a:solidFill>
                  <a:srgbClr val="000099"/>
                </a:solidFill>
              </a:rPr>
              <a:t>:</a:t>
            </a:r>
            <a:endParaRPr lang="en-US" sz="2200" i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</a:rPr>
              <a:t>	 begin </a:t>
            </a:r>
            <a:r>
              <a:rPr lang="en-US" sz="2200" i="1" dirty="0" err="1">
                <a:solidFill>
                  <a:schemeClr val="tx1"/>
                </a:solidFill>
              </a:rPr>
              <a:t>testch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:= </a:t>
            </a:r>
            <a:r>
              <a:rPr lang="en-US" sz="2200" i="1" dirty="0" err="1">
                <a:solidFill>
                  <a:schemeClr val="tx1"/>
                </a:solidFill>
              </a:rPr>
              <a:t>udef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</a:rPr>
              <a:t>			if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(</a:t>
            </a:r>
            <a:r>
              <a:rPr lang="en-US" sz="2200" i="1" dirty="0" err="1">
                <a:solidFill>
                  <a:schemeClr val="tx1"/>
                </a:solidFill>
                <a:sym typeface="Symbol" panose="05050102010706020507" pitchFamily="18" charset="2"/>
              </a:rPr>
              <a:t>pq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) &lt; </a:t>
            </a:r>
            <a:r>
              <a:rPr lang="en-US" sz="22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</a:t>
            </a:r>
            <a:r>
              <a:rPr lang="en-US" sz="22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endParaRPr lang="en-US" sz="22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			   then begin </a:t>
            </a:r>
            <a:r>
              <a:rPr lang="en-US" sz="22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bestwt</a:t>
            </a:r>
            <a:r>
              <a:rPr lang="en-US" sz="22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200" i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:= (</a:t>
            </a:r>
            <a:r>
              <a:rPr lang="en-US" sz="2200" i="1" dirty="0" err="1">
                <a:solidFill>
                  <a:schemeClr val="tx1"/>
                </a:solidFill>
                <a:sym typeface="Symbol" panose="05050102010706020507" pitchFamily="18" charset="2"/>
              </a:rPr>
              <a:t>pq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) ;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				   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bestch</a:t>
            </a:r>
            <a:r>
              <a:rPr lang="en-US" sz="2200" i="1" baseline="-25000" dirty="0" err="1">
                <a:solidFill>
                  <a:schemeClr val="tx1"/>
                </a:solidFill>
              </a:rPr>
              <a:t>p</a:t>
            </a:r>
            <a:r>
              <a:rPr lang="en-US" sz="2200" dirty="0">
                <a:solidFill>
                  <a:schemeClr val="tx1"/>
                </a:solidFill>
              </a:rPr>
              <a:t> := </a:t>
            </a:r>
            <a:r>
              <a:rPr lang="en-US" sz="2200" i="1" dirty="0">
                <a:solidFill>
                  <a:schemeClr val="tx1"/>
                </a:solidFill>
              </a:rPr>
              <a:t>q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</a:rPr>
              <a:t>			            end ;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</a:rPr>
              <a:t>			 </a:t>
            </a:r>
            <a:r>
              <a:rPr lang="en-US" sz="2200" i="1" dirty="0">
                <a:solidFill>
                  <a:schemeClr val="tx1"/>
                </a:solidFill>
              </a:rPr>
              <a:t>report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	 end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FontTx/>
              <a:buAutoNum type="arabicParenBoth" startAt="7"/>
            </a:pPr>
            <a:r>
              <a:rPr lang="en-US" sz="2200" dirty="0">
                <a:solidFill>
                  <a:srgbClr val="000099"/>
                </a:solidFill>
                <a:sym typeface="Symbol" panose="05050102010706020507" pitchFamily="18" charset="2"/>
              </a:rPr>
              <a:t>Upon receipt of </a:t>
            </a:r>
            <a:r>
              <a:rPr lang="en-US" sz="2200" dirty="0">
                <a:solidFill>
                  <a:schemeClr val="tx1"/>
                </a:solidFill>
                <a:sym typeface="Symbol" panose="05050102010706020507" pitchFamily="18" charset="2"/>
              </a:rPr>
              <a:t>reject </a:t>
            </a:r>
            <a:r>
              <a:rPr lang="en-US" sz="2200" dirty="0">
                <a:solidFill>
                  <a:srgbClr val="000099"/>
                </a:solidFill>
                <a:sym typeface="Symbol" panose="05050102010706020507" pitchFamily="18" charset="2"/>
              </a:rPr>
              <a:t>from </a:t>
            </a:r>
            <a:r>
              <a:rPr lang="en-US" sz="2200" i="1" dirty="0">
                <a:solidFill>
                  <a:srgbClr val="000099"/>
                </a:solidFill>
                <a:sym typeface="Symbol" panose="05050102010706020507" pitchFamily="18" charset="2"/>
              </a:rPr>
              <a:t>q</a:t>
            </a:r>
            <a:r>
              <a:rPr lang="en-US" sz="2200" dirty="0">
                <a:solidFill>
                  <a:srgbClr val="000099"/>
                </a:solidFill>
                <a:sym typeface="Symbol" panose="05050102010706020507" pitchFamily="18" charset="2"/>
              </a:rPr>
              <a:t>: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99"/>
                </a:solidFill>
                <a:sym typeface="Symbol" panose="05050102010706020507" pitchFamily="18" charset="2"/>
              </a:rPr>
              <a:t>	 </a:t>
            </a:r>
            <a:r>
              <a:rPr lang="en-US" sz="2200" dirty="0">
                <a:solidFill>
                  <a:schemeClr val="tx1"/>
                </a:solidFill>
              </a:rPr>
              <a:t>begin if </a:t>
            </a:r>
            <a:r>
              <a:rPr lang="en-US" sz="2200" i="1" dirty="0" err="1" smtClean="0">
                <a:solidFill>
                  <a:schemeClr val="tx1"/>
                </a:solidFill>
              </a:rPr>
              <a:t>statch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200" dirty="0" smtClean="0">
                <a:solidFill>
                  <a:schemeClr val="tx1"/>
                </a:solidFill>
              </a:rPr>
              <a:t>[</a:t>
            </a:r>
            <a:r>
              <a:rPr lang="en-US" sz="2200" i="1" dirty="0" smtClean="0">
                <a:solidFill>
                  <a:schemeClr val="tx1"/>
                </a:solidFill>
              </a:rPr>
              <a:t>q</a:t>
            </a:r>
            <a:r>
              <a:rPr lang="en-US" sz="2200" dirty="0">
                <a:solidFill>
                  <a:schemeClr val="tx1"/>
                </a:solidFill>
              </a:rPr>
              <a:t>] = </a:t>
            </a:r>
            <a:r>
              <a:rPr lang="en-US" sz="2200" i="1" dirty="0">
                <a:solidFill>
                  <a:schemeClr val="tx1"/>
                </a:solidFill>
              </a:rPr>
              <a:t>basic </a:t>
            </a:r>
            <a:r>
              <a:rPr lang="en-US" sz="2200" dirty="0">
                <a:solidFill>
                  <a:schemeClr val="tx1"/>
                </a:solidFill>
              </a:rPr>
              <a:t>then </a:t>
            </a:r>
            <a:r>
              <a:rPr lang="en-US" sz="2200" i="1" dirty="0" err="1" smtClean="0">
                <a:solidFill>
                  <a:schemeClr val="tx1"/>
                </a:solidFill>
              </a:rPr>
              <a:t>statch</a:t>
            </a:r>
            <a:r>
              <a:rPr lang="en-US" sz="22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200" dirty="0" smtClean="0">
                <a:solidFill>
                  <a:schemeClr val="tx1"/>
                </a:solidFill>
              </a:rPr>
              <a:t>[</a:t>
            </a:r>
            <a:r>
              <a:rPr lang="en-US" sz="2200" i="1" dirty="0" smtClean="0">
                <a:solidFill>
                  <a:schemeClr val="tx1"/>
                </a:solidFill>
              </a:rPr>
              <a:t>q</a:t>
            </a:r>
            <a:r>
              <a:rPr lang="en-US" sz="2200" dirty="0">
                <a:solidFill>
                  <a:schemeClr val="tx1"/>
                </a:solidFill>
              </a:rPr>
              <a:t>] := </a:t>
            </a:r>
            <a:r>
              <a:rPr lang="en-US" sz="2200" i="1" dirty="0">
                <a:solidFill>
                  <a:schemeClr val="tx1"/>
                </a:solidFill>
              </a:rPr>
              <a:t>reject</a:t>
            </a:r>
            <a:r>
              <a:rPr lang="en-US" sz="2200" dirty="0">
                <a:solidFill>
                  <a:schemeClr val="tx1"/>
                </a:solidFill>
              </a:rPr>
              <a:t> ;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chemeClr val="tx1"/>
                </a:solidFill>
              </a:rPr>
              <a:t>		 </a:t>
            </a:r>
            <a:r>
              <a:rPr lang="en-US" sz="2200" i="1" dirty="0">
                <a:solidFill>
                  <a:schemeClr val="tx1"/>
                </a:solidFill>
              </a:rPr>
              <a:t>test</a:t>
            </a:r>
          </a:p>
          <a:p>
            <a:pPr marL="457200" indent="-45720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2200" i="1" dirty="0">
                <a:solidFill>
                  <a:schemeClr val="tx1"/>
                </a:solidFill>
              </a:rPr>
              <a:t>	 </a:t>
            </a:r>
            <a:r>
              <a:rPr lang="en-US" sz="22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762000"/>
          </a:xfrm>
        </p:spPr>
        <p:txBody>
          <a:bodyPr>
            <a:normAutofit/>
          </a:bodyPr>
          <a:lstStyle/>
          <a:p>
            <a:r>
              <a:rPr lang="en-US" sz="3500" dirty="0"/>
              <a:t>Reporting the lowest-weight outgoing edge  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914400"/>
            <a:ext cx="10972799" cy="48768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lowest-weight outgoing edge is reported for each </a:t>
            </a:r>
            <a:r>
              <a:rPr lang="en-US" dirty="0" smtClean="0">
                <a:solidFill>
                  <a:schemeClr val="tx1"/>
                </a:solidFill>
              </a:rPr>
              <a:t>sub tree </a:t>
            </a:r>
            <a:r>
              <a:rPr lang="en-US" dirty="0">
                <a:solidFill>
                  <a:schemeClr val="tx1"/>
                </a:solidFill>
              </a:rPr>
              <a:t>using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report, </a:t>
            </a:r>
            <a:r>
              <a:rPr lang="en-US" i="1" dirty="0">
                <a:solidFill>
                  <a:srgbClr val="C00000"/>
                </a:solidFill>
                <a:sym typeface="Symbol" panose="05050102010706020507" pitchFamily="18" charset="2"/>
              </a:rPr>
              <a:t>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messages</a:t>
            </a:r>
          </a:p>
          <a:p>
            <a:pPr lvl="3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rgbClr val="000099"/>
                </a:solidFill>
              </a:rPr>
              <a:t> Node </a:t>
            </a:r>
            <a:r>
              <a:rPr lang="en-US" i="1" dirty="0" smtClean="0">
                <a:solidFill>
                  <a:srgbClr val="000099"/>
                </a:solidFill>
              </a:rPr>
              <a:t>p</a:t>
            </a:r>
            <a:r>
              <a:rPr lang="en-US" dirty="0" smtClean="0">
                <a:solidFill>
                  <a:srgbClr val="000099"/>
                </a:solidFill>
              </a:rPr>
              <a:t> counts the number of </a:t>
            </a: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report, </a:t>
            </a:r>
            <a:r>
              <a:rPr lang="en-US" i="1" dirty="0" smtClean="0">
                <a:solidFill>
                  <a:srgbClr val="000099"/>
                </a:solidFill>
                <a:sym typeface="Symbol" panose="05050102010706020507" pitchFamily="18" charset="2"/>
              </a:rPr>
              <a:t></a:t>
            </a: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</a:t>
            </a:r>
            <a:r>
              <a:rPr lang="en-US" dirty="0" smtClean="0">
                <a:solidFill>
                  <a:srgbClr val="000099"/>
                </a:solidFill>
              </a:rPr>
              <a:t> messages it receives, using the variable </a:t>
            </a:r>
            <a:r>
              <a:rPr lang="en-US" i="1" dirty="0" err="1" smtClean="0">
                <a:solidFill>
                  <a:srgbClr val="000099"/>
                </a:solidFill>
              </a:rPr>
              <a:t>rec</a:t>
            </a:r>
            <a:r>
              <a:rPr lang="en-US" i="1" baseline="-25000" dirty="0" err="1" smtClean="0">
                <a:solidFill>
                  <a:srgbClr val="000099"/>
                </a:solidFill>
              </a:rPr>
              <a:t>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en-US" dirty="0">
              <a:solidFill>
                <a:srgbClr val="000099"/>
              </a:solidFill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report, </a:t>
            </a:r>
            <a:r>
              <a:rPr lang="en-US" i="1" dirty="0">
                <a:solidFill>
                  <a:srgbClr val="C00000"/>
                </a:solidFill>
                <a:sym typeface="Symbol" panose="05050102010706020507" pitchFamily="18" charset="2"/>
              </a:rPr>
              <a:t>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messages are sent in the direction of the core edge by each process.</a:t>
            </a:r>
          </a:p>
          <a:p>
            <a:pPr lvl="3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</a:rPr>
              <a:t>The messages of the two core nodes cross on the edge; both receive the message from their father</a:t>
            </a:r>
          </a:p>
          <a:p>
            <a:pPr lvl="3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</a:rPr>
              <a:t>When this happens, the algorithm terminates if no outgoing edge was reported. Otherwise a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connect, </a:t>
            </a:r>
            <a:r>
              <a:rPr lang="en-US" i="1" dirty="0">
                <a:solidFill>
                  <a:srgbClr val="C00000"/>
                </a:solidFill>
                <a:sym typeface="Symbol" panose="05050102010706020507" pitchFamily="18" charset="2"/>
              </a:rPr>
              <a:t>L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000099"/>
                </a:solidFill>
              </a:rPr>
              <a:t> message must be sent through this edge.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01000" cy="762000"/>
          </a:xfrm>
        </p:spPr>
        <p:txBody>
          <a:bodyPr/>
          <a:lstStyle/>
          <a:p>
            <a:r>
              <a:rPr lang="en-US" sz="3500" dirty="0"/>
              <a:t>Reorientation of the tree  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9525000" cy="548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If an outgoing edge was reported, the lowest-weight outgoing edge is found by following the </a:t>
            </a:r>
            <a:r>
              <a:rPr lang="en-US" i="1" dirty="0" err="1">
                <a:solidFill>
                  <a:schemeClr val="tx1"/>
                </a:solidFill>
              </a:rPr>
              <a:t>bestch</a:t>
            </a:r>
            <a:r>
              <a:rPr lang="en-US" dirty="0">
                <a:solidFill>
                  <a:schemeClr val="tx1"/>
                </a:solidFill>
              </a:rPr>
              <a:t> pointer in each node, starting  from the core node on whose side the best edge was reported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connect, </a:t>
            </a:r>
            <a:r>
              <a:rPr lang="en-US" i="1" dirty="0">
                <a:solidFill>
                  <a:srgbClr val="C00000"/>
                </a:solidFill>
                <a:sym typeface="Symbol" panose="05050102010706020507" pitchFamily="18" charset="2"/>
              </a:rPr>
              <a:t>L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message must be sent through this edge, and all </a:t>
            </a:r>
            <a:r>
              <a:rPr lang="en-US" i="1" dirty="0">
                <a:solidFill>
                  <a:schemeClr val="tx1"/>
                </a:solidFill>
              </a:rPr>
              <a:t>father</a:t>
            </a:r>
            <a:r>
              <a:rPr lang="en-US" dirty="0">
                <a:solidFill>
                  <a:schemeClr val="tx1"/>
                </a:solidFill>
              </a:rPr>
              <a:t> pointers in the fragment must point in this direction</a:t>
            </a:r>
          </a:p>
          <a:p>
            <a:pPr lvl="3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rgbClr val="000099"/>
                </a:solidFill>
              </a:rPr>
              <a:t>  This </a:t>
            </a:r>
            <a:r>
              <a:rPr lang="en-US" dirty="0">
                <a:solidFill>
                  <a:srgbClr val="000099"/>
                </a:solidFill>
              </a:rPr>
              <a:t>is done by sending a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</a:t>
            </a:r>
            <a:r>
              <a:rPr lang="en-US" dirty="0" err="1">
                <a:solidFill>
                  <a:srgbClr val="C00000"/>
                </a:solidFill>
                <a:sym typeface="Symbol" panose="05050102010706020507" pitchFamily="18" charset="2"/>
              </a:rPr>
              <a:t>changeroot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000099"/>
                </a:solidFill>
              </a:rPr>
              <a:t> message.</a:t>
            </a:r>
          </a:p>
          <a:p>
            <a:pPr lvl="3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rgbClr val="000099"/>
                </a:solidFill>
              </a:rPr>
              <a:t>  When </a:t>
            </a:r>
            <a:r>
              <a:rPr lang="en-US" dirty="0">
                <a:solidFill>
                  <a:srgbClr val="000099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</a:t>
            </a:r>
            <a:r>
              <a:rPr lang="en-US" dirty="0" err="1">
                <a:solidFill>
                  <a:srgbClr val="C00000"/>
                </a:solidFill>
                <a:sym typeface="Symbol" panose="05050102010706020507" pitchFamily="18" charset="2"/>
              </a:rPr>
              <a:t>changeroot</a:t>
            </a: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000099"/>
                </a:solidFill>
              </a:rPr>
              <a:t> message arrives at the node incident to </a:t>
            </a:r>
            <a:endParaRPr lang="en-US" dirty="0" smtClean="0">
              <a:solidFill>
                <a:srgbClr val="000099"/>
              </a:solidFill>
            </a:endParaRPr>
          </a:p>
          <a:p>
            <a:pPr marL="1119726" lvl="3" indent="0">
              <a:lnSpc>
                <a:spcPct val="120000"/>
              </a:lnSpc>
              <a:buClr>
                <a:srgbClr val="000099"/>
              </a:buClr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the lowest-weight outgoing edge, this node sends a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connect, </a:t>
            </a:r>
            <a:r>
              <a:rPr lang="en-US" i="1" dirty="0" smtClean="0">
                <a:solidFill>
                  <a:srgbClr val="C00000"/>
                </a:solidFill>
                <a:sym typeface="Symbol" panose="05050102010706020507" pitchFamily="18" charset="2"/>
              </a:rPr>
              <a:t>L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pPr marL="1119726" lvl="3" indent="0">
              <a:lnSpc>
                <a:spcPct val="120000"/>
              </a:lnSpc>
              <a:buClr>
                <a:srgbClr val="000099"/>
              </a:buClr>
              <a:buNone/>
            </a:pPr>
            <a:r>
              <a:rPr lang="en-US" dirty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message via the lowest-weight outgoing edge.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>
          <a:xfrm>
            <a:off x="635001" y="152400"/>
            <a:ext cx="7924800" cy="762000"/>
          </a:xfrm>
        </p:spPr>
        <p:txBody>
          <a:bodyPr/>
          <a:lstStyle/>
          <a:p>
            <a:r>
              <a:rPr lang="en-US" sz="3700" dirty="0"/>
              <a:t>Leader Election versus Spanning Tree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idx="1"/>
          </p:nvPr>
        </p:nvSpPr>
        <p:spPr>
          <a:xfrm>
            <a:off x="762001" y="914400"/>
            <a:ext cx="10820399" cy="56388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Let C</a:t>
            </a:r>
            <a:r>
              <a:rPr lang="en-US" sz="2400" baseline="-25000" dirty="0">
                <a:solidFill>
                  <a:schemeClr val="tx1"/>
                </a:solidFill>
              </a:rPr>
              <a:t>E</a:t>
            </a:r>
            <a:r>
              <a:rPr lang="en-US" sz="2400" dirty="0">
                <a:solidFill>
                  <a:schemeClr val="tx1"/>
                </a:solidFill>
              </a:rPr>
              <a:t> be message complexity of the election problem and C</a:t>
            </a:r>
            <a:r>
              <a:rPr lang="en-US" sz="2400" baseline="-250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 be the message complexity of finding a spanning tree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Given a spanning tree, we can run election algorithm on tree to find a leader in O(N) time</a:t>
            </a:r>
          </a:p>
          <a:p>
            <a:pPr lvl="2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sz="2400" dirty="0">
                <a:solidFill>
                  <a:srgbClr val="000099"/>
                </a:solidFill>
              </a:rPr>
              <a:t>Thus: C</a:t>
            </a:r>
            <a:r>
              <a:rPr lang="en-US" sz="2400" baseline="-25000" dirty="0">
                <a:solidFill>
                  <a:srgbClr val="000099"/>
                </a:solidFill>
              </a:rPr>
              <a:t>E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  <a:sym typeface="Symbol" panose="05050102010706020507" pitchFamily="18" charset="2"/>
              </a:rPr>
              <a:t> C</a:t>
            </a:r>
            <a:r>
              <a:rPr lang="en-US" sz="2400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T</a:t>
            </a:r>
            <a:r>
              <a:rPr lang="en-US" sz="2400" dirty="0">
                <a:solidFill>
                  <a:srgbClr val="000099"/>
                </a:solidFill>
                <a:sym typeface="Symbol" panose="05050102010706020507" pitchFamily="18" charset="2"/>
              </a:rPr>
              <a:t> + O(N)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ym typeface="Symbol" panose="05050102010706020507" pitchFamily="18" charset="2"/>
              </a:rPr>
              <a:t>Given a leader, we can run the echo algorithm to find a spanning tree with 2|E| messages</a:t>
            </a:r>
          </a:p>
          <a:p>
            <a:pPr lvl="2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sz="2400" dirty="0">
                <a:solidFill>
                  <a:srgbClr val="000099"/>
                </a:solidFill>
                <a:sym typeface="Symbol" panose="05050102010706020507" pitchFamily="18" charset="2"/>
              </a:rPr>
              <a:t>Thus: C</a:t>
            </a:r>
            <a:r>
              <a:rPr lang="en-US" sz="2400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T</a:t>
            </a:r>
            <a:r>
              <a:rPr lang="en-US" sz="2400" dirty="0">
                <a:solidFill>
                  <a:srgbClr val="000099"/>
                </a:solidFill>
                <a:sym typeface="Symbol" panose="05050102010706020507" pitchFamily="18" charset="2"/>
              </a:rPr>
              <a:t>  C</a:t>
            </a:r>
            <a:r>
              <a:rPr lang="en-US" sz="2400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E</a:t>
            </a:r>
            <a:r>
              <a:rPr lang="en-US" sz="2400" dirty="0">
                <a:solidFill>
                  <a:srgbClr val="000099"/>
                </a:solidFill>
                <a:sym typeface="Symbol" panose="05050102010706020507" pitchFamily="18" charset="2"/>
              </a:rPr>
              <a:t> + 2|E|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Any comparison election algorithm for arbitrary networks has a (worst case and average case) message complexity of at least </a:t>
            </a:r>
            <a:r>
              <a:rPr lang="en-US" sz="2400" dirty="0">
                <a:solidFill>
                  <a:srgbClr val="C00000"/>
                </a:solidFill>
                <a:sym typeface="Symbol" panose="05050102010706020507" pitchFamily="18" charset="2"/>
              </a:rPr>
              <a:t>(|E| + </a:t>
            </a:r>
            <a:r>
              <a:rPr lang="en-US" sz="2400" dirty="0" err="1">
                <a:solidFill>
                  <a:srgbClr val="C00000"/>
                </a:solidFill>
                <a:sym typeface="Symbol" panose="05050102010706020507" pitchFamily="18" charset="2"/>
              </a:rPr>
              <a:t>NlogN</a:t>
            </a:r>
            <a:r>
              <a:rPr lang="en-US" sz="2400" dirty="0">
                <a:solidFill>
                  <a:srgbClr val="C00000"/>
                </a:solidFill>
                <a:sym typeface="Symbol" panose="05050102010706020507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Therefore the two problems are of the same order of magnitude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INDIAN INSTITUTE OF TECHNOLOGY KHARAGPUR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z="2400" smtClean="0"/>
              <a:pPr/>
              <a:t>2</a:t>
            </a:fld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GHS Algorithm: Part-3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96774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arenBoth" startAt="8"/>
            </a:pPr>
            <a:r>
              <a:rPr lang="en-US" dirty="0">
                <a:solidFill>
                  <a:schemeClr val="tx1"/>
                </a:solidFill>
              </a:rPr>
              <a:t> procedure </a:t>
            </a:r>
            <a:r>
              <a:rPr lang="en-US" i="1" dirty="0">
                <a:solidFill>
                  <a:schemeClr val="tx1"/>
                </a:solidFill>
              </a:rPr>
              <a:t>report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i="1" dirty="0">
                <a:solidFill>
                  <a:schemeClr val="tx1"/>
                </a:solidFill>
              </a:rPr>
              <a:t>	 </a:t>
            </a:r>
            <a:r>
              <a:rPr lang="en-US" dirty="0">
                <a:solidFill>
                  <a:schemeClr val="tx1"/>
                </a:solidFill>
              </a:rPr>
              <a:t>begin if </a:t>
            </a:r>
            <a:r>
              <a:rPr lang="en-US" i="1" dirty="0" err="1">
                <a:solidFill>
                  <a:schemeClr val="tx1"/>
                </a:solidFill>
              </a:rPr>
              <a:t>rec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= #{ </a:t>
            </a:r>
            <a:r>
              <a:rPr lang="en-US" i="1" dirty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i="1" dirty="0" err="1" smtClean="0">
                <a:solidFill>
                  <a:schemeClr val="tx1"/>
                </a:solidFill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i="1" dirty="0" smtClean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] = </a:t>
            </a:r>
            <a:r>
              <a:rPr lang="en-US" i="1" dirty="0">
                <a:solidFill>
                  <a:schemeClr val="tx1"/>
                </a:solidFill>
              </a:rPr>
              <a:t>branch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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q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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father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}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		 and </a:t>
            </a:r>
            <a:r>
              <a:rPr lang="en-US" i="1" dirty="0" err="1">
                <a:solidFill>
                  <a:schemeClr val="tx1"/>
                </a:solidFill>
              </a:rPr>
              <a:t>testch</a:t>
            </a:r>
            <a:r>
              <a:rPr lang="en-US" i="1" baseline="-25000" dirty="0" err="1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 err="1">
                <a:solidFill>
                  <a:schemeClr val="tx1"/>
                </a:solidFill>
              </a:rPr>
              <a:t>udef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then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     begin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state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:=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found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; 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	 send report,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bestwt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father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     end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	  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11379200" cy="609282"/>
          </a:xfrm>
        </p:spPr>
        <p:txBody>
          <a:bodyPr/>
          <a:lstStyle/>
          <a:p>
            <a:r>
              <a:rPr lang="en-US" sz="3500" dirty="0"/>
              <a:t>GHS Algorithm: Part-3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685482"/>
            <a:ext cx="11226799" cy="60201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spcAft>
                <a:spcPts val="0"/>
              </a:spcAft>
              <a:buFontTx/>
              <a:buAutoNum type="arabicParenBoth" startAt="9"/>
            </a:pPr>
            <a:r>
              <a:rPr lang="en-US" sz="2300" dirty="0">
                <a:solidFill>
                  <a:srgbClr val="000066"/>
                </a:solidFill>
              </a:rPr>
              <a:t>Upon receipt of </a:t>
            </a:r>
            <a:r>
              <a:rPr lang="en-US" sz="2300" dirty="0">
                <a:solidFill>
                  <a:srgbClr val="000066"/>
                </a:solidFill>
                <a:sym typeface="Symbol" panose="05050102010706020507" pitchFamily="18" charset="2"/>
              </a:rPr>
              <a:t>report, </a:t>
            </a:r>
            <a:r>
              <a:rPr lang="en-US" sz="2300" i="1" dirty="0">
                <a:solidFill>
                  <a:srgbClr val="000066"/>
                </a:solidFill>
                <a:sym typeface="Symbol" panose="05050102010706020507" pitchFamily="18" charset="2"/>
              </a:rPr>
              <a:t></a:t>
            </a:r>
            <a:r>
              <a:rPr lang="en-US" sz="2300" dirty="0">
                <a:solidFill>
                  <a:srgbClr val="000066"/>
                </a:solidFill>
                <a:sym typeface="Symbol" panose="05050102010706020507" pitchFamily="18" charset="2"/>
              </a:rPr>
              <a:t></a:t>
            </a:r>
            <a:r>
              <a:rPr lang="en-US" sz="2300" dirty="0">
                <a:solidFill>
                  <a:srgbClr val="000066"/>
                </a:solidFill>
              </a:rPr>
              <a:t> from </a:t>
            </a:r>
            <a:r>
              <a:rPr lang="en-US" sz="2300" i="1" dirty="0">
                <a:solidFill>
                  <a:srgbClr val="000066"/>
                </a:solidFill>
              </a:rPr>
              <a:t>q</a:t>
            </a:r>
            <a:r>
              <a:rPr lang="en-US" sz="2300" dirty="0">
                <a:solidFill>
                  <a:srgbClr val="000066"/>
                </a:solidFill>
              </a:rPr>
              <a:t>: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i="1" dirty="0">
                <a:solidFill>
                  <a:schemeClr val="tx1"/>
                </a:solidFill>
              </a:rPr>
              <a:t>	 </a:t>
            </a:r>
            <a:r>
              <a:rPr lang="en-US" sz="2300" dirty="0">
                <a:solidFill>
                  <a:schemeClr val="tx1"/>
                </a:solidFill>
              </a:rPr>
              <a:t>begin if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q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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i="1" dirty="0" err="1">
                <a:solidFill>
                  <a:schemeClr val="tx1"/>
                </a:solidFill>
              </a:rPr>
              <a:t>father</a:t>
            </a:r>
            <a:r>
              <a:rPr lang="en-US" sz="2300" i="1" baseline="-25000" dirty="0" err="1">
                <a:solidFill>
                  <a:schemeClr val="tx1"/>
                </a:solidFill>
              </a:rPr>
              <a:t>p</a:t>
            </a:r>
            <a:endParaRPr lang="en-US" sz="23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</a:rPr>
              <a:t>		 then </a:t>
            </a:r>
            <a:r>
              <a:rPr lang="en-US" sz="2300" dirty="0">
                <a:solidFill>
                  <a:srgbClr val="C00000"/>
                </a:solidFill>
              </a:rPr>
              <a:t>(* reply for initiate message *)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</a:rPr>
              <a:t>		    begin if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 &lt;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bestwt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then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	 begin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bestwt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:=  ;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bestch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 :=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q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end ;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	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rec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 :=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rec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 +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1 ; </a:t>
            </a:r>
            <a:r>
              <a:rPr lang="en-US" sz="2300" i="1" dirty="0">
                <a:solidFill>
                  <a:schemeClr val="tx1"/>
                </a:solidFill>
                <a:sym typeface="Symbol" panose="05050102010706020507" pitchFamily="18" charset="2"/>
              </a:rPr>
              <a:t>report</a:t>
            </a:r>
            <a:endParaRPr lang="en-US" sz="23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	    end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</a:rPr>
              <a:t>		 else </a:t>
            </a:r>
            <a:r>
              <a:rPr lang="en-US" sz="2300" dirty="0">
                <a:solidFill>
                  <a:srgbClr val="C00000"/>
                </a:solidFill>
              </a:rPr>
              <a:t>(* </a:t>
            </a:r>
            <a:r>
              <a:rPr lang="en-US" sz="2300" i="1" dirty="0" err="1">
                <a:solidFill>
                  <a:srgbClr val="C00000"/>
                </a:solidFill>
              </a:rPr>
              <a:t>pq</a:t>
            </a:r>
            <a:r>
              <a:rPr lang="en-US" sz="2300" dirty="0">
                <a:solidFill>
                  <a:srgbClr val="C00000"/>
                </a:solidFill>
              </a:rPr>
              <a:t> is the core edge *)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</a:rPr>
              <a:t>		    if </a:t>
            </a:r>
            <a:r>
              <a:rPr lang="en-US" sz="2300" i="1" dirty="0" err="1">
                <a:solidFill>
                  <a:schemeClr val="tx1"/>
                </a:solidFill>
              </a:rPr>
              <a:t>state</a:t>
            </a:r>
            <a:r>
              <a:rPr lang="en-US" sz="2300" i="1" baseline="-25000" dirty="0" err="1">
                <a:solidFill>
                  <a:schemeClr val="tx1"/>
                </a:solidFill>
              </a:rPr>
              <a:t>p</a:t>
            </a:r>
            <a:r>
              <a:rPr lang="en-US" sz="2300" i="1" dirty="0">
                <a:solidFill>
                  <a:schemeClr val="tx1"/>
                </a:solidFill>
              </a:rPr>
              <a:t> = find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i="1" dirty="0">
                <a:solidFill>
                  <a:schemeClr val="tx1"/>
                </a:solidFill>
              </a:rPr>
              <a:t>			 </a:t>
            </a:r>
            <a:r>
              <a:rPr lang="en-US" sz="2300" dirty="0">
                <a:solidFill>
                  <a:schemeClr val="tx1"/>
                </a:solidFill>
              </a:rPr>
              <a:t>then process this message later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</a:rPr>
              <a:t>		    	 else if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 &gt;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bestwt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endParaRPr lang="en-US" sz="23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</a:rPr>
              <a:t>				 then </a:t>
            </a:r>
            <a:r>
              <a:rPr lang="en-US" sz="2300" i="1" dirty="0" err="1">
                <a:solidFill>
                  <a:schemeClr val="tx1"/>
                </a:solidFill>
              </a:rPr>
              <a:t>changeroot</a:t>
            </a:r>
            <a:endParaRPr lang="en-US" sz="2300" i="1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i="1" dirty="0">
                <a:solidFill>
                  <a:schemeClr val="tx1"/>
                </a:solidFill>
              </a:rPr>
              <a:t>				 </a:t>
            </a:r>
            <a:r>
              <a:rPr lang="en-US" sz="2300" dirty="0">
                <a:solidFill>
                  <a:schemeClr val="tx1"/>
                </a:solidFill>
              </a:rPr>
              <a:t>else if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 = </a:t>
            </a:r>
            <a:r>
              <a:rPr lang="en-US" sz="2300" i="1" dirty="0" err="1">
                <a:solidFill>
                  <a:schemeClr val="tx1"/>
                </a:solidFill>
                <a:sym typeface="Symbol" panose="05050102010706020507" pitchFamily="18" charset="2"/>
              </a:rPr>
              <a:t>bestwt</a:t>
            </a:r>
            <a:r>
              <a:rPr lang="en-US" sz="2300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sz="23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=  then stop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en-US" sz="2300" dirty="0">
                <a:solidFill>
                  <a:schemeClr val="tx1"/>
                </a:solidFill>
                <a:sym typeface="Symbol" panose="05050102010706020507" pitchFamily="18" charset="2"/>
              </a:rPr>
              <a:t>	  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GHS Algorithm: Part-3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96774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buFontTx/>
              <a:buAutoNum type="arabicParenBoth" startAt="10"/>
            </a:pP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procedure </a:t>
            </a:r>
            <a:r>
              <a:rPr lang="en-US" i="1" dirty="0" err="1">
                <a:solidFill>
                  <a:schemeClr val="tx1"/>
                </a:solidFill>
              </a:rPr>
              <a:t>changeroot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i="1" dirty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	   begin if </a:t>
            </a:r>
            <a:r>
              <a:rPr lang="en-US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bestch</a:t>
            </a:r>
            <a:r>
              <a:rPr lang="en-US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] 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branch 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		 then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send </a:t>
            </a:r>
            <a:r>
              <a:rPr lang="en-US" dirty="0" err="1">
                <a:solidFill>
                  <a:schemeClr val="tx1"/>
                </a:solidFill>
                <a:sym typeface="Symbol" panose="05050102010706020507" pitchFamily="18" charset="2"/>
              </a:rPr>
              <a:t>changeroot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bestch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 		 else begin send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connect,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level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to </a:t>
            </a:r>
            <a:r>
              <a:rPr lang="en-US" i="1" dirty="0" err="1">
                <a:solidFill>
                  <a:schemeClr val="tx1"/>
                </a:solidFill>
                <a:sym typeface="Symbol" panose="05050102010706020507" pitchFamily="18" charset="2"/>
              </a:rPr>
              <a:t>bestch</a:t>
            </a:r>
            <a:r>
              <a:rPr lang="en-US" i="1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;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	  </a:t>
            </a:r>
            <a:r>
              <a:rPr lang="en-US" i="1" smtClean="0">
                <a:solidFill>
                  <a:schemeClr val="tx1"/>
                </a:solidFill>
                <a:sym typeface="Symbol" panose="05050102010706020507" pitchFamily="18" charset="2"/>
              </a:rPr>
              <a:t>statch</a:t>
            </a:r>
            <a:r>
              <a:rPr lang="en-US" i="1" baseline="-25000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[</a:t>
            </a:r>
            <a:r>
              <a:rPr lang="en-US" i="1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bestch</a:t>
            </a:r>
            <a:r>
              <a:rPr lang="en-US" i="1" baseline="-250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] := </a:t>
            </a:r>
            <a:r>
              <a:rPr lang="en-US" i="1" dirty="0">
                <a:solidFill>
                  <a:schemeClr val="tx1"/>
                </a:solidFill>
                <a:sym typeface="Symbol" panose="05050102010706020507" pitchFamily="18" charset="2"/>
              </a:rPr>
              <a:t>branch</a:t>
            </a: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		         end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	  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end</a:t>
            </a:r>
          </a:p>
          <a:p>
            <a:pPr marL="457200" indent="-457200">
              <a:buNone/>
            </a:pP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457200" indent="-457200">
              <a:buFontTx/>
              <a:buAutoNum type="arabicParenBoth" startAt="11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Upon receipt of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</a:t>
            </a:r>
            <a:r>
              <a:rPr lang="en-US" dirty="0" err="1">
                <a:solidFill>
                  <a:schemeClr val="tx1"/>
                </a:solidFill>
                <a:sym typeface="Symbol" panose="05050102010706020507" pitchFamily="18" charset="2"/>
              </a:rPr>
              <a:t>changeroot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 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</a:rPr>
              <a:t>	  begin </a:t>
            </a:r>
            <a:r>
              <a:rPr lang="en-US" i="1" dirty="0" err="1">
                <a:solidFill>
                  <a:schemeClr val="tx1"/>
                </a:solidFill>
              </a:rPr>
              <a:t>changeroot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end</a:t>
            </a:r>
          </a:p>
          <a:p>
            <a:pPr marL="457200" indent="-457200">
              <a:buNone/>
            </a:pPr>
            <a:endParaRPr lang="en-US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Complexity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838200"/>
            <a:ext cx="9601200" cy="5257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 smtClean="0"/>
              <a:t>The </a:t>
            </a:r>
            <a:r>
              <a:rPr lang="en-US" dirty="0" err="1"/>
              <a:t>Gallager-Humblet-Spira</a:t>
            </a:r>
            <a:r>
              <a:rPr lang="en-US" dirty="0"/>
              <a:t> algorithm computes the minimal spanning tree using at most 5N </a:t>
            </a:r>
            <a:r>
              <a:rPr lang="en-US" dirty="0" err="1"/>
              <a:t>logN</a:t>
            </a:r>
            <a:r>
              <a:rPr lang="en-US" dirty="0"/>
              <a:t> + 2|E| messages</a:t>
            </a:r>
          </a:p>
          <a:p>
            <a:pPr lvl="2"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rgbClr val="000099"/>
                </a:solidFill>
              </a:rPr>
              <a:t>Each </a:t>
            </a:r>
            <a:r>
              <a:rPr lang="en-US" dirty="0">
                <a:solidFill>
                  <a:srgbClr val="000099"/>
                </a:solidFill>
              </a:rPr>
              <a:t>edge is rejected at most once and this requires two </a:t>
            </a:r>
            <a:r>
              <a:rPr lang="en-US" dirty="0" smtClean="0">
                <a:solidFill>
                  <a:srgbClr val="000099"/>
                </a:solidFill>
              </a:rPr>
              <a:t>messages</a:t>
            </a:r>
          </a:p>
          <a:p>
            <a:pPr marL="746483" lvl="2" indent="0">
              <a:buClr>
                <a:srgbClr val="000099"/>
              </a:buClr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(test </a:t>
            </a:r>
            <a:r>
              <a:rPr lang="en-US" dirty="0">
                <a:solidFill>
                  <a:srgbClr val="000099"/>
                </a:solidFill>
              </a:rPr>
              <a:t>and reject). This accounts for at most 2|E| messages.</a:t>
            </a:r>
          </a:p>
          <a:p>
            <a:pPr marL="746483" lvl="2" indent="0">
              <a:lnSpc>
                <a:spcPct val="130000"/>
              </a:lnSpc>
              <a:buClr>
                <a:srgbClr val="000099"/>
              </a:buClr>
              <a:buNone/>
            </a:pPr>
            <a:r>
              <a:rPr lang="en-US" dirty="0" smtClean="0">
                <a:solidFill>
                  <a:srgbClr val="000099"/>
                </a:solidFill>
              </a:rPr>
              <a:t>  </a:t>
            </a:r>
          </a:p>
          <a:p>
            <a:pPr lvl="2"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 smtClean="0">
                <a:solidFill>
                  <a:srgbClr val="000099"/>
                </a:solidFill>
              </a:rPr>
              <a:t>   At </a:t>
            </a:r>
            <a:r>
              <a:rPr lang="en-US" dirty="0">
                <a:solidFill>
                  <a:srgbClr val="000099"/>
                </a:solidFill>
              </a:rPr>
              <a:t>any level, a node receives at most one initiate and one </a:t>
            </a:r>
            <a:r>
              <a:rPr lang="en-US" dirty="0" smtClean="0">
                <a:solidFill>
                  <a:srgbClr val="000099"/>
                </a:solidFill>
              </a:rPr>
              <a:t>accept</a:t>
            </a:r>
          </a:p>
          <a:p>
            <a:pPr marL="746483" lvl="2" indent="0">
              <a:buClr>
                <a:srgbClr val="000099"/>
              </a:buClr>
              <a:buNone/>
            </a:pPr>
            <a:r>
              <a:rPr lang="en-US" dirty="0" smtClean="0">
                <a:solidFill>
                  <a:srgbClr val="000099"/>
                </a:solidFill>
              </a:rPr>
              <a:t>     message</a:t>
            </a:r>
            <a:r>
              <a:rPr lang="en-US" dirty="0">
                <a:solidFill>
                  <a:srgbClr val="000099"/>
                </a:solidFill>
              </a:rPr>
              <a:t>, and sends at most one report, one </a:t>
            </a:r>
            <a:r>
              <a:rPr lang="en-US" dirty="0" err="1">
                <a:solidFill>
                  <a:srgbClr val="000099"/>
                </a:solidFill>
              </a:rPr>
              <a:t>changeroot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>
                <a:solidFill>
                  <a:srgbClr val="000099"/>
                </a:solidFill>
              </a:rPr>
              <a:t>or</a:t>
            </a:r>
            <a:r>
              <a:rPr lang="en-US" dirty="0">
                <a:solidFill>
                  <a:srgbClr val="000099"/>
                </a:solidFill>
              </a:rPr>
              <a:t> connect </a:t>
            </a:r>
            <a:endParaRPr lang="en-US" dirty="0" smtClean="0">
              <a:solidFill>
                <a:srgbClr val="000099"/>
              </a:solidFill>
            </a:endParaRPr>
          </a:p>
          <a:p>
            <a:pPr marL="746483" lvl="2" indent="0">
              <a:buClr>
                <a:srgbClr val="000099"/>
              </a:buClr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message</a:t>
            </a:r>
            <a:r>
              <a:rPr lang="en-US" dirty="0">
                <a:solidFill>
                  <a:srgbClr val="000099"/>
                </a:solidFill>
              </a:rPr>
              <a:t>, and one test message not leading to a rejection. For </a:t>
            </a:r>
            <a:r>
              <a:rPr lang="en-US" dirty="0" err="1">
                <a:solidFill>
                  <a:srgbClr val="000099"/>
                </a:solidFill>
              </a:rPr>
              <a:t>logN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</a:p>
          <a:p>
            <a:pPr marL="746483" lvl="2" indent="0">
              <a:buClr>
                <a:srgbClr val="000099"/>
              </a:buClr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levels</a:t>
            </a:r>
            <a:r>
              <a:rPr lang="en-US" dirty="0">
                <a:solidFill>
                  <a:srgbClr val="000099"/>
                </a:solidFill>
              </a:rPr>
              <a:t>, this accounts for a total of 5N </a:t>
            </a:r>
            <a:r>
              <a:rPr lang="en-US" dirty="0" err="1">
                <a:solidFill>
                  <a:srgbClr val="000099"/>
                </a:solidFill>
              </a:rPr>
              <a:t>logN</a:t>
            </a:r>
            <a:r>
              <a:rPr lang="en-US" dirty="0">
                <a:solidFill>
                  <a:srgbClr val="000099"/>
                </a:solidFill>
              </a:rPr>
              <a:t> messages.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Minimal Spanning Tree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11049000" cy="5105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Let G = (V, E) be a weighted graph, where </a:t>
            </a:r>
            <a:r>
              <a:rPr lang="en-US" sz="2400" dirty="0">
                <a:sym typeface="Symbol" panose="05050102010706020507" pitchFamily="18" charset="2"/>
              </a:rPr>
              <a:t>(e) denotes the weight of edge e.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The weight of a spanning tree T of G equals the sum of the weights of the N – 1 edges contained in T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T is called a </a:t>
            </a:r>
            <a:r>
              <a:rPr lang="en-US" i="1" dirty="0">
                <a:solidFill>
                  <a:srgbClr val="000099"/>
                </a:solidFill>
                <a:sym typeface="Symbol" panose="05050102010706020507" pitchFamily="18" charset="2"/>
              </a:rPr>
              <a:t>minimal spanning tree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if no spanning tree has a smaller weight than T.</a:t>
            </a:r>
          </a:p>
          <a:p>
            <a:pPr lvl="1">
              <a:lnSpc>
                <a:spcPct val="130000"/>
              </a:lnSpc>
            </a:pPr>
            <a:endParaRPr lang="en-US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anose="05050102010706020507" pitchFamily="18" charset="2"/>
              </a:rPr>
              <a:t>If all edge weights are different, there is only one MST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The notion of a </a:t>
            </a:r>
            <a:r>
              <a:rPr lang="en-US" sz="3500" i="1" dirty="0"/>
              <a:t>fragment</a:t>
            </a:r>
            <a:endParaRPr lang="en-US" sz="3500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914399" y="990600"/>
            <a:ext cx="10667999" cy="55626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</a:rPr>
              <a:t>A fragment is a </a:t>
            </a:r>
            <a:r>
              <a:rPr lang="en-US" dirty="0" err="1">
                <a:solidFill>
                  <a:srgbClr val="000099"/>
                </a:solidFill>
              </a:rPr>
              <a:t>subtree</a:t>
            </a:r>
            <a:r>
              <a:rPr lang="en-US" dirty="0">
                <a:solidFill>
                  <a:srgbClr val="000099"/>
                </a:solidFill>
              </a:rPr>
              <a:t> of a MST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If F is a fragment and e is the least-weight outgoing edge of F, then F U {e} is a fragment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u="sng" dirty="0" smtClean="0">
                <a:solidFill>
                  <a:srgbClr val="C00000"/>
                </a:solidFill>
              </a:rPr>
              <a:t>Prim’s </a:t>
            </a:r>
            <a:r>
              <a:rPr lang="en-US" u="sng" dirty="0">
                <a:solidFill>
                  <a:srgbClr val="C00000"/>
                </a:solidFill>
              </a:rPr>
              <a:t>Algorithm:</a:t>
            </a:r>
          </a:p>
          <a:p>
            <a:pPr lvl="2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</a:rPr>
              <a:t>Start with a single fragment and enlarges it in each step with the lowest-weight outgoing edge of the current fragment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u="sng" dirty="0" err="1">
                <a:solidFill>
                  <a:srgbClr val="C00000"/>
                </a:solidFill>
              </a:rPr>
              <a:t>Kruskal’s</a:t>
            </a:r>
            <a:r>
              <a:rPr lang="en-US" u="sng" dirty="0">
                <a:solidFill>
                  <a:srgbClr val="C00000"/>
                </a:solidFill>
              </a:rPr>
              <a:t> Algorithm:</a:t>
            </a:r>
          </a:p>
          <a:p>
            <a:pPr lvl="2">
              <a:lnSpc>
                <a:spcPct val="12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</a:rPr>
              <a:t>Starts with a collection of single-node fragments and merges fragments by adding the lowest-weight outgoing edge of some fragment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/>
              <a:t>Gallager-Humblet-Spira</a:t>
            </a:r>
            <a:r>
              <a:rPr lang="en-US" sz="3500" dirty="0"/>
              <a:t> Algorithm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066801"/>
            <a:ext cx="10591801" cy="505936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Distributed algorithm based on </a:t>
            </a:r>
            <a:r>
              <a:rPr lang="en-US" dirty="0" err="1"/>
              <a:t>Kruskal’s</a:t>
            </a:r>
            <a:r>
              <a:rPr lang="en-US" dirty="0"/>
              <a:t> algorithm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u="sng" dirty="0"/>
              <a:t>Assumptions: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</a:rPr>
              <a:t>Each edge e has a unique edge weight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</a:t>
            </a:r>
            <a:r>
              <a:rPr lang="en-US" dirty="0">
                <a:solidFill>
                  <a:srgbClr val="000099"/>
                </a:solidFill>
              </a:rPr>
              <a:t>(e)</a:t>
            </a:r>
          </a:p>
          <a:p>
            <a:pPr lvl="2">
              <a:lnSpc>
                <a:spcPct val="130000"/>
              </a:lnSpc>
              <a:buClr>
                <a:srgbClr val="000099"/>
              </a:buClr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000099"/>
                </a:solidFill>
              </a:rPr>
              <a:t>All nodes though initially asleep awaken before they start the execution of the algorithm. When a process is woken up by a message, it first executes the local initialization procedure, then processes the message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/>
              <a:t>Gallager-Humblet-Spira</a:t>
            </a:r>
            <a:r>
              <a:rPr lang="en-US" sz="3500" dirty="0"/>
              <a:t> Algorithm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990600"/>
            <a:ext cx="10744199" cy="5105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u="sng" dirty="0"/>
              <a:t>Algorithm Outline:</a:t>
            </a:r>
          </a:p>
          <a:p>
            <a:pPr marL="914400" lvl="1" indent="-457200">
              <a:lnSpc>
                <a:spcPct val="130000"/>
              </a:lnSpc>
              <a:buClr>
                <a:srgbClr val="000099"/>
              </a:buClr>
              <a:buFont typeface="+mj-lt"/>
              <a:buAutoNum type="arabicParenR"/>
            </a:pPr>
            <a:r>
              <a:rPr lang="en-US" dirty="0">
                <a:solidFill>
                  <a:srgbClr val="000099"/>
                </a:solidFill>
              </a:rPr>
              <a:t>Start with each node as a one-node fragment</a:t>
            </a:r>
          </a:p>
          <a:p>
            <a:pPr marL="914400" lvl="1" indent="-457200">
              <a:lnSpc>
                <a:spcPct val="130000"/>
              </a:lnSpc>
              <a:buClr>
                <a:srgbClr val="000099"/>
              </a:buClr>
              <a:buFont typeface="+mj-lt"/>
              <a:buAutoNum type="arabicParenR"/>
            </a:pPr>
            <a:r>
              <a:rPr lang="en-US" dirty="0">
                <a:solidFill>
                  <a:srgbClr val="000099"/>
                </a:solidFill>
              </a:rPr>
              <a:t>The nodes in a fragment cooperate to find the lowest-weight outgoing edge of the fragment</a:t>
            </a:r>
          </a:p>
          <a:p>
            <a:pPr marL="914400" lvl="1" indent="-457200">
              <a:lnSpc>
                <a:spcPct val="130000"/>
              </a:lnSpc>
              <a:buClr>
                <a:srgbClr val="000099"/>
              </a:buClr>
              <a:buFont typeface="+mj-lt"/>
              <a:buAutoNum type="arabicParenR"/>
            </a:pPr>
            <a:r>
              <a:rPr lang="en-US" dirty="0">
                <a:solidFill>
                  <a:srgbClr val="000099"/>
                </a:solidFill>
              </a:rPr>
              <a:t>When the lowest-weight outgoing edge of a fragment is known, the fragment will be combined with another fragment by adding the outgoing edge, in cooperation with the other fragment</a:t>
            </a:r>
          </a:p>
          <a:p>
            <a:pPr marL="914400" lvl="1" indent="-457200">
              <a:lnSpc>
                <a:spcPct val="130000"/>
              </a:lnSpc>
              <a:buClr>
                <a:srgbClr val="000099"/>
              </a:buClr>
              <a:buFont typeface="+mj-lt"/>
              <a:buAutoNum type="arabicParenR"/>
            </a:pPr>
            <a:r>
              <a:rPr lang="en-US" dirty="0">
                <a:solidFill>
                  <a:srgbClr val="000099"/>
                </a:solidFill>
              </a:rPr>
              <a:t>The algorithm terminates when only one fragment remains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/>
              <a:t>Gallager-Humblet-Spira</a:t>
            </a:r>
            <a:r>
              <a:rPr lang="en-US" sz="3500" dirty="0"/>
              <a:t> Algorithm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914400"/>
            <a:ext cx="10744199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u="sng" dirty="0"/>
              <a:t>Notations and Definitions:</a:t>
            </a:r>
          </a:p>
          <a:p>
            <a:pPr marL="838200" lvl="1" indent="-381000">
              <a:lnSpc>
                <a:spcPct val="130000"/>
              </a:lnSpc>
              <a:buClr>
                <a:schemeClr val="tx1"/>
              </a:buClr>
              <a:buFontTx/>
              <a:buAutoNum type="arabicParenR"/>
            </a:pPr>
            <a:r>
              <a:rPr lang="en-US" i="1" dirty="0">
                <a:solidFill>
                  <a:schemeClr val="tx1"/>
                </a:solidFill>
              </a:rPr>
              <a:t>Fragment name.</a:t>
            </a:r>
            <a:r>
              <a:rPr lang="en-US" dirty="0">
                <a:solidFill>
                  <a:srgbClr val="004600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To determine whether an edge is an outgoing edge, we need to give each fragment a name.</a:t>
            </a:r>
            <a:endParaRPr lang="en-US" i="1" dirty="0">
              <a:solidFill>
                <a:srgbClr val="000099"/>
              </a:solidFill>
            </a:endParaRPr>
          </a:p>
          <a:p>
            <a:pPr marL="838200" lvl="1" indent="-381000">
              <a:lnSpc>
                <a:spcPct val="130000"/>
              </a:lnSpc>
              <a:buClr>
                <a:schemeClr val="tx1"/>
              </a:buClr>
              <a:buFontTx/>
              <a:buAutoNum type="arabicParenR"/>
            </a:pPr>
            <a:r>
              <a:rPr lang="en-US" i="1" dirty="0">
                <a:solidFill>
                  <a:schemeClr val="tx1"/>
                </a:solidFill>
              </a:rPr>
              <a:t>Fragment levels. </a:t>
            </a:r>
            <a:r>
              <a:rPr lang="en-US" dirty="0">
                <a:solidFill>
                  <a:srgbClr val="000099"/>
                </a:solidFill>
              </a:rPr>
              <a:t>Each fragment is assigned a </a:t>
            </a:r>
            <a:r>
              <a:rPr lang="en-US" i="1" dirty="0">
                <a:solidFill>
                  <a:srgbClr val="000099"/>
                </a:solidFill>
              </a:rPr>
              <a:t>level</a:t>
            </a:r>
            <a:r>
              <a:rPr lang="en-US" dirty="0">
                <a:solidFill>
                  <a:srgbClr val="000099"/>
                </a:solidFill>
              </a:rPr>
              <a:t>, which is initially 0 for an initial one-node fragment.</a:t>
            </a:r>
            <a:endParaRPr lang="en-US" i="1" dirty="0">
              <a:solidFill>
                <a:srgbClr val="000099"/>
              </a:solidFill>
            </a:endParaRPr>
          </a:p>
          <a:p>
            <a:pPr marL="838200" lvl="1" indent="-381000">
              <a:lnSpc>
                <a:spcPct val="130000"/>
              </a:lnSpc>
              <a:buClr>
                <a:schemeClr val="tx1"/>
              </a:buClr>
              <a:buFontTx/>
              <a:buAutoNum type="arabicParenR"/>
            </a:pPr>
            <a:r>
              <a:rPr lang="en-US" i="1" dirty="0">
                <a:solidFill>
                  <a:schemeClr val="tx1"/>
                </a:solidFill>
              </a:rPr>
              <a:t>Combining large and small level fragments. </a:t>
            </a:r>
            <a:r>
              <a:rPr lang="en-US" dirty="0">
                <a:solidFill>
                  <a:srgbClr val="000099"/>
                </a:solidFill>
              </a:rPr>
              <a:t>The smaller level fragment combines into the larger level fragment by adopting the fragment name and level of the larger level fragment. Fragments of the same level combine to form a fragment of a level which is one higher than the two fragments. The new name is the weight of the combining edge, which is called the </a:t>
            </a:r>
            <a:r>
              <a:rPr lang="en-US" i="1" dirty="0">
                <a:solidFill>
                  <a:srgbClr val="000099"/>
                </a:solidFill>
              </a:rPr>
              <a:t>core edge</a:t>
            </a:r>
            <a:r>
              <a:rPr lang="en-US" dirty="0">
                <a:solidFill>
                  <a:srgbClr val="000099"/>
                </a:solidFill>
              </a:rPr>
              <a:t> of the new fragment.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/>
              <a:t>Gallager-Humblet-Spira</a:t>
            </a:r>
            <a:r>
              <a:rPr lang="en-US" sz="3500" dirty="0"/>
              <a:t> Algorithm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10591800" cy="571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u="sng" dirty="0"/>
              <a:t>Summary of combining strategy:</a:t>
            </a:r>
            <a:r>
              <a:rPr lang="en-US" dirty="0"/>
              <a:t> </a:t>
            </a:r>
            <a:r>
              <a:rPr lang="en-US" dirty="0">
                <a:solidFill>
                  <a:srgbClr val="000099"/>
                </a:solidFill>
              </a:rPr>
              <a:t>A fragment F with name FN and level L is denoted as F = (FN, L); let </a:t>
            </a:r>
            <a:r>
              <a:rPr lang="en-US" dirty="0" err="1">
                <a:solidFill>
                  <a:srgbClr val="000099"/>
                </a:solidFill>
              </a:rPr>
              <a:t>e</a:t>
            </a:r>
            <a:r>
              <a:rPr lang="en-US" baseline="-25000" dirty="0" err="1">
                <a:solidFill>
                  <a:srgbClr val="000099"/>
                </a:solidFill>
              </a:rPr>
              <a:t>F</a:t>
            </a:r>
            <a:r>
              <a:rPr lang="en-US" dirty="0">
                <a:solidFill>
                  <a:srgbClr val="000099"/>
                </a:solidFill>
              </a:rPr>
              <a:t> denote the lowest-weight outgoing edge of F.</a:t>
            </a:r>
          </a:p>
          <a:p>
            <a:pPr marL="838200" lvl="1" indent="-381000">
              <a:lnSpc>
                <a:spcPct val="130000"/>
              </a:lnSpc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C00000"/>
                </a:solidFill>
              </a:rPr>
              <a:t>Rule A.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If </a:t>
            </a:r>
            <a:r>
              <a:rPr lang="en-US" dirty="0" err="1">
                <a:solidFill>
                  <a:srgbClr val="000099"/>
                </a:solidFill>
              </a:rPr>
              <a:t>e</a:t>
            </a:r>
            <a:r>
              <a:rPr lang="en-US" baseline="-25000" dirty="0" err="1">
                <a:solidFill>
                  <a:srgbClr val="000099"/>
                </a:solidFill>
              </a:rPr>
              <a:t>F</a:t>
            </a:r>
            <a:r>
              <a:rPr lang="en-US" dirty="0">
                <a:solidFill>
                  <a:srgbClr val="000099"/>
                </a:solidFill>
              </a:rPr>
              <a:t> leads to a fragment 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 = (FN, L) with L &lt; L, F combined into F, after which the new fragment has name FN and level </a:t>
            </a:r>
            <a:r>
              <a:rPr lang="en-US" dirty="0" smtClean="0">
                <a:solidFill>
                  <a:srgbClr val="000099"/>
                </a:solidFill>
                <a:sym typeface="Symbol" panose="05050102010706020507" pitchFamily="18" charset="2"/>
              </a:rPr>
              <a:t>L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. These new values are sent to all processes in F</a:t>
            </a:r>
          </a:p>
          <a:p>
            <a:pPr marL="838200" lvl="1" indent="-381000">
              <a:lnSpc>
                <a:spcPct val="130000"/>
              </a:lnSpc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Rule B.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If </a:t>
            </a:r>
            <a:r>
              <a:rPr lang="en-US" dirty="0" err="1">
                <a:solidFill>
                  <a:srgbClr val="000099"/>
                </a:solidFill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olidFill>
                  <a:srgbClr val="000099"/>
                </a:solidFill>
                <a:sym typeface="Symbol" panose="05050102010706020507" pitchFamily="18" charset="2"/>
              </a:rPr>
              <a:t>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leads to a fragment </a:t>
            </a:r>
            <a:r>
              <a:rPr lang="en-US" dirty="0">
                <a:solidFill>
                  <a:srgbClr val="000099"/>
                </a:solidFill>
              </a:rPr>
              <a:t>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 = (FN, L) with L = L and </a:t>
            </a:r>
            <a:r>
              <a:rPr lang="en-US" dirty="0" err="1">
                <a:solidFill>
                  <a:srgbClr val="000099"/>
                </a:solidFill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olidFill>
                  <a:srgbClr val="000099"/>
                </a:solidFill>
                <a:sym typeface="Symbol" panose="05050102010706020507" pitchFamily="18" charset="2"/>
              </a:rPr>
              <a:t>F</a:t>
            </a:r>
            <a:r>
              <a:rPr lang="en-US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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 = </a:t>
            </a:r>
            <a:r>
              <a:rPr lang="en-US" dirty="0" err="1">
                <a:solidFill>
                  <a:srgbClr val="000099"/>
                </a:solidFill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olidFill>
                  <a:srgbClr val="000099"/>
                </a:solidFill>
                <a:sym typeface="Symbol" panose="05050102010706020507" pitchFamily="18" charset="2"/>
              </a:rPr>
              <a:t>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, the two fragments combine into a new fragment with level L+1 and name (</a:t>
            </a:r>
            <a:r>
              <a:rPr lang="en-US" dirty="0" err="1">
                <a:solidFill>
                  <a:srgbClr val="000099"/>
                </a:solidFill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olidFill>
                  <a:srgbClr val="000099"/>
                </a:solidFill>
                <a:sym typeface="Symbol" panose="05050102010706020507" pitchFamily="18" charset="2"/>
              </a:rPr>
              <a:t>F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). These new values are sent to all processes in F and F.</a:t>
            </a:r>
          </a:p>
          <a:p>
            <a:pPr marL="838200" lvl="1" indent="-381000">
              <a:lnSpc>
                <a:spcPct val="130000"/>
              </a:lnSpc>
              <a:buFont typeface="Arial Narrow" panose="020B0606020202030204" pitchFamily="34" charset="0"/>
              <a:buChar char="–"/>
            </a:pPr>
            <a:r>
              <a:rPr lang="en-US" dirty="0">
                <a:solidFill>
                  <a:srgbClr val="C00000"/>
                </a:solidFill>
                <a:sym typeface="Symbol" panose="05050102010706020507" pitchFamily="18" charset="2"/>
              </a:rPr>
              <a:t>Rule C.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0099"/>
                </a:solidFill>
                <a:sym typeface="Symbol" panose="05050102010706020507" pitchFamily="18" charset="2"/>
              </a:rPr>
              <a:t>In all other cases fragment F must wait until rule A or B applies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err="1"/>
              <a:t>Gallager-Humblet-Spira</a:t>
            </a:r>
            <a:r>
              <a:rPr lang="en-US" sz="3500" dirty="0"/>
              <a:t> Algorithm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914400"/>
            <a:ext cx="10972798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u="sng" dirty="0"/>
              <a:t>Node and link status:</a:t>
            </a:r>
            <a:r>
              <a:rPr lang="en-US" dirty="0"/>
              <a:t> </a:t>
            </a:r>
          </a:p>
          <a:p>
            <a:pPr marL="838200" lvl="1" indent="-381000">
              <a:lnSpc>
                <a:spcPct val="130000"/>
              </a:lnSpc>
              <a:buFont typeface="Arial Narrow" panose="020B0606020202030204" pitchFamily="34" charset="0"/>
              <a:buChar char="–"/>
            </a:pPr>
            <a:r>
              <a:rPr lang="en-US" dirty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statch</a:t>
            </a:r>
            <a:r>
              <a:rPr lang="en-US" baseline="-25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[q</a:t>
            </a:r>
            <a:r>
              <a:rPr lang="en-US" dirty="0">
                <a:solidFill>
                  <a:srgbClr val="C00000"/>
                </a:solidFill>
              </a:rPr>
              <a:t>]:</a:t>
            </a:r>
            <a:r>
              <a:rPr lang="en-US" dirty="0"/>
              <a:t> </a:t>
            </a:r>
            <a:r>
              <a:rPr lang="en-US" dirty="0">
                <a:solidFill>
                  <a:srgbClr val="000099"/>
                </a:solidFill>
              </a:rPr>
              <a:t>Node p maintains the status of the edge </a:t>
            </a:r>
            <a:r>
              <a:rPr lang="en-US" dirty="0" err="1">
                <a:solidFill>
                  <a:srgbClr val="000099"/>
                </a:solidFill>
              </a:rPr>
              <a:t>pq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marL="2003785" lvl="4" indent="-342900">
              <a:lnSpc>
                <a:spcPct val="130000"/>
              </a:lnSpc>
              <a:buClr>
                <a:srgbClr val="FF0000"/>
              </a:buClr>
            </a:pPr>
            <a:r>
              <a:rPr lang="en-US" dirty="0">
                <a:solidFill>
                  <a:srgbClr val="C00000"/>
                </a:solidFill>
              </a:rPr>
              <a:t>The status is </a:t>
            </a:r>
            <a:r>
              <a:rPr lang="en-US" i="1" dirty="0">
                <a:solidFill>
                  <a:srgbClr val="C00000"/>
                </a:solidFill>
              </a:rPr>
              <a:t>branch</a:t>
            </a:r>
            <a:r>
              <a:rPr lang="en-US" dirty="0">
                <a:solidFill>
                  <a:srgbClr val="C00000"/>
                </a:solidFill>
              </a:rPr>
              <a:t> if the edge is known to be in the MST, </a:t>
            </a:r>
            <a:r>
              <a:rPr lang="en-US" i="1" dirty="0">
                <a:solidFill>
                  <a:srgbClr val="C00000"/>
                </a:solidFill>
              </a:rPr>
              <a:t>reject</a:t>
            </a:r>
            <a:r>
              <a:rPr lang="en-US" dirty="0">
                <a:solidFill>
                  <a:srgbClr val="C00000"/>
                </a:solidFill>
              </a:rPr>
              <a:t> if the edge is known not to be in the MST, and </a:t>
            </a:r>
            <a:r>
              <a:rPr lang="en-US" i="1" dirty="0">
                <a:solidFill>
                  <a:srgbClr val="C00000"/>
                </a:solidFill>
              </a:rPr>
              <a:t>basic </a:t>
            </a:r>
            <a:r>
              <a:rPr lang="en-US" dirty="0">
                <a:solidFill>
                  <a:srgbClr val="C00000"/>
                </a:solidFill>
              </a:rPr>
              <a:t>otherwise.</a:t>
            </a:r>
          </a:p>
          <a:p>
            <a:pPr marL="838200" lvl="1" indent="-381000">
              <a:lnSpc>
                <a:spcPct val="130000"/>
              </a:lnSpc>
              <a:buFont typeface="Arial Narrow" panose="020B0606020202030204" pitchFamily="34" charset="0"/>
              <a:buChar char="–"/>
            </a:pPr>
            <a:r>
              <a:rPr lang="en-US" dirty="0" err="1">
                <a:solidFill>
                  <a:srgbClr val="C00000"/>
                </a:solidFill>
              </a:rPr>
              <a:t>father</a:t>
            </a:r>
            <a:r>
              <a:rPr lang="en-US" baseline="-25000" dirty="0" err="1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0099"/>
                </a:solidFill>
              </a:rPr>
              <a:t>For each process </a:t>
            </a:r>
            <a:r>
              <a:rPr lang="en-US" i="1" dirty="0">
                <a:solidFill>
                  <a:srgbClr val="000099"/>
                </a:solidFill>
              </a:rPr>
              <a:t>p</a:t>
            </a:r>
            <a:r>
              <a:rPr lang="en-US" dirty="0">
                <a:solidFill>
                  <a:srgbClr val="000099"/>
                </a:solidFill>
              </a:rPr>
              <a:t> in the fragment, </a:t>
            </a:r>
            <a:r>
              <a:rPr lang="en-US" i="1" dirty="0" err="1">
                <a:solidFill>
                  <a:srgbClr val="000099"/>
                </a:solidFill>
              </a:rPr>
              <a:t>father</a:t>
            </a:r>
            <a:r>
              <a:rPr lang="en-US" i="1" baseline="-25000" dirty="0" err="1">
                <a:solidFill>
                  <a:srgbClr val="000099"/>
                </a:solidFill>
              </a:rPr>
              <a:t>p</a:t>
            </a:r>
            <a:r>
              <a:rPr lang="en-US" i="1" baseline="-25000" dirty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is the edge leading to the core edge of the fragment.</a:t>
            </a:r>
          </a:p>
          <a:p>
            <a:pPr marL="838200" lvl="1" indent="-381000">
              <a:lnSpc>
                <a:spcPct val="130000"/>
              </a:lnSpc>
              <a:buFont typeface="Arial Narrow" panose="020B0606020202030204" pitchFamily="34" charset="0"/>
              <a:buChar char="–"/>
            </a:pPr>
            <a:r>
              <a:rPr lang="en-US" dirty="0" err="1">
                <a:solidFill>
                  <a:srgbClr val="C00000"/>
                </a:solidFill>
              </a:rPr>
              <a:t>state</a:t>
            </a:r>
            <a:r>
              <a:rPr lang="en-US" baseline="-25000" dirty="0" err="1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0099"/>
                </a:solidFill>
              </a:rPr>
              <a:t>State of node </a:t>
            </a:r>
            <a:r>
              <a:rPr lang="en-US" i="1" dirty="0">
                <a:solidFill>
                  <a:srgbClr val="000099"/>
                </a:solidFill>
              </a:rPr>
              <a:t>p</a:t>
            </a:r>
            <a:r>
              <a:rPr lang="en-US" dirty="0">
                <a:solidFill>
                  <a:srgbClr val="000099"/>
                </a:solidFill>
              </a:rPr>
              <a:t> is </a:t>
            </a:r>
            <a:r>
              <a:rPr lang="en-US" i="1" dirty="0">
                <a:solidFill>
                  <a:srgbClr val="000099"/>
                </a:solidFill>
              </a:rPr>
              <a:t>find</a:t>
            </a:r>
            <a:r>
              <a:rPr lang="en-US" dirty="0">
                <a:solidFill>
                  <a:srgbClr val="000099"/>
                </a:solidFill>
              </a:rPr>
              <a:t> if </a:t>
            </a:r>
            <a:r>
              <a:rPr lang="en-US" i="1" dirty="0">
                <a:solidFill>
                  <a:srgbClr val="000099"/>
                </a:solidFill>
              </a:rPr>
              <a:t>p</a:t>
            </a:r>
            <a:r>
              <a:rPr lang="en-US" dirty="0">
                <a:solidFill>
                  <a:srgbClr val="000099"/>
                </a:solidFill>
              </a:rPr>
              <a:t> is currently engaged in the fragment’s search for the lowest-weight outgoing edge and </a:t>
            </a:r>
            <a:r>
              <a:rPr lang="en-US" i="1" dirty="0">
                <a:solidFill>
                  <a:srgbClr val="000099"/>
                </a:solidFill>
              </a:rPr>
              <a:t>found </a:t>
            </a:r>
            <a:r>
              <a:rPr lang="en-US" dirty="0">
                <a:solidFill>
                  <a:srgbClr val="000099"/>
                </a:solidFill>
              </a:rPr>
              <a:t>otherwise. Initially it is in state </a:t>
            </a:r>
            <a:r>
              <a:rPr lang="en-US" i="1" dirty="0">
                <a:solidFill>
                  <a:srgbClr val="000099"/>
                </a:solidFill>
              </a:rPr>
              <a:t>sleep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 INSTITUTE OF TECHNOLOGY KHARAGPUR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83A1-845E-44EC-8D91-256E52878D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B537056D-0AFD-4BF0-87DD-172C79D57557}" vid="{DFCBE75B-5C31-4176-835E-117672E43D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4899</TotalTime>
  <Words>1703</Words>
  <Application>Microsoft Office PowerPoint</Application>
  <PresentationFormat>Custom</PresentationFormat>
  <Paragraphs>233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Essential</vt:lpstr>
      <vt:lpstr>Minimal Spanning Tree</vt:lpstr>
      <vt:lpstr>Leader Election versus Spanning Tree</vt:lpstr>
      <vt:lpstr>Minimal Spanning Tree</vt:lpstr>
      <vt:lpstr>The notion of a fragment</vt:lpstr>
      <vt:lpstr>Gallager-Humblet-Spira Algorithm</vt:lpstr>
      <vt:lpstr>Gallager-Humblet-Spira Algorithm</vt:lpstr>
      <vt:lpstr>Gallager-Humblet-Spira Algorithm</vt:lpstr>
      <vt:lpstr>Gallager-Humblet-Spira Algorithm</vt:lpstr>
      <vt:lpstr>Gallager-Humblet-Spira Algorithm</vt:lpstr>
      <vt:lpstr>GHS Algorithm: Part-1</vt:lpstr>
      <vt:lpstr>GHS Algorithm: Part-1</vt:lpstr>
      <vt:lpstr>GHS Algorithm: Part-1</vt:lpstr>
      <vt:lpstr>Testing the edges</vt:lpstr>
      <vt:lpstr>A simple optimization</vt:lpstr>
      <vt:lpstr>GHS Algorithm: Part-2</vt:lpstr>
      <vt:lpstr>GHS Algorithm: Part-2</vt:lpstr>
      <vt:lpstr>GHS Algorithm: Part-2</vt:lpstr>
      <vt:lpstr>Reporting the lowest-weight outgoing edge  </vt:lpstr>
      <vt:lpstr>Reorientation of the tree  </vt:lpstr>
      <vt:lpstr>GHS Algorithm: Part-3</vt:lpstr>
      <vt:lpstr>GHS Algorithm: Part-3</vt:lpstr>
      <vt:lpstr>GHS Algorithm: Part-3</vt:lpstr>
      <vt:lpstr>Complexity</vt:lpstr>
    </vt:vector>
  </TitlesOfParts>
  <Company>Indian Institute of Technology, Kharagpur, India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Arobinda Gupta</dc:creator>
  <cp:lastModifiedBy>Antonio Bruto da Costa</cp:lastModifiedBy>
  <cp:revision>203</cp:revision>
  <dcterms:created xsi:type="dcterms:W3CDTF">2002-01-01T17:32:30Z</dcterms:created>
  <dcterms:modified xsi:type="dcterms:W3CDTF">2017-03-02T03:42:12Z</dcterms:modified>
</cp:coreProperties>
</file>