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1" r:id="rId5"/>
    <p:sldId id="273" r:id="rId6"/>
    <p:sldId id="274" r:id="rId7"/>
    <p:sldId id="275" r:id="rId8"/>
    <p:sldId id="276" r:id="rId9"/>
    <p:sldId id="277" r:id="rId10"/>
    <p:sldId id="281" r:id="rId11"/>
    <p:sldId id="287" r:id="rId12"/>
    <p:sldId id="289" r:id="rId13"/>
    <p:sldId id="290" r:id="rId14"/>
    <p:sldId id="296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99941-4A90-434D-A80F-0C40AC5C69D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D6C41-5807-4631-8DD2-4FCCB09DCF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65C5C-4914-4A1C-868E-C04EDE77BC58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4689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r>
              <a:rPr lang="ja-JP" altLang="en-US"/>
              <a:t>フェノール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2625" y="6248400"/>
            <a:ext cx="53371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SIGNL 158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1E168B-3B0C-4B56-A7B5-3F30612828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2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Discrete Kernels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530C-5C85-43D4-ADE6-1028A49517A2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939800"/>
            <a:ext cx="8532812" cy="498475"/>
          </a:xfrm>
        </p:spPr>
        <p:txBody>
          <a:bodyPr>
            <a:normAutofit fontScale="90000"/>
          </a:bodyPr>
          <a:lstStyle/>
          <a:p>
            <a:r>
              <a:rPr lang="en-US" altLang="ja-JP"/>
              <a:t>Classification of Protein 3D structures</a:t>
            </a:r>
          </a:p>
        </p:txBody>
      </p:sp>
      <p:sp>
        <p:nvSpPr>
          <p:cNvPr id="460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825" y="1544638"/>
            <a:ext cx="8532813" cy="5111750"/>
          </a:xfrm>
        </p:spPr>
        <p:txBody>
          <a:bodyPr/>
          <a:lstStyle/>
          <a:p>
            <a:r>
              <a:rPr lang="en-US" altLang="ja-JP"/>
              <a:t>Graphs for protein 3D structures</a:t>
            </a:r>
          </a:p>
          <a:p>
            <a:pPr lvl="1"/>
            <a:r>
              <a:rPr lang="en-US" altLang="ja-JP"/>
              <a:t>Node: Secondary structure elements</a:t>
            </a:r>
          </a:p>
          <a:p>
            <a:pPr lvl="1"/>
            <a:r>
              <a:rPr lang="en-US" altLang="ja-JP"/>
              <a:t>Edge: Distance of two elements</a:t>
            </a:r>
          </a:p>
          <a:p>
            <a:r>
              <a:rPr lang="en-US" altLang="ja-JP"/>
              <a:t>Calculate the similarity by graph kernels</a:t>
            </a:r>
          </a:p>
        </p:txBody>
      </p:sp>
      <p:sp>
        <p:nvSpPr>
          <p:cNvPr id="460804" name="Rectangle 4"/>
          <p:cNvSpPr>
            <a:spLocks noChangeArrowheads="1"/>
          </p:cNvSpPr>
          <p:nvPr/>
        </p:nvSpPr>
        <p:spPr bwMode="auto">
          <a:xfrm>
            <a:off x="827088" y="6477000"/>
            <a:ext cx="820896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sz="1600">
                <a:latin typeface="Arial" charset="0"/>
              </a:rPr>
              <a:t>Borgwardt et al. “</a:t>
            </a:r>
            <a:r>
              <a:rPr kumimoji="0" lang="fr-FR" altLang="ja-JP" sz="1600" i="1">
                <a:latin typeface="Arial" charset="0"/>
              </a:rPr>
              <a:t>Protein function prediction via graph kernels</a:t>
            </a:r>
            <a:r>
              <a:rPr kumimoji="0" lang="en-US" altLang="ja-JP" sz="1600">
                <a:latin typeface="Arial" charset="0"/>
              </a:rPr>
              <a:t>”, ISMB2005</a:t>
            </a:r>
          </a:p>
        </p:txBody>
      </p:sp>
      <p:pic>
        <p:nvPicPr>
          <p:cNvPr id="4608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978275"/>
            <a:ext cx="6259512" cy="2162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80A98-DBC9-47AA-8D32-0A2B4F8CE6B0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Biological Networks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Protein-protein physical interaction</a:t>
            </a:r>
          </a:p>
          <a:p>
            <a:r>
              <a:rPr lang="en-US" altLang="ja-JP"/>
              <a:t>Metabolic networks</a:t>
            </a:r>
          </a:p>
          <a:p>
            <a:r>
              <a:rPr lang="en-US" altLang="ja-JP"/>
              <a:t>Gene regulatory networks</a:t>
            </a:r>
          </a:p>
          <a:p>
            <a:r>
              <a:rPr lang="en-US" altLang="ja-JP"/>
              <a:t>Network induced from sequence similarity</a:t>
            </a:r>
          </a:p>
          <a:p>
            <a:endParaRPr lang="en-US" altLang="ja-JP"/>
          </a:p>
          <a:p>
            <a:r>
              <a:rPr lang="en-US" altLang="ja-JP"/>
              <a:t>Thousands of nodes (genes/proteins)</a:t>
            </a:r>
          </a:p>
          <a:p>
            <a:r>
              <a:rPr lang="en-US" altLang="ja-JP"/>
              <a:t>100000s of edges (interactions)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CCD6F-DF8F-483D-A964-A0BB5B3BF79D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Physical Interaction Network</a:t>
            </a:r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05775" cy="4648200"/>
          </a:xfrm>
        </p:spPr>
        <p:txBody>
          <a:bodyPr/>
          <a:lstStyle/>
          <a:p>
            <a:r>
              <a:rPr lang="en-US" altLang="ja-JP"/>
              <a:t>Undirected graphs of proteins</a:t>
            </a:r>
          </a:p>
          <a:p>
            <a:r>
              <a:rPr lang="en-US" altLang="ja-JP"/>
              <a:t>Edge exists if two proteins physically interact</a:t>
            </a:r>
          </a:p>
          <a:p>
            <a:pPr lvl="1"/>
            <a:r>
              <a:rPr lang="en-US" altLang="ja-JP"/>
              <a:t>Docking (Key – Keyhole)</a:t>
            </a:r>
          </a:p>
          <a:p>
            <a:r>
              <a:rPr lang="en-US" altLang="ja-JP"/>
              <a:t>Interacting proteins tend to have the same biological function</a:t>
            </a:r>
            <a:endParaRPr lang="en-US"/>
          </a:p>
        </p:txBody>
      </p:sp>
      <p:pic>
        <p:nvPicPr>
          <p:cNvPr id="437252" name="Picture 4" descr="Palzkill-Graph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1888" y="3592513"/>
            <a:ext cx="3844925" cy="2884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8B826D-9EE6-435A-ABD5-69D842447FE8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Metabolic Network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44" name="Picture 4" descr="k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36295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C0F7A-408C-4523-9637-FCD959CCE652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Diffusion kernels  </a:t>
            </a:r>
            <a:r>
              <a:rPr lang="en-US" altLang="ja-JP" sz="2400">
                <a:solidFill>
                  <a:srgbClr val="CC0000"/>
                </a:solidFill>
              </a:rPr>
              <a:t>(Kondor and Lafferty, 2002)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Function prediction by SVM using a network</a:t>
            </a:r>
          </a:p>
          <a:p>
            <a:pPr lvl="1"/>
            <a:r>
              <a:rPr lang="en-US" altLang="ja-JP"/>
              <a:t>Kernels are needed !</a:t>
            </a:r>
          </a:p>
          <a:p>
            <a:r>
              <a:rPr lang="en-US" altLang="ja-JP"/>
              <a:t>Define closeness of two nodes </a:t>
            </a:r>
          </a:p>
          <a:p>
            <a:pPr lvl="1"/>
            <a:r>
              <a:rPr lang="en-US" altLang="ja-JP"/>
              <a:t>Has to be positive definite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71713" y="3844925"/>
            <a:ext cx="3851275" cy="1965325"/>
            <a:chOff x="407" y="1599"/>
            <a:chExt cx="1722" cy="882"/>
          </a:xfrm>
        </p:grpSpPr>
        <p:sp>
          <p:nvSpPr>
            <p:cNvPr id="430087" name="Oval 7"/>
            <p:cNvSpPr>
              <a:spLocks noChangeArrowheads="1"/>
            </p:cNvSpPr>
            <p:nvPr/>
          </p:nvSpPr>
          <p:spPr bwMode="auto">
            <a:xfrm>
              <a:off x="415" y="1626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407" y="2169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9" name="Oval 9"/>
            <p:cNvSpPr>
              <a:spLocks noChangeArrowheads="1"/>
            </p:cNvSpPr>
            <p:nvPr/>
          </p:nvSpPr>
          <p:spPr bwMode="auto">
            <a:xfrm>
              <a:off x="763" y="1849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0" name="Oval 10"/>
            <p:cNvSpPr>
              <a:spLocks noChangeArrowheads="1"/>
            </p:cNvSpPr>
            <p:nvPr/>
          </p:nvSpPr>
          <p:spPr bwMode="auto">
            <a:xfrm>
              <a:off x="1094" y="1834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1" name="Oval 11"/>
            <p:cNvSpPr>
              <a:spLocks noChangeArrowheads="1"/>
            </p:cNvSpPr>
            <p:nvPr/>
          </p:nvSpPr>
          <p:spPr bwMode="auto">
            <a:xfrm>
              <a:off x="1442" y="1827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2" name="Oval 12"/>
            <p:cNvSpPr>
              <a:spLocks noChangeArrowheads="1"/>
            </p:cNvSpPr>
            <p:nvPr/>
          </p:nvSpPr>
          <p:spPr bwMode="auto">
            <a:xfrm>
              <a:off x="1900" y="1599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3" name="Oval 13"/>
            <p:cNvSpPr>
              <a:spLocks noChangeArrowheads="1"/>
            </p:cNvSpPr>
            <p:nvPr/>
          </p:nvSpPr>
          <p:spPr bwMode="auto">
            <a:xfrm>
              <a:off x="1113" y="2252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4" name="Oval 14"/>
            <p:cNvSpPr>
              <a:spLocks noChangeArrowheads="1"/>
            </p:cNvSpPr>
            <p:nvPr/>
          </p:nvSpPr>
          <p:spPr bwMode="auto">
            <a:xfrm>
              <a:off x="1800" y="2203"/>
              <a:ext cx="229" cy="2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5" name="Line 15"/>
            <p:cNvSpPr>
              <a:spLocks noChangeShapeType="1"/>
            </p:cNvSpPr>
            <p:nvPr/>
          </p:nvSpPr>
          <p:spPr bwMode="auto">
            <a:xfrm flipV="1">
              <a:off x="1338" y="2329"/>
              <a:ext cx="475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096" name="Line 16"/>
            <p:cNvSpPr>
              <a:spLocks noChangeShapeType="1"/>
            </p:cNvSpPr>
            <p:nvPr/>
          </p:nvSpPr>
          <p:spPr bwMode="auto">
            <a:xfrm flipV="1">
              <a:off x="1940" y="1813"/>
              <a:ext cx="68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7" name="Line 17"/>
            <p:cNvSpPr>
              <a:spLocks noChangeShapeType="1"/>
            </p:cNvSpPr>
            <p:nvPr/>
          </p:nvSpPr>
          <p:spPr bwMode="auto">
            <a:xfrm flipH="1">
              <a:off x="1652" y="1753"/>
              <a:ext cx="245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 flipH="1" flipV="1">
              <a:off x="1203" y="2058"/>
              <a:ext cx="8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1321" y="1948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 flipH="1">
              <a:off x="618" y="2033"/>
              <a:ext cx="161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01" name="Line 21"/>
            <p:cNvSpPr>
              <a:spLocks noChangeShapeType="1"/>
            </p:cNvSpPr>
            <p:nvPr/>
          </p:nvSpPr>
          <p:spPr bwMode="auto">
            <a:xfrm>
              <a:off x="610" y="1787"/>
              <a:ext cx="178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02" name="Line 22"/>
            <p:cNvSpPr>
              <a:spLocks noChangeShapeType="1"/>
            </p:cNvSpPr>
            <p:nvPr/>
          </p:nvSpPr>
          <p:spPr bwMode="auto">
            <a:xfrm>
              <a:off x="991" y="1940"/>
              <a:ext cx="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4" name="Text Box 24"/>
          <p:cNvSpPr txBox="1">
            <a:spLocks noChangeArrowheads="1"/>
          </p:cNvSpPr>
          <p:nvPr/>
        </p:nvSpPr>
        <p:spPr bwMode="auto">
          <a:xfrm>
            <a:off x="3290888" y="3411538"/>
            <a:ext cx="173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None/>
            </a:pPr>
            <a:r>
              <a:rPr lang="en-US" altLang="ja-JP"/>
              <a:t>How Close?</a:t>
            </a:r>
            <a:endParaRPr lang="en-US"/>
          </a:p>
        </p:txBody>
      </p:sp>
      <p:sp>
        <p:nvSpPr>
          <p:cNvPr id="430105" name="Line 25"/>
          <p:cNvSpPr>
            <a:spLocks noChangeShapeType="1"/>
          </p:cNvSpPr>
          <p:nvPr/>
        </p:nvSpPr>
        <p:spPr bwMode="auto">
          <a:xfrm flipH="1">
            <a:off x="2743200" y="3629025"/>
            <a:ext cx="566738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106" name="Line 26"/>
          <p:cNvSpPr>
            <a:spLocks noChangeShapeType="1"/>
          </p:cNvSpPr>
          <p:nvPr/>
        </p:nvSpPr>
        <p:spPr bwMode="auto">
          <a:xfrm>
            <a:off x="5021263" y="3643313"/>
            <a:ext cx="638175" cy="246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86FE7-B5CA-47E9-801F-094EB6CA15A9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Definition of Diffusion Kernel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447800"/>
            <a:ext cx="8150225" cy="46482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/>
              <a:t>A: Adjacency matrix, </a:t>
            </a:r>
            <a:r>
              <a:rPr lang="ja-JP" altLang="en-US"/>
              <a:t>　</a:t>
            </a:r>
          </a:p>
          <a:p>
            <a:r>
              <a:rPr lang="en-US" altLang="ja-JP"/>
              <a:t>D: Diagonal matrix of Degrees</a:t>
            </a:r>
          </a:p>
          <a:p>
            <a:r>
              <a:rPr lang="en-US" altLang="ja-JP"/>
              <a:t>L = D-A: Graph Laplacian Matrix</a:t>
            </a:r>
          </a:p>
          <a:p>
            <a:r>
              <a:rPr lang="en-US" altLang="ja-JP" i="1">
                <a:solidFill>
                  <a:srgbClr val="CC0000"/>
                </a:solidFill>
              </a:rPr>
              <a:t>Diffusion kernel matrix</a:t>
            </a:r>
          </a:p>
          <a:p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en-US" altLang="ja-JP"/>
              <a:t>       </a:t>
            </a:r>
            <a:r>
              <a:rPr lang="ja-JP" altLang="en-US"/>
              <a:t>：</a:t>
            </a:r>
            <a:r>
              <a:rPr lang="en-US" altLang="ja-JP"/>
              <a:t>Diffusion paramater </a:t>
            </a:r>
          </a:p>
          <a:p>
            <a:endParaRPr lang="en-US" altLang="ja-JP"/>
          </a:p>
          <a:p>
            <a:r>
              <a:rPr lang="en-US" altLang="ja-JP"/>
              <a:t>Matrix exponential, not elementwise exponential </a:t>
            </a:r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  <p:pic>
        <p:nvPicPr>
          <p:cNvPr id="43110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82700" y="4054475"/>
            <a:ext cx="20796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110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289175" y="3443288"/>
            <a:ext cx="2360613" cy="325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302368-545B-4921-88F6-237A2531EE25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Computation of Matrix Exponential</a:t>
            </a:r>
            <a:endParaRPr lang="en-US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Definition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Eigen-decomposition</a:t>
            </a:r>
          </a:p>
          <a:p>
            <a:endParaRPr lang="en-US" dirty="0"/>
          </a:p>
        </p:txBody>
      </p:sp>
      <p:pic>
        <p:nvPicPr>
          <p:cNvPr id="4362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424113" y="1789113"/>
            <a:ext cx="39370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622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124200"/>
            <a:ext cx="213360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6231" name="Picture 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695575" y="4475163"/>
            <a:ext cx="3576638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6A0E4-F902-4D39-AAC7-1505F791671B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Adjacency Matrix and Degree Matrix</a:t>
            </a:r>
          </a:p>
        </p:txBody>
      </p:sp>
      <p:pic>
        <p:nvPicPr>
          <p:cNvPr id="43213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125" y="1514475"/>
            <a:ext cx="8274050" cy="4454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702673-F19E-4D6F-8E6C-53DF595A62B8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Graph Laplacian Matrix L</a:t>
            </a:r>
          </a:p>
        </p:txBody>
      </p:sp>
      <p:pic>
        <p:nvPicPr>
          <p:cNvPr id="433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5213" y="1287463"/>
            <a:ext cx="3903662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315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04850" y="3330575"/>
            <a:ext cx="7848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8D9F7-6464-4623-A530-134B262457F8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Actual Values of Diffusion Kernels</a:t>
            </a:r>
          </a:p>
        </p:txBody>
      </p:sp>
      <p:pic>
        <p:nvPicPr>
          <p:cNvPr id="434179" name="Picture 3" descr="randwalk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988" y="1608138"/>
            <a:ext cx="4000500" cy="1460500"/>
          </a:xfrm>
          <a:prstGeom prst="rect">
            <a:avLst/>
          </a:prstGeom>
          <a:noFill/>
        </p:spPr>
      </p:pic>
      <p:pic>
        <p:nvPicPr>
          <p:cNvPr id="434180" name="Picture 4" descr="randwalk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8375" y="1636713"/>
            <a:ext cx="4191000" cy="1460500"/>
          </a:xfrm>
          <a:prstGeom prst="rect">
            <a:avLst/>
          </a:prstGeom>
          <a:noFill/>
        </p:spPr>
      </p:pic>
      <p:pic>
        <p:nvPicPr>
          <p:cNvPr id="434181" name="Picture 5" descr="randwalk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150" y="3613150"/>
            <a:ext cx="4165600" cy="1460500"/>
          </a:xfrm>
          <a:prstGeom prst="rect">
            <a:avLst/>
          </a:prstGeom>
          <a:noFill/>
        </p:spPr>
      </p:pic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5330825" y="4179888"/>
            <a:ext cx="2528888" cy="8318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Times New Roman" pitchFamily="18" charset="0"/>
                <a:ea typeface="ＤＦＧ平成ゴシック体W5" pitchFamily="50" charset="-128"/>
              </a:rPr>
              <a:t>Closeness from the</a:t>
            </a:r>
          </a:p>
          <a:p>
            <a:pPr algn="ctr"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Times New Roman" pitchFamily="18" charset="0"/>
                <a:ea typeface="ＤＦＧ平成ゴシック体W5" pitchFamily="50" charset="-128"/>
              </a:rPr>
              <a:t>“central node”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5E577-29BE-4FD6-8E38-CF89794D92B0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Kernels for Sequences</a:t>
            </a:r>
            <a:endParaRPr lang="en-US"/>
          </a:p>
        </p:txBody>
      </p:sp>
      <p:sp>
        <p:nvSpPr>
          <p:cNvPr id="329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1789113"/>
            <a:ext cx="7772400" cy="434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dirty="0"/>
              <a:t>Similarity between sequences of different lengths</a:t>
            </a:r>
          </a:p>
          <a:p>
            <a:pPr>
              <a:lnSpc>
                <a:spcPct val="90000"/>
              </a:lnSpc>
            </a:pPr>
            <a:endParaRPr lang="en-US" altLang="ja-JP" sz="2800" dirty="0"/>
          </a:p>
          <a:p>
            <a:pPr>
              <a:lnSpc>
                <a:spcPct val="90000"/>
              </a:lnSpc>
            </a:pPr>
            <a:endParaRPr lang="en-US" altLang="ja-JP" sz="2800" dirty="0"/>
          </a:p>
          <a:p>
            <a:pPr>
              <a:lnSpc>
                <a:spcPct val="90000"/>
              </a:lnSpc>
            </a:pPr>
            <a:endParaRPr lang="en-US" altLang="ja-JP" sz="2800" dirty="0"/>
          </a:p>
          <a:p>
            <a:pPr>
              <a:lnSpc>
                <a:spcPct val="90000"/>
              </a:lnSpc>
            </a:pPr>
            <a:endParaRPr lang="en-US" altLang="ja-JP" sz="2800" dirty="0"/>
          </a:p>
          <a:p>
            <a:pPr>
              <a:lnSpc>
                <a:spcPct val="90000"/>
              </a:lnSpc>
            </a:pPr>
            <a:endParaRPr lang="en-US" altLang="ja-JP" sz="2800" dirty="0"/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3071813" y="2751138"/>
            <a:ext cx="2700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None/>
            </a:pPr>
            <a:r>
              <a:rPr lang="en-US" sz="3600"/>
              <a:t>ACGGTTCAA</a:t>
            </a: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2736850" y="4141788"/>
            <a:ext cx="3584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None/>
            </a:pPr>
            <a:r>
              <a:rPr lang="en-US" sz="3600"/>
              <a:t>ATATCGCGGGAA</a:t>
            </a:r>
          </a:p>
        </p:txBody>
      </p:sp>
      <p:sp>
        <p:nvSpPr>
          <p:cNvPr id="329734" name="AutoShape 6"/>
          <p:cNvSpPr>
            <a:spLocks noChangeArrowheads="1"/>
          </p:cNvSpPr>
          <p:nvPr/>
        </p:nvSpPr>
        <p:spPr bwMode="auto">
          <a:xfrm>
            <a:off x="4078288" y="3441700"/>
            <a:ext cx="711200" cy="638175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1478-CF5A-48F0-9B87-8C6E56205E9D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Count Kernel</a:t>
            </a:r>
            <a:endParaRPr lang="en-US"/>
          </a:p>
        </p:txBody>
      </p:sp>
      <p:sp>
        <p:nvSpPr>
          <p:cNvPr id="330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0888" y="1730375"/>
            <a:ext cx="7772400" cy="4114800"/>
          </a:xfrm>
        </p:spPr>
        <p:txBody>
          <a:bodyPr/>
          <a:lstStyle/>
          <a:p>
            <a:r>
              <a:rPr lang="en-US" altLang="ja-JP" sz="2400" dirty="0"/>
              <a:t>Inner product between symbol counts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Extension</a:t>
            </a:r>
            <a:r>
              <a:rPr lang="en-US" altLang="ja-JP" sz="2400" dirty="0"/>
              <a:t>: Spectrum kernels (Leslie et al., 2002)</a:t>
            </a:r>
          </a:p>
          <a:p>
            <a:pPr lvl="1"/>
            <a:r>
              <a:rPr lang="en-US" altLang="ja-JP" sz="2400" dirty="0"/>
              <a:t>Counts the number of k-</a:t>
            </a:r>
            <a:r>
              <a:rPr lang="en-US" altLang="ja-JP" sz="2400" dirty="0" err="1"/>
              <a:t>mers</a:t>
            </a:r>
            <a:r>
              <a:rPr lang="en-US" altLang="ja-JP" sz="2400" dirty="0"/>
              <a:t> (k-grams) efficiently</a:t>
            </a:r>
          </a:p>
          <a:p>
            <a:endParaRPr lang="en-US" altLang="ja-JP" sz="2400" dirty="0"/>
          </a:p>
          <a:p>
            <a:pPr>
              <a:buFont typeface="Wingdings" pitchFamily="2" charset="2"/>
              <a:buNone/>
            </a:pPr>
            <a:endParaRPr lang="en-US" altLang="ja-JP" sz="2400" dirty="0"/>
          </a:p>
          <a:p>
            <a:endParaRPr lang="en-US" sz="2400" dirty="0"/>
          </a:p>
        </p:txBody>
      </p:sp>
      <p:pic>
        <p:nvPicPr>
          <p:cNvPr id="33075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1475" y="2303463"/>
            <a:ext cx="56800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B79B-0DA5-4BDC-AA8B-F688791BB044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46592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4819650"/>
          </a:xfrm>
        </p:spPr>
        <p:txBody>
          <a:bodyPr/>
          <a:lstStyle/>
          <a:p>
            <a:r>
              <a:rPr lang="en-US" altLang="ja-JP"/>
              <a:t>Existing methods assume </a:t>
            </a:r>
            <a:r>
              <a:rPr lang="en-US" altLang="ja-JP">
                <a:latin typeface="Arial"/>
              </a:rPr>
              <a:t>”</a:t>
            </a:r>
            <a:r>
              <a:rPr lang="en-US" altLang="ja-JP"/>
              <a:t> tables</a:t>
            </a:r>
            <a:r>
              <a:rPr lang="en-US" altLang="ja-JP">
                <a:latin typeface="Arial"/>
              </a:rPr>
              <a:t>”</a:t>
            </a:r>
            <a:endParaRPr lang="en-US" altLang="ja-JP"/>
          </a:p>
          <a:p>
            <a:endParaRPr lang="en-US" altLang="ja-JP"/>
          </a:p>
          <a:p>
            <a:pPr lvl="1"/>
            <a:endParaRPr lang="en-US" altLang="ja-JP"/>
          </a:p>
          <a:p>
            <a:r>
              <a:rPr lang="en-US" altLang="ja-JP"/>
              <a:t>Structured data beyond this framework</a:t>
            </a:r>
          </a:p>
          <a:p>
            <a:pPr>
              <a:buFont typeface="Wingdings" pitchFamily="2" charset="2"/>
              <a:buNone/>
            </a:pPr>
            <a:r>
              <a:rPr lang="en-US" altLang="ja-JP"/>
              <a:t>→ </a:t>
            </a:r>
            <a:r>
              <a:rPr lang="en-US" altLang="ja-JP">
                <a:solidFill>
                  <a:srgbClr val="FF9900"/>
                </a:solidFill>
              </a:rPr>
              <a:t>New methods for analysis</a:t>
            </a:r>
            <a:endParaRPr lang="en-US" altLang="ja-JP"/>
          </a:p>
          <a:p>
            <a:pPr>
              <a:buFont typeface="Wingdings" pitchFamily="2" charset="2"/>
              <a:buNone/>
            </a:pPr>
            <a:endParaRPr lang="en-US" altLang="ja-JP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6463" y="4238625"/>
            <a:ext cx="7702550" cy="2619375"/>
            <a:chOff x="211" y="2478"/>
            <a:chExt cx="5300" cy="1842"/>
          </a:xfrm>
        </p:grpSpPr>
        <p:pic>
          <p:nvPicPr>
            <p:cNvPr id="465924" name="Picture 4" descr="li4b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1" y="2614"/>
              <a:ext cx="2336" cy="1675"/>
            </a:xfrm>
            <a:prstGeom prst="rect">
              <a:avLst/>
            </a:prstGeom>
            <a:noFill/>
          </p:spPr>
        </p:pic>
        <p:pic>
          <p:nvPicPr>
            <p:cNvPr id="465925" name="Picture 5" descr="biolog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12" y="2478"/>
              <a:ext cx="1399" cy="1842"/>
            </a:xfrm>
            <a:prstGeom prst="rect">
              <a:avLst/>
            </a:prstGeom>
            <a:noFill/>
          </p:spPr>
        </p:pic>
        <p:pic>
          <p:nvPicPr>
            <p:cNvPr id="465926" name="Picture 6" descr="yeas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25" y="2642"/>
              <a:ext cx="1951" cy="1678"/>
            </a:xfrm>
            <a:prstGeom prst="rect">
              <a:avLst/>
            </a:prstGeom>
            <a:noFill/>
          </p:spPr>
        </p:pic>
      </p:grpSp>
      <p:sp>
        <p:nvSpPr>
          <p:cNvPr id="465927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532813" cy="498475"/>
          </a:xfrm>
        </p:spPr>
        <p:txBody>
          <a:bodyPr>
            <a:normAutofit fontScale="90000"/>
          </a:bodyPr>
          <a:lstStyle/>
          <a:p>
            <a:r>
              <a:rPr lang="en-US" altLang="ja-JP" sz="4000" b="1"/>
              <a:t>Motivations for graph analysis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63675" y="2187575"/>
            <a:ext cx="6408738" cy="866775"/>
            <a:chOff x="1383" y="1071"/>
            <a:chExt cx="3312" cy="546"/>
          </a:xfrm>
        </p:grpSpPr>
        <p:sp>
          <p:nvSpPr>
            <p:cNvPr id="465929" name="Rectangle 9"/>
            <p:cNvSpPr>
              <a:spLocks noChangeArrowheads="1"/>
            </p:cNvSpPr>
            <p:nvPr/>
          </p:nvSpPr>
          <p:spPr bwMode="auto">
            <a:xfrm>
              <a:off x="4143" y="1435"/>
              <a:ext cx="552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Arial"/>
                </a:rPr>
                <a:t>…</a:t>
              </a:r>
              <a:endParaRPr lang="en-US" altLang="ja-JP" sz="2800"/>
            </a:p>
          </p:txBody>
        </p:sp>
        <p:sp>
          <p:nvSpPr>
            <p:cNvPr id="465930" name="Rectangle 10"/>
            <p:cNvSpPr>
              <a:spLocks noChangeArrowheads="1"/>
            </p:cNvSpPr>
            <p:nvPr/>
          </p:nvSpPr>
          <p:spPr bwMode="auto">
            <a:xfrm>
              <a:off x="3591" y="1435"/>
              <a:ext cx="552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Osaka</a:t>
              </a:r>
              <a:endParaRPr lang="en-US" altLang="ja-JP" sz="2800"/>
            </a:p>
          </p:txBody>
        </p:sp>
        <p:sp>
          <p:nvSpPr>
            <p:cNvPr id="465931" name="Rectangle 11"/>
            <p:cNvSpPr>
              <a:spLocks noChangeArrowheads="1"/>
            </p:cNvSpPr>
            <p:nvPr/>
          </p:nvSpPr>
          <p:spPr bwMode="auto">
            <a:xfrm>
              <a:off x="3039" y="1435"/>
              <a:ext cx="552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Female</a:t>
              </a:r>
              <a:endParaRPr lang="en-US" altLang="ja-JP" sz="2800"/>
            </a:p>
          </p:txBody>
        </p:sp>
        <p:sp>
          <p:nvSpPr>
            <p:cNvPr id="465932" name="Rectangle 12"/>
            <p:cNvSpPr>
              <a:spLocks noChangeArrowheads="1"/>
            </p:cNvSpPr>
            <p:nvPr/>
          </p:nvSpPr>
          <p:spPr bwMode="auto">
            <a:xfrm>
              <a:off x="2563" y="1435"/>
              <a:ext cx="476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31</a:t>
              </a:r>
              <a:endParaRPr lang="en-US" altLang="ja-JP" sz="2800"/>
            </a:p>
          </p:txBody>
        </p:sp>
        <p:sp>
          <p:nvSpPr>
            <p:cNvPr id="465933" name="Rectangle 13"/>
            <p:cNvSpPr>
              <a:spLocks noChangeArrowheads="1"/>
            </p:cNvSpPr>
            <p:nvPr/>
          </p:nvSpPr>
          <p:spPr bwMode="auto">
            <a:xfrm>
              <a:off x="2018" y="1435"/>
              <a:ext cx="545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××</a:t>
              </a:r>
              <a:endParaRPr lang="en-US" altLang="ja-JP" sz="2800"/>
            </a:p>
          </p:txBody>
        </p:sp>
        <p:sp>
          <p:nvSpPr>
            <p:cNvPr id="465934" name="Rectangle 14"/>
            <p:cNvSpPr>
              <a:spLocks noChangeArrowheads="1"/>
            </p:cNvSpPr>
            <p:nvPr/>
          </p:nvSpPr>
          <p:spPr bwMode="auto">
            <a:xfrm>
              <a:off x="1383" y="1435"/>
              <a:ext cx="635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0002</a:t>
              </a:r>
              <a:endParaRPr lang="en-US" altLang="ja-JP" sz="2800"/>
            </a:p>
          </p:txBody>
        </p:sp>
        <p:sp>
          <p:nvSpPr>
            <p:cNvPr id="465935" name="Rectangle 15"/>
            <p:cNvSpPr>
              <a:spLocks noChangeArrowheads="1"/>
            </p:cNvSpPr>
            <p:nvPr/>
          </p:nvSpPr>
          <p:spPr bwMode="auto">
            <a:xfrm>
              <a:off x="4143" y="1253"/>
              <a:ext cx="552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Arial"/>
                </a:rPr>
                <a:t>…</a:t>
              </a:r>
              <a:endParaRPr lang="en-US" altLang="ja-JP" sz="2800"/>
            </a:p>
          </p:txBody>
        </p:sp>
        <p:sp>
          <p:nvSpPr>
            <p:cNvPr id="465936" name="Rectangle 16"/>
            <p:cNvSpPr>
              <a:spLocks noChangeArrowheads="1"/>
            </p:cNvSpPr>
            <p:nvPr/>
          </p:nvSpPr>
          <p:spPr bwMode="auto">
            <a:xfrm>
              <a:off x="3591" y="1253"/>
              <a:ext cx="552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Tokyo</a:t>
              </a:r>
              <a:endParaRPr lang="en-US" altLang="ja-JP" sz="2800"/>
            </a:p>
          </p:txBody>
        </p:sp>
        <p:sp>
          <p:nvSpPr>
            <p:cNvPr id="465937" name="Rectangle 17"/>
            <p:cNvSpPr>
              <a:spLocks noChangeArrowheads="1"/>
            </p:cNvSpPr>
            <p:nvPr/>
          </p:nvSpPr>
          <p:spPr bwMode="auto">
            <a:xfrm>
              <a:off x="3039" y="1253"/>
              <a:ext cx="552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Male</a:t>
              </a:r>
              <a:endParaRPr lang="en-US" altLang="ja-JP" sz="2800"/>
            </a:p>
          </p:txBody>
        </p:sp>
        <p:sp>
          <p:nvSpPr>
            <p:cNvPr id="465938" name="Rectangle 18"/>
            <p:cNvSpPr>
              <a:spLocks noChangeArrowheads="1"/>
            </p:cNvSpPr>
            <p:nvPr/>
          </p:nvSpPr>
          <p:spPr bwMode="auto">
            <a:xfrm>
              <a:off x="2563" y="1253"/>
              <a:ext cx="476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40</a:t>
              </a:r>
              <a:endParaRPr lang="en-US" altLang="ja-JP" sz="2800"/>
            </a:p>
          </p:txBody>
        </p:sp>
        <p:sp>
          <p:nvSpPr>
            <p:cNvPr id="465939" name="Rectangle 19"/>
            <p:cNvSpPr>
              <a:spLocks noChangeArrowheads="1"/>
            </p:cNvSpPr>
            <p:nvPr/>
          </p:nvSpPr>
          <p:spPr bwMode="auto">
            <a:xfrm>
              <a:off x="2018" y="1253"/>
              <a:ext cx="545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○○</a:t>
              </a:r>
              <a:endParaRPr lang="en-US" altLang="ja-JP" sz="2800"/>
            </a:p>
          </p:txBody>
        </p:sp>
        <p:sp>
          <p:nvSpPr>
            <p:cNvPr id="465940" name="Rectangle 20"/>
            <p:cNvSpPr>
              <a:spLocks noChangeArrowheads="1"/>
            </p:cNvSpPr>
            <p:nvPr/>
          </p:nvSpPr>
          <p:spPr bwMode="auto">
            <a:xfrm>
              <a:off x="1383" y="1253"/>
              <a:ext cx="635" cy="1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0001</a:t>
              </a:r>
              <a:endParaRPr lang="en-US" altLang="ja-JP" sz="2800"/>
            </a:p>
          </p:txBody>
        </p:sp>
        <p:sp>
          <p:nvSpPr>
            <p:cNvPr id="465941" name="Rectangle 21"/>
            <p:cNvSpPr>
              <a:spLocks noChangeArrowheads="1"/>
            </p:cNvSpPr>
            <p:nvPr/>
          </p:nvSpPr>
          <p:spPr bwMode="auto">
            <a:xfrm>
              <a:off x="4143" y="1071"/>
              <a:ext cx="552" cy="182"/>
            </a:xfrm>
            <a:prstGeom prst="rect">
              <a:avLst/>
            </a:prstGeom>
            <a:solidFill>
              <a:srgbClr val="C0C0C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Arial"/>
                </a:rPr>
                <a:t>…</a:t>
              </a:r>
              <a:endParaRPr lang="en-US" altLang="ja-JP" sz="2800"/>
            </a:p>
          </p:txBody>
        </p:sp>
        <p:sp>
          <p:nvSpPr>
            <p:cNvPr id="465942" name="Rectangle 22"/>
            <p:cNvSpPr>
              <a:spLocks noChangeArrowheads="1"/>
            </p:cNvSpPr>
            <p:nvPr/>
          </p:nvSpPr>
          <p:spPr bwMode="auto">
            <a:xfrm>
              <a:off x="3591" y="1071"/>
              <a:ext cx="552" cy="182"/>
            </a:xfrm>
            <a:prstGeom prst="rect">
              <a:avLst/>
            </a:prstGeom>
            <a:solidFill>
              <a:srgbClr val="C0C0C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Address</a:t>
              </a:r>
              <a:endParaRPr lang="en-US" altLang="ja-JP" sz="2800"/>
            </a:p>
          </p:txBody>
        </p:sp>
        <p:sp>
          <p:nvSpPr>
            <p:cNvPr id="465943" name="Rectangle 23"/>
            <p:cNvSpPr>
              <a:spLocks noChangeArrowheads="1"/>
            </p:cNvSpPr>
            <p:nvPr/>
          </p:nvSpPr>
          <p:spPr bwMode="auto">
            <a:xfrm>
              <a:off x="3039" y="1071"/>
              <a:ext cx="552" cy="182"/>
            </a:xfrm>
            <a:prstGeom prst="rect">
              <a:avLst/>
            </a:prstGeom>
            <a:solidFill>
              <a:srgbClr val="C0C0C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Sex</a:t>
              </a:r>
              <a:endParaRPr lang="en-US" altLang="ja-JP" sz="2800"/>
            </a:p>
          </p:txBody>
        </p:sp>
        <p:sp>
          <p:nvSpPr>
            <p:cNvPr id="465944" name="Rectangle 24"/>
            <p:cNvSpPr>
              <a:spLocks noChangeArrowheads="1"/>
            </p:cNvSpPr>
            <p:nvPr/>
          </p:nvSpPr>
          <p:spPr bwMode="auto">
            <a:xfrm>
              <a:off x="2563" y="1071"/>
              <a:ext cx="476" cy="182"/>
            </a:xfrm>
            <a:prstGeom prst="rect">
              <a:avLst/>
            </a:prstGeom>
            <a:solidFill>
              <a:srgbClr val="C0C0C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Age</a:t>
              </a:r>
              <a:endParaRPr lang="en-US" altLang="ja-JP" sz="2800"/>
            </a:p>
          </p:txBody>
        </p:sp>
        <p:sp>
          <p:nvSpPr>
            <p:cNvPr id="465945" name="Rectangle 25"/>
            <p:cNvSpPr>
              <a:spLocks noChangeArrowheads="1"/>
            </p:cNvSpPr>
            <p:nvPr/>
          </p:nvSpPr>
          <p:spPr bwMode="auto">
            <a:xfrm>
              <a:off x="2018" y="1071"/>
              <a:ext cx="545" cy="182"/>
            </a:xfrm>
            <a:prstGeom prst="rect">
              <a:avLst/>
            </a:prstGeom>
            <a:solidFill>
              <a:srgbClr val="C0C0C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Name</a:t>
              </a:r>
              <a:endParaRPr lang="en-US" altLang="ja-JP" sz="2800"/>
            </a:p>
          </p:txBody>
        </p:sp>
        <p:sp>
          <p:nvSpPr>
            <p:cNvPr id="465946" name="Rectangle 26"/>
            <p:cNvSpPr>
              <a:spLocks noChangeArrowheads="1"/>
            </p:cNvSpPr>
            <p:nvPr/>
          </p:nvSpPr>
          <p:spPr bwMode="auto">
            <a:xfrm>
              <a:off x="1383" y="1071"/>
              <a:ext cx="635" cy="182"/>
            </a:xfrm>
            <a:prstGeom prst="rect">
              <a:avLst/>
            </a:prstGeom>
            <a:solidFill>
              <a:srgbClr val="C0C0C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>
                <a:buSzPct val="100000"/>
                <a:buFontTx/>
                <a:buNone/>
              </a:pPr>
              <a:r>
                <a:rPr lang="en-US" altLang="ja-JP" sz="1700">
                  <a:latin typeface="ＭＳ Ｐゴシック" pitchFamily="50" charset="-128"/>
                </a:rPr>
                <a:t>Serial Num</a:t>
              </a:r>
              <a:endParaRPr lang="en-US" altLang="ja-JP" sz="2800"/>
            </a:p>
          </p:txBody>
        </p:sp>
        <p:sp>
          <p:nvSpPr>
            <p:cNvPr id="465947" name="Line 27"/>
            <p:cNvSpPr>
              <a:spLocks noChangeShapeType="1"/>
            </p:cNvSpPr>
            <p:nvPr/>
          </p:nvSpPr>
          <p:spPr bwMode="auto">
            <a:xfrm>
              <a:off x="1383" y="1071"/>
              <a:ext cx="33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48" name="Line 28"/>
            <p:cNvSpPr>
              <a:spLocks noChangeShapeType="1"/>
            </p:cNvSpPr>
            <p:nvPr/>
          </p:nvSpPr>
          <p:spPr bwMode="auto">
            <a:xfrm>
              <a:off x="1383" y="1617"/>
              <a:ext cx="33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49" name="Line 29"/>
            <p:cNvSpPr>
              <a:spLocks noChangeShapeType="1"/>
            </p:cNvSpPr>
            <p:nvPr/>
          </p:nvSpPr>
          <p:spPr bwMode="auto">
            <a:xfrm>
              <a:off x="1383" y="1071"/>
              <a:ext cx="0" cy="54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0" name="Line 30"/>
            <p:cNvSpPr>
              <a:spLocks noChangeShapeType="1"/>
            </p:cNvSpPr>
            <p:nvPr/>
          </p:nvSpPr>
          <p:spPr bwMode="auto">
            <a:xfrm>
              <a:off x="4695" y="1071"/>
              <a:ext cx="0" cy="54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1" name="Line 31"/>
            <p:cNvSpPr>
              <a:spLocks noChangeShapeType="1"/>
            </p:cNvSpPr>
            <p:nvPr/>
          </p:nvSpPr>
          <p:spPr bwMode="auto">
            <a:xfrm>
              <a:off x="1383" y="1253"/>
              <a:ext cx="33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2" name="Line 32"/>
            <p:cNvSpPr>
              <a:spLocks noChangeShapeType="1"/>
            </p:cNvSpPr>
            <p:nvPr/>
          </p:nvSpPr>
          <p:spPr bwMode="auto">
            <a:xfrm>
              <a:off x="2018" y="1071"/>
              <a:ext cx="0" cy="54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3" name="Line 33"/>
            <p:cNvSpPr>
              <a:spLocks noChangeShapeType="1"/>
            </p:cNvSpPr>
            <p:nvPr/>
          </p:nvSpPr>
          <p:spPr bwMode="auto">
            <a:xfrm>
              <a:off x="2563" y="1071"/>
              <a:ext cx="0" cy="54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4" name="Line 34"/>
            <p:cNvSpPr>
              <a:spLocks noChangeShapeType="1"/>
            </p:cNvSpPr>
            <p:nvPr/>
          </p:nvSpPr>
          <p:spPr bwMode="auto">
            <a:xfrm>
              <a:off x="3039" y="1071"/>
              <a:ext cx="0" cy="54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5" name="Line 35"/>
            <p:cNvSpPr>
              <a:spLocks noChangeShapeType="1"/>
            </p:cNvSpPr>
            <p:nvPr/>
          </p:nvSpPr>
          <p:spPr bwMode="auto">
            <a:xfrm>
              <a:off x="3591" y="1071"/>
              <a:ext cx="0" cy="54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6" name="Line 36"/>
            <p:cNvSpPr>
              <a:spLocks noChangeShapeType="1"/>
            </p:cNvSpPr>
            <p:nvPr/>
          </p:nvSpPr>
          <p:spPr bwMode="auto">
            <a:xfrm>
              <a:off x="4143" y="1071"/>
              <a:ext cx="0" cy="54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957" name="Line 37"/>
            <p:cNvSpPr>
              <a:spLocks noChangeShapeType="1"/>
            </p:cNvSpPr>
            <p:nvPr/>
          </p:nvSpPr>
          <p:spPr bwMode="auto">
            <a:xfrm>
              <a:off x="1383" y="1435"/>
              <a:ext cx="33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3D72-2171-48A1-84DF-339B28141C7C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46797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44463" y="1458913"/>
            <a:ext cx="4535487" cy="5399087"/>
          </a:xfrm>
        </p:spPr>
        <p:txBody>
          <a:bodyPr/>
          <a:lstStyle/>
          <a:p>
            <a:r>
              <a:rPr lang="en-US" altLang="ja-JP"/>
              <a:t>DNA Sequence</a:t>
            </a:r>
          </a:p>
          <a:p>
            <a:endParaRPr lang="en-US" altLang="ja-JP"/>
          </a:p>
          <a:p>
            <a:pPr lvl="1"/>
            <a:endParaRPr lang="en-US" altLang="ja-JP"/>
          </a:p>
          <a:p>
            <a:r>
              <a:rPr lang="en-US" altLang="ja-JP"/>
              <a:t>RNA</a:t>
            </a:r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pPr>
              <a:buFont typeface="Wingdings" pitchFamily="2" charset="2"/>
              <a:buNone/>
            </a:pPr>
            <a:endParaRPr lang="en-US" altLang="ja-JP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287338" y="549275"/>
            <a:ext cx="8856662" cy="498475"/>
          </a:xfrm>
        </p:spPr>
        <p:txBody>
          <a:bodyPr>
            <a:normAutofit fontScale="90000"/>
          </a:bodyPr>
          <a:lstStyle/>
          <a:p>
            <a:r>
              <a:rPr lang="en-US" altLang="ja-JP"/>
              <a:t>Graph Structures in Biology</a:t>
            </a:r>
          </a:p>
        </p:txBody>
      </p:sp>
      <p:sp>
        <p:nvSpPr>
          <p:cNvPr id="467972" name="AutoShape 4"/>
          <p:cNvSpPr>
            <a:spLocks noChangeArrowheads="1"/>
          </p:cNvSpPr>
          <p:nvPr/>
        </p:nvSpPr>
        <p:spPr bwMode="auto">
          <a:xfrm>
            <a:off x="6567488" y="2986088"/>
            <a:ext cx="360362" cy="3603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sp>
        <p:nvSpPr>
          <p:cNvPr id="467973" name="AutoShape 5"/>
          <p:cNvSpPr>
            <a:spLocks noChangeArrowheads="1"/>
          </p:cNvSpPr>
          <p:nvPr/>
        </p:nvSpPr>
        <p:spPr bwMode="auto">
          <a:xfrm>
            <a:off x="5991225" y="3416300"/>
            <a:ext cx="360363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cxnSp>
        <p:nvCxnSpPr>
          <p:cNvPr id="467974" name="AutoShape 6"/>
          <p:cNvCxnSpPr>
            <a:cxnSpLocks noChangeShapeType="1"/>
            <a:stCxn id="467972" idx="1"/>
            <a:endCxn id="467973" idx="0"/>
          </p:cNvCxnSpPr>
          <p:nvPr/>
        </p:nvCxnSpPr>
        <p:spPr bwMode="auto">
          <a:xfrm flipH="1">
            <a:off x="6172200" y="3167063"/>
            <a:ext cx="381000" cy="234950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7975" name="AutoShape 7"/>
          <p:cNvSpPr>
            <a:spLocks noChangeArrowheads="1"/>
          </p:cNvSpPr>
          <p:nvPr/>
        </p:nvSpPr>
        <p:spPr bwMode="auto">
          <a:xfrm>
            <a:off x="7851775" y="3417888"/>
            <a:ext cx="360363" cy="3603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O</a:t>
            </a:r>
          </a:p>
        </p:txBody>
      </p:sp>
      <p:cxnSp>
        <p:nvCxnSpPr>
          <p:cNvPr id="467976" name="AutoShape 8"/>
          <p:cNvCxnSpPr>
            <a:cxnSpLocks noChangeShapeType="1"/>
            <a:stCxn id="467975" idx="1"/>
            <a:endCxn id="467977" idx="3"/>
          </p:cNvCxnSpPr>
          <p:nvPr/>
        </p:nvCxnSpPr>
        <p:spPr bwMode="auto">
          <a:xfrm flipH="1" flipV="1">
            <a:off x="7518400" y="3597275"/>
            <a:ext cx="319088" cy="1588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7977" name="AutoShape 9"/>
          <p:cNvSpPr>
            <a:spLocks noChangeArrowheads="1"/>
          </p:cNvSpPr>
          <p:nvPr/>
        </p:nvSpPr>
        <p:spPr bwMode="auto">
          <a:xfrm>
            <a:off x="7143750" y="3416300"/>
            <a:ext cx="360363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cxnSp>
        <p:nvCxnSpPr>
          <p:cNvPr id="467978" name="AutoShape 10"/>
          <p:cNvCxnSpPr>
            <a:cxnSpLocks noChangeShapeType="1"/>
            <a:stCxn id="467972" idx="3"/>
            <a:endCxn id="467977" idx="0"/>
          </p:cNvCxnSpPr>
          <p:nvPr/>
        </p:nvCxnSpPr>
        <p:spPr bwMode="auto">
          <a:xfrm>
            <a:off x="6942138" y="3167063"/>
            <a:ext cx="382587" cy="234950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cxnSp>
        <p:nvCxnSpPr>
          <p:cNvPr id="467979" name="AutoShape 11"/>
          <p:cNvCxnSpPr>
            <a:cxnSpLocks noChangeShapeType="1"/>
            <a:stCxn id="467987" idx="1"/>
            <a:endCxn id="467975" idx="3"/>
          </p:cNvCxnSpPr>
          <p:nvPr/>
        </p:nvCxnSpPr>
        <p:spPr bwMode="auto">
          <a:xfrm flipH="1">
            <a:off x="8226425" y="3597275"/>
            <a:ext cx="342900" cy="1588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7980" name="AutoShape 12"/>
          <p:cNvSpPr>
            <a:spLocks noChangeArrowheads="1"/>
          </p:cNvSpPr>
          <p:nvPr/>
        </p:nvSpPr>
        <p:spPr bwMode="auto">
          <a:xfrm>
            <a:off x="7143750" y="3994150"/>
            <a:ext cx="360363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cxnSp>
        <p:nvCxnSpPr>
          <p:cNvPr id="467981" name="AutoShape 13"/>
          <p:cNvCxnSpPr>
            <a:cxnSpLocks noChangeShapeType="1"/>
            <a:stCxn id="467977" idx="2"/>
            <a:endCxn id="467980" idx="0"/>
          </p:cNvCxnSpPr>
          <p:nvPr/>
        </p:nvCxnSpPr>
        <p:spPr bwMode="auto">
          <a:xfrm>
            <a:off x="7324725" y="3790950"/>
            <a:ext cx="0" cy="188913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7982" name="AutoShape 14"/>
          <p:cNvSpPr>
            <a:spLocks noChangeArrowheads="1"/>
          </p:cNvSpPr>
          <p:nvPr/>
        </p:nvSpPr>
        <p:spPr bwMode="auto">
          <a:xfrm>
            <a:off x="6554788" y="4425950"/>
            <a:ext cx="360362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cxnSp>
        <p:nvCxnSpPr>
          <p:cNvPr id="467983" name="AutoShape 15"/>
          <p:cNvCxnSpPr>
            <a:cxnSpLocks noChangeShapeType="1"/>
            <a:stCxn id="467980" idx="2"/>
            <a:endCxn id="467982" idx="3"/>
          </p:cNvCxnSpPr>
          <p:nvPr/>
        </p:nvCxnSpPr>
        <p:spPr bwMode="auto">
          <a:xfrm flipH="1">
            <a:off x="6929438" y="4368800"/>
            <a:ext cx="395287" cy="238125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7984" name="AutoShape 16"/>
          <p:cNvSpPr>
            <a:spLocks noChangeArrowheads="1"/>
          </p:cNvSpPr>
          <p:nvPr/>
        </p:nvSpPr>
        <p:spPr bwMode="auto">
          <a:xfrm>
            <a:off x="5991225" y="3994150"/>
            <a:ext cx="360363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cxnSp>
        <p:nvCxnSpPr>
          <p:cNvPr id="467985" name="AutoShape 17"/>
          <p:cNvCxnSpPr>
            <a:cxnSpLocks noChangeShapeType="1"/>
            <a:stCxn id="467973" idx="2"/>
            <a:endCxn id="467984" idx="0"/>
          </p:cNvCxnSpPr>
          <p:nvPr/>
        </p:nvCxnSpPr>
        <p:spPr bwMode="auto">
          <a:xfrm>
            <a:off x="6172200" y="3790950"/>
            <a:ext cx="0" cy="188913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cxnSp>
        <p:nvCxnSpPr>
          <p:cNvPr id="467986" name="AutoShape 18"/>
          <p:cNvCxnSpPr>
            <a:cxnSpLocks noChangeShapeType="1"/>
            <a:stCxn id="467984" idx="2"/>
            <a:endCxn id="467982" idx="1"/>
          </p:cNvCxnSpPr>
          <p:nvPr/>
        </p:nvCxnSpPr>
        <p:spPr bwMode="auto">
          <a:xfrm>
            <a:off x="6172200" y="4368800"/>
            <a:ext cx="368300" cy="238125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7987" name="AutoShape 19"/>
          <p:cNvSpPr>
            <a:spLocks noChangeArrowheads="1"/>
          </p:cNvSpPr>
          <p:nvPr/>
        </p:nvSpPr>
        <p:spPr bwMode="auto">
          <a:xfrm>
            <a:off x="8583613" y="3416300"/>
            <a:ext cx="360362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H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46313" y="2192338"/>
            <a:ext cx="2305050" cy="360362"/>
            <a:chOff x="1519" y="1162"/>
            <a:chExt cx="1452" cy="227"/>
          </a:xfrm>
        </p:grpSpPr>
        <p:sp>
          <p:nvSpPr>
            <p:cNvPr id="467989" name="AutoShape 21"/>
            <p:cNvSpPr>
              <a:spLocks noChangeArrowheads="1"/>
            </p:cNvSpPr>
            <p:nvPr/>
          </p:nvSpPr>
          <p:spPr bwMode="auto">
            <a:xfrm>
              <a:off x="1519" y="1162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467990" name="AutoShape 22"/>
            <p:cNvSpPr>
              <a:spLocks noChangeArrowheads="1"/>
            </p:cNvSpPr>
            <p:nvPr/>
          </p:nvSpPr>
          <p:spPr bwMode="auto">
            <a:xfrm>
              <a:off x="1927" y="1162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cxnSp>
          <p:nvCxnSpPr>
            <p:cNvPr id="467991" name="AutoShape 23"/>
            <p:cNvCxnSpPr>
              <a:cxnSpLocks noChangeShapeType="1"/>
              <a:stCxn id="467989" idx="3"/>
              <a:endCxn id="467990" idx="1"/>
            </p:cNvCxnSpPr>
            <p:nvPr/>
          </p:nvCxnSpPr>
          <p:spPr bwMode="auto">
            <a:xfrm>
              <a:off x="1754" y="1276"/>
              <a:ext cx="16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  <p:sp>
          <p:nvSpPr>
            <p:cNvPr id="467992" name="AutoShape 24"/>
            <p:cNvSpPr>
              <a:spLocks noChangeArrowheads="1"/>
            </p:cNvSpPr>
            <p:nvPr/>
          </p:nvSpPr>
          <p:spPr bwMode="auto">
            <a:xfrm>
              <a:off x="2336" y="1162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467993" name="AutoShape 25"/>
            <p:cNvSpPr>
              <a:spLocks noChangeArrowheads="1"/>
            </p:cNvSpPr>
            <p:nvPr/>
          </p:nvSpPr>
          <p:spPr bwMode="auto">
            <a:xfrm>
              <a:off x="2744" y="1162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cxnSp>
          <p:nvCxnSpPr>
            <p:cNvPr id="467994" name="AutoShape 26"/>
            <p:cNvCxnSpPr>
              <a:cxnSpLocks noChangeShapeType="1"/>
              <a:stCxn id="467992" idx="3"/>
              <a:endCxn id="467993" idx="1"/>
            </p:cNvCxnSpPr>
            <p:nvPr/>
          </p:nvCxnSpPr>
          <p:spPr bwMode="auto">
            <a:xfrm>
              <a:off x="2571" y="1276"/>
              <a:ext cx="16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  <p:cxnSp>
          <p:nvCxnSpPr>
            <p:cNvPr id="467995" name="AutoShape 27"/>
            <p:cNvCxnSpPr>
              <a:cxnSpLocks noChangeShapeType="1"/>
              <a:stCxn id="467990" idx="3"/>
              <a:endCxn id="467992" idx="1"/>
            </p:cNvCxnSpPr>
            <p:nvPr/>
          </p:nvCxnSpPr>
          <p:spPr bwMode="auto">
            <a:xfrm>
              <a:off x="2162" y="1276"/>
              <a:ext cx="16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</p:grpSp>
      <p:cxnSp>
        <p:nvCxnSpPr>
          <p:cNvPr id="468003" name="AutoShape 35"/>
          <p:cNvCxnSpPr>
            <a:cxnSpLocks noChangeShapeType="1"/>
            <a:stCxn id="468004" idx="2"/>
          </p:cNvCxnSpPr>
          <p:nvPr/>
        </p:nvCxnSpPr>
        <p:spPr bwMode="auto">
          <a:xfrm>
            <a:off x="6748463" y="2711450"/>
            <a:ext cx="1587" cy="258763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8004" name="AutoShape 36"/>
          <p:cNvSpPr>
            <a:spLocks noChangeArrowheads="1"/>
          </p:cNvSpPr>
          <p:nvPr/>
        </p:nvSpPr>
        <p:spPr bwMode="auto">
          <a:xfrm>
            <a:off x="6567488" y="2336800"/>
            <a:ext cx="360362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H</a:t>
            </a:r>
          </a:p>
        </p:txBody>
      </p:sp>
      <p:sp>
        <p:nvSpPr>
          <p:cNvPr id="468005" name="AutoShape 37"/>
          <p:cNvSpPr>
            <a:spLocks noChangeArrowheads="1"/>
          </p:cNvSpPr>
          <p:nvPr/>
        </p:nvSpPr>
        <p:spPr bwMode="auto">
          <a:xfrm>
            <a:off x="5343525" y="3417888"/>
            <a:ext cx="360363" cy="3603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H</a:t>
            </a:r>
          </a:p>
        </p:txBody>
      </p:sp>
      <p:cxnSp>
        <p:nvCxnSpPr>
          <p:cNvPr id="468006" name="AutoShape 38"/>
          <p:cNvCxnSpPr>
            <a:cxnSpLocks noChangeShapeType="1"/>
            <a:stCxn id="468005" idx="3"/>
            <a:endCxn id="467973" idx="1"/>
          </p:cNvCxnSpPr>
          <p:nvPr/>
        </p:nvCxnSpPr>
        <p:spPr bwMode="auto">
          <a:xfrm flipV="1">
            <a:off x="5718175" y="3597275"/>
            <a:ext cx="258763" cy="1588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8007" name="AutoShape 39"/>
          <p:cNvSpPr>
            <a:spLocks noChangeArrowheads="1"/>
          </p:cNvSpPr>
          <p:nvPr/>
        </p:nvSpPr>
        <p:spPr bwMode="auto">
          <a:xfrm>
            <a:off x="5486400" y="4425950"/>
            <a:ext cx="360363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H</a:t>
            </a:r>
          </a:p>
        </p:txBody>
      </p:sp>
      <p:cxnSp>
        <p:nvCxnSpPr>
          <p:cNvPr id="468008" name="AutoShape 40"/>
          <p:cNvCxnSpPr>
            <a:cxnSpLocks noChangeShapeType="1"/>
            <a:stCxn id="468007" idx="3"/>
            <a:endCxn id="467984" idx="2"/>
          </p:cNvCxnSpPr>
          <p:nvPr/>
        </p:nvCxnSpPr>
        <p:spPr bwMode="auto">
          <a:xfrm flipV="1">
            <a:off x="5861050" y="4368800"/>
            <a:ext cx="311150" cy="238125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cxnSp>
        <p:nvCxnSpPr>
          <p:cNvPr id="468009" name="AutoShape 41"/>
          <p:cNvCxnSpPr>
            <a:cxnSpLocks noChangeShapeType="1"/>
          </p:cNvCxnSpPr>
          <p:nvPr/>
        </p:nvCxnSpPr>
        <p:spPr bwMode="auto">
          <a:xfrm>
            <a:off x="6748463" y="4800600"/>
            <a:ext cx="1587" cy="258763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8010" name="AutoShape 42"/>
          <p:cNvSpPr>
            <a:spLocks noChangeArrowheads="1"/>
          </p:cNvSpPr>
          <p:nvPr/>
        </p:nvSpPr>
        <p:spPr bwMode="auto">
          <a:xfrm>
            <a:off x="6567488" y="5059363"/>
            <a:ext cx="360362" cy="3603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H</a:t>
            </a:r>
          </a:p>
        </p:txBody>
      </p:sp>
      <p:cxnSp>
        <p:nvCxnSpPr>
          <p:cNvPr id="468011" name="AutoShape 43"/>
          <p:cNvCxnSpPr>
            <a:cxnSpLocks noChangeShapeType="1"/>
            <a:endCxn id="468012" idx="0"/>
          </p:cNvCxnSpPr>
          <p:nvPr/>
        </p:nvCxnSpPr>
        <p:spPr bwMode="auto">
          <a:xfrm>
            <a:off x="7323138" y="4367213"/>
            <a:ext cx="288925" cy="244475"/>
          </a:xfrm>
          <a:prstGeom prst="straightConnector1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</p:cxnSp>
      <p:sp>
        <p:nvSpPr>
          <p:cNvPr id="468012" name="AutoShape 44"/>
          <p:cNvSpPr>
            <a:spLocks noChangeArrowheads="1"/>
          </p:cNvSpPr>
          <p:nvPr/>
        </p:nvSpPr>
        <p:spPr bwMode="auto">
          <a:xfrm>
            <a:off x="7431088" y="4625975"/>
            <a:ext cx="360362" cy="360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0" lang="en-US" altLang="ja-JP" b="1">
                <a:solidFill>
                  <a:schemeClr val="bg1"/>
                </a:solidFill>
                <a:latin typeface="Arial" charset="0"/>
              </a:rPr>
              <a:t>H</a:t>
            </a:r>
          </a:p>
        </p:txBody>
      </p:sp>
      <p:sp>
        <p:nvSpPr>
          <p:cNvPr id="468013" name="Rectangle 45"/>
          <p:cNvSpPr>
            <a:spLocks noChangeArrowheads="1"/>
          </p:cNvSpPr>
          <p:nvPr/>
        </p:nvSpPr>
        <p:spPr bwMode="auto">
          <a:xfrm>
            <a:off x="4694238" y="1473200"/>
            <a:ext cx="27368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ja-JP" sz="3200"/>
              <a:t>Compounds</a:t>
            </a:r>
          </a:p>
        </p:txBody>
      </p:sp>
      <p:pic>
        <p:nvPicPr>
          <p:cNvPr id="468014" name="Picture 46" descr="[ベンゼン環にOH]&g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1088" y="1616075"/>
            <a:ext cx="1219200" cy="752475"/>
          </a:xfrm>
          <a:prstGeom prst="rect">
            <a:avLst/>
          </a:prstGeom>
          <a:noFill/>
        </p:spPr>
      </p:pic>
      <p:pic>
        <p:nvPicPr>
          <p:cNvPr id="468015" name="Picture 4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538" y="3789363"/>
            <a:ext cx="1123950" cy="13636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670050" y="3416300"/>
            <a:ext cx="2301875" cy="2449513"/>
            <a:chOff x="1249" y="1751"/>
            <a:chExt cx="1450" cy="1543"/>
          </a:xfrm>
        </p:grpSpPr>
        <p:sp>
          <p:nvSpPr>
            <p:cNvPr id="468017" name="AutoShape 49"/>
            <p:cNvSpPr>
              <a:spLocks noChangeArrowheads="1"/>
            </p:cNvSpPr>
            <p:nvPr/>
          </p:nvSpPr>
          <p:spPr bwMode="auto">
            <a:xfrm>
              <a:off x="1748" y="2114"/>
              <a:ext cx="363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CG</a:t>
              </a:r>
            </a:p>
          </p:txBody>
        </p:sp>
        <p:sp>
          <p:nvSpPr>
            <p:cNvPr id="468018" name="AutoShape 50"/>
            <p:cNvSpPr>
              <a:spLocks noChangeArrowheads="1"/>
            </p:cNvSpPr>
            <p:nvPr/>
          </p:nvSpPr>
          <p:spPr bwMode="auto">
            <a:xfrm>
              <a:off x="1748" y="2477"/>
              <a:ext cx="363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CG</a:t>
              </a:r>
            </a:p>
          </p:txBody>
        </p:sp>
        <p:cxnSp>
          <p:nvCxnSpPr>
            <p:cNvPr id="468019" name="AutoShape 51"/>
            <p:cNvCxnSpPr>
              <a:cxnSpLocks noChangeShapeType="1"/>
              <a:stCxn id="468017" idx="2"/>
              <a:endCxn id="468018" idx="0"/>
            </p:cNvCxnSpPr>
            <p:nvPr/>
          </p:nvCxnSpPr>
          <p:spPr bwMode="auto">
            <a:xfrm>
              <a:off x="1930" y="2349"/>
              <a:ext cx="0" cy="12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  <p:sp>
          <p:nvSpPr>
            <p:cNvPr id="468020" name="AutoShape 52"/>
            <p:cNvSpPr>
              <a:spLocks noChangeArrowheads="1"/>
            </p:cNvSpPr>
            <p:nvPr/>
          </p:nvSpPr>
          <p:spPr bwMode="auto">
            <a:xfrm>
              <a:off x="1249" y="3067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U</a:t>
              </a:r>
            </a:p>
          </p:txBody>
        </p:sp>
        <p:sp>
          <p:nvSpPr>
            <p:cNvPr id="468021" name="AutoShape 53"/>
            <p:cNvSpPr>
              <a:spLocks noChangeArrowheads="1"/>
            </p:cNvSpPr>
            <p:nvPr/>
          </p:nvSpPr>
          <p:spPr bwMode="auto">
            <a:xfrm>
              <a:off x="1657" y="3067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U</a:t>
              </a:r>
            </a:p>
          </p:txBody>
        </p:sp>
        <p:cxnSp>
          <p:nvCxnSpPr>
            <p:cNvPr id="468022" name="AutoShape 54"/>
            <p:cNvCxnSpPr>
              <a:cxnSpLocks noChangeShapeType="1"/>
              <a:stCxn id="468018" idx="2"/>
              <a:endCxn id="468020" idx="0"/>
            </p:cNvCxnSpPr>
            <p:nvPr/>
          </p:nvCxnSpPr>
          <p:spPr bwMode="auto">
            <a:xfrm flipH="1">
              <a:off x="1363" y="2712"/>
              <a:ext cx="567" cy="347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  <p:sp>
          <p:nvSpPr>
            <p:cNvPr id="468023" name="AutoShape 55"/>
            <p:cNvSpPr>
              <a:spLocks noChangeArrowheads="1"/>
            </p:cNvSpPr>
            <p:nvPr/>
          </p:nvSpPr>
          <p:spPr bwMode="auto">
            <a:xfrm>
              <a:off x="2064" y="3067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U</a:t>
              </a:r>
            </a:p>
          </p:txBody>
        </p:sp>
        <p:sp>
          <p:nvSpPr>
            <p:cNvPr id="468024" name="AutoShape 56"/>
            <p:cNvSpPr>
              <a:spLocks noChangeArrowheads="1"/>
            </p:cNvSpPr>
            <p:nvPr/>
          </p:nvSpPr>
          <p:spPr bwMode="auto">
            <a:xfrm>
              <a:off x="2472" y="3067"/>
              <a:ext cx="227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U</a:t>
              </a:r>
            </a:p>
          </p:txBody>
        </p:sp>
        <p:cxnSp>
          <p:nvCxnSpPr>
            <p:cNvPr id="468025" name="AutoShape 57"/>
            <p:cNvCxnSpPr>
              <a:cxnSpLocks noChangeShapeType="1"/>
              <a:stCxn id="468018" idx="2"/>
              <a:endCxn id="468021" idx="0"/>
            </p:cNvCxnSpPr>
            <p:nvPr/>
          </p:nvCxnSpPr>
          <p:spPr bwMode="auto">
            <a:xfrm flipH="1">
              <a:off x="1771" y="2712"/>
              <a:ext cx="159" cy="347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  <p:cxnSp>
          <p:nvCxnSpPr>
            <p:cNvPr id="468026" name="AutoShape 58"/>
            <p:cNvCxnSpPr>
              <a:cxnSpLocks noChangeShapeType="1"/>
              <a:stCxn id="468018" idx="2"/>
              <a:endCxn id="468023" idx="0"/>
            </p:cNvCxnSpPr>
            <p:nvPr/>
          </p:nvCxnSpPr>
          <p:spPr bwMode="auto">
            <a:xfrm>
              <a:off x="1930" y="2712"/>
              <a:ext cx="248" cy="347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  <p:cxnSp>
          <p:nvCxnSpPr>
            <p:cNvPr id="468027" name="AutoShape 59"/>
            <p:cNvCxnSpPr>
              <a:cxnSpLocks noChangeShapeType="1"/>
              <a:stCxn id="468018" idx="2"/>
              <a:endCxn id="468024" idx="0"/>
            </p:cNvCxnSpPr>
            <p:nvPr/>
          </p:nvCxnSpPr>
          <p:spPr bwMode="auto">
            <a:xfrm>
              <a:off x="1930" y="2712"/>
              <a:ext cx="656" cy="347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  <p:sp>
          <p:nvSpPr>
            <p:cNvPr id="468028" name="AutoShape 60"/>
            <p:cNvSpPr>
              <a:spLocks noChangeArrowheads="1"/>
            </p:cNvSpPr>
            <p:nvPr/>
          </p:nvSpPr>
          <p:spPr bwMode="auto">
            <a:xfrm>
              <a:off x="1748" y="1751"/>
              <a:ext cx="363" cy="227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kumimoji="0" lang="en-US" altLang="ja-JP" b="1">
                  <a:solidFill>
                    <a:schemeClr val="bg1"/>
                  </a:solidFill>
                  <a:latin typeface="Arial" charset="0"/>
                </a:rPr>
                <a:t>UA</a:t>
              </a:r>
            </a:p>
          </p:txBody>
        </p:sp>
        <p:cxnSp>
          <p:nvCxnSpPr>
            <p:cNvPr id="468029" name="AutoShape 61"/>
            <p:cNvCxnSpPr>
              <a:cxnSpLocks noChangeShapeType="1"/>
              <a:stCxn id="468028" idx="2"/>
            </p:cNvCxnSpPr>
            <p:nvPr/>
          </p:nvCxnSpPr>
          <p:spPr bwMode="auto">
            <a:xfrm>
              <a:off x="1930" y="1986"/>
              <a:ext cx="0" cy="12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158750" y="2336800"/>
            <a:ext cx="1809750" cy="733425"/>
            <a:chOff x="1427" y="473"/>
            <a:chExt cx="1140" cy="462"/>
          </a:xfrm>
        </p:grpSpPr>
        <p:pic>
          <p:nvPicPr>
            <p:cNvPr id="468031" name="Picture 6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27" y="473"/>
              <a:ext cx="954" cy="46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68032" name="Picture 6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99" y="473"/>
              <a:ext cx="168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11D9-1928-4AE4-B4F5-8A3CE777838C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79513"/>
          </a:xfrm>
        </p:spPr>
        <p:txBody>
          <a:bodyPr/>
          <a:lstStyle/>
          <a:p>
            <a:r>
              <a:rPr lang="en-US" altLang="ja-JP" dirty="0" smtClean="0"/>
              <a:t>Graph </a:t>
            </a:r>
            <a:r>
              <a:rPr lang="en-US" altLang="ja-JP" dirty="0"/>
              <a:t>Kernels</a:t>
            </a:r>
            <a:br>
              <a:rPr lang="en-US" altLang="ja-JP" dirty="0"/>
            </a:br>
            <a:endParaRPr lang="en-US" altLang="ja-JP" sz="2400" dirty="0"/>
          </a:p>
        </p:txBody>
      </p:sp>
      <p:sp>
        <p:nvSpPr>
          <p:cNvPr id="453635" name="Rectangle 3"/>
          <p:cNvSpPr>
            <a:spLocks noChangeArrowheads="1"/>
          </p:cNvSpPr>
          <p:nvPr>
            <p:ph type="body" idx="1"/>
          </p:nvPr>
        </p:nvSpPr>
        <p:spPr>
          <a:xfrm>
            <a:off x="611188" y="1916113"/>
            <a:ext cx="7772400" cy="4114800"/>
          </a:xfrm>
          <a:noFill/>
          <a:ln/>
        </p:spPr>
        <p:txBody>
          <a:bodyPr/>
          <a:lstStyle/>
          <a:p>
            <a:r>
              <a:rPr lang="en-US" altLang="ja-JP"/>
              <a:t>Going to define the kernel function </a:t>
            </a:r>
          </a:p>
          <a:p>
            <a:r>
              <a:rPr lang="en-US" altLang="ja-JP"/>
              <a:t>Both vertex and edges are labeled</a:t>
            </a:r>
          </a:p>
        </p:txBody>
      </p:sp>
      <p:pic>
        <p:nvPicPr>
          <p:cNvPr id="453636" name="Picture 4" descr="graph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573463"/>
            <a:ext cx="8770937" cy="2881312"/>
          </a:xfrm>
          <a:prstGeom prst="rect">
            <a:avLst/>
          </a:prstGeom>
          <a:noFill/>
        </p:spPr>
      </p:pic>
      <p:pic>
        <p:nvPicPr>
          <p:cNvPr id="45363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060575"/>
            <a:ext cx="1495425" cy="3746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sp>
        <p:nvSpPr>
          <p:cNvPr id="453638" name="Text Box 6"/>
          <p:cNvSpPr txBox="1">
            <a:spLocks noChangeArrowheads="1"/>
          </p:cNvSpPr>
          <p:nvPr/>
        </p:nvSpPr>
        <p:spPr bwMode="auto">
          <a:xfrm>
            <a:off x="2771775" y="981075"/>
            <a:ext cx="552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None/>
            </a:pPr>
            <a:r>
              <a:rPr lang="en-US" altLang="ja-JP"/>
              <a:t>(Kashima, Tsuda, Inokuchi, ICML 2003)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9A9C-6DC7-4E76-A040-A66CCC675DD1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Label path</a:t>
            </a:r>
          </a:p>
        </p:txBody>
      </p:sp>
      <p:sp>
        <p:nvSpPr>
          <p:cNvPr id="454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57338"/>
            <a:ext cx="7772400" cy="4462462"/>
          </a:xfrm>
        </p:spPr>
        <p:txBody>
          <a:bodyPr/>
          <a:lstStyle/>
          <a:p>
            <a:r>
              <a:rPr lang="en-US" altLang="ja-JP"/>
              <a:t>Sequence of vertex and edge labels</a:t>
            </a:r>
          </a:p>
          <a:p>
            <a:endParaRPr lang="en-US" altLang="ja-JP"/>
          </a:p>
          <a:p>
            <a:r>
              <a:rPr lang="en-US" altLang="ja-JP"/>
              <a:t>Generated by random walking</a:t>
            </a:r>
          </a:p>
          <a:p>
            <a:r>
              <a:rPr lang="en-US" altLang="ja-JP"/>
              <a:t>Uniform initial, transition, terminal probabilities</a:t>
            </a:r>
          </a:p>
        </p:txBody>
      </p:sp>
      <p:pic>
        <p:nvPicPr>
          <p:cNvPr id="45466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205038"/>
            <a:ext cx="5832475" cy="4460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pic>
        <p:nvPicPr>
          <p:cNvPr id="454661" name="Picture 5" descr="labelpat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4005263"/>
            <a:ext cx="4824413" cy="254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1107-FBCC-4C8C-9EF5-484E5AF64AF4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Path-probability vector</a:t>
            </a:r>
          </a:p>
        </p:txBody>
      </p:sp>
      <p:sp>
        <p:nvSpPr>
          <p:cNvPr id="455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  <p:pic>
        <p:nvPicPr>
          <p:cNvPr id="45568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7088" y="1916113"/>
            <a:ext cx="7443787" cy="35544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AA80-F29F-441C-AA7F-F5D27609A1B3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Kernel definition</a:t>
            </a:r>
          </a:p>
        </p:txBody>
      </p:sp>
      <p:sp>
        <p:nvSpPr>
          <p:cNvPr id="456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126413" cy="4114800"/>
          </a:xfrm>
        </p:spPr>
        <p:txBody>
          <a:bodyPr/>
          <a:lstStyle/>
          <a:p>
            <a:r>
              <a:rPr lang="en-US" altLang="ja-JP"/>
              <a:t>Kernels for paths 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Take expectation over all possible paths!</a:t>
            </a:r>
          </a:p>
          <a:p>
            <a:r>
              <a:rPr lang="en-US" altLang="ja-JP"/>
              <a:t>Marginalized kernels for graphs</a:t>
            </a:r>
          </a:p>
        </p:txBody>
      </p:sp>
      <p:pic>
        <p:nvPicPr>
          <p:cNvPr id="45670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4213" y="2636838"/>
            <a:ext cx="8029575" cy="7556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pic>
        <p:nvPicPr>
          <p:cNvPr id="45670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258888" y="5013325"/>
            <a:ext cx="7056437" cy="7858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amsmath}&#10;\newcommand{\valpha}{{\boldsymbol{\alpha}}}&#10;\newcommand{\vtheta}{{\boldsymbol{\theta}}}&#10;\newcommand{\veta}{{\boldsymbol{\eta}}}&#10;\renewcommand{\v}{{\boldsymbol{v}}}&#10;\renewcommand{\b}{{\boldsymbol{b}}}&#10;\newcommand{\y}{{\boldsymbol{y}}}&#10;\newcommand{\x}{{\boldsymbol{x}}}&#10;\newcommand{\w}{{\boldsymbol{w}}}&#10;\DeclareMathOperator*{\argmin}{argmin}&#10;\DeclareMathOperator*{\argmax}{argmax}&#10;\begin{document}&#10;\begin{center}&#10;\begin{tabular}{lcccc}&#10; &amp; A &amp; C &amp; G &amp; T \\&#10;ACGGTTCAA &amp; 3 &amp; 2 &amp; 2 &amp; 2 \\&#10;ATATCGCGGGAA &amp; 4 &amp; 2 &amp; 4 &amp; 2 \\&#10;\end{tabular}&#10;\end{center}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66"/>
  <p:tag name="BOXHEIGHT" val="348"/>
  <p:tag name="BOXFONT" val="10"/>
  <p:tag name="BOXWRAP" val="False"/>
  <p:tag name="WORKAROUNDTRANSPARENCYBUG" val="False"/>
  <p:tag name="ALLOWFONTSUBSTITUTION" val="False"/>
  <p:tag name="BITMAPFORMAT" val="pngmono"/>
  <p:tag name="ORIGWIDTH" val="165"/>
  <p:tag name="PICTUREFILESIZE" val="118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amsmath}&#10;\newcommand{\valpha}{{\boldsymbol{\alpha}}}&#10;\newcommand{\vtheta}{{\boldsymbol{\theta}}}&#10;\newcommand{\veta}{{\boldsymbol{\eta}}}&#10;\renewcommand{\v}{{\boldsymbol{v}}}&#10;\renewcommand{\b}{{\boldsymbol{b}}}&#10;\newcommand{\y}{{\boldsymbol{y}}}&#10;\newcommand{\x}{{\boldsymbol{x}}}&#10;\newcommand{\w}{{\boldsymbol{w}}}&#10;\newcommand{\h}{{\boldsymbol{h}}}&#10;\newcommand{\z}{{\boldsymbol{z}}}&#10;\newcommand{\vtth}{{\hat{\boldsymbol{\theta}}}}&#10;\newcommand{\s}{{\boldsymbol{s}}}&#10;\newcommand{\vxi}{{\boldsymbol{\xi}}}&#10;\newcommand{\LL}{\mathcal{L}}&#10;\newcommand{\XX}{\mathcal{X}}&#10;\newcommand{\GG}{\mathcal{G}}&#10;\newcommand{\TT}{\mathcal{T}}&#10;\newcommand{\HH}{\mathcal{H}}&#10;\newcommand{\bx}{\mathbf{x}}&#10;\newcommand{\by}{\mathbf{y}}&#10;\newcommand{\bu}{\mathbf{u}}&#10;\newcommand{\bv}{\mathbf{v}}&#10;\newcommand{\RR}{\mathcal{R}}&#10;\DeclareMathOperator*{\argmin}{argmin}&#10;\DeclareMathOperator*{\argmax}{argmax}&#10;\begin{document}&#10;\[&#10;A = \sum_{i=1}^n \lambda_i \v_i \v_i^\top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66"/>
  <p:tag name="BOXHEIGHT" val="348"/>
  <p:tag name="BOXFONT" val="10"/>
  <p:tag name="BOXWRAP" val="False"/>
  <p:tag name="WORKAROUNDTRANSPARENCYBUG" val="False"/>
  <p:tag name="ALLOWFONTSUBSTITUTION" val="False"/>
  <p:tag name="BITMAPFORMAT" val="pngmono"/>
  <p:tag name="ORIGWIDTH" val="68"/>
  <p:tag name="PICTUREFILESIZE" val="406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amsmath}&#10;\newcommand{\valpha}{{\boldsymbol{\alpha}}}&#10;\newcommand{\vtheta}{{\boldsymbol{\theta}}}&#10;\newcommand{\veta}{{\boldsymbol{\eta}}}&#10;\renewcommand{\v}{{\boldsymbol{v}}}&#10;\renewcommand{\b}{{\boldsymbol{b}}}&#10;\newcommand{\y}{{\boldsymbol{y}}}&#10;\newcommand{\x}{{\boldsymbol{x}}}&#10;\newcommand{\w}{{\boldsymbol{w}}}&#10;\newcommand{\h}{{\boldsymbol{h}}}&#10;\newcommand{\z}{{\boldsymbol{z}}}&#10;\newcommand{\vtth}{{\hat{\boldsymbol{\theta}}}}&#10;\newcommand{\s}{{\boldsymbol{s}}}&#10;\newcommand{\vxi}{{\boldsymbol{\xi}}}&#10;\newcommand{\LL}{\mathcal{L}}&#10;\newcommand{\XX}{\mathcal{X}}&#10;\newcommand{\GG}{\mathcal{G}}&#10;\newcommand{\TT}{\mathcal{T}}&#10;\newcommand{\HH}{\mathcal{H}}&#10;\newcommand{\bx}{\mathbf{x}}&#10;\newcommand{\by}{\mathbf{y}}&#10;\newcommand{\bu}{\mathbf{u}}&#10;\newcommand{\bv}{\mathbf{v}}&#10;\newcommand{\RR}{\mathcal{R}}&#10;\DeclareMathOperator*{\argmin}{argmin}&#10;\DeclareMathOperator*{\argmax}{argmax}&#10;\begin{document}&#10;\[&#10;\exp(A) = \sum_{i=1}^n \exp(\lambda_i) \v_i \v_i^\top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66"/>
  <p:tag name="BOXHEIGHT" val="348"/>
  <p:tag name="BOXFONT" val="10"/>
  <p:tag name="BOXWRAP" val="False"/>
  <p:tag name="WORKAROUNDTRANSPARENCYBUG" val="False"/>
  <p:tag name="ALLOWFONTSUBSTITUTION" val="False"/>
  <p:tag name="BITMAPFORMAT" val="pngmono"/>
  <p:tag name="ORIGWIDTH" val="114"/>
  <p:tag name="PICTUREFILESIZE" val="70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usepackage{amsthm}&#10;&#10;\newcommand{\valpha}{{\boldsymbol{\alpha}}}&#10;\newcommand{\vtheta}{{\boldsymbol{\theta}}}&#10;\newcommand{\veta}{{\boldsymbol{\eta}}}&#10;\newcommand{\vxi}{{\boldsymbol{\xi}}}&#10;\renewcommand{\v}{{\boldsymbol{v}}}&#10;\newcommand{\e}{{\boldsymbol{e}}}&#10;\newcommand{\y}{{\boldsymbol{y}}}&#10;\newcommand{\x}{{\boldsymbol{x}}}&#10;\renewcommand{\a}{{\boldsymbol{a}}}&#10;\newcommand{\f}{{\boldsymbol{f}}}&#10;\newcommand{\w}{\boldsymbol{w}}&#10;\DeclareMathOperator{\tr}{tr}&#10;&#10;&#10;\begin{document}&#10;\[&#10;L = D - A = \left( \begin{array}{ccccc}&#10;1 &amp; 0 &amp; -1 &amp; 0 &amp; 0 \\&#10;0 &amp; 1 &amp; -1 &amp; 0 &amp; 0 \\&#10;-1 &amp; -1 &amp; 3 &amp; -1 &amp; 0 \\&#10;0 &amp; 0 &amp; -1 &amp; 2 &amp; -1 \\&#10;0 &amp; 0 &amp; 0 &amp; -1 &amp; 1 \end{array} \right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54"/>
  <p:tag name="BOXFONT" val="10"/>
  <p:tag name="BOXWRAP" val="False"/>
  <p:tag name="WORKAROUNDTRANSPARENCYBUG" val="False"/>
  <p:tag name="ALLOWFONTSUBSTITUTION" val="False"/>
  <p:tag name="BITMAPFORMAT" val="pngmono"/>
  <p:tag name="ORIGWIDTH" val="384"/>
  <p:tag name="PICTUREFILESIZE" val="30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(G,G^\prime)$ 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634"/>
  <p:tag name="BOXHEIGHT" val="440"/>
  <p:tag name="BOXFONT" val="10"/>
  <p:tag name="BOXWRAP" val="False"/>
  <p:tag name="WORKAROUNDTRANSPARENCYBUG" val="False"/>
  <p:tag name="ALLOWFONTSUBSTITUTION" val="False"/>
  <p:tag name="BITMAPFORMAT" val="pngmono"/>
  <p:tag name="ORIGWIDTH" val="84"/>
  <p:tag name="PICTUREFILESIZE" val="528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&#10;\newcommand{\h}{{\boldsymbol{h}}}&#10;&#10;\begin{document}&#10;\[&#10;\h = (A,e,A,d,D,a,B,c,D)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634"/>
  <p:tag name="BOXHEIGHT" val="440"/>
  <p:tag name="BOXFONT" val="10"/>
  <p:tag name="BOXWRAP" val="False"/>
  <p:tag name="WORKAROUNDTRANSPARENCYBUG" val="False"/>
  <p:tag name="ALLOWFONTSUBSTITUTION" val="False"/>
  <p:tag name="BITMAPFORMAT" val="pngmono"/>
  <p:tag name="ORIGWIDTH" val="262"/>
  <p:tag name="PICTUREFILESIZE" val="124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usepackage{amsmath}&#10;\usepackage{amssymb}&#10;\usepackage{amsthm}&#10;\newcommand{\h}{{\boldsymbol{h}}}&#10;\begin{document}&#10;\begin{center}&#10;\begin{tabular}{l|l}&#10;Label path $\h$ &amp; Probability $p(\h | G)$ \\&#10;\hline&#10;AaA &amp; 0.001 \\&#10;\vdots &amp; \vdots \\&#10;AcDbE &amp; 0.000003 \\&#10;\vdots &amp; \vdots  \\&#10;AeAdDaBcD &amp; 0.00000007 \\&#10;\vdots&amp;  \vdots&#10;\end{tabular}&#10;\end{center}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634"/>
  <p:tag name="BOXHEIGHT" val="440"/>
  <p:tag name="BOXFONT" val="10"/>
  <p:tag name="BOXWRAP" val="False"/>
  <p:tag name="WORKAROUNDTRANSPARENCYBUG" val="False"/>
  <p:tag name="ALLOWFONTSUBSTITUTION" val="False"/>
  <p:tag name="BITMAPFORMAT" val="pngmono"/>
  <p:tag name="ORIGWIDTH" val="354"/>
  <p:tag name="PICTUREFILESIZE" val="556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usepackage{amsthm}&#10;\newcommand{\h}{{\boldsymbol{h}}}&#10;&#10;\begin{document}&#10;\[&#10;K(\h,\h^\prime) = \left\{ \begin{array}{lr}&#10;0 &amp; (|\h| \neq |\h^\prime|) \\&#10;k_v(h_1,h^\prime_1) k_e(h_2, h^\prime_2) \cdots k_v(h_\ell,h^\prime_\ell)&#10;&amp; (| \h | = |\h^\prime|)&#10;\end{array} \right.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634"/>
  <p:tag name="BOXHEIGHT" val="440"/>
  <p:tag name="BOXFONT" val="10"/>
  <p:tag name="BOXWRAP" val="False"/>
  <p:tag name="WORKAROUNDTRANSPARENCYBUG" val="False"/>
  <p:tag name="ALLOWFONTSUBSTITUTION" val="False"/>
  <p:tag name="BITMAPFORMAT" val="pngmono"/>
  <p:tag name="ORIGWIDTH" val="564"/>
  <p:tag name="PICTUREFILESIZE" val="414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usepackage{amsthm}&#10;\newcommand{\h}{{\boldsymbol{h}}}&#10;&#10;\begin{document}&#10;\[&#10;K(G,G^\prime) = \sum_\h \sum_{\h^\prime} p(\h | G) p(\h^\prime | G^\prime) K(\h, \h^\prime)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634"/>
  <p:tag name="BOXHEIGHT" val="440"/>
  <p:tag name="BOXFONT" val="10"/>
  <p:tag name="BOXWRAP" val="False"/>
  <p:tag name="WORKAROUNDTRANSPARENCYBUG" val="False"/>
  <p:tag name="ALLOWFONTSUBSTITUTION" val="False"/>
  <p:tag name="BITMAPFORMAT" val="pngmono"/>
  <p:tag name="ORIGWIDTH" val="395"/>
  <p:tag name="PICTUREFILESIZE" val="272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usepackage{amsthm}&#10;&#10;\newcommand{\valpha}{{\boldsymbol{\alpha}}}&#10;\newcommand{\vtheta}{{\boldsymbol{\theta}}}&#10;\newcommand{\veta}{{\boldsymbol{\eta}}}&#10;\newcommand{\vxi}{{\boldsymbol{\xi}}}&#10;\renewcommand{\v}{{\boldsymbol{v}}}&#10;\newcommand{\e}{{\boldsymbol{e}}}&#10;\newcommand{\y}{{\boldsymbol{y}}}&#10;\newcommand{\x}{{\boldsymbol{x}}}&#10;\renewcommand{\a}{{\boldsymbol{a}}}&#10;\newcommand{\f}{{\boldsymbol{f}}}&#10;\newcommand{\w}{\boldsymbol{w}}&#10;&#10;\begin{document}&#10;\[&#10;\bet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54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119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usepackage{amsthm}&#10;&#10;\newcommand{\valpha}{{\boldsymbol{\alpha}}}&#10;\newcommand{\vtheta}{{\boldsymbol{\theta}}}&#10;\newcommand{\veta}{{\boldsymbol{\eta}}}&#10;\newcommand{\vxi}{{\boldsymbol{\xi}}}&#10;\renewcommand{\v}{{\boldsymbol{v}}}&#10;\newcommand{\e}{{\boldsymbol{e}}}&#10;\newcommand{\y}{{\boldsymbol{y}}}&#10;\newcommand{\x}{{\boldsymbol{x}}}&#10;\renewcommand{\a}{{\boldsymbol{a}}}&#10;\newcommand{\f}{{\boldsymbol{f}}}&#10;\newcommand{\w}{\boldsymbol{w}}&#10;&#10;\begin{document}&#10;\[&#10;K =  \exp(-\beta L)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54"/>
  <p:tag name="BOXFONT" val="10"/>
  <p:tag name="BOXWRAP" val="False"/>
  <p:tag name="WORKAROUNDTRANSPARENCYBUG" val="False"/>
  <p:tag name="ALLOWFONTSUBSTITUTION" val="False"/>
  <p:tag name="BITMAPFORMAT" val="pngmono"/>
  <p:tag name="ORIGWIDTH" val="145"/>
  <p:tag name="PICTUREFILESIZE" val="734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amsmath}&#10;\newcommand{\valpha}{{\boldsymbol{\alpha}}}&#10;\newcommand{\vtheta}{{\boldsymbol{\theta}}}&#10;\newcommand{\veta}{{\boldsymbol{\eta}}}&#10;\renewcommand{\v}{{\boldsymbol{v}}}&#10;\renewcommand{\b}{{\boldsymbol{b}}}&#10;\newcommand{\y}{{\boldsymbol{y}}}&#10;\newcommand{\x}{{\boldsymbol{x}}}&#10;\newcommand{\w}{{\boldsymbol{w}}}&#10;\newcommand{\h}{{\boldsymbol{h}}}&#10;\newcommand{\z}{{\boldsymbol{z}}}&#10;\newcommand{\vtth}{{\hat{\boldsymbol{\theta}}}}&#10;\newcommand{\s}{{\boldsymbol{s}}}&#10;\newcommand{\vxi}{{\boldsymbol{\xi}}}&#10;\newcommand{\LL}{\mathcal{L}}&#10;\newcommand{\XX}{\mathcal{X}}&#10;\newcommand{\GG}{\mathcal{G}}&#10;\newcommand{\TT}{\mathcal{T}}&#10;\newcommand{\HH}{\mathcal{H}}&#10;\newcommand{\bx}{\mathbf{x}}&#10;\newcommand{\by}{\mathbf{y}}&#10;\newcommand{\bu}{\mathbf{u}}&#10;\newcommand{\bv}{\mathbf{v}}&#10;\newcommand{\RR}{\mathcal{R}}&#10;\DeclareMathOperator*{\argmin}{argmin}&#10;\DeclareMathOperator*{\argmax}{argmax}&#10;\begin{document}&#10;\[&#10;\exp(A) = \lim_{s \rightarrow \infty} ( I + \frac{A}{s})^s 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66"/>
  <p:tag name="BOXHEIGHT" val="348"/>
  <p:tag name="BOXFONT" val="10"/>
  <p:tag name="BOXWRAP" val="False"/>
  <p:tag name="WORKAROUNDTRANSPARENCYBUG" val="False"/>
  <p:tag name="ALLOWFONTSUBSTITUTION" val="False"/>
  <p:tag name="BITMAPFORMAT" val="pngmono"/>
  <p:tag name="ORIGWIDTH" val="102"/>
  <p:tag name="PICTUREFILESIZE" val="520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On-screen Show (4:3)</PresentationFormat>
  <Paragraphs>158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Discrete Kernels</vt:lpstr>
      <vt:lpstr>Kernels for Sequences</vt:lpstr>
      <vt:lpstr>Count Kernel</vt:lpstr>
      <vt:lpstr>Motivations for graph analysis</vt:lpstr>
      <vt:lpstr>Graph Structures in Biology</vt:lpstr>
      <vt:lpstr>Graph Kernels </vt:lpstr>
      <vt:lpstr>Label path</vt:lpstr>
      <vt:lpstr>Path-probability vector</vt:lpstr>
      <vt:lpstr>Kernel definition</vt:lpstr>
      <vt:lpstr>Classification of Protein 3D structures</vt:lpstr>
      <vt:lpstr>Biological Networks</vt:lpstr>
      <vt:lpstr>Physical Interaction Network</vt:lpstr>
      <vt:lpstr>Metabolic Network</vt:lpstr>
      <vt:lpstr>Diffusion kernels  (Kondor and Lafferty, 2002)</vt:lpstr>
      <vt:lpstr>Definition of Diffusion Kernel</vt:lpstr>
      <vt:lpstr>Computation of Matrix Exponential</vt:lpstr>
      <vt:lpstr>Adjacency Matrix and Degree Matrix</vt:lpstr>
      <vt:lpstr>Graph Laplacian Matrix L</vt:lpstr>
      <vt:lpstr>Actual Values of Diffusion Kernels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Kernel Machines</dc:title>
  <dc:creator>Pabitra Mitra</dc:creator>
  <cp:lastModifiedBy>Pabitra Mitra</cp:lastModifiedBy>
  <cp:revision>2</cp:revision>
  <dcterms:created xsi:type="dcterms:W3CDTF">2006-08-16T00:00:00Z</dcterms:created>
  <dcterms:modified xsi:type="dcterms:W3CDTF">2016-09-26T09:36:20Z</dcterms:modified>
</cp:coreProperties>
</file>