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78"/>
  </p:notesMasterIdLst>
  <p:handoutMasterIdLst>
    <p:handoutMasterId r:id="rId79"/>
  </p:handoutMasterIdLst>
  <p:sldIdLst>
    <p:sldId id="256" r:id="rId2"/>
    <p:sldId id="257" r:id="rId3"/>
    <p:sldId id="259" r:id="rId4"/>
    <p:sldId id="462" r:id="rId5"/>
    <p:sldId id="335" r:id="rId6"/>
    <p:sldId id="464" r:id="rId7"/>
    <p:sldId id="465" r:id="rId8"/>
    <p:sldId id="394" r:id="rId9"/>
    <p:sldId id="463" r:id="rId10"/>
    <p:sldId id="466" r:id="rId11"/>
    <p:sldId id="513" r:id="rId12"/>
    <p:sldId id="467" r:id="rId13"/>
    <p:sldId id="468" r:id="rId14"/>
    <p:sldId id="469" r:id="rId15"/>
    <p:sldId id="512" r:id="rId16"/>
    <p:sldId id="470" r:id="rId17"/>
    <p:sldId id="514" r:id="rId18"/>
    <p:sldId id="471" r:id="rId19"/>
    <p:sldId id="515" r:id="rId20"/>
    <p:sldId id="511" r:id="rId21"/>
    <p:sldId id="483" r:id="rId22"/>
    <p:sldId id="482" r:id="rId23"/>
    <p:sldId id="486" r:id="rId24"/>
    <p:sldId id="516" r:id="rId25"/>
    <p:sldId id="472" r:id="rId26"/>
    <p:sldId id="476" r:id="rId27"/>
    <p:sldId id="484" r:id="rId28"/>
    <p:sldId id="518" r:id="rId29"/>
    <p:sldId id="519" r:id="rId30"/>
    <p:sldId id="520" r:id="rId31"/>
    <p:sldId id="473" r:id="rId32"/>
    <p:sldId id="529" r:id="rId33"/>
    <p:sldId id="485" r:id="rId34"/>
    <p:sldId id="530" r:id="rId35"/>
    <p:sldId id="528" r:id="rId36"/>
    <p:sldId id="474" r:id="rId37"/>
    <p:sldId id="487" r:id="rId38"/>
    <p:sldId id="527" r:id="rId39"/>
    <p:sldId id="522" r:id="rId40"/>
    <p:sldId id="531" r:id="rId41"/>
    <p:sldId id="523" r:id="rId42"/>
    <p:sldId id="524" r:id="rId43"/>
    <p:sldId id="525" r:id="rId44"/>
    <p:sldId id="526" r:id="rId45"/>
    <p:sldId id="532" r:id="rId46"/>
    <p:sldId id="541" r:id="rId47"/>
    <p:sldId id="548" r:id="rId48"/>
    <p:sldId id="549" r:id="rId49"/>
    <p:sldId id="550" r:id="rId50"/>
    <p:sldId id="551" r:id="rId51"/>
    <p:sldId id="533" r:id="rId52"/>
    <p:sldId id="534" r:id="rId53"/>
    <p:sldId id="535" r:id="rId54"/>
    <p:sldId id="540" r:id="rId55"/>
    <p:sldId id="543" r:id="rId56"/>
    <p:sldId id="477" r:id="rId57"/>
    <p:sldId id="546" r:id="rId58"/>
    <p:sldId id="502" r:id="rId59"/>
    <p:sldId id="544" r:id="rId60"/>
    <p:sldId id="503" r:id="rId61"/>
    <p:sldId id="547" r:id="rId62"/>
    <p:sldId id="492" r:id="rId63"/>
    <p:sldId id="493" r:id="rId64"/>
    <p:sldId id="494" r:id="rId65"/>
    <p:sldId id="495" r:id="rId66"/>
    <p:sldId id="552" r:id="rId67"/>
    <p:sldId id="553" r:id="rId68"/>
    <p:sldId id="496" r:id="rId69"/>
    <p:sldId id="497" r:id="rId70"/>
    <p:sldId id="498" r:id="rId71"/>
    <p:sldId id="499" r:id="rId72"/>
    <p:sldId id="500" r:id="rId73"/>
    <p:sldId id="501" r:id="rId74"/>
    <p:sldId id="262" r:id="rId75"/>
    <p:sldId id="301" r:id="rId76"/>
    <p:sldId id="345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BC"/>
    <a:srgbClr val="FE0EF3"/>
    <a:srgbClr val="ECEF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3" autoAdjust="0"/>
    <p:restoredTop sz="94660"/>
  </p:normalViewPr>
  <p:slideViewPr>
    <p:cSldViewPr>
      <p:cViewPr varScale="1">
        <p:scale>
          <a:sx n="89" d="100"/>
          <a:sy n="89" d="100"/>
        </p:scale>
        <p:origin x="10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92"/>
    </p:cViewPr>
  </p:sorter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1622A-7985-45E8-A1C3-5941DEB56A08}" type="datetimeFigureOut">
              <a:rPr lang="en-IN" smtClean="0"/>
              <a:t>06-04-2017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733CF-0DC0-4648-8C79-B9F715CFE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7755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F98F6-046C-4A61-A4DD-0818A66BB8A0}" type="datetimeFigureOut">
              <a:rPr lang="en-IN" smtClean="0"/>
              <a:t>06-04-2017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BE6B3-2D16-4A1B-99C8-9BB68DB865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42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8325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4221088"/>
            <a:ext cx="5637010" cy="192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Debasis Samanta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Computer Science &amp; Engineering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Indian Institute of Technology Kharagpur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Spring-2017</a:t>
            </a:r>
            <a:endParaRPr lang="en-IN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335" y="980728"/>
            <a:ext cx="8352928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Programming and Data Structures</a:t>
            </a:r>
            <a:endParaRPr lang="en-IN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060848"/>
            <a:ext cx="1944216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28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Operations on Files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610600" cy="458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C00000"/>
              </a:buClr>
              <a:defRPr/>
            </a:pPr>
            <a:r>
              <a:rPr lang="en-US" sz="28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Typical operations on a file are</a:t>
            </a:r>
          </a:p>
          <a:p>
            <a:pPr lvl="3">
              <a:buClr>
                <a:srgbClr val="C00000"/>
              </a:buClr>
              <a:defRPr/>
            </a:pPr>
            <a:endParaRPr lang="en-US" sz="1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To open a file to store/retrieve data in it</a:t>
            </a:r>
          </a:p>
          <a:p>
            <a:pPr lvl="8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sz="10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The file is used as an input</a:t>
            </a:r>
          </a:p>
          <a:p>
            <a:pPr lvl="8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sz="10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The file is used as output</a:t>
            </a:r>
          </a:p>
          <a:p>
            <a:pPr lvl="5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sz="10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Close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Preserve the file for a later use</a:t>
            </a:r>
          </a:p>
          <a:p>
            <a:pPr lvl="6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sz="1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Access: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Random accessing data in a file</a:t>
            </a:r>
            <a:endParaRPr lang="en-US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defRPr/>
            </a:pPr>
            <a:endParaRPr lang="en-US" sz="1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81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Opening and Closing a File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#11: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9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Commands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1196752"/>
            <a:ext cx="86106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Include header file 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access all file handling utilities.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A data type namely </a:t>
            </a:r>
            <a:r>
              <a:rPr lang="en-US" b="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there to create a pointer to a file.</a:t>
            </a:r>
          </a:p>
          <a:p>
            <a:pPr marL="0" indent="0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0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Syntax</a:t>
            </a:r>
          </a:p>
          <a:p>
            <a:pPr marL="457200" lvl="1" indent="0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*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b="0" i="1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b="0" i="1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fptr</a:t>
            </a:r>
            <a:r>
              <a:rPr lang="en-US" b="0" i="1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a pointer to file</a:t>
            </a:r>
          </a:p>
          <a:p>
            <a:pPr marL="457200" lvl="1" indent="0">
              <a:buClr>
                <a:srgbClr val="C00000"/>
              </a:buClr>
              <a:buNone/>
              <a:defRPr/>
            </a:pPr>
            <a:endParaRPr lang="en-US" sz="800" b="0" i="1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open a file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use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</a:p>
          <a:p>
            <a:pPr marL="0" indent="0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0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Syntax</a:t>
            </a:r>
            <a:endParaRPr lang="en-US" sz="2000" b="0" kern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Clr>
                <a:srgbClr val="C00000"/>
              </a:buClr>
              <a:buNone/>
              <a:defRPr/>
            </a:pPr>
            <a:r>
              <a:rPr lang="en-US" b="0" kern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*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(char *filename, char *mode)</a:t>
            </a:r>
          </a:p>
          <a:p>
            <a:pPr marL="457200" lvl="1" indent="0">
              <a:buClr>
                <a:srgbClr val="C00000"/>
              </a:buClr>
              <a:buNone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close a file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use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</a:p>
          <a:p>
            <a:pPr marL="0" indent="0">
              <a:buClr>
                <a:srgbClr val="C00000"/>
              </a:buClr>
              <a:buNone/>
              <a:defRPr/>
            </a:pPr>
            <a:r>
              <a:rPr lang="en-US" sz="2000" b="0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Syntax</a:t>
            </a:r>
            <a:endParaRPr lang="en-US" sz="2000" b="0" kern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Clr>
                <a:srgbClr val="C00000"/>
              </a:buClr>
              <a:buNone/>
              <a:defRPr/>
            </a:pPr>
            <a:r>
              <a:rPr lang="en-US" b="0" kern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 *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0" kern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65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1196752"/>
            <a:ext cx="86106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first argument is a string to characters indicating the name of the file to be opened.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convention of file name should follow the convention of giving file name in the operating system.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Examples:</a:t>
            </a:r>
          </a:p>
          <a:p>
            <a:pPr marL="457200" lvl="1" indent="0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xyz12.c</a:t>
            </a:r>
            <a:r>
              <a:rPr lang="en-US" b="0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student.data</a:t>
            </a:r>
            <a:r>
              <a:rPr lang="en-US" b="0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PDS.txt</a:t>
            </a:r>
          </a:p>
          <a:p>
            <a:pPr marL="457200" lvl="1" indent="0">
              <a:buClr>
                <a:srgbClr val="C00000"/>
              </a:buClr>
              <a:buNone/>
              <a:defRPr/>
            </a:pPr>
            <a:r>
              <a:rPr lang="en-US" sz="1000" b="0" kern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457200" lvl="1" indent="0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myFile</a:t>
            </a:r>
            <a:endParaRPr lang="en-US" b="0" kern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Clr>
                <a:srgbClr val="C00000"/>
              </a:buClr>
              <a:buNone/>
              <a:defRPr/>
            </a:pPr>
            <a:endParaRPr lang="en-US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Clr>
                <a:srgbClr val="C00000"/>
              </a:buClr>
              <a:buNone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2000" b="0" kern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1196752"/>
            <a:ext cx="86106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second argument is to specify the mode of file opening. There are five file opening modes in C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1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400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"r"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: Opens 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file for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400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"w"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: Creates 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file for writing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(overwrite, if it contains data)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400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2400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a"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: Opens 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file for appending - writing on the end of the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file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400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0" kern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rb</a:t>
            </a:r>
            <a:r>
              <a:rPr lang="en-US" sz="2400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Read a binary 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file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(read as bytes)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400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0" kern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wb</a:t>
            </a:r>
            <a:r>
              <a:rPr lang="en-US" sz="2400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Write into a binary file 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(overwrite, if it contains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data)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14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returns the special value NULL to indicate that it couldn't open the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file.</a:t>
            </a:r>
            <a:endParaRPr lang="en-US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2000" b="0" kern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76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function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1196752"/>
            <a:ext cx="86106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a file that does not exist is opened for writing or appending, it is </a:t>
            </a: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created as a new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Opening an existing file </a:t>
            </a: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causes the old contents to be </a:t>
            </a: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discarded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Opening an existing file </a:t>
            </a:r>
            <a:r>
              <a:rPr lang="en-US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appending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preserves 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old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contents, and new contents will be added at the end.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File opening error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Trying to read a file that does not exist. 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Trying to read a file that doesn’t have permission.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there is an error, </a:t>
            </a:r>
            <a:r>
              <a:rPr lang="en-US" b="0" kern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fopen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() returns NULL.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2000" b="0" kern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33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1043608" y="1340768"/>
            <a:ext cx="7465007" cy="446449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main() 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FILE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</a:t>
            </a:r>
            <a:r>
              <a:rPr lang="en-IN" alt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Declare a pointer to a file</a:t>
            </a:r>
          </a:p>
          <a:p>
            <a:endParaRPr lang="en-IN" altLang="en-US" sz="8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char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filename[]= "file2.dat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endParaRPr lang="en-IN" altLang="en-US" sz="8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,"w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endParaRPr lang="en-IN" altLang="en-US" sz="8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IN" altLang="en-US" sz="1600" i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Also, alternatively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(“file2.dat”,"</a:t>
            </a:r>
            <a:r>
              <a:rPr lang="en-IN" alt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w");</a:t>
            </a:r>
          </a:p>
          <a:p>
            <a:endParaRPr lang="en-IN" altLang="en-US" sz="8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NULL) 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</a:t>
            </a:r>
            <a:r>
              <a:rPr lang="en-IN" alt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creating file”);  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exit(-1);        </a:t>
            </a:r>
            <a:r>
              <a:rPr lang="en-IN" alt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Quit the function</a:t>
            </a:r>
            <a:endParaRPr lang="en-IN" altLang="en-US" sz="16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else /* code for doing something */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063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Reading from a File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#11: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71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from a File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836712"/>
            <a:ext cx="86106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Clr>
                <a:srgbClr val="C00000"/>
              </a:buClr>
              <a:buNone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Following functions in C (defined in </a:t>
            </a: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are usually used for reading </a:t>
            </a: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simple data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 a file </a:t>
            </a:r>
          </a:p>
          <a:p>
            <a:pPr lvl="8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US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6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4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ngetc</a:t>
            </a:r>
            <a:r>
              <a:rPr lang="en-US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en-US" b="0" kern="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C00000"/>
              </a:buClr>
              <a:buNone/>
              <a:defRPr/>
            </a:pPr>
            <a:endParaRPr lang="en-US" sz="800" kern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64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from a File: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836712"/>
            <a:ext cx="86106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Syntax </a:t>
            </a:r>
            <a:r>
              <a:rPr lang="en-US" kern="0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kern="0" dirty="0">
                <a:solidFill>
                  <a:srgbClr val="B808B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kern="0" dirty="0" err="1" smtClean="0">
                <a:solidFill>
                  <a:srgbClr val="B808BC"/>
                </a:solidFill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kern="0" dirty="0" smtClean="0">
                <a:solidFill>
                  <a:srgbClr val="B808BC"/>
                </a:solidFill>
                <a:latin typeface="Courier New" pitchFamily="49" charset="0"/>
                <a:cs typeface="Courier New" pitchFamily="49" charset="0"/>
              </a:rPr>
              <a:t>(…)</a:t>
            </a:r>
            <a:endParaRPr lang="en-US" kern="0" dirty="0" smtClean="0">
              <a:solidFill>
                <a:srgbClr val="B808B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800" kern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(FILE *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fptr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 algn="just"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en-US" sz="1000" b="0" kern="0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 algn="just"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en-US" sz="800" b="0" kern="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fgetc</a:t>
            </a:r>
            <a:r>
              <a:rPr lang="en-IN" sz="2000" b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returns the </a:t>
            </a:r>
            <a:r>
              <a:rPr lang="en-IN" sz="20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next character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the stream 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as an </a:t>
            </a:r>
            <a:r>
              <a:rPr lang="en-IN" sz="2000" b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char 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(converted to 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lvl="8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2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returns  </a:t>
            </a:r>
            <a:r>
              <a:rPr lang="en-IN" sz="2000" b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if end of file or error occurs.</a:t>
            </a:r>
            <a:r>
              <a:rPr lang="en-US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386406" y="3573016"/>
            <a:ext cx="6299179" cy="212891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*</a:t>
            </a:r>
            <a:r>
              <a:rPr lang="en-IN" altLang="en-US" sz="20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c;</a:t>
            </a:r>
            <a:endParaRPr lang="en-IN" altLang="en-US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IN" alt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 file and check it is open */</a:t>
            </a:r>
          </a:p>
          <a:p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((c = </a:t>
            </a:r>
            <a:r>
              <a:rPr lang="en-IN" altLang="en-US" sz="20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IN" alt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20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!= NULL) </a:t>
            </a:r>
            <a:endParaRPr lang="en-IN" altLang="en-US" sz="20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endParaRPr lang="en-IN" altLang="en-US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("%</a:t>
            </a:r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c",c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IN" altLang="en-US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85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708920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Lecture #14</a:t>
            </a:r>
          </a:p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File Handling in C</a:t>
            </a:r>
            <a:endParaRPr lang="en-IN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2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from a File: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836712"/>
            <a:ext cx="86106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Clr>
                <a:srgbClr val="C00000"/>
              </a:buClr>
              <a:buNone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>
                <a:srgbClr val="C00000"/>
              </a:buClr>
              <a:buNone/>
              <a:defRPr/>
            </a:pP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Syntax </a:t>
            </a:r>
            <a:r>
              <a:rPr lang="en-US" kern="0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kern="0" dirty="0">
                <a:solidFill>
                  <a:srgbClr val="B808B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kern="0" dirty="0" err="1" smtClean="0">
                <a:solidFill>
                  <a:srgbClr val="B808BC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(…)</a:t>
            </a: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800" kern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(FILE *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fptr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char *format, ...);</a:t>
            </a: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1600" b="0" kern="0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800" b="0" kern="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reads from the stream 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under control of format and assigns converted values through subsequent assignments, each of which </a:t>
            </a:r>
            <a:r>
              <a:rPr lang="en-IN" sz="2000" b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must be a pointer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16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returns when format is exhausted.</a:t>
            </a:r>
          </a:p>
          <a:p>
            <a:pPr lvl="5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IN" sz="2000" b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returns </a:t>
            </a:r>
            <a:r>
              <a:rPr lang="en-IN" sz="2000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if end of file or an error occurs </a:t>
            </a:r>
            <a:r>
              <a:rPr lang="en-IN" sz="2000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any conversion.</a:t>
            </a:r>
          </a:p>
          <a:p>
            <a:pPr lvl="6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it returns the number of input items converted and assigned.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53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611560" y="1196752"/>
            <a:ext cx="7465007" cy="446449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*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(“input.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”,“r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Check it's open */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NULL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(“Error in opening file \n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IN" altLang="en-US" sz="4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</a:t>
            </a:r>
            <a:r>
              <a:rPr lang="en-IN" alt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,“%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%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d”,&amp;x,&amp;y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261968" y="2075070"/>
            <a:ext cx="1406376" cy="70585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dirty="0"/>
              <a:t>20 </a:t>
            </a:r>
            <a:r>
              <a:rPr lang="en-US" altLang="en-US" dirty="0" smtClean="0"/>
              <a:t>30 40 50</a:t>
            </a:r>
            <a:endParaRPr lang="en-US" altLang="en-US" dirty="0"/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261968" y="1354555"/>
            <a:ext cx="1268413" cy="668338"/>
            <a:chOff x="3766" y="1341"/>
            <a:chExt cx="799" cy="421"/>
          </a:xfrm>
        </p:grpSpPr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3766" y="1341"/>
              <a:ext cx="79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400" dirty="0">
                  <a:solidFill>
                    <a:srgbClr val="7030A0"/>
                  </a:solidFill>
                  <a:latin typeface="Times New Roman" pitchFamily="18" charset="0"/>
                </a:rPr>
                <a:t>input.dat</a:t>
              </a: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4186" y="1593"/>
              <a:ext cx="0" cy="16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404692" y="4293253"/>
            <a:ext cx="2479676" cy="831360"/>
            <a:chOff x="3408" y="3370"/>
            <a:chExt cx="1562" cy="534"/>
          </a:xfrm>
        </p:grpSpPr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4357" y="3370"/>
              <a:ext cx="613" cy="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en-US" altLang="en-US" sz="2400" dirty="0" smtClean="0">
                  <a:solidFill>
                    <a:srgbClr val="B808BC"/>
                  </a:solidFill>
                  <a:latin typeface="Times New Roman" pitchFamily="18" charset="0"/>
                </a:rPr>
                <a:t>x = 20</a:t>
              </a:r>
              <a:endParaRPr lang="en-US" altLang="en-US" sz="2400" dirty="0">
                <a:solidFill>
                  <a:srgbClr val="B808BC"/>
                </a:solidFill>
                <a:latin typeface="Times New Roman" pitchFamily="18" charset="0"/>
              </a:endParaRPr>
            </a:p>
            <a:p>
              <a:pPr eaLnBrk="1" hangingPunct="1"/>
              <a:r>
                <a:rPr lang="en-US" altLang="en-US" sz="2400" dirty="0" smtClean="0">
                  <a:solidFill>
                    <a:srgbClr val="B808BC"/>
                  </a:solidFill>
                  <a:latin typeface="Times New Roman" pitchFamily="18" charset="0"/>
                </a:rPr>
                <a:t>x = 30</a:t>
              </a:r>
              <a:endParaRPr lang="en-US" altLang="en-US" sz="2400" dirty="0">
                <a:solidFill>
                  <a:srgbClr val="B808BC"/>
                </a:solidFill>
                <a:latin typeface="Times New Roman" pitchFamily="18" charset="0"/>
              </a:endParaRPr>
            </a:p>
          </p:txBody>
        </p:sp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>
              <a:off x="3408" y="3528"/>
              <a:ext cx="871" cy="218"/>
            </a:xfrm>
            <a:prstGeom prst="rightArrow">
              <a:avLst>
                <a:gd name="adj1" fmla="val 50000"/>
                <a:gd name="adj2" fmla="val 99885"/>
              </a:avLst>
            </a:prstGeom>
            <a:solidFill>
              <a:schemeClr val="bg1">
                <a:lumMod val="85000"/>
              </a:schemeClr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2899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from a File: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0623" y="764704"/>
            <a:ext cx="816171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Syntax </a:t>
            </a:r>
            <a:r>
              <a:rPr lang="en-US" kern="0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kern="0" dirty="0" err="1" smtClean="0">
                <a:solidFill>
                  <a:srgbClr val="B808BC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(…)</a:t>
            </a: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800" kern="0" dirty="0" smtClean="0">
              <a:solidFill>
                <a:srgbClr val="B808B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(char *s,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n, FILE *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fptr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IN" sz="8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b="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The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array where the characters that are read will be stored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b="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The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size of </a:t>
            </a:r>
            <a:r>
              <a:rPr lang="en-IN" sz="2000" b="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b="0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stream to read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kumimoji="0" lang="en-IN" sz="7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en-IN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IN" sz="2000" b="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IN" sz="20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IN" sz="2000" b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20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reads at most </a:t>
            </a:r>
            <a:r>
              <a:rPr lang="en-IN" sz="2000" b="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characters into the array </a:t>
            </a:r>
            <a:r>
              <a:rPr lang="en-IN" sz="2000" b="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stopping if a newline is encountered.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IN" sz="16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newline is included in the array, which is terminated by ‘\0’.</a:t>
            </a:r>
          </a:p>
          <a:p>
            <a:pPr lvl="2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IN" sz="14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IN" sz="2000" b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returns </a:t>
            </a:r>
            <a:r>
              <a:rPr lang="en-IN" sz="2000" b="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or NULL if  EOF or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error occurs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en-IN" sz="8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en-IN" sz="7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en-US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58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IN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Using </a:t>
            </a:r>
            <a:r>
              <a:rPr lang="en-IN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IN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899592" y="1340768"/>
            <a:ext cx="6299179" cy="309634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*</a:t>
            </a:r>
            <a:r>
              <a:rPr lang="en-IN" altLang="en-US" sz="20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line [1000];</a:t>
            </a:r>
          </a:p>
          <a:p>
            <a:r>
              <a:rPr lang="en-IN" alt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Open file and check it is open </a:t>
            </a:r>
            <a:r>
              <a:rPr lang="en-IN" altLang="en-US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endParaRPr lang="en-IN" altLang="en-US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IN" altLang="en-US" sz="20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IN" alt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(line,1000,fptr)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NULL) </a:t>
            </a:r>
            <a:endParaRPr lang="en-IN" altLang="en-US" sz="20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endParaRPr lang="en-IN" altLang="en-US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20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("Read line %s\</a:t>
            </a:r>
            <a:r>
              <a:rPr lang="en-IN" altLang="en-US" sz="20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n",line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IN" altLang="en-US" sz="2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2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a File: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0623" y="764704"/>
            <a:ext cx="816171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Syntax </a:t>
            </a:r>
            <a:r>
              <a:rPr lang="en-US" kern="0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kern="0" dirty="0" err="1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kern="0" dirty="0" err="1" smtClean="0">
                <a:solidFill>
                  <a:srgbClr val="B808BC"/>
                </a:solidFill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(…)</a:t>
            </a: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800" kern="0" dirty="0" smtClean="0">
              <a:solidFill>
                <a:srgbClr val="B808B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b="0" kern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0" kern="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fptr</a:t>
            </a:r>
            <a:r>
              <a:rPr lang="en-US" b="0" kern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IN" sz="8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sz="2000" b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getc</a:t>
            </a:r>
            <a:r>
              <a:rPr lang="en-IN" sz="2000" b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(…) </a:t>
            </a:r>
            <a:r>
              <a:rPr lang="en-IN" sz="20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equivalent to </a:t>
            </a:r>
            <a:r>
              <a:rPr lang="en-US" sz="2000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sz="2000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(…) </a:t>
            </a:r>
            <a:r>
              <a:rPr lang="en-IN" sz="2000" b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 that it is a macro.</a:t>
            </a:r>
            <a:endParaRPr lang="en-IN" sz="20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b="0" kern="0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en-IN" sz="8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en-IN" sz="7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None/>
              <a:defRPr/>
            </a:pPr>
            <a:endParaRPr lang="en-US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65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8275" y="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Using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2778" y="692696"/>
            <a:ext cx="885371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program to read a text file and then print the content on the screen.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3528" y="1285190"/>
            <a:ext cx="7465007" cy="475252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[25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FILE *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("Enter the name of file you wish to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read\n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gets(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,"r"); </a:t>
            </a:r>
            <a:r>
              <a:rPr lang="en-IN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 mode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N" altLang="en-US" sz="8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8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NULL 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 while opening the file.\n");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IN" altLang="en-US" sz="8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N" altLang="en-US" sz="8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("The contents of %s file are :\n",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while( (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) != EOF 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endParaRPr lang="en-IN" altLang="en-US" sz="8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55968" y="4163964"/>
            <a:ext cx="5363787" cy="191683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N" sz="1600" b="1" u="sng" dirty="0">
                <a:solidFill>
                  <a:prstClr val="black"/>
                </a:solidFill>
              </a:rPr>
              <a:t>OUTPUT</a:t>
            </a:r>
          </a:p>
          <a:p>
            <a:endParaRPr lang="en-IN" sz="1600" b="1" dirty="0" smtClean="0"/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the name of file you wish to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</a:p>
          <a:p>
            <a:r>
              <a:rPr lang="en-IN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test.txt</a:t>
            </a:r>
            <a:endParaRPr lang="en-IN" sz="1600" b="1" dirty="0"/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contents of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en-IN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.txt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N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programming is fun.</a:t>
            </a:r>
            <a:endParaRPr lang="en-IN" sz="1600" b="1" dirty="0"/>
          </a:p>
        </p:txBody>
      </p:sp>
    </p:spTree>
    <p:extLst>
      <p:ext uri="{BB962C8B-B14F-4D97-AF65-F5344CB8AC3E}">
        <p14:creationId xmlns:p14="http://schemas.microsoft.com/office/powerpoint/2010/main" val="136643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Undo a File Reading: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ungetc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922918"/>
            <a:ext cx="86106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b="0" kern="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ungetc</a:t>
            </a:r>
            <a:r>
              <a:rPr lang="en-IN" b="0" kern="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(): 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Push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character back onto an input 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stream.</a:t>
            </a:r>
          </a:p>
          <a:p>
            <a:pPr marL="0" lvl="0" indent="0" algn="just">
              <a:buClr>
                <a:srgbClr val="C00000"/>
              </a:buClr>
              <a:buNone/>
              <a:defRPr/>
            </a:pPr>
            <a:endParaRPr kumimoji="0" lang="en-IN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marL="0" lvl="0" indent="0" algn="just">
              <a:buClr>
                <a:srgbClr val="C00000"/>
              </a:buClr>
              <a:buNone/>
              <a:defRPr/>
            </a:pPr>
            <a:endParaRPr kumimoji="0" lang="en-IN" sz="8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b="0" kern="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IN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IN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ungetc</a:t>
            </a:r>
            <a:r>
              <a:rPr lang="en-IN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IN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c, FILE *</a:t>
            </a:r>
            <a:r>
              <a:rPr lang="en-IN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fptr</a:t>
            </a:r>
            <a:r>
              <a:rPr lang="en-IN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0" indent="0" algn="just">
              <a:buClr>
                <a:srgbClr val="C00000"/>
              </a:buClr>
              <a:buNone/>
              <a:defRPr/>
            </a:pPr>
            <a:endParaRPr kumimoji="0" lang="en-IN" sz="80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Arguments:</a:t>
            </a:r>
          </a:p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The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 that you want to push back.</a:t>
            </a:r>
          </a:p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stream you want to push the character back on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buClr>
                <a:srgbClr val="C00000"/>
              </a:buClr>
              <a:buNone/>
              <a:defRPr/>
            </a:pPr>
            <a:endParaRPr lang="en-IN" sz="80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kumimoji="0" lang="en-IN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Only one character of pushback is guaranteed</a:t>
            </a:r>
            <a:r>
              <a:rPr kumimoji="0" lang="en-IN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per file.</a:t>
            </a: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b="0" kern="0" baseline="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ungetc</a:t>
            </a:r>
            <a:r>
              <a:rPr lang="en-IN" b="0" kern="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may be used with any of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input functions like </a:t>
            </a:r>
            <a:r>
              <a:rPr lang="en-IN" b="0" kern="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b="0" kern="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getc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IN" b="0" kern="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01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1" y="116632"/>
            <a:ext cx="8712968" cy="76470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ungetc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179511" y="1412776"/>
            <a:ext cx="8784977" cy="475252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9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N" altLang="en-US" sz="9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main(void)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9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N" altLang="en-US" sz="9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((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!= '1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reads characters from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altLang="en-US" sz="1600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stdin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alt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putchar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  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show them on </a:t>
            </a:r>
            <a:r>
              <a:rPr lang="en-IN" altLang="en-US" sz="1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stdout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until encounters '1' </a:t>
            </a:r>
          </a:p>
          <a:p>
            <a:r>
              <a:rPr lang="en-IN" altLang="en-US" sz="9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N" altLang="en-US" sz="9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6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ungetc</a:t>
            </a:r>
            <a:r>
              <a:rPr lang="en-IN" alt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sz="16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IN" alt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IN" altLang="en-US" sz="1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ungetc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returns '1' previously read back to </a:t>
            </a:r>
            <a:r>
              <a:rPr lang="en-IN" altLang="en-US" sz="1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stdin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IN" altLang="en-US" sz="16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IN" altLang="en-US" sz="1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getchar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attempts to read next character from </a:t>
            </a:r>
            <a:r>
              <a:rPr lang="en-IN" altLang="en-US" sz="1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stdin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alt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// and 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reads character '1' returned back to the </a:t>
            </a:r>
            <a:r>
              <a:rPr lang="en-IN" altLang="en-US" sz="1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stdin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IN" altLang="en-US" sz="1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ungetc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altLang="en-US" sz="16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sz="9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N" altLang="en-US" sz="16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putchar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IN" altLang="en-US" sz="1600" i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putchar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displays character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puts("");</a:t>
            </a:r>
          </a:p>
          <a:p>
            <a:r>
              <a:rPr lang="en-IN" altLang="en-US" sz="9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("Thank you!\n");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559825" y="2096852"/>
            <a:ext cx="1584175" cy="33843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N" sz="1600" b="1" u="sng" dirty="0">
                <a:solidFill>
                  <a:prstClr val="black"/>
                </a:solidFill>
              </a:rPr>
              <a:t>OUTPUT</a:t>
            </a:r>
          </a:p>
          <a:p>
            <a:endParaRPr lang="en-IN" sz="1600" b="1" dirty="0" smtClean="0"/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Thank you!</a:t>
            </a:r>
            <a:endParaRPr lang="en-IN" sz="1600" b="1" dirty="0"/>
          </a:p>
        </p:txBody>
      </p:sp>
    </p:spTree>
    <p:extLst>
      <p:ext uri="{BB962C8B-B14F-4D97-AF65-F5344CB8AC3E}">
        <p14:creationId xmlns:p14="http://schemas.microsoft.com/office/powerpoint/2010/main" val="247666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Writing into a File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#11: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99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4436" y="332656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Writing into a File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1340768"/>
            <a:ext cx="8610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Clr>
                <a:srgbClr val="C00000"/>
              </a:buClr>
              <a:buNone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Following functions in C (defined in </a:t>
            </a: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are usually used for writing </a:t>
            </a: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simple data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into a file </a:t>
            </a:r>
          </a:p>
          <a:p>
            <a:pPr lvl="8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fputc</a:t>
            </a:r>
            <a:r>
              <a:rPr lang="en-US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marL="1828800" lvl="4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b="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3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putc</a:t>
            </a:r>
            <a:r>
              <a:rPr lang="en-US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en-US" b="0" kern="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C00000"/>
              </a:buClr>
              <a:buNone/>
              <a:defRPr/>
            </a:pPr>
            <a:endParaRPr lang="en-US" sz="800" kern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87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0461" y="1363628"/>
            <a:ext cx="3630488" cy="464169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marL="45720" indent="0">
              <a:buNone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File handling in C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File handling commands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Opening and closing files</a:t>
            </a:r>
          </a:p>
          <a:p>
            <a:pPr lvl="8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Reading from a file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Reading simple data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Reading structure data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Today’s Discussion…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000" i="1" dirty="0" smtClean="0"/>
              <a:t>CS 10001 : Programming and Data Structures</a:t>
            </a:r>
            <a:endParaRPr lang="en-IN" sz="1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56312" y="1363628"/>
            <a:ext cx="3630488" cy="4641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Writing into a file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Writing simple data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Writing structure data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 streams in C</a:t>
            </a:r>
          </a:p>
          <a:p>
            <a:pPr lvl="1"/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Stdin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stdout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stderr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Random accessing files</a:t>
            </a:r>
          </a:p>
          <a:p>
            <a:pPr lvl="1"/>
            <a:endParaRPr lang="en-US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examples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Font typeface="Georgia" pitchFamily="18" charset="0"/>
              <a:buNone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3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5436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Writing into a File: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fputc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908720"/>
            <a:ext cx="86106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000" b="0" kern="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kern="0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Syntax for </a:t>
            </a:r>
            <a:r>
              <a:rPr lang="en-US" kern="0" dirty="0" err="1" smtClean="0">
                <a:solidFill>
                  <a:srgbClr val="B808BC"/>
                </a:solidFill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(…)</a:t>
            </a:r>
            <a:endParaRPr lang="en-US" kern="0" dirty="0">
              <a:solidFill>
                <a:srgbClr val="B808B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1000" kern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c, FILE </a:t>
            </a:r>
            <a:r>
              <a:rPr lang="en-US" b="0" kern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0" kern="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fptr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1600" b="0" kern="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fputc</a:t>
            </a:r>
            <a:r>
              <a:rPr lang="en-IN" sz="20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writes the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 </a:t>
            </a:r>
            <a:r>
              <a:rPr lang="en-IN" sz="2000" b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file 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fptr</a:t>
            </a:r>
            <a:r>
              <a:rPr lang="en-IN" sz="2000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returns the character written, or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EOF if 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error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occurs.</a:t>
            </a:r>
            <a:r>
              <a:rPr lang="en-US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37590" y="3356992"/>
            <a:ext cx="6299179" cy="237626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filecopy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fpIn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FILE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fpOut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                                                  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c;        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((c =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fpIn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!= EOF)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fputc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(c,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fpOut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58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5436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Writing into a File: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1196752"/>
            <a:ext cx="86106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Clr>
                <a:srgbClr val="C00000"/>
              </a:buClr>
              <a:buNone/>
              <a:defRPr/>
            </a:pP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Syntax </a:t>
            </a:r>
            <a:r>
              <a:rPr lang="en-US" kern="0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kern="0" dirty="0" err="1" smtClean="0">
                <a:solidFill>
                  <a:srgbClr val="B808BC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(…)</a:t>
            </a:r>
            <a:endParaRPr lang="en-US" kern="0" dirty="0">
              <a:solidFill>
                <a:srgbClr val="B808B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C00000"/>
              </a:buClr>
              <a:buNone/>
              <a:defRPr/>
            </a:pPr>
            <a:endParaRPr lang="en-US" sz="1000" kern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b="0" kern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0" kern="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fptr</a:t>
            </a:r>
            <a:r>
              <a:rPr lang="en-US" b="0" kern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char *format,...)</a:t>
            </a:r>
          </a:p>
          <a:p>
            <a:pPr marL="0" lvl="0" indent="0">
              <a:buClr>
                <a:srgbClr val="C00000"/>
              </a:buClr>
              <a:buNone/>
              <a:defRPr/>
            </a:pPr>
            <a:endParaRPr lang="en-US" sz="1000" b="0" kern="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IN" sz="2000" b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converts and writes output to the steam </a:t>
            </a:r>
            <a:r>
              <a:rPr lang="en-US" sz="2000" b="0" kern="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fptr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under the control of </a:t>
            </a:r>
            <a:r>
              <a:rPr lang="en-US" sz="2000" b="0" kern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format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8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2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function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similar to 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20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except the first argument which is a file pointer that specifies the file to be 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written.</a:t>
            </a:r>
          </a:p>
          <a:p>
            <a:pPr lvl="5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2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b="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IN" sz="20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returns the number of characters written, or negative if an error occur.</a:t>
            </a:r>
            <a:endParaRPr lang="en-IN" sz="20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000" b="0" kern="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4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5436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Writing into a File: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908720"/>
            <a:ext cx="86106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000" b="0" kern="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C00000"/>
              </a:buClr>
              <a:buNone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9512" y="1170484"/>
            <a:ext cx="8712968" cy="431074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main()                                                           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(“test.txt”, “w”);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“Programming in C is really a fun!\n”);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“Let’s enjoy it\n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endParaRPr lang="en-IN" altLang="en-US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80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5436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Writing into a File: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2691" y="1196752"/>
            <a:ext cx="861060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Syntax </a:t>
            </a:r>
            <a:r>
              <a:rPr lang="en-US" kern="0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kern="0" dirty="0" err="1" smtClean="0">
                <a:solidFill>
                  <a:srgbClr val="B808BC"/>
                </a:solidFill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kern="0" dirty="0">
              <a:solidFill>
                <a:srgbClr val="B808B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1000" kern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(char *s, FILE </a:t>
            </a:r>
            <a:r>
              <a:rPr lang="en-US" b="0" kern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0" kern="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fptr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800" b="0" kern="0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800" b="0" kern="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fputs</a:t>
            </a:r>
            <a:r>
              <a:rPr lang="en-IN" sz="2000" b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writes a string (which need not contain a newline) to a file. </a:t>
            </a:r>
          </a:p>
          <a:p>
            <a:pPr lvl="7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2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returns non-negative, or EOF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error occurs.</a:t>
            </a: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8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14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5436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908720"/>
            <a:ext cx="86106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000" b="0" kern="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C00000"/>
              </a:buClr>
              <a:buNone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9512" y="1170484"/>
            <a:ext cx="8712968" cy="431074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main()                                                           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(“test.txt”, “w”);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(“Programming in C is really a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fun!”,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(“\n”,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fputs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(“Let’s enjoy it \n”,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return;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5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5436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Writing into a File: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putc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908720"/>
            <a:ext cx="861060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000" b="0" kern="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kern="0" dirty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Syntax for </a:t>
            </a:r>
            <a:r>
              <a:rPr lang="en-US" kern="0" dirty="0" err="1" smtClean="0">
                <a:solidFill>
                  <a:srgbClr val="B808BC"/>
                </a:solidFill>
                <a:latin typeface="Courier New" pitchFamily="49" charset="0"/>
                <a:cs typeface="Courier New" pitchFamily="49" charset="0"/>
              </a:rPr>
              <a:t>putc</a:t>
            </a:r>
            <a:r>
              <a:rPr lang="en-US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(…)</a:t>
            </a:r>
            <a:endParaRPr lang="en-US" kern="0" dirty="0">
              <a:solidFill>
                <a:srgbClr val="B808B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1000" kern="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putc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b="0" kern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0" kern="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fptr</a:t>
            </a:r>
            <a:r>
              <a:rPr lang="en-US" b="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 algn="just">
              <a:buClr>
                <a:srgbClr val="C00000"/>
              </a:buClr>
              <a:buNone/>
              <a:defRPr/>
            </a:pPr>
            <a:endParaRPr lang="en-US" sz="1600" b="0" kern="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putc</a:t>
            </a:r>
            <a:r>
              <a:rPr lang="en-IN" sz="2000" b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IN" sz="2000" b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same as the </a:t>
            </a:r>
            <a:r>
              <a:rPr lang="en-IN" sz="2000" b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putc</a:t>
            </a:r>
            <a:r>
              <a:rPr lang="en-IN" sz="2000" b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  <a:r>
              <a:rPr lang="en-IN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37590" y="3356992"/>
            <a:ext cx="6299179" cy="237626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filecopy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fpIn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FILE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fpOut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                                                  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c;        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((c =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fpIn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!= EOF)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putc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(c,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fpOut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36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Writing into a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File: Example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36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1052736"/>
            <a:ext cx="861060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sample C program to write some text reading from the keyboard and writing them into a file and then print the content from the file on the screen.</a:t>
            </a: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55576" y="2348880"/>
            <a:ext cx="6299179" cy="331236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 &lt;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main()             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FILE *f1;      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char c;                 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("Data Input\n\n");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N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Open the file INPUT */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f1 =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("INPUT", "w");</a:t>
            </a:r>
          </a:p>
        </p:txBody>
      </p:sp>
      <p:sp>
        <p:nvSpPr>
          <p:cNvPr id="8" name="4-Point Star 7"/>
          <p:cNvSpPr/>
          <p:nvPr/>
        </p:nvSpPr>
        <p:spPr>
          <a:xfrm>
            <a:off x="6948264" y="5085184"/>
            <a:ext cx="914400" cy="914400"/>
          </a:xfrm>
          <a:prstGeom prst="star4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489154" y="5661030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02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Writing into a File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37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251520" y="1196752"/>
            <a:ext cx="8064896" cy="482453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((c=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!= EOF) </a:t>
            </a:r>
            <a:r>
              <a:rPr lang="en-IN" altLang="en-US" sz="16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/* Get a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character from keyboard*/</a:t>
            </a:r>
            <a:endParaRPr lang="en-IN" altLang="en-US" sz="16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altLang="en-US" sz="1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putc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(c,f1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IN" altLang="en-US" sz="16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/* Write a character to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INPUT*/</a:t>
            </a:r>
          </a:p>
          <a:p>
            <a:r>
              <a:rPr lang="en-IN" altLang="en-US" sz="1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(f1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IN" altLang="en-US" sz="16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itchFamily="18" charset="0"/>
              </a:rPr>
              <a:t>/* Close the file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INPUT*/               </a:t>
            </a:r>
            <a:endParaRPr lang="en-IN" altLang="en-US" sz="16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nData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Output\n\n"); 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f1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INPUT","r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r>
              <a:rPr lang="en-IN" altLang="en-US" sz="16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/* Reopen the file INPUT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*/    </a:t>
            </a:r>
            <a:endParaRPr lang="en-IN" altLang="en-US" sz="16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((c=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(f1)) != EOF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/* Read a character from INPUT</a:t>
            </a:r>
            <a:r>
              <a:rPr lang="en-I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*/</a:t>
            </a:r>
            <a:endParaRPr lang="en-IN" alt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altLang="en-US" sz="10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c",c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IN" altLang="en-US" sz="16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/* Display a character on screen </a:t>
            </a:r>
            <a:r>
              <a:rPr lang="en-IN" alt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*/</a:t>
            </a:r>
          </a:p>
          <a:p>
            <a:endParaRPr lang="en-IN" altLang="en-US" sz="1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(f1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IN" altLang="en-US" sz="16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/* Close the file INPUT </a:t>
            </a:r>
            <a:r>
              <a:rPr lang="en-IN" altLang="en-US" sz="16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*/</a:t>
            </a:r>
            <a:endParaRPr lang="en-IN" altLang="en-US" sz="16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44008" y="1772816"/>
            <a:ext cx="4392488" cy="33843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N" sz="1600" b="1" u="sng" dirty="0">
                <a:solidFill>
                  <a:prstClr val="black"/>
                </a:solidFill>
              </a:rPr>
              <a:t>OUTPUT</a:t>
            </a:r>
          </a:p>
          <a:p>
            <a:endParaRPr lang="en-IN" sz="1600" b="1" dirty="0" smtClean="0"/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Input                                                       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This is a program to test the file </a:t>
            </a:r>
            <a:r>
              <a:rPr lang="en-IN" alt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handling features </a:t>
            </a:r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 this </a:t>
            </a:r>
            <a:r>
              <a:rPr lang="en-IN" alt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</a:t>
            </a:r>
          </a:p>
          <a:p>
            <a:r>
              <a:rPr lang="en-IN" alt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</a:t>
            </a:r>
            <a:endParaRPr lang="en-IN" altLang="en-US" sz="16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</a:t>
            </a:r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                                                     </a:t>
            </a:r>
          </a:p>
          <a:p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This is a program to test the file </a:t>
            </a:r>
            <a:r>
              <a:rPr lang="en-IN" alt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handling features </a:t>
            </a:r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 this </a:t>
            </a:r>
            <a:r>
              <a:rPr lang="en-IN" alt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 </a:t>
            </a:r>
            <a:endParaRPr lang="en-IN" sz="1600" b="1" dirty="0"/>
          </a:p>
        </p:txBody>
      </p:sp>
    </p:spTree>
    <p:extLst>
      <p:ext uri="{BB962C8B-B14F-4D97-AF65-F5344CB8AC3E}">
        <p14:creationId xmlns:p14="http://schemas.microsoft.com/office/powerpoint/2010/main" val="221620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Special Streams in C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#11: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75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Special Streams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30696" y="980728"/>
            <a:ext cx="86106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When a C program is started,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the operating system environment is responsible for opening three files and providing file pointer for them. These files are</a:t>
            </a:r>
          </a:p>
          <a:p>
            <a:pPr lvl="6" algn="just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Standard input.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Normally it is connected to keyboard</a:t>
            </a:r>
          </a:p>
          <a:p>
            <a:pPr lvl="8" algn="just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kumimoji="0" lang="en-US" sz="1000" b="0" i="0" u="none" strike="noStrike" kern="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0" kern="0" baseline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tdout</a:t>
            </a:r>
            <a:r>
              <a:rPr lang="en-US" b="0" kern="0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Standard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output, In general, it is connected to display screen</a:t>
            </a:r>
          </a:p>
          <a:p>
            <a:pPr lvl="8" algn="just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endParaRPr lang="en-US" sz="1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n-US" b="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tderr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also an output stream and usually assigned to a program in</a:t>
            </a:r>
          </a:p>
          <a:p>
            <a:pPr marL="457200" lvl="1" indent="0" algn="just">
              <a:buClr>
                <a:srgbClr val="C00000"/>
              </a:buClr>
              <a:buNone/>
              <a:defRPr/>
            </a:pP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the same way that </a:t>
            </a: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are. Output written on</a:t>
            </a:r>
          </a:p>
          <a:p>
            <a:pPr marL="457200" lvl="1" indent="0" algn="just">
              <a:buClr>
                <a:srgbClr val="C00000"/>
              </a:buClr>
              <a:buNone/>
              <a:defRPr/>
            </a:pP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normally appears on the screen</a:t>
            </a:r>
            <a:endParaRPr lang="en-US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Clr>
                <a:srgbClr val="C00000"/>
              </a:buClr>
              <a:buNone/>
              <a:defRPr/>
            </a:pPr>
            <a:endParaRPr lang="en-US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Clr>
                <a:srgbClr val="C00000"/>
              </a:buClr>
              <a:buNone/>
              <a:defRPr/>
            </a:pPr>
            <a:r>
              <a:rPr lang="en-US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</a:p>
          <a:p>
            <a:pPr marL="457200" lvl="1" indent="0" algn="just">
              <a:buClr>
                <a:srgbClr val="C00000"/>
              </a:buClr>
              <a:buNone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same as 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0" kern="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b="0" kern="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128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#11: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54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40</a:t>
            </a:fld>
            <a:endParaRPr lang="en-IN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Special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treams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49796" y="1700808"/>
            <a:ext cx="7772400" cy="3442320"/>
          </a:xfrm>
          <a:prstGeom prst="rect">
            <a:avLst/>
          </a:prstGeom>
        </p:spPr>
        <p:txBody>
          <a:bodyPr/>
          <a:lstStyle/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GB" altLang="en-US" sz="2400" dirty="0" err="1">
                <a:solidFill>
                  <a:srgbClr val="002060"/>
                </a:solidFill>
                <a:latin typeface="Courier New" pitchFamily="49" charset="0"/>
              </a:rPr>
              <a:t>fprintf</a:t>
            </a:r>
            <a:r>
              <a:rPr lang="en-GB" altLang="en-US" sz="2400" dirty="0">
                <a:solidFill>
                  <a:srgbClr val="002060"/>
                </a:solidFill>
                <a:latin typeface="Courier New" pitchFamily="49" charset="0"/>
              </a:rPr>
              <a:t> (</a:t>
            </a:r>
            <a:r>
              <a:rPr lang="en-GB" altLang="en-US" sz="2400" dirty="0" err="1">
                <a:solidFill>
                  <a:srgbClr val="002060"/>
                </a:solidFill>
                <a:latin typeface="Courier New" pitchFamily="49" charset="0"/>
              </a:rPr>
              <a:t>stdout</a:t>
            </a:r>
            <a:r>
              <a:rPr lang="en-GB" altLang="en-US" sz="2400" dirty="0">
                <a:solidFill>
                  <a:srgbClr val="002060"/>
                </a:solidFill>
                <a:latin typeface="Courier New" pitchFamily="49" charset="0"/>
              </a:rPr>
              <a:t>,"Hello World!\n</a:t>
            </a:r>
            <a:r>
              <a:rPr lang="en-GB" altLang="en-US" sz="2400" dirty="0" smtClean="0">
                <a:solidFill>
                  <a:srgbClr val="002060"/>
                </a:solidFill>
                <a:latin typeface="Courier New" pitchFamily="49" charset="0"/>
              </a:rPr>
              <a:t>");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kumimoji="0" lang="en-GB" altLang="en-US" sz="2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urier New" pitchFamily="49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GB" altLang="en-US" sz="2400" kern="0" dirty="0" err="1">
                <a:solidFill>
                  <a:srgbClr val="002060"/>
                </a:solidFill>
                <a:latin typeface="Courier New" pitchFamily="49" charset="0"/>
              </a:rPr>
              <a:t>p</a:t>
            </a:r>
            <a:r>
              <a:rPr lang="en-GB" altLang="en-US" sz="2400" kern="0" dirty="0" err="1" smtClean="0">
                <a:solidFill>
                  <a:srgbClr val="002060"/>
                </a:solidFill>
                <a:latin typeface="Courier New" pitchFamily="49" charset="0"/>
              </a:rPr>
              <a:t>rintf</a:t>
            </a:r>
            <a:r>
              <a:rPr lang="en-GB" altLang="en-US" sz="2400" kern="0" dirty="0" smtClean="0">
                <a:solidFill>
                  <a:srgbClr val="002060"/>
                </a:solidFill>
                <a:latin typeface="Courier New" pitchFamily="49" charset="0"/>
              </a:rPr>
              <a:t>(“</a:t>
            </a:r>
            <a:r>
              <a:rPr lang="en-GB" altLang="en-US" sz="2400" dirty="0">
                <a:solidFill>
                  <a:srgbClr val="002060"/>
                </a:solidFill>
                <a:latin typeface="Courier New" pitchFamily="49" charset="0"/>
              </a:rPr>
              <a:t>"Hello World!\n</a:t>
            </a:r>
            <a:r>
              <a:rPr lang="en-GB" altLang="en-US" sz="2400" dirty="0" smtClean="0">
                <a:solidFill>
                  <a:srgbClr val="002060"/>
                </a:solidFill>
                <a:latin typeface="Courier New" pitchFamily="49" charset="0"/>
              </a:rPr>
              <a:t>");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kumimoji="0" lang="en-GB" altLang="en-US" sz="2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urier New" pitchFamily="49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GB" altLang="en-US" sz="24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above two statements are same!</a:t>
            </a:r>
            <a:endParaRPr kumimoji="0" lang="en-GB" alt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70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41</a:t>
            </a:fld>
            <a:endParaRPr lang="en-IN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Special Streams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73338" y="1268760"/>
            <a:ext cx="8640960" cy="302433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i;</a:t>
            </a:r>
          </a:p>
          <a:p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,"Give value of i \n");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fscanf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,"%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d",&amp;i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,"Value of i=%d \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n",i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5536" y="4365104"/>
            <a:ext cx="8640960" cy="158417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N" sz="1600" b="1" u="sng" dirty="0">
                <a:solidFill>
                  <a:prstClr val="black"/>
                </a:solidFill>
              </a:rPr>
              <a:t>OUTPUT</a:t>
            </a:r>
          </a:p>
          <a:p>
            <a:r>
              <a:rPr lang="en-IN" sz="1600" b="1" dirty="0"/>
              <a:t>Give value of i </a:t>
            </a:r>
          </a:p>
          <a:p>
            <a:r>
              <a:rPr lang="en-IN" sz="1600" b="1" dirty="0"/>
              <a:t>15</a:t>
            </a:r>
          </a:p>
          <a:p>
            <a:r>
              <a:rPr lang="en-IN" sz="1600" b="1" dirty="0"/>
              <a:t>Value of i=15 </a:t>
            </a:r>
          </a:p>
          <a:p>
            <a:endParaRPr lang="en-IN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48771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53752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Error Handling 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980728"/>
            <a:ext cx="825056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 happens if the errors are not shown in the screen instead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it's going into a file or into another program via a pipeline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handle this situation better, 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second output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stream, called </a:t>
            </a:r>
            <a:r>
              <a:rPr lang="en-IN" b="0" kern="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stderr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is assigned to a program in the same way that </a:t>
            </a:r>
            <a:r>
              <a:rPr lang="en-IN" b="0" kern="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stdin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b="0" kern="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are. </a:t>
            </a:r>
            <a:endParaRPr lang="en-IN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Output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written on </a:t>
            </a:r>
            <a:r>
              <a:rPr lang="en-IN" b="0" kern="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stderr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normally appears on the screen even if the standard output is redirected.</a:t>
            </a: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23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43</a:t>
            </a:fld>
            <a:endParaRPr lang="en-IN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Error Handling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13376" y="993709"/>
            <a:ext cx="8640960" cy="506514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cat:  concatenate files */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main(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FILE *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void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filecopy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 *, FILE *);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char *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[0];  </a:t>
            </a:r>
            <a:r>
              <a:rPr lang="en-IN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program name for errors */</a:t>
            </a:r>
          </a:p>
          <a:p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1 ) </a:t>
            </a:r>
            <a:r>
              <a:rPr lang="en-IN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no </a:t>
            </a:r>
            <a:r>
              <a:rPr lang="en-IN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N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copy standard input */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filecopy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while (--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</a:p>
        </p:txBody>
      </p:sp>
      <p:sp>
        <p:nvSpPr>
          <p:cNvPr id="10" name="4-Point Star 9"/>
          <p:cNvSpPr/>
          <p:nvPr/>
        </p:nvSpPr>
        <p:spPr>
          <a:xfrm>
            <a:off x="7650272" y="5369659"/>
            <a:ext cx="914400" cy="914400"/>
          </a:xfrm>
          <a:prstGeom prst="star4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191162" y="5945505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47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44</a:t>
            </a:fld>
            <a:endParaRPr lang="en-IN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88640"/>
            <a:ext cx="8712968" cy="100811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Error Handling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9512" y="1196752"/>
            <a:ext cx="8712968" cy="475252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(*++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"r")) == NULL) 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IN" alt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IN" alt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"%s: can't open %s\n</a:t>
            </a:r>
            <a:r>
              <a:rPr lang="en-IN" alt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IN" alt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</a:t>
            </a:r>
            <a:r>
              <a:rPr lang="en-IN" alt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en-IN" alt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exit(1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filecopy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ferror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IN" alt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IN" alt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"%s: error writing </a:t>
            </a:r>
            <a:r>
              <a:rPr lang="en-IN" altLang="en-US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IN" alt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\n", </a:t>
            </a:r>
            <a:r>
              <a:rPr lang="en-IN" altLang="en-US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</a:t>
            </a:r>
            <a:r>
              <a:rPr lang="en-IN" alt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exit(2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exit(0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49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Direct Input and Output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#11: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33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53752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Structured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Input/Output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for Files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980728"/>
            <a:ext cx="825056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 than the simple data, C language provides the following two functions for storing and retrieving composite data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828800" lvl="4" indent="0" algn="just">
              <a:buClr>
                <a:srgbClr val="C00000"/>
              </a:buClr>
              <a:buNone/>
              <a:defRPr/>
            </a:pPr>
            <a:endParaRPr lang="en-IN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00" lvl="4" indent="0" algn="just">
              <a:buClr>
                <a:srgbClr val="C00000"/>
              </a:buClr>
              <a:buNone/>
              <a:defRPr/>
            </a:pPr>
            <a:endParaRPr lang="en-IN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b="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IN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IN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To write a group of structured data</a:t>
            </a:r>
          </a:p>
          <a:p>
            <a:pPr lvl="8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b="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IN" b="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To read a group of structured data</a:t>
            </a:r>
          </a:p>
          <a:p>
            <a:pPr marL="0" lvl="0" indent="0" algn="just">
              <a:buClr>
                <a:srgbClr val="C00000"/>
              </a:buClr>
              <a:buNone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8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Writing Records: </a:t>
            </a:r>
            <a:r>
              <a:rPr lang="en-US" sz="4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sz="4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94862" y="980728"/>
            <a:ext cx="861060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b="0" kern="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fwrite</a:t>
            </a:r>
            <a:r>
              <a:rPr lang="en-IN" b="0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writes data from the array pointed to, by </a:t>
            </a:r>
            <a:r>
              <a:rPr lang="en-IN" b="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the given 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stream </a:t>
            </a:r>
            <a:r>
              <a:rPr lang="en-IN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10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2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kern="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This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pointer to a block of memory with a minimum size of </a:t>
            </a:r>
            <a:endParaRPr lang="en-IN" sz="2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IN" sz="2000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 </a:t>
            </a:r>
            <a:r>
              <a:rPr lang="en-IN" sz="2000" b="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sz="2000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nobj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bytes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buClr>
                <a:srgbClr val="C00000"/>
              </a:buClr>
              <a:buNone/>
              <a:defRPr/>
            </a:pPr>
            <a:endParaRPr lang="en-IN" sz="8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This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size in bytes of each element to be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written.</a:t>
            </a:r>
          </a:p>
          <a:p>
            <a:pPr lvl="8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8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kern="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nobj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This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number of elements, each one with a size of </a:t>
            </a:r>
            <a:r>
              <a:rPr lang="en-IN" sz="2000" b="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bytes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8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kern="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IN" sz="2000" b="0" kern="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IN" sz="2000" b="0" kern="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pointer to a FILE object that specifies an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output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stream.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60648" y="2348880"/>
            <a:ext cx="8531832" cy="86409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 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altLang="en-US" sz="20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size, </a:t>
            </a:r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nobj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10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1439" y="44624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4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sz="4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2" name="Rounded Rectangle 11"/>
          <p:cNvSpPr/>
          <p:nvPr/>
        </p:nvSpPr>
        <p:spPr>
          <a:xfrm>
            <a:off x="251520" y="836712"/>
            <a:ext cx="8208912" cy="540060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#include&lt;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roll;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char name[25];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float marks;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};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void main()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FILE *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 Stu;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("Student.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","w");   </a:t>
            </a:r>
            <a:r>
              <a:rPr lang="en-IN" alt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IN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   1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if(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nCan't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open file or file doesn't exist.");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exit(0);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}</a:t>
            </a:r>
            <a:endParaRPr lang="en-IN" alt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4-Point Star 6"/>
          <p:cNvSpPr/>
          <p:nvPr/>
        </p:nvSpPr>
        <p:spPr>
          <a:xfrm>
            <a:off x="7236296" y="5375746"/>
            <a:ext cx="914400" cy="914400"/>
          </a:xfrm>
          <a:prstGeom prst="star4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82358" y="5951592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1439" y="44624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4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sz="4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49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2" name="Rounded Rectangle 11"/>
          <p:cNvSpPr/>
          <p:nvPr/>
        </p:nvSpPr>
        <p:spPr>
          <a:xfrm>
            <a:off x="251520" y="836712"/>
            <a:ext cx="8568952" cy="525658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nEnter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Roll : 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("%d",&amp;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Stu.roll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("Enter Name : 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s",Stu.name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("Enter Marks : 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("%f",&amp;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Stu.marks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IN" alt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IN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IN" altLang="en-US" sz="14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Stu,sizeof</a:t>
            </a:r>
            <a:r>
              <a:rPr lang="en-IN" alt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(Stu),1,fp);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nDo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 want to add another data (y/n) : 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}while(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=='y' ||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=='Y');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nData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written successfully...");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</p:txBody>
      </p:sp>
      <p:sp>
        <p:nvSpPr>
          <p:cNvPr id="7" name="4-Point Star 6"/>
          <p:cNvSpPr/>
          <p:nvPr/>
        </p:nvSpPr>
        <p:spPr>
          <a:xfrm>
            <a:off x="7593293" y="5375746"/>
            <a:ext cx="914400" cy="914400"/>
          </a:xfrm>
          <a:prstGeom prst="star4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39355" y="5951592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8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What is a File?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610600" cy="47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named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collection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of data,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typically stored in a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secondary storage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(e.g., hard disk).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None/>
              <a:tabLst/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0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Records of all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employees in an organization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baseline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Document</a:t>
            </a:r>
            <a:r>
              <a:rPr lang="en-US" b="0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files created using Microsoft Word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Video of a movie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Audio of a music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1000" b="0" kern="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Non-volatile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data storage </a:t>
            </a: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2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be used when power to computer is off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4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1439" y="44624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4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sz="4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3" name="Rounded Rectangle 12"/>
          <p:cNvSpPr/>
          <p:nvPr/>
        </p:nvSpPr>
        <p:spPr>
          <a:xfrm>
            <a:off x="487625" y="980728"/>
            <a:ext cx="7056784" cy="49685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N" sz="1600" b="1" u="sng" dirty="0" smtClean="0">
                <a:solidFill>
                  <a:prstClr val="black"/>
                </a:solidFill>
              </a:rPr>
              <a:t>OUTPUT</a:t>
            </a:r>
            <a:endParaRPr lang="en-IN" sz="1600" b="1" dirty="0"/>
          </a:p>
          <a:p>
            <a:endParaRPr lang="en-IN" sz="1600" b="1" dirty="0"/>
          </a:p>
          <a:p>
            <a:r>
              <a:rPr lang="en-IN" sz="1600" b="1" dirty="0"/>
              <a:t>              Enter Roll : 1</a:t>
            </a:r>
          </a:p>
          <a:p>
            <a:r>
              <a:rPr lang="en-IN" sz="1600" b="1" dirty="0"/>
              <a:t>              Enter Name : </a:t>
            </a:r>
            <a:r>
              <a:rPr lang="en-IN" sz="1600" b="1" dirty="0" smtClean="0"/>
              <a:t>AA</a:t>
            </a:r>
            <a:endParaRPr lang="en-IN" sz="1600" b="1" dirty="0"/>
          </a:p>
          <a:p>
            <a:r>
              <a:rPr lang="en-IN" sz="1600" b="1" dirty="0"/>
              <a:t>              Enter Marks : </a:t>
            </a:r>
            <a:r>
              <a:rPr lang="en-IN" sz="1600" b="1" dirty="0" smtClean="0"/>
              <a:t>78.53</a:t>
            </a:r>
            <a:endParaRPr lang="en-IN" sz="1600" b="1" dirty="0"/>
          </a:p>
          <a:p>
            <a:r>
              <a:rPr lang="en-IN" sz="1600" b="1" dirty="0"/>
              <a:t>              Do you want to add another data (y/n) : y</a:t>
            </a:r>
          </a:p>
          <a:p>
            <a:endParaRPr lang="en-IN" sz="1600" b="1" dirty="0"/>
          </a:p>
          <a:p>
            <a:r>
              <a:rPr lang="en-IN" sz="1600" b="1" dirty="0"/>
              <a:t>              Enter Roll : 2</a:t>
            </a:r>
          </a:p>
          <a:p>
            <a:r>
              <a:rPr lang="en-IN" sz="1600" b="1" dirty="0"/>
              <a:t>              Enter Name : </a:t>
            </a:r>
            <a:r>
              <a:rPr lang="en-IN" sz="1600" b="1" dirty="0" smtClean="0"/>
              <a:t>BB</a:t>
            </a:r>
            <a:endParaRPr lang="en-IN" sz="1600" b="1" dirty="0"/>
          </a:p>
          <a:p>
            <a:r>
              <a:rPr lang="en-IN" sz="1600" b="1" dirty="0"/>
              <a:t>              Enter Marks : </a:t>
            </a:r>
            <a:r>
              <a:rPr lang="en-IN" sz="1600" b="1" dirty="0" smtClean="0"/>
              <a:t>72.65</a:t>
            </a:r>
            <a:endParaRPr lang="en-IN" sz="1600" b="1" dirty="0"/>
          </a:p>
          <a:p>
            <a:r>
              <a:rPr lang="en-IN" sz="1600" b="1" dirty="0"/>
              <a:t>              Do you want to add another data (y/n) : y</a:t>
            </a:r>
          </a:p>
          <a:p>
            <a:endParaRPr lang="en-IN" sz="1600" b="1" dirty="0"/>
          </a:p>
          <a:p>
            <a:r>
              <a:rPr lang="en-IN" sz="1600" b="1" dirty="0"/>
              <a:t>              Enter Roll : 3</a:t>
            </a:r>
          </a:p>
          <a:p>
            <a:r>
              <a:rPr lang="en-IN" sz="1600" b="1" dirty="0"/>
              <a:t>              Enter Name : </a:t>
            </a:r>
            <a:r>
              <a:rPr lang="en-IN" sz="1600" b="1" dirty="0" smtClean="0"/>
              <a:t>CC</a:t>
            </a:r>
            <a:endParaRPr lang="en-IN" sz="1600" b="1" dirty="0"/>
          </a:p>
          <a:p>
            <a:r>
              <a:rPr lang="en-IN" sz="1600" b="1" dirty="0"/>
              <a:t>              Enter Marks : </a:t>
            </a:r>
            <a:r>
              <a:rPr lang="en-IN" sz="1600" b="1" dirty="0" smtClean="0"/>
              <a:t>82.65</a:t>
            </a:r>
            <a:endParaRPr lang="en-IN" sz="1600" b="1" dirty="0"/>
          </a:p>
          <a:p>
            <a:r>
              <a:rPr lang="en-IN" sz="1600" b="1" dirty="0"/>
              <a:t>              Do you want to add another data (y/n) : n</a:t>
            </a:r>
          </a:p>
          <a:p>
            <a:endParaRPr lang="en-IN" sz="1600" b="1" dirty="0"/>
          </a:p>
          <a:p>
            <a:r>
              <a:rPr lang="en-IN" sz="1600" b="1" dirty="0"/>
              <a:t>              Data written successfully...</a:t>
            </a:r>
            <a:endParaRPr lang="en-IN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81744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Reading Records: </a:t>
            </a:r>
            <a:r>
              <a:rPr lang="en-US" sz="4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sz="4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94862" y="980728"/>
            <a:ext cx="861060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b="0" kern="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fread</a:t>
            </a:r>
            <a:r>
              <a:rPr lang="en-IN" b="0" kern="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reads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from the given stream into the array pointed to, by </a:t>
            </a:r>
            <a:r>
              <a:rPr lang="en-IN" b="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kern="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2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kern="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This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pointer to a block of memory with a minimum size of </a:t>
            </a:r>
            <a:endParaRPr lang="en-IN" sz="2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IN" sz="2000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 </a:t>
            </a:r>
            <a:r>
              <a:rPr lang="en-IN" sz="2000" b="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sz="2000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nobj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bytes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>
              <a:buClr>
                <a:srgbClr val="C00000"/>
              </a:buClr>
              <a:buNone/>
              <a:defRPr/>
            </a:pPr>
            <a:endParaRPr lang="en-IN" sz="8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This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size in bytes of each element to be read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8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kern="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nobj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This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number of elements, each one with a size of </a:t>
            </a:r>
            <a:r>
              <a:rPr lang="en-IN" sz="2000" b="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bytes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8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kern="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IN" sz="2000" b="0" kern="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IN" sz="2000" b="0" kern="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the pointer to a FILE object that specifies an input stream.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60648" y="2348880"/>
            <a:ext cx="8387816" cy="86409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 *</a:t>
            </a:r>
            <a:r>
              <a:rPr lang="en-IN" altLang="en-US" sz="20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size, </a:t>
            </a:r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nobj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sz="20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25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1439" y="44624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4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sz="4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2" name="Rounded Rectangle 11"/>
          <p:cNvSpPr/>
          <p:nvPr/>
        </p:nvSpPr>
        <p:spPr>
          <a:xfrm>
            <a:off x="251520" y="836712"/>
            <a:ext cx="8568952" cy="504056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IN" alt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include&lt;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roll;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char name[25];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float marks;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};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void main()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FILE *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 Stu;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("Student.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","r");  </a:t>
            </a:r>
            <a:r>
              <a:rPr lang="en-IN" alt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IN" alt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   1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if(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nCan't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open file or file doesn't exist.");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exit(0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}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</p:txBody>
      </p:sp>
      <p:sp>
        <p:nvSpPr>
          <p:cNvPr id="10" name="4-Point Star 9"/>
          <p:cNvSpPr/>
          <p:nvPr/>
        </p:nvSpPr>
        <p:spPr>
          <a:xfrm>
            <a:off x="7236296" y="5375746"/>
            <a:ext cx="914400" cy="914400"/>
          </a:xfrm>
          <a:prstGeom prst="star4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882358" y="5951592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63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1439" y="44624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4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sz="4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2" name="Rounded Rectangle 11"/>
          <p:cNvSpPr/>
          <p:nvPr/>
        </p:nvSpPr>
        <p:spPr>
          <a:xfrm>
            <a:off x="466125" y="836712"/>
            <a:ext cx="7848872" cy="230425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("\n\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tRoll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tName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tMarks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\n");</a:t>
            </a:r>
          </a:p>
          <a:p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while(</a:t>
            </a:r>
            <a:r>
              <a:rPr lang="en-IN" altLang="en-US" sz="1600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IN" altLang="en-US" sz="1600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Stu,sizeof</a:t>
            </a:r>
            <a:r>
              <a:rPr lang="en-IN" alt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(Stu),1,fp)&gt;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0)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		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("\n\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t%d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t%s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t%f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Stu.roll,Stu.name,Stu.marks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}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67544" y="3409122"/>
            <a:ext cx="6696744" cy="187220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IN" sz="1600" b="1" u="sng" dirty="0">
                <a:solidFill>
                  <a:prstClr val="black"/>
                </a:solidFill>
              </a:rPr>
              <a:t>OUTPUT</a:t>
            </a:r>
          </a:p>
          <a:p>
            <a:endParaRPr lang="en-IN" sz="1600" b="1" dirty="0"/>
          </a:p>
          <a:p>
            <a:r>
              <a:rPr lang="en-IN" sz="1600" b="1" dirty="0"/>
              <a:t>              Roll     Name       Marks</a:t>
            </a:r>
          </a:p>
          <a:p>
            <a:r>
              <a:rPr lang="en-IN" sz="1600" b="1" dirty="0"/>
              <a:t>              1         </a:t>
            </a:r>
            <a:r>
              <a:rPr lang="en-IN" sz="1600" b="1" dirty="0" smtClean="0"/>
              <a:t>AA           78.53</a:t>
            </a:r>
            <a:endParaRPr lang="en-IN" sz="1600" b="1" dirty="0"/>
          </a:p>
          <a:p>
            <a:r>
              <a:rPr lang="en-IN" sz="1600" b="1" dirty="0"/>
              <a:t>              2         </a:t>
            </a:r>
            <a:r>
              <a:rPr lang="en-IN" sz="1600" b="1" dirty="0" smtClean="0"/>
              <a:t>BB           72.65</a:t>
            </a:r>
            <a:endParaRPr lang="en-IN" sz="1600" b="1" dirty="0"/>
          </a:p>
          <a:p>
            <a:r>
              <a:rPr lang="en-IN" sz="1600" b="1" dirty="0"/>
              <a:t>              3        </a:t>
            </a:r>
            <a:r>
              <a:rPr lang="en-IN" sz="1600" b="1" dirty="0" smtClean="0"/>
              <a:t> CC           82.65</a:t>
            </a:r>
          </a:p>
        </p:txBody>
      </p:sp>
    </p:spTree>
    <p:extLst>
      <p:ext uri="{BB962C8B-B14F-4D97-AF65-F5344CB8AC3E}">
        <p14:creationId xmlns:p14="http://schemas.microsoft.com/office/powerpoint/2010/main" val="95747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Random Accessing Files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#11: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15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53752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Positioning Functions in C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81880" y="980728"/>
            <a:ext cx="8754616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doing reads and writes to a file, the OS keeps track of where you are in the file using a counter generically known as the file pointer. </a:t>
            </a:r>
            <a:endParaRPr lang="en-IN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8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 long we have learnt about the sequential access in a file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43200" lvl="6" indent="0" algn="just">
              <a:buClr>
                <a:srgbClr val="C00000"/>
              </a:buClr>
              <a:buNone/>
              <a:defRPr/>
            </a:pPr>
            <a:endParaRPr lang="en-IN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following are the functions to access file at random</a:t>
            </a:r>
          </a:p>
          <a:p>
            <a:pPr marL="1828800" lvl="4" indent="0" algn="just">
              <a:buClr>
                <a:srgbClr val="C00000"/>
              </a:buClr>
              <a:buNone/>
              <a:defRPr/>
            </a:pPr>
            <a:endParaRPr lang="en-IN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ftell</a:t>
            </a:r>
            <a:r>
              <a:rPr lang="en-IN" sz="2000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Tell the current position of the file pointer</a:t>
            </a:r>
          </a:p>
          <a:p>
            <a:pPr lvl="5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8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sz="2000" b="0" kern="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sz="2000" b="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To position a file pointer at a desired place</a:t>
            </a:r>
          </a:p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IN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within </a:t>
            </a:r>
            <a:r>
              <a:rPr lang="en-IN" sz="20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file</a:t>
            </a:r>
          </a:p>
          <a:p>
            <a:pPr lvl="8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000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rewind()</a:t>
            </a:r>
            <a:r>
              <a:rPr lang="en-US" sz="20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 Is equivalent to </a:t>
            </a:r>
            <a:r>
              <a:rPr lang="en-US" sz="2000" b="0" kern="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US" sz="2000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lvl="0" indent="0" algn="just">
              <a:buClr>
                <a:srgbClr val="C00000"/>
              </a:buClr>
              <a:buNone/>
              <a:defRPr/>
            </a:pPr>
            <a:endParaRPr lang="en-US" b="0" kern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8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Random Accessing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ftell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56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611560" y="1196752"/>
            <a:ext cx="7344816" cy="82180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IN" altLang="en-US" b="1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ftell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Rectangle 7"/>
          <p:cNvSpPr/>
          <p:nvPr/>
        </p:nvSpPr>
        <p:spPr>
          <a:xfrm>
            <a:off x="333872" y="2253969"/>
            <a:ext cx="835292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IN" sz="24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tell</a:t>
            </a:r>
            <a:r>
              <a:rPr lang="en-IN" sz="2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takes a file pointer </a:t>
            </a:r>
            <a:r>
              <a:rPr lang="en-IN" sz="24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returns in a number of type </a:t>
            </a:r>
            <a:r>
              <a:rPr lang="en-IN" sz="2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that corresponds to the current position.</a:t>
            </a:r>
          </a:p>
          <a:p>
            <a:pPr marL="4000500" lvl="8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returns </a:t>
            </a:r>
            <a:r>
              <a:rPr lang="en-IN" sz="2400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-1L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 error.</a:t>
            </a: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>
              <a:buClr>
                <a:srgbClr val="C00000"/>
              </a:buClr>
            </a:pPr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IN" sz="2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n;</a:t>
            </a:r>
          </a:p>
          <a:p>
            <a:pPr algn="just">
              <a:buClr>
                <a:srgbClr val="C00000"/>
              </a:buClr>
            </a:pPr>
            <a:r>
              <a:rPr lang="en-IN" sz="24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n = </a:t>
            </a:r>
            <a:r>
              <a:rPr lang="en-IN" sz="24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ftell</a:t>
            </a:r>
            <a:r>
              <a:rPr lang="en-IN" sz="2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24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sz="2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just">
              <a:buClr>
                <a:srgbClr val="C00000"/>
              </a:buClr>
            </a:pPr>
            <a:r>
              <a:rPr lang="en-I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endParaRPr lang="en-IN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this case, </a:t>
            </a:r>
            <a:r>
              <a:rPr lang="en-IN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gives the relative offset (in bytes) of the current position. This means that </a:t>
            </a:r>
            <a:r>
              <a:rPr lang="en-IN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I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bytes have already been read (or written).</a:t>
            </a:r>
            <a:endParaRPr lang="en-I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95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Random Accessing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57</a:t>
            </a:fld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611560" y="1127584"/>
            <a:ext cx="7344816" cy="821804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offset,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whence);</a:t>
            </a:r>
          </a:p>
        </p:txBody>
      </p:sp>
      <p:sp>
        <p:nvSpPr>
          <p:cNvPr id="8" name="Rectangle 7"/>
          <p:cNvSpPr/>
          <p:nvPr/>
        </p:nvSpPr>
        <p:spPr>
          <a:xfrm>
            <a:off x="179512" y="2135696"/>
            <a:ext cx="835292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sz="24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is used to move the file position to a desired location within the file.</a:t>
            </a:r>
          </a:p>
          <a:p>
            <a:pPr marL="1257300" lvl="2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 argument is the file in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question. </a:t>
            </a:r>
            <a:r>
              <a:rPr lang="en-IN" sz="2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offset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argument is the position that you want to seek to, and </a:t>
            </a:r>
            <a:r>
              <a:rPr lang="en-IN" sz="2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whence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what that offset is relative to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0100" lvl="1" indent="-342900" algn="just">
              <a:buClr>
                <a:srgbClr val="C00000"/>
              </a:buClr>
              <a:buFont typeface="Arial" pitchFamily="34" charset="0"/>
              <a:buChar char="•"/>
            </a:pPr>
            <a:endParaRPr lang="en-IN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Arial" pitchFamily="34" charset="0"/>
              <a:buChar char="•"/>
            </a:pPr>
            <a:r>
              <a:rPr lang="en-IN" sz="2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 can set the value of </a:t>
            </a:r>
            <a:r>
              <a:rPr lang="en-IN" sz="240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whence</a:t>
            </a:r>
            <a:r>
              <a:rPr lang="en-IN" sz="24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one of the three things</a:t>
            </a:r>
            <a:r>
              <a:rPr lang="en-IN" sz="240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IN" sz="24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220852"/>
              </p:ext>
            </p:extLst>
          </p:nvPr>
        </p:nvGraphicFramePr>
        <p:xfrm>
          <a:off x="1079612" y="4905738"/>
          <a:ext cx="6552728" cy="11125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70657"/>
                <a:gridCol w="5082071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kern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SEEK_SET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kern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offset is relative to the beginning of the file.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kern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SEEK_CUR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kern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offset is relative to the current file pointer position.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kern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SEEK_END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0" kern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offset is relative to the end of the file.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51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94862" y="1052736"/>
            <a:ext cx="861060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 can set the value of </a:t>
            </a:r>
            <a:r>
              <a:rPr lang="en-IN" b="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whence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one of 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three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things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27584" y="1700808"/>
            <a:ext cx="7200800" cy="4320480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0L,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SEEK_SET);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go to the beginning</a:t>
            </a:r>
          </a:p>
          <a:p>
            <a:endParaRPr lang="en-IN" altLang="en-US" sz="1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0L,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SEEK_CUR);  </a:t>
            </a:r>
            <a:r>
              <a:rPr lang="en-IN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Stay at the current position</a:t>
            </a:r>
          </a:p>
          <a:p>
            <a:endParaRPr lang="en-IN" altLang="en-US" sz="1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0L,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SEEK_END);  </a:t>
            </a:r>
            <a:r>
              <a:rPr lang="en-IN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go to the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of the file, i.e., past </a:t>
            </a:r>
          </a:p>
          <a:p>
            <a:r>
              <a:rPr lang="en-IN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the last character of the file</a:t>
            </a:r>
          </a:p>
          <a:p>
            <a:endParaRPr lang="en-IN" altLang="en-US" sz="1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0L, SEEK_SET);  </a:t>
            </a:r>
            <a:r>
              <a:rPr lang="en-IN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go to the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</a:p>
          <a:p>
            <a:endParaRPr lang="en-IN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m,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SEEK_SET);  </a:t>
            </a:r>
            <a:r>
              <a:rPr lang="en-IN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 to (m+1)</a:t>
            </a:r>
            <a:r>
              <a:rPr lang="en-IN" alt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byte in the file</a:t>
            </a:r>
          </a:p>
          <a:p>
            <a:endParaRPr lang="en-IN" altLang="en-US" sz="1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m,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SEEK_CUR);  </a:t>
            </a:r>
            <a:r>
              <a:rPr lang="en-IN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forward by m bytes</a:t>
            </a:r>
          </a:p>
          <a:p>
            <a:endParaRPr lang="en-IN" altLang="en-US" sz="1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-m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SEEK_CUR);  </a:t>
            </a:r>
            <a:r>
              <a:rPr lang="en-IN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backward by m bytes from the </a:t>
            </a:r>
          </a:p>
          <a:p>
            <a:r>
              <a:rPr lang="en-IN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current position</a:t>
            </a:r>
          </a:p>
          <a:p>
            <a:endParaRPr lang="en-IN" altLang="en-US" sz="1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-m,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SEEK_END);  </a:t>
            </a:r>
            <a:r>
              <a:rPr lang="en-IN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Go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 </a:t>
            </a:r>
            <a:r>
              <a:rPr lang="en-IN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bytes </a:t>
            </a:r>
            <a:r>
              <a:rPr lang="en-IN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IN" alt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end </a:t>
            </a:r>
            <a:endParaRPr lang="en-IN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04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Random Accessing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File: 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rewind()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199" y="2636912"/>
            <a:ext cx="861060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b="0" kern="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rewind(): 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repositions the file pointer at the beginning of the 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file</a:t>
            </a:r>
            <a:endParaRPr lang="en-IN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55576" y="1153852"/>
            <a:ext cx="7200800" cy="906996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oid rewind(FILE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</a:t>
            </a:r>
            <a:endParaRPr lang="en-IN" alt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199" y="3831431"/>
            <a:ext cx="84352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>
              <a:buClr>
                <a:srgbClr val="C00000"/>
              </a:buClr>
            </a:pP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rewind (</a:t>
            </a:r>
            <a:r>
              <a:rPr lang="en-IN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</a:t>
            </a:r>
            <a:r>
              <a:rPr lang="en-I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Set the file pointer at the beginning</a:t>
            </a:r>
          </a:p>
          <a:p>
            <a:pPr algn="just">
              <a:buClr>
                <a:srgbClr val="C00000"/>
              </a:buClr>
            </a:pPr>
            <a:endParaRPr lang="en-IN" sz="1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N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IN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0L, SEEK_SET);  </a:t>
            </a:r>
            <a:r>
              <a:rPr lang="en-I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same as the rewind()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1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How a File is Stored?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610600" cy="47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Stored as </a:t>
            </a:r>
            <a:r>
              <a:rPr lang="en-US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sequence of bytes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logically contiguous 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(may not 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 physically 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contiguous on disk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2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Discrete storage unit for data in the form of a </a:t>
            </a:r>
            <a:r>
              <a:rPr lang="en-US" sz="2200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stream of </a:t>
            </a:r>
            <a:r>
              <a:rPr lang="en-US" sz="2200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bytes</a:t>
            </a:r>
            <a:r>
              <a:rPr lang="en-US" sz="22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2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Every file is characterized with a starting of file, </a:t>
            </a:r>
            <a:r>
              <a:rPr lang="en-US" sz="22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sequence of </a:t>
            </a:r>
            <a:r>
              <a:rPr lang="en-US" sz="22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bytes (actual data), </a:t>
            </a:r>
            <a:r>
              <a:rPr lang="en-US" sz="22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end of stream (or </a:t>
            </a:r>
            <a:r>
              <a:rPr lang="en-US" sz="2200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 of file</a:t>
            </a:r>
            <a:r>
              <a:rPr lang="en-US" sz="22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8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2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Allow </a:t>
            </a:r>
            <a:r>
              <a:rPr lang="en-US" sz="2200" b="0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only sequential </a:t>
            </a:r>
            <a:r>
              <a:rPr lang="en-US" sz="2200" b="0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access </a:t>
            </a:r>
            <a:r>
              <a:rPr lang="en-US" sz="22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data by a pointer </a:t>
            </a:r>
            <a:r>
              <a:rPr lang="en-US" sz="22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performing.</a:t>
            </a:r>
          </a:p>
          <a:p>
            <a:pPr lvl="5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US" sz="22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Meta-data </a:t>
            </a:r>
            <a:r>
              <a:rPr lang="en-US" sz="2200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(information about the file) before the stream of actual data  </a:t>
            </a:r>
            <a:r>
              <a:rPr lang="en-US" sz="22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be maintained to have a knowledge about the data stored in it.</a:t>
            </a:r>
            <a:endParaRPr lang="en-US" sz="22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US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12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4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seek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vs. </a:t>
            </a:r>
            <a:r>
              <a:rPr lang="en-US" sz="4000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rewind()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94862" y="1052736"/>
            <a:ext cx="861060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Return </a:t>
            </a:r>
            <a:r>
              <a:rPr lang="en-IN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endParaRPr lang="en-IN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b="0" kern="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fseek</a:t>
            </a:r>
            <a:r>
              <a:rPr lang="en-IN" b="0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(),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 success zero is returned; </a:t>
            </a:r>
            <a:r>
              <a:rPr lang="en-IN" b="0" kern="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IN" b="0" kern="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1L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returned on failure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7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1000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call to </a:t>
            </a:r>
            <a:r>
              <a:rPr lang="en-IN" b="0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rewind() </a:t>
            </a:r>
            <a:r>
              <a:rPr lang="en-IN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never fails</a:t>
            </a:r>
            <a:r>
              <a:rPr lang="en-IN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sz="8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Clr>
                <a:srgbClr val="C00000"/>
              </a:buClr>
              <a:buNone/>
              <a:defRPr/>
            </a:pPr>
            <a:r>
              <a:rPr lang="en-IN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  <a:buFont typeface="Arial" pitchFamily="34" charset="0"/>
              <a:buChar char="•"/>
              <a:defRPr/>
            </a:pPr>
            <a:endParaRPr lang="en-IN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95706" y="3429000"/>
            <a:ext cx="8208912" cy="259228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100, SEEK_SET); </a:t>
            </a:r>
            <a:r>
              <a:rPr lang="en-IN" alt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seek to the 100th byte of the file</a:t>
            </a:r>
          </a:p>
          <a:p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-30, SEEK_CUR); </a:t>
            </a:r>
            <a:r>
              <a:rPr lang="en-IN" alt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seek backward 30 bytes from the current </a:t>
            </a:r>
            <a:r>
              <a:rPr lang="en-IN" alt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endParaRPr lang="en-IN" altLang="en-US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-10, SEEK_END); </a:t>
            </a:r>
            <a:r>
              <a:rPr lang="en-IN" alt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seek to the 10th byte before the end of file</a:t>
            </a:r>
          </a:p>
          <a:p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0, SEEK_SET);   </a:t>
            </a:r>
            <a:r>
              <a:rPr lang="en-IN" alt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seek to the beginning of the file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rewind(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  </a:t>
            </a:r>
            <a:r>
              <a:rPr lang="en-IN" alt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seek to the beginning of the file</a:t>
            </a:r>
          </a:p>
        </p:txBody>
      </p:sp>
    </p:spTree>
    <p:extLst>
      <p:ext uri="{BB962C8B-B14F-4D97-AF65-F5344CB8AC3E}">
        <p14:creationId xmlns:p14="http://schemas.microsoft.com/office/powerpoint/2010/main" val="420986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852936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#11: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56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Example 1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55576" y="1153400"/>
            <a:ext cx="7704856" cy="5124297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char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sourceFile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[20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targetFile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[20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FILE *source, *target;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("Enter name of file to copy\n");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sourceFile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source =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sourceFile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"r");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 source == NULL )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(“Input file error. Program abort...\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9381" y="764704"/>
            <a:ext cx="429271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program to copy a text file to another file.</a:t>
            </a:r>
            <a:endParaRPr lang="en-US" dirty="0">
              <a:solidFill>
                <a:srgbClr val="FE0EF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7236296" y="5732688"/>
            <a:ext cx="914400" cy="914400"/>
          </a:xfrm>
          <a:prstGeom prst="star4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53371" y="6330806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4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Example 1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55576" y="836712"/>
            <a:ext cx="7704856" cy="5440985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("Enter name of target file\n");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gets(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target_file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target =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targetFile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"w");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 target == NULL )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(“Output File Error! File copy fails...\n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while(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(source) ) != EOF )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fputc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target);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("File copied successfully.\n");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(target);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614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Example 2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64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55576" y="1153400"/>
            <a:ext cx="7704856" cy="5124297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char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FILE *source, *target;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 source == NULL )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(“Input file error. Program abort...\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9380" y="764704"/>
            <a:ext cx="85531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program to copy a text file to another file</a:t>
            </a:r>
            <a:r>
              <a:rPr lang="en-US" dirty="0" smtClean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Read the file names through command line.</a:t>
            </a:r>
            <a:endParaRPr lang="en-US" dirty="0">
              <a:solidFill>
                <a:srgbClr val="FE0EF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7236296" y="5732688"/>
            <a:ext cx="914400" cy="914400"/>
          </a:xfrm>
          <a:prstGeom prst="star4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53371" y="6330806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7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Example 2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65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55576" y="836712"/>
            <a:ext cx="7704856" cy="5440985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target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[2],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 target == NULL )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(“Output File Error! File copy fails...\n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while(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(source) ) != EOF )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fputc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target);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("File copied successfully.\n");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(target);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4761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Example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66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55576" y="1484784"/>
            <a:ext cx="7704856" cy="4669328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FILE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fpA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fpB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fpB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[2],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   </a:t>
            </a:r>
            <a:r>
              <a:rPr lang="en-IN" alt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//Open the file B </a:t>
            </a:r>
            <a:endParaRPr lang="en-IN" altLang="en-US" sz="16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fpB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NULL )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(“Input file error. Program abort...\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9380" y="764704"/>
            <a:ext cx="85531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program to </a:t>
            </a:r>
            <a:r>
              <a:rPr lang="en-US" dirty="0" smtClean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concatenate a file (say A) to another file (say B) so that the resultant file is A = A+B. </a:t>
            </a:r>
            <a:r>
              <a:rPr lang="en-US" dirty="0" smtClean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the file </a:t>
            </a:r>
            <a:r>
              <a:rPr lang="en-US" dirty="0" smtClean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names for A and B </a:t>
            </a:r>
            <a:r>
              <a:rPr lang="en-US" dirty="0" smtClean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command line</a:t>
            </a:r>
            <a:r>
              <a:rPr lang="en-US" dirty="0" smtClean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FE0EF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7236296" y="5732688"/>
            <a:ext cx="914400" cy="914400"/>
          </a:xfrm>
          <a:prstGeom prst="star4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53371" y="6330806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89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Example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55576" y="1124743"/>
            <a:ext cx="7704856" cy="4896545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fpA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“a");  </a:t>
            </a:r>
            <a:r>
              <a:rPr lang="en-IN" alt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//Open the file A in append mode</a:t>
            </a:r>
            <a:endParaRPr lang="en-IN" altLang="en-US" sz="16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fpA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NULL )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fpA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(“Output File Error! File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merging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fails...\n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while(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fpA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!= EOF )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fputc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fpA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Files are concatenated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successfully.\n");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fpA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fpB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576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Example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55576" y="1153400"/>
            <a:ext cx="7704856" cy="5124297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IN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char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FILE *source, *target;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 source == NULL )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(“Input file error. Program abort...\</a:t>
            </a:r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n");</a:t>
            </a: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</a:t>
            </a:r>
            <a:r>
              <a:rPr lang="en-IN" altLang="en-US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  <a:endParaRPr lang="en-IN" altLang="en-US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9380" y="764704"/>
            <a:ext cx="85531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program to </a:t>
            </a:r>
            <a:r>
              <a:rPr lang="en-US" dirty="0" smtClean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encrypt </a:t>
            </a:r>
            <a:r>
              <a:rPr lang="en-US" dirty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text </a:t>
            </a:r>
            <a:r>
              <a:rPr lang="en-US" dirty="0" smtClean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file. Read the file names through command line.</a:t>
            </a:r>
            <a:endParaRPr lang="en-US" dirty="0">
              <a:solidFill>
                <a:srgbClr val="FE0EF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7236296" y="5732688"/>
            <a:ext cx="914400" cy="914400"/>
          </a:xfrm>
          <a:prstGeom prst="star4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53371" y="6330806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42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Example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69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55576" y="836712"/>
            <a:ext cx="7704856" cy="5440985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target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[2],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 target == NULL )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(“Output File Error! File copy fails...\n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  <a:endParaRPr lang="en-IN" altLang="en-US" sz="16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while( 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(source) ) != EOF )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fputc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(ch+10, 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lang="en-IN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</a:t>
            </a:r>
            <a:r>
              <a:rPr lang="en-IN" altLang="en-US" sz="16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//Change the character...</a:t>
            </a:r>
            <a:endParaRPr lang="en-IN" altLang="en-US" sz="16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("File copied successfully.\n");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6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(target);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IN" altLang="en-US" sz="16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44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How a File is Stored?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307972"/>
              </p:ext>
            </p:extLst>
          </p:nvPr>
        </p:nvGraphicFramePr>
        <p:xfrm>
          <a:off x="2487613" y="1874739"/>
          <a:ext cx="6043610" cy="460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361"/>
                <a:gridCol w="604361"/>
                <a:gridCol w="604361"/>
                <a:gridCol w="604361"/>
                <a:gridCol w="604361"/>
                <a:gridCol w="604361"/>
                <a:gridCol w="604361"/>
                <a:gridCol w="604361"/>
                <a:gridCol w="604361"/>
                <a:gridCol w="604361"/>
              </a:tblGrid>
              <a:tr h="4603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65</a:t>
                      </a:r>
                      <a:endParaRPr lang="en-US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87</a:t>
                      </a:r>
                      <a:endParaRPr lang="en-US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90</a:t>
                      </a:r>
                      <a:endParaRPr lang="en-US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24</a:t>
                      </a:r>
                      <a:endParaRPr lang="en-US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67</a:t>
                      </a:r>
                      <a:endParaRPr lang="en-US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89</a:t>
                      </a:r>
                      <a:endParaRPr lang="en-US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90</a:t>
                      </a:r>
                      <a:endParaRPr lang="en-US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60</a:t>
                      </a:r>
                      <a:endParaRPr lang="en-US" sz="1800" dirty="0"/>
                    </a:p>
                  </a:txBody>
                  <a:tcPr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 marT="45672" marB="45672"/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50998" y="1412776"/>
            <a:ext cx="1074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Start</a:t>
            </a:r>
            <a:endParaRPr lang="en-US" altLang="en-US" dirty="0"/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7999413" y="1412776"/>
            <a:ext cx="8162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EOF</a:t>
            </a:r>
            <a:endParaRPr lang="en-US" altLang="en-US" dirty="0"/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457199" y="3076786"/>
            <a:ext cx="1712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File </a:t>
            </a:r>
            <a:r>
              <a:rPr lang="en-US" altLang="en-US" dirty="0" smtClean="0"/>
              <a:t>pointer</a:t>
            </a:r>
            <a:endParaRPr lang="en-US" altLang="en-US" dirty="0"/>
          </a:p>
        </p:txBody>
      </p:sp>
      <p:sp>
        <p:nvSpPr>
          <p:cNvPr id="13" name="Rectangle 12"/>
          <p:cNvSpPr/>
          <p:nvPr/>
        </p:nvSpPr>
        <p:spPr>
          <a:xfrm>
            <a:off x="858838" y="1890614"/>
            <a:ext cx="1587500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/>
              <a:t>Meta Data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1561" y="4365104"/>
            <a:ext cx="811914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last byte of a file contains the end end-of-file character (EOF, with ASCII code 1A (Hex).</a:t>
            </a:r>
          </a:p>
          <a:p>
            <a:pPr marL="1257300" lvl="2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reading a file, the EOF character can be checked to know the end.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9585" y="3933056"/>
            <a:ext cx="902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  <a:endParaRPr lang="en-US" alt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/>
          <p:cNvCxnSpPr>
            <a:stCxn id="11" idx="0"/>
          </p:cNvCxnSpPr>
          <p:nvPr/>
        </p:nvCxnSpPr>
        <p:spPr>
          <a:xfrm flipH="1" flipV="1">
            <a:off x="858838" y="2361330"/>
            <a:ext cx="454525" cy="715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7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Example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70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55576" y="1153400"/>
            <a:ext cx="7704856" cy="5124297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char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FILE *source, *target;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 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 source == NULL 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(“Input file error. Program abort...\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(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fgetc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(source) ) != EOF 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fputc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</a:t>
            </a:r>
            <a:r>
              <a:rPr lang="en-IN" altLang="en-US" sz="1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(source);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9380" y="764704"/>
            <a:ext cx="85531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program to </a:t>
            </a:r>
            <a:r>
              <a:rPr lang="en-US" dirty="0" smtClean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display a file on the screen. Read the file name through command line.</a:t>
            </a:r>
            <a:endParaRPr lang="en-US" dirty="0">
              <a:solidFill>
                <a:srgbClr val="FE0EF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Example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71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55576" y="1153400"/>
            <a:ext cx="7704856" cy="5124297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N" altLang="en-US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IN" alt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truct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rollNo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char name[20];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float marks;</a:t>
            </a: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IN" alt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choice = 1;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 *data;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FILE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“w");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if(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NULL 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(“Input file error. Program abort...\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(-1);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9380" y="764704"/>
            <a:ext cx="85531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program to </a:t>
            </a:r>
            <a:r>
              <a:rPr lang="en-US" dirty="0" smtClean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store a record in file. Read the file and store all records in an array.</a:t>
            </a:r>
            <a:endParaRPr lang="en-US" dirty="0">
              <a:solidFill>
                <a:srgbClr val="FE0EF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7236296" y="5732688"/>
            <a:ext cx="914400" cy="914400"/>
          </a:xfrm>
          <a:prstGeom prst="star4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53371" y="6330806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7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Example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72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55576" y="1153400"/>
            <a:ext cx="8136904" cy="5124297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while (choice)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data = (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Student));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if (data != NULL) {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(\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nEnter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Roll No: “);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d”,&amp;data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rollNo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;);</a:t>
            </a: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(\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nEnter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Name: 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“);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s”,data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-&gt;name;);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(data,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Student), </a:t>
            </a:r>
            <a:r>
              <a:rPr lang="en-US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</a:t>
            </a:r>
            <a:r>
              <a:rPr lang="en-US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altLang="en-US" sz="1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altLang="en-US" sz="1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(“\</a:t>
            </a:r>
            <a:r>
              <a:rPr lang="en-US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nDo</a:t>
            </a:r>
            <a:r>
              <a:rPr lang="en-US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you want to add more record (</a:t>
            </a:r>
            <a:r>
              <a:rPr lang="en-US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ype 0 for NO)?”);</a:t>
            </a:r>
          </a:p>
          <a:p>
            <a:r>
              <a:rPr lang="en-US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(“%d”, &amp;choice);</a:t>
            </a:r>
            <a:endParaRPr lang="en-IN" alt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 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IN" altLang="en-US" sz="1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IN" altLang="en-US" sz="14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IN" alt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9380" y="764704"/>
            <a:ext cx="85531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program to </a:t>
            </a:r>
            <a:r>
              <a:rPr lang="en-US" dirty="0" smtClean="0">
                <a:solidFill>
                  <a:srgbClr val="FE0EF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store a record in file. Read the file and store all records in an array.</a:t>
            </a:r>
            <a:endParaRPr lang="en-US" dirty="0">
              <a:solidFill>
                <a:srgbClr val="FE0EF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4-Point Star 8"/>
          <p:cNvSpPr/>
          <p:nvPr/>
        </p:nvSpPr>
        <p:spPr>
          <a:xfrm>
            <a:off x="7236296" y="5732688"/>
            <a:ext cx="914400" cy="914400"/>
          </a:xfrm>
          <a:prstGeom prst="star4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53371" y="6330806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altLang="en-US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49869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File Handling : </a:t>
            </a:r>
            <a:r>
              <a:rPr lang="en-US" sz="4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4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endParaRPr lang="en-IN" sz="40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339380" y="1153400"/>
            <a:ext cx="8553100" cy="5124297"/>
          </a:xfrm>
          <a:prstGeom prst="roundRect">
            <a:avLst>
              <a:gd name="adj" fmla="val 2871"/>
            </a:avLst>
          </a:prstGeom>
          <a:solidFill>
            <a:srgbClr val="ECEFF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[1],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“r");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N" alt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 data[100];</a:t>
            </a: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if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IN" altLang="en-US" sz="1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NULL 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ile </a:t>
            </a:r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error. Program abort...\n");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exit(-1);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choice = 0;</a:t>
            </a:r>
          </a:p>
          <a:p>
            <a:endParaRPr lang="en-IN" altLang="en-US" sz="1400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IN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IN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IN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(&amp;data, </a:t>
            </a:r>
            <a:r>
              <a:rPr lang="en-IN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IN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IN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altLang="en-US" sz="1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Student), </a:t>
            </a:r>
            <a:r>
              <a:rPr lang="en-IN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</a:t>
            </a:r>
            <a:r>
              <a:rPr lang="en-IN" alt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IN" alt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data[choice++] = data;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N" altLang="en-US" sz="1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r>
              <a:rPr lang="en-IN" altLang="en-US" sz="1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N" altLang="en-US" sz="1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30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Any question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10" y="1628800"/>
            <a:ext cx="2304256" cy="358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9361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zh-CN" sz="6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Any question?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5301208"/>
            <a:ext cx="7704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may post your question(s) at the “Discussion Forum” maintained in the course Web page.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74</a:t>
            </a:fld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595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to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75</a:t>
            </a:fld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sz="1000" b="0" i="1" dirty="0"/>
          </a:p>
        </p:txBody>
      </p:sp>
    </p:spTree>
    <p:extLst>
      <p:ext uri="{BB962C8B-B14F-4D97-AF65-F5344CB8AC3E}">
        <p14:creationId xmlns:p14="http://schemas.microsoft.com/office/powerpoint/2010/main" val="152653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Practice…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76</a:t>
            </a:fld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#07: © DSamanta</a:t>
            </a:r>
            <a:endParaRPr lang="en-IN" sz="1000" b="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548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 of Files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8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#07: © DSamanta</a:t>
            </a:r>
            <a:endParaRPr lang="en-IN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610600" cy="458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rgbClr val="25259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336600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>
                <a:srgbClr val="C00000"/>
              </a:buClr>
              <a:defRPr/>
            </a:pPr>
            <a:r>
              <a:rPr lang="en-US" sz="28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Text files</a:t>
            </a:r>
          </a:p>
          <a:p>
            <a:pPr lvl="1">
              <a:buClr>
                <a:srgbClr val="C00000"/>
              </a:buClr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Contain ASCII code only</a:t>
            </a:r>
          </a:p>
          <a:p>
            <a:pPr lvl="2">
              <a:buClr>
                <a:srgbClr val="C00000"/>
              </a:buClr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C-programs</a:t>
            </a:r>
          </a:p>
          <a:p>
            <a:pPr lvl="1">
              <a:buClr>
                <a:srgbClr val="C00000"/>
              </a:buClr>
              <a:defRPr/>
            </a:pPr>
            <a:endParaRPr lang="en-US" sz="1000" b="0" kern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defRPr/>
            </a:pPr>
            <a:r>
              <a:rPr lang="en-US" sz="2800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Binary  files</a:t>
            </a:r>
          </a:p>
          <a:p>
            <a:pPr lvl="1">
              <a:buClr>
                <a:srgbClr val="C00000"/>
              </a:buClr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Contain non-ASCII 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characters</a:t>
            </a:r>
          </a:p>
          <a:p>
            <a:pPr lvl="2">
              <a:buClr>
                <a:srgbClr val="C00000"/>
              </a:buClr>
              <a:defRPr/>
            </a:pP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Image</a:t>
            </a:r>
            <a:r>
              <a:rPr lang="en-US" b="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audio, video, executable, etc</a:t>
            </a:r>
            <a:r>
              <a:rPr lang="en-US" b="0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199" y="4653136"/>
            <a:ext cx="61510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buClr>
                <a:srgbClr val="C00000"/>
              </a:buClr>
              <a:defRPr/>
            </a:pPr>
            <a:r>
              <a:rPr lang="en-US" sz="2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type of file a .</a:t>
            </a:r>
            <a:r>
              <a:rPr lang="en-US" sz="2000" kern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docx</a:t>
            </a:r>
            <a:r>
              <a:rPr lang="en-US" sz="2000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file produced by MS-Word?</a:t>
            </a:r>
            <a:endParaRPr lang="en-US" sz="2000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30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84" y="2996952"/>
            <a:ext cx="7488832" cy="114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File Handling in C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11001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#11: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9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13684</TotalTime>
  <Words>5929</Words>
  <Application>Microsoft Office PowerPoint</Application>
  <PresentationFormat>On-screen Show (4:3)</PresentationFormat>
  <Paragraphs>1266</Paragraphs>
  <Slides>76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4" baseType="lpstr">
      <vt:lpstr>宋体</vt:lpstr>
      <vt:lpstr>Arial</vt:lpstr>
      <vt:lpstr>Calibri</vt:lpstr>
      <vt:lpstr>Courier New</vt:lpstr>
      <vt:lpstr>Georgia</vt:lpstr>
      <vt:lpstr>Times New Roman</vt:lpstr>
      <vt:lpstr>Trebuchet MS</vt:lpstr>
      <vt:lpstr>Slipstream</vt:lpstr>
      <vt:lpstr>Programming and Data Structures</vt:lpstr>
      <vt:lpstr>PowerPoint Presentation</vt:lpstr>
      <vt:lpstr>Today’s Discussion…</vt:lpstr>
      <vt:lpstr>Introduction</vt:lpstr>
      <vt:lpstr>What is a File?</vt:lpstr>
      <vt:lpstr>How a File is Stored?</vt:lpstr>
      <vt:lpstr>How a File is Stored?</vt:lpstr>
      <vt:lpstr>Type of Files</vt:lpstr>
      <vt:lpstr>File Handling in C</vt:lpstr>
      <vt:lpstr>Operations on Files</vt:lpstr>
      <vt:lpstr>Opening and Closing a File</vt:lpstr>
      <vt:lpstr>File Handling Commands</vt:lpstr>
      <vt:lpstr>fopen() function</vt:lpstr>
      <vt:lpstr>fopen() function</vt:lpstr>
      <vt:lpstr>fopen() function</vt:lpstr>
      <vt:lpstr>Example: fopen()</vt:lpstr>
      <vt:lpstr>Reading from a File</vt:lpstr>
      <vt:lpstr>Reading from a File</vt:lpstr>
      <vt:lpstr>Reading from a File: fgetc()</vt:lpstr>
      <vt:lpstr>Reading from a File: fscanf() </vt:lpstr>
      <vt:lpstr>Example: Using fscanf(…)</vt:lpstr>
      <vt:lpstr>Reading from a File: fgets(…)</vt:lpstr>
      <vt:lpstr>Example: Using fgets(…)</vt:lpstr>
      <vt:lpstr>Reading a File: getc(…)</vt:lpstr>
      <vt:lpstr>Example: Using getc(…) </vt:lpstr>
      <vt:lpstr>Undo a File Reading: ungetc()</vt:lpstr>
      <vt:lpstr>Example: ungetc()</vt:lpstr>
      <vt:lpstr>Writing into a File</vt:lpstr>
      <vt:lpstr>Writing into a File</vt:lpstr>
      <vt:lpstr>Writing into a File: fputc(…)</vt:lpstr>
      <vt:lpstr>Writing into a File: fprintf(…)</vt:lpstr>
      <vt:lpstr>Writing into a File: fprintf(…)</vt:lpstr>
      <vt:lpstr>Writing into a File: fputs()</vt:lpstr>
      <vt:lpstr>Example: fputs(…)</vt:lpstr>
      <vt:lpstr>Writing into a File: putc(…)</vt:lpstr>
      <vt:lpstr>Writing into a File: Example</vt:lpstr>
      <vt:lpstr>Writing into a File</vt:lpstr>
      <vt:lpstr>Special Streams in C</vt:lpstr>
      <vt:lpstr>Special Streams</vt:lpstr>
      <vt:lpstr>PowerPoint Presentation</vt:lpstr>
      <vt:lpstr>PowerPoint Presentation</vt:lpstr>
      <vt:lpstr>Error Handling : stderr and exit</vt:lpstr>
      <vt:lpstr>PowerPoint Presentation</vt:lpstr>
      <vt:lpstr>PowerPoint Presentation</vt:lpstr>
      <vt:lpstr>Direct Input and Output</vt:lpstr>
      <vt:lpstr>Structured Input/Output for Files</vt:lpstr>
      <vt:lpstr>Writing Records: fwrite()</vt:lpstr>
      <vt:lpstr>Example: fwrite()</vt:lpstr>
      <vt:lpstr>Example: fwrite()</vt:lpstr>
      <vt:lpstr>Example: fwrite()</vt:lpstr>
      <vt:lpstr>Reading Records: fread()</vt:lpstr>
      <vt:lpstr>Example: fread() </vt:lpstr>
      <vt:lpstr>Example: fread() </vt:lpstr>
      <vt:lpstr>Random Accessing Files</vt:lpstr>
      <vt:lpstr>File Positioning Functions in C</vt:lpstr>
      <vt:lpstr>Random Accessing a File: ftell()</vt:lpstr>
      <vt:lpstr>Random Accessing a File: fseek()</vt:lpstr>
      <vt:lpstr>Example: fseek()</vt:lpstr>
      <vt:lpstr>Random Accessing a File: rewind()</vt:lpstr>
      <vt:lpstr>fseek() vs. rewind()</vt:lpstr>
      <vt:lpstr>Examples</vt:lpstr>
      <vt:lpstr>File Handling : Example 1 </vt:lpstr>
      <vt:lpstr>File Handling : Example 1 </vt:lpstr>
      <vt:lpstr>File Handling : Example 2 </vt:lpstr>
      <vt:lpstr>File Handling : Example 2 </vt:lpstr>
      <vt:lpstr>File Handling : Example 3 </vt:lpstr>
      <vt:lpstr>File Handling : Example 3 </vt:lpstr>
      <vt:lpstr>File Handling : Example 4 </vt:lpstr>
      <vt:lpstr>File Handling : Example 4 </vt:lpstr>
      <vt:lpstr>File Handling : Example 5 </vt:lpstr>
      <vt:lpstr>File Handling : Example 6 </vt:lpstr>
      <vt:lpstr>File Handling : Example 6 </vt:lpstr>
      <vt:lpstr>File Handling : Example 6 </vt:lpstr>
      <vt:lpstr>PowerPoint Presentation</vt:lpstr>
      <vt:lpstr>PowerPoint Presentation</vt:lpstr>
      <vt:lpstr>PowerPoint Presentation</vt:lpstr>
    </vt:vector>
  </TitlesOfParts>
  <Company>IIT Kharagpur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and Data Structures</dc:title>
  <dc:creator>Debasis Samanta</dc:creator>
  <cp:lastModifiedBy>ds</cp:lastModifiedBy>
  <cp:revision>636</cp:revision>
  <dcterms:created xsi:type="dcterms:W3CDTF">2016-12-06T07:31:32Z</dcterms:created>
  <dcterms:modified xsi:type="dcterms:W3CDTF">2017-04-06T20:07:33Z</dcterms:modified>
</cp:coreProperties>
</file>