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3" r:id="rId4"/>
    <p:sldId id="334" r:id="rId5"/>
    <p:sldId id="335" r:id="rId6"/>
    <p:sldId id="336" r:id="rId7"/>
    <p:sldId id="257" r:id="rId8"/>
    <p:sldId id="267" r:id="rId9"/>
    <p:sldId id="276" r:id="rId10"/>
    <p:sldId id="304" r:id="rId11"/>
    <p:sldId id="277" r:id="rId12"/>
    <p:sldId id="305" r:id="rId13"/>
    <p:sldId id="280" r:id="rId14"/>
    <p:sldId id="331" r:id="rId15"/>
    <p:sldId id="310" r:id="rId16"/>
    <p:sldId id="281" r:id="rId17"/>
    <p:sldId id="285" r:id="rId18"/>
    <p:sldId id="307" r:id="rId19"/>
    <p:sldId id="329" r:id="rId20"/>
    <p:sldId id="320" r:id="rId21"/>
    <p:sldId id="309" r:id="rId22"/>
    <p:sldId id="269" r:id="rId23"/>
    <p:sldId id="270" r:id="rId24"/>
    <p:sldId id="312" r:id="rId25"/>
    <p:sldId id="311" r:id="rId26"/>
    <p:sldId id="313" r:id="rId27"/>
    <p:sldId id="330" r:id="rId28"/>
    <p:sldId id="337" r:id="rId29"/>
    <p:sldId id="289" r:id="rId30"/>
    <p:sldId id="314" r:id="rId31"/>
    <p:sldId id="290" r:id="rId32"/>
    <p:sldId id="321" r:id="rId33"/>
    <p:sldId id="315" r:id="rId34"/>
    <p:sldId id="271" r:id="rId35"/>
    <p:sldId id="317" r:id="rId36"/>
    <p:sldId id="316" r:id="rId37"/>
    <p:sldId id="318" r:id="rId38"/>
    <p:sldId id="338" r:id="rId39"/>
    <p:sldId id="339" r:id="rId40"/>
    <p:sldId id="327" r:id="rId41"/>
    <p:sldId id="293" r:id="rId42"/>
    <p:sldId id="273" r:id="rId43"/>
    <p:sldId id="322" r:id="rId44"/>
    <p:sldId id="323" r:id="rId45"/>
    <p:sldId id="325" r:id="rId46"/>
    <p:sldId id="324" r:id="rId47"/>
    <p:sldId id="326" r:id="rId48"/>
    <p:sldId id="328" r:id="rId49"/>
    <p:sldId id="295" r:id="rId50"/>
    <p:sldId id="297" r:id="rId51"/>
    <p:sldId id="296" r:id="rId52"/>
    <p:sldId id="298" r:id="rId53"/>
    <p:sldId id="299" r:id="rId54"/>
    <p:sldId id="300" r:id="rId55"/>
    <p:sldId id="301" r:id="rId56"/>
    <p:sldId id="302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66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7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29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98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0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86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98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00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8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09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C26F-22DE-4644-B388-26708D29E049}" type="datetimeFigureOut">
              <a:rPr lang="zh-TW" altLang="en-US" smtClean="0"/>
              <a:t>2019/11/5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8457-1CA8-4A18-BA0C-DB62AB43D3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38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333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Context Sensing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idea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We can infer unknown context attribute values from</a:t>
            </a:r>
          </a:p>
          <a:p>
            <a:pPr lvl="1"/>
            <a:r>
              <a:rPr lang="en-IN" sz="2400" dirty="0" smtClean="0"/>
              <a:t>Known context attributes</a:t>
            </a:r>
          </a:p>
          <a:p>
            <a:pPr lvl="1"/>
            <a:r>
              <a:rPr lang="en-IN" sz="2400" dirty="0" smtClean="0"/>
              <a:t>Unknown but cheaper context attribute </a:t>
            </a:r>
          </a:p>
          <a:p>
            <a:r>
              <a:rPr lang="en-IN" sz="2400" dirty="0" smtClean="0"/>
              <a:t>Bob is running App1 (monitors </a:t>
            </a:r>
            <a:r>
              <a:rPr lang="en-IN" sz="2400" b="1" dirty="0" smtClean="0"/>
              <a:t>walking, driving, running </a:t>
            </a:r>
            <a:r>
              <a:rPr lang="en-IN" sz="2400" dirty="0" smtClean="0"/>
              <a:t>-accelerometer) and App2 (monitors location </a:t>
            </a:r>
            <a:r>
              <a:rPr lang="en-IN" sz="2400" dirty="0" err="1" smtClean="0"/>
              <a:t>AtHome</a:t>
            </a:r>
            <a:r>
              <a:rPr lang="en-IN" sz="2400" dirty="0" smtClean="0"/>
              <a:t>, </a:t>
            </a:r>
            <a:r>
              <a:rPr lang="en-IN" sz="2400" dirty="0" err="1" smtClean="0"/>
              <a:t>Isoffice</a:t>
            </a:r>
            <a:r>
              <a:rPr lang="en-IN" sz="2400" dirty="0" smtClean="0"/>
              <a:t>---GPS, </a:t>
            </a:r>
            <a:r>
              <a:rPr lang="en-IN" sz="2400" dirty="0" err="1" smtClean="0"/>
              <a:t>WiFi</a:t>
            </a:r>
            <a:r>
              <a:rPr lang="en-IN" sz="2400" dirty="0" smtClean="0"/>
              <a:t>, BT)</a:t>
            </a:r>
          </a:p>
          <a:p>
            <a:r>
              <a:rPr lang="en-IN" sz="2400" dirty="0" smtClean="0"/>
              <a:t>ACE infers rule: When driving is T, </a:t>
            </a:r>
            <a:r>
              <a:rPr lang="en-IN" sz="2400" dirty="0" err="1" smtClean="0"/>
              <a:t>AtHome</a:t>
            </a:r>
            <a:r>
              <a:rPr lang="en-IN" sz="2400" dirty="0" smtClean="0"/>
              <a:t> is F</a:t>
            </a:r>
          </a:p>
          <a:p>
            <a:endParaRPr lang="en-IN" sz="2400" dirty="0"/>
          </a:p>
          <a:p>
            <a:r>
              <a:rPr lang="en-IN" sz="2400" dirty="0" smtClean="0"/>
              <a:t>Context rules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9987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Powerful Optimizations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ACE exploits these automatically </a:t>
            </a:r>
            <a:r>
              <a:rPr lang="en-US" altLang="zh-TW" dirty="0" smtClean="0"/>
              <a:t>learned relationships </a:t>
            </a:r>
            <a:r>
              <a:rPr lang="en-US" altLang="zh-TW" dirty="0"/>
              <a:t>for two powerful </a:t>
            </a:r>
            <a:r>
              <a:rPr lang="en-US" altLang="zh-TW" dirty="0" smtClean="0"/>
              <a:t>optimizations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The first </a:t>
            </a:r>
            <a:r>
              <a:rPr lang="en-US" altLang="zh-TW" dirty="0">
                <a:solidFill>
                  <a:srgbClr val="FF0000"/>
                </a:solidFill>
              </a:rPr>
              <a:t>is </a:t>
            </a:r>
            <a:r>
              <a:rPr lang="en-US" altLang="zh-TW" dirty="0" smtClean="0">
                <a:solidFill>
                  <a:srgbClr val="FF0000"/>
                </a:solidFill>
              </a:rPr>
              <a:t>inference </a:t>
            </a:r>
            <a:r>
              <a:rPr lang="en-US" altLang="zh-TW" dirty="0">
                <a:solidFill>
                  <a:srgbClr val="FF0000"/>
                </a:solidFill>
              </a:rPr>
              <a:t>caching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allows </a:t>
            </a:r>
            <a:r>
              <a:rPr lang="en-US" altLang="zh-TW" dirty="0"/>
              <a:t>ACE to opportunistically </a:t>
            </a:r>
            <a:r>
              <a:rPr lang="en-US" altLang="zh-TW" dirty="0" smtClean="0"/>
              <a:t>infer one </a:t>
            </a:r>
            <a:r>
              <a:rPr lang="en-US" altLang="zh-TW" dirty="0"/>
              <a:t>context attribute (</a:t>
            </a:r>
            <a:r>
              <a:rPr lang="en-US" altLang="zh-TW" dirty="0" err="1"/>
              <a:t>AtHome</a:t>
            </a:r>
            <a:r>
              <a:rPr lang="en-US" altLang="zh-TW" dirty="0"/>
              <a:t>) from another </a:t>
            </a:r>
            <a:r>
              <a:rPr lang="en-US" altLang="zh-TW" dirty="0" smtClean="0"/>
              <a:t>already-known attribute </a:t>
            </a:r>
            <a:r>
              <a:rPr lang="en-US" altLang="zh-TW" dirty="0"/>
              <a:t>(Driving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without </a:t>
            </a:r>
            <a:r>
              <a:rPr lang="en-US" altLang="zh-TW" dirty="0"/>
              <a:t>acquiring any sensor </a:t>
            </a:r>
            <a:r>
              <a:rPr lang="en-US" altLang="zh-TW" dirty="0" smtClean="0"/>
              <a:t>data</a:t>
            </a:r>
          </a:p>
          <a:p>
            <a:r>
              <a:rPr lang="en-US" altLang="zh-TW" dirty="0" smtClean="0"/>
              <a:t>Example: App1 requests value of Driving ----Request, cache, App2---cache </a:t>
            </a:r>
          </a:p>
          <a:p>
            <a:r>
              <a:rPr lang="en-US" altLang="zh-TW" dirty="0" smtClean="0"/>
              <a:t>App3 requests for </a:t>
            </a:r>
            <a:r>
              <a:rPr lang="en-US" altLang="zh-TW" dirty="0" err="1" smtClean="0"/>
              <a:t>AtHome</a:t>
            </a:r>
            <a:r>
              <a:rPr lang="en-US" altLang="zh-TW" dirty="0" smtClean="0"/>
              <a:t> =&gt;short window </a:t>
            </a:r>
          </a:p>
          <a:p>
            <a:r>
              <a:rPr lang="en-US" altLang="zh-TW" dirty="0" smtClean="0"/>
              <a:t>Respond without sensor data=&gt;proxy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4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Powerful Optimizations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second </a:t>
            </a:r>
            <a:r>
              <a:rPr lang="en-US" altLang="zh-TW" dirty="0"/>
              <a:t>optimization is </a:t>
            </a:r>
            <a:r>
              <a:rPr lang="en-US" altLang="zh-TW" dirty="0">
                <a:solidFill>
                  <a:srgbClr val="FF0000"/>
                </a:solidFill>
              </a:rPr>
              <a:t>speculative sensing </a:t>
            </a:r>
            <a:r>
              <a:rPr lang="en-US" altLang="zh-TW" dirty="0" err="1" smtClean="0"/>
              <a:t>IsOffice</a:t>
            </a:r>
            <a:r>
              <a:rPr lang="en-US" altLang="zh-TW" dirty="0" smtClean="0"/>
              <a:t>=&gt;GPS, </a:t>
            </a:r>
            <a:r>
              <a:rPr lang="en-US" altLang="zh-TW" dirty="0" err="1" smtClean="0"/>
              <a:t>wifi</a:t>
            </a:r>
            <a:endParaRPr lang="en-US" altLang="zh-TW" dirty="0"/>
          </a:p>
          <a:p>
            <a:r>
              <a:rPr lang="en-US" altLang="zh-TW" dirty="0" smtClean="0"/>
              <a:t>Driving-T, Running-T, </a:t>
            </a:r>
            <a:r>
              <a:rPr lang="en-US" altLang="zh-TW" dirty="0" err="1" smtClean="0"/>
              <a:t>AtHome</a:t>
            </a:r>
            <a:r>
              <a:rPr lang="en-US" altLang="zh-TW" dirty="0" smtClean="0"/>
              <a:t>-T</a:t>
            </a:r>
          </a:p>
          <a:p>
            <a:pPr lvl="1"/>
            <a:r>
              <a:rPr lang="en-IN" altLang="zh-TW" dirty="0" err="1" smtClean="0"/>
              <a:t>IsOffice</a:t>
            </a:r>
            <a:r>
              <a:rPr lang="en-IN" altLang="zh-TW" dirty="0" smtClean="0"/>
              <a:t>-F</a:t>
            </a:r>
          </a:p>
          <a:p>
            <a:r>
              <a:rPr lang="en-IN" altLang="zh-TW" dirty="0" err="1" smtClean="0"/>
              <a:t>InMeeting</a:t>
            </a:r>
            <a:r>
              <a:rPr lang="en-IN" altLang="zh-TW" dirty="0" smtClean="0"/>
              <a:t>-T=&gt;</a:t>
            </a:r>
            <a:r>
              <a:rPr lang="en-IN" altLang="zh-TW" dirty="0" err="1" smtClean="0"/>
              <a:t>IsOffice</a:t>
            </a:r>
            <a:r>
              <a:rPr lang="en-IN" altLang="zh-TW" dirty="0" smtClean="0"/>
              <a:t>-T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 smtClean="0"/>
              <a:t>Enables </a:t>
            </a:r>
            <a:r>
              <a:rPr lang="en-US" altLang="zh-TW" dirty="0"/>
              <a:t>ACE to occasionally infer the value of an expensive attribute (e.g., </a:t>
            </a:r>
            <a:r>
              <a:rPr lang="en-US" altLang="zh-TW" dirty="0" err="1"/>
              <a:t>AtHome</a:t>
            </a:r>
            <a:r>
              <a:rPr lang="en-US" altLang="zh-TW" dirty="0"/>
              <a:t>) by sensing cheaper attributes (e.g., Driving)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62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ACE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35244" cy="49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9" y="970611"/>
            <a:ext cx="7200800" cy="123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9" y="2319486"/>
            <a:ext cx="737546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9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Contexters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Collection of modules</a:t>
            </a:r>
          </a:p>
          <a:p>
            <a:pPr lvl="1"/>
            <a:r>
              <a:rPr lang="en-IN" dirty="0" smtClean="0"/>
              <a:t>Determine the current value of context attribute </a:t>
            </a:r>
          </a:p>
          <a:p>
            <a:pPr lvl="1"/>
            <a:r>
              <a:rPr lang="en-IN" dirty="0" smtClean="0"/>
              <a:t>Data from sensors </a:t>
            </a:r>
          </a:p>
          <a:p>
            <a:r>
              <a:rPr lang="en-IN" dirty="0" smtClean="0"/>
              <a:t>Denote each context attribute and value as (tuple) {D=T}</a:t>
            </a:r>
          </a:p>
          <a:p>
            <a:r>
              <a:rPr lang="en-IN" dirty="0" smtClean="0"/>
              <a:t>Derived values based on decision tree </a:t>
            </a:r>
          </a:p>
          <a:p>
            <a:pPr lvl="1"/>
            <a:r>
              <a:rPr lang="en-IN" dirty="0" smtClean="0"/>
              <a:t>Based on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31488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Contexters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86797"/>
            <a:ext cx="9036496" cy="43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Work Flow of 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7479"/>
            <a:ext cx="6271791" cy="56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 Miner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Maintains the history of time stamped tuples {</a:t>
            </a:r>
            <a:r>
              <a:rPr lang="en-IN" sz="2800" dirty="0" err="1" smtClean="0"/>
              <a:t>AtHome</a:t>
            </a:r>
            <a:r>
              <a:rPr lang="en-IN" sz="2800" dirty="0" smtClean="0"/>
              <a:t>=true}</a:t>
            </a:r>
          </a:p>
          <a:p>
            <a:r>
              <a:rPr lang="en-IN" sz="2800" dirty="0" smtClean="0"/>
              <a:t>Derives rules regarding  relationship among various context attributes </a:t>
            </a:r>
          </a:p>
          <a:p>
            <a:r>
              <a:rPr lang="en-IN" sz="2800" dirty="0" smtClean="0"/>
              <a:t>Association rule mining  (</a:t>
            </a:r>
            <a:r>
              <a:rPr lang="en-IN" sz="2800" dirty="0" err="1" smtClean="0"/>
              <a:t>Apriori</a:t>
            </a:r>
            <a:r>
              <a:rPr lang="en-IN" sz="2800" dirty="0" smtClean="0"/>
              <a:t> </a:t>
            </a:r>
            <a:r>
              <a:rPr lang="en-IN" sz="2800" dirty="0" err="1" smtClean="0"/>
              <a:t>algo</a:t>
            </a:r>
            <a:r>
              <a:rPr lang="en-IN" sz="2800" dirty="0" smtClean="0"/>
              <a:t>)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2865"/>
            <a:ext cx="7264238" cy="212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1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Algo</a:t>
            </a:r>
            <a:r>
              <a:rPr lang="en-IN" dirty="0" smtClean="0"/>
              <a:t> Outline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090960" cy="33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4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Context Aware Computing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071563"/>
            <a:ext cx="85010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  <a:spcAft>
                <a:spcPct val="35000"/>
              </a:spcAft>
              <a:buFontTx/>
              <a:buBlip>
                <a:blip r:embed="rId3"/>
              </a:buBlip>
              <a:defRPr/>
            </a:pPr>
            <a:r>
              <a:rPr lang="en-US" sz="2000" i="1" kern="0" dirty="0">
                <a:solidFill>
                  <a:srgbClr val="333399"/>
                </a:solidFill>
                <a:latin typeface="Arial"/>
              </a:rPr>
              <a:t>Context aware computing: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 the use of sensors and other sources of information about a user’s context to provide more relevant information and services</a:t>
            </a:r>
            <a:endParaRPr lang="en-US" sz="2000" i="1" kern="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214688" y="2987675"/>
            <a:ext cx="2743200" cy="9906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0" kern="0" dirty="0">
                <a:solidFill>
                  <a:srgbClr val="CC6600"/>
                </a:solidFill>
                <a:latin typeface="Times New Roman" pitchFamily="18" charset="0"/>
              </a:rPr>
              <a:t>Computer System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300288" y="3444875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5957888" y="3444875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385888" y="3165475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800">
                <a:latin typeface="Times New Roman" pitchFamily="18" charset="0"/>
                <a:ea typeface="PMingLiU" pitchFamily="18" charset="-120"/>
              </a:rPr>
              <a:t>input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872288" y="3165475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800">
                <a:latin typeface="Times New Roman" pitchFamily="18" charset="0"/>
                <a:ea typeface="PMingLiU" pitchFamily="18" charset="-120"/>
              </a:rPr>
              <a:t>output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4191000" y="4333875"/>
          <a:ext cx="7556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多媒體項目" r:id="rId4" imgW="11134850" imgH="23965103" progId="">
                  <p:embed/>
                </p:oleObj>
              </mc:Choice>
              <mc:Fallback>
                <p:oleObj name="多媒體項目" r:id="rId4" imgW="11134850" imgH="239651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3875"/>
                        <a:ext cx="75565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AutoShape 9"/>
          <p:cNvCxnSpPr>
            <a:cxnSpLocks noChangeShapeType="1"/>
            <a:stCxn id="23" idx="2"/>
          </p:cNvCxnSpPr>
          <p:nvPr/>
        </p:nvCxnSpPr>
        <p:spPr bwMode="auto">
          <a:xfrm rot="5400000">
            <a:off x="5451475" y="3179763"/>
            <a:ext cx="1462087" cy="2471738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0"/>
          <p:cNvCxnSpPr>
            <a:cxnSpLocks noChangeShapeType="1"/>
            <a:endCxn id="22" idx="2"/>
          </p:cNvCxnSpPr>
          <p:nvPr/>
        </p:nvCxnSpPr>
        <p:spPr bwMode="auto">
          <a:xfrm rot="10800000">
            <a:off x="1843088" y="3684588"/>
            <a:ext cx="2347912" cy="1462087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4800600" y="1752600"/>
            <a:ext cx="3887788" cy="1136650"/>
          </a:xfrm>
          <a:prstGeom prst="wedgeEllipseCallout">
            <a:avLst>
              <a:gd name="adj1" fmla="val -56042"/>
              <a:gd name="adj2" fmla="val 60056"/>
            </a:avLst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400">
                <a:solidFill>
                  <a:srgbClr val="FF3399"/>
                </a:solidFill>
                <a:latin typeface="Times New Roman" pitchFamily="18" charset="0"/>
                <a:ea typeface="PMingLiU" pitchFamily="18" charset="-120"/>
              </a:rPr>
              <a:t>Context independent:</a:t>
            </a:r>
          </a:p>
          <a:p>
            <a:r>
              <a:rPr lang="en-US" altLang="zh-TW" sz="2400">
                <a:solidFill>
                  <a:srgbClr val="FF3399"/>
                </a:solidFill>
                <a:latin typeface="Times New Roman" pitchFamily="18" charset="0"/>
                <a:ea typeface="PMingLiU" pitchFamily="18" charset="-120"/>
              </a:rPr>
              <a:t>acts exactly the same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474663" y="5654675"/>
            <a:ext cx="3411537" cy="619125"/>
          </a:xfrm>
          <a:prstGeom prst="wedgeEllipseCallout">
            <a:avLst>
              <a:gd name="adj1" fmla="val 54634"/>
              <a:gd name="adj2" fmla="val -115898"/>
            </a:avLst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400">
                <a:solidFill>
                  <a:srgbClr val="FF3399"/>
                </a:solidFill>
                <a:latin typeface="Times New Roman" pitchFamily="18" charset="0"/>
                <a:ea typeface="PMingLiU" pitchFamily="18" charset="-120"/>
              </a:rPr>
              <a:t>Human in the loop</a:t>
            </a:r>
          </a:p>
        </p:txBody>
      </p:sp>
    </p:spTree>
    <p:extLst>
      <p:ext uri="{BB962C8B-B14F-4D97-AF65-F5344CB8AC3E}">
        <p14:creationId xmlns:p14="http://schemas.microsoft.com/office/powerpoint/2010/main" val="2708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2" grpId="0" autoUpdateAnimBg="0"/>
      <p:bldP spid="23" grpId="0" autoUpdateAnimBg="0"/>
      <p:bldP spid="27" grpId="0" animBg="1" autoUpdateAnimBg="0"/>
      <p:bldP spid="2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IN" dirty="0" smtClean="0"/>
              <a:t>Rule Miner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417116" cy="34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05288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Support threshold=3 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43527"/>
            <a:ext cx="1800200" cy="91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4127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 smtClean="0"/>
              <a:t>Apriori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algo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0706"/>
            <a:ext cx="8856984" cy="5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74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/>
              <a:t>Determine frequent item set</a:t>
            </a:r>
            <a:endParaRPr lang="en-IN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97763"/>
            <a:ext cx="7536777" cy="46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42170"/>
            <a:ext cx="1228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6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3074"/>
            <a:ext cx="7704856" cy="441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149080"/>
            <a:ext cx="7848872" cy="576064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Rule Miner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556792"/>
            <a:ext cx="9036496" cy="253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Intelligent Context Caching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The Inference Cache in ACE, like traditional cache, </a:t>
            </a:r>
            <a:r>
              <a:rPr lang="en-US" altLang="zh-TW" dirty="0" smtClean="0"/>
              <a:t>provides </a:t>
            </a:r>
            <a:r>
              <a:rPr lang="en-US" altLang="zh-TW" dirty="0"/>
              <a:t>a Get/Put </a:t>
            </a:r>
            <a:r>
              <a:rPr lang="en-US" altLang="zh-TW" dirty="0" smtClean="0"/>
              <a:t>interface </a:t>
            </a:r>
          </a:p>
          <a:p>
            <a:r>
              <a:rPr lang="en-US" altLang="zh-TW" dirty="0" smtClean="0"/>
              <a:t>Put(X, v</a:t>
            </a:r>
            <a:r>
              <a:rPr lang="en-US" altLang="zh-TW" dirty="0"/>
              <a:t>) puts the tuple X = </a:t>
            </a:r>
            <a:r>
              <a:rPr lang="en-US" altLang="zh-TW" dirty="0" smtClean="0"/>
              <a:t>v in </a:t>
            </a:r>
            <a:r>
              <a:rPr lang="en-US" altLang="zh-TW" dirty="0"/>
              <a:t>the </a:t>
            </a:r>
            <a:r>
              <a:rPr lang="en-US" altLang="zh-TW" dirty="0" smtClean="0"/>
              <a:t>cache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/>
              <a:t>a </a:t>
            </a:r>
            <a:r>
              <a:rPr lang="en-US" altLang="zh-TW" dirty="0" smtClean="0"/>
              <a:t>predefined </a:t>
            </a:r>
            <a:r>
              <a:rPr lang="en-US" altLang="zh-TW" dirty="0"/>
              <a:t>expiration time (default is </a:t>
            </a:r>
            <a:r>
              <a:rPr lang="en-US" altLang="zh-TW" dirty="0" smtClean="0"/>
              <a:t>5 minutes)</a:t>
            </a:r>
          </a:p>
          <a:p>
            <a:r>
              <a:rPr lang="en-US" altLang="zh-TW" dirty="0" smtClean="0"/>
              <a:t>On </a:t>
            </a:r>
            <a:r>
              <a:rPr lang="en-US" altLang="zh-TW" dirty="0"/>
              <a:t>a Get(X) request for a context attribute </a:t>
            </a:r>
            <a:r>
              <a:rPr lang="en-US" altLang="zh-TW" dirty="0" smtClean="0"/>
              <a:t>X</a:t>
            </a:r>
          </a:p>
          <a:p>
            <a:pPr lvl="1"/>
            <a:r>
              <a:rPr lang="en-US" altLang="zh-TW" dirty="0" smtClean="0"/>
              <a:t>it </a:t>
            </a:r>
            <a:r>
              <a:rPr lang="en-US" altLang="zh-TW" dirty="0"/>
              <a:t>returns the value of X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not </a:t>
            </a:r>
            <a:r>
              <a:rPr lang="en-US" altLang="zh-TW" dirty="0"/>
              <a:t>only if it is in the </a:t>
            </a:r>
            <a:r>
              <a:rPr lang="en-US" altLang="zh-TW" dirty="0" smtClean="0"/>
              <a:t>cache</a:t>
            </a:r>
          </a:p>
          <a:p>
            <a:pPr lvl="2"/>
            <a:r>
              <a:rPr lang="en-US" altLang="zh-TW" dirty="0" smtClean="0"/>
              <a:t>but also </a:t>
            </a:r>
            <a:r>
              <a:rPr lang="en-US" altLang="zh-TW" dirty="0"/>
              <a:t>if a value of X can be inferred from unexpired tuples </a:t>
            </a:r>
            <a:r>
              <a:rPr lang="en-US" altLang="zh-TW" dirty="0" smtClean="0"/>
              <a:t>in the </a:t>
            </a:r>
            <a:r>
              <a:rPr lang="en-US" altLang="zh-TW" dirty="0"/>
              <a:t>cache by using context rules learned by the Rule </a:t>
            </a:r>
            <a:r>
              <a:rPr lang="en-US" altLang="zh-TW" dirty="0" smtClean="0"/>
              <a:t>Miner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7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Example: App1 requests value of </a:t>
            </a:r>
            <a:r>
              <a:rPr lang="en-US" altLang="zh-TW" dirty="0" err="1" smtClean="0"/>
              <a:t>IsDriving</a:t>
            </a:r>
            <a:r>
              <a:rPr lang="en-US" altLang="zh-TW" dirty="0" smtClean="0"/>
              <a:t> ----Request </a:t>
            </a:r>
            <a:r>
              <a:rPr lang="en-US" altLang="zh-TW" dirty="0" err="1" smtClean="0"/>
              <a:t>contexter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Tuple D=T cached with 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 time 5 mints</a:t>
            </a:r>
          </a:p>
          <a:p>
            <a:r>
              <a:rPr lang="en-US" altLang="zh-TW" dirty="0" smtClean="0"/>
              <a:t>App2 requests D---get from cache </a:t>
            </a:r>
          </a:p>
          <a:p>
            <a:r>
              <a:rPr lang="en-US" altLang="zh-TW" dirty="0" smtClean="0"/>
              <a:t>App3 requests for </a:t>
            </a:r>
            <a:r>
              <a:rPr lang="en-US" altLang="zh-TW" dirty="0" err="1" smtClean="0"/>
              <a:t>IsIndoor</a:t>
            </a:r>
            <a:r>
              <a:rPr lang="en-US" altLang="zh-TW" dirty="0" smtClean="0"/>
              <a:t> =&gt;short window </a:t>
            </a:r>
          </a:p>
          <a:p>
            <a:r>
              <a:rPr lang="en-US" altLang="zh-TW" dirty="0" smtClean="0"/>
              <a:t>No tuple with I in cache</a:t>
            </a:r>
          </a:p>
          <a:p>
            <a:r>
              <a:rPr lang="en-US" altLang="zh-TW" dirty="0" smtClean="0"/>
              <a:t>{D=T}=&gt;I=F</a:t>
            </a:r>
          </a:p>
          <a:p>
            <a:r>
              <a:rPr lang="en-US" altLang="zh-TW" dirty="0" smtClean="0"/>
              <a:t>Respond I=F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Intelligent Context Caching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51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challenge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Efficiently exploit the rules</a:t>
            </a:r>
          </a:p>
          <a:p>
            <a:pPr lvl="1"/>
            <a:r>
              <a:rPr lang="en-IN" dirty="0" smtClean="0"/>
              <a:t>Go over all the rules </a:t>
            </a:r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r>
              <a:rPr lang="en-IN" dirty="0" smtClean="0"/>
              <a:t>Fails for transitive rules </a:t>
            </a:r>
          </a:p>
          <a:p>
            <a:endParaRPr lang="en-IN" dirty="0"/>
          </a:p>
          <a:p>
            <a:pPr lvl="1"/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" y="2852936"/>
            <a:ext cx="7753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96136" y="2636912"/>
            <a:ext cx="230425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60232" y="213285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4208" y="1628800"/>
            <a:ext cx="23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Target context attribute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1331640" y="2708920"/>
            <a:ext cx="230425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07704" y="357301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4005064"/>
            <a:ext cx="101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In cache </a:t>
            </a:r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821907"/>
            <a:ext cx="6591675" cy="9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9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IN" dirty="0" smtClean="0"/>
              <a:t>Expression tree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Expression tree for tuple {D=T}</a:t>
            </a:r>
          </a:p>
          <a:p>
            <a:pPr lvl="1"/>
            <a:r>
              <a:rPr lang="en-IN" dirty="0" smtClean="0"/>
              <a:t>Tree representation of </a:t>
            </a:r>
            <a:r>
              <a:rPr lang="en-IN" dirty="0" err="1" smtClean="0"/>
              <a:t>boolean</a:t>
            </a:r>
            <a:r>
              <a:rPr lang="en-IN" dirty="0" smtClean="0"/>
              <a:t> expression </a:t>
            </a:r>
          </a:p>
          <a:p>
            <a:pPr lvl="1"/>
            <a:r>
              <a:rPr lang="en-IN" dirty="0" smtClean="0"/>
              <a:t>Implies {D=T}</a:t>
            </a:r>
          </a:p>
          <a:p>
            <a:r>
              <a:rPr lang="en-IN" dirty="0" smtClean="0"/>
              <a:t>Boolean AND-OR tree </a:t>
            </a:r>
          </a:p>
          <a:p>
            <a:pPr marL="514350" indent="-514350">
              <a:buAutoNum type="alphaLcParenBoth"/>
            </a:pPr>
            <a:r>
              <a:rPr lang="en-IN" sz="2400" dirty="0" smtClean="0"/>
              <a:t>Non-leaf represents AND-OR operation with child nodes</a:t>
            </a:r>
          </a:p>
          <a:p>
            <a:pPr marL="514350" indent="-514350">
              <a:buAutoNum type="alphaLcParenBoth"/>
            </a:pPr>
            <a:r>
              <a:rPr lang="en-IN" sz="2400" dirty="0" smtClean="0"/>
              <a:t>Leaf represents a tuple </a:t>
            </a:r>
          </a:p>
          <a:p>
            <a:r>
              <a:rPr lang="en-IN" smtClean="0"/>
              <a:t>Evaluation </a:t>
            </a:r>
            <a:r>
              <a:rPr lang="en-IN" dirty="0" smtClean="0"/>
              <a:t>of AND </a:t>
            </a:r>
            <a:r>
              <a:rPr lang="en-IN" dirty="0" err="1" smtClean="0"/>
              <a:t>and</a:t>
            </a:r>
            <a:r>
              <a:rPr lang="en-IN" dirty="0" smtClean="0"/>
              <a:t> OR node</a:t>
            </a:r>
          </a:p>
          <a:p>
            <a:r>
              <a:rPr lang="en-IN" dirty="0" smtClean="0"/>
              <a:t>Expression tree for {D=T} evaluates true </a:t>
            </a:r>
            <a:r>
              <a:rPr lang="en-IN" dirty="0" err="1" smtClean="0"/>
              <a:t>iff</a:t>
            </a:r>
            <a:r>
              <a:rPr lang="en-IN" dirty="0" smtClean="0"/>
              <a:t> it satisfies all the context rules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615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46047" cy="38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IN" dirty="0" smtClean="0"/>
              <a:t>Expression tree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1259632" y="2492896"/>
            <a:ext cx="6846047" cy="1224136"/>
          </a:xfrm>
          <a:prstGeom prst="rect">
            <a:avLst/>
          </a:pr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46047" cy="38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IN" dirty="0" smtClean="0"/>
              <a:t>Expression tree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1259632" y="3717032"/>
            <a:ext cx="6846047" cy="1224136"/>
          </a:xfrm>
          <a:prstGeom prst="rect">
            <a:avLst/>
          </a:pr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0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Expression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4000" cy="44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Context Aware Computing</a:t>
            </a:r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214688" y="1752600"/>
            <a:ext cx="2743200" cy="9906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0" kern="0" dirty="0">
                <a:solidFill>
                  <a:srgbClr val="CC6600"/>
                </a:solidFill>
                <a:latin typeface="Times New Roman" pitchFamily="18" charset="0"/>
              </a:rPr>
              <a:t>Context-Aware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0" kern="0" dirty="0">
                <a:solidFill>
                  <a:srgbClr val="CC6600"/>
                </a:solidFill>
                <a:latin typeface="Times New Roman" pitchFamily="18" charset="0"/>
              </a:rPr>
              <a:t>System</a:t>
            </a: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2300288" y="22098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957888" y="22098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90600" y="1704975"/>
            <a:ext cx="1227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800" i="1">
                <a:latin typeface="Times New Roman" pitchFamily="18" charset="0"/>
                <a:ea typeface="PMingLiU" pitchFamily="18" charset="-120"/>
              </a:rPr>
              <a:t>explicit</a:t>
            </a:r>
            <a:endParaRPr lang="en-US" altLang="zh-TW" sz="2800">
              <a:latin typeface="Times New Roman" pitchFamily="18" charset="0"/>
              <a:ea typeface="PMingLiU" pitchFamily="18" charset="-120"/>
            </a:endParaRPr>
          </a:p>
          <a:p>
            <a:r>
              <a:rPr lang="en-US" altLang="zh-TW" sz="2800">
                <a:latin typeface="Times New Roman" pitchFamily="18" charset="0"/>
                <a:ea typeface="PMingLiU" pitchFamily="18" charset="-120"/>
              </a:rPr>
              <a:t>input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72288" y="1704975"/>
            <a:ext cx="12271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800" i="1">
                <a:latin typeface="Times New Roman" pitchFamily="18" charset="0"/>
                <a:ea typeface="PMingLiU" pitchFamily="18" charset="-120"/>
              </a:rPr>
              <a:t>explicit</a:t>
            </a:r>
          </a:p>
          <a:p>
            <a:r>
              <a:rPr lang="en-US" altLang="zh-TW" sz="2800">
                <a:latin typeface="Times New Roman" pitchFamily="18" charset="0"/>
                <a:ea typeface="PMingLiU" pitchFamily="18" charset="-120"/>
              </a:rPr>
              <a:t>output</a:t>
            </a: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1905000" y="2819400"/>
            <a:ext cx="5181600" cy="3352800"/>
          </a:xfrm>
          <a:prstGeom prst="upArrowCallout">
            <a:avLst>
              <a:gd name="adj1" fmla="val 38636"/>
              <a:gd name="adj2" fmla="val 38636"/>
              <a:gd name="adj3" fmla="val 16667"/>
              <a:gd name="adj4" fmla="val 7495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193675">
              <a:defRPr sz="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Context: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 state of the user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 state of the physical environment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 state of the computing system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 history of user-computer interaction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405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Inference cache (evaluation of tree)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Maintains one expression tree for each tuple {D=T}, {D=F}</a:t>
            </a:r>
          </a:p>
          <a:p>
            <a:r>
              <a:rPr lang="en-IN" dirty="0" smtClean="0"/>
              <a:t>Get(D) evaluates both the tuple</a:t>
            </a:r>
          </a:p>
          <a:p>
            <a:pPr lvl="1"/>
            <a:r>
              <a:rPr lang="en-IN" dirty="0" smtClean="0"/>
              <a:t>Check  satisfiability by tuples in cache </a:t>
            </a:r>
          </a:p>
          <a:p>
            <a:pPr lvl="1"/>
            <a:r>
              <a:rPr lang="en-IN" dirty="0" smtClean="0"/>
              <a:t>Otherwise invoke sensing planner </a:t>
            </a:r>
          </a:p>
          <a:p>
            <a:r>
              <a:rPr lang="en-IN" dirty="0" smtClean="0"/>
              <a:t>How to evaluate?</a:t>
            </a:r>
          </a:p>
          <a:p>
            <a:r>
              <a:rPr lang="en-IN" dirty="0" smtClean="0"/>
              <a:t>Leaf node is satisfied </a:t>
            </a:r>
            <a:r>
              <a:rPr lang="en-IN" dirty="0" err="1" smtClean="0"/>
              <a:t>iff</a:t>
            </a:r>
            <a:r>
              <a:rPr lang="en-IN" dirty="0" smtClean="0"/>
              <a:t>=&gt;corresponding tuple in cache</a:t>
            </a:r>
          </a:p>
          <a:p>
            <a:r>
              <a:rPr lang="en-IN" dirty="0" smtClean="0"/>
              <a:t>Non leaf OR is satisfied if any child node is satisfied</a:t>
            </a:r>
          </a:p>
          <a:p>
            <a:r>
              <a:rPr lang="en-IN" dirty="0" smtClean="0"/>
              <a:t>AND is satisfied if all child nodes are satisfied</a:t>
            </a:r>
          </a:p>
          <a:p>
            <a:pPr lvl="1"/>
            <a:r>
              <a:rPr lang="en-IN" dirty="0" smtClean="0"/>
              <a:t>Recursive</a:t>
            </a:r>
          </a:p>
          <a:p>
            <a:r>
              <a:rPr lang="en-IN" dirty="0" smtClean="0"/>
              <a:t>Final=&gt;if root is satisfied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0184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940"/>
            <a:ext cx="9144000" cy="30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0" y="3317937"/>
            <a:ext cx="9177790" cy="35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Minimal expression tree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9483"/>
            <a:ext cx="7128792" cy="471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884368" y="1844824"/>
            <a:ext cx="864096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668344" y="2636912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60432" y="2636912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3"/>
            <a:endCxn id="6" idx="0"/>
          </p:cNvCxnSpPr>
          <p:nvPr/>
        </p:nvCxnSpPr>
        <p:spPr>
          <a:xfrm flipH="1">
            <a:off x="7884368" y="2336525"/>
            <a:ext cx="126544" cy="300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0"/>
          </p:cNvCxnSpPr>
          <p:nvPr/>
        </p:nvCxnSpPr>
        <p:spPr>
          <a:xfrm>
            <a:off x="8536808" y="2420888"/>
            <a:ext cx="1396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12360" y="908720"/>
            <a:ext cx="864096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6" idx="4"/>
            <a:endCxn id="3" idx="0"/>
          </p:cNvCxnSpPr>
          <p:nvPr/>
        </p:nvCxnSpPr>
        <p:spPr>
          <a:xfrm>
            <a:off x="8244408" y="1484784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668344" y="4377459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60432" y="4377459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 flipH="1">
            <a:off x="7884368" y="4077072"/>
            <a:ext cx="126544" cy="300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4" idx="0"/>
          </p:cNvCxnSpPr>
          <p:nvPr/>
        </p:nvCxnSpPr>
        <p:spPr>
          <a:xfrm>
            <a:off x="8536808" y="4161435"/>
            <a:ext cx="1396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812360" y="3573016"/>
            <a:ext cx="864096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8100392" y="3140968"/>
            <a:ext cx="1800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4328" y="9807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77874" y="191683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59484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Sensing planner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Inference cache fails to determine value of X  on Get(X)</a:t>
            </a:r>
          </a:p>
          <a:p>
            <a:pPr lvl="1"/>
            <a:r>
              <a:rPr lang="en-IN" dirty="0" smtClean="0"/>
              <a:t>Need to call necessary </a:t>
            </a:r>
            <a:r>
              <a:rPr lang="en-IN" dirty="0" err="1" smtClean="0"/>
              <a:t>contexters</a:t>
            </a:r>
            <a:r>
              <a:rPr lang="en-IN" dirty="0" smtClean="0"/>
              <a:t> </a:t>
            </a:r>
          </a:p>
          <a:p>
            <a:r>
              <a:rPr lang="en-IN" dirty="0" smtClean="0"/>
              <a:t>[</a:t>
            </a:r>
            <a:r>
              <a:rPr lang="en-IN" dirty="0" err="1" smtClean="0"/>
              <a:t>AtHome</a:t>
            </a:r>
            <a:r>
              <a:rPr lang="en-IN" dirty="0" smtClean="0"/>
              <a:t>] </a:t>
            </a:r>
            <a:r>
              <a:rPr lang="en-IN" dirty="0" err="1" smtClean="0"/>
              <a:t>contexter</a:t>
            </a:r>
            <a:r>
              <a:rPr lang="en-IN" dirty="0"/>
              <a:t> </a:t>
            </a:r>
            <a:r>
              <a:rPr lang="en-IN" dirty="0" smtClean="0"/>
              <a:t>uses GPS, WIFI</a:t>
            </a:r>
          </a:p>
          <a:p>
            <a:r>
              <a:rPr lang="en-IN" dirty="0" smtClean="0"/>
              <a:t>ACE may find X in indirect and cheaper way </a:t>
            </a:r>
          </a:p>
          <a:p>
            <a:pPr lvl="1"/>
            <a:r>
              <a:rPr lang="en-IN" dirty="0" smtClean="0"/>
              <a:t>Speculative sensing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1958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Sensing Planner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756"/>
            <a:ext cx="9036496" cy="54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ACE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35244" cy="49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Sensing plan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Order in which various attributes needs to be checked</a:t>
            </a:r>
          </a:p>
          <a:p>
            <a:pPr lvl="1"/>
            <a:r>
              <a:rPr lang="en-IN" dirty="0" smtClean="0"/>
              <a:t>Determine the target attribute </a:t>
            </a:r>
          </a:p>
          <a:p>
            <a:r>
              <a:rPr lang="en-IN" dirty="0" smtClean="0"/>
              <a:t>Optimal order may depend on </a:t>
            </a:r>
          </a:p>
          <a:p>
            <a:pPr lvl="1"/>
            <a:r>
              <a:rPr lang="en-IN" dirty="0" smtClean="0"/>
              <a:t>Cost of </a:t>
            </a:r>
            <a:r>
              <a:rPr lang="en-IN" dirty="0" err="1" smtClean="0"/>
              <a:t>contexter</a:t>
            </a:r>
            <a:r>
              <a:rPr lang="en-IN" dirty="0" smtClean="0"/>
              <a:t> (c</a:t>
            </a:r>
            <a:r>
              <a:rPr lang="en-IN" baseline="-25000" dirty="0" smtClean="0"/>
              <a:t>i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Likelihood the attribute returning True value (p</a:t>
            </a:r>
            <a:r>
              <a:rPr lang="en-IN" baseline="-25000" dirty="0" smtClean="0"/>
              <a:t>i</a:t>
            </a:r>
            <a:r>
              <a:rPr lang="en-IN" dirty="0" smtClean="0"/>
              <a:t>)</a:t>
            </a:r>
          </a:p>
          <a:p>
            <a:r>
              <a:rPr lang="en-IN" dirty="0" smtClean="0"/>
              <a:t>Expected sensing cost can be computed using ci (</a:t>
            </a:r>
            <a:r>
              <a:rPr lang="en-IN" dirty="0" err="1" smtClean="0"/>
              <a:t>config</a:t>
            </a:r>
            <a:r>
              <a:rPr lang="en-IN" dirty="0" smtClean="0"/>
              <a:t>. of </a:t>
            </a:r>
            <a:r>
              <a:rPr lang="en-IN" dirty="0" err="1" smtClean="0"/>
              <a:t>contexter</a:t>
            </a:r>
            <a:r>
              <a:rPr lang="en-IN" dirty="0" smtClean="0"/>
              <a:t>), pi (context history)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296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Speculative sensing API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Option 1: Generate the plan graph</a:t>
            </a:r>
          </a:p>
          <a:p>
            <a:pPr lvl="1"/>
            <a:r>
              <a:rPr lang="en-IN" dirty="0" smtClean="0"/>
              <a:t>Traverse only a part </a:t>
            </a:r>
          </a:p>
          <a:p>
            <a:r>
              <a:rPr lang="en-IN" dirty="0" smtClean="0"/>
              <a:t>Option 2: Incrementally enumerate only next node </a:t>
            </a:r>
          </a:p>
          <a:p>
            <a:pPr marL="0" indent="0">
              <a:buNone/>
            </a:pPr>
            <a:r>
              <a:rPr lang="en-IN" dirty="0" err="1" smtClean="0"/>
              <a:t>Init</a:t>
            </a:r>
            <a:r>
              <a:rPr lang="en-IN" dirty="0" smtClean="0"/>
              <a:t> (X): Target </a:t>
            </a:r>
            <a:r>
              <a:rPr lang="en-IN" dirty="0" err="1" smtClean="0"/>
              <a:t>attrb</a:t>
            </a:r>
            <a:r>
              <a:rPr lang="en-IN" dirty="0" smtClean="0"/>
              <a:t> X</a:t>
            </a:r>
          </a:p>
          <a:p>
            <a:pPr marL="0" indent="0">
              <a:buNone/>
            </a:pPr>
            <a:r>
              <a:rPr lang="en-IN" dirty="0" smtClean="0"/>
              <a:t>a &lt;- next(): returns the next attribute OR null</a:t>
            </a:r>
          </a:p>
          <a:p>
            <a:pPr marL="0" indent="0">
              <a:buNone/>
            </a:pPr>
            <a:r>
              <a:rPr lang="en-IN" dirty="0" smtClean="0"/>
              <a:t>Update(</a:t>
            </a:r>
            <a:r>
              <a:rPr lang="en-IN" dirty="0" err="1" smtClean="0"/>
              <a:t>a,v</a:t>
            </a:r>
            <a:r>
              <a:rPr lang="en-IN" dirty="0" smtClean="0"/>
              <a:t>): Update tuple {a=v}</a:t>
            </a:r>
          </a:p>
          <a:p>
            <a:pPr marL="0" indent="0">
              <a:buNone/>
            </a:pPr>
            <a:r>
              <a:rPr lang="en-IN" dirty="0" smtClean="0"/>
              <a:t>Value &lt;- Result(): returns the value of X</a:t>
            </a:r>
          </a:p>
        </p:txBody>
      </p:sp>
    </p:spTree>
    <p:extLst>
      <p:ext uri="{BB962C8B-B14F-4D97-AF65-F5344CB8AC3E}">
        <p14:creationId xmlns:p14="http://schemas.microsoft.com/office/powerpoint/2010/main" val="382915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1950"/>
            <a:ext cx="7162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580112" y="3356992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8184" y="3275692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trace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1956" y="3729806"/>
            <a:ext cx="362253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race = {collection of tuples}</a:t>
            </a:r>
          </a:p>
          <a:p>
            <a:r>
              <a:rPr lang="en-US" dirty="0" smtClean="0"/>
              <a:t>Determines the order of proxy attributes for sensing planer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5589240"/>
            <a:ext cx="23402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7241" y="5445224"/>
            <a:ext cx="241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Invoke the </a:t>
            </a:r>
            <a:r>
              <a:rPr lang="en-US" dirty="0" err="1" smtClean="0"/>
              <a:t>contexter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evaluate </a:t>
            </a:r>
            <a:r>
              <a:rPr lang="en-US" i="1" dirty="0" err="1" smtClean="0"/>
              <a:t>attrib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04048" y="2276872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3809" y="1700808"/>
            <a:ext cx="288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Contexter</a:t>
            </a:r>
            <a:r>
              <a:rPr lang="en-US" dirty="0" smtClean="0"/>
              <a:t> returns the value of  </a:t>
            </a:r>
            <a:r>
              <a:rPr lang="en-US" i="1" dirty="0" err="1" smtClean="0"/>
              <a:t>attrib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16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050"/>
            <a:ext cx="5914887" cy="54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516216" y="3068960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331" y="1619508"/>
            <a:ext cx="185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memoization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9969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it from inference cache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572000" y="1700808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16216" y="4149080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407881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it from inference cache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4211960" y="2564904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453" y="2492896"/>
            <a:ext cx="372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all </a:t>
            </a:r>
            <a:r>
              <a:rPr lang="en-US" i="1" dirty="0" smtClean="0"/>
              <a:t>unexplored</a:t>
            </a:r>
            <a:r>
              <a:rPr lang="en-US" dirty="0" smtClean="0"/>
              <a:t> context attributes 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6387" y="6084004"/>
            <a:ext cx="257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it for </a:t>
            </a:r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49665" y="5805264"/>
            <a:ext cx="31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best proxy attribute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5148064" y="5877272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148064" y="6165304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smtClean="0"/>
              <a:t>What is context?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65125" y="1152525"/>
            <a:ext cx="8377238" cy="6529388"/>
          </a:xfrm>
        </p:spPr>
        <p:txBody>
          <a:bodyPr/>
          <a:lstStyle/>
          <a:p>
            <a:r>
              <a:rPr lang="en-IN" altLang="en-US" dirty="0" smtClean="0"/>
              <a:t>Identity (Who) </a:t>
            </a:r>
          </a:p>
          <a:p>
            <a:r>
              <a:rPr lang="en-IN" altLang="en-US" dirty="0" smtClean="0"/>
              <a:t>Activity (What) </a:t>
            </a:r>
          </a:p>
          <a:p>
            <a:r>
              <a:rPr lang="en-IN" altLang="en-US" dirty="0" smtClean="0"/>
              <a:t>Time (When) </a:t>
            </a:r>
          </a:p>
          <a:p>
            <a:r>
              <a:rPr lang="en-IN" altLang="en-US" dirty="0" smtClean="0"/>
              <a:t>Location (Where) </a:t>
            </a:r>
          </a:p>
          <a:p>
            <a:endParaRPr lang="en-IN" altLang="en-US" dirty="0" smtClean="0"/>
          </a:p>
          <a:p>
            <a:endParaRPr lang="en-IN" altLang="en-US" dirty="0" smtClean="0"/>
          </a:p>
          <a:p>
            <a:r>
              <a:rPr lang="en-IN" altLang="en-US" dirty="0" smtClean="0"/>
              <a:t>Who + What + When + Where </a:t>
            </a:r>
            <a:r>
              <a:rPr lang="en-IN" altLang="en-US" dirty="0" smtClean="0">
                <a:sym typeface="Wingdings" pitchFamily="2" charset="2"/>
              </a:rPr>
              <a:t></a:t>
            </a:r>
            <a:r>
              <a:rPr lang="en-IN" altLang="en-US" dirty="0" smtClean="0"/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13061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28800"/>
            <a:ext cx="7067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86919"/>
            <a:ext cx="48196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1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01"/>
            <a:ext cx="7392703" cy="672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Effectiveness of Inference </a:t>
            </a:r>
            <a:r>
              <a:rPr lang="en-US" altLang="zh-TW" dirty="0" smtClean="0"/>
              <a:t>Cache</a:t>
            </a:r>
          </a:p>
          <a:p>
            <a:r>
              <a:rPr lang="en-US" altLang="zh-TW" dirty="0" smtClean="0"/>
              <a:t>Accuracy</a:t>
            </a:r>
          </a:p>
          <a:p>
            <a:r>
              <a:rPr lang="en-US" altLang="zh-TW" dirty="0"/>
              <a:t>Effectiveness of Sensing </a:t>
            </a:r>
            <a:r>
              <a:rPr lang="en-US" altLang="zh-TW" dirty="0" smtClean="0"/>
              <a:t>Planner</a:t>
            </a:r>
          </a:p>
          <a:p>
            <a:r>
              <a:rPr lang="en-US" altLang="zh-TW" dirty="0"/>
              <a:t>Overhead of </a:t>
            </a:r>
            <a:r>
              <a:rPr lang="en-US" altLang="zh-TW" dirty="0" smtClean="0"/>
              <a:t>ACE</a:t>
            </a:r>
          </a:p>
          <a:p>
            <a:r>
              <a:rPr lang="en-US" altLang="zh-TW" dirty="0"/>
              <a:t>End-to-end Energy </a:t>
            </a:r>
            <a:r>
              <a:rPr lang="en-US" altLang="zh-TW" dirty="0" smtClean="0"/>
              <a:t>Savings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627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GeoReminder</a:t>
            </a:r>
            <a:endParaRPr lang="en-US" altLang="zh-TW" dirty="0"/>
          </a:p>
          <a:p>
            <a:pPr lvl="1"/>
            <a:r>
              <a:rPr lang="en-US" altLang="zh-TW" dirty="0" smtClean="0"/>
              <a:t>Monitors user’s current location and displays message</a:t>
            </a:r>
          </a:p>
          <a:p>
            <a:r>
              <a:rPr lang="en-US" altLang="zh-TW" dirty="0" err="1" smtClean="0"/>
              <a:t>JogTracker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Monitors user’s transportation mode and keeps track of calories burn</a:t>
            </a:r>
          </a:p>
          <a:p>
            <a:r>
              <a:rPr lang="en-US" altLang="zh-TW" dirty="0" err="1" smtClean="0"/>
              <a:t>PhoneBuddy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Mute the phone while in a meeting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83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Reality </a:t>
            </a:r>
            <a:r>
              <a:rPr lang="en-US" altLang="zh-TW" dirty="0"/>
              <a:t>Mining </a:t>
            </a:r>
            <a:r>
              <a:rPr lang="en-US" altLang="zh-TW" dirty="0" smtClean="0"/>
              <a:t>Dataset</a:t>
            </a:r>
          </a:p>
          <a:p>
            <a:pPr lvl="1"/>
            <a:r>
              <a:rPr lang="en-US" altLang="zh-TW" dirty="0" smtClean="0"/>
              <a:t>collected part of the Reality Mining project at MIT</a:t>
            </a:r>
          </a:p>
          <a:p>
            <a:pPr lvl="1"/>
            <a:r>
              <a:rPr lang="en-US" altLang="zh-TW" dirty="0" smtClean="0"/>
              <a:t>contains continuous data on daily activities of 100 students and staff at MIT</a:t>
            </a:r>
          </a:p>
          <a:p>
            <a:pPr lvl="1"/>
            <a:r>
              <a:rPr lang="en-US" altLang="zh-TW" dirty="0" smtClean="0"/>
              <a:t>recorded by Nokia 6600 smartphones over the 2004-2005 academic year</a:t>
            </a:r>
          </a:p>
          <a:p>
            <a:pPr lvl="1"/>
            <a:r>
              <a:rPr lang="en-US" altLang="zh-TW" dirty="0" smtClean="0"/>
              <a:t>Trace contains sequence of lines </a:t>
            </a:r>
          </a:p>
          <a:p>
            <a:pPr marL="457200" lvl="1" indent="0">
              <a:buNone/>
            </a:pPr>
            <a:r>
              <a:rPr lang="en-US" altLang="zh-TW" dirty="0" smtClean="0"/>
              <a:t>Time, attrib1=value1, attrib2=value2</a:t>
            </a:r>
          </a:p>
        </p:txBody>
      </p:sp>
    </p:spTree>
    <p:extLst>
      <p:ext uri="{BB962C8B-B14F-4D97-AF65-F5344CB8AC3E}">
        <p14:creationId xmlns:p14="http://schemas.microsoft.com/office/powerpoint/2010/main" val="2971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5" y="1916832"/>
            <a:ext cx="7885101" cy="13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3" y="3933056"/>
            <a:ext cx="67072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6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ACE Dataset</a:t>
            </a:r>
          </a:p>
          <a:p>
            <a:pPr lvl="1"/>
            <a:r>
              <a:rPr lang="en-US" altLang="zh-TW" dirty="0" smtClean="0"/>
              <a:t>collected with  continuous data collection software running on Android phones</a:t>
            </a:r>
          </a:p>
          <a:p>
            <a:pPr lvl="1"/>
            <a:r>
              <a:rPr lang="en-US" altLang="zh-TW" dirty="0" smtClean="0"/>
              <a:t>The subjects in the dataset, 9 male and 1 female, worked at Microsoft Research Redmond</a:t>
            </a:r>
            <a:endParaRPr lang="en-US" altLang="zh-TW" dirty="0"/>
          </a:p>
          <a:p>
            <a:pPr marL="457200" lvl="1" indent="0"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73" y="3861048"/>
            <a:ext cx="617365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Evaluation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Port ACE prototype on a laptop</a:t>
            </a:r>
          </a:p>
          <a:p>
            <a:r>
              <a:rPr lang="en-IN" dirty="0" smtClean="0"/>
              <a:t>Replace </a:t>
            </a:r>
            <a:r>
              <a:rPr lang="en-IN" dirty="0" err="1" smtClean="0"/>
              <a:t>contexters</a:t>
            </a:r>
            <a:r>
              <a:rPr lang="en-IN" dirty="0" smtClean="0"/>
              <a:t> with the fake one </a:t>
            </a:r>
          </a:p>
          <a:p>
            <a:pPr lvl="1"/>
            <a:r>
              <a:rPr lang="en-IN" dirty="0" smtClean="0"/>
              <a:t>Return’s current context from trace </a:t>
            </a:r>
          </a:p>
          <a:p>
            <a:r>
              <a:rPr lang="en-IN" dirty="0" smtClean="0"/>
              <a:t>Energy consumption is modelled from real </a:t>
            </a:r>
            <a:r>
              <a:rPr lang="en-IN" dirty="0" err="1" smtClean="0"/>
              <a:t>contexter</a:t>
            </a:r>
            <a:r>
              <a:rPr lang="en-IN" dirty="0" smtClean="0"/>
              <a:t>. </a:t>
            </a:r>
          </a:p>
          <a:p>
            <a:r>
              <a:rPr lang="en-IN" dirty="0" smtClean="0"/>
              <a:t>Run applications at each tick (5 mints)</a:t>
            </a:r>
          </a:p>
          <a:p>
            <a:r>
              <a:rPr lang="en-IN" dirty="0" smtClean="0"/>
              <a:t>Expiration time – 1 tick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1287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Effectiveness of Inference </a:t>
            </a:r>
            <a:r>
              <a:rPr lang="en-US" altLang="zh-TW" dirty="0" smtClean="0"/>
              <a:t>Cache</a:t>
            </a:r>
          </a:p>
          <a:p>
            <a:r>
              <a:rPr lang="en-US" altLang="zh-TW" dirty="0" smtClean="0"/>
              <a:t>Accuracy</a:t>
            </a:r>
          </a:p>
          <a:p>
            <a:r>
              <a:rPr lang="en-US" altLang="zh-TW" dirty="0"/>
              <a:t>Effectiveness of Sensing </a:t>
            </a:r>
            <a:r>
              <a:rPr lang="en-US" altLang="zh-TW" dirty="0" smtClean="0"/>
              <a:t>Planner</a:t>
            </a:r>
          </a:p>
          <a:p>
            <a:r>
              <a:rPr lang="en-US" altLang="zh-TW" dirty="0"/>
              <a:t>Overhead of </a:t>
            </a:r>
            <a:r>
              <a:rPr lang="en-US" altLang="zh-TW" dirty="0" smtClean="0"/>
              <a:t>ACE</a:t>
            </a:r>
          </a:p>
          <a:p>
            <a:r>
              <a:rPr lang="en-US" altLang="zh-TW" dirty="0"/>
              <a:t>End-to-end Energy </a:t>
            </a:r>
            <a:r>
              <a:rPr lang="en-US" altLang="zh-TW" dirty="0" smtClean="0"/>
              <a:t>Savings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891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Hit rates and energy </a:t>
            </a:r>
            <a:r>
              <a:rPr lang="en-US" altLang="zh-TW" dirty="0" smtClean="0"/>
              <a:t>savings </a:t>
            </a:r>
            <a:r>
              <a:rPr lang="en-US" altLang="zh-TW" dirty="0"/>
              <a:t>of Inference Cache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628800"/>
            <a:ext cx="7629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043608" y="4581128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96" y="5373216"/>
            <a:ext cx="224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Due to sensor overlap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4355976" y="2276872"/>
            <a:ext cx="864096" cy="280831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57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800" smtClean="0">
                <a:solidFill>
                  <a:srgbClr val="000000"/>
                </a:solidFill>
                <a:ea typeface="PMingLiU" pitchFamily="18" charset="-120"/>
              </a:rPr>
              <a:t>Examples of Context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Identity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Spatial: location, orientation, speed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Temporal: date, time of day, season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Environmental: temperature, light, noise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Social: people nearby, activity, calendar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Resources: nearby, availability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b="0" kern="0" dirty="0">
                <a:solidFill>
                  <a:srgbClr val="000000"/>
                </a:solidFill>
                <a:latin typeface="Tahoma"/>
                <a:ea typeface="標楷體"/>
              </a:rPr>
              <a:t>Physiological: blood pressure, heart rate, tone of </a:t>
            </a:r>
            <a:r>
              <a:rPr kumimoji="1" lang="en-US" altLang="zh-TW" sz="2800" b="0" kern="0" dirty="0" smtClean="0">
                <a:solidFill>
                  <a:srgbClr val="000000"/>
                </a:solidFill>
                <a:latin typeface="Tahoma"/>
                <a:ea typeface="標楷體"/>
              </a:rPr>
              <a:t>voice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zh-TW" sz="2800" kern="0" dirty="0" smtClean="0">
                <a:solidFill>
                  <a:srgbClr val="000000"/>
                </a:solidFill>
                <a:latin typeface="Tahoma"/>
                <a:ea typeface="標楷體"/>
              </a:rPr>
              <a:t>Emotion </a:t>
            </a:r>
            <a:endParaRPr kumimoji="1" lang="en-US" altLang="zh-TW" sz="2800" b="0" kern="0" dirty="0" smtClean="0">
              <a:solidFill>
                <a:srgbClr val="000000"/>
              </a:solidFill>
              <a:latin typeface="Tahoma"/>
              <a:ea typeface="標楷體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663300"/>
              </a:buClr>
              <a:buSzPct val="75000"/>
              <a:defRPr/>
            </a:pPr>
            <a:endParaRPr kumimoji="1" lang="en-US" altLang="zh-TW" sz="2800" b="0" kern="0" dirty="0">
              <a:solidFill>
                <a:srgbClr val="000000"/>
              </a:solidFill>
              <a:latin typeface="Tahom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0392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Effect </a:t>
            </a:r>
            <a:r>
              <a:rPr lang="en-US" altLang="zh-TW" dirty="0"/>
              <a:t>of cache expiration</a:t>
            </a:r>
            <a:br>
              <a:rPr lang="en-US" altLang="zh-TW" dirty="0"/>
            </a:br>
            <a:r>
              <a:rPr lang="en-US" altLang="zh-TW" dirty="0"/>
              <a:t>time on hit rate and accuracy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141"/>
            <a:ext cx="91725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732240" y="2996952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2852936"/>
            <a:ext cx="111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Staleness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0556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Energy savings by </a:t>
            </a:r>
            <a:r>
              <a:rPr lang="en-US" altLang="zh-TW" dirty="0" smtClean="0"/>
              <a:t>Sensing </a:t>
            </a:r>
            <a:r>
              <a:rPr lang="en-US" altLang="zh-TW" dirty="0"/>
              <a:t>Planner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3877"/>
            <a:ext cx="7924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347864" y="2924944"/>
            <a:ext cx="864096" cy="201622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489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Fraction of times </a:t>
            </a:r>
            <a:r>
              <a:rPr lang="en-US" altLang="zh-TW" dirty="0" smtClean="0"/>
              <a:t>Sensing </a:t>
            </a:r>
            <a:r>
              <a:rPr lang="en-US" altLang="zh-TW" dirty="0"/>
              <a:t>Planner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does </a:t>
            </a:r>
            <a:r>
              <a:rPr lang="en-US" altLang="zh-TW" dirty="0"/>
              <a:t>better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00808"/>
            <a:ext cx="7219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724128" y="2204864"/>
            <a:ext cx="864096" cy="280831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7316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Latency of a Get() </a:t>
            </a:r>
            <a:r>
              <a:rPr lang="en-US" altLang="zh-TW" dirty="0" smtClean="0"/>
              <a:t>request </a:t>
            </a:r>
            <a:br>
              <a:rPr lang="en-US" altLang="zh-TW" dirty="0" smtClean="0"/>
            </a:br>
            <a:r>
              <a:rPr lang="en-US" altLang="zh-TW" dirty="0" smtClean="0"/>
              <a:t>on </a:t>
            </a:r>
            <a:r>
              <a:rPr lang="en-US" altLang="zh-TW" dirty="0"/>
              <a:t>Inference Cache hit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772816"/>
            <a:ext cx="69246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628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Time required to generate a plan on a Samsung Focus phone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2816"/>
            <a:ext cx="7391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07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End-to-end energy </a:t>
            </a:r>
            <a:r>
              <a:rPr lang="en-US" altLang="zh-TW" dirty="0" smtClean="0"/>
              <a:t>savings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" y="1677888"/>
            <a:ext cx="9010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7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Per user power consumption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/>
              <a:t>users sorted by ACE power)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3228"/>
            <a:ext cx="9144000" cy="24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Rule based Context Sensing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Context sensing</a:t>
            </a:r>
          </a:p>
          <a:p>
            <a:pPr lvl="1"/>
            <a:r>
              <a:rPr lang="en-US" altLang="zh-TW" dirty="0" smtClean="0"/>
              <a:t>Sensors in smartphone</a:t>
            </a:r>
          </a:p>
          <a:p>
            <a:pPr lvl="1"/>
            <a:r>
              <a:rPr lang="en-US" altLang="zh-TW" dirty="0" smtClean="0"/>
              <a:t>Applications react based on operating condition</a:t>
            </a:r>
          </a:p>
          <a:p>
            <a:r>
              <a:rPr lang="en-US" altLang="zh-TW" sz="2400" dirty="0" smtClean="0"/>
              <a:t>Example</a:t>
            </a:r>
          </a:p>
          <a:p>
            <a:pPr lvl="1"/>
            <a:r>
              <a:rPr lang="en-US" altLang="zh-TW" sz="2400" dirty="0" smtClean="0"/>
              <a:t>Location based reminder, Mute phone while in meeting, Greeting message while driving</a:t>
            </a:r>
          </a:p>
          <a:p>
            <a:r>
              <a:rPr lang="en-US" altLang="zh-TW" dirty="0" smtClean="0"/>
              <a:t>Energy consumption</a:t>
            </a:r>
          </a:p>
          <a:p>
            <a:pPr lvl="1"/>
            <a:r>
              <a:rPr lang="en-US" altLang="zh-TW" dirty="0" smtClean="0"/>
              <a:t>Big overhead</a:t>
            </a:r>
          </a:p>
          <a:p>
            <a:pPr lvl="1"/>
            <a:r>
              <a:rPr lang="en-US" altLang="zh-TW" dirty="0" smtClean="0"/>
              <a:t>Continuous context sensing</a:t>
            </a:r>
          </a:p>
        </p:txBody>
      </p:sp>
    </p:spTree>
    <p:extLst>
      <p:ext uri="{BB962C8B-B14F-4D97-AF65-F5344CB8AC3E}">
        <p14:creationId xmlns:p14="http://schemas.microsoft.com/office/powerpoint/2010/main" val="42636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Contribution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Develop ACE </a:t>
            </a:r>
          </a:p>
          <a:p>
            <a:pPr lvl="1"/>
            <a:r>
              <a:rPr lang="en-US" altLang="zh-TW" dirty="0" err="1" smtClean="0"/>
              <a:t>Acquisitional</a:t>
            </a:r>
            <a:r>
              <a:rPr lang="en-US" altLang="zh-TW" dirty="0" smtClean="0"/>
              <a:t> </a:t>
            </a:r>
            <a:r>
              <a:rPr lang="en-US" altLang="zh-TW" dirty="0"/>
              <a:t>Context </a:t>
            </a:r>
            <a:r>
              <a:rPr lang="en-US" altLang="zh-TW" dirty="0" smtClean="0"/>
              <a:t>Engine</a:t>
            </a:r>
          </a:p>
          <a:p>
            <a:pPr lvl="1"/>
            <a:r>
              <a:rPr lang="en-US" altLang="zh-TW" dirty="0" smtClean="0"/>
              <a:t>A middleware that supports continuous context-aware applications</a:t>
            </a:r>
          </a:p>
          <a:p>
            <a:pPr lvl="1"/>
            <a:r>
              <a:rPr lang="en-US" altLang="zh-TW" dirty="0" smtClean="0"/>
              <a:t>While mitigating sensing costs for inferring context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68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4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Provides user's current context to applications running on it</a:t>
            </a:r>
          </a:p>
          <a:p>
            <a:r>
              <a:rPr lang="en-US" altLang="zh-TW" dirty="0" smtClean="0"/>
              <a:t>Context attributes (</a:t>
            </a:r>
            <a:r>
              <a:rPr lang="en-US" altLang="zh-TW" dirty="0" err="1" smtClean="0"/>
              <a:t>AtHome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IsDrving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Key Idea: Human contexts are limited by physical constraints =&gt; context attributes are correlated </a:t>
            </a:r>
          </a:p>
          <a:p>
            <a:r>
              <a:rPr lang="en-US" altLang="zh-TW" dirty="0" smtClean="0"/>
              <a:t>Dynamically learns </a:t>
            </a:r>
            <a:r>
              <a:rPr lang="en-US" altLang="zh-TW" dirty="0"/>
              <a:t>relationships among </a:t>
            </a:r>
            <a:r>
              <a:rPr lang="en-US" altLang="zh-TW" dirty="0" smtClean="0"/>
              <a:t>various </a:t>
            </a:r>
            <a:r>
              <a:rPr lang="en-US" altLang="zh-TW" dirty="0"/>
              <a:t>context attributes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e.g</a:t>
            </a:r>
            <a:r>
              <a:rPr lang="en-US" altLang="zh-TW" dirty="0"/>
              <a:t>., whenever the user is Driving</a:t>
            </a:r>
            <a:r>
              <a:rPr lang="en-US" altLang="zh-TW" dirty="0" smtClean="0"/>
              <a:t>, he </a:t>
            </a:r>
            <a:r>
              <a:rPr lang="en-US" altLang="zh-TW" dirty="0"/>
              <a:t>is not </a:t>
            </a:r>
            <a:r>
              <a:rPr lang="en-US" altLang="zh-TW" dirty="0" err="1" smtClean="0"/>
              <a:t>AtHome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220072" y="3645024"/>
            <a:ext cx="100811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220072" y="2881745"/>
            <a:ext cx="100811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224830" y="2132856"/>
            <a:ext cx="100811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5224830" y="21955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Application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368846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ACE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296838" y="37077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Sensors</a:t>
            </a:r>
            <a:endParaRPr lang="en-IN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92882" y="2636912"/>
            <a:ext cx="0" cy="244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00894" y="3400191"/>
            <a:ext cx="0" cy="244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2982" y="2276872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Request for  current value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79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13931</TotalTime>
  <Words>1274</Words>
  <Application>Microsoft Office PowerPoint</Application>
  <PresentationFormat>On-screen Show (4:3)</PresentationFormat>
  <Paragraphs>248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標楷體</vt:lpstr>
      <vt:lpstr>新細明體</vt:lpstr>
      <vt:lpstr>新細明體</vt:lpstr>
      <vt:lpstr>Tahoma</vt:lpstr>
      <vt:lpstr>Times New Roman</vt:lpstr>
      <vt:lpstr>Wingdings</vt:lpstr>
      <vt:lpstr>Office 佈景主題</vt:lpstr>
      <vt:lpstr>多媒體項目</vt:lpstr>
      <vt:lpstr>Context Sensing</vt:lpstr>
      <vt:lpstr>Context Aware Computing</vt:lpstr>
      <vt:lpstr>Context Aware Computing</vt:lpstr>
      <vt:lpstr>What is context?</vt:lpstr>
      <vt:lpstr>Examples of Context</vt:lpstr>
      <vt:lpstr>Rule based Context Sensing</vt:lpstr>
      <vt:lpstr>Background</vt:lpstr>
      <vt:lpstr>Contribution </vt:lpstr>
      <vt:lpstr>ACE</vt:lpstr>
      <vt:lpstr>Key idea</vt:lpstr>
      <vt:lpstr>Two Powerful Optimizations</vt:lpstr>
      <vt:lpstr>Two Powerful Optimizations </vt:lpstr>
      <vt:lpstr>ACE Architecture</vt:lpstr>
      <vt:lpstr>PowerPoint Presentation</vt:lpstr>
      <vt:lpstr>Contexters </vt:lpstr>
      <vt:lpstr>Contexters</vt:lpstr>
      <vt:lpstr>Work Flow of ACE</vt:lpstr>
      <vt:lpstr>Rule Miner</vt:lpstr>
      <vt:lpstr>Algo Outline </vt:lpstr>
      <vt:lpstr>Rule Miner </vt:lpstr>
      <vt:lpstr>PowerPoint Presentation</vt:lpstr>
      <vt:lpstr>Rule Miner</vt:lpstr>
      <vt:lpstr>Intelligent Context Caching</vt:lpstr>
      <vt:lpstr>PowerPoint Presentation</vt:lpstr>
      <vt:lpstr>Key challenge </vt:lpstr>
      <vt:lpstr>Expression tree</vt:lpstr>
      <vt:lpstr>Expression tree</vt:lpstr>
      <vt:lpstr>Expression tree</vt:lpstr>
      <vt:lpstr>Expression Trees</vt:lpstr>
      <vt:lpstr>Inference cache (evaluation of tree)</vt:lpstr>
      <vt:lpstr>PowerPoint Presentation</vt:lpstr>
      <vt:lpstr>Minimal expression tree</vt:lpstr>
      <vt:lpstr>Sensing planner</vt:lpstr>
      <vt:lpstr>Sensing Planner</vt:lpstr>
      <vt:lpstr>ACE Architecture</vt:lpstr>
      <vt:lpstr>Sensing plan </vt:lpstr>
      <vt:lpstr>Speculative sensing API</vt:lpstr>
      <vt:lpstr>PowerPoint Presentation</vt:lpstr>
      <vt:lpstr>PowerPoint Presentation</vt:lpstr>
      <vt:lpstr>PowerPoint Presentation</vt:lpstr>
      <vt:lpstr>PowerPoint Presentation</vt:lpstr>
      <vt:lpstr>Evaluation</vt:lpstr>
      <vt:lpstr>Applications</vt:lpstr>
      <vt:lpstr>Datasets</vt:lpstr>
      <vt:lpstr>Dataset</vt:lpstr>
      <vt:lpstr>Datasets</vt:lpstr>
      <vt:lpstr>Evaluation </vt:lpstr>
      <vt:lpstr>Evaluation</vt:lpstr>
      <vt:lpstr>Hit rates and energy savings of Inference Cache</vt:lpstr>
      <vt:lpstr>Effect of cache expiration time on hit rate and accuracy</vt:lpstr>
      <vt:lpstr>Energy savings by Sensing Planner</vt:lpstr>
      <vt:lpstr>Fraction of times Sensing Planner  does better</vt:lpstr>
      <vt:lpstr>Latency of a Get() request  on Inference Cache hit</vt:lpstr>
      <vt:lpstr>Time required to generate a plan on a Samsung Focus phone</vt:lpstr>
      <vt:lpstr>End-to-end energy savings</vt:lpstr>
      <vt:lpstr>Per user power consumption  (users sorted by ACE power)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ACE: Exploiting Correlation for Energy-Efficient and Continuous Context Sensing</dc:title>
  <dc:creator>cchsiao</dc:creator>
  <cp:lastModifiedBy>Prof. Bivas Mitra</cp:lastModifiedBy>
  <cp:revision>75</cp:revision>
  <dcterms:created xsi:type="dcterms:W3CDTF">2013-02-17T14:35:37Z</dcterms:created>
  <dcterms:modified xsi:type="dcterms:W3CDTF">2019-11-08T08:28:24Z</dcterms:modified>
</cp:coreProperties>
</file>