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3166" autoAdjust="0"/>
    <p:restoredTop sz="94689" autoAdjust="0"/>
  </p:normalViewPr>
  <p:slideViewPr>
    <p:cSldViewPr>
      <p:cViewPr>
        <p:scale>
          <a:sx n="76" d="100"/>
          <a:sy n="76" d="100"/>
        </p:scale>
        <p:origin x="-17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5DDA-AE02-4CB8-B6B8-56ED1AF3E190}" type="datetimeFigureOut">
              <a:rPr lang="en-US" smtClean="0"/>
              <a:pPr/>
              <a:t>10/31/2013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9EA-8617-428E-8D9A-B452C26300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5DDA-AE02-4CB8-B6B8-56ED1AF3E190}" type="datetimeFigureOut">
              <a:rPr lang="en-US" smtClean="0"/>
              <a:pPr/>
              <a:t>10/31/2013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9EA-8617-428E-8D9A-B452C26300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5DDA-AE02-4CB8-B6B8-56ED1AF3E190}" type="datetimeFigureOut">
              <a:rPr lang="en-US" smtClean="0"/>
              <a:pPr/>
              <a:t>10/31/2013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9EA-8617-428E-8D9A-B452C26300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5DDA-AE02-4CB8-B6B8-56ED1AF3E190}" type="datetimeFigureOut">
              <a:rPr lang="en-US" smtClean="0"/>
              <a:pPr/>
              <a:t>10/31/2013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9EA-8617-428E-8D9A-B452C26300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5DDA-AE02-4CB8-B6B8-56ED1AF3E190}" type="datetimeFigureOut">
              <a:rPr lang="en-US" smtClean="0"/>
              <a:pPr/>
              <a:t>10/31/2013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9EA-8617-428E-8D9A-B452C26300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5DDA-AE02-4CB8-B6B8-56ED1AF3E190}" type="datetimeFigureOut">
              <a:rPr lang="en-US" smtClean="0"/>
              <a:pPr/>
              <a:t>10/31/2013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9EA-8617-428E-8D9A-B452C26300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5DDA-AE02-4CB8-B6B8-56ED1AF3E190}" type="datetimeFigureOut">
              <a:rPr lang="en-US" smtClean="0"/>
              <a:pPr/>
              <a:t>10/31/2013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9EA-8617-428E-8D9A-B452C26300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5DDA-AE02-4CB8-B6B8-56ED1AF3E190}" type="datetimeFigureOut">
              <a:rPr lang="en-US" smtClean="0"/>
              <a:pPr/>
              <a:t>10/31/2013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9EA-8617-428E-8D9A-B452C26300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5DDA-AE02-4CB8-B6B8-56ED1AF3E190}" type="datetimeFigureOut">
              <a:rPr lang="en-US" smtClean="0"/>
              <a:pPr/>
              <a:t>10/31/2013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9EA-8617-428E-8D9A-B452C26300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5DDA-AE02-4CB8-B6B8-56ED1AF3E190}" type="datetimeFigureOut">
              <a:rPr lang="en-US" smtClean="0"/>
              <a:pPr/>
              <a:t>10/31/2013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9EA-8617-428E-8D9A-B452C26300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5DDA-AE02-4CB8-B6B8-56ED1AF3E190}" type="datetimeFigureOut">
              <a:rPr lang="en-US" smtClean="0"/>
              <a:pPr/>
              <a:t>10/31/2013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129EA-8617-428E-8D9A-B452C26300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B5DDA-AE02-4CB8-B6B8-56ED1AF3E190}" type="datetimeFigureOut">
              <a:rPr lang="en-US" smtClean="0"/>
              <a:pPr/>
              <a:t>10/31/2013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129EA-8617-428E-8D9A-B452C26300F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Syntax Directed Definitions</a:t>
            </a:r>
            <a:br>
              <a:rPr lang="en-US" sz="4000" b="1" dirty="0" smtClean="0"/>
            </a:br>
            <a:r>
              <a:rPr lang="en-US" sz="3400" dirty="0" smtClean="0"/>
              <a:t>Synthesized Attributes</a:t>
            </a:r>
            <a:endParaRPr lang="en-IN" sz="3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Abstract Syntax Tree: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2400" dirty="0" smtClean="0"/>
              <a:t>A syntax where the Internal nodes are Operators and</a:t>
            </a:r>
          </a:p>
          <a:p>
            <a:pPr>
              <a:buNone/>
            </a:pPr>
            <a:r>
              <a:rPr lang="en-US" sz="2400" dirty="0" smtClean="0"/>
              <a:t>Leaves are Operands.</a:t>
            </a:r>
          </a:p>
          <a:p>
            <a:pPr>
              <a:buNone/>
            </a:pPr>
            <a:r>
              <a:rPr lang="en-US" sz="1800" dirty="0" smtClean="0"/>
              <a:t> Ex:3*4+7                      </a:t>
            </a:r>
            <a:r>
              <a:rPr lang="en-US" sz="1800" b="1" dirty="0" smtClean="0"/>
              <a:t>+</a:t>
            </a:r>
            <a:r>
              <a:rPr lang="en-US" sz="1800" dirty="0" smtClean="0"/>
              <a:t>        </a:t>
            </a:r>
          </a:p>
          <a:p>
            <a:pPr>
              <a:buNone/>
            </a:pPr>
            <a:r>
              <a:rPr lang="en-US" sz="1800" dirty="0" smtClean="0"/>
              <a:t>      id*</a:t>
            </a:r>
            <a:r>
              <a:rPr lang="en-US" sz="1800" dirty="0" err="1" smtClean="0"/>
              <a:t>id+id</a:t>
            </a:r>
            <a:r>
              <a:rPr lang="en-US" sz="1800" dirty="0" smtClean="0"/>
              <a:t>  </a:t>
            </a:r>
          </a:p>
          <a:p>
            <a:pPr>
              <a:buNone/>
            </a:pPr>
            <a:r>
              <a:rPr lang="en-US" sz="1800" dirty="0" smtClean="0"/>
              <a:t>   Abstract Syntax   </a:t>
            </a:r>
            <a:r>
              <a:rPr lang="en-US" sz="1800" b="1" dirty="0" smtClean="0"/>
              <a:t>*</a:t>
            </a:r>
            <a:r>
              <a:rPr lang="en-US" sz="1800" dirty="0" smtClean="0"/>
              <a:t>            7</a:t>
            </a:r>
          </a:p>
          <a:p>
            <a:pPr>
              <a:buNone/>
            </a:pPr>
            <a:r>
              <a:rPr lang="en-US" sz="1800" dirty="0" smtClean="0"/>
              <a:t>         Tree</a:t>
            </a:r>
          </a:p>
          <a:p>
            <a:pPr>
              <a:buNone/>
            </a:pPr>
            <a:r>
              <a:rPr lang="en-US" sz="1800" dirty="0" smtClean="0"/>
              <a:t>                           3           4       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                                                                                         </a:t>
            </a:r>
          </a:p>
          <a:p>
            <a:pPr>
              <a:buNone/>
            </a:pPr>
            <a:r>
              <a:rPr lang="en-US" sz="1800" dirty="0" smtClean="0"/>
              <a:t>                </a:t>
            </a:r>
            <a:r>
              <a:rPr lang="en-US" sz="2400" dirty="0" smtClean="0"/>
              <a:t> </a:t>
            </a:r>
            <a:endParaRPr lang="en-IN" dirty="0"/>
          </a:p>
        </p:txBody>
      </p:sp>
      <p:pic>
        <p:nvPicPr>
          <p:cNvPr id="14" name="Picture 13" descr="scrib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1653254"/>
            <a:ext cx="4726815" cy="4051555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rot="5400000">
            <a:off x="2214546" y="2357430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2607455" y="2321711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928794" y="3000372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250265" y="2964653"/>
            <a:ext cx="5715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6643702" y="3929066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57752" y="628652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Bottom Up Evaluating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4186238" cy="61436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Input String:12*7*5</a:t>
            </a:r>
          </a:p>
          <a:p>
            <a:pPr>
              <a:buNone/>
            </a:pPr>
            <a:r>
              <a:rPr lang="en-US" dirty="0" smtClean="0"/>
              <a:t>T</a:t>
            </a:r>
            <a:r>
              <a:rPr lang="en-US" dirty="0" smtClean="0">
                <a:sym typeface="Wingdings" pitchFamily="2" charset="2"/>
              </a:rPr>
              <a:t>T*F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TF</a:t>
            </a: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Fid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600" dirty="0" smtClean="0">
                <a:sym typeface="Wingdings" pitchFamily="2" charset="2"/>
              </a:rPr>
              <a:t>After Transforming:</a:t>
            </a:r>
          </a:p>
          <a:p>
            <a:pPr>
              <a:buNone/>
            </a:pPr>
            <a:r>
              <a:rPr lang="en-US" sz="2600" dirty="0" smtClean="0">
                <a:sym typeface="Wingdings" pitchFamily="2" charset="2"/>
              </a:rPr>
              <a:t>TFT’</a:t>
            </a:r>
          </a:p>
          <a:p>
            <a:pPr>
              <a:buNone/>
            </a:pPr>
            <a:r>
              <a:rPr lang="en-US" sz="2600" dirty="0" smtClean="0">
                <a:sym typeface="Wingdings" pitchFamily="2" charset="2"/>
              </a:rPr>
              <a:t>T’*FT’</a:t>
            </a:r>
          </a:p>
          <a:p>
            <a:pPr>
              <a:buNone/>
            </a:pPr>
            <a:r>
              <a:rPr lang="en-US" sz="2600" dirty="0" smtClean="0">
                <a:sym typeface="Wingdings" pitchFamily="2" charset="2"/>
              </a:rPr>
              <a:t>T’Ɛ</a:t>
            </a:r>
          </a:p>
          <a:p>
            <a:pPr>
              <a:buNone/>
            </a:pPr>
            <a:r>
              <a:rPr lang="en-US" sz="2600" dirty="0" err="1" smtClean="0">
                <a:sym typeface="Wingdings" pitchFamily="2" charset="2"/>
              </a:rPr>
              <a:t>Fid</a:t>
            </a:r>
            <a:endParaRPr lang="en-US" sz="2600" dirty="0" smtClean="0">
              <a:sym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2" y="35716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en-IN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85723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en-IN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358082" y="85723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IN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141659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en-IN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57818" y="148803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</a:t>
            </a:r>
            <a:endParaRPr lang="en-IN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86512" y="85723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</a:t>
            </a:r>
            <a:endParaRPr lang="en-IN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00760" y="141659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IN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58082" y="142873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id</a:t>
            </a:r>
            <a:endParaRPr lang="en-IN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14876" y="185736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IN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00760" y="185736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id</a:t>
            </a:r>
            <a:endParaRPr lang="en-IN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27860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 </a:t>
            </a:r>
            <a:endParaRPr lang="en-IN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43438" y="24288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id</a:t>
            </a:r>
            <a:endParaRPr lang="en-IN" b="1" dirty="0"/>
          </a:p>
        </p:txBody>
      </p:sp>
      <p:cxnSp>
        <p:nvCxnSpPr>
          <p:cNvPr id="18" name="Straight Connector 17"/>
          <p:cNvCxnSpPr/>
          <p:nvPr/>
        </p:nvCxnSpPr>
        <p:spPr>
          <a:xfrm rot="10800000" flipV="1">
            <a:off x="5500694" y="642918"/>
            <a:ext cx="857256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500826" y="642918"/>
            <a:ext cx="928694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929190" y="1071546"/>
            <a:ext cx="500066" cy="500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287174" y="1356504"/>
            <a:ext cx="42862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286512" y="78579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750595" y="182164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500694" y="1071546"/>
            <a:ext cx="571504" cy="428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679157" y="2321711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36479" y="182164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3"/>
          </p:cNvCxnSpPr>
          <p:nvPr/>
        </p:nvCxnSpPr>
        <p:spPr>
          <a:xfrm>
            <a:off x="7500958" y="1041898"/>
            <a:ext cx="1588" cy="458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500562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IN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357818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T’</a:t>
            </a:r>
            <a:endParaRPr lang="en-IN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429256" y="378619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IN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5429256" y="428625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id7</a:t>
            </a:r>
            <a:endParaRPr lang="en-IN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572264" y="378619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T’</a:t>
            </a:r>
            <a:endParaRPr lang="en-IN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4857752" y="37861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</a:t>
            </a:r>
            <a:endParaRPr lang="en-IN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071934" y="3786191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id12</a:t>
            </a:r>
            <a:endParaRPr lang="en-IN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286644" y="428625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T’</a:t>
            </a:r>
            <a:endParaRPr lang="en-IN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643702" y="42862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IN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6143636" y="42862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</a:t>
            </a:r>
            <a:endParaRPr lang="en-IN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86644" y="478632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ym typeface="Wingdings" pitchFamily="2" charset="2"/>
              </a:rPr>
              <a:t>Ɛ</a:t>
            </a:r>
            <a:endParaRPr lang="en-IN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6643702" y="4786323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</a:t>
            </a:r>
            <a:r>
              <a:rPr lang="en-US" b="1" dirty="0" smtClean="0"/>
              <a:t>d 5</a:t>
            </a:r>
            <a:endParaRPr lang="en-IN" b="1" dirty="0"/>
          </a:p>
        </p:txBody>
      </p:sp>
      <p:cxnSp>
        <p:nvCxnSpPr>
          <p:cNvPr id="72" name="Straight Connector 71"/>
          <p:cNvCxnSpPr/>
          <p:nvPr/>
        </p:nvCxnSpPr>
        <p:spPr>
          <a:xfrm rot="10800000" flipV="1">
            <a:off x="4714876" y="3000372"/>
            <a:ext cx="428628" cy="2857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4321967" y="3607595"/>
            <a:ext cx="428628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 flipH="1">
            <a:off x="5143504" y="3071810"/>
            <a:ext cx="357190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5000628" y="3500438"/>
            <a:ext cx="428628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6200000" flipH="1">
            <a:off x="5393537" y="3679033"/>
            <a:ext cx="285752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572132" y="3500438"/>
            <a:ext cx="1143008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5429256" y="4214818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6322231" y="4036223"/>
            <a:ext cx="428628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786578" y="4000504"/>
            <a:ext cx="571504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6607983" y="4250537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6608777" y="4749809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7286644" y="4714884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4286248" y="521495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Down Parser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7158" y="1357298"/>
            <a:ext cx="785818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 code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00166" y="1214422"/>
            <a:ext cx="1000132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Lexical analysis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(Tokens)</a:t>
            </a:r>
            <a:endParaRPr lang="en-IN" dirty="0" smtClean="0"/>
          </a:p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00364" y="1357298"/>
            <a:ext cx="1428760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Parsing (Parse Tree)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72066" y="1357298"/>
            <a:ext cx="2214578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Intermediate Code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(m/c-independent)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500958" y="1357298"/>
            <a:ext cx="1428760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Target Code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7620" y="642918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Semantic Analysis</a:t>
            </a:r>
            <a:endParaRPr lang="en-IN" sz="2000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3786182" y="2786058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3858414" y="1856570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3464711" y="2464587"/>
            <a:ext cx="64373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5393537" y="2464587"/>
            <a:ext cx="64373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57686" y="285749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connection</a:t>
            </a:r>
            <a:endParaRPr lang="en-IN" dirty="0"/>
          </a:p>
        </p:txBody>
      </p:sp>
      <p:sp>
        <p:nvSpPr>
          <p:cNvPr id="47" name="TextBox 46"/>
          <p:cNvSpPr txBox="1"/>
          <p:nvPr/>
        </p:nvSpPr>
        <p:spPr>
          <a:xfrm>
            <a:off x="428596" y="3643314"/>
            <a:ext cx="850112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Semantic Analysis</a:t>
            </a:r>
            <a:r>
              <a:rPr lang="en-US" sz="2800" dirty="0" smtClean="0"/>
              <a:t>: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      Parser will generate the parse tree with the semantic information. When the parse tree is evaluated/traversed it will automatically generate the Intermediate Code.</a:t>
            </a:r>
          </a:p>
          <a:p>
            <a:endParaRPr lang="en-US" dirty="0"/>
          </a:p>
        </p:txBody>
      </p:sp>
      <p:cxnSp>
        <p:nvCxnSpPr>
          <p:cNvPr id="49" name="Straight Arrow Connector 48"/>
          <p:cNvCxnSpPr>
            <a:stCxn id="6" idx="3"/>
            <a:endCxn id="9" idx="1"/>
          </p:cNvCxnSpPr>
          <p:nvPr/>
        </p:nvCxnSpPr>
        <p:spPr>
          <a:xfrm>
            <a:off x="1142976" y="175020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9" idx="3"/>
            <a:endCxn id="22" idx="1"/>
          </p:cNvCxnSpPr>
          <p:nvPr/>
        </p:nvCxnSpPr>
        <p:spPr>
          <a:xfrm>
            <a:off x="2500298" y="175020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3" idx="3"/>
            <a:endCxn id="27" idx="1"/>
          </p:cNvCxnSpPr>
          <p:nvPr/>
        </p:nvCxnSpPr>
        <p:spPr>
          <a:xfrm>
            <a:off x="7286644" y="175020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643602"/>
          </a:xfrm>
        </p:spPr>
        <p:txBody>
          <a:bodyPr>
            <a:normAutofit/>
          </a:bodyPr>
          <a:lstStyle/>
          <a:p>
            <a:r>
              <a:rPr lang="en-US" b="1" dirty="0" smtClean="0"/>
              <a:t>How to accommodate semantic information in CFG?</a:t>
            </a:r>
          </a:p>
          <a:p>
            <a:r>
              <a:rPr lang="en-US" b="1" dirty="0" smtClean="0"/>
              <a:t>How to relate programming languages into Terminals &amp; Not-Terminals?</a:t>
            </a:r>
          </a:p>
          <a:p>
            <a:pPr>
              <a:buNone/>
            </a:pPr>
            <a:r>
              <a:rPr lang="en-US" b="1" dirty="0" smtClean="0"/>
              <a:t>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Tokens are Terminals</a:t>
            </a:r>
          </a:p>
          <a:p>
            <a:pPr>
              <a:buNone/>
            </a:pPr>
            <a:r>
              <a:rPr lang="en-US" sz="2800" i="1" dirty="0" smtClean="0"/>
              <a:t>Constructs are Non-Terminals</a:t>
            </a:r>
          </a:p>
          <a:p>
            <a:endParaRPr lang="en-US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000100" y="2714620"/>
            <a:ext cx="1785950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Input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Program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8992" y="278605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643306" y="2643182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Tokens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3306" y="3143248"/>
            <a:ext cx="15001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Constructs</a:t>
            </a:r>
            <a:endParaRPr lang="en-IN" sz="22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86050" y="285749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86050" y="335756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285728"/>
            <a:ext cx="80010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Programming Language Constructs</a:t>
            </a:r>
            <a:r>
              <a:rPr lang="en-US" sz="2200" dirty="0" smtClean="0"/>
              <a:t>:</a:t>
            </a:r>
          </a:p>
          <a:p>
            <a:r>
              <a:rPr lang="en-US" sz="2400" b="1" dirty="0" smtClean="0"/>
              <a:t>Ex</a:t>
            </a:r>
            <a:r>
              <a:rPr lang="en-US" sz="2400" dirty="0" smtClean="0"/>
              <a:t>: while, if-then else                   </a:t>
            </a:r>
          </a:p>
          <a:p>
            <a:r>
              <a:rPr lang="en-US" sz="2200" dirty="0" smtClean="0"/>
              <a:t>    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</a:t>
            </a:r>
          </a:p>
          <a:p>
            <a:endParaRPr lang="en-US" sz="2200" dirty="0"/>
          </a:p>
          <a:p>
            <a:r>
              <a:rPr lang="en-US" sz="2200" dirty="0" smtClean="0"/>
              <a:t> </a:t>
            </a:r>
            <a:r>
              <a:rPr lang="en-US" sz="2200" i="1" dirty="0" smtClean="0"/>
              <a:t>while(a&gt;b)</a:t>
            </a:r>
          </a:p>
          <a:p>
            <a:r>
              <a:rPr lang="en-US" sz="2200" i="1" dirty="0" smtClean="0"/>
              <a:t>   { </a:t>
            </a:r>
            <a:r>
              <a:rPr lang="en-US" sz="2200" i="1" dirty="0" err="1" smtClean="0"/>
              <a:t>i</a:t>
            </a:r>
            <a:r>
              <a:rPr lang="en-US" sz="2200" i="1" dirty="0" smtClean="0"/>
              <a:t>=i+1;</a:t>
            </a:r>
          </a:p>
          <a:p>
            <a:r>
              <a:rPr lang="en-US" sz="2200" i="1" dirty="0"/>
              <a:t> </a:t>
            </a:r>
            <a:r>
              <a:rPr lang="en-US" sz="2200" i="1" dirty="0" smtClean="0"/>
              <a:t>   }</a:t>
            </a:r>
            <a:endParaRPr lang="en-US" sz="2200" dirty="0" smtClean="0"/>
          </a:p>
          <a:p>
            <a:r>
              <a:rPr lang="en-US" sz="2200" dirty="0"/>
              <a:t> </a:t>
            </a:r>
            <a:r>
              <a:rPr lang="en-US" sz="2200" dirty="0" smtClean="0"/>
              <a:t>                                     </a:t>
            </a:r>
          </a:p>
          <a:p>
            <a:r>
              <a:rPr lang="en-US" sz="2400" dirty="0" smtClean="0"/>
              <a:t>     </a:t>
            </a:r>
            <a:endParaRPr lang="en-US" sz="2400" dirty="0"/>
          </a:p>
          <a:p>
            <a:endParaRPr lang="en-US" sz="2400" dirty="0" smtClean="0"/>
          </a:p>
          <a:p>
            <a:endParaRPr lang="en-US" sz="2400" b="1" dirty="0" smtClean="0"/>
          </a:p>
          <a:p>
            <a:endParaRPr lang="en-IN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857752" y="1357298"/>
            <a:ext cx="32147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en-US" sz="2000" dirty="0" smtClean="0"/>
              <a:t> while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</a:t>
            </a:r>
            <a:r>
              <a:rPr lang="en-US" sz="2000" dirty="0" smtClean="0"/>
              <a:t>body</a:t>
            </a:r>
            <a:r>
              <a:rPr lang="en-US" dirty="0" smtClean="0"/>
              <a:t>                         </a:t>
            </a:r>
            <a:r>
              <a:rPr lang="en-US" sz="2400" dirty="0" smtClean="0"/>
              <a:t>&gt;</a:t>
            </a:r>
          </a:p>
          <a:p>
            <a:r>
              <a:rPr lang="en-US" dirty="0" smtClean="0"/>
              <a:t>  </a:t>
            </a:r>
            <a:endParaRPr lang="en-US" dirty="0"/>
          </a:p>
          <a:p>
            <a:r>
              <a:rPr lang="en-US" dirty="0" smtClean="0"/>
              <a:t>        </a:t>
            </a:r>
            <a:r>
              <a:rPr lang="en-US" sz="2800" dirty="0" smtClean="0"/>
              <a:t>=</a:t>
            </a:r>
            <a:r>
              <a:rPr lang="en-US" dirty="0" smtClean="0"/>
              <a:t>                     </a:t>
            </a:r>
            <a:r>
              <a:rPr lang="en-US" sz="2400" dirty="0" smtClean="0"/>
              <a:t>a</a:t>
            </a:r>
            <a:r>
              <a:rPr lang="en-US" dirty="0" smtClean="0"/>
              <a:t>              </a:t>
            </a:r>
            <a:r>
              <a:rPr lang="en-US" sz="2000" dirty="0" smtClean="0"/>
              <a:t>b</a:t>
            </a:r>
          </a:p>
          <a:p>
            <a:endParaRPr lang="en-US" dirty="0"/>
          </a:p>
          <a:p>
            <a:r>
              <a:rPr lang="en-US" sz="2000" dirty="0" err="1" smtClean="0"/>
              <a:t>i</a:t>
            </a:r>
            <a:r>
              <a:rPr lang="en-US" dirty="0" smtClean="0"/>
              <a:t>           </a:t>
            </a:r>
            <a:r>
              <a:rPr lang="en-US" sz="2800" dirty="0" smtClean="0"/>
              <a:t>+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err="1" smtClean="0"/>
              <a:t>i</a:t>
            </a:r>
            <a:r>
              <a:rPr lang="en-US" sz="2000" dirty="0" smtClean="0"/>
              <a:t>         1</a:t>
            </a:r>
            <a:endParaRPr lang="en-IN" sz="2000" dirty="0"/>
          </a:p>
        </p:txBody>
      </p:sp>
      <p:cxnSp>
        <p:nvCxnSpPr>
          <p:cNvPr id="21" name="Straight Connector 20"/>
          <p:cNvCxnSpPr/>
          <p:nvPr/>
        </p:nvCxnSpPr>
        <p:spPr>
          <a:xfrm rot="16200000" flipH="1">
            <a:off x="6715140" y="1714488"/>
            <a:ext cx="35719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V="1">
            <a:off x="5643570" y="1643050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215736" y="257095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893471" y="3036091"/>
            <a:ext cx="5715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357818" y="3071810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607983" y="2464587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7143768" y="2357430"/>
            <a:ext cx="50006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250661" y="3750471"/>
            <a:ext cx="57150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>
            <a:off x="5607851" y="3750471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>
            <a:off x="2786050" y="2071678"/>
            <a:ext cx="178595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71472" y="342900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Construct</a:t>
            </a:r>
            <a:endParaRPr lang="en-IN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43570" y="464344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Parse Tree</a:t>
            </a:r>
            <a:endParaRPr lang="en-IN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Attributes </a:t>
            </a:r>
            <a:r>
              <a:rPr lang="en-US" dirty="0" smtClean="0"/>
              <a:t>: </a:t>
            </a:r>
            <a:r>
              <a:rPr lang="en-US" sz="2400" dirty="0" smtClean="0"/>
              <a:t>String or value associated with a grammar.</a:t>
            </a:r>
          </a:p>
          <a:p>
            <a:pPr>
              <a:buNone/>
            </a:pPr>
            <a:r>
              <a:rPr lang="en-US" sz="2400" dirty="0" smtClean="0"/>
              <a:t>                          String</a:t>
            </a:r>
          </a:p>
          <a:p>
            <a:pPr>
              <a:buNone/>
            </a:pPr>
            <a:r>
              <a:rPr lang="en-US" sz="2400" dirty="0" smtClean="0"/>
              <a:t>                           </a:t>
            </a:r>
            <a:r>
              <a:rPr lang="en-US" sz="2400" dirty="0" err="1" smtClean="0"/>
              <a:t>Int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Code</a:t>
            </a:r>
          </a:p>
          <a:p>
            <a:pPr>
              <a:buNone/>
            </a:pPr>
            <a:r>
              <a:rPr lang="en-US" sz="2400" dirty="0" smtClean="0"/>
              <a:t>               </a:t>
            </a:r>
          </a:p>
          <a:p>
            <a:pPr>
              <a:buNone/>
            </a:pPr>
            <a:r>
              <a:rPr lang="en-US" sz="2400" dirty="0" smtClean="0"/>
              <a:t>Attributes can be added to each non-terminal.</a:t>
            </a:r>
          </a:p>
          <a:p>
            <a:pPr algn="just">
              <a:buNone/>
            </a:pPr>
            <a:r>
              <a:rPr lang="en-US" sz="2400" dirty="0" smtClean="0"/>
              <a:t>To evaluate the value of attributes semantic rules should be used. </a:t>
            </a:r>
          </a:p>
          <a:p>
            <a:pPr algn="just">
              <a:buNone/>
            </a:pPr>
            <a:endParaRPr lang="en-US" sz="2400" dirty="0"/>
          </a:p>
          <a:p>
            <a:pPr algn="just">
              <a:buNone/>
            </a:pPr>
            <a:r>
              <a:rPr lang="en-US" sz="2400" dirty="0" smtClean="0"/>
              <a:t>For a production: A</a:t>
            </a:r>
            <a:r>
              <a:rPr lang="en-US" sz="2400" dirty="0" smtClean="0">
                <a:sym typeface="Wingdings" pitchFamily="2" charset="2"/>
              </a:rPr>
              <a:t>X</a:t>
            </a:r>
            <a:r>
              <a:rPr lang="en-US" sz="1600" dirty="0" smtClean="0"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X</a:t>
            </a:r>
            <a:r>
              <a:rPr lang="en-US" sz="1800" dirty="0" smtClean="0">
                <a:sym typeface="Wingdings" pitchFamily="2" charset="2"/>
              </a:rPr>
              <a:t>2</a:t>
            </a:r>
            <a:endParaRPr lang="en-US" sz="2400" dirty="0" smtClean="0">
              <a:sym typeface="Wingdings" pitchFamily="2" charset="2"/>
            </a:endParaRPr>
          </a:p>
          <a:p>
            <a:pPr algn="just">
              <a:buNone/>
            </a:pPr>
            <a:r>
              <a:rPr lang="en-US" sz="2000" dirty="0" smtClean="0">
                <a:sym typeface="Wingdings" pitchFamily="2" charset="2"/>
              </a:rPr>
              <a:t>Let t, x, y be the attributes for </a:t>
            </a:r>
            <a:r>
              <a:rPr lang="en-US" sz="2400" dirty="0" smtClean="0">
                <a:sym typeface="Wingdings" pitchFamily="2" charset="2"/>
              </a:rPr>
              <a:t>A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400" dirty="0" smtClean="0">
                <a:sym typeface="Wingdings" pitchFamily="2" charset="2"/>
              </a:rPr>
              <a:t>X</a:t>
            </a:r>
            <a:r>
              <a:rPr lang="en-US" sz="16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400" dirty="0" smtClean="0">
                <a:sym typeface="Wingdings" pitchFamily="2" charset="2"/>
              </a:rPr>
              <a:t>X</a:t>
            </a:r>
            <a:r>
              <a:rPr lang="en-US" sz="1600" dirty="0" smtClean="0">
                <a:sym typeface="Wingdings" pitchFamily="2" charset="2"/>
              </a:rPr>
              <a:t>2  </a:t>
            </a:r>
          </a:p>
          <a:p>
            <a:pPr algn="just">
              <a:buNone/>
            </a:pPr>
            <a:r>
              <a:rPr lang="en-US" sz="2400" dirty="0" smtClean="0">
                <a:sym typeface="Wingdings" pitchFamily="2" charset="2"/>
              </a:rPr>
              <a:t>                         i.e.,        </a:t>
            </a:r>
            <a:r>
              <a:rPr lang="en-US" sz="2400" dirty="0" err="1" smtClean="0">
                <a:sym typeface="Wingdings" pitchFamily="2" charset="2"/>
              </a:rPr>
              <a:t>A.t</a:t>
            </a:r>
            <a:r>
              <a:rPr lang="en-US" sz="2400" dirty="0" smtClean="0">
                <a:sym typeface="Wingdings" pitchFamily="2" charset="2"/>
              </a:rPr>
              <a:t> = X</a:t>
            </a:r>
            <a:r>
              <a:rPr lang="en-US" sz="1800" dirty="0" smtClean="0"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.xX</a:t>
            </a:r>
            <a:r>
              <a:rPr lang="en-US" sz="18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.y </a:t>
            </a:r>
          </a:p>
          <a:p>
            <a:pPr algn="just">
              <a:buNone/>
            </a:pPr>
            <a:r>
              <a:rPr lang="en-US" sz="2400" dirty="0" smtClean="0">
                <a:sym typeface="Wingdings" pitchFamily="2" charset="2"/>
              </a:rPr>
              <a:t>The above expression is </a:t>
            </a:r>
            <a:r>
              <a:rPr lang="en-US" sz="2400" dirty="0" err="1" smtClean="0">
                <a:sym typeface="Wingdings" pitchFamily="2" charset="2"/>
              </a:rPr>
              <a:t>asscociated</a:t>
            </a:r>
            <a:r>
              <a:rPr lang="en-US" sz="2400" dirty="0" smtClean="0">
                <a:sym typeface="Wingdings" pitchFamily="2" charset="2"/>
              </a:rPr>
              <a:t> with AX</a:t>
            </a:r>
            <a:r>
              <a:rPr lang="en-US" sz="2000" dirty="0" smtClean="0"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X</a:t>
            </a:r>
            <a:r>
              <a:rPr lang="en-US" sz="2000" dirty="0" smtClean="0">
                <a:sym typeface="Wingdings" pitchFamily="2" charset="2"/>
              </a:rPr>
              <a:t>2</a:t>
            </a:r>
            <a:endParaRPr lang="en-IN" sz="20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715142" y="164225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42976" y="121442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142976" y="164305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2976" y="207167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7216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Tokens translate intermediate code.</a:t>
            </a:r>
          </a:p>
          <a:p>
            <a:pPr>
              <a:buNone/>
            </a:pPr>
            <a:r>
              <a:rPr lang="en-US" sz="2800" dirty="0" smtClean="0"/>
              <a:t>           </a:t>
            </a:r>
            <a:r>
              <a:rPr lang="en-US" sz="2800" i="1" dirty="0" smtClean="0"/>
              <a:t>Infix Expression </a:t>
            </a:r>
            <a:r>
              <a:rPr lang="en-US" sz="2800" i="1" dirty="0" smtClean="0">
                <a:sym typeface="Wingdings" pitchFamily="2" charset="2"/>
              </a:rPr>
              <a:t> Postfix Expression</a:t>
            </a:r>
          </a:p>
          <a:p>
            <a:pPr>
              <a:buNone/>
            </a:pPr>
            <a:endParaRPr lang="en-US" sz="2800" i="1" dirty="0" smtClean="0">
              <a:sym typeface="Wingdings" pitchFamily="2" charset="2"/>
            </a:endParaRPr>
          </a:p>
          <a:p>
            <a:pPr>
              <a:buNone/>
            </a:pPr>
            <a:endParaRPr lang="en-US" sz="1200" i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800" b="1" dirty="0" smtClean="0">
                <a:sym typeface="Wingdings" pitchFamily="2" charset="2"/>
              </a:rPr>
              <a:t>SDD: </a:t>
            </a:r>
            <a:r>
              <a:rPr lang="en-US" sz="2800" i="1" dirty="0" smtClean="0">
                <a:sym typeface="Wingdings" pitchFamily="2" charset="2"/>
              </a:rPr>
              <a:t>Syntax Directed Definition</a:t>
            </a:r>
          </a:p>
          <a:p>
            <a:r>
              <a:rPr lang="en-US" sz="2800" i="1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A CFG with attributes and rules</a:t>
            </a:r>
          </a:p>
          <a:p>
            <a:endParaRPr lang="en-US" sz="2400" i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800" b="1" dirty="0" smtClean="0">
                <a:sym typeface="Wingdings" pitchFamily="2" charset="2"/>
              </a:rPr>
              <a:t>SDD</a:t>
            </a:r>
            <a:r>
              <a:rPr lang="en-US" sz="2800" b="1" i="1" dirty="0" smtClean="0">
                <a:sym typeface="Wingdings" pitchFamily="2" charset="2"/>
              </a:rPr>
              <a:t>: </a:t>
            </a:r>
            <a:r>
              <a:rPr lang="en-US" sz="2800" i="1" dirty="0" smtClean="0">
                <a:sym typeface="Wingdings" pitchFamily="2" charset="2"/>
              </a:rPr>
              <a:t>Syntax Directed Translation</a:t>
            </a:r>
          </a:p>
          <a:p>
            <a:pPr>
              <a:buNone/>
            </a:pPr>
            <a:r>
              <a:rPr lang="en-US" sz="2400" i="1" dirty="0" smtClean="0">
                <a:sym typeface="Wingdings" pitchFamily="2" charset="2"/>
              </a:rPr>
              <a:t>             Attributes associated with grammar symbols and rules are associated with productions and these help to translate.</a:t>
            </a:r>
          </a:p>
          <a:p>
            <a:pPr>
              <a:buNone/>
            </a:pPr>
            <a:endParaRPr lang="en-US" sz="2400" i="1" dirty="0" smtClean="0">
              <a:sym typeface="Wingdings" pitchFamily="2" charset="2"/>
            </a:endParaRPr>
          </a:p>
          <a:p>
            <a:pPr>
              <a:buNone/>
            </a:pPr>
            <a:endParaRPr lang="en-US" sz="2400" i="1" dirty="0" smtClean="0">
              <a:sym typeface="Wingdings" pitchFamily="2" charset="2"/>
            </a:endParaRPr>
          </a:p>
          <a:p>
            <a:pPr>
              <a:buNone/>
            </a:pPr>
            <a:endParaRPr lang="en-US" sz="2800" b="1" i="1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/>
              <a:t>     CFG     </a:t>
            </a:r>
            <a:r>
              <a:rPr lang="en-US" sz="2400" b="1" dirty="0" smtClean="0">
                <a:sym typeface="Wingdings" pitchFamily="2" charset="2"/>
              </a:rPr>
              <a:t>Design SDD adding t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     Productions                                                   Semantic Rules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          </a:t>
            </a:r>
            <a:r>
              <a:rPr lang="en-US" sz="2000" dirty="0" smtClean="0">
                <a:sym typeface="Wingdings" pitchFamily="2" charset="2"/>
              </a:rPr>
              <a:t>EE+T                                                                     </a:t>
            </a:r>
            <a:r>
              <a:rPr lang="en-US" sz="2000" dirty="0" err="1" smtClean="0">
                <a:sym typeface="Wingdings" pitchFamily="2" charset="2"/>
              </a:rPr>
              <a:t>E.t</a:t>
            </a:r>
            <a:r>
              <a:rPr lang="en-US" sz="2000" dirty="0" smtClean="0">
                <a:sym typeface="Wingdings" pitchFamily="2" charset="2"/>
              </a:rPr>
              <a:t> = </a:t>
            </a:r>
            <a:r>
              <a:rPr lang="en-US" sz="2000" dirty="0" err="1" smtClean="0">
                <a:sym typeface="Wingdings" pitchFamily="2" charset="2"/>
              </a:rPr>
              <a:t>E.t</a:t>
            </a:r>
            <a:r>
              <a:rPr lang="en-US" sz="2000" dirty="0" smtClean="0">
                <a:sym typeface="Wingdings" pitchFamily="2" charset="2"/>
              </a:rPr>
              <a:t>||+||</a:t>
            </a:r>
            <a:r>
              <a:rPr lang="en-US" sz="2000" dirty="0" err="1" smtClean="0">
                <a:sym typeface="Wingdings" pitchFamily="2" charset="2"/>
              </a:rPr>
              <a:t>E.t</a:t>
            </a:r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            EE-T                                                                      </a:t>
            </a:r>
            <a:r>
              <a:rPr lang="en-US" sz="2000" dirty="0" err="1" smtClean="0">
                <a:sym typeface="Wingdings" pitchFamily="2" charset="2"/>
              </a:rPr>
              <a:t>E.t</a:t>
            </a:r>
            <a:r>
              <a:rPr lang="en-US" sz="2000" dirty="0" smtClean="0">
                <a:sym typeface="Wingdings" pitchFamily="2" charset="2"/>
              </a:rPr>
              <a:t> = </a:t>
            </a:r>
            <a:r>
              <a:rPr lang="en-US" sz="2000" dirty="0" err="1" smtClean="0">
                <a:sym typeface="Wingdings" pitchFamily="2" charset="2"/>
              </a:rPr>
              <a:t>E.t</a:t>
            </a:r>
            <a:r>
              <a:rPr lang="en-US" sz="2000" dirty="0" smtClean="0">
                <a:sym typeface="Wingdings" pitchFamily="2" charset="2"/>
              </a:rPr>
              <a:t>||+||</a:t>
            </a:r>
            <a:r>
              <a:rPr lang="en-US" sz="2000" dirty="0" err="1" smtClean="0">
                <a:sym typeface="Wingdings" pitchFamily="2" charset="2"/>
              </a:rPr>
              <a:t>E.t</a:t>
            </a:r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/>
              <a:t>           E</a:t>
            </a:r>
            <a:r>
              <a:rPr lang="en-US" sz="2000" dirty="0" smtClean="0">
                <a:sym typeface="Wingdings" pitchFamily="2" charset="2"/>
              </a:rPr>
              <a:t>T                                                                          </a:t>
            </a:r>
            <a:r>
              <a:rPr lang="en-US" sz="2000" dirty="0" err="1" smtClean="0">
                <a:sym typeface="Wingdings" pitchFamily="2" charset="2"/>
              </a:rPr>
              <a:t>E.t</a:t>
            </a:r>
            <a:r>
              <a:rPr lang="en-US" sz="2000" dirty="0" smtClean="0">
                <a:sym typeface="Wingdings" pitchFamily="2" charset="2"/>
              </a:rPr>
              <a:t> = </a:t>
            </a:r>
            <a:r>
              <a:rPr lang="en-US" sz="2000" dirty="0" err="1" smtClean="0">
                <a:sym typeface="Wingdings" pitchFamily="2" charset="2"/>
              </a:rPr>
              <a:t>T.t</a:t>
            </a:r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           </a:t>
            </a:r>
            <a:r>
              <a:rPr lang="en-US" sz="2000" dirty="0" err="1" smtClean="0">
                <a:sym typeface="Wingdings" pitchFamily="2" charset="2"/>
              </a:rPr>
              <a:t>Tid</a:t>
            </a:r>
            <a:r>
              <a:rPr lang="en-US" sz="2000" dirty="0" smtClean="0">
                <a:sym typeface="Wingdings" pitchFamily="2" charset="2"/>
              </a:rPr>
              <a:t>                                                                        </a:t>
            </a:r>
            <a:r>
              <a:rPr lang="en-US" sz="2000" dirty="0" err="1" smtClean="0">
                <a:sym typeface="Wingdings" pitchFamily="2" charset="2"/>
              </a:rPr>
              <a:t>T.t</a:t>
            </a:r>
            <a:r>
              <a:rPr lang="en-US" sz="2000" dirty="0" smtClean="0">
                <a:sym typeface="Wingdings" pitchFamily="2" charset="2"/>
              </a:rPr>
              <a:t> = </a:t>
            </a:r>
            <a:r>
              <a:rPr lang="en-US" sz="2000" dirty="0" err="1" smtClean="0">
                <a:sym typeface="Wingdings" pitchFamily="2" charset="2"/>
              </a:rPr>
              <a:t>id.t</a:t>
            </a:r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000" b="1" dirty="0" smtClean="0">
                <a:sym typeface="Wingdings" pitchFamily="2" charset="2"/>
              </a:rPr>
              <a:t>Input string</a:t>
            </a:r>
            <a:r>
              <a:rPr lang="en-US" sz="2000" dirty="0" smtClean="0">
                <a:sym typeface="Wingdings" pitchFamily="2" charset="2"/>
              </a:rPr>
              <a:t>: 3+7-2</a:t>
            </a:r>
          </a:p>
          <a:p>
            <a:pPr>
              <a:buNone/>
            </a:pPr>
            <a:r>
              <a:rPr lang="en-US" sz="2000" b="1" dirty="0" smtClean="0">
                <a:sym typeface="Wingdings" pitchFamily="2" charset="2"/>
              </a:rPr>
              <a:t>LA</a:t>
            </a:r>
            <a:r>
              <a:rPr lang="en-US" sz="2000" dirty="0" smtClean="0">
                <a:sym typeface="Wingdings" pitchFamily="2" charset="2"/>
              </a:rPr>
              <a:t> : recognizes the token &amp; assigns the values to the terminals.</a:t>
            </a:r>
          </a:p>
          <a:p>
            <a:pPr>
              <a:buNone/>
            </a:pPr>
            <a:r>
              <a:rPr lang="en-US" sz="1600" dirty="0" smtClean="0">
                <a:sym typeface="Wingdings" pitchFamily="2" charset="2"/>
              </a:rPr>
              <a:t>                                                 E</a:t>
            </a:r>
            <a:endParaRPr lang="en-US" sz="1400" dirty="0" smtClean="0">
              <a:sym typeface="Wingdings" pitchFamily="2" charset="2"/>
            </a:endParaRPr>
          </a:p>
          <a:p>
            <a:pPr>
              <a:buNone/>
            </a:pPr>
            <a:endParaRPr lang="en-US" sz="16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sym typeface="Wingdings" pitchFamily="2" charset="2"/>
              </a:rPr>
              <a:t>                                 E               </a:t>
            </a:r>
            <a:r>
              <a:rPr lang="en-US" sz="2400" dirty="0" smtClean="0">
                <a:sym typeface="Wingdings" pitchFamily="2" charset="2"/>
              </a:rPr>
              <a:t>-</a:t>
            </a:r>
            <a:r>
              <a:rPr lang="en-US" sz="1600" dirty="0" smtClean="0">
                <a:sym typeface="Wingdings" pitchFamily="2" charset="2"/>
              </a:rPr>
              <a:t>                T</a:t>
            </a:r>
            <a:endParaRPr lang="en-US" sz="1400" dirty="0" smtClean="0">
              <a:sym typeface="Wingdings" pitchFamily="2" charset="2"/>
            </a:endParaRPr>
          </a:p>
          <a:p>
            <a:pPr>
              <a:buNone/>
            </a:pPr>
            <a:endParaRPr lang="en-US" sz="16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sym typeface="Wingdings" pitchFamily="2" charset="2"/>
              </a:rPr>
              <a:t>                     E         +          T                    id</a:t>
            </a:r>
            <a:endParaRPr lang="en-US" sz="1400" dirty="0" smtClean="0">
              <a:sym typeface="Wingdings" pitchFamily="2" charset="2"/>
            </a:endParaRPr>
          </a:p>
          <a:p>
            <a:pPr>
              <a:buNone/>
            </a:pPr>
            <a:endParaRPr lang="en-US" sz="16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sym typeface="Wingdings" pitchFamily="2" charset="2"/>
              </a:rPr>
              <a:t>                    T                      id                               </a:t>
            </a:r>
            <a:r>
              <a:rPr lang="en-US" sz="1600" b="1" dirty="0" smtClean="0">
                <a:sym typeface="Wingdings" pitchFamily="2" charset="2"/>
              </a:rPr>
              <a:t>  Parse Tree corresponding to the input string</a:t>
            </a:r>
            <a:endParaRPr lang="en-US" sz="1400" b="1" dirty="0" smtClean="0">
              <a:sym typeface="Wingdings" pitchFamily="2" charset="2"/>
            </a:endParaRPr>
          </a:p>
          <a:p>
            <a:pPr>
              <a:buNone/>
            </a:pPr>
            <a:endParaRPr lang="en-US" sz="16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sym typeface="Wingdings" pitchFamily="2" charset="2"/>
              </a:rPr>
              <a:t>                   id</a:t>
            </a:r>
          </a:p>
          <a:p>
            <a:pPr>
              <a:buNone/>
            </a:pPr>
            <a:r>
              <a:rPr lang="en-US" sz="1600" dirty="0" smtClean="0"/>
              <a:t> </a:t>
            </a:r>
            <a:endParaRPr lang="en-IN" sz="1600" dirty="0"/>
          </a:p>
        </p:txBody>
      </p:sp>
      <p:cxnSp>
        <p:nvCxnSpPr>
          <p:cNvPr id="5" name="Straight Connector 4"/>
          <p:cNvCxnSpPr/>
          <p:nvPr/>
        </p:nvCxnSpPr>
        <p:spPr>
          <a:xfrm rot="10800000" flipV="1">
            <a:off x="2071670" y="3429000"/>
            <a:ext cx="71438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8926" y="3429000"/>
            <a:ext cx="78581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43968" y="364252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571604" y="4000504"/>
            <a:ext cx="50006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821637" y="432197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2107389" y="4036223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500430" y="428625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286646" y="485696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428860" y="485776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1285852" y="542926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Parse Tree with attributes and values assigned: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                 </a:t>
            </a:r>
            <a:r>
              <a:rPr lang="en-US" sz="2000" b="1" dirty="0" smtClean="0"/>
              <a:t>E</a:t>
            </a:r>
            <a:r>
              <a:rPr lang="en-US" sz="1600" dirty="0" smtClean="0"/>
              <a:t>(</a:t>
            </a:r>
            <a:r>
              <a:rPr lang="en-US" sz="1600" dirty="0" err="1" smtClean="0"/>
              <a:t>E.t</a:t>
            </a:r>
            <a:r>
              <a:rPr lang="en-US" sz="1600" dirty="0" smtClean="0"/>
              <a:t>=37+2-)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</a:t>
            </a:r>
            <a:r>
              <a:rPr lang="en-US" sz="2000" b="1" dirty="0" smtClean="0"/>
              <a:t>E</a:t>
            </a:r>
            <a:r>
              <a:rPr lang="en-US" sz="1600" dirty="0" smtClean="0"/>
              <a:t>(</a:t>
            </a:r>
            <a:r>
              <a:rPr lang="en-US" sz="1600" dirty="0" err="1" smtClean="0"/>
              <a:t>E.t</a:t>
            </a:r>
            <a:r>
              <a:rPr lang="en-US" sz="1600" dirty="0" smtClean="0"/>
              <a:t>=37+)</a:t>
            </a:r>
            <a:r>
              <a:rPr lang="en-US" sz="2000" dirty="0" smtClean="0"/>
              <a:t>                       </a:t>
            </a:r>
            <a:r>
              <a:rPr lang="en-US" sz="2000" b="1" dirty="0" smtClean="0"/>
              <a:t>-               </a:t>
            </a:r>
            <a:r>
              <a:rPr lang="en-US" sz="2000" dirty="0" smtClean="0"/>
              <a:t>                 </a:t>
            </a:r>
            <a:r>
              <a:rPr lang="en-US" sz="2000" b="1" dirty="0" smtClean="0"/>
              <a:t>T</a:t>
            </a:r>
            <a:r>
              <a:rPr lang="en-US" sz="1600" dirty="0" smtClean="0"/>
              <a:t>(</a:t>
            </a:r>
            <a:r>
              <a:rPr lang="en-US" sz="1600" dirty="0" err="1" smtClean="0"/>
              <a:t>T.t</a:t>
            </a:r>
            <a:r>
              <a:rPr lang="en-US" sz="1600" dirty="0" smtClean="0"/>
              <a:t>=2-)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E</a:t>
            </a:r>
            <a:r>
              <a:rPr lang="en-US" sz="1600" dirty="0" smtClean="0"/>
              <a:t>(</a:t>
            </a:r>
            <a:r>
              <a:rPr lang="en-US" sz="1600" dirty="0" err="1" smtClean="0"/>
              <a:t>E.t</a:t>
            </a:r>
            <a:r>
              <a:rPr lang="en-US" sz="1600" dirty="0" smtClean="0"/>
              <a:t>=3) </a:t>
            </a:r>
            <a:r>
              <a:rPr lang="en-US" sz="2000" dirty="0" smtClean="0"/>
              <a:t>            </a:t>
            </a:r>
            <a:r>
              <a:rPr lang="en-US" sz="2000" b="1" dirty="0" smtClean="0"/>
              <a:t>+</a:t>
            </a:r>
            <a:r>
              <a:rPr lang="en-US" sz="2000" dirty="0" smtClean="0"/>
              <a:t>          </a:t>
            </a:r>
            <a:r>
              <a:rPr lang="en-US" sz="2000" b="1" dirty="0" smtClean="0"/>
              <a:t>T</a:t>
            </a:r>
            <a:r>
              <a:rPr lang="en-US" sz="1600" dirty="0" smtClean="0"/>
              <a:t>(</a:t>
            </a:r>
            <a:r>
              <a:rPr lang="en-US" sz="1600" dirty="0" err="1" smtClean="0"/>
              <a:t>T.t</a:t>
            </a:r>
            <a:r>
              <a:rPr lang="en-US" sz="1600" dirty="0" smtClean="0"/>
              <a:t>=7)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T</a:t>
            </a:r>
            <a:r>
              <a:rPr lang="en-US" sz="1600" dirty="0" smtClean="0"/>
              <a:t>(</a:t>
            </a:r>
            <a:r>
              <a:rPr lang="en-US" sz="1600" dirty="0" err="1" smtClean="0"/>
              <a:t>T.t</a:t>
            </a:r>
            <a:r>
              <a:rPr lang="en-US" sz="1600" dirty="0" smtClean="0"/>
              <a:t>=3) </a:t>
            </a:r>
            <a:r>
              <a:rPr lang="en-US" sz="2000" dirty="0" smtClean="0"/>
              <a:t>                      </a:t>
            </a:r>
            <a:r>
              <a:rPr lang="en-US" sz="2000" b="1" dirty="0" smtClean="0"/>
              <a:t>id</a:t>
            </a:r>
            <a:r>
              <a:rPr lang="en-US" sz="1600" dirty="0" smtClean="0"/>
              <a:t>(</a:t>
            </a:r>
            <a:r>
              <a:rPr lang="en-US" sz="1600" dirty="0" err="1" smtClean="0"/>
              <a:t>id.t</a:t>
            </a:r>
            <a:r>
              <a:rPr lang="en-US" sz="1600" dirty="0" smtClean="0"/>
              <a:t> = 7)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id</a:t>
            </a:r>
            <a:r>
              <a:rPr lang="en-US" sz="1600" dirty="0" smtClean="0"/>
              <a:t>(</a:t>
            </a:r>
            <a:r>
              <a:rPr lang="en-US" sz="1600" dirty="0" err="1" smtClean="0"/>
              <a:t>id.t</a:t>
            </a:r>
            <a:r>
              <a:rPr lang="en-US" sz="1600" dirty="0" smtClean="0"/>
              <a:t>=3)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The value of </a:t>
            </a:r>
            <a:r>
              <a:rPr lang="en-US" sz="1600" dirty="0" err="1" smtClean="0"/>
              <a:t>E.t</a:t>
            </a:r>
            <a:r>
              <a:rPr lang="en-US" sz="1600" dirty="0" smtClean="0"/>
              <a:t> is the post fix notation of the given input string.</a:t>
            </a:r>
            <a:endParaRPr lang="en-IN" sz="1600" dirty="0"/>
          </a:p>
        </p:txBody>
      </p:sp>
      <p:cxnSp>
        <p:nvCxnSpPr>
          <p:cNvPr id="13" name="Straight Connector 12"/>
          <p:cNvCxnSpPr/>
          <p:nvPr/>
        </p:nvCxnSpPr>
        <p:spPr>
          <a:xfrm rot="10800000" flipV="1">
            <a:off x="2000232" y="1357298"/>
            <a:ext cx="221457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894133" y="1749413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86248" y="1428736"/>
            <a:ext cx="178595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571472" y="2143116"/>
            <a:ext cx="142876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00232" y="2143116"/>
            <a:ext cx="642942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679555" y="2535231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86514" y="314245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393935" y="317817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93671" y="389255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SDD: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Synthesized Attributes:</a:t>
            </a:r>
            <a:endParaRPr lang="en-IN" sz="2400" dirty="0" smtClean="0"/>
          </a:p>
          <a:p>
            <a:pPr marL="514350" indent="-514350">
              <a:buNone/>
            </a:pPr>
            <a:r>
              <a:rPr lang="en-US" sz="2400" i="1" dirty="0" smtClean="0"/>
              <a:t>        </a:t>
            </a:r>
            <a:r>
              <a:rPr lang="en-US" sz="2200" i="1" dirty="0" smtClean="0"/>
              <a:t>      Evaluates attributes of non-terminal (A) which is associated with a production(P) with the help of the body(children).</a:t>
            </a:r>
          </a:p>
          <a:p>
            <a:pPr marL="514350" indent="-514350">
              <a:buNone/>
            </a:pPr>
            <a:endParaRPr lang="en-US" sz="2200" i="1" dirty="0" smtClean="0"/>
          </a:p>
          <a:p>
            <a:pPr marL="514350" indent="-514350">
              <a:buNone/>
            </a:pPr>
            <a:r>
              <a:rPr lang="en-US" sz="2200" i="1" dirty="0" smtClean="0"/>
              <a:t> </a:t>
            </a:r>
            <a:r>
              <a:rPr lang="en-US" sz="2200" dirty="0" smtClean="0"/>
              <a:t>P:A</a:t>
            </a:r>
            <a:r>
              <a:rPr lang="en-US" sz="2200" dirty="0" smtClean="0">
                <a:sym typeface="Wingdings" pitchFamily="2" charset="2"/>
              </a:rPr>
              <a:t>X</a:t>
            </a:r>
            <a:r>
              <a:rPr lang="en-US" sz="1600" dirty="0" smtClean="0">
                <a:sym typeface="Wingdings" pitchFamily="2" charset="2"/>
              </a:rPr>
              <a:t>1</a:t>
            </a:r>
            <a:r>
              <a:rPr lang="en-US" sz="2200" dirty="0" smtClean="0">
                <a:sym typeface="Wingdings" pitchFamily="2" charset="2"/>
              </a:rPr>
              <a:t>X</a:t>
            </a:r>
            <a:r>
              <a:rPr lang="en-US" sz="1600" dirty="0" smtClean="0">
                <a:sym typeface="Wingdings" pitchFamily="2" charset="2"/>
              </a:rPr>
              <a:t>2</a:t>
            </a:r>
            <a:r>
              <a:rPr lang="en-US" sz="2200" dirty="0" smtClean="0">
                <a:sym typeface="Wingdings" pitchFamily="2" charset="2"/>
              </a:rPr>
              <a:t>X</a:t>
            </a:r>
            <a:r>
              <a:rPr lang="en-US" sz="1600" dirty="0" smtClean="0">
                <a:sym typeface="Wingdings" pitchFamily="2" charset="2"/>
              </a:rPr>
              <a:t>3</a:t>
            </a:r>
            <a:endParaRPr lang="en-US" sz="1600" i="1" dirty="0" smtClean="0"/>
          </a:p>
          <a:p>
            <a:pPr marL="514350" indent="-514350">
              <a:buNone/>
            </a:pPr>
            <a:r>
              <a:rPr lang="en-US" sz="2400" dirty="0" smtClean="0"/>
              <a:t>              A</a:t>
            </a: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X</a:t>
            </a:r>
            <a:r>
              <a:rPr lang="en-US" sz="1800" dirty="0" smtClean="0">
                <a:sym typeface="Wingdings" pitchFamily="2" charset="2"/>
              </a:rPr>
              <a:t>1            </a:t>
            </a:r>
            <a:r>
              <a:rPr lang="en-US" sz="2400" dirty="0" smtClean="0">
                <a:sym typeface="Wingdings" pitchFamily="2" charset="2"/>
              </a:rPr>
              <a:t>X</a:t>
            </a:r>
            <a:r>
              <a:rPr lang="en-US" sz="1800" dirty="0" smtClean="0">
                <a:sym typeface="Wingdings" pitchFamily="2" charset="2"/>
              </a:rPr>
              <a:t>2            </a:t>
            </a:r>
            <a:r>
              <a:rPr lang="en-US" sz="2400" dirty="0" smtClean="0">
                <a:sym typeface="Wingdings" pitchFamily="2" charset="2"/>
              </a:rPr>
              <a:t>X</a:t>
            </a:r>
            <a:r>
              <a:rPr lang="en-US" sz="1800" dirty="0" smtClean="0">
                <a:sym typeface="Wingdings" pitchFamily="2" charset="2"/>
              </a:rPr>
              <a:t>3</a:t>
            </a:r>
          </a:p>
          <a:p>
            <a:pPr marL="514350" indent="-514350">
              <a:buNone/>
            </a:pPr>
            <a:r>
              <a:rPr lang="en-US" sz="1800" dirty="0" smtClean="0">
                <a:sym typeface="Wingdings" pitchFamily="2" charset="2"/>
              </a:rPr>
              <a:t>The augmented grammar with attributes of the previous CFG considered is</a:t>
            </a:r>
          </a:p>
          <a:p>
            <a:pPr marL="514350" indent="-514350">
              <a:buNone/>
            </a:pPr>
            <a:r>
              <a:rPr lang="en-US" sz="1800" b="1" dirty="0" smtClean="0">
                <a:sym typeface="Wingdings" pitchFamily="2" charset="2"/>
              </a:rPr>
              <a:t>LE                                                          </a:t>
            </a:r>
            <a:r>
              <a:rPr lang="en-US" sz="1800" dirty="0" err="1" smtClean="0">
                <a:sym typeface="Wingdings" pitchFamily="2" charset="2"/>
              </a:rPr>
              <a:t>L.t</a:t>
            </a:r>
            <a:r>
              <a:rPr lang="en-US" sz="1800" dirty="0" smtClean="0">
                <a:sym typeface="Wingdings" pitchFamily="2" charset="2"/>
              </a:rPr>
              <a:t>=</a:t>
            </a:r>
            <a:r>
              <a:rPr lang="en-US" sz="1800" dirty="0" err="1" smtClean="0">
                <a:sym typeface="Wingdings" pitchFamily="2" charset="2"/>
              </a:rPr>
              <a:t>E.t</a:t>
            </a:r>
            <a:endParaRPr lang="en-US" sz="1800" b="1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1800" b="1" dirty="0" smtClean="0">
                <a:sym typeface="Wingdings" pitchFamily="2" charset="2"/>
              </a:rPr>
              <a:t>EE+T                                                     </a:t>
            </a:r>
            <a:r>
              <a:rPr lang="en-US" sz="1800" dirty="0" err="1" smtClean="0">
                <a:sym typeface="Wingdings" pitchFamily="2" charset="2"/>
              </a:rPr>
              <a:t>E.t</a:t>
            </a:r>
            <a:r>
              <a:rPr lang="en-US" sz="1800" dirty="0" smtClean="0">
                <a:sym typeface="Wingdings" pitchFamily="2" charset="2"/>
              </a:rPr>
              <a:t>=</a:t>
            </a:r>
            <a:r>
              <a:rPr lang="en-US" sz="1800" dirty="0" err="1" smtClean="0">
                <a:sym typeface="Wingdings" pitchFamily="2" charset="2"/>
              </a:rPr>
              <a:t>E.t+T.t</a:t>
            </a:r>
            <a:endParaRPr lang="en-US" sz="1800" b="1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1800" b="1" dirty="0" smtClean="0">
                <a:sym typeface="Wingdings" pitchFamily="2" charset="2"/>
              </a:rPr>
              <a:t>ET                                                         </a:t>
            </a:r>
            <a:r>
              <a:rPr lang="en-US" sz="1800" dirty="0" err="1" smtClean="0">
                <a:sym typeface="Wingdings" pitchFamily="2" charset="2"/>
              </a:rPr>
              <a:t>E.t</a:t>
            </a:r>
            <a:r>
              <a:rPr lang="en-US" sz="1800" dirty="0" smtClean="0">
                <a:sym typeface="Wingdings" pitchFamily="2" charset="2"/>
              </a:rPr>
              <a:t>=</a:t>
            </a:r>
            <a:r>
              <a:rPr lang="en-US" sz="1800" dirty="0" err="1" smtClean="0">
                <a:sym typeface="Wingdings" pitchFamily="2" charset="2"/>
              </a:rPr>
              <a:t>T.t</a:t>
            </a:r>
            <a:endParaRPr lang="en-US" sz="1800" b="1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1800" b="1" dirty="0" smtClean="0">
                <a:sym typeface="Wingdings" pitchFamily="2" charset="2"/>
              </a:rPr>
              <a:t>TT*F                                                     </a:t>
            </a:r>
            <a:r>
              <a:rPr lang="en-US" sz="1800" dirty="0" err="1" smtClean="0">
                <a:sym typeface="Wingdings" pitchFamily="2" charset="2"/>
              </a:rPr>
              <a:t>T.t</a:t>
            </a:r>
            <a:r>
              <a:rPr lang="en-US" sz="1800" dirty="0" smtClean="0">
                <a:sym typeface="Wingdings" pitchFamily="2" charset="2"/>
              </a:rPr>
              <a:t>=</a:t>
            </a:r>
            <a:r>
              <a:rPr lang="en-US" sz="1800" dirty="0" err="1" smtClean="0">
                <a:sym typeface="Wingdings" pitchFamily="2" charset="2"/>
              </a:rPr>
              <a:t>T.t</a:t>
            </a:r>
            <a:r>
              <a:rPr lang="en-US" sz="1800" dirty="0" smtClean="0">
                <a:sym typeface="Wingdings" pitchFamily="2" charset="2"/>
              </a:rPr>
              <a:t>*</a:t>
            </a:r>
            <a:r>
              <a:rPr lang="en-US" sz="1800" dirty="0" err="1" smtClean="0">
                <a:sym typeface="Wingdings" pitchFamily="2" charset="2"/>
              </a:rPr>
              <a:t>F.t</a:t>
            </a:r>
            <a:endParaRPr lang="en-US" sz="1800" b="1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1800" b="1" dirty="0" smtClean="0">
                <a:sym typeface="Wingdings" pitchFamily="2" charset="2"/>
              </a:rPr>
              <a:t>TF                                                         </a:t>
            </a:r>
            <a:r>
              <a:rPr lang="en-US" sz="1800" dirty="0" err="1" smtClean="0">
                <a:sym typeface="Wingdings" pitchFamily="2" charset="2"/>
              </a:rPr>
              <a:t>T.t</a:t>
            </a:r>
            <a:r>
              <a:rPr lang="en-US" sz="1800" dirty="0" smtClean="0">
                <a:sym typeface="Wingdings" pitchFamily="2" charset="2"/>
              </a:rPr>
              <a:t>=</a:t>
            </a:r>
            <a:r>
              <a:rPr lang="en-US" sz="1800" dirty="0" err="1" smtClean="0">
                <a:sym typeface="Wingdings" pitchFamily="2" charset="2"/>
              </a:rPr>
              <a:t>F.t</a:t>
            </a:r>
            <a:endParaRPr lang="en-US" sz="1800" b="1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1800" b="1" dirty="0" err="1" smtClean="0">
                <a:sym typeface="Wingdings" pitchFamily="2" charset="2"/>
              </a:rPr>
              <a:t>Fid</a:t>
            </a:r>
            <a:r>
              <a:rPr lang="en-US" sz="1800" b="1" dirty="0" smtClean="0">
                <a:sym typeface="Wingdings" pitchFamily="2" charset="2"/>
              </a:rPr>
              <a:t>                                                        </a:t>
            </a:r>
            <a:r>
              <a:rPr lang="en-US" sz="1800" dirty="0" err="1" smtClean="0">
                <a:sym typeface="Wingdings" pitchFamily="2" charset="2"/>
              </a:rPr>
              <a:t>F.t</a:t>
            </a:r>
            <a:r>
              <a:rPr lang="en-US" sz="1800" dirty="0" smtClean="0">
                <a:sym typeface="Wingdings" pitchFamily="2" charset="2"/>
              </a:rPr>
              <a:t>=</a:t>
            </a:r>
            <a:r>
              <a:rPr lang="en-US" sz="1800" dirty="0" err="1" smtClean="0">
                <a:sym typeface="Wingdings" pitchFamily="2" charset="2"/>
              </a:rPr>
              <a:t>id.t</a:t>
            </a:r>
            <a:endParaRPr lang="en-US" sz="1800" b="1" dirty="0" smtClean="0">
              <a:sym typeface="Wingdings" pitchFamily="2" charset="2"/>
            </a:endParaRPr>
          </a:p>
          <a:p>
            <a:pPr marL="514350" indent="-514350">
              <a:buNone/>
            </a:pPr>
            <a:endParaRPr lang="en-US" sz="2400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10800000" flipV="1">
            <a:off x="642910" y="3214686"/>
            <a:ext cx="78581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428728" y="342900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14480" y="3214686"/>
            <a:ext cx="642942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</TotalTime>
  <Words>546</Words>
  <Application>Microsoft Office PowerPoint</Application>
  <PresentationFormat>On-screen Show (4:3)</PresentationFormat>
  <Paragraphs>162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Syntax Directed Definitions Synthesized Attributes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Harishma</dc:creator>
  <cp:lastModifiedBy>Harishma</cp:lastModifiedBy>
  <cp:revision>422</cp:revision>
  <dcterms:created xsi:type="dcterms:W3CDTF">2013-10-22T12:34:29Z</dcterms:created>
  <dcterms:modified xsi:type="dcterms:W3CDTF">2013-10-31T12:46:14Z</dcterms:modified>
</cp:coreProperties>
</file>