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31" autoAdjust="0"/>
  </p:normalViewPr>
  <p:slideViewPr>
    <p:cSldViewPr snapToGrid="0">
      <p:cViewPr varScale="1">
        <p:scale>
          <a:sx n="75" d="100"/>
          <a:sy n="75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5EDF3-A83D-4071-8068-C7AC04FB92F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F6E7D-3AE9-44C1-BA5C-8733F4A33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60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F6E7D-3AE9-44C1-BA5C-8733F4A335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0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9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3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7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1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4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5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3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1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5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BB0BE-D6B0-4536-9DDB-B9FEB300E5CC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FCC3-CBE8-4657-BF4D-B8911409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SHIFT REDUCE PARSER</a:t>
            </a:r>
            <a:br>
              <a:rPr lang="en-US" dirty="0" smtClean="0"/>
            </a:br>
            <a:r>
              <a:rPr lang="en-US" dirty="0" smtClean="0"/>
              <a:t>LR AUTOMATON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GROUP 22</a:t>
            </a:r>
          </a:p>
          <a:p>
            <a:r>
              <a:rPr lang="en-US" dirty="0" smtClean="0"/>
              <a:t>UDIT BHUTANI (11CS10048)</a:t>
            </a:r>
          </a:p>
          <a:p>
            <a:r>
              <a:rPr lang="en-US" dirty="0" smtClean="0"/>
              <a:t>UTAKRSH CHANCHLANI (11CS10049)</a:t>
            </a:r>
          </a:p>
          <a:p>
            <a:r>
              <a:rPr lang="en-US" dirty="0" smtClean="0"/>
              <a:t>LECTURE DATE: 10/09/2013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to generate LR Automaton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400" b="1" dirty="0" smtClean="0"/>
                  <a:t>FSM(G’) where G’ is augmented grammar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{</a:t>
                </a:r>
                <a:endParaRPr lang="en-US" sz="1400" b="1" dirty="0" smtClean="0"/>
              </a:p>
              <a:p>
                <a:pPr marL="457200" lvl="1" indent="0">
                  <a:buNone/>
                </a:pPr>
                <a:r>
                  <a:rPr lang="en-US" sz="1400" b="1" dirty="0" smtClean="0"/>
                  <a:t>C=closure (S’-&gt;.S); //first state</a:t>
                </a:r>
              </a:p>
              <a:p>
                <a:pPr marL="457200" lvl="1" indent="0">
                  <a:buNone/>
                </a:pPr>
                <a:r>
                  <a:rPr lang="en-US" sz="1400" b="1" dirty="0" smtClean="0"/>
                  <a:t>for(each state </a:t>
                </a:r>
                <a14:m>
                  <m:oMath xmlns:m="http://schemas.openxmlformats.org/officeDocument/2006/math">
                    <m:r>
                      <a:rPr lang="en-US" sz="1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𝐈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1400" b="1" dirty="0" smtClean="0">
                    <a:ea typeface="Cambria Math" panose="02040503050406030204" pitchFamily="18" charset="0"/>
                  </a:rPr>
                  <a:t> )</a:t>
                </a:r>
              </a:p>
              <a:p>
                <a:pPr marL="457200" lvl="1" indent="0">
                  <a:buNone/>
                </a:pPr>
                <a:r>
                  <a:rPr lang="en-US" sz="1400" b="1" dirty="0">
                    <a:ea typeface="Cambria Math" panose="02040503050406030204" pitchFamily="18" charset="0"/>
                  </a:rPr>
                  <a:t>{</a:t>
                </a:r>
                <a:endParaRPr lang="en-US" sz="1400" b="1" dirty="0" smtClean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sz="1400" b="1" dirty="0" smtClean="0">
                    <a:ea typeface="Cambria Math" panose="02040503050406030204" pitchFamily="18" charset="0"/>
                  </a:rPr>
                  <a:t>	for(each symbol X)</a:t>
                </a:r>
              </a:p>
              <a:p>
                <a:pPr marL="457200" lvl="1" indent="0">
                  <a:buNone/>
                </a:pPr>
                <a:r>
                  <a:rPr lang="en-US" sz="1400" b="1" dirty="0">
                    <a:ea typeface="Cambria Math" panose="02040503050406030204" pitchFamily="18" charset="0"/>
                  </a:rPr>
                  <a:t>	</a:t>
                </a:r>
                <a:r>
                  <a:rPr lang="en-US" sz="1400" b="1" dirty="0" smtClean="0">
                    <a:ea typeface="Cambria Math" panose="02040503050406030204" pitchFamily="18" charset="0"/>
                  </a:rPr>
                  <a:t>{</a:t>
                </a:r>
              </a:p>
              <a:p>
                <a:pPr marL="914400" lvl="2" indent="0">
                  <a:buNone/>
                </a:pPr>
                <a:r>
                  <a:rPr lang="en-US" sz="1400" b="1" dirty="0" smtClean="0">
                    <a:ea typeface="Cambria Math" panose="02040503050406030204" pitchFamily="18" charset="0"/>
                  </a:rPr>
                  <a:t>         if (GOTO(I,X) gives a new state)</a:t>
                </a:r>
              </a:p>
              <a:p>
                <a:pPr marL="914400" lvl="2" indent="0">
                  <a:buNone/>
                </a:pPr>
                <a:r>
                  <a:rPr lang="en-US" sz="1400" b="1" dirty="0" smtClean="0">
                    <a:ea typeface="Cambria Math" panose="02040503050406030204" pitchFamily="18" charset="0"/>
                  </a:rPr>
                  <a:t>         {</a:t>
                </a:r>
              </a:p>
              <a:p>
                <a:pPr marL="914400" lvl="2" indent="0">
                  <a:buNone/>
                </a:pPr>
                <a:r>
                  <a:rPr lang="en-US" sz="1400" b="1" dirty="0">
                    <a:ea typeface="Cambria Math" panose="02040503050406030204" pitchFamily="18" charset="0"/>
                  </a:rPr>
                  <a:t>	</a:t>
                </a:r>
                <a:r>
                  <a:rPr lang="en-US" sz="1400" b="1" dirty="0" smtClean="0">
                    <a:ea typeface="Cambria Math" panose="02040503050406030204" pitchFamily="18" charset="0"/>
                  </a:rPr>
                  <a:t>insert GOTO(I,X) in C</a:t>
                </a:r>
                <a:endParaRPr lang="en-US" sz="1400" b="1" dirty="0">
                  <a:ea typeface="Cambria Math" panose="02040503050406030204" pitchFamily="18" charset="0"/>
                </a:endParaRPr>
              </a:p>
              <a:p>
                <a:pPr marL="914400" lvl="2" indent="0">
                  <a:buNone/>
                </a:pPr>
                <a:r>
                  <a:rPr lang="en-US" sz="1400" b="1" dirty="0" smtClean="0">
                    <a:ea typeface="Cambria Math" panose="02040503050406030204" pitchFamily="18" charset="0"/>
                  </a:rPr>
                  <a:t>          }</a:t>
                </a:r>
              </a:p>
              <a:p>
                <a:pPr marL="457200" lvl="1" indent="0">
                  <a:buNone/>
                </a:pPr>
                <a:r>
                  <a:rPr lang="en-US" sz="1400" b="1" dirty="0">
                    <a:ea typeface="Cambria Math" panose="02040503050406030204" pitchFamily="18" charset="0"/>
                  </a:rPr>
                  <a:t>	</a:t>
                </a:r>
                <a:r>
                  <a:rPr lang="en-US" sz="1400" b="1" dirty="0" smtClean="0">
                    <a:ea typeface="Cambria Math" panose="02040503050406030204" pitchFamily="18" charset="0"/>
                  </a:rPr>
                  <a:t>}</a:t>
                </a:r>
              </a:p>
              <a:p>
                <a:pPr marL="457200" lvl="1" indent="0">
                  <a:buNone/>
                </a:pPr>
                <a:r>
                  <a:rPr lang="en-US" sz="1400" b="1" dirty="0" smtClean="0">
                    <a:ea typeface="Cambria Math" panose="02040503050406030204" pitchFamily="18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ea typeface="Cambria Math" panose="02040503050406030204" pitchFamily="18" charset="0"/>
                  </a:rPr>
                  <a:t>}</a:t>
                </a:r>
                <a:endParaRPr lang="en-US" sz="1400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4" t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7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With each state a unique grammar symbol is associated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40042" y="2454442"/>
            <a:ext cx="1455821" cy="938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 </a:t>
            </a:r>
            <a:r>
              <a:rPr lang="en-US" dirty="0"/>
              <a:t>j</a:t>
            </a:r>
          </a:p>
        </p:txBody>
      </p:sp>
      <p:sp>
        <p:nvSpPr>
          <p:cNvPr id="5" name="Rectangle 4"/>
          <p:cNvSpPr/>
          <p:nvPr/>
        </p:nvSpPr>
        <p:spPr>
          <a:xfrm>
            <a:off x="4070683" y="2454440"/>
            <a:ext cx="1455821" cy="938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01324" y="2454440"/>
            <a:ext cx="1455821" cy="938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 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70682" y="4211051"/>
            <a:ext cx="1455821" cy="938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 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95863" y="2923671"/>
            <a:ext cx="10972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526503" y="2923671"/>
            <a:ext cx="10748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798592" y="3392904"/>
            <a:ext cx="0" cy="818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286069" y="2526625"/>
            <a:ext cx="40743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  <a:endParaRPr lang="en-US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92280" y="2526625"/>
            <a:ext cx="40743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r>
              <a:rPr lang="en-US" baseline="-2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cap="none" spc="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42706" y="3664411"/>
            <a:ext cx="40743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r>
              <a:rPr lang="en-US" cap="none" spc="0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cap="none" spc="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40311" y="5514667"/>
            <a:ext cx="550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r>
              <a:rPr lang="en-US" baseline="-25000" dirty="0" smtClean="0"/>
              <a:t>1</a:t>
            </a:r>
            <a:r>
              <a:rPr lang="en-US" dirty="0" smtClean="0"/>
              <a:t> = ?</a:t>
            </a:r>
            <a:r>
              <a:rPr lang="en-US" baseline="-25000" dirty="0" smtClean="0"/>
              <a:t>2</a:t>
            </a:r>
            <a:r>
              <a:rPr lang="en-US" dirty="0" smtClean="0"/>
              <a:t> = Z (grammar associated with </a:t>
            </a:r>
            <a:r>
              <a:rPr lang="en-US" dirty="0" err="1" smtClean="0"/>
              <a:t>i</a:t>
            </a:r>
            <a:r>
              <a:rPr lang="en-US" dirty="0" smtClean="0"/>
              <a:t> should be unique)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Reduce Parser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6474" y="1895173"/>
            <a:ext cx="7391434" cy="428905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268329"/>
              </p:ext>
            </p:extLst>
          </p:nvPr>
        </p:nvGraphicFramePr>
        <p:xfrm>
          <a:off x="2466474" y="2789097"/>
          <a:ext cx="414421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4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n</a:t>
                      </a:r>
                      <a:endParaRPr lang="en-US" sz="22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: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: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0</a:t>
                      </a:r>
                      <a:endParaRPr lang="en-US" sz="2200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654842" y="3164305"/>
            <a:ext cx="1335505" cy="8061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PARSER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911642" y="3164305"/>
            <a:ext cx="253866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98032" y="4489603"/>
            <a:ext cx="752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42973" y="4858935"/>
            <a:ext cx="1076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Grammar</a:t>
            </a:r>
            <a:endParaRPr lang="en-US" dirty="0"/>
          </a:p>
          <a:p>
            <a:pPr algn="ctr"/>
            <a:r>
              <a:rPr lang="en-US" dirty="0" smtClean="0"/>
              <a:t>Symbols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8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6726"/>
            <a:ext cx="10515600" cy="590023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Here we maintain two different stacks	</a:t>
            </a:r>
          </a:p>
          <a:p>
            <a:pPr lvl="1"/>
            <a:r>
              <a:rPr lang="en-US" dirty="0" smtClean="0"/>
              <a:t>One for normal LR parsing (holding the grammar symbol).</a:t>
            </a:r>
          </a:p>
          <a:p>
            <a:pPr lvl="1"/>
            <a:r>
              <a:rPr lang="en-US" dirty="0" smtClean="0"/>
              <a:t>One to hold the states.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Parsing table is designed using LR automaton. It guides to the parser whether to shift/reduce.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Whatever state is on top of stack 2, the corresponding grammar symbol needs to be on top of stack 1.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78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 Parser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Shows the state of the parsing process at any point of time.</a:t>
            </a:r>
          </a:p>
          <a:p>
            <a:pPr marL="0" indent="0">
              <a:buNone/>
            </a:pPr>
            <a:r>
              <a:rPr lang="en-US" dirty="0" smtClean="0"/>
              <a:t>Initial configuration: (S</a:t>
            </a:r>
            <a:r>
              <a:rPr lang="en-US" baseline="-25000" dirty="0" smtClean="0"/>
              <a:t>0 </a:t>
            </a:r>
            <a:r>
              <a:rPr lang="en-US" dirty="0" smtClean="0"/>
              <a:t>, W)</a:t>
            </a:r>
          </a:p>
          <a:p>
            <a:pPr marL="0" indent="0">
              <a:buNone/>
            </a:pPr>
            <a:r>
              <a:rPr lang="en-US" dirty="0" smtClean="0"/>
              <a:t>Current configuration: (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…. S</a:t>
            </a:r>
            <a:r>
              <a:rPr lang="en-US" baseline="-25000" dirty="0" smtClean="0"/>
              <a:t>n </a:t>
            </a:r>
            <a:r>
              <a:rPr lang="en-US" dirty="0" smtClean="0"/>
              <a:t>,</a:t>
            </a:r>
            <a:r>
              <a:rPr lang="en-US" dirty="0" smtClean="0"/>
              <a:t> a</a:t>
            </a:r>
            <a:r>
              <a:rPr lang="en-US" baseline="-25000" dirty="0" smtClean="0"/>
              <a:t>i</a:t>
            </a:r>
            <a:r>
              <a:rPr lang="en-US" dirty="0" smtClean="0"/>
              <a:t>a</a:t>
            </a:r>
            <a:r>
              <a:rPr lang="en-US" baseline="-25000" dirty="0" smtClean="0"/>
              <a:t>i+1</a:t>
            </a:r>
            <a:r>
              <a:rPr lang="en-US" dirty="0" smtClean="0"/>
              <a:t>a</a:t>
            </a:r>
            <a:r>
              <a:rPr lang="en-US" baseline="-25000" dirty="0" smtClean="0"/>
              <a:t>i+2</a:t>
            </a:r>
            <a:r>
              <a:rPr lang="en-US" dirty="0" smtClean="0"/>
              <a:t>….a</a:t>
            </a:r>
            <a:r>
              <a:rPr lang="en-US" baseline="-25000" dirty="0" smtClean="0"/>
              <a:t>n</a:t>
            </a:r>
            <a:r>
              <a:rPr lang="en-US" dirty="0" smtClean="0"/>
              <a:t>$)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(note: W is the entire string)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Behavior of the LR parser:</a:t>
            </a:r>
          </a:p>
          <a:p>
            <a:pPr lvl="1"/>
            <a:r>
              <a:rPr lang="en-US" dirty="0" smtClean="0"/>
              <a:t>Shift</a:t>
            </a:r>
          </a:p>
          <a:p>
            <a:pPr lvl="1"/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Accept</a:t>
            </a:r>
          </a:p>
          <a:p>
            <a:pPr lvl="1"/>
            <a:r>
              <a:rPr lang="en-US" dirty="0" smtClean="0"/>
              <a:t>Error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32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232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Current configuration: (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…. S</a:t>
            </a:r>
            <a:r>
              <a:rPr lang="en-US" baseline="-25000" dirty="0" smtClean="0"/>
              <a:t>n </a:t>
            </a:r>
            <a:r>
              <a:rPr lang="en-US" dirty="0" smtClean="0"/>
              <a:t>, a</a:t>
            </a:r>
            <a:r>
              <a:rPr lang="en-US" baseline="-25000" dirty="0" smtClean="0"/>
              <a:t>i</a:t>
            </a:r>
            <a:r>
              <a:rPr lang="en-US" dirty="0" smtClean="0"/>
              <a:t>a</a:t>
            </a:r>
            <a:r>
              <a:rPr lang="en-US" baseline="-25000" dirty="0" smtClean="0"/>
              <a:t>i+1</a:t>
            </a:r>
            <a:r>
              <a:rPr lang="en-US" dirty="0" smtClean="0"/>
              <a:t>a</a:t>
            </a:r>
            <a:r>
              <a:rPr lang="en-US" baseline="-25000" dirty="0" smtClean="0"/>
              <a:t>i+2</a:t>
            </a:r>
            <a:r>
              <a:rPr lang="en-US" dirty="0" smtClean="0"/>
              <a:t>….a</a:t>
            </a:r>
            <a:r>
              <a:rPr lang="en-US" baseline="-25000" dirty="0" smtClean="0"/>
              <a:t>n</a:t>
            </a:r>
            <a:r>
              <a:rPr lang="en-US" dirty="0" smtClean="0"/>
              <a:t>$)</a:t>
            </a:r>
          </a:p>
          <a:p>
            <a:pPr marL="0" indent="0">
              <a:buNone/>
            </a:pPr>
            <a:r>
              <a:rPr lang="en-US" dirty="0" smtClean="0"/>
              <a:t>Current stack pointer at S</a:t>
            </a:r>
            <a:r>
              <a:rPr lang="en-US" baseline="-25000" dirty="0" smtClean="0"/>
              <a:t>n</a:t>
            </a:r>
            <a:r>
              <a:rPr lang="en-US" dirty="0" smtClean="0"/>
              <a:t> and input pointer at a</a:t>
            </a:r>
            <a:r>
              <a:rPr lang="en-US" baseline="-25000" dirty="0" smtClean="0"/>
              <a:t>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Shift j </a:t>
            </a:r>
            <a:r>
              <a:rPr lang="en-US" dirty="0" smtClean="0">
                <a:sym typeface="Wingdings" panose="05000000000000000000" pitchFamily="2" charset="2"/>
              </a:rPr>
              <a:t> Action(S</a:t>
            </a:r>
            <a:r>
              <a:rPr lang="en-US" baseline="-25000" dirty="0" smtClean="0">
                <a:sym typeface="Wingdings" panose="05000000000000000000" pitchFamily="2" charset="2"/>
              </a:rPr>
              <a:t>n</a:t>
            </a:r>
            <a:r>
              <a:rPr lang="en-US" dirty="0" smtClean="0">
                <a:sym typeface="Wingdings" panose="05000000000000000000" pitchFamily="2" charset="2"/>
              </a:rPr>
              <a:t>, a</a:t>
            </a:r>
            <a:r>
              <a:rPr lang="en-US" baseline="-25000" dirty="0" smtClean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/>
              <a:t>This means push state j onto the stack.</a:t>
            </a:r>
          </a:p>
          <a:p>
            <a:pPr marL="0" indent="0">
              <a:buNone/>
            </a:pPr>
            <a:r>
              <a:rPr lang="en-US" dirty="0" smtClean="0"/>
              <a:t>The corresponding symbol is also pushed onto the stack.</a:t>
            </a:r>
          </a:p>
          <a:p>
            <a:pPr marL="0" indent="0">
              <a:buNone/>
            </a:pPr>
            <a:r>
              <a:rPr lang="en-US" dirty="0" smtClean="0"/>
              <a:t>The input pointer is also incremented.</a:t>
            </a:r>
            <a:endParaRPr lang="en-US" dirty="0" smtClean="0"/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Final configuration: </a:t>
            </a:r>
            <a:r>
              <a:rPr lang="en-US" dirty="0" smtClean="0"/>
              <a:t>(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…. S</a:t>
            </a:r>
            <a:r>
              <a:rPr lang="en-US" baseline="-25000" dirty="0" smtClean="0"/>
              <a:t>n</a:t>
            </a:r>
            <a:r>
              <a:rPr lang="en-US" dirty="0" smtClean="0"/>
              <a:t>S</a:t>
            </a:r>
            <a:r>
              <a:rPr lang="en-US" baseline="-25000" dirty="0" smtClean="0"/>
              <a:t>j </a:t>
            </a:r>
            <a:r>
              <a:rPr lang="en-US" dirty="0" smtClean="0"/>
              <a:t>, a</a:t>
            </a:r>
            <a:r>
              <a:rPr lang="en-US" baseline="-25000" dirty="0" smtClean="0"/>
              <a:t>i+1</a:t>
            </a:r>
            <a:r>
              <a:rPr lang="en-US" dirty="0" smtClean="0"/>
              <a:t>a</a:t>
            </a:r>
            <a:r>
              <a:rPr lang="en-US" baseline="-25000" dirty="0" smtClean="0"/>
              <a:t>i+2</a:t>
            </a:r>
            <a:r>
              <a:rPr lang="en-US" dirty="0" smtClean="0"/>
              <a:t>….a</a:t>
            </a:r>
            <a:r>
              <a:rPr lang="en-US" baseline="-25000" dirty="0" smtClean="0"/>
              <a:t>n</a:t>
            </a:r>
            <a:r>
              <a:rPr lang="en-US" dirty="0" smtClean="0"/>
              <a:t>$)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852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7825"/>
            <a:ext cx="10515600" cy="1325563"/>
          </a:xfrm>
        </p:spPr>
        <p:txBody>
          <a:bodyPr/>
          <a:lstStyle/>
          <a:p>
            <a:r>
              <a:rPr lang="en-US" dirty="0" smtClean="0"/>
              <a:t>Reduce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3947"/>
                <a:ext cx="10515600" cy="4673016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Current configuration: ( S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S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S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…. S</a:t>
                </a:r>
                <a:r>
                  <a:rPr lang="en-US" baseline="-25000" dirty="0" smtClean="0"/>
                  <a:t>n </a:t>
                </a:r>
                <a:r>
                  <a:rPr lang="en-US" dirty="0" smtClean="0"/>
                  <a:t>, a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a</a:t>
                </a:r>
                <a:r>
                  <a:rPr lang="en-US" baseline="-25000" dirty="0" smtClean="0"/>
                  <a:t>i+1</a:t>
                </a:r>
                <a:r>
                  <a:rPr lang="en-US" dirty="0" smtClean="0"/>
                  <a:t>a</a:t>
                </a:r>
                <a:r>
                  <a:rPr lang="en-US" baseline="-25000" dirty="0" smtClean="0"/>
                  <a:t>i+2</a:t>
                </a:r>
                <a:r>
                  <a:rPr lang="en-US" dirty="0" smtClean="0"/>
                  <a:t>….a</a:t>
                </a:r>
                <a:r>
                  <a:rPr lang="en-US" baseline="-25000" dirty="0" smtClean="0"/>
                  <a:t>n</a:t>
                </a:r>
                <a:r>
                  <a:rPr lang="en-US" dirty="0" smtClean="0"/>
                  <a:t>$)</a:t>
                </a:r>
              </a:p>
              <a:p>
                <a:pPr marL="0" indent="0">
                  <a:buNone/>
                </a:pPr>
                <a:r>
                  <a:rPr lang="en-US" dirty="0" smtClean="0"/>
                  <a:t>Current stack pointer at S</a:t>
                </a:r>
                <a:r>
                  <a:rPr lang="en-US" baseline="-25000" dirty="0" smtClean="0"/>
                  <a:t>n</a:t>
                </a:r>
                <a:r>
                  <a:rPr lang="en-US" dirty="0" smtClean="0"/>
                  <a:t> and input pointer at a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Reduce j </a:t>
                </a:r>
                <a:r>
                  <a:rPr lang="en-US" dirty="0" smtClean="0">
                    <a:sym typeface="Wingdings" panose="05000000000000000000" pitchFamily="2" charset="2"/>
                  </a:rPr>
                  <a:t> Action(S</a:t>
                </a:r>
                <a:r>
                  <a:rPr lang="en-US" baseline="-25000" dirty="0" smtClean="0">
                    <a:sym typeface="Wingdings" panose="05000000000000000000" pitchFamily="2" charset="2"/>
                  </a:rPr>
                  <a:t>n</a:t>
                </a:r>
                <a:r>
                  <a:rPr lang="en-US" dirty="0" smtClean="0">
                    <a:sym typeface="Wingdings" panose="05000000000000000000" pitchFamily="2" charset="2"/>
                  </a:rPr>
                  <a:t>, a</a:t>
                </a:r>
                <a:r>
                  <a:rPr lang="en-US" baseline="-25000" dirty="0" smtClean="0">
                    <a:sym typeface="Wingdings" panose="05000000000000000000" pitchFamily="2" charset="2"/>
                  </a:rPr>
                  <a:t>i</a:t>
                </a:r>
                <a:r>
                  <a:rPr lang="en-US" dirty="0" smtClean="0">
                    <a:sym typeface="Wingdings" panose="05000000000000000000" pitchFamily="2" charset="2"/>
                  </a:rPr>
                  <a:t>)</a:t>
                </a:r>
              </a:p>
              <a:p>
                <a:pPr lvl="1"/>
                <a:r>
                  <a:rPr lang="en-US" dirty="0" smtClean="0"/>
                  <a:t>The production A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dirty="0" smtClean="0"/>
                  <a:t> is specified by Action( )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=|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Pop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 smtClean="0"/>
                  <a:t> symbols off the stack.</a:t>
                </a:r>
              </a:p>
              <a:p>
                <a:pPr marL="0" indent="0">
                  <a:buNone/>
                </a:pPr>
                <a:r>
                  <a:rPr lang="en-US" dirty="0" smtClean="0"/>
                  <a:t>New configuration: </a:t>
                </a:r>
                <a:r>
                  <a:rPr lang="en-US" dirty="0" smtClean="0"/>
                  <a:t>( S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S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S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…. S</a:t>
                </a:r>
                <a:r>
                  <a:rPr lang="en-US" baseline="-25000" dirty="0" smtClean="0"/>
                  <a:t>n-</a:t>
                </a:r>
                <a14:m>
                  <m:oMath xmlns:m="http://schemas.openxmlformats.org/officeDocument/2006/math">
                    <m:r>
                      <a:rPr lang="en-US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baseline="-25000" dirty="0" smtClean="0"/>
                  <a:t> </a:t>
                </a:r>
                <a:r>
                  <a:rPr lang="en-US" dirty="0" smtClean="0"/>
                  <a:t>, a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a</a:t>
                </a:r>
                <a:r>
                  <a:rPr lang="en-US" baseline="-25000" dirty="0" smtClean="0"/>
                  <a:t>i+1</a:t>
                </a:r>
                <a:r>
                  <a:rPr lang="en-US" dirty="0" smtClean="0"/>
                  <a:t>a</a:t>
                </a:r>
                <a:r>
                  <a:rPr lang="en-US" baseline="-25000" dirty="0" smtClean="0"/>
                  <a:t>i+2</a:t>
                </a:r>
                <a:r>
                  <a:rPr lang="en-US" dirty="0" smtClean="0"/>
                  <a:t>….a</a:t>
                </a:r>
                <a:r>
                  <a:rPr lang="en-US" baseline="-25000" dirty="0" smtClean="0"/>
                  <a:t>n</a:t>
                </a:r>
                <a:r>
                  <a:rPr lang="en-US" dirty="0" smtClean="0"/>
                  <a:t>$)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Goto</a:t>
                </a:r>
                <a:r>
                  <a:rPr lang="en-US" dirty="0" smtClean="0"/>
                  <a:t>(S</a:t>
                </a:r>
                <a:r>
                  <a:rPr lang="en-US" baseline="-25000" dirty="0" smtClean="0"/>
                  <a:t>n-</a:t>
                </a:r>
                <a:r>
                  <a:rPr lang="en-US" baseline="-250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A) </a:t>
                </a:r>
                <a:r>
                  <a:rPr lang="en-US" dirty="0" smtClean="0">
                    <a:sym typeface="Wingdings" panose="05000000000000000000" pitchFamily="2" charset="2"/>
                  </a:rPr>
                  <a:t> S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anose="05000000000000000000" pitchFamily="2" charset="2"/>
                  </a:rPr>
                  <a:t>Push S on the stack.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Final</a:t>
                </a:r>
                <a:r>
                  <a:rPr lang="en-US" dirty="0" smtClean="0"/>
                  <a:t> configuration: ( S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S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S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…. S</a:t>
                </a:r>
                <a:r>
                  <a:rPr lang="en-US" baseline="-25000" dirty="0" smtClean="0"/>
                  <a:t>n-</a:t>
                </a:r>
                <a14:m>
                  <m:oMath xmlns:m="http://schemas.openxmlformats.org/officeDocument/2006/math">
                    <m:r>
                      <a:rPr lang="en-US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 smtClean="0"/>
                  <a:t>S</a:t>
                </a:r>
                <a:r>
                  <a:rPr lang="en-US" baseline="-25000" dirty="0" smtClean="0"/>
                  <a:t> </a:t>
                </a:r>
                <a:r>
                  <a:rPr lang="en-US" dirty="0" smtClean="0"/>
                  <a:t>, a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a</a:t>
                </a:r>
                <a:r>
                  <a:rPr lang="en-US" baseline="-25000" dirty="0" smtClean="0"/>
                  <a:t>i+1</a:t>
                </a:r>
                <a:r>
                  <a:rPr lang="en-US" dirty="0" smtClean="0"/>
                  <a:t>a</a:t>
                </a:r>
                <a:r>
                  <a:rPr lang="en-US" baseline="-25000" dirty="0" smtClean="0"/>
                  <a:t>i+2</a:t>
                </a:r>
                <a:r>
                  <a:rPr lang="en-US" dirty="0" smtClean="0"/>
                  <a:t>….</a:t>
                </a:r>
                <a:r>
                  <a:rPr lang="en-US" dirty="0" smtClean="0"/>
                  <a:t>a</a:t>
                </a:r>
                <a:r>
                  <a:rPr lang="en-US" baseline="-25000" dirty="0" smtClean="0"/>
                  <a:t>n</a:t>
                </a:r>
                <a:r>
                  <a:rPr lang="en-US" dirty="0" smtClean="0"/>
                  <a:t>$)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3947"/>
                <a:ext cx="10515600" cy="4673016"/>
              </a:xfrm>
              <a:blipFill rotWithShape="0">
                <a:blip r:embed="rId2"/>
                <a:stretch>
                  <a:fillRect l="-1043" t="-3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43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 and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Accept:</a:t>
            </a:r>
          </a:p>
          <a:p>
            <a:pPr lvl="1"/>
            <a:r>
              <a:rPr lang="en-US" dirty="0" smtClean="0"/>
              <a:t>Action([S’</a:t>
            </a:r>
            <a:r>
              <a:rPr lang="en-US" dirty="0" smtClean="0">
                <a:sym typeface="Wingdings" panose="05000000000000000000" pitchFamily="2" charset="2"/>
              </a:rPr>
              <a:t>S.] , $)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Error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 action is defined for a state or an input symbol.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075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351</Words>
  <Application>Microsoft Office PowerPoint</Application>
  <PresentationFormat>Widescreen</PresentationFormat>
  <Paragraphs>88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Office Theme</vt:lpstr>
      <vt:lpstr>SHIFT REDUCE PARSER LR AUTOMATON</vt:lpstr>
      <vt:lpstr>Algorithm to generate LR Automaton</vt:lpstr>
      <vt:lpstr>With each state a unique grammar symbol is associated</vt:lpstr>
      <vt:lpstr>Shift Reduce Parser</vt:lpstr>
      <vt:lpstr>PowerPoint Presentation</vt:lpstr>
      <vt:lpstr>LR Parser Configuration</vt:lpstr>
      <vt:lpstr>Shift</vt:lpstr>
      <vt:lpstr>Reduce</vt:lpstr>
      <vt:lpstr>Accept and Error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SHIFT REDUCE PARSER LR AUTOMATON</dc:title>
  <dc:creator>Utkarsh Chanchlani</dc:creator>
  <cp:lastModifiedBy>Utkarsh Chanchlani</cp:lastModifiedBy>
  <cp:revision>13</cp:revision>
  <dcterms:created xsi:type="dcterms:W3CDTF">2013-10-06T22:36:23Z</dcterms:created>
  <dcterms:modified xsi:type="dcterms:W3CDTF">2013-10-07T02:13:03Z</dcterms:modified>
</cp:coreProperties>
</file>