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D0F1C-8D9A-4719-B7F5-06AED354F72C}" type="datetimeFigureOut">
              <a:rPr lang="en-US" smtClean="0"/>
              <a:pPr/>
              <a:t>10/10/2013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6F4A2-2111-4E9B-A124-93EA1CC277D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143007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dirty="0" smtClean="0"/>
              <a:t>OPERATOR PRECEDENCE PARSING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143248"/>
            <a:ext cx="6400800" cy="17526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Shubham </a:t>
            </a:r>
            <a:r>
              <a:rPr lang="en-IN" sz="2800" dirty="0" smtClean="0"/>
              <a:t>Chauhan</a:t>
            </a:r>
          </a:p>
          <a:p>
            <a:r>
              <a:rPr lang="en-IN" sz="2800" dirty="0" smtClean="0"/>
              <a:t>(11CS10043)</a:t>
            </a:r>
          </a:p>
          <a:p>
            <a:r>
              <a:rPr lang="en-IN" sz="2800" dirty="0" smtClean="0"/>
              <a:t>Date</a:t>
            </a:r>
            <a:r>
              <a:rPr lang="en-IN" sz="2800" dirty="0" smtClean="0"/>
              <a:t>: 3</a:t>
            </a:r>
            <a:r>
              <a:rPr lang="en-IN" sz="2800" baseline="30000" dirty="0" smtClean="0"/>
              <a:t>rd</a:t>
            </a:r>
            <a:r>
              <a:rPr lang="en-IN" sz="2800" dirty="0" smtClean="0"/>
              <a:t> </a:t>
            </a:r>
            <a:r>
              <a:rPr lang="en-IN" sz="2800" dirty="0" smtClean="0"/>
              <a:t>Sep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From the previous graph we extract the following precedence functions:</a:t>
            </a:r>
          </a:p>
          <a:p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71604" y="2928934"/>
          <a:ext cx="5760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000"/>
                <a:gridCol w="1152000"/>
                <a:gridCol w="1152000"/>
                <a:gridCol w="1152000"/>
                <a:gridCol w="1152000"/>
              </a:tblGrid>
              <a:tr h="324000"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id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+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*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$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f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2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0</a:t>
                      </a:r>
                      <a:endParaRPr lang="en-IN" sz="2000" dirty="0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id</a:t>
                      </a:r>
                      <a:endParaRPr lang="en-IN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3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0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OPERATOR GRAMMAR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No Ɛ-transition.</a:t>
            </a:r>
          </a:p>
          <a:p>
            <a:r>
              <a:rPr lang="en-IN" dirty="0" smtClean="0"/>
              <a:t>No two adjacent non-terminals.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err="1" smtClean="0"/>
              <a:t>Eg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E </a:t>
            </a:r>
            <a:r>
              <a:rPr lang="en-IN" dirty="0" smtClean="0">
                <a:sym typeface="Wingdings" pitchFamily="2" charset="2"/>
              </a:rPr>
              <a:t> E op E | id</a:t>
            </a:r>
          </a:p>
          <a:p>
            <a:pPr>
              <a:buNone/>
            </a:pPr>
            <a:r>
              <a:rPr lang="en-IN" dirty="0" smtClean="0">
                <a:sym typeface="Wingdings" pitchFamily="2" charset="2"/>
              </a:rPr>
              <a:t>		op  + | *</a:t>
            </a:r>
          </a:p>
          <a:p>
            <a:pPr>
              <a:buNone/>
            </a:pPr>
            <a:r>
              <a:rPr lang="en-IN" dirty="0">
                <a:sym typeface="Wingdings" pitchFamily="2" charset="2"/>
              </a:rPr>
              <a:t>	</a:t>
            </a:r>
            <a:r>
              <a:rPr lang="en-IN" dirty="0" smtClean="0">
                <a:sym typeface="Wingdings" pitchFamily="2" charset="2"/>
              </a:rPr>
              <a:t>	The above grammar is not an operator grammar but:</a:t>
            </a:r>
          </a:p>
          <a:p>
            <a:pPr>
              <a:buNone/>
            </a:pPr>
            <a:r>
              <a:rPr lang="en-IN" dirty="0">
                <a:sym typeface="Wingdings" pitchFamily="2" charset="2"/>
              </a:rPr>
              <a:t>	</a:t>
            </a:r>
            <a:r>
              <a:rPr lang="en-IN" dirty="0" smtClean="0">
                <a:sym typeface="Wingdings" pitchFamily="2" charset="2"/>
              </a:rPr>
              <a:t>	E  E + E | E* E | id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 smtClean="0"/>
              <a:t>OPERATOR PRECEDENCE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r>
              <a:rPr lang="en-IN" dirty="0" smtClean="0"/>
              <a:t>If a has higher precedence over b;	a .&gt; b</a:t>
            </a:r>
          </a:p>
          <a:p>
            <a:r>
              <a:rPr lang="en-IN" dirty="0" smtClean="0"/>
              <a:t>If a has lower precedence over b;		a &lt;. b</a:t>
            </a:r>
          </a:p>
          <a:p>
            <a:r>
              <a:rPr lang="en-IN" dirty="0" smtClean="0"/>
              <a:t>If a and b have equal precedence;	a =. b</a:t>
            </a:r>
          </a:p>
          <a:p>
            <a:pPr>
              <a:buNone/>
            </a:pPr>
            <a:r>
              <a:rPr lang="en-IN" dirty="0" smtClean="0"/>
              <a:t>Note:</a:t>
            </a:r>
          </a:p>
          <a:p>
            <a:pPr lvl="1"/>
            <a:r>
              <a:rPr lang="en-US" dirty="0" smtClean="0">
                <a:sym typeface="Symbol" pitchFamily="18" charset="2"/>
              </a:rPr>
              <a:t>id has higher precedence than any other symbol</a:t>
            </a:r>
          </a:p>
          <a:p>
            <a:pPr lvl="1"/>
            <a:r>
              <a:rPr lang="en-US" dirty="0" smtClean="0">
                <a:sym typeface="Symbol" pitchFamily="18" charset="2"/>
              </a:rPr>
              <a:t>$ has lowest precedence.</a:t>
            </a:r>
          </a:p>
          <a:p>
            <a:pPr lvl="1"/>
            <a:r>
              <a:rPr lang="en-IN" dirty="0" smtClean="0"/>
              <a:t>if two operators have equal precedence, then we check the </a:t>
            </a:r>
            <a:r>
              <a:rPr lang="en-IN" b="1" dirty="0" err="1" smtClean="0"/>
              <a:t>Associativity</a:t>
            </a:r>
            <a:r>
              <a:rPr lang="en-IN" b="1" dirty="0" smtClean="0"/>
              <a:t> </a:t>
            </a:r>
            <a:r>
              <a:rPr lang="en-IN" dirty="0" smtClean="0"/>
              <a:t>of that particular operator.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PRECEDENCE TABLE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2514584"/>
          <a:ext cx="8229600" cy="1981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id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+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*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$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id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+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*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$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&lt;.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.&gt;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71472" y="50006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800" dirty="0" smtClean="0">
                <a:latin typeface="+mj-lt"/>
                <a:ea typeface="+mj-ea"/>
                <a:cs typeface="+mj-cs"/>
              </a:rPr>
              <a:t>Example:	w=	$id + id * id$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800" dirty="0">
                <a:latin typeface="+mj-lt"/>
                <a:ea typeface="+mj-ea"/>
                <a:cs typeface="+mj-cs"/>
              </a:rPr>
              <a:t>	</a:t>
            </a:r>
            <a:r>
              <a:rPr lang="en-IN" sz="2800" dirty="0" smtClean="0">
                <a:latin typeface="+mj-lt"/>
                <a:ea typeface="+mj-ea"/>
                <a:cs typeface="+mj-cs"/>
              </a:rPr>
              <a:t>	$&lt;.id.&gt;+&lt;.id.&gt;*&lt;.id.&gt;$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BASIC PRINCIPLE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Scan input string left to right, try to detect .&gt; and put a pointer on its location.</a:t>
            </a:r>
          </a:p>
          <a:p>
            <a:r>
              <a:rPr lang="en-IN" dirty="0" smtClean="0"/>
              <a:t>Now scan backwards till reaching &lt;.</a:t>
            </a:r>
          </a:p>
          <a:p>
            <a:r>
              <a:rPr lang="en-IN" dirty="0" smtClean="0"/>
              <a:t>String between &lt;. And .&gt; is our handle.</a:t>
            </a:r>
          </a:p>
          <a:p>
            <a:r>
              <a:rPr lang="en-IN" dirty="0" smtClean="0"/>
              <a:t>Replace handle by the head of the respective production.</a:t>
            </a:r>
          </a:p>
          <a:p>
            <a:r>
              <a:rPr lang="en-IN" dirty="0" smtClean="0"/>
              <a:t>REPEAT until reaching start symbol.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1357298"/>
            <a:ext cx="7786742" cy="49292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786742" cy="1011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ALGORITHM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071546"/>
            <a:ext cx="7258072" cy="5500726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  <a:buNone/>
            </a:pPr>
            <a:r>
              <a:rPr lang="en-IN" sz="1800" b="1" dirty="0" smtClean="0">
                <a:latin typeface="+mj-lt"/>
              </a:rPr>
              <a:t>		</a:t>
            </a:r>
          </a:p>
          <a:p>
            <a:pPr>
              <a:spcBef>
                <a:spcPts val="100"/>
              </a:spcBef>
              <a:buNone/>
            </a:pPr>
            <a:r>
              <a:rPr lang="en-IN" sz="1800" b="1" dirty="0" smtClean="0">
                <a:latin typeface="+mj-lt"/>
              </a:rPr>
              <a:t>		</a:t>
            </a:r>
            <a:r>
              <a:rPr lang="en-IN" sz="1800" dirty="0" smtClean="0">
                <a:latin typeface="+mj-lt"/>
              </a:rPr>
              <a:t>w </a:t>
            </a:r>
            <a:r>
              <a:rPr lang="en-IN" sz="1800" dirty="0" smtClean="0">
                <a:latin typeface="+mj-lt"/>
                <a:sym typeface="Wingdings" pitchFamily="2" charset="2"/>
              </a:rPr>
              <a:t></a:t>
            </a:r>
            <a:r>
              <a:rPr lang="en-IN" sz="1800" dirty="0" smtClean="0">
                <a:latin typeface="+mj-lt"/>
              </a:rPr>
              <a:t> input</a:t>
            </a:r>
            <a:endParaRPr lang="en-IN" sz="1800" dirty="0">
              <a:latin typeface="+mj-lt"/>
            </a:endParaRPr>
          </a:p>
          <a:p>
            <a:pPr>
              <a:spcBef>
                <a:spcPts val="100"/>
              </a:spcBef>
              <a:buNone/>
            </a:pPr>
            <a:r>
              <a:rPr lang="en-IN" sz="1800" dirty="0" smtClean="0">
                <a:latin typeface="+mj-lt"/>
              </a:rPr>
              <a:t>		a </a:t>
            </a:r>
            <a:r>
              <a:rPr lang="en-IN" sz="1800" dirty="0" smtClean="0">
                <a:latin typeface="+mj-lt"/>
                <a:sym typeface="Wingdings" pitchFamily="2" charset="2"/>
              </a:rPr>
              <a:t> input symbol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 smtClean="0">
                <a:latin typeface="+mj-lt"/>
                <a:sym typeface="Wingdings" pitchFamily="2" charset="2"/>
              </a:rPr>
              <a:t>		b  stack top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Repeat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{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if(a is $ and b is $)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return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if(a .&gt; b)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push a into stack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move input pointer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else if(a &lt;. b)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c  pop stack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until(c .&gt; b)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else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			error()</a:t>
            </a:r>
          </a:p>
          <a:p>
            <a:pPr>
              <a:spcBef>
                <a:spcPts val="100"/>
              </a:spcBef>
              <a:buNone/>
            </a:pPr>
            <a:r>
              <a:rPr lang="en-IN" sz="1800" dirty="0" smtClean="0">
                <a:latin typeface="+mj-lt"/>
                <a:sym typeface="Wingdings" pitchFamily="2" charset="2"/>
              </a:rPr>
              <a:t>	</a:t>
            </a:r>
            <a:r>
              <a:rPr lang="en-IN" sz="1800" dirty="0">
                <a:latin typeface="+mj-lt"/>
                <a:sym typeface="Wingdings" pitchFamily="2" charset="2"/>
              </a:rPr>
              <a:t>	</a:t>
            </a:r>
            <a:r>
              <a:rPr lang="en-IN" sz="1800" dirty="0" smtClean="0">
                <a:latin typeface="+mj-lt"/>
                <a:sym typeface="Wingdings" pitchFamily="2" charset="2"/>
              </a:rPr>
              <a:t>}</a:t>
            </a:r>
            <a:endParaRPr lang="en-IN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969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4500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STACK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INPUT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ACTION/REMARK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id + id * 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$ &lt;.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+ id * 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id &gt;. +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+ id * 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$ &lt;. +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id * 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+ &lt;.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baseline="0" dirty="0" smtClean="0"/>
                        <a:t>* id</a:t>
                      </a:r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id .&gt; *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* 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+ &lt;. *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</a:t>
                      </a:r>
                      <a:r>
                        <a:rPr lang="en-IN" baseline="0" dirty="0" smtClean="0"/>
                        <a:t> *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id$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* &lt;.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 * id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id .&gt; 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 + *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* .&gt; 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r>
                        <a:rPr lang="en-IN" baseline="0" dirty="0" smtClean="0"/>
                        <a:t> +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+ .&gt; 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IN" dirty="0" smtClean="0"/>
                        <a:t>$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accept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 smtClean="0"/>
              <a:t>PRECEDENCE 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Operator precedence parsers use </a:t>
            </a:r>
            <a:r>
              <a:rPr lang="en-US" b="1" dirty="0" smtClean="0"/>
              <a:t>precedence functions</a:t>
            </a:r>
            <a:r>
              <a:rPr lang="en-US" dirty="0" smtClean="0"/>
              <a:t> that map terminal symbols to </a:t>
            </a:r>
            <a:r>
              <a:rPr lang="en-US" dirty="0" smtClean="0"/>
              <a:t>integers.</a:t>
            </a:r>
          </a:p>
          <a:p>
            <a:endParaRPr lang="en-US" sz="800" dirty="0" smtClean="0"/>
          </a:p>
          <a:p>
            <a:pPr algn="ctr">
              <a:buNone/>
            </a:pPr>
            <a:r>
              <a:rPr lang="en-US" sz="3400" b="1" u="sng" dirty="0" smtClean="0"/>
              <a:t>Algorithm </a:t>
            </a:r>
            <a:r>
              <a:rPr lang="en-US" sz="3400" b="1" u="sng" dirty="0" smtClean="0"/>
              <a:t>for Constructing Precedence </a:t>
            </a:r>
            <a:r>
              <a:rPr lang="en-US" sz="3400" b="1" u="sng" dirty="0" smtClean="0"/>
              <a:t>Functions</a:t>
            </a:r>
          </a:p>
          <a:p>
            <a:pPr algn="ctr">
              <a:buNone/>
            </a:pPr>
            <a:endParaRPr lang="en-US" sz="500" b="1" u="sng" dirty="0" smtClean="0"/>
          </a:p>
          <a:p>
            <a:pPr algn="ctr">
              <a:buNone/>
            </a:pPr>
            <a:endParaRPr lang="en-US" sz="800" b="1" u="sng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 smtClean="0"/>
              <a:t>functions </a:t>
            </a:r>
            <a:r>
              <a:rPr lang="en-US" i="1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for each grammar terminal </a:t>
            </a:r>
            <a:r>
              <a:rPr lang="en-US" i="1" dirty="0" smtClean="0"/>
              <a:t>a</a:t>
            </a:r>
            <a:r>
              <a:rPr lang="en-US" dirty="0" smtClean="0"/>
              <a:t> and for the end of string symbol.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Partition the symbols in groups so that </a:t>
            </a:r>
            <a:r>
              <a:rPr lang="en-US" i="1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baseline="-25000" dirty="0" smtClean="0"/>
              <a:t>b</a:t>
            </a:r>
            <a:r>
              <a:rPr lang="en-US" dirty="0" smtClean="0"/>
              <a:t> are in the same group if </a:t>
            </a:r>
            <a:r>
              <a:rPr lang="en-US" i="1" dirty="0" smtClean="0"/>
              <a:t>a</a:t>
            </a:r>
            <a:r>
              <a:rPr lang="en-US" dirty="0" smtClean="0"/>
              <a:t> =· </a:t>
            </a:r>
            <a:r>
              <a:rPr lang="en-US" i="1" dirty="0" smtClean="0"/>
              <a:t>b </a:t>
            </a:r>
            <a:r>
              <a:rPr lang="en-US" dirty="0" smtClean="0"/>
              <a:t>(there can be symbols in the same group even if they are not connected by this relation).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Create a directed graph whose nodes are in the groups, next for each symbols a and b do: place an edge from the group of </a:t>
            </a:r>
            <a:r>
              <a:rPr lang="en-US" i="1" dirty="0" smtClean="0"/>
              <a:t>g</a:t>
            </a:r>
            <a:r>
              <a:rPr lang="en-US" baseline="-25000" dirty="0" smtClean="0"/>
              <a:t>b</a:t>
            </a:r>
            <a:r>
              <a:rPr lang="en-US" dirty="0" smtClean="0"/>
              <a:t> to the group of </a:t>
            </a:r>
            <a:r>
              <a:rPr lang="en-US" i="1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if </a:t>
            </a:r>
            <a:r>
              <a:rPr lang="en-US" i="1" dirty="0" smtClean="0"/>
              <a:t>a </a:t>
            </a:r>
            <a:r>
              <a:rPr lang="en-US" dirty="0" smtClean="0"/>
              <a:t>&lt;· </a:t>
            </a:r>
            <a:r>
              <a:rPr lang="en-US" i="1" dirty="0" smtClean="0"/>
              <a:t>b</a:t>
            </a:r>
            <a:r>
              <a:rPr lang="en-US" dirty="0" smtClean="0"/>
              <a:t>, otherwise if </a:t>
            </a:r>
            <a:r>
              <a:rPr lang="en-US" i="1" dirty="0" smtClean="0"/>
              <a:t>a </a:t>
            </a:r>
            <a:r>
              <a:rPr lang="en-US" dirty="0" smtClean="0"/>
              <a:t>·&gt; </a:t>
            </a:r>
            <a:r>
              <a:rPr lang="en-US" i="1" dirty="0" smtClean="0"/>
              <a:t>b </a:t>
            </a:r>
            <a:r>
              <a:rPr lang="en-US" dirty="0" smtClean="0"/>
              <a:t>place an edge from the group of </a:t>
            </a:r>
            <a:r>
              <a:rPr lang="en-US" i="1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to that of </a:t>
            </a:r>
            <a:r>
              <a:rPr lang="en-US" i="1" dirty="0" smtClean="0"/>
              <a:t>g</a:t>
            </a:r>
            <a:r>
              <a:rPr lang="en-US" baseline="-25000" dirty="0" smtClean="0"/>
              <a:t>b</a:t>
            </a:r>
            <a:r>
              <a:rPr lang="en-US" dirty="0" smtClean="0"/>
              <a:t>.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If the constructed graph has a cycle then no precedence functions exist. When there are no cycles collect the length of the longest paths from the groups of </a:t>
            </a:r>
            <a:r>
              <a:rPr lang="en-US" i="1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baseline="-25000" dirty="0" smtClean="0"/>
              <a:t>b</a:t>
            </a:r>
            <a:r>
              <a:rPr lang="en-US" dirty="0" smtClean="0"/>
              <a:t> respectively.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357982"/>
          </a:xfrm>
        </p:spPr>
        <p:txBody>
          <a:bodyPr>
            <a:normAutofit/>
          </a:bodyPr>
          <a:lstStyle/>
          <a:p>
            <a:r>
              <a:rPr lang="en-IN" sz="2400" dirty="0" smtClean="0"/>
              <a:t>Consider the following table: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Resulting graph: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11" name="Oval 10"/>
          <p:cNvSpPr/>
          <p:nvPr/>
        </p:nvSpPr>
        <p:spPr>
          <a:xfrm>
            <a:off x="3214678" y="3071810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g</a:t>
            </a:r>
            <a:r>
              <a:rPr lang="en-IN" sz="2100" baseline="-25000" dirty="0" smtClean="0"/>
              <a:t>id</a:t>
            </a:r>
            <a:endParaRPr lang="en-IN" sz="2100" dirty="0"/>
          </a:p>
        </p:txBody>
      </p:sp>
      <p:sp>
        <p:nvSpPr>
          <p:cNvPr id="15" name="Oval 14"/>
          <p:cNvSpPr/>
          <p:nvPr/>
        </p:nvSpPr>
        <p:spPr>
          <a:xfrm>
            <a:off x="3214678" y="4000504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f</a:t>
            </a:r>
            <a:r>
              <a:rPr lang="en-IN" sz="2100" baseline="-25000" dirty="0" smtClean="0"/>
              <a:t>*</a:t>
            </a:r>
            <a:endParaRPr lang="en-IN" sz="2100" dirty="0"/>
          </a:p>
        </p:txBody>
      </p:sp>
      <p:sp>
        <p:nvSpPr>
          <p:cNvPr id="17" name="Oval 16"/>
          <p:cNvSpPr/>
          <p:nvPr/>
        </p:nvSpPr>
        <p:spPr>
          <a:xfrm>
            <a:off x="3214678" y="4929198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g</a:t>
            </a:r>
            <a:r>
              <a:rPr lang="en-IN" sz="2100" baseline="-25000" dirty="0" smtClean="0"/>
              <a:t>+</a:t>
            </a:r>
            <a:endParaRPr lang="en-IN" sz="2100" dirty="0"/>
          </a:p>
        </p:txBody>
      </p:sp>
      <p:sp>
        <p:nvSpPr>
          <p:cNvPr id="20" name="Oval 19"/>
          <p:cNvSpPr/>
          <p:nvPr/>
        </p:nvSpPr>
        <p:spPr>
          <a:xfrm>
            <a:off x="3214678" y="5786454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f</a:t>
            </a:r>
            <a:r>
              <a:rPr lang="en-IN" sz="2100" baseline="-25000" dirty="0" smtClean="0"/>
              <a:t>$</a:t>
            </a:r>
            <a:endParaRPr lang="en-IN" sz="2100" dirty="0"/>
          </a:p>
        </p:txBody>
      </p:sp>
      <p:sp>
        <p:nvSpPr>
          <p:cNvPr id="25" name="Oval 24"/>
          <p:cNvSpPr/>
          <p:nvPr/>
        </p:nvSpPr>
        <p:spPr>
          <a:xfrm>
            <a:off x="5429256" y="3071810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f</a:t>
            </a:r>
            <a:r>
              <a:rPr lang="en-IN" sz="2100" baseline="-25000" dirty="0" smtClean="0"/>
              <a:t>id</a:t>
            </a:r>
            <a:endParaRPr lang="en-IN" sz="2100" dirty="0"/>
          </a:p>
        </p:txBody>
      </p:sp>
      <p:sp>
        <p:nvSpPr>
          <p:cNvPr id="26" name="Oval 25"/>
          <p:cNvSpPr/>
          <p:nvPr/>
        </p:nvSpPr>
        <p:spPr>
          <a:xfrm>
            <a:off x="5429256" y="4000504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g</a:t>
            </a:r>
            <a:r>
              <a:rPr lang="en-IN" sz="2100" baseline="-25000" dirty="0" smtClean="0"/>
              <a:t>*</a:t>
            </a:r>
            <a:endParaRPr lang="en-IN" sz="2100" dirty="0"/>
          </a:p>
        </p:txBody>
      </p:sp>
      <p:sp>
        <p:nvSpPr>
          <p:cNvPr id="27" name="Oval 26"/>
          <p:cNvSpPr/>
          <p:nvPr/>
        </p:nvSpPr>
        <p:spPr>
          <a:xfrm>
            <a:off x="5429256" y="4929198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f</a:t>
            </a:r>
            <a:r>
              <a:rPr lang="en-IN" sz="2100" baseline="-25000" dirty="0" smtClean="0"/>
              <a:t>+</a:t>
            </a:r>
            <a:endParaRPr lang="en-IN" sz="2100" dirty="0"/>
          </a:p>
        </p:txBody>
      </p:sp>
      <p:sp>
        <p:nvSpPr>
          <p:cNvPr id="28" name="Oval 27"/>
          <p:cNvSpPr/>
          <p:nvPr/>
        </p:nvSpPr>
        <p:spPr>
          <a:xfrm>
            <a:off x="5429256" y="5786454"/>
            <a:ext cx="642942" cy="6429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100" dirty="0" smtClean="0"/>
              <a:t>g</a:t>
            </a:r>
            <a:r>
              <a:rPr lang="en-IN" sz="2100" baseline="-25000" dirty="0" smtClean="0"/>
              <a:t>$</a:t>
            </a:r>
            <a:endParaRPr lang="en-IN" sz="2100" dirty="0"/>
          </a:p>
        </p:txBody>
      </p:sp>
      <p:cxnSp>
        <p:nvCxnSpPr>
          <p:cNvPr id="30" name="Straight Arrow Connector 29"/>
          <p:cNvCxnSpPr>
            <a:stCxn id="11" idx="5"/>
            <a:endCxn id="27" idx="1"/>
          </p:cNvCxnSpPr>
          <p:nvPr/>
        </p:nvCxnSpPr>
        <p:spPr>
          <a:xfrm rot="16200000" flipH="1">
            <a:off x="3942058" y="3442000"/>
            <a:ext cx="1402760" cy="1759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3"/>
            <a:endCxn id="17" idx="7"/>
          </p:cNvCxnSpPr>
          <p:nvPr/>
        </p:nvCxnSpPr>
        <p:spPr>
          <a:xfrm rot="5400000">
            <a:off x="3942058" y="3442000"/>
            <a:ext cx="1402760" cy="1759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1" idx="4"/>
            <a:endCxn id="15" idx="0"/>
          </p:cNvCxnSpPr>
          <p:nvPr/>
        </p:nvCxnSpPr>
        <p:spPr>
          <a:xfrm rot="5400000">
            <a:off x="3393273" y="385762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5" idx="4"/>
            <a:endCxn id="17" idx="0"/>
          </p:cNvCxnSpPr>
          <p:nvPr/>
        </p:nvCxnSpPr>
        <p:spPr>
          <a:xfrm rot="5400000">
            <a:off x="3393273" y="47863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7" idx="4"/>
            <a:endCxn id="20" idx="0"/>
          </p:cNvCxnSpPr>
          <p:nvPr/>
        </p:nvCxnSpPr>
        <p:spPr>
          <a:xfrm rot="5400000">
            <a:off x="3428992" y="567929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5" idx="4"/>
            <a:endCxn id="26" idx="0"/>
          </p:cNvCxnSpPr>
          <p:nvPr/>
        </p:nvCxnSpPr>
        <p:spPr>
          <a:xfrm rot="5400000">
            <a:off x="5607851" y="385762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4"/>
            <a:endCxn id="27" idx="0"/>
          </p:cNvCxnSpPr>
          <p:nvPr/>
        </p:nvCxnSpPr>
        <p:spPr>
          <a:xfrm rot="5400000">
            <a:off x="5607851" y="47863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7" idx="4"/>
            <a:endCxn id="28" idx="0"/>
          </p:cNvCxnSpPr>
          <p:nvPr/>
        </p:nvCxnSpPr>
        <p:spPr>
          <a:xfrm rot="5400000">
            <a:off x="5643570" y="567929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5" idx="6"/>
            <a:endCxn id="26" idx="2"/>
          </p:cNvCxnSpPr>
          <p:nvPr/>
        </p:nvCxnSpPr>
        <p:spPr>
          <a:xfrm>
            <a:off x="3857620" y="4321975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7" idx="2"/>
            <a:endCxn id="17" idx="6"/>
          </p:cNvCxnSpPr>
          <p:nvPr/>
        </p:nvCxnSpPr>
        <p:spPr>
          <a:xfrm rot="10800000">
            <a:off x="3857620" y="5250669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5" idx="5"/>
            <a:endCxn id="28" idx="1"/>
          </p:cNvCxnSpPr>
          <p:nvPr/>
        </p:nvCxnSpPr>
        <p:spPr>
          <a:xfrm rot="16200000" flipH="1">
            <a:off x="3977777" y="4334975"/>
            <a:ext cx="1331322" cy="1759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6" idx="3"/>
            <a:endCxn id="20" idx="7"/>
          </p:cNvCxnSpPr>
          <p:nvPr/>
        </p:nvCxnSpPr>
        <p:spPr>
          <a:xfrm rot="5400000">
            <a:off x="3977777" y="4334975"/>
            <a:ext cx="1331322" cy="1759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1" idx="2"/>
            <a:endCxn id="20" idx="2"/>
          </p:cNvCxnSpPr>
          <p:nvPr/>
        </p:nvCxnSpPr>
        <p:spPr>
          <a:xfrm rot="10800000" flipV="1">
            <a:off x="3214678" y="3393281"/>
            <a:ext cx="1588" cy="2714644"/>
          </a:xfrm>
          <a:prstGeom prst="bentConnector3">
            <a:avLst>
              <a:gd name="adj1" fmla="val 417704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25" idx="6"/>
            <a:endCxn id="28" idx="6"/>
          </p:cNvCxnSpPr>
          <p:nvPr/>
        </p:nvCxnSpPr>
        <p:spPr>
          <a:xfrm>
            <a:off x="6072198" y="3393281"/>
            <a:ext cx="1588" cy="2714644"/>
          </a:xfrm>
          <a:prstGeom prst="bentConnector3">
            <a:avLst>
              <a:gd name="adj1" fmla="val 42714371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6" name="Picture 65" descr="prec_ta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928670"/>
            <a:ext cx="6572296" cy="1669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161</TotalTime>
  <Words>414</Words>
  <Application>Microsoft Office PowerPoint</Application>
  <PresentationFormat>On-screen Show (4:3)</PresentationFormat>
  <Paragraphs>168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OPERATOR PRECEDENCE PARSING</vt:lpstr>
      <vt:lpstr>OPERATOR GRAMMAR</vt:lpstr>
      <vt:lpstr>OPERATOR PRECEDENCE</vt:lpstr>
      <vt:lpstr>PRECEDENCE TABLE</vt:lpstr>
      <vt:lpstr>BASIC PRINCIPLE</vt:lpstr>
      <vt:lpstr>ALGORITHM</vt:lpstr>
      <vt:lpstr>EXAMPLE</vt:lpstr>
      <vt:lpstr>PRECEDENCE FUNCTIONS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 PRECEDENCE PARSER</dc:title>
  <dc:creator>dell</dc:creator>
  <cp:lastModifiedBy>dell</cp:lastModifiedBy>
  <cp:revision>23</cp:revision>
  <dcterms:created xsi:type="dcterms:W3CDTF">2013-10-10T09:58:15Z</dcterms:created>
  <dcterms:modified xsi:type="dcterms:W3CDTF">2013-10-10T13:40:48Z</dcterms:modified>
</cp:coreProperties>
</file>