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83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0A4AB-A556-4481-83AE-B2CF44C76CCA}" type="datetimeFigureOut">
              <a:rPr lang="en-US" smtClean="0"/>
              <a:t>9/8/2013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2D14A5-9DFE-4DD6-94A0-8DFE087CA1BE}" type="slidenum">
              <a:rPr lang="en-US" smtClean="0"/>
              <a:t>‹#›</a:t>
            </a:fld>
            <a:endParaRPr lang="en-US"/>
          </a:p>
        </p:txBody>
      </p:sp>
    </p:spTree>
    <p:extLst>
      <p:ext uri="{BB962C8B-B14F-4D97-AF65-F5344CB8AC3E}">
        <p14:creationId xmlns:p14="http://schemas.microsoft.com/office/powerpoint/2010/main" val="3011475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687691-7590-4463-A492-737AD7A88D24}" type="datetime1">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78830-EE67-49B7-9EA7-3AE35485701F}" type="datetime1">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F25BF-0A27-4F95-A4EB-542AD46AE088}" type="datetime1">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518697-76CE-41AD-A00F-41A4778D95ED}" type="datetime1">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3668A23-F652-4625-A7C7-77C9234BFCD9}" type="datetime1">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BDE70F-6C07-4D81-A6D9-0CCACA92FD38}" type="datetime1">
              <a:rPr lang="en-US" smtClean="0"/>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D2694-29B8-444A-B754-1B8901B52CA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1A8389-5ED9-4991-95A4-4D5323FA139B}" type="datetime1">
              <a:rPr lang="en-US" smtClean="0"/>
              <a:t>9/8/2013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96EE9-D40B-4A3A-96C1-82D37CA44D0F}" type="datetime1">
              <a:rPr lang="en-US" smtClean="0"/>
              <a:t>9/8/2013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37B09-F5D4-45EB-93BC-3F2360810EC5}" type="datetime1">
              <a:rPr lang="en-US" smtClean="0"/>
              <a:t>9/8/2013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A9FA144-F20C-4782-9CE5-974BE1E2C3E4}" type="datetime1">
              <a:rPr lang="en-US" smtClean="0"/>
              <a:t>9/8/2013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E5D2694-29B8-444A-B754-1B8901B52C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AD78A-FA92-4AC7-8D4D-7888F0013F3F}" type="datetime1">
              <a:rPr lang="en-US" smtClean="0"/>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D2694-29B8-444A-B754-1B8901B52CA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EEE6540-8A7B-4D78-B19D-0444D004271F}" type="datetime1">
              <a:rPr lang="en-US" smtClean="0"/>
              <a:t>9/8/2013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E5D2694-29B8-444A-B754-1B8901B52C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90" y="30171"/>
            <a:ext cx="9131026" cy="769441"/>
          </a:xfrm>
          <a:prstGeom prst="rect">
            <a:avLst/>
          </a:prstGeom>
          <a:noFill/>
        </p:spPr>
        <p:txBody>
          <a:bodyPr wrap="none" lIns="91440" tIns="45720" rIns="91440" bIns="45720">
            <a:spAutoFit/>
          </a:bodyPr>
          <a:lstStyle/>
          <a:p>
            <a:pPr algn="ctr"/>
            <a:r>
              <a:rPr lang="en-US" sz="4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COMPILERS LECTURE(6-Aug-13)</a:t>
            </a:r>
            <a:endParaRPr lang="en-US" sz="4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6" name="Rectangle 5"/>
          <p:cNvSpPr/>
          <p:nvPr/>
        </p:nvSpPr>
        <p:spPr>
          <a:xfrm>
            <a:off x="2826327" y="870279"/>
            <a:ext cx="3048000" cy="584775"/>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LECTURE-8</a:t>
            </a:r>
            <a:endParaRPr lang="en-US"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457199" y="2895600"/>
            <a:ext cx="8440791" cy="2246769"/>
          </a:xfrm>
          <a:prstGeom prst="rect">
            <a:avLst/>
          </a:prstGeom>
          <a:solidFill>
            <a:schemeClr val="accent2">
              <a:lumMod val="50000"/>
            </a:schemeClr>
          </a:solidFill>
        </p:spPr>
        <p:txBody>
          <a:bodyPr wrap="square" lIns="91440" tIns="45720" rIns="91440" bIns="45720">
            <a:spAutoFit/>
          </a:bodyPr>
          <a:lstStyle/>
          <a:p>
            <a:pPr algn="ctr"/>
            <a:r>
              <a:rPr lang="en-US" sz="28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rPr>
              <a:t>As in the Last Lecture ,We were discussing about Lexical Analyzer and how we need to  identify the different forms of patterns pertaining to  language syntax. These patterns helps us generate Tokens and Lexemes</a:t>
            </a:r>
            <a:endParaRPr lang="en-US" sz="2800" b="1" cap="none" spc="0" dirty="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ndParaRPr>
          </a:p>
        </p:txBody>
      </p:sp>
      <p:sp>
        <p:nvSpPr>
          <p:cNvPr id="9" name="Date Placeholder 8"/>
          <p:cNvSpPr>
            <a:spLocks noGrp="1"/>
          </p:cNvSpPr>
          <p:nvPr>
            <p:ph type="dt" sz="half" idx="10"/>
          </p:nvPr>
        </p:nvSpPr>
        <p:spPr/>
        <p:txBody>
          <a:bodyPr/>
          <a:lstStyle/>
          <a:p>
            <a:fld id="{B9A5B26A-7C19-47FC-9401-5506CFC1A76B}" type="datetime1">
              <a:rPr lang="en-US" smtClean="0"/>
              <a:t>9/8/2013</a:t>
            </a:fld>
            <a:endParaRPr lang="en-US"/>
          </a:p>
        </p:txBody>
      </p:sp>
      <p:sp>
        <p:nvSpPr>
          <p:cNvPr id="10" name="Slide Number Placeholder 9"/>
          <p:cNvSpPr>
            <a:spLocks noGrp="1"/>
          </p:cNvSpPr>
          <p:nvPr>
            <p:ph type="sldNum" sz="quarter" idx="12"/>
          </p:nvPr>
        </p:nvSpPr>
        <p:spPr/>
        <p:txBody>
          <a:bodyPr/>
          <a:lstStyle/>
          <a:p>
            <a:fld id="{DE5D2694-29B8-444A-B754-1B8901B52CA9}" type="slidenum">
              <a:rPr lang="en-US" smtClean="0"/>
              <a:t>1</a:t>
            </a:fld>
            <a:endParaRPr lang="en-US"/>
          </a:p>
        </p:txBody>
      </p:sp>
    </p:spTree>
    <p:extLst>
      <p:ext uri="{BB962C8B-B14F-4D97-AF65-F5344CB8AC3E}">
        <p14:creationId xmlns:p14="http://schemas.microsoft.com/office/powerpoint/2010/main" val="173310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518697-76CE-41AD-A00F-41A4778D95ED}" type="datetime1">
              <a:rPr lang="en-US" smtClean="0"/>
              <a:t>9/8/2013</a:t>
            </a:fld>
            <a:endParaRPr lang="en-US"/>
          </a:p>
        </p:txBody>
      </p:sp>
      <p:sp>
        <p:nvSpPr>
          <p:cNvPr id="5" name="Slide Number Placeholder 4"/>
          <p:cNvSpPr>
            <a:spLocks noGrp="1"/>
          </p:cNvSpPr>
          <p:nvPr>
            <p:ph type="sldNum" sz="quarter" idx="12"/>
          </p:nvPr>
        </p:nvSpPr>
        <p:spPr/>
        <p:txBody>
          <a:bodyPr/>
          <a:lstStyle/>
          <a:p>
            <a:fld id="{DE5D2694-29B8-444A-B754-1B8901B52CA9}" type="slidenum">
              <a:rPr lang="en-US" smtClean="0"/>
              <a:t>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8417" y="386628"/>
            <a:ext cx="6698673" cy="3042372"/>
          </a:xfrm>
          <a:prstGeom prst="rect">
            <a:avLst/>
          </a:prstGeom>
        </p:spPr>
      </p:pic>
      <p:sp>
        <p:nvSpPr>
          <p:cNvPr id="7" name="Rectangle 6"/>
          <p:cNvSpPr/>
          <p:nvPr/>
        </p:nvSpPr>
        <p:spPr>
          <a:xfrm>
            <a:off x="51905" y="3733800"/>
            <a:ext cx="8991693" cy="1015663"/>
          </a:xfrm>
          <a:prstGeom prst="rect">
            <a:avLst/>
          </a:prstGeom>
          <a:noFill/>
        </p:spPr>
        <p:txBody>
          <a:bodyPr wrap="none" lIns="91440" tIns="45720" rIns="91440" bIns="45720">
            <a:spAutoFit/>
          </a:bodyPr>
          <a:lstStyle/>
          <a:p>
            <a:pPr algn="ctr"/>
            <a:r>
              <a:rPr 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Alphabet: </a:t>
            </a:r>
            <a:r>
              <a:rPr lang="en-US" sz="2000"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Set of Symbols </a:t>
            </a:r>
            <a:r>
              <a:rPr lang="en-US" sz="2000"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sym typeface="Wingdings" pitchFamily="2" charset="2"/>
              </a:rPr>
              <a:t></a:t>
            </a:r>
            <a:r>
              <a:rPr lang="en-US" sz="2000"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(digits, letters, special characters, etc.)</a:t>
            </a:r>
          </a:p>
          <a:p>
            <a:pPr algn="ctr"/>
            <a:r>
              <a:rPr 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String: </a:t>
            </a:r>
            <a:r>
              <a:rPr lang="en-US" sz="2000"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Defined on alphabet </a:t>
            </a:r>
            <a:r>
              <a:rPr lang="en-US" sz="2000"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sym typeface="Wingdings" pitchFamily="2" charset="2"/>
              </a:rPr>
              <a:t> </a:t>
            </a:r>
            <a:r>
              <a:rPr lang="en-US" sz="2000"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(Countable Infinite Set)</a:t>
            </a:r>
          </a:p>
          <a:p>
            <a:pPr algn="ctr"/>
            <a:r>
              <a:rPr 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Language: </a:t>
            </a:r>
            <a:r>
              <a:rPr lang="en-US" sz="20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Countable set of Strings </a:t>
            </a:r>
            <a:r>
              <a:rPr lang="en-US" sz="2000"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sym typeface="Wingdings" pitchFamily="2" charset="2"/>
              </a:rPr>
              <a:t></a:t>
            </a:r>
            <a:r>
              <a:rPr lang="en-US" sz="20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(Finite/ Infinite)</a:t>
            </a:r>
            <a:endParaRPr lang="en-US" sz="20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86090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REGULAR EXPRESSION</a:t>
            </a:r>
            <a:endParaRPr lang="en-US" sz="3600" dirty="0"/>
          </a:p>
        </p:txBody>
      </p:sp>
      <p:sp>
        <p:nvSpPr>
          <p:cNvPr id="4" name="Date Placeholder 3"/>
          <p:cNvSpPr>
            <a:spLocks noGrp="1"/>
          </p:cNvSpPr>
          <p:nvPr>
            <p:ph type="dt" sz="half" idx="10"/>
          </p:nvPr>
        </p:nvSpPr>
        <p:spPr/>
        <p:txBody>
          <a:bodyPr/>
          <a:lstStyle/>
          <a:p>
            <a:fld id="{1E518697-76CE-41AD-A00F-41A4778D95ED}" type="datetime1">
              <a:rPr lang="en-US" smtClean="0"/>
              <a:t>9/8/2013</a:t>
            </a:fld>
            <a:endParaRPr lang="en-US"/>
          </a:p>
        </p:txBody>
      </p:sp>
      <p:sp>
        <p:nvSpPr>
          <p:cNvPr id="5" name="Slide Number Placeholder 4"/>
          <p:cNvSpPr>
            <a:spLocks noGrp="1"/>
          </p:cNvSpPr>
          <p:nvPr>
            <p:ph type="sldNum" sz="quarter" idx="12"/>
          </p:nvPr>
        </p:nvSpPr>
        <p:spPr/>
        <p:txBody>
          <a:bodyPr/>
          <a:lstStyle/>
          <a:p>
            <a:fld id="{DE5D2694-29B8-444A-B754-1B8901B52CA9}" type="slidenum">
              <a:rPr lang="en-US" smtClean="0"/>
              <a:t>3</a:t>
            </a:fld>
            <a:endParaRPr lang="en-US"/>
          </a:p>
        </p:txBody>
      </p:sp>
      <p:sp>
        <p:nvSpPr>
          <p:cNvPr id="6" name="Rectangle 5"/>
          <p:cNvSpPr/>
          <p:nvPr/>
        </p:nvSpPr>
        <p:spPr>
          <a:xfrm>
            <a:off x="481417" y="1447800"/>
            <a:ext cx="7900560" cy="35394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a finite alphabet ∑</a:t>
            </a:r>
          </a:p>
          <a:p>
            <a:pPr algn="ct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Some regular expressions are as follows:</a:t>
            </a: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endPar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Empty set:</a:t>
            </a: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Ø </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endParaRPr>
          </a:p>
          <a:p>
            <a:pPr algn="ct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Empty String : ԑ</a:t>
            </a:r>
          </a:p>
          <a:p>
            <a:pPr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 Literal:A symbol in the set </a:t>
            </a: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a:p>
            <a:pPr algn="ctr"/>
            <a:endPar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271555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518697-76CE-41AD-A00F-41A4778D95ED}" type="datetime1">
              <a:rPr lang="en-US" smtClean="0"/>
              <a:t>9/8/2013</a:t>
            </a:fld>
            <a:endParaRPr lang="en-US"/>
          </a:p>
        </p:txBody>
      </p:sp>
      <p:sp>
        <p:nvSpPr>
          <p:cNvPr id="5" name="Slide Number Placeholder 4"/>
          <p:cNvSpPr>
            <a:spLocks noGrp="1"/>
          </p:cNvSpPr>
          <p:nvPr>
            <p:ph type="sldNum" sz="quarter" idx="12"/>
          </p:nvPr>
        </p:nvSpPr>
        <p:spPr/>
        <p:txBody>
          <a:bodyPr/>
          <a:lstStyle/>
          <a:p>
            <a:fld id="{DE5D2694-29B8-444A-B754-1B8901B52CA9}" type="slidenum">
              <a:rPr lang="en-US" smtClean="0"/>
              <a:t>4</a:t>
            </a:fld>
            <a:endParaRPr lang="en-US"/>
          </a:p>
        </p:txBody>
      </p:sp>
      <p:sp>
        <p:nvSpPr>
          <p:cNvPr id="6" name="Rectangle 5"/>
          <p:cNvSpPr/>
          <p:nvPr/>
        </p:nvSpPr>
        <p:spPr>
          <a:xfrm>
            <a:off x="-277411" y="457200"/>
            <a:ext cx="9513668" cy="341632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cap="none" spc="0" dirty="0" smtClean="0">
                <a:ln/>
                <a:solidFill>
                  <a:schemeClr val="accent3">
                    <a:lumMod val="50000"/>
                  </a:schemeClr>
                </a:solidFill>
                <a:effectLst/>
                <a:latin typeface="+mj-lt"/>
              </a:rPr>
              <a:t>Then the following operations are the valid regular expressions:</a:t>
            </a:r>
          </a:p>
          <a:p>
            <a:pPr algn="ctr"/>
            <a:r>
              <a:rPr lang="en-US" sz="3600" b="1" cap="none" spc="0" dirty="0" smtClean="0">
                <a:ln/>
                <a:solidFill>
                  <a:schemeClr val="accent3">
                    <a:lumMod val="50000"/>
                  </a:schemeClr>
                </a:solidFill>
                <a:effectLst/>
                <a:latin typeface="+mj-lt"/>
              </a:rPr>
              <a:t>1. Union: L U D = { S | S є L or S є D}</a:t>
            </a:r>
          </a:p>
          <a:p>
            <a:pPr algn="ctr"/>
            <a:r>
              <a:rPr lang="en-US" sz="3600" b="1" cap="none" spc="0" dirty="0" smtClean="0">
                <a:ln/>
                <a:solidFill>
                  <a:schemeClr val="accent3">
                    <a:lumMod val="50000"/>
                  </a:schemeClr>
                </a:solidFill>
                <a:effectLst/>
                <a:latin typeface="+mj-lt"/>
              </a:rPr>
              <a:t>        2. Concatenation: LD = {ST | S є L , T є D}</a:t>
            </a:r>
          </a:p>
          <a:p>
            <a:pPr algn="ctr"/>
            <a:r>
              <a:rPr lang="en-US" sz="3600" b="1" dirty="0">
                <a:ln/>
                <a:solidFill>
                  <a:schemeClr val="accent3">
                    <a:lumMod val="50000"/>
                  </a:schemeClr>
                </a:solidFill>
                <a:latin typeface="+mj-lt"/>
              </a:rPr>
              <a:t> </a:t>
            </a:r>
            <a:r>
              <a:rPr lang="en-US" sz="3600" b="1" dirty="0" smtClean="0">
                <a:ln/>
                <a:solidFill>
                  <a:schemeClr val="accent3">
                    <a:lumMod val="50000"/>
                  </a:schemeClr>
                </a:solidFill>
                <a:latin typeface="+mj-lt"/>
              </a:rPr>
              <a:t>   </a:t>
            </a:r>
            <a:r>
              <a:rPr lang="en-US" sz="3600" b="1" cap="none" spc="0" dirty="0" smtClean="0">
                <a:ln/>
                <a:solidFill>
                  <a:schemeClr val="accent3">
                    <a:lumMod val="50000"/>
                  </a:schemeClr>
                </a:solidFill>
                <a:effectLst/>
                <a:latin typeface="+mj-lt"/>
              </a:rPr>
              <a:t>3. k-closure: L*     </a:t>
            </a:r>
            <a:r>
              <a:rPr lang="en-US" sz="3600" b="1" cap="none" spc="0" dirty="0" smtClean="0">
                <a:ln/>
                <a:solidFill>
                  <a:schemeClr val="accent3">
                    <a:lumMod val="50000"/>
                  </a:schemeClr>
                </a:solidFill>
                <a:effectLst/>
                <a:latin typeface="+mj-lt"/>
                <a:sym typeface="Wingdings" pitchFamily="2" charset="2"/>
              </a:rPr>
              <a:t></a:t>
            </a:r>
            <a:r>
              <a:rPr lang="en-US" sz="3600" b="1" cap="none" spc="0" dirty="0" smtClean="0">
                <a:ln/>
                <a:solidFill>
                  <a:schemeClr val="accent3">
                    <a:lumMod val="50000"/>
                  </a:schemeClr>
                </a:solidFill>
                <a:effectLst/>
                <a:latin typeface="+mj-lt"/>
              </a:rPr>
              <a:t>      L0UL1U……L.∞</a:t>
            </a:r>
          </a:p>
          <a:p>
            <a:pPr algn="ctr"/>
            <a:r>
              <a:rPr lang="en-US" sz="3600" b="1" cap="none" spc="0" dirty="0" smtClean="0">
                <a:ln/>
                <a:solidFill>
                  <a:schemeClr val="accent3">
                    <a:lumMod val="50000"/>
                  </a:schemeClr>
                </a:solidFill>
                <a:effectLst/>
                <a:latin typeface="+mj-lt"/>
              </a:rPr>
              <a:t>    4. p-closure: L+     </a:t>
            </a:r>
            <a:r>
              <a:rPr lang="en-US" sz="3600" b="1" cap="none" spc="0" dirty="0" smtClean="0">
                <a:ln/>
                <a:solidFill>
                  <a:schemeClr val="accent3">
                    <a:lumMod val="50000"/>
                  </a:schemeClr>
                </a:solidFill>
                <a:effectLst/>
                <a:latin typeface="+mj-lt"/>
                <a:sym typeface="Wingdings" pitchFamily="2" charset="2"/>
              </a:rPr>
              <a:t></a:t>
            </a:r>
            <a:r>
              <a:rPr lang="en-US" sz="3600" b="1" cap="none" spc="0" dirty="0" smtClean="0">
                <a:ln/>
                <a:solidFill>
                  <a:schemeClr val="accent3">
                    <a:lumMod val="50000"/>
                  </a:schemeClr>
                </a:solidFill>
                <a:effectLst/>
                <a:latin typeface="+mj-lt"/>
              </a:rPr>
              <a:t>       L1UL2U……L∞</a:t>
            </a:r>
          </a:p>
        </p:txBody>
      </p:sp>
    </p:spTree>
    <p:extLst>
      <p:ext uri="{BB962C8B-B14F-4D97-AF65-F5344CB8AC3E}">
        <p14:creationId xmlns:p14="http://schemas.microsoft.com/office/powerpoint/2010/main" val="3449889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518697-76CE-41AD-A00F-41A4778D95ED}" type="datetime1">
              <a:rPr lang="en-US" smtClean="0"/>
              <a:t>9/8/2013</a:t>
            </a:fld>
            <a:endParaRPr lang="en-US"/>
          </a:p>
        </p:txBody>
      </p:sp>
      <p:sp>
        <p:nvSpPr>
          <p:cNvPr id="5" name="Slide Number Placeholder 4"/>
          <p:cNvSpPr>
            <a:spLocks noGrp="1"/>
          </p:cNvSpPr>
          <p:nvPr>
            <p:ph type="sldNum" sz="quarter" idx="12"/>
          </p:nvPr>
        </p:nvSpPr>
        <p:spPr/>
        <p:txBody>
          <a:bodyPr/>
          <a:lstStyle/>
          <a:p>
            <a:fld id="{DE5D2694-29B8-444A-B754-1B8901B52CA9}" type="slidenum">
              <a:rPr lang="en-US" smtClean="0"/>
              <a:t>5</a:t>
            </a:fld>
            <a:endParaRPr lang="en-US"/>
          </a:p>
        </p:txBody>
      </p:sp>
      <p:sp>
        <p:nvSpPr>
          <p:cNvPr id="8" name="Rectangle 7"/>
          <p:cNvSpPr/>
          <p:nvPr/>
        </p:nvSpPr>
        <p:spPr>
          <a:xfrm>
            <a:off x="1251218" y="1057364"/>
            <a:ext cx="6641562" cy="34163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cap="none" spc="0" dirty="0" smtClean="0">
                <a:ln w="11430"/>
                <a:solidFill>
                  <a:schemeClr val="accent2"/>
                </a:solidFill>
                <a:effectLst>
                  <a:outerShdw blurRad="50800" dist="39000" dir="5460000" algn="tl">
                    <a:srgbClr val="000000">
                      <a:alpha val="38000"/>
                    </a:srgbClr>
                  </a:outerShdw>
                </a:effectLst>
              </a:rPr>
              <a:t>Operations on regular languages:</a:t>
            </a:r>
          </a:p>
          <a:p>
            <a:pPr algn="ctr"/>
            <a:r>
              <a:rPr lang="en-US" sz="3600" b="1" cap="none" spc="0" dirty="0" smtClean="0">
                <a:ln w="11430"/>
                <a:solidFill>
                  <a:schemeClr val="accent2"/>
                </a:solidFill>
                <a:effectLst>
                  <a:outerShdw blurRad="50800" dist="39000" dir="5460000" algn="tl">
                    <a:srgbClr val="000000">
                      <a:alpha val="38000"/>
                    </a:srgbClr>
                  </a:outerShdw>
                </a:effectLst>
              </a:rPr>
              <a:t>1. </a:t>
            </a:r>
            <a:r>
              <a:rPr lang="az-Cyrl-AZ" sz="3600" b="1" cap="none" spc="0" dirty="0" smtClean="0">
                <a:ln w="11430"/>
                <a:solidFill>
                  <a:schemeClr val="accent2"/>
                </a:solidFill>
                <a:effectLst>
                  <a:outerShdw blurRad="50800" dist="39000" dir="5460000" algn="tl">
                    <a:srgbClr val="000000">
                      <a:alpha val="38000"/>
                    </a:srgbClr>
                  </a:outerShdw>
                </a:effectLst>
              </a:rPr>
              <a:t>є =&gt; </a:t>
            </a:r>
            <a:r>
              <a:rPr lang="en-US" sz="3600" b="1" cap="none" spc="0" dirty="0" smtClean="0">
                <a:ln w="11430"/>
                <a:solidFill>
                  <a:schemeClr val="accent2"/>
                </a:solidFill>
                <a:effectLst>
                  <a:outerShdw blurRad="50800" dist="39000" dir="5460000" algn="tl">
                    <a:srgbClr val="000000">
                      <a:alpha val="38000"/>
                    </a:srgbClr>
                  </a:outerShdw>
                </a:effectLst>
              </a:rPr>
              <a:t>L(</a:t>
            </a:r>
            <a:r>
              <a:rPr lang="az-Cyrl-AZ" sz="3600" b="1" cap="none" spc="0" dirty="0" smtClean="0">
                <a:ln w="11430"/>
                <a:solidFill>
                  <a:schemeClr val="accent2"/>
                </a:solidFill>
                <a:effectLst>
                  <a:outerShdw blurRad="50800" dist="39000" dir="5460000" algn="tl">
                    <a:srgbClr val="000000">
                      <a:alpha val="38000"/>
                    </a:srgbClr>
                  </a:outerShdw>
                </a:effectLst>
              </a:rPr>
              <a:t>є)</a:t>
            </a:r>
          </a:p>
          <a:p>
            <a:pPr algn="ctr"/>
            <a:r>
              <a:rPr lang="az-Cyrl-AZ" sz="3600" b="1" cap="none" spc="0" dirty="0" smtClean="0">
                <a:ln w="11430"/>
                <a:solidFill>
                  <a:schemeClr val="accent2"/>
                </a:solidFill>
                <a:effectLst>
                  <a:outerShdw blurRad="50800" dist="39000" dir="5460000" algn="tl">
                    <a:srgbClr val="000000">
                      <a:alpha val="38000"/>
                    </a:srgbClr>
                  </a:outerShdw>
                </a:effectLst>
              </a:rPr>
              <a:t>2. </a:t>
            </a:r>
            <a:r>
              <a:rPr lang="en-US" sz="3600" b="1" cap="none" spc="0" dirty="0" smtClean="0">
                <a:ln w="11430"/>
                <a:solidFill>
                  <a:schemeClr val="accent2"/>
                </a:solidFill>
                <a:effectLst>
                  <a:outerShdw blurRad="50800" dist="39000" dir="5460000" algn="tl">
                    <a:srgbClr val="000000">
                      <a:alpha val="38000"/>
                    </a:srgbClr>
                  </a:outerShdw>
                </a:effectLst>
              </a:rPr>
              <a:t>a </a:t>
            </a:r>
            <a:r>
              <a:rPr lang="az-Cyrl-AZ" sz="3600" b="1" cap="none" spc="0" dirty="0" smtClean="0">
                <a:ln w="11430"/>
                <a:solidFill>
                  <a:schemeClr val="accent2"/>
                </a:solidFill>
                <a:effectLst>
                  <a:outerShdw blurRad="50800" dist="39000" dir="5460000" algn="tl">
                    <a:srgbClr val="000000">
                      <a:alpha val="38000"/>
                    </a:srgbClr>
                  </a:outerShdw>
                </a:effectLst>
              </a:rPr>
              <a:t>є ∑ =&gt; </a:t>
            </a:r>
            <a:r>
              <a:rPr lang="en-US" sz="3600" b="1" cap="none" spc="0" dirty="0" smtClean="0">
                <a:ln w="11430"/>
                <a:solidFill>
                  <a:schemeClr val="accent2"/>
                </a:solidFill>
                <a:effectLst>
                  <a:outerShdw blurRad="50800" dist="39000" dir="5460000" algn="tl">
                    <a:srgbClr val="000000">
                      <a:alpha val="38000"/>
                    </a:srgbClr>
                  </a:outerShdw>
                </a:effectLst>
              </a:rPr>
              <a:t>L(a)</a:t>
            </a:r>
          </a:p>
          <a:p>
            <a:pPr algn="ctr"/>
            <a:r>
              <a:rPr lang="en-US" sz="3600" b="1" cap="none" spc="0" dirty="0" smtClean="0">
                <a:ln w="11430"/>
                <a:solidFill>
                  <a:schemeClr val="accent2"/>
                </a:solidFill>
                <a:effectLst>
                  <a:outerShdw blurRad="50800" dist="39000" dir="5460000" algn="tl">
                    <a:srgbClr val="000000">
                      <a:alpha val="38000"/>
                    </a:srgbClr>
                  </a:outerShdw>
                </a:effectLst>
              </a:rPr>
              <a:t>3. (r + s) =&gt; L(r) U L(s)</a:t>
            </a:r>
          </a:p>
          <a:p>
            <a:pPr algn="ctr"/>
            <a:r>
              <a:rPr lang="en-US" sz="3600" b="1" cap="none" spc="0" dirty="0" smtClean="0">
                <a:ln w="11430"/>
                <a:solidFill>
                  <a:schemeClr val="accent2"/>
                </a:solidFill>
                <a:effectLst>
                  <a:outerShdw blurRad="50800" dist="39000" dir="5460000" algn="tl">
                    <a:srgbClr val="000000">
                      <a:alpha val="38000"/>
                    </a:srgbClr>
                  </a:outerShdw>
                </a:effectLst>
              </a:rPr>
              <a:t>4. </a:t>
            </a:r>
            <a:r>
              <a:rPr lang="en-US" sz="3600" b="1" cap="none" spc="0" dirty="0" err="1" smtClean="0">
                <a:ln w="11430"/>
                <a:solidFill>
                  <a:schemeClr val="accent2"/>
                </a:solidFill>
                <a:effectLst>
                  <a:outerShdw blurRad="50800" dist="39000" dir="5460000" algn="tl">
                    <a:srgbClr val="000000">
                      <a:alpha val="38000"/>
                    </a:srgbClr>
                  </a:outerShdw>
                </a:effectLst>
              </a:rPr>
              <a:t>rs</a:t>
            </a:r>
            <a:r>
              <a:rPr lang="en-US" sz="3600" b="1" cap="none" spc="0" dirty="0" smtClean="0">
                <a:ln w="11430"/>
                <a:solidFill>
                  <a:schemeClr val="accent2"/>
                </a:solidFill>
                <a:effectLst>
                  <a:outerShdw blurRad="50800" dist="39000" dir="5460000" algn="tl">
                    <a:srgbClr val="000000">
                      <a:alpha val="38000"/>
                    </a:srgbClr>
                  </a:outerShdw>
                </a:effectLst>
              </a:rPr>
              <a:t> = L(r).L(s)</a:t>
            </a:r>
          </a:p>
          <a:p>
            <a:pPr algn="ctr"/>
            <a:r>
              <a:rPr lang="en-US" sz="3600" b="1" cap="none" spc="0" dirty="0" smtClean="0">
                <a:ln w="11430"/>
                <a:solidFill>
                  <a:schemeClr val="accent2"/>
                </a:solidFill>
                <a:effectLst>
                  <a:outerShdw blurRad="50800" dist="39000" dir="5460000" algn="tl">
                    <a:srgbClr val="000000">
                      <a:alpha val="38000"/>
                    </a:srgbClr>
                  </a:outerShdw>
                </a:effectLst>
              </a:rPr>
              <a:t>5. r* = L(r)</a:t>
            </a:r>
            <a:endParaRPr lang="en-US" sz="3600" b="1" cap="none" spc="0" dirty="0">
              <a:ln w="11430"/>
              <a:solidFill>
                <a:schemeClr val="accent2"/>
              </a:solidFill>
              <a:effectLst>
                <a:outerShdw blurRad="50800" dist="39000" dir="5460000" algn="tl">
                  <a:srgbClr val="000000">
                    <a:alpha val="38000"/>
                  </a:srgbClr>
                </a:outerShdw>
              </a:effectLst>
            </a:endParaRPr>
          </a:p>
        </p:txBody>
      </p:sp>
      <p:sp>
        <p:nvSpPr>
          <p:cNvPr id="9" name="Rectangle 8"/>
          <p:cNvSpPr/>
          <p:nvPr/>
        </p:nvSpPr>
        <p:spPr>
          <a:xfrm>
            <a:off x="4479625" y="457200"/>
            <a:ext cx="184731" cy="1200329"/>
          </a:xfrm>
          <a:prstGeom prst="rect">
            <a:avLst/>
          </a:prstGeom>
          <a:noFill/>
        </p:spPr>
        <p:txBody>
          <a:bodyPr wrap="none" lIns="91440" tIns="45720" rIns="91440" bIns="45720">
            <a:spAutoFit/>
          </a:bodyPr>
          <a:lstStyle/>
          <a:p>
            <a:pPr algn="ct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Rectangle 9"/>
          <p:cNvSpPr/>
          <p:nvPr/>
        </p:nvSpPr>
        <p:spPr>
          <a:xfrm>
            <a:off x="4632025" y="609600"/>
            <a:ext cx="184731" cy="1200329"/>
          </a:xfrm>
          <a:prstGeom prst="rect">
            <a:avLst/>
          </a:prstGeom>
          <a:noFill/>
        </p:spPr>
        <p:txBody>
          <a:bodyPr wrap="none" lIns="91440" tIns="45720" rIns="91440" bIns="45720">
            <a:spAutoFit/>
          </a:bodyPr>
          <a:lstStyle/>
          <a:p>
            <a:pPr algn="ct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237631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THEME FOR THE NEXT LECTURE </a:t>
            </a:r>
            <a:r>
              <a:rPr lang="en-US" dirty="0" smtClean="0">
                <a:sym typeface="Wingdings" pitchFamily="2" charset="2"/>
              </a:rPr>
              <a:t></a:t>
            </a:r>
            <a:endParaRPr lang="en-US" dirty="0"/>
          </a:p>
        </p:txBody>
      </p:sp>
      <p:sp>
        <p:nvSpPr>
          <p:cNvPr id="4" name="Date Placeholder 3"/>
          <p:cNvSpPr>
            <a:spLocks noGrp="1"/>
          </p:cNvSpPr>
          <p:nvPr>
            <p:ph type="dt" sz="half" idx="10"/>
          </p:nvPr>
        </p:nvSpPr>
        <p:spPr/>
        <p:txBody>
          <a:bodyPr/>
          <a:lstStyle/>
          <a:p>
            <a:fld id="{1E518697-76CE-41AD-A00F-41A4778D95ED}" type="datetime1">
              <a:rPr lang="en-US" smtClean="0"/>
              <a:t>9/8/2013</a:t>
            </a:fld>
            <a:endParaRPr lang="en-US"/>
          </a:p>
        </p:txBody>
      </p:sp>
      <p:sp>
        <p:nvSpPr>
          <p:cNvPr id="5" name="Slide Number Placeholder 4"/>
          <p:cNvSpPr>
            <a:spLocks noGrp="1"/>
          </p:cNvSpPr>
          <p:nvPr>
            <p:ph type="sldNum" sz="quarter" idx="12"/>
          </p:nvPr>
        </p:nvSpPr>
        <p:spPr/>
        <p:txBody>
          <a:bodyPr/>
          <a:lstStyle/>
          <a:p>
            <a:fld id="{DE5D2694-29B8-444A-B754-1B8901B52CA9}" type="slidenum">
              <a:rPr lang="en-US" smtClean="0"/>
              <a:t>6</a:t>
            </a:fld>
            <a:endParaRPr lang="en-US"/>
          </a:p>
        </p:txBody>
      </p:sp>
      <p:sp>
        <p:nvSpPr>
          <p:cNvPr id="6" name="Rectangle 5"/>
          <p:cNvSpPr/>
          <p:nvPr/>
        </p:nvSpPr>
        <p:spPr>
          <a:xfrm>
            <a:off x="-152400" y="1524000"/>
            <a:ext cx="9547037" cy="35394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Therefore, all these discussions prove the importance </a:t>
            </a:r>
          </a:p>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of patterns  and how to detect those patterns in</a:t>
            </a:r>
          </a:p>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Lexical Analysis stage of Compilation.</a:t>
            </a:r>
          </a:p>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Later, we will see how to actually compare </a:t>
            </a:r>
          </a:p>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 string of characters with  different patterns</a:t>
            </a:r>
          </a:p>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using various DFAs and how to  construct them </a:t>
            </a:r>
          </a:p>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using the given regular expressions.</a:t>
            </a:r>
            <a:endParaRPr lang="en-US"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711325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310</Words>
  <Application>Microsoft Office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PowerPoint Presentation</vt:lpstr>
      <vt:lpstr>PowerPoint Presentation</vt:lpstr>
      <vt:lpstr>              REGULAR EXPRESSION</vt:lpstr>
      <vt:lpstr>PowerPoint Presentation</vt:lpstr>
      <vt:lpstr>PowerPoint Presentation</vt:lpstr>
      <vt:lpstr>           THEME FOR THE NEXT LECTURE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harsh</dc:creator>
  <cp:lastModifiedBy>harsh</cp:lastModifiedBy>
  <cp:revision>6</cp:revision>
  <dcterms:created xsi:type="dcterms:W3CDTF">2013-09-08T16:26:16Z</dcterms:created>
  <dcterms:modified xsi:type="dcterms:W3CDTF">2013-09-08T17:16:58Z</dcterms:modified>
</cp:coreProperties>
</file>