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5" r:id="rId4"/>
    <p:sldId id="262" r:id="rId5"/>
    <p:sldId id="261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5DDF0-5877-41F7-9237-67206E98FDA5}" type="datetimeFigureOut">
              <a:rPr lang="en-US" smtClean="0"/>
              <a:t>19-Aug-13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40B36-B0E2-4911-8B52-1C08DA498D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3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TW" altLang="en-US" smtClean="0"/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ED75E288-83FE-4DFB-A2D2-A72D9ED69A4D}" type="slidenum">
              <a:rPr lang="zh-TW" alt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zh-TW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48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0"/>
          <p:cNvSpPr/>
          <p:nvPr/>
        </p:nvSpPr>
        <p:spPr>
          <a:xfrm>
            <a:off x="1206500" y="3648076"/>
            <a:ext cx="97536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矩形 11"/>
          <p:cNvSpPr/>
          <p:nvPr/>
        </p:nvSpPr>
        <p:spPr>
          <a:xfrm>
            <a:off x="1219200" y="5048250"/>
            <a:ext cx="9753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矩形 12"/>
          <p:cNvSpPr/>
          <p:nvPr/>
        </p:nvSpPr>
        <p:spPr>
          <a:xfrm>
            <a:off x="1206500" y="3648076"/>
            <a:ext cx="3048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矩形 14"/>
          <p:cNvSpPr/>
          <p:nvPr/>
        </p:nvSpPr>
        <p:spPr>
          <a:xfrm>
            <a:off x="1219200" y="5048250"/>
            <a:ext cx="3048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625600" y="3886200"/>
            <a:ext cx="9144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625600" y="5124450"/>
            <a:ext cx="9144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0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8534400" y="6354763"/>
            <a:ext cx="3048000" cy="366712"/>
          </a:xfrm>
        </p:spPr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11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3865033" y="6354763"/>
            <a:ext cx="4633384" cy="366712"/>
          </a:xfrm>
        </p:spPr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12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621367" y="6354763"/>
            <a:ext cx="1625600" cy="366712"/>
          </a:xfrm>
        </p:spPr>
        <p:txBody>
          <a:bodyPr/>
          <a:lstStyle>
            <a:lvl1pPr>
              <a:defRPr/>
            </a:lvl1pPr>
          </a:lstStyle>
          <a:p>
            <a:fld id="{98673565-1CB6-4408-98B8-548802CCA9D5}" type="slidenum">
              <a:rPr lang="zh-TW" altLang="en-US">
                <a:solidFill>
                  <a:srgbClr val="464653"/>
                </a:solidFill>
              </a:rPr>
              <a:pPr/>
              <a:t>‹#›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0DCE6-67A9-4B0E-8D4E-B7AF2251D40D}" type="slidenum">
              <a:rPr lang="zh-TW" altLang="en-US">
                <a:solidFill>
                  <a:srgbClr val="464653"/>
                </a:solidFill>
              </a:rPr>
              <a:pPr/>
              <a:t>‹#›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133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5" name="等腰三角形 11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直線接點 12"/>
          <p:cNvSpPr>
            <a:spLocks noChangeShapeType="1"/>
          </p:cNvSpPr>
          <p:nvPr/>
        </p:nvSpPr>
        <p:spPr bwMode="auto">
          <a:xfrm rot="5400000">
            <a:off x="5816071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CA056-C515-48DF-83F7-41E665CA9534}" type="slidenum">
              <a:rPr lang="zh-TW" altLang="en-US">
                <a:solidFill>
                  <a:srgbClr val="464653"/>
                </a:solidFill>
              </a:rPr>
              <a:pPr/>
              <a:t>‹#›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0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10972800" cy="49377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0E339-0883-48B8-A248-5C58D8609B96}" type="slidenum">
              <a:rPr lang="zh-TW" altLang="en-US">
                <a:solidFill>
                  <a:srgbClr val="464653"/>
                </a:solidFill>
              </a:rPr>
              <a:pPr/>
              <a:t>‹#›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753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10"/>
          <p:cNvSpPr/>
          <p:nvPr/>
        </p:nvSpPr>
        <p:spPr>
          <a:xfrm>
            <a:off x="1219200" y="2819401"/>
            <a:ext cx="97536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5" name="矩形 11"/>
          <p:cNvSpPr/>
          <p:nvPr/>
        </p:nvSpPr>
        <p:spPr>
          <a:xfrm>
            <a:off x="1219200" y="2819401"/>
            <a:ext cx="3048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25600" y="2971800"/>
            <a:ext cx="9144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727200" y="4267200"/>
            <a:ext cx="90424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534400" y="6354763"/>
            <a:ext cx="3048000" cy="366712"/>
          </a:xfrm>
        </p:spPr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DDE9EC"/>
              </a:solidFill>
            </a:endParaRPr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865033" y="6354763"/>
            <a:ext cx="4633384" cy="366712"/>
          </a:xfrm>
        </p:spPr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DDE9EC"/>
              </a:solidFill>
            </a:endParaRP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26634" y="6354763"/>
            <a:ext cx="2027767" cy="366712"/>
          </a:xfrm>
        </p:spPr>
        <p:txBody>
          <a:bodyPr/>
          <a:lstStyle>
            <a:lvl1pPr>
              <a:defRPr/>
            </a:lvl1pPr>
          </a:lstStyle>
          <a:p>
            <a:fld id="{A9259880-3BA5-4B7B-BB49-E58B8E466779}" type="slidenum">
              <a:rPr lang="zh-TW" altLang="en-US">
                <a:solidFill>
                  <a:srgbClr val="DDE9EC"/>
                </a:solidFill>
              </a:rPr>
              <a:pPr/>
              <a:t>‹#›</a:t>
            </a:fld>
            <a:endParaRPr lang="zh-TW" altLang="en-US">
              <a:solidFill>
                <a:srgbClr val="DDE9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2236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5388864" cy="49377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176264" y="1216152"/>
            <a:ext cx="5388864" cy="493776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078B8-5238-4080-BBAF-B925FAB7FEC6}" type="slidenum">
              <a:rPr lang="zh-TW" altLang="en-US">
                <a:solidFill>
                  <a:srgbClr val="464653"/>
                </a:solidFill>
              </a:rPr>
              <a:pPr/>
              <a:t>‹#›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006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285875"/>
            <a:ext cx="5386917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6197601" y="1295400"/>
            <a:ext cx="5389033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609600" y="2133600"/>
            <a:ext cx="5384800" cy="4038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6197600" y="2133600"/>
            <a:ext cx="5384800" cy="4038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D33A6B-FD1A-432F-B36A-F4113F906EC1}" type="slidenum">
              <a:rPr lang="zh-TW" altLang="en-US">
                <a:solidFill>
                  <a:srgbClr val="464653"/>
                </a:solidFill>
              </a:rPr>
              <a:pPr/>
              <a:t>‹#›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59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等腰三角形 10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10972800" cy="9144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5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C3A9C9-DA9C-4CA5-8B70-E60C4EA5447F}" type="slidenum">
              <a:rPr lang="zh-TW" altLang="en-US">
                <a:solidFill>
                  <a:srgbClr val="464653"/>
                </a:solidFill>
              </a:rPr>
              <a:pPr/>
              <a:t>‹#›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215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線接點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" name="等腰三角形 11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564F3-6685-4E85-94FF-9724956D243E}" type="slidenum">
              <a:rPr lang="zh-TW" altLang="en-US">
                <a:solidFill>
                  <a:srgbClr val="464653"/>
                </a:solidFill>
              </a:rPr>
              <a:pPr/>
              <a:t>‹#›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347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6" name="直線接點 11"/>
          <p:cNvSpPr>
            <a:spLocks noChangeShapeType="1"/>
          </p:cNvSpPr>
          <p:nvPr/>
        </p:nvSpPr>
        <p:spPr bwMode="auto">
          <a:xfrm rot="5400000">
            <a:off x="5220229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prstClr val="black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7" name="等腰三角形 12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432800" y="304800"/>
            <a:ext cx="33528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8432800" y="1219201"/>
            <a:ext cx="33528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406400" y="304800"/>
            <a:ext cx="7620000" cy="5715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1A8F1-E8FE-4810-918F-DEFC6C83BC8B}" type="slidenum">
              <a:rPr lang="zh-TW" altLang="en-US">
                <a:solidFill>
                  <a:srgbClr val="464653"/>
                </a:solidFill>
              </a:rPr>
              <a:pPr/>
              <a:t>‹#›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61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10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6" name="等腰三角形 11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7" name="矩形 12"/>
          <p:cNvSpPr/>
          <p:nvPr/>
        </p:nvSpPr>
        <p:spPr>
          <a:xfrm>
            <a:off x="609601" y="500063"/>
            <a:ext cx="243417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500856"/>
            <a:ext cx="109728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09600" y="1905000"/>
            <a:ext cx="109728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1219200"/>
            <a:ext cx="109728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DDE9EC"/>
              </a:solidFill>
            </a:endParaRPr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>
              <a:solidFill>
                <a:srgbClr val="DDE9EC"/>
              </a:solidFill>
            </a:endParaRPr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BB46CA-1435-4313-8FAD-D5639B350CF9}" type="slidenum">
              <a:rPr lang="zh-TW" altLang="en-US">
                <a:solidFill>
                  <a:srgbClr val="DDE9EC"/>
                </a:solidFill>
              </a:rPr>
              <a:pPr/>
              <a:t>‹#›</a:t>
            </a:fld>
            <a:endParaRPr lang="zh-TW" altLang="en-US">
              <a:solidFill>
                <a:srgbClr val="DDE9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0086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609600" y="152400"/>
            <a:ext cx="1097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609600" y="1219200"/>
            <a:ext cx="109728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8534401" y="6356351"/>
            <a:ext cx="305223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464653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865033" y="6356351"/>
            <a:ext cx="467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zh-TW" altLang="en-US">
              <a:solidFill>
                <a:srgbClr val="46465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033" y="6356351"/>
            <a:ext cx="2641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chemeClr val="tx2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EEC4DC3-3B29-426E-8CA5-FF8C79F2D8A6}" type="slidenum">
              <a:rPr lang="zh-TW" altLang="en-US">
                <a:solidFill>
                  <a:srgbClr val="464653"/>
                </a:solidFill>
                <a:latin typeface="Times New Roman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TW" altLang="en-US">
              <a:solidFill>
                <a:srgbClr val="46465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609600" y="6353175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609600" y="1143000"/>
            <a:ext cx="109728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black"/>
              </a:solidFill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590550" y="6447367"/>
            <a:ext cx="190500" cy="16086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endParaRPr kumimoji="0" lang="en-US" altLang="zh-TW" sz="2400">
              <a:solidFill>
                <a:srgbClr val="FFFFFF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95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anose="05040102010807070707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anose="05040102010807070707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anose="05040102010807070707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anose="05000000000000000000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33908" y="3927787"/>
            <a:ext cx="9144000" cy="813025"/>
          </a:xfrm>
        </p:spPr>
        <p:txBody>
          <a:bodyPr/>
          <a:lstStyle/>
          <a:p>
            <a:r>
              <a:rPr lang="en-US" altLang="zh-TW" sz="4400" dirty="0" smtClean="0"/>
              <a:t>Compilers</a:t>
            </a:r>
            <a:endParaRPr lang="en-US" altLang="zh-TW" sz="44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33908" y="5194789"/>
            <a:ext cx="9144000" cy="404154"/>
          </a:xfrm>
        </p:spPr>
        <p:txBody>
          <a:bodyPr/>
          <a:lstStyle/>
          <a:p>
            <a:r>
              <a:rPr lang="en-US" altLang="zh-TW" dirty="0" smtClean="0"/>
              <a:t>B V Sai Aravind (11CS10008)</a:t>
            </a:r>
          </a:p>
        </p:txBody>
      </p:sp>
      <p:sp>
        <p:nvSpPr>
          <p:cNvPr id="922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fld id="{38922F56-CDC7-462F-98D9-5CF34E109D2D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304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Structure of a Compiler</a:t>
            </a:r>
          </a:p>
          <a:p>
            <a:r>
              <a:rPr lang="en-US" altLang="zh-TW" dirty="0" smtClean="0"/>
              <a:t>Phases of a Compiler</a:t>
            </a:r>
          </a:p>
          <a:p>
            <a:r>
              <a:rPr lang="en-US" altLang="zh-TW" dirty="0" smtClean="0"/>
              <a:t>Lexical Analysis</a:t>
            </a:r>
          </a:p>
          <a:p>
            <a:r>
              <a:rPr lang="en-US" altLang="zh-TW" dirty="0" smtClean="0"/>
              <a:t>Syntax Analysis</a:t>
            </a:r>
          </a:p>
          <a:p>
            <a:r>
              <a:rPr lang="en-US" altLang="zh-TW" dirty="0" smtClean="0"/>
              <a:t>Semantic Analysis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0E339-0883-48B8-A248-5C58D8609B96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822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a Compiler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Any compiler must perform two major tasks.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Analysis</a:t>
            </a:r>
            <a:r>
              <a:rPr lang="en-US" dirty="0" smtClean="0"/>
              <a:t> of the source program.</a:t>
            </a:r>
          </a:p>
          <a:p>
            <a:r>
              <a:rPr lang="en-US" b="1" dirty="0" smtClean="0"/>
              <a:t>Synthesis</a:t>
            </a:r>
            <a:r>
              <a:rPr lang="en-US" dirty="0" smtClean="0"/>
              <a:t> of a machine-language program.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0E339-0883-48B8-A248-5C58D8609B96}" type="slidenum">
              <a:rPr lang="zh-TW" altLang="en-US" smtClean="0">
                <a:solidFill>
                  <a:srgbClr val="464653"/>
                </a:solidFill>
              </a:rPr>
              <a:pPr/>
              <a:t>3</a:t>
            </a:fld>
            <a:endParaRPr lang="zh-TW" altLang="en-US">
              <a:solidFill>
                <a:srgbClr val="46465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81829" y="1918952"/>
            <a:ext cx="6413679" cy="2215166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tIns="320040" rtlCol="0" anchor="t"/>
          <a:lstStyle/>
          <a:p>
            <a:pPr algn="ctr"/>
            <a:r>
              <a:rPr lang="en-US" sz="2800" dirty="0" smtClean="0"/>
              <a:t>Compiler</a:t>
            </a:r>
            <a:endParaRPr lang="en-US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3458633" y="2933048"/>
            <a:ext cx="2066404" cy="90152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266235" y="2933048"/>
            <a:ext cx="2066404" cy="90152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Synthesis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98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a Compiler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 rotWithShape="1">
          <a:blip r:embed="rId2"/>
          <a:srcRect l="-637" r="-1841" b="-365"/>
          <a:stretch/>
        </p:blipFill>
        <p:spPr>
          <a:xfrm>
            <a:off x="817033" y="2142770"/>
            <a:ext cx="10374708" cy="308998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0E339-0883-48B8-A248-5C58D8609B96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6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Phases of a Compiler</a:t>
            </a:r>
            <a:endParaRPr lang="en-US" dirty="0"/>
          </a:p>
        </p:txBody>
      </p:sp>
      <p:sp>
        <p:nvSpPr>
          <p:cNvPr id="121" name="Content Placeholder 12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0E339-0883-48B8-A248-5C58D8609B96}" type="slidenum">
              <a:rPr lang="zh-TW" altLang="en-US" smtClean="0"/>
              <a:pPr/>
              <a:t>5</a:t>
            </a:fld>
            <a:endParaRPr lang="zh-TW" altLang="en-US"/>
          </a:p>
        </p:txBody>
      </p:sp>
      <p:sp>
        <p:nvSpPr>
          <p:cNvPr id="7" name="Rectangle 6"/>
          <p:cNvSpPr/>
          <p:nvPr/>
        </p:nvSpPr>
        <p:spPr>
          <a:xfrm rot="16200000">
            <a:off x="8725510" y="3067987"/>
            <a:ext cx="1493949" cy="758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 Generator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7464799" y="3086169"/>
            <a:ext cx="1498014" cy="7266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 Optimizer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6117040" y="2970525"/>
            <a:ext cx="1493949" cy="95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Intermediate Code Generator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683500" y="3073204"/>
            <a:ext cx="1493949" cy="7558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Semantic Analyzer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16200000">
            <a:off x="3319276" y="3073594"/>
            <a:ext cx="1493949" cy="7550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Syntax Analyzer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1998687" y="3051563"/>
            <a:ext cx="1493949" cy="799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Lexical Analyzer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124924" y="4877677"/>
            <a:ext cx="1493949" cy="592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Error Handler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124924" y="1472063"/>
            <a:ext cx="1493949" cy="592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Symbol Table Manager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2" idx="2"/>
            <a:endCxn id="11" idx="0"/>
          </p:cNvCxnSpPr>
          <p:nvPr/>
        </p:nvCxnSpPr>
        <p:spPr>
          <a:xfrm flipV="1">
            <a:off x="3145207" y="3451107"/>
            <a:ext cx="54353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1" idx="2"/>
            <a:endCxn id="10" idx="0"/>
          </p:cNvCxnSpPr>
          <p:nvPr/>
        </p:nvCxnSpPr>
        <p:spPr>
          <a:xfrm flipV="1">
            <a:off x="4443764" y="3451106"/>
            <a:ext cx="60880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9" idx="2"/>
            <a:endCxn id="8" idx="0"/>
          </p:cNvCxnSpPr>
          <p:nvPr/>
        </p:nvCxnSpPr>
        <p:spPr>
          <a:xfrm>
            <a:off x="7340967" y="3447477"/>
            <a:ext cx="509500" cy="20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7" idx="0"/>
          </p:cNvCxnSpPr>
          <p:nvPr/>
        </p:nvCxnSpPr>
        <p:spPr>
          <a:xfrm flipV="1">
            <a:off x="8577145" y="3447475"/>
            <a:ext cx="515852" cy="2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10" idx="2"/>
            <a:endCxn id="9" idx="0"/>
          </p:cNvCxnSpPr>
          <p:nvPr/>
        </p:nvCxnSpPr>
        <p:spPr>
          <a:xfrm flipV="1">
            <a:off x="5808377" y="3447477"/>
            <a:ext cx="578686" cy="36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2" idx="1"/>
            <a:endCxn id="14" idx="0"/>
          </p:cNvCxnSpPr>
          <p:nvPr/>
        </p:nvCxnSpPr>
        <p:spPr>
          <a:xfrm>
            <a:off x="2745662" y="4198083"/>
            <a:ext cx="3126237" cy="679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1" idx="1"/>
            <a:endCxn id="14" idx="0"/>
          </p:cNvCxnSpPr>
          <p:nvPr/>
        </p:nvCxnSpPr>
        <p:spPr>
          <a:xfrm>
            <a:off x="4066251" y="4198082"/>
            <a:ext cx="1805648" cy="6795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10" idx="1"/>
            <a:endCxn id="14" idx="0"/>
          </p:cNvCxnSpPr>
          <p:nvPr/>
        </p:nvCxnSpPr>
        <p:spPr>
          <a:xfrm>
            <a:off x="5430475" y="4198081"/>
            <a:ext cx="441424" cy="6795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9" idx="1"/>
            <a:endCxn id="14" idx="0"/>
          </p:cNvCxnSpPr>
          <p:nvPr/>
        </p:nvCxnSpPr>
        <p:spPr>
          <a:xfrm flipH="1">
            <a:off x="5871899" y="4194452"/>
            <a:ext cx="992116" cy="683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8" idx="1"/>
            <a:endCxn id="14" idx="0"/>
          </p:cNvCxnSpPr>
          <p:nvPr/>
        </p:nvCxnSpPr>
        <p:spPr>
          <a:xfrm flipH="1">
            <a:off x="5871899" y="4198515"/>
            <a:ext cx="2341907" cy="679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7" idx="1"/>
            <a:endCxn id="14" idx="0"/>
          </p:cNvCxnSpPr>
          <p:nvPr/>
        </p:nvCxnSpPr>
        <p:spPr>
          <a:xfrm flipH="1">
            <a:off x="5871899" y="4194450"/>
            <a:ext cx="3600586" cy="683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>
            <a:stCxn id="15" idx="2"/>
            <a:endCxn id="12" idx="3"/>
          </p:cNvCxnSpPr>
          <p:nvPr/>
        </p:nvCxnSpPr>
        <p:spPr>
          <a:xfrm flipH="1">
            <a:off x="2745661" y="2064491"/>
            <a:ext cx="3126238" cy="639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15" idx="2"/>
            <a:endCxn id="11" idx="3"/>
          </p:cNvCxnSpPr>
          <p:nvPr/>
        </p:nvCxnSpPr>
        <p:spPr>
          <a:xfrm flipH="1">
            <a:off x="4066251" y="2064491"/>
            <a:ext cx="1805648" cy="6396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15" idx="2"/>
            <a:endCxn id="10" idx="3"/>
          </p:cNvCxnSpPr>
          <p:nvPr/>
        </p:nvCxnSpPr>
        <p:spPr>
          <a:xfrm flipH="1">
            <a:off x="5430475" y="2064491"/>
            <a:ext cx="441424" cy="6396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15" idx="2"/>
            <a:endCxn id="9" idx="3"/>
          </p:cNvCxnSpPr>
          <p:nvPr/>
        </p:nvCxnSpPr>
        <p:spPr>
          <a:xfrm>
            <a:off x="5871899" y="2064491"/>
            <a:ext cx="992116" cy="6360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15" idx="2"/>
            <a:endCxn id="8" idx="3"/>
          </p:cNvCxnSpPr>
          <p:nvPr/>
        </p:nvCxnSpPr>
        <p:spPr>
          <a:xfrm>
            <a:off x="5871899" y="2064491"/>
            <a:ext cx="2341907" cy="636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15" idx="2"/>
            <a:endCxn id="7" idx="3"/>
          </p:cNvCxnSpPr>
          <p:nvPr/>
        </p:nvCxnSpPr>
        <p:spPr>
          <a:xfrm>
            <a:off x="5871899" y="2064491"/>
            <a:ext cx="3600586" cy="6360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>
            <a:stCxn id="111" idx="2"/>
            <a:endCxn id="12" idx="0"/>
          </p:cNvCxnSpPr>
          <p:nvPr/>
        </p:nvCxnSpPr>
        <p:spPr>
          <a:xfrm>
            <a:off x="1919058" y="3447474"/>
            <a:ext cx="427059" cy="3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 rot="16200000">
            <a:off x="9945143" y="3067986"/>
            <a:ext cx="1493949" cy="758976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Target</a:t>
            </a:r>
          </a:p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  <p:cxnSp>
        <p:nvCxnSpPr>
          <p:cNvPr id="101" name="Straight Arrow Connector 100"/>
          <p:cNvCxnSpPr>
            <a:stCxn id="7" idx="2"/>
            <a:endCxn id="100" idx="0"/>
          </p:cNvCxnSpPr>
          <p:nvPr/>
        </p:nvCxnSpPr>
        <p:spPr>
          <a:xfrm flipV="1">
            <a:off x="9851973" y="3447474"/>
            <a:ext cx="46065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 rot="16200000">
            <a:off x="772538" y="3047929"/>
            <a:ext cx="1493949" cy="79909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Source</a:t>
            </a:r>
          </a:p>
          <a:p>
            <a:pPr algn="ctr"/>
            <a:r>
              <a:rPr lang="en-US" dirty="0" smtClean="0"/>
              <a:t>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5193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00" grpId="0" animBg="1"/>
      <p:bldP spid="1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Analysis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Characters are grouped into </a:t>
            </a:r>
            <a:r>
              <a:rPr lang="en-US" b="1" dirty="0" smtClean="0"/>
              <a:t>tokens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u="sng" dirty="0" smtClean="0"/>
              <a:t>Example</a:t>
            </a:r>
            <a:r>
              <a:rPr lang="en-US" dirty="0" smtClean="0"/>
              <a:t>:</a:t>
            </a:r>
            <a:r>
              <a:rPr lang="en-US" b="1" dirty="0" smtClean="0"/>
              <a:t> 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position = initial + rate * 60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Position &lt;Identifier, 1&gt;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Operator = &lt;=&gt;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initial </a:t>
            </a:r>
            <a:r>
              <a:rPr lang="en-US" dirty="0" smtClean="0"/>
              <a:t>&lt;Identifier, 2&gt;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Operator + &lt;+&gt;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Rate &lt;Identifier, 3&gt;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Operator * &lt;*&gt;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60 &lt;number, 60&gt;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0E339-0883-48B8-A248-5C58D8609B96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307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Character groups recorded in </a:t>
            </a:r>
            <a:r>
              <a:rPr lang="en-US" b="1" dirty="0" smtClean="0"/>
              <a:t>symbol table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smtClean="0"/>
              <a:t>tokens grouped into </a:t>
            </a:r>
            <a:r>
              <a:rPr lang="en-US" dirty="0" smtClean="0"/>
              <a:t>grammatical phrases.</a:t>
            </a:r>
          </a:p>
          <a:p>
            <a:r>
              <a:rPr lang="en-US" dirty="0" smtClean="0"/>
              <a:t>A parser tree constructed specified by the grammar of the source language.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0E339-0883-48B8-A248-5C58D8609B96}" type="slidenum">
              <a:rPr lang="zh-TW" altLang="en-US" smtClean="0">
                <a:solidFill>
                  <a:srgbClr val="464653"/>
                </a:solidFill>
              </a:rPr>
              <a:pPr/>
              <a:t>7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6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Analyzer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Type Checking</a:t>
            </a:r>
          </a:p>
          <a:p>
            <a:pPr lvl="1"/>
            <a:r>
              <a:rPr lang="en-US" dirty="0" smtClean="0"/>
              <a:t>Consider the array element A[</a:t>
            </a:r>
            <a:r>
              <a:rPr lang="en-US" dirty="0" err="1" smtClean="0"/>
              <a:t>i</a:t>
            </a:r>
            <a:r>
              <a:rPr lang="en-US" dirty="0" smtClean="0"/>
              <a:t>] 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hecks if </a:t>
            </a:r>
            <a:r>
              <a:rPr lang="en-US" b="1" dirty="0" err="1" smtClean="0"/>
              <a:t>i</a:t>
            </a:r>
            <a:r>
              <a:rPr lang="en-US" dirty="0" smtClean="0"/>
              <a:t> is an integer.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Type Casting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*float;</a:t>
            </a:r>
          </a:p>
          <a:p>
            <a:pPr lvl="1"/>
            <a:r>
              <a:rPr lang="en-US" dirty="0" smtClean="0"/>
              <a:t>Casts the </a:t>
            </a:r>
            <a:r>
              <a:rPr lang="en-US" b="1" dirty="0" err="1" smtClean="0"/>
              <a:t>int</a:t>
            </a:r>
            <a:r>
              <a:rPr lang="en-US" dirty="0" smtClean="0"/>
              <a:t> to float.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0E339-0883-48B8-A248-5C58D8609B96}" type="slidenum">
              <a:rPr lang="zh-TW" altLang="en-US" smtClean="0">
                <a:solidFill>
                  <a:srgbClr val="464653"/>
                </a:solidFill>
              </a:rPr>
              <a:pPr/>
              <a:t>8</a:t>
            </a:fld>
            <a:endParaRPr lang="zh-TW" altLang="en-US">
              <a:solidFill>
                <a:srgbClr val="4646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05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原創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原創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157</Words>
  <Application>Microsoft Office PowerPoint</Application>
  <PresentationFormat>Widescreen</PresentationFormat>
  <Paragraphs>67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標楷體</vt:lpstr>
      <vt:lpstr>新細明體</vt:lpstr>
      <vt:lpstr>Arial</vt:lpstr>
      <vt:lpstr>Bookman Old Style</vt:lpstr>
      <vt:lpstr>Calibri</vt:lpstr>
      <vt:lpstr>Gill Sans MT</vt:lpstr>
      <vt:lpstr>Times New Roman</vt:lpstr>
      <vt:lpstr>Wingdings</vt:lpstr>
      <vt:lpstr>Wingdings 3</vt:lpstr>
      <vt:lpstr>原創</vt:lpstr>
      <vt:lpstr>Compilers</vt:lpstr>
      <vt:lpstr>Outlines</vt:lpstr>
      <vt:lpstr>Structure of a Compiler</vt:lpstr>
      <vt:lpstr>Phases of a Compiler</vt:lpstr>
      <vt:lpstr>Phases of a Compiler</vt:lpstr>
      <vt:lpstr>Lexical Analysis</vt:lpstr>
      <vt:lpstr>Syntax Analysis</vt:lpstr>
      <vt:lpstr>Semantic Analyzer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Compilers</dc:title>
  <dc:creator>Sai Aravind B V</dc:creator>
  <cp:lastModifiedBy>Sai Aravind B V</cp:lastModifiedBy>
  <cp:revision>39</cp:revision>
  <dcterms:created xsi:type="dcterms:W3CDTF">2013-08-19T15:43:59Z</dcterms:created>
  <dcterms:modified xsi:type="dcterms:W3CDTF">2013-08-19T17:34:40Z</dcterms:modified>
</cp:coreProperties>
</file>