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A389A-6712-496E-8508-F8FE2EA6DF8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2761A-667F-46CF-BB00-E98AC3B2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761A-667F-46CF-BB00-E98AC3B27B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3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761A-667F-46CF-BB00-E98AC3B27B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3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A6FF70-DBF0-4EC0-B649-4A1CD2861789}" type="datetime1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DAF67B-DB29-435F-AA2C-34D70E418C5C}" type="datetime1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6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350D6F-CE7C-4BE0-B658-249BC060AAF0}" type="datetime1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659A6F-FD4A-4CFA-B28C-4E962FB4817D}" type="datetime1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Foundations of Algorithms and Machine Learning (CS60020), IIT KGP, 2017: Indrajit Bhattacharya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5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E99B29A-5444-49A6-B9DB-AD36F422AEE1}" type="datetime1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EB0C49-4275-4310-A915-EA1E224A0DEA}" type="datetime1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1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3A1320-D217-4F35-A383-E6E24B83CFA9}" type="datetime1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1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ADBEB9-8F04-4F07-9E85-75EE71EB471E}" type="datetime1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9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AD459D-58B9-4FD1-9C89-FA12BE77531C}" type="datetime1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CDE5119-E9F0-4257-BCC4-FA79D124E909}" type="datetime1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CB546C-CBE9-4605-94D1-F681C255ED25}" type="datetime1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9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33500"/>
            <a:ext cx="7886700" cy="4843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7207250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lang="en-US" sz="1100" b="1" i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Foundations of Algorithms and Machine Learning (CS60020), IIT KGP, 2017: Indrajit Bhattacharya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590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7617-1EFA-4B29-976E-417EB2A8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0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jmlr.org/papers/volume15/delgado14a/delgado14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Combining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207250" cy="365125"/>
          </a:xfrm>
        </p:spPr>
        <p:txBody>
          <a:bodyPr/>
          <a:lstStyle/>
          <a:p>
            <a:r>
              <a:rPr lang="en-US" dirty="0"/>
              <a:t>Foundations of Algorithms and Machine Learning (CS60020), IIT KGP, 2017: Indrajit Bhattacharya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Aggregation / 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models (e.g. decision trees) may have high variance along with low bias</a:t>
            </a:r>
          </a:p>
          <a:p>
            <a:endParaRPr lang="en-US" dirty="0"/>
          </a:p>
          <a:p>
            <a:r>
              <a:rPr lang="en-US" dirty="0"/>
              <a:t>Construct M bootstrap datasets</a:t>
            </a:r>
          </a:p>
          <a:p>
            <a:r>
              <a:rPr lang="en-US" dirty="0"/>
              <a:t>Train separate copy of predictive model on each</a:t>
            </a:r>
          </a:p>
          <a:p>
            <a:r>
              <a:rPr lang="en-US" dirty="0"/>
              <a:t>Average prediction over copies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errors are uncorrelated, then bagged error reduces linearly with 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3451" y="3985146"/>
                <a:ext cx="2169953" cy="7645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451" y="3985146"/>
                <a:ext cx="2169953" cy="7645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13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same algorithm on bootstraps creates correlated errors</a:t>
            </a:r>
          </a:p>
          <a:p>
            <a:endParaRPr lang="en-US" dirty="0"/>
          </a:p>
          <a:p>
            <a:r>
              <a:rPr lang="en-US" dirty="0"/>
              <a:t>Randomly choose (a) subset of variables and (b) subset of training data</a:t>
            </a:r>
          </a:p>
          <a:p>
            <a:endParaRPr lang="en-US" dirty="0"/>
          </a:p>
          <a:p>
            <a:r>
              <a:rPr lang="en-US" dirty="0"/>
              <a:t>Good predictive accuracy</a:t>
            </a:r>
          </a:p>
          <a:p>
            <a:r>
              <a:rPr lang="en-US" dirty="0"/>
              <a:t>Loss in interpretability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0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Combining weak learners,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-better than random</a:t>
                </a:r>
              </a:p>
              <a:p>
                <a:pPr lvl="1"/>
                <a:r>
                  <a:rPr lang="en-US" dirty="0"/>
                  <a:t>E.g. Decision stumps</a:t>
                </a:r>
              </a:p>
              <a:p>
                <a:endParaRPr lang="en-US" dirty="0"/>
              </a:p>
              <a:p>
                <a:r>
                  <a:rPr lang="en-US" dirty="0"/>
                  <a:t>Sequence of weighted datasets</a:t>
                </a:r>
              </a:p>
              <a:p>
                <a:r>
                  <a:rPr lang="en-US" dirty="0"/>
                  <a:t>Weight of data point in each iteration proportional to no of misclassifications in earlier iterations</a:t>
                </a:r>
              </a:p>
              <a:p>
                <a:endParaRPr lang="en-US" dirty="0"/>
              </a:p>
              <a:p>
                <a:r>
                  <a:rPr lang="en-US" dirty="0"/>
                  <a:t>Specific weighting scheme depends on loss function</a:t>
                </a:r>
              </a:p>
              <a:p>
                <a:r>
                  <a:rPr lang="en-US" dirty="0"/>
                  <a:t>Theoretical bounds on 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8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loss functions and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Squared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Absolute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Squared loss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0-1 loss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Exponential loss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 err="1"/>
                  <a:t>Logloss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Hinge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77" y="2708926"/>
            <a:ext cx="3149373" cy="31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4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AdaBoost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1319" y="1333500"/>
                <a:ext cx="8024031" cy="4843463"/>
              </a:xfrm>
            </p:spPr>
            <p:txBody>
              <a:bodyPr/>
              <a:lstStyle/>
              <a:p>
                <a:r>
                  <a:rPr lang="en-US" dirty="0"/>
                  <a:t>Binary classification problem + Exponential loss</a:t>
                </a:r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Train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minimizing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Update </a:t>
                </a:r>
                <a:r>
                  <a:rPr lang="en-US" dirty="0" err="1"/>
                  <a:t>wts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319" y="1333500"/>
                <a:ext cx="8024031" cy="4843463"/>
              </a:xfrm>
              <a:blipFill rotWithShape="0">
                <a:blip r:embed="rId2"/>
                <a:stretch>
                  <a:fillRect l="-1596" t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2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networks: Multilayer Perceptrons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layers of logistic regression models</a:t>
            </a:r>
          </a:p>
          <a:p>
            <a:r>
              <a:rPr lang="en-US" dirty="0"/>
              <a:t>Parameters of each optimized by training</a:t>
            </a:r>
          </a:p>
          <a:p>
            <a:endParaRPr lang="en-US" dirty="0"/>
          </a:p>
          <a:p>
            <a:r>
              <a:rPr lang="en-US" dirty="0"/>
              <a:t>Motivated by models of the brain</a:t>
            </a:r>
          </a:p>
          <a:p>
            <a:r>
              <a:rPr lang="en-US" dirty="0"/>
              <a:t>Powerful learning model regardless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 and R remembered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models with fixed basis functions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Fixed basis functions</a:t>
                </a:r>
              </a:p>
              <a:p>
                <a:r>
                  <a:rPr lang="en-US" dirty="0"/>
                  <a:t>Non-linear transformation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linear followed by non-linear transformation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0315" y="5062473"/>
                <a:ext cx="5717206" cy="9380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315" y="5062473"/>
                <a:ext cx="5717206" cy="9380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25388" y="1775707"/>
                <a:ext cx="3013774" cy="8392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388" y="1775707"/>
                <a:ext cx="3013774" cy="8392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60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 linear combinations of input variables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Apply non-linear activation function</a:t>
            </a:r>
          </a:p>
          <a:p>
            <a:endParaRPr lang="en-US" dirty="0"/>
          </a:p>
          <a:p>
            <a:r>
              <a:rPr lang="en-US" dirty="0"/>
              <a:t>Linear combinations to get output activations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Apply output activation function to get outputs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0681" y="1826380"/>
                <a:ext cx="2102307" cy="8392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681" y="1826380"/>
                <a:ext cx="2102307" cy="8392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12097" y="3131524"/>
                <a:ext cx="1394100" cy="4247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097" y="3131524"/>
                <a:ext cx="1394100" cy="424796"/>
              </a:xfrm>
              <a:prstGeom prst="rect">
                <a:avLst/>
              </a:prstGeom>
              <a:blipFill rotWithShape="0">
                <a:blip r:embed="rId3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70681" y="4063746"/>
                <a:ext cx="2287421" cy="8740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681" y="4063746"/>
                <a:ext cx="2287421" cy="8740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73772" y="5666492"/>
                <a:ext cx="148123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72" y="5666492"/>
                <a:ext cx="148123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997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Representation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6260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2097" y="3203556"/>
            <a:ext cx="257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Easy to generalize to multiple layers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6260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989454" y="2880058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54" y="2880058"/>
                <a:ext cx="382137" cy="377544"/>
              </a:xfrm>
              <a:prstGeom prst="ellipse">
                <a:avLst/>
              </a:prstGeom>
              <a:blipFill rotWithShape="0">
                <a:blip r:embed="rId2"/>
                <a:stretch>
                  <a:fillRect l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989453" y="4599552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53" y="4599552"/>
                <a:ext cx="382137" cy="377544"/>
              </a:xfrm>
              <a:prstGeom prst="ellipse">
                <a:avLst/>
              </a:prstGeom>
              <a:blipFill rotWithShape="0">
                <a:blip r:embed="rId3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179084" y="2145596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084" y="2145596"/>
                <a:ext cx="382137" cy="377544"/>
              </a:xfrm>
              <a:prstGeom prst="ellipse">
                <a:avLst/>
              </a:prstGeom>
              <a:blipFill rotWithShape="0">
                <a:blip r:embed="rId4"/>
                <a:stretch>
                  <a:fillRect l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179084" y="5191329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084" y="5191329"/>
                <a:ext cx="382137" cy="377544"/>
              </a:xfrm>
              <a:prstGeom prst="ellipse">
                <a:avLst/>
              </a:prstGeom>
              <a:blipFill rotWithShape="0">
                <a:blip r:embed="rId5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898422" y="2145232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422" y="2145232"/>
                <a:ext cx="382137" cy="377544"/>
              </a:xfrm>
              <a:prstGeom prst="ellipse">
                <a:avLst/>
              </a:prstGeom>
              <a:blipFill rotWithShape="0">
                <a:blip r:embed="rId6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898422" y="5190965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422" y="5190965"/>
                <a:ext cx="382137" cy="377544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3721100" y="3248548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00" y="3248548"/>
                <a:ext cx="382137" cy="377544"/>
              </a:xfrm>
              <a:prstGeom prst="ellipse">
                <a:avLst/>
              </a:prstGeom>
              <a:blipFill rotWithShape="0">
                <a:blip r:embed="rId8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3721100" y="4410780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00" y="4410780"/>
                <a:ext cx="382137" cy="377544"/>
              </a:xfrm>
              <a:prstGeom prst="ellipse">
                <a:avLst/>
              </a:prstGeom>
              <a:blipFill rotWithShape="0">
                <a:blip r:embed="rId9"/>
                <a:stretch>
                  <a:fillRect l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395545" y="3248548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545" y="3248548"/>
                <a:ext cx="382137" cy="377544"/>
              </a:xfrm>
              <a:prstGeom prst="ellipse">
                <a:avLst/>
              </a:prstGeom>
              <a:blipFill rotWithShape="0">
                <a:blip r:embed="rId10"/>
                <a:stretch>
                  <a:fillRect l="-7692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4395545" y="4410780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545" y="4410780"/>
                <a:ext cx="382137" cy="377544"/>
              </a:xfrm>
              <a:prstGeom prst="ellipse">
                <a:avLst/>
              </a:prstGeom>
              <a:blipFill rotWithShape="0">
                <a:blip r:embed="rId11"/>
                <a:stretch>
                  <a:fillRect l="-12308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6" idx="6"/>
            <a:endCxn id="18" idx="2"/>
          </p:cNvCxnSpPr>
          <p:nvPr/>
        </p:nvCxnSpPr>
        <p:spPr>
          <a:xfrm>
            <a:off x="4103237" y="3437320"/>
            <a:ext cx="292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6"/>
            <a:endCxn id="19" idx="2"/>
          </p:cNvCxnSpPr>
          <p:nvPr/>
        </p:nvCxnSpPr>
        <p:spPr>
          <a:xfrm>
            <a:off x="4103237" y="4599552"/>
            <a:ext cx="292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6"/>
            <a:endCxn id="16" idx="1"/>
          </p:cNvCxnSpPr>
          <p:nvPr/>
        </p:nvCxnSpPr>
        <p:spPr>
          <a:xfrm>
            <a:off x="3280559" y="2334004"/>
            <a:ext cx="496504" cy="969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6"/>
            <a:endCxn id="17" idx="0"/>
          </p:cNvCxnSpPr>
          <p:nvPr/>
        </p:nvCxnSpPr>
        <p:spPr>
          <a:xfrm>
            <a:off x="3280559" y="2334004"/>
            <a:ext cx="631610" cy="2076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6"/>
            <a:endCxn id="17" idx="4"/>
          </p:cNvCxnSpPr>
          <p:nvPr/>
        </p:nvCxnSpPr>
        <p:spPr>
          <a:xfrm flipV="1">
            <a:off x="3280559" y="4788324"/>
            <a:ext cx="631610" cy="591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6"/>
            <a:endCxn id="16" idx="4"/>
          </p:cNvCxnSpPr>
          <p:nvPr/>
        </p:nvCxnSpPr>
        <p:spPr>
          <a:xfrm flipV="1">
            <a:off x="3280559" y="3626092"/>
            <a:ext cx="631610" cy="1753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4" idx="2"/>
          </p:cNvCxnSpPr>
          <p:nvPr/>
        </p:nvCxnSpPr>
        <p:spPr>
          <a:xfrm>
            <a:off x="2561221" y="2334004"/>
            <a:ext cx="337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6"/>
            <a:endCxn id="15" idx="2"/>
          </p:cNvCxnSpPr>
          <p:nvPr/>
        </p:nvCxnSpPr>
        <p:spPr>
          <a:xfrm flipV="1">
            <a:off x="2561221" y="5379737"/>
            <a:ext cx="337201" cy="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7"/>
            <a:endCxn id="12" idx="2"/>
          </p:cNvCxnSpPr>
          <p:nvPr/>
        </p:nvCxnSpPr>
        <p:spPr>
          <a:xfrm flipV="1">
            <a:off x="1315628" y="2334368"/>
            <a:ext cx="863456" cy="60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3" idx="2"/>
          </p:cNvCxnSpPr>
          <p:nvPr/>
        </p:nvCxnSpPr>
        <p:spPr>
          <a:xfrm>
            <a:off x="1371590" y="4788324"/>
            <a:ext cx="807494" cy="591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6"/>
            <a:endCxn id="12" idx="3"/>
          </p:cNvCxnSpPr>
          <p:nvPr/>
        </p:nvCxnSpPr>
        <p:spPr>
          <a:xfrm flipV="1">
            <a:off x="1371590" y="2467850"/>
            <a:ext cx="863457" cy="2320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" idx="6"/>
            <a:endCxn id="13" idx="1"/>
          </p:cNvCxnSpPr>
          <p:nvPr/>
        </p:nvCxnSpPr>
        <p:spPr>
          <a:xfrm>
            <a:off x="1371591" y="3068830"/>
            <a:ext cx="863456" cy="2177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/>
              <p:cNvSpPr/>
              <p:nvPr/>
            </p:nvSpPr>
            <p:spPr>
              <a:xfrm>
                <a:off x="989453" y="3850799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Oval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53" y="3850799"/>
                <a:ext cx="382137" cy="377544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/>
              <p:cNvSpPr/>
              <p:nvPr/>
            </p:nvSpPr>
            <p:spPr>
              <a:xfrm>
                <a:off x="2235047" y="3841365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Oval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47" y="3841365"/>
                <a:ext cx="382137" cy="377544"/>
              </a:xfrm>
              <a:prstGeom prst="ellipse">
                <a:avLst/>
              </a:prstGeom>
              <a:blipFill rotWithShape="0">
                <a:blip r:embed="rId1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>
              <a:xfrm>
                <a:off x="2954385" y="3841001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385" y="3841001"/>
                <a:ext cx="382137" cy="377544"/>
              </a:xfrm>
              <a:prstGeom prst="ellipse">
                <a:avLst/>
              </a:prstGeom>
              <a:blipFill rotWithShape="0">
                <a:blip r:embed="rId1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57" idx="2"/>
          </p:cNvCxnSpPr>
          <p:nvPr/>
        </p:nvCxnSpPr>
        <p:spPr>
          <a:xfrm>
            <a:off x="2617184" y="4029773"/>
            <a:ext cx="337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3682242" y="3840838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42" y="3840838"/>
                <a:ext cx="382137" cy="377544"/>
              </a:xfrm>
              <a:prstGeom prst="ellipse">
                <a:avLst/>
              </a:prstGeom>
              <a:blipFill rotWithShape="0">
                <a:blip r:embed="rId15"/>
                <a:stretch>
                  <a:fillRect l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4356687" y="3840838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687" y="3840838"/>
                <a:ext cx="382137" cy="377544"/>
              </a:xfrm>
              <a:prstGeom prst="ellipse">
                <a:avLst/>
              </a:prstGeom>
              <a:blipFill rotWithShape="0">
                <a:blip r:embed="rId16"/>
                <a:stretch>
                  <a:fillRect l="-1093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>
            <a:stCxn id="59" idx="6"/>
            <a:endCxn id="60" idx="2"/>
          </p:cNvCxnSpPr>
          <p:nvPr/>
        </p:nvCxnSpPr>
        <p:spPr>
          <a:xfrm>
            <a:off x="4064379" y="4029610"/>
            <a:ext cx="292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595503" y="1880478"/>
                <a:ext cx="213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503" y="1880478"/>
                <a:ext cx="213969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2857" r="-2285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95581" y="2980215"/>
                <a:ext cx="2011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581" y="2980215"/>
                <a:ext cx="201144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4242" r="-2424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5" idx="6"/>
            <a:endCxn id="56" idx="2"/>
          </p:cNvCxnSpPr>
          <p:nvPr/>
        </p:nvCxnSpPr>
        <p:spPr>
          <a:xfrm flipV="1">
            <a:off x="1371590" y="4030137"/>
            <a:ext cx="863457" cy="9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520566" y="2267559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566" y="2267559"/>
                <a:ext cx="200696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2121" r="-1212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97498" y="3715873"/>
                <a:ext cx="324383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498" y="3715873"/>
                <a:ext cx="324383" cy="299313"/>
              </a:xfrm>
              <a:prstGeom prst="rect">
                <a:avLst/>
              </a:prstGeom>
              <a:blipFill rotWithShape="0">
                <a:blip r:embed="rId20"/>
                <a:stretch>
                  <a:fillRect l="-7547" r="-11321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stCxn id="57" idx="6"/>
            <a:endCxn id="59" idx="2"/>
          </p:cNvCxnSpPr>
          <p:nvPr/>
        </p:nvCxnSpPr>
        <p:spPr>
          <a:xfrm flipV="1">
            <a:off x="3336522" y="4029610"/>
            <a:ext cx="345720" cy="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517412" y="2406058"/>
                <a:ext cx="2455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412" y="2406058"/>
                <a:ext cx="245580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10000" r="-1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87692" y="3664335"/>
                <a:ext cx="427618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92" y="3664335"/>
                <a:ext cx="427618" cy="299313"/>
              </a:xfrm>
              <a:prstGeom prst="rect">
                <a:avLst/>
              </a:prstGeom>
              <a:blipFill rotWithShape="0">
                <a:blip r:embed="rId22"/>
                <a:stretch>
                  <a:fillRect l="-5714" r="-8571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89105" y="1624242"/>
                <a:ext cx="7405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𝑖𝑛𝑝𝑢𝑡𝑠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05" y="1624242"/>
                <a:ext cx="740524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9917" r="-991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196153" y="1609851"/>
                <a:ext cx="8815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𝑜𝑢𝑡𝑝𝑢𝑡𝑠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153" y="1609851"/>
                <a:ext cx="881588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6897" r="-758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671337" y="1624242"/>
                <a:ext cx="7878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h𝑖𝑑𝑑𝑒𝑛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337" y="1624242"/>
                <a:ext cx="787844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6202" r="-620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033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feed-forward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approximators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are &gt;2 layers needed?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2748" y="2060812"/>
            <a:ext cx="575850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 2 layer network with linear outputs can uniformly approximate any smooth continuous function with arbitrary accuracy given sufficient number of nodes in hidden layer</a:t>
            </a:r>
          </a:p>
        </p:txBody>
      </p:sp>
    </p:spTree>
    <p:extLst>
      <p:ext uri="{BB962C8B-B14F-4D97-AF65-F5344CB8AC3E}">
        <p14:creationId xmlns:p14="http://schemas.microsoft.com/office/powerpoint/2010/main" val="269655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models can be trained on the same data</a:t>
            </a:r>
          </a:p>
          <a:p>
            <a:r>
              <a:rPr lang="en-US" dirty="0"/>
              <a:t>Typically none is strictly better than others</a:t>
            </a:r>
          </a:p>
          <a:p>
            <a:pPr lvl="1"/>
            <a:r>
              <a:rPr lang="en-US" dirty="0"/>
              <a:t>Recall “no free lunch theorem”</a:t>
            </a:r>
          </a:p>
          <a:p>
            <a:r>
              <a:rPr lang="en-US" dirty="0"/>
              <a:t>Can we “combine” predictions from multiple models?</a:t>
            </a:r>
          </a:p>
          <a:p>
            <a:endParaRPr lang="en-US" dirty="0"/>
          </a:p>
          <a:p>
            <a:r>
              <a:rPr lang="en-US" dirty="0"/>
              <a:t>Yes, typically with significant reduction of error!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5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Formulate error function in terms of weights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Optimize weights using gradient descent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Deriving the gradient looks complicated because of feed-forward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97013" y="1929225"/>
                <a:ext cx="4349973" cy="8392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013" y="1929225"/>
                <a:ext cx="4349973" cy="8392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05961" y="3755231"/>
                <a:ext cx="4532075" cy="4129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961" y="3755231"/>
                <a:ext cx="4532075" cy="412934"/>
              </a:xfrm>
              <a:prstGeom prst="rect">
                <a:avLst/>
              </a:prstGeom>
              <a:blipFill rotWithShape="0">
                <a:blip r:embed="rId3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071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</a:t>
            </a:r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gradient: sequence of local computations and propagations over the network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17472" y="5008577"/>
                <a:ext cx="1591718" cy="7645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472" y="5008577"/>
                <a:ext cx="1591718" cy="7645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50384" y="2189280"/>
                <a:ext cx="3010440" cy="7051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84" y="2189280"/>
                <a:ext cx="3010440" cy="7051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09346" y="4248811"/>
                <a:ext cx="2839111" cy="7051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𝑛𝑗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𝑛𝑗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346" y="4248811"/>
                <a:ext cx="2839111" cy="7051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20775" y="5035995"/>
                <a:ext cx="4392485" cy="7645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75" y="5035995"/>
                <a:ext cx="4392485" cy="7645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26872" y="3007324"/>
                <a:ext cx="18713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872" y="3007324"/>
                <a:ext cx="1871345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491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45382" y="2303373"/>
            <a:ext cx="461665" cy="14661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/>
              <a:t>Output layer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974" y="4347865"/>
            <a:ext cx="461665" cy="14612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4731020" y="3240074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20" y="3240074"/>
                <a:ext cx="382137" cy="377544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5633068" y="3239666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068" y="3239666"/>
                <a:ext cx="382137" cy="377544"/>
              </a:xfrm>
              <a:prstGeom prst="ellipse">
                <a:avLst/>
              </a:prstGeom>
              <a:blipFill rotWithShape="0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6352406" y="3239302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406" y="3239302"/>
                <a:ext cx="382137" cy="377544"/>
              </a:xfrm>
              <a:prstGeom prst="ellipse">
                <a:avLst/>
              </a:prstGeom>
              <a:blipFill rotWithShape="0"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endCxn id="33" idx="2"/>
          </p:cNvCxnSpPr>
          <p:nvPr/>
        </p:nvCxnSpPr>
        <p:spPr>
          <a:xfrm>
            <a:off x="6015205" y="3428074"/>
            <a:ext cx="337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7080263" y="3239139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63" y="3239139"/>
                <a:ext cx="382137" cy="377544"/>
              </a:xfrm>
              <a:prstGeom prst="ellipse">
                <a:avLst/>
              </a:prstGeom>
              <a:blipFill rotWithShape="0">
                <a:blip r:embed="rId10"/>
                <a:stretch>
                  <a:fillRect l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>
              <a:xfrm>
                <a:off x="7754708" y="3239139"/>
                <a:ext cx="382137" cy="377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708" y="3239139"/>
                <a:ext cx="382137" cy="377544"/>
              </a:xfrm>
              <a:prstGeom prst="ellipse">
                <a:avLst/>
              </a:prstGeom>
              <a:blipFill rotWithShape="0">
                <a:blip r:embed="rId11"/>
                <a:stretch>
                  <a:fillRect l="-10769" t="-156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35" idx="6"/>
            <a:endCxn id="36" idx="2"/>
          </p:cNvCxnSpPr>
          <p:nvPr/>
        </p:nvCxnSpPr>
        <p:spPr>
          <a:xfrm>
            <a:off x="7462400" y="3427911"/>
            <a:ext cx="2923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81866" y="2962165"/>
                <a:ext cx="2011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866" y="2962165"/>
                <a:ext cx="20114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4242" r="-2424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stCxn id="31" idx="6"/>
            <a:endCxn id="32" idx="2"/>
          </p:cNvCxnSpPr>
          <p:nvPr/>
        </p:nvCxnSpPr>
        <p:spPr>
          <a:xfrm flipV="1">
            <a:off x="5113157" y="3428438"/>
            <a:ext cx="519911" cy="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95519" y="3114174"/>
                <a:ext cx="324383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19" y="3114174"/>
                <a:ext cx="324383" cy="299313"/>
              </a:xfrm>
              <a:prstGeom prst="rect">
                <a:avLst/>
              </a:prstGeom>
              <a:blipFill rotWithShape="0">
                <a:blip r:embed="rId13"/>
                <a:stretch>
                  <a:fillRect l="-7547" r="-11321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stCxn id="33" idx="6"/>
            <a:endCxn id="35" idx="2"/>
          </p:cNvCxnSpPr>
          <p:nvPr/>
        </p:nvCxnSpPr>
        <p:spPr>
          <a:xfrm flipV="1">
            <a:off x="6734543" y="3427911"/>
            <a:ext cx="345720" cy="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85713" y="3062636"/>
                <a:ext cx="427618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713" y="3062636"/>
                <a:ext cx="427618" cy="299313"/>
              </a:xfrm>
              <a:prstGeom prst="rect">
                <a:avLst/>
              </a:prstGeom>
              <a:blipFill rotWithShape="0">
                <a:blip r:embed="rId14"/>
                <a:stretch>
                  <a:fillRect l="-5714" r="-8571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52406" y="3786369"/>
                <a:ext cx="388504" cy="309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406" y="3786369"/>
                <a:ext cx="388504" cy="309252"/>
              </a:xfrm>
              <a:prstGeom prst="rect">
                <a:avLst/>
              </a:prstGeom>
              <a:blipFill rotWithShape="0">
                <a:blip r:embed="rId15"/>
                <a:stretch>
                  <a:fillRect l="-12500" r="-7813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113331" y="3758627"/>
                <a:ext cx="411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31" y="3758627"/>
                <a:ext cx="411715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1940" r="-447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61544" y="2989318"/>
                <a:ext cx="213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544" y="2989318"/>
                <a:ext cx="213969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2857" r="-2285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56873" y="3741114"/>
                <a:ext cx="3088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873" y="3741114"/>
                <a:ext cx="308866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5686" r="-392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5113157" y="2757929"/>
            <a:ext cx="2641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42133" y="2393693"/>
                <a:ext cx="19509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𝑓𝑜𝑟𝑤𝑎𝑟𝑑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133" y="2393693"/>
                <a:ext cx="1950919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3438" t="-2222" r="-343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H="1">
            <a:off x="5195519" y="4301119"/>
            <a:ext cx="2750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57635" y="4347865"/>
                <a:ext cx="17227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𝑏𝑎𝑐𝑘𝑤𝑎𝑟𝑑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635" y="4347865"/>
                <a:ext cx="1722779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473" r="-106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5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Apply input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compute derived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 at all output nodes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Back propagate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𝑛𝑗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</m:oMath>
                </a14:m>
                <a:r>
                  <a:rPr lang="en-US" dirty="0"/>
                  <a:t> at all hidden nodes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Compute derivatives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Batch: Sum derivatives over all input vectors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Vanishing gradient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3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18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such a large number of parameters, preventing </a:t>
            </a:r>
            <a:r>
              <a:rPr lang="en-US" dirty="0" err="1"/>
              <a:t>overfitting</a:t>
            </a:r>
            <a:r>
              <a:rPr lang="en-US" dirty="0"/>
              <a:t> is vitally important</a:t>
            </a:r>
          </a:p>
          <a:p>
            <a:endParaRPr lang="en-US" dirty="0"/>
          </a:p>
          <a:p>
            <a:r>
              <a:rPr lang="en-US" dirty="0"/>
              <a:t>Choosing the number of layers + no of hidden nodes</a:t>
            </a:r>
          </a:p>
          <a:p>
            <a:r>
              <a:rPr lang="en-US" dirty="0"/>
              <a:t>Controlling the weights</a:t>
            </a:r>
          </a:p>
          <a:p>
            <a:pPr lvl="1"/>
            <a:r>
              <a:rPr lang="en-US" dirty="0"/>
              <a:t>Weight decay</a:t>
            </a:r>
          </a:p>
          <a:p>
            <a:r>
              <a:rPr lang="en-US" dirty="0"/>
              <a:t>Early stopping</a:t>
            </a:r>
          </a:p>
          <a:p>
            <a:r>
              <a:rPr lang="en-US" dirty="0"/>
              <a:t>Weight sharing</a:t>
            </a:r>
          </a:p>
          <a:p>
            <a:r>
              <a:rPr lang="en-US" dirty="0"/>
              <a:t>Structural regularization</a:t>
            </a:r>
          </a:p>
          <a:p>
            <a:pPr lvl="1"/>
            <a:r>
              <a:rPr lang="en-US" dirty="0"/>
              <a:t>Convolutional neural networks for invariances in image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2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So… Which classifier is the best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1612"/>
            <a:ext cx="7886700" cy="7425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Extensive experimentation by </a:t>
            </a:r>
            <a:r>
              <a:rPr lang="en-US" dirty="0" err="1"/>
              <a:t>Caruana</a:t>
            </a:r>
            <a:r>
              <a:rPr lang="en-US" dirty="0"/>
              <a:t> et al </a:t>
            </a:r>
            <a:r>
              <a:rPr lang="en-US" dirty="0" smtClean="0"/>
              <a:t>2006</a:t>
            </a:r>
          </a:p>
          <a:p>
            <a:pPr lvl="1"/>
            <a:r>
              <a:rPr lang="en-US" dirty="0" smtClean="0"/>
              <a:t>See more recent study </a:t>
            </a:r>
            <a:r>
              <a:rPr lang="en-US" dirty="0" smtClean="0">
                <a:hlinkClick r:id="rId2"/>
              </a:rPr>
              <a:t>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2078681"/>
            <a:ext cx="3711338" cy="36943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Low dimensions (9-200</a:t>
            </a:r>
            <a:r>
              <a:rPr lang="en-US" dirty="0" smtClean="0"/>
              <a:t>)</a:t>
            </a:r>
            <a:endParaRPr lang="en-US" sz="7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Boosted decision trees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Random forests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Bagged decision trees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SVM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Neural nets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 nearest neighbors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Boosted stumps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Decision tree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Logistic regression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Naïve Bayes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0661" y="2078681"/>
            <a:ext cx="3831894" cy="36943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High dimensions (500-100K</a:t>
            </a:r>
            <a:r>
              <a:rPr lang="en-US" sz="1800" dirty="0" smtClean="0"/>
              <a:t>)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HMC MLP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Boosted MLP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Bagged MLP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Boosted trees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Random forests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5857537"/>
            <a:ext cx="7886700" cy="481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Remember the “No Free Lunch” theorem …</a:t>
            </a:r>
          </a:p>
        </p:txBody>
      </p:sp>
    </p:spTree>
    <p:extLst>
      <p:ext uri="{BB962C8B-B14F-4D97-AF65-F5344CB8AC3E}">
        <p14:creationId xmlns:p14="http://schemas.microsoft.com/office/powerpoint/2010/main" val="6901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Combined prediction using Adaptive Basis Functions</a:t>
            </a:r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 basis functions with own parameters</a:t>
            </a:r>
          </a:p>
          <a:p>
            <a:r>
              <a:rPr lang="en-US" dirty="0"/>
              <a:t>Weight / confidence of each basis function</a:t>
            </a:r>
          </a:p>
          <a:p>
            <a:r>
              <a:rPr lang="en-US" dirty="0"/>
              <a:t>Parameters including M trained using data</a:t>
            </a:r>
          </a:p>
          <a:p>
            <a:endParaRPr lang="en-US" sz="1200" dirty="0"/>
          </a:p>
          <a:p>
            <a:r>
              <a:rPr lang="en-US" dirty="0"/>
              <a:t>Another interpretation: automatically learning best representation of data for the task at hand</a:t>
            </a:r>
          </a:p>
          <a:p>
            <a:endParaRPr lang="en-US" sz="1200" dirty="0"/>
          </a:p>
          <a:p>
            <a:r>
              <a:rPr lang="en-US" dirty="0"/>
              <a:t>Difference with mixture models?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79427" y="1733266"/>
                <a:ext cx="3539623" cy="11308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427" y="1733266"/>
                <a:ext cx="3539623" cy="11308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67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Model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Ensemble Learning</a:t>
            </a:r>
          </a:p>
          <a:p>
            <a:endParaRPr lang="en-US" dirty="0"/>
          </a:p>
          <a:p>
            <a:r>
              <a:rPr lang="en-US" dirty="0"/>
              <a:t>Decision Trees</a:t>
            </a:r>
          </a:p>
          <a:p>
            <a:r>
              <a:rPr lang="en-US" dirty="0"/>
              <a:t>Bagging</a:t>
            </a:r>
          </a:p>
          <a:p>
            <a:r>
              <a:rPr lang="en-US" dirty="0"/>
              <a:t>Boosting</a:t>
            </a:r>
          </a:p>
          <a:p>
            <a:r>
              <a:rPr lang="en-US" dirty="0"/>
              <a:t>Committee / Mixture of Experts</a:t>
            </a:r>
          </a:p>
          <a:p>
            <a:r>
              <a:rPr lang="en-US" dirty="0"/>
              <a:t>Feed forward neural nets / Multi-layer perceptrons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0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Partition input space into cuboid regions</a:t>
            </a:r>
          </a:p>
          <a:p>
            <a:r>
              <a:rPr lang="en-US" dirty="0"/>
              <a:t>Simple model for each region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Classification: Single label; Regression: Constant real value</a:t>
            </a:r>
          </a:p>
          <a:p>
            <a:r>
              <a:rPr lang="en-US" dirty="0"/>
              <a:t>Sequential process to choose model per instance</a:t>
            </a:r>
          </a:p>
          <a:p>
            <a:pPr lvl="1"/>
            <a:r>
              <a:rPr lang="en-US" dirty="0"/>
              <a:t>Decision tree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1" y="3420018"/>
            <a:ext cx="3701757" cy="2360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61" y="3420018"/>
            <a:ext cx="3293364" cy="2360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9693" y="5805536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 from Murphy</a:t>
            </a:r>
          </a:p>
        </p:txBody>
      </p:sp>
    </p:spTree>
    <p:extLst>
      <p:ext uri="{BB962C8B-B14F-4D97-AF65-F5344CB8AC3E}">
        <p14:creationId xmlns:p14="http://schemas.microsoft.com/office/powerpoint/2010/main" val="58739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for each region</a:t>
            </a:r>
          </a:p>
          <a:p>
            <a:pPr lvl="1"/>
            <a:r>
              <a:rPr lang="en-US" dirty="0"/>
              <a:t>Regression: Average of training data for the region</a:t>
            </a:r>
          </a:p>
          <a:p>
            <a:pPr lvl="1"/>
            <a:r>
              <a:rPr lang="en-US" dirty="0"/>
              <a:t>Classification: Most likely label in the region</a:t>
            </a:r>
          </a:p>
          <a:p>
            <a:pPr lvl="1"/>
            <a:endParaRPr lang="en-US" sz="1200" dirty="0"/>
          </a:p>
          <a:p>
            <a:r>
              <a:rPr lang="en-US" dirty="0"/>
              <a:t>Learning tree structure and splitting values</a:t>
            </a:r>
          </a:p>
          <a:p>
            <a:pPr lvl="1"/>
            <a:r>
              <a:rPr lang="en-US" dirty="0"/>
              <a:t>Learning optimal tree intractable</a:t>
            </a:r>
          </a:p>
          <a:p>
            <a:pPr lvl="1"/>
            <a:endParaRPr lang="en-US" dirty="0"/>
          </a:p>
          <a:p>
            <a:r>
              <a:rPr lang="en-US" dirty="0"/>
              <a:t>Greedy algorithm</a:t>
            </a:r>
          </a:p>
          <a:p>
            <a:pPr lvl="1"/>
            <a:r>
              <a:rPr lang="en-US" dirty="0"/>
              <a:t>Find (node, dim., value) w/ largest reduction of “error”</a:t>
            </a:r>
          </a:p>
          <a:p>
            <a:pPr lvl="2"/>
            <a:r>
              <a:rPr lang="en-US" dirty="0"/>
              <a:t>Regression error: residual sum of squares</a:t>
            </a:r>
          </a:p>
          <a:p>
            <a:pPr lvl="2"/>
            <a:r>
              <a:rPr lang="en-US" dirty="0"/>
              <a:t>Classification: Misclassification error, entropy, …</a:t>
            </a:r>
          </a:p>
          <a:p>
            <a:pPr lvl="1"/>
            <a:r>
              <a:rPr lang="en-US" dirty="0"/>
              <a:t>Stopping condition</a:t>
            </a:r>
          </a:p>
          <a:p>
            <a:r>
              <a:rPr lang="en-US" dirty="0"/>
              <a:t>Preventing </a:t>
            </a:r>
            <a:r>
              <a:rPr lang="en-US" dirty="0" err="1"/>
              <a:t>overfitting</a:t>
            </a:r>
            <a:r>
              <a:rPr lang="en-US" dirty="0"/>
              <a:t>: Pruning using cross validation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Easily interpretable decision process</a:t>
            </a:r>
          </a:p>
          <a:p>
            <a:pPr lvl="1"/>
            <a:r>
              <a:rPr lang="en-US" dirty="0"/>
              <a:t>Widely used in practice, e.g. medical diagnosis</a:t>
            </a:r>
          </a:p>
          <a:p>
            <a:pPr lvl="1"/>
            <a:endParaRPr lang="en-US" dirty="0"/>
          </a:p>
          <a:p>
            <a:r>
              <a:rPr lang="en-US" dirty="0"/>
              <a:t>Not very good performance</a:t>
            </a:r>
          </a:p>
          <a:p>
            <a:pPr lvl="1"/>
            <a:r>
              <a:rPr lang="en-US" dirty="0"/>
              <a:t>Restricted partition of space</a:t>
            </a:r>
          </a:p>
          <a:p>
            <a:pPr lvl="1"/>
            <a:r>
              <a:rPr lang="en-US" dirty="0"/>
              <a:t>Restricted to choose one model per instance</a:t>
            </a:r>
          </a:p>
          <a:p>
            <a:pPr lvl="1"/>
            <a:r>
              <a:rPr lang="en-US" dirty="0"/>
              <a:t>Unstable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5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of Supervised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609230"/>
            <a:ext cx="7257451" cy="57320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Training using 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617-1EFA-4B29-976E-417EB2A8D7B0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5" y="2621970"/>
            <a:ext cx="3063401" cy="2923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96" y="2582733"/>
            <a:ext cx="2175651" cy="2917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892" y="2240055"/>
            <a:ext cx="403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Mixture of linear regression models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2560" y="2249433"/>
            <a:ext cx="420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Mixture of logistic regression models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03265" y="1207068"/>
            <a:ext cx="7257451" cy="1020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41705" y="1276109"/>
                <a:ext cx="2719591" cy="8392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705" y="1276109"/>
                <a:ext cx="2719591" cy="8392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81674" y="4961332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 from Murphy</a:t>
            </a:r>
          </a:p>
        </p:txBody>
      </p:sp>
    </p:spTree>
    <p:extLst>
      <p:ext uri="{BB962C8B-B14F-4D97-AF65-F5344CB8AC3E}">
        <p14:creationId xmlns:p14="http://schemas.microsoft.com/office/powerpoint/2010/main" val="226871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Conditional Mixture of Supervised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3501"/>
            <a:ext cx="7886700" cy="1416456"/>
          </a:xfrm>
        </p:spPr>
        <p:txBody>
          <a:bodyPr anchor="ctr"/>
          <a:lstStyle/>
          <a:p>
            <a:r>
              <a:rPr lang="en-US" dirty="0"/>
              <a:t>Mixture of experts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Foundations of Algorithms and Machine Learning (CS60020), IIT KGP, 2017: Indrajit Bhattacharya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43366" y="6511570"/>
            <a:ext cx="371984" cy="209906"/>
          </a:xfrm>
        </p:spPr>
        <p:txBody>
          <a:bodyPr/>
          <a:lstStyle/>
          <a:p>
            <a:fld id="{FF0F7617-1EFA-4B29-976E-417EB2A8D7B0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92494" y="1547360"/>
                <a:ext cx="3075201" cy="8392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494" y="1547360"/>
                <a:ext cx="3075201" cy="8392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79" y="3291530"/>
            <a:ext cx="2770492" cy="2461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642" y="3307749"/>
            <a:ext cx="2672047" cy="2444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449" y="3314511"/>
            <a:ext cx="2770493" cy="2586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7474" y="5927443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 from Murphy</a:t>
            </a:r>
          </a:p>
        </p:txBody>
      </p:sp>
    </p:spTree>
    <p:extLst>
      <p:ext uri="{BB962C8B-B14F-4D97-AF65-F5344CB8AC3E}">
        <p14:creationId xmlns:p14="http://schemas.microsoft.com/office/powerpoint/2010/main" val="424463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4166</TotalTime>
  <Words>1144</Words>
  <Application>Microsoft Office PowerPoint</Application>
  <PresentationFormat>On-screen Show (4:3)</PresentationFormat>
  <Paragraphs>306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Office Theme</vt:lpstr>
      <vt:lpstr>Combining Models</vt:lpstr>
      <vt:lpstr>Motivation 1</vt:lpstr>
      <vt:lpstr>Motivation 2</vt:lpstr>
      <vt:lpstr>Examples of Model Combinations</vt:lpstr>
      <vt:lpstr>Decision Trees</vt:lpstr>
      <vt:lpstr>Learning Decision Trees</vt:lpstr>
      <vt:lpstr>Pros and Cons of Decision Trees</vt:lpstr>
      <vt:lpstr>Mixture of Supervised Models</vt:lpstr>
      <vt:lpstr>Conditional Mixture of Supervised Models</vt:lpstr>
      <vt:lpstr>Bootstrap Aggregation / Bagging</vt:lpstr>
      <vt:lpstr>Random Forests</vt:lpstr>
      <vt:lpstr>Boosting</vt:lpstr>
      <vt:lpstr>Example loss functions and algorithms</vt:lpstr>
      <vt:lpstr>Example: AdaBoost</vt:lpstr>
      <vt:lpstr>Neural networks: Multilayer Perceptrons</vt:lpstr>
      <vt:lpstr>LR and R remembered …</vt:lpstr>
      <vt:lpstr>Feed-forward network functions</vt:lpstr>
      <vt:lpstr>Network Representation</vt:lpstr>
      <vt:lpstr>Power of feed-forward networks</vt:lpstr>
      <vt:lpstr>Training</vt:lpstr>
      <vt:lpstr>Error Backpropagation</vt:lpstr>
      <vt:lpstr>Backpropagation Algorithm</vt:lpstr>
      <vt:lpstr>Neural Network Regularization</vt:lpstr>
      <vt:lpstr>So… Which classifier is the best in practice?</vt:lpstr>
    </vt:vector>
  </TitlesOfParts>
  <Company>TCSL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Indrajit  Bhattacharya</dc:creator>
  <cp:lastModifiedBy>Indrajit  Bhattacharya</cp:lastModifiedBy>
  <cp:revision>357</cp:revision>
  <dcterms:created xsi:type="dcterms:W3CDTF">2017-02-08T02:56:22Z</dcterms:created>
  <dcterms:modified xsi:type="dcterms:W3CDTF">2017-04-10T04:07:17Z</dcterms:modified>
</cp:coreProperties>
</file>