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81" r:id="rId11"/>
    <p:sldId id="264" r:id="rId12"/>
    <p:sldId id="282" r:id="rId13"/>
    <p:sldId id="265" r:id="rId14"/>
    <p:sldId id="266" r:id="rId15"/>
    <p:sldId id="267" r:id="rId16"/>
    <p:sldId id="268" r:id="rId17"/>
    <p:sldId id="269" r:id="rId18"/>
    <p:sldId id="270" r:id="rId19"/>
    <p:sldId id="277" r:id="rId20"/>
    <p:sldId id="278" r:id="rId21"/>
    <p:sldId id="271" r:id="rId22"/>
    <p:sldId id="272" r:id="rId23"/>
    <p:sldId id="279" r:id="rId24"/>
    <p:sldId id="273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A389A-6712-496E-8508-F8FE2EA6DF89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761A-667F-46CF-BB00-E98AC3B2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761A-667F-46CF-BB00-E98AC3B27B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3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A6FF70-DBF0-4EC0-B649-4A1CD2861789}" type="datetime1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ADAF67B-DB29-435F-AA2C-34D70E418C5C}" type="datetime1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6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350D6F-CE7C-4BE0-B658-249BC060AAF0}" type="datetime1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659A6F-FD4A-4CFA-B28C-4E962FB4817D}" type="datetime1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5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E99B29A-5444-49A6-B9DB-AD36F422AEE1}" type="datetime1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4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AEB0C49-4275-4310-A915-EA1E224A0DEA}" type="datetime1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3A1320-D217-4F35-A383-E6E24B83CFA9}" type="datetime1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1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ADBEB9-8F04-4F07-9E85-75EE71EB471E}" type="datetime1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9AD459D-58B9-4FD1-9C89-FA12BE77531C}" type="datetime1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CDE5119-E9F0-4257-BCC4-FA79D124E909}" type="datetime1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6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B546C-CBE9-4605-94D1-F681C255ED25}" type="datetime1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0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97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3500"/>
            <a:ext cx="7886700" cy="4843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7207250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lang="en-US" sz="1100" b="1" i="0" smtClean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590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0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Probabilistic Models </a:t>
            </a:r>
            <a:br>
              <a:rPr lang="en-US" sz="4800" dirty="0"/>
            </a:br>
            <a:r>
              <a:rPr lang="en-US" sz="4800" dirty="0"/>
              <a:t>for Sequence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Hidden Markov Model: Generative Process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an initial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an initial output from initial state: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Repeat for N steps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</a:t>
                </a:r>
                <a:r>
                  <a:rPr lang="en-US" sz="2000" dirty="0" err="1"/>
                  <a:t>curr</a:t>
                </a:r>
                <a:r>
                  <a:rPr lang="en-US" sz="2000" dirty="0"/>
                  <a:t> state based on prev.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</a:t>
                </a:r>
                <a:r>
                  <a:rPr lang="en-US" sz="2000" dirty="0" err="1"/>
                  <a:t>curr</a:t>
                </a:r>
                <a:r>
                  <a:rPr lang="en-US" sz="2000" dirty="0"/>
                  <a:t> output based on </a:t>
                </a:r>
                <a:r>
                  <a:rPr lang="en-US" sz="2000" dirty="0" err="1"/>
                  <a:t>curr</a:t>
                </a:r>
                <a:r>
                  <a:rPr lang="en-US" sz="2000" dirty="0"/>
                  <a:t>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dirty="0"/>
              </a:p>
              <a:p>
                <a:r>
                  <a:rPr lang="en-US" dirty="0"/>
                  <a:t>Compare with </a:t>
                </a:r>
                <a:r>
                  <a:rPr lang="en-US" dirty="0" err="1"/>
                  <a:t>iid</a:t>
                </a:r>
                <a:r>
                  <a:rPr lang="en-US" dirty="0"/>
                  <a:t> generative mixture models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239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4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Filtering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Smoothing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=1,2,…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Prediction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=1,2,…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MAP estimation / Viterbi decoding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⁡</m:t>
                      </m:r>
                      <m:limLow>
                        <m:limLow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i="0" dirty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lim>
                      </m:limLow>
                      <m:r>
                        <a:rPr lang="en-US" i="1" dirty="0">
                          <a:latin typeface="Cambria Math" panose="02040503050406030204" pitchFamily="18" charset="0"/>
                        </a:rPr>
                        <m:t>⁡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 b="-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6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Inference: Challenge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Naïve summation does not work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What is the cost?</a:t>
                </a:r>
              </a:p>
              <a:p>
                <a:endParaRPr lang="en-US" dirty="0"/>
              </a:p>
              <a:p>
                <a:r>
                  <a:rPr lang="en-US" dirty="0"/>
                  <a:t>Solution: Identify and reuse shared computations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8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IN" b="0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en-IN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∝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IN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IN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1800" dirty="0"/>
                  <a:t> (Derivation? Normalization?)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nary>
                        <m:naryPr>
                          <m:chr m:val="∑"/>
                          <m:supHide m:val="on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1: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I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IN" b="0" dirty="0"/>
              </a:p>
              <a:p>
                <a:r>
                  <a:rPr lang="en-US" dirty="0"/>
                  <a:t>Simple recursive algorithm</a:t>
                </a:r>
              </a:p>
              <a:p>
                <a:r>
                  <a:rPr lang="en-US" dirty="0"/>
                  <a:t>Base case: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Complexity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where K is #state values</a:t>
                </a:r>
              </a:p>
              <a:p>
                <a:pPr lvl="1"/>
                <a:r>
                  <a:rPr lang="en-US" dirty="0"/>
                  <a:t>Compare with </a:t>
                </a:r>
                <a:r>
                  <a:rPr lang="en-US" dirty="0" err="1"/>
                  <a:t>iid</a:t>
                </a:r>
                <a:r>
                  <a:rPr lang="en-US" dirty="0"/>
                  <a:t> models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IN" b="0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+1: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endParaRPr lang="en-IN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+2: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+2: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+2: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en-IN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Simple recursive algorithm</a:t>
                </a:r>
              </a:p>
              <a:p>
                <a:r>
                  <a:rPr lang="en-US" dirty="0"/>
                  <a:t>Base case?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2393" b="-3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9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Backward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IN" b="0" dirty="0"/>
                  <a:t>Define</a:t>
                </a:r>
                <a:r>
                  <a:rPr lang="en-IN" sz="28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e>
                        <m:sSub>
                          <m:sSub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</m:d>
                  </m:oMath>
                </a14:m>
                <a:endParaRPr lang="en-IN" sz="28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∝</m:t>
                      </m:r>
                      <m:sSub>
                        <m:sSub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sSub>
                        <m:sSub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  <a:p>
                <a:endParaRPr lang="en-US" dirty="0"/>
              </a:p>
              <a:p>
                <a:r>
                  <a:rPr lang="en-US" dirty="0"/>
                  <a:t>Overall algorithm</a:t>
                </a:r>
              </a:p>
              <a:p>
                <a:pPr lvl="1"/>
                <a:r>
                  <a:rPr lang="en-US" dirty="0"/>
                  <a:t>Compute forward pass</a:t>
                </a:r>
              </a:p>
              <a:p>
                <a:pPr lvl="1"/>
                <a:r>
                  <a:rPr lang="en-US" dirty="0"/>
                  <a:t>Compute backward pass</a:t>
                </a:r>
              </a:p>
              <a:p>
                <a:pPr lvl="1"/>
                <a:r>
                  <a:rPr lang="en-US" dirty="0"/>
                  <a:t>Combine 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Sum product algorithm</a:t>
                </a:r>
              </a:p>
              <a:p>
                <a:r>
                  <a:rPr lang="en-US" dirty="0"/>
                  <a:t>Belief propagation / message passing algorithm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5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Viterbi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Most likely sequence of states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1: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1: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1: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 the same as sequence of most likely states</a:t>
                </a: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1:</m:t>
                                </m:r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1:</m:t>
                                </m:r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000" dirty="0">
                    <a:solidFill>
                      <a:prstClr val="black"/>
                    </a:solidFill>
                  </a:rPr>
                  <a:t>,…,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1:</m:t>
                                </m:r>
                                <m: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Forward Backward + additional bookkeeping </a:t>
                </a:r>
              </a:p>
              <a:p>
                <a:pPr lvl="1"/>
                <a:r>
                  <a:rPr lang="en-US" dirty="0"/>
                  <a:t>Track “trellis” of states</a:t>
                </a:r>
              </a:p>
              <a:p>
                <a:pPr lvl="1"/>
                <a:r>
                  <a:rPr lang="en-US" dirty="0"/>
                  <a:t>Max product algorithm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09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Straight forward for fully observed data</a:t>
            </a:r>
          </a:p>
          <a:p>
            <a:pPr lvl="1"/>
            <a:endParaRPr lang="en-US" dirty="0"/>
          </a:p>
          <a:p>
            <a:r>
              <a:rPr lang="en-US" dirty="0"/>
              <a:t>Homework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3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for HMMs (Baum Welch Algorithm)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Formulate complete data </a:t>
                </a:r>
                <a:r>
                  <a:rPr lang="en-US" dirty="0" err="1"/>
                  <a:t>loglikelihood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𝑗𝑗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𝑖𝑡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Formulate expectation given current parameters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𝑜𝑙𝑑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𝑗𝑗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nary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𝑖𝑡</m:t>
                                          </m:r>
                                        </m:sub>
                                      </m:sSub>
                                    </m:e>
                                  </m:d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𝑖𝑡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50" t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85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E-step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Compute the current expectations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𝑜𝑙𝑑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r>
                  <a:rPr lang="en-US" sz="2200" dirty="0"/>
                  <a:t>Use backward algorithm</a:t>
                </a:r>
              </a:p>
              <a:p>
                <a:pPr marL="0" indent="0" algn="ctr">
                  <a:buNone/>
                </a:pPr>
                <a:endParaRPr lang="en-US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𝑜𝑙𝑑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r>
                  <a:rPr lang="en-US" sz="2200" dirty="0"/>
                  <a:t>Use extension of forward-backward (HW)</a:t>
                </a:r>
              </a:p>
              <a:p>
                <a:pPr marL="0" indent="0" algn="ctr">
                  <a:buNone/>
                </a:pPr>
                <a:endParaRPr lang="en-US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𝑜𝑙𝑑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r>
                  <a:rPr lang="en-US" sz="2200" dirty="0"/>
                  <a:t>Use forward-backward</a:t>
                </a:r>
              </a:p>
              <a:p>
                <a:r>
                  <a:rPr lang="en-US" b="0" dirty="0"/>
                  <a:t>Compare with </a:t>
                </a:r>
                <a:r>
                  <a:rPr lang="en-US" b="0" dirty="0" err="1"/>
                  <a:t>iid</a:t>
                </a:r>
                <a:r>
                  <a:rPr lang="en-US" b="0" dirty="0"/>
                  <a:t> models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50" t="-2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7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Sequence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Subscript denotes steps in “time”</a:t>
                </a:r>
              </a:p>
              <a:p>
                <a:endParaRPr lang="en-US" dirty="0"/>
              </a:p>
              <a:p>
                <a:r>
                  <a:rPr lang="en-US" dirty="0"/>
                  <a:t>Many applications</a:t>
                </a:r>
              </a:p>
              <a:p>
                <a:pPr lvl="1"/>
                <a:r>
                  <a:rPr lang="en-US" dirty="0"/>
                  <a:t>NLP, “Arrival” data, Weather, Stocks, Biology, …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Naïve models</a:t>
                </a:r>
              </a:p>
              <a:p>
                <a:pPr lvl="1"/>
                <a:r>
                  <a:rPr lang="en-US" dirty="0"/>
                  <a:t>Complete independence – too simple</a:t>
                </a:r>
              </a:p>
              <a:p>
                <a:pPr lvl="1"/>
                <a:r>
                  <a:rPr lang="en-US" dirty="0"/>
                  <a:t>Complete pairwise dependence – too many parameters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41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M-step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Maximize expected complete </a:t>
                </a:r>
                <a:r>
                  <a:rPr lang="en-US" dirty="0" err="1"/>
                  <a:t>loglikelihood</a:t>
                </a:r>
                <a:r>
                  <a:rPr lang="en-US" dirty="0"/>
                  <a:t> using current expected sufficient statistics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𝑗𝑘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  <m:sup/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p>
                                    <m:sSup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p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Emission parameter estimates depend on emission distribution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2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Choosing number of hidden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Similar to choosing number of components in mixture model</a:t>
            </a:r>
          </a:p>
          <a:p>
            <a:endParaRPr lang="en-IN" dirty="0"/>
          </a:p>
          <a:p>
            <a:r>
              <a:rPr lang="en-IN" dirty="0"/>
              <a:t>One possibility: Cross validation</a:t>
            </a:r>
          </a:p>
          <a:p>
            <a:endParaRPr lang="en-IN" dirty="0"/>
          </a:p>
          <a:p>
            <a:r>
              <a:rPr lang="en-IN" dirty="0"/>
              <a:t>Computationally more costly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0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Many, many generalizations 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Work horse of signal processing, e.g. speech for decades</a:t>
            </a:r>
          </a:p>
          <a:p>
            <a:endParaRPr lang="en-IN" dirty="0"/>
          </a:p>
          <a:p>
            <a:r>
              <a:rPr lang="en-IN" dirty="0"/>
              <a:t>Continuous data</a:t>
            </a:r>
          </a:p>
          <a:p>
            <a:r>
              <a:rPr lang="en-IN" dirty="0"/>
              <a:t>Long range dependencies</a:t>
            </a:r>
          </a:p>
          <a:p>
            <a:r>
              <a:rPr lang="en-IN" dirty="0"/>
              <a:t>Multiple hidden layers</a:t>
            </a:r>
          </a:p>
          <a:p>
            <a:r>
              <a:rPr lang="en-IN" dirty="0"/>
              <a:t>Handling inputs</a:t>
            </a:r>
          </a:p>
          <a:p>
            <a:r>
              <a:rPr lang="en-IN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26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Linear Chain Conditional Random Fields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dirty="0"/>
                  <a:t>Discriminative Markov Model (recall NB </a:t>
                </a:r>
                <a:r>
                  <a:rPr lang="en-IN" dirty="0" err="1"/>
                  <a:t>vs</a:t>
                </a:r>
                <a:r>
                  <a:rPr lang="en-IN" dirty="0"/>
                  <a:t> LR)</a:t>
                </a:r>
              </a:p>
              <a:p>
                <a:pPr marL="0" indent="0" algn="ctr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nary>
                        <m:naryPr>
                          <m:chr m:val="∏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IN" dirty="0"/>
              </a:p>
              <a:p>
                <a:pPr marL="0" indent="0" algn="ctr">
                  <a:buNone/>
                </a:pPr>
                <a:r>
                  <a:rPr lang="en-US" b="0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  <m:sup/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</m:fName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−1,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func>
                          </m:e>
                        </m:nary>
                      </m:e>
                    </m:nary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  <a:p>
                <a:r>
                  <a:rPr lang="en-IN" dirty="0"/>
                  <a:t>Forward backward algorithm for inference</a:t>
                </a:r>
              </a:p>
              <a:p>
                <a:r>
                  <a:rPr lang="en-IN" dirty="0"/>
                  <a:t>Gradient descent instead of EM for par estimation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93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State Space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HMM with continuous hidden states</a:t>
            </a:r>
          </a:p>
          <a:p>
            <a:endParaRPr lang="en-IN" dirty="0"/>
          </a:p>
          <a:p>
            <a:r>
              <a:rPr lang="en-IN" dirty="0"/>
              <a:t>Linear dynamical systems</a:t>
            </a:r>
          </a:p>
          <a:p>
            <a:pPr lvl="1"/>
            <a:r>
              <a:rPr lang="en-IN" dirty="0"/>
              <a:t>Conditional distributions are linear-Gaussian</a:t>
            </a:r>
          </a:p>
          <a:p>
            <a:pPr lvl="1"/>
            <a:endParaRPr lang="en-IN" dirty="0"/>
          </a:p>
          <a:p>
            <a:pPr lvl="1"/>
            <a:r>
              <a:rPr lang="en-IN" dirty="0"/>
              <a:t>Mathematically tractable inference</a:t>
            </a:r>
          </a:p>
          <a:p>
            <a:pPr lvl="1"/>
            <a:r>
              <a:rPr lang="en-IN" dirty="0" err="1"/>
              <a:t>Kalman</a:t>
            </a:r>
            <a:r>
              <a:rPr lang="en-IN" dirty="0"/>
              <a:t> filter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r>
              <a:rPr lang="en-IN" dirty="0"/>
              <a:t>Widely used in time-series analysis + forecasting, object tracking, robotics, </a:t>
            </a:r>
            <a:r>
              <a:rPr lang="en-IN" dirty="0" err="1"/>
              <a:t>etc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62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Probabilistic Graphical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Used for modelling conditional independences in joint distributions using large no. of RVs</a:t>
            </a:r>
          </a:p>
          <a:p>
            <a:endParaRPr lang="en-IN" dirty="0"/>
          </a:p>
          <a:p>
            <a:r>
              <a:rPr lang="en-IN" dirty="0"/>
              <a:t>Directed Graphical Models / Bayes Nets</a:t>
            </a:r>
          </a:p>
          <a:p>
            <a:endParaRPr lang="en-IN" dirty="0"/>
          </a:p>
          <a:p>
            <a:r>
              <a:rPr lang="en-IN" dirty="0"/>
              <a:t>Undirected Graphical Models / Random Fields</a:t>
            </a:r>
          </a:p>
          <a:p>
            <a:endParaRPr lang="en-IN" dirty="0"/>
          </a:p>
          <a:p>
            <a:r>
              <a:rPr lang="en-IN" dirty="0"/>
              <a:t>Inference computationally hard in general</a:t>
            </a:r>
          </a:p>
          <a:p>
            <a:r>
              <a:rPr lang="en-IN" dirty="0"/>
              <a:t>Parameter estimation with hidden variables harder </a:t>
            </a:r>
          </a:p>
          <a:p>
            <a:endParaRPr lang="en-IN" dirty="0"/>
          </a:p>
          <a:p>
            <a:r>
              <a:rPr lang="en-IN" dirty="0"/>
              <a:t>Probability theory + graph theory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4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Markov (conditional independence) assumption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|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Future conditionally independent of past given present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Still too many parameters</a:t>
                </a:r>
              </a:p>
              <a:p>
                <a:pPr lvl="1"/>
                <a:r>
                  <a:rPr lang="en-US" dirty="0"/>
                  <a:t>Homogeneous / stationary: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same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/>
              <p:nvPr/>
            </p:nvSpPr>
            <p:spPr>
              <a:xfrm>
                <a:off x="1583140" y="2169992"/>
                <a:ext cx="491320" cy="60050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140" y="2169992"/>
                <a:ext cx="491320" cy="600502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/>
              <p:cNvSpPr/>
              <p:nvPr/>
            </p:nvSpPr>
            <p:spPr>
              <a:xfrm>
                <a:off x="2469391" y="2169992"/>
                <a:ext cx="491320" cy="60050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Ova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391" y="2169992"/>
                <a:ext cx="491320" cy="600502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val 16"/>
              <p:cNvSpPr/>
              <p:nvPr/>
            </p:nvSpPr>
            <p:spPr>
              <a:xfrm>
                <a:off x="3896863" y="2169992"/>
                <a:ext cx="491320" cy="60050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Oval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863" y="2169992"/>
                <a:ext cx="491320" cy="600502"/>
              </a:xfrm>
              <a:prstGeom prst="ellipse">
                <a:avLst/>
              </a:prstGeom>
              <a:blipFill rotWithShape="0">
                <a:blip r:embed="rId5"/>
                <a:stretch>
                  <a:fillRect r="-39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val 17"/>
              <p:cNvSpPr/>
              <p:nvPr/>
            </p:nvSpPr>
            <p:spPr>
              <a:xfrm>
                <a:off x="4783114" y="2169992"/>
                <a:ext cx="491320" cy="60050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Oval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114" y="2169992"/>
                <a:ext cx="491320" cy="600502"/>
              </a:xfrm>
              <a:prstGeom prst="ellipse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6" idx="6"/>
            <a:endCxn id="7" idx="2"/>
          </p:cNvCxnSpPr>
          <p:nvPr/>
        </p:nvCxnSpPr>
        <p:spPr>
          <a:xfrm>
            <a:off x="2074460" y="2470243"/>
            <a:ext cx="394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</p:cNvCxnSpPr>
          <p:nvPr/>
        </p:nvCxnSpPr>
        <p:spPr>
          <a:xfrm>
            <a:off x="2960711" y="2470243"/>
            <a:ext cx="4512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7" idx="2"/>
          </p:cNvCxnSpPr>
          <p:nvPr/>
        </p:nvCxnSpPr>
        <p:spPr>
          <a:xfrm>
            <a:off x="3562066" y="2470243"/>
            <a:ext cx="334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6"/>
            <a:endCxn id="18" idx="2"/>
          </p:cNvCxnSpPr>
          <p:nvPr/>
        </p:nvCxnSpPr>
        <p:spPr>
          <a:xfrm>
            <a:off x="4388183" y="2470243"/>
            <a:ext cx="394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66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Transition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discrete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State transition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Stochastic matrix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N-step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Chapman Kolmogorov Equation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𝑖𝑘</m:t>
                            </m:r>
                          </m:sub>
                        </m:sSub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𝑘𝑗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1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MLE for a Markov Chain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Data: Multiple sequences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{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}, </m:t>
                    </m:r>
                  </m:oMath>
                </a14:m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{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Formulate </a:t>
                </a:r>
                <a:r>
                  <a:rPr lang="en-US" dirty="0" err="1"/>
                  <a:t>loglikelihood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nary>
                            <m:naryPr>
                              <m:chr m:val="∏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p>
                                  </m:sSubSup>
                                </m:sup>
                              </m:sSubSup>
                            </m:e>
                          </m:nary>
                          <m:nary>
                            <m:naryPr>
                              <m:chr m:val="∏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denote …</a:t>
                </a:r>
              </a:p>
              <a:p>
                <a:endParaRPr lang="en-US" dirty="0"/>
              </a:p>
              <a:p>
                <a:r>
                  <a:rPr lang="en-US" dirty="0"/>
                  <a:t>Maximize </a:t>
                </a:r>
                <a:r>
                  <a:rPr lang="en-US" dirty="0" err="1"/>
                  <a:t>wrt</a:t>
                </a:r>
                <a:r>
                  <a:rPr lang="en-US" dirty="0"/>
                  <a:t> parameters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acc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sz="2400" dirty="0"/>
              </a:p>
              <a:p>
                <a:pPr marL="457200" lvl="1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Digression: Stationary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Does a Markov Chain ever stabilize, </a:t>
                </a:r>
                <a:r>
                  <a:rPr lang="en-US" dirty="0" err="1"/>
                  <a:t>ie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r>
                  <a:rPr lang="en-US" dirty="0"/>
                  <a:t>Only if A satisfies particular properties</a:t>
                </a:r>
              </a:p>
              <a:p>
                <a:pPr lvl="1"/>
                <a:r>
                  <a:rPr lang="en-US" dirty="0" err="1"/>
                  <a:t>Ergodic</a:t>
                </a:r>
                <a:r>
                  <a:rPr lang="en-US" dirty="0"/>
                  <a:t> Markov Chains</a:t>
                </a:r>
              </a:p>
              <a:p>
                <a:endParaRPr lang="en-US" dirty="0"/>
              </a:p>
              <a:p>
                <a:r>
                  <a:rPr lang="en-US" dirty="0"/>
                  <a:t>Without </a:t>
                </a:r>
                <a:r>
                  <a:rPr lang="en-US" dirty="0" err="1"/>
                  <a:t>Ergodic</a:t>
                </a:r>
                <a:r>
                  <a:rPr lang="en-US" dirty="0"/>
                  <a:t> Markov Chains our daily lives would come to a standstill 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 r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Sequence over discrete states</a:t>
            </a:r>
          </a:p>
          <a:p>
            <a:r>
              <a:rPr lang="en-US" dirty="0"/>
              <a:t>States generate emissions</a:t>
            </a:r>
          </a:p>
          <a:p>
            <a:endParaRPr lang="en-US" dirty="0"/>
          </a:p>
          <a:p>
            <a:r>
              <a:rPr lang="en-US" dirty="0"/>
              <a:t>Emissions are observed, but states are hidden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500" y="3617282"/>
            <a:ext cx="4455000" cy="17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5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States have physical “meaning”</a:t>
            </a:r>
          </a:p>
          <a:p>
            <a:pPr lvl="1"/>
            <a:r>
              <a:rPr lang="en-US" dirty="0"/>
              <a:t>Speech recognition</a:t>
            </a:r>
          </a:p>
          <a:p>
            <a:pPr lvl="1"/>
            <a:r>
              <a:rPr lang="en-US" dirty="0"/>
              <a:t>Speaker </a:t>
            </a:r>
            <a:r>
              <a:rPr lang="en-US" dirty="0" err="1"/>
              <a:t>diaritization</a:t>
            </a:r>
            <a:endParaRPr lang="en-US" dirty="0"/>
          </a:p>
          <a:p>
            <a:pPr lvl="1"/>
            <a:r>
              <a:rPr lang="en-US" dirty="0"/>
              <a:t>Part of speech tagging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Long range dependencies in Markov Model with a few parameters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5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Conditional Independence assumptions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Likelihood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nary>
                        <m:naryPr>
                          <m:chr m:val="∏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034" y="1333500"/>
            <a:ext cx="4455000" cy="17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60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2917</TotalTime>
  <Words>1332</Words>
  <Application>Microsoft Office PowerPoint</Application>
  <PresentationFormat>On-screen Show (4:3)</PresentationFormat>
  <Paragraphs>275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Office Theme</vt:lpstr>
      <vt:lpstr>Probabilistic Models  for Sequence Data</vt:lpstr>
      <vt:lpstr>Random Sequence Data</vt:lpstr>
      <vt:lpstr>Markov Model</vt:lpstr>
      <vt:lpstr>State Transition Matrix</vt:lpstr>
      <vt:lpstr>MLE for a Markov Chain</vt:lpstr>
      <vt:lpstr>Digression: Stationary Distribution</vt:lpstr>
      <vt:lpstr>Hidden Markov Model</vt:lpstr>
      <vt:lpstr>Motivations</vt:lpstr>
      <vt:lpstr>Hidden Markov Model</vt:lpstr>
      <vt:lpstr>Hidden Markov Model: Generative Process</vt:lpstr>
      <vt:lpstr>Inference Problems</vt:lpstr>
      <vt:lpstr>Inference: Challenge</vt:lpstr>
      <vt:lpstr>Forward Algorithm</vt:lpstr>
      <vt:lpstr>Backward Algorithm</vt:lpstr>
      <vt:lpstr>Forward Backward Algorithm</vt:lpstr>
      <vt:lpstr>Viterbi Algorithm</vt:lpstr>
      <vt:lpstr>Parameter Estimation</vt:lpstr>
      <vt:lpstr>EM for HMMs (Baum Welch Algorithm)</vt:lpstr>
      <vt:lpstr>E-step</vt:lpstr>
      <vt:lpstr>M-step</vt:lpstr>
      <vt:lpstr>Choosing number of hidden states</vt:lpstr>
      <vt:lpstr>Many, many generalizations ….</vt:lpstr>
      <vt:lpstr>Linear Chain Conditional Random Fields</vt:lpstr>
      <vt:lpstr>State Space Models</vt:lpstr>
      <vt:lpstr>Probabilistic Graphical Models</vt:lpstr>
    </vt:vector>
  </TitlesOfParts>
  <Company>TCSL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Indrajit  Bhattacharya</dc:creator>
  <cp:lastModifiedBy>indrajitb@gmail.com</cp:lastModifiedBy>
  <cp:revision>226</cp:revision>
  <dcterms:created xsi:type="dcterms:W3CDTF">2017-02-08T02:56:22Z</dcterms:created>
  <dcterms:modified xsi:type="dcterms:W3CDTF">2017-03-24T08:46:47Z</dcterms:modified>
</cp:coreProperties>
</file>