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6" r:id="rId6"/>
    <p:sldId id="260" r:id="rId7"/>
    <p:sldId id="267" r:id="rId8"/>
    <p:sldId id="261" r:id="rId9"/>
    <p:sldId id="262" r:id="rId10"/>
    <p:sldId id="263" r:id="rId11"/>
    <p:sldId id="264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A389A-6712-496E-8508-F8FE2EA6DF8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2761A-667F-46CF-BB00-E98AC3B2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08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761A-667F-46CF-BB00-E98AC3B27B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30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5A6FF70-DBF0-4EC0-B649-4A1CD2861789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4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ADAF67B-DB29-435F-AA2C-34D70E418C5C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6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3350D6F-CE7C-4BE0-B658-249BC060AAF0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0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659A6F-FD4A-4CFA-B28C-4E962FB4817D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5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E99B29A-5444-49A6-B9DB-AD36F422AEE1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4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AEB0C49-4275-4310-A915-EA1E224A0DEA}" type="datetime1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1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3A1320-D217-4F35-A383-E6E24B83CFA9}" type="datetime1">
              <a:rPr lang="en-US" smtClean="0"/>
              <a:t>2/24/2017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1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DADBEB9-8F04-4F07-9E85-75EE71EB471E}" type="datetime1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9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9AD459D-58B9-4FD1-9C89-FA12BE77531C}" type="datetime1">
              <a:rPr lang="en-US" smtClean="0"/>
              <a:t>2/24/2017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CDE5119-E9F0-4257-BCC4-FA79D124E909}" type="datetime1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67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CB546C-CBE9-4605-94D1-F681C255ED25}" type="datetime1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04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97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33500"/>
            <a:ext cx="7886700" cy="48434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7207250" cy="3651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lang="en-US" sz="1100" b="1" i="0" smtClean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590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0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Probabilistic Models for Linear Regression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6356351"/>
            <a:ext cx="7207250" cy="365125"/>
          </a:xfrm>
        </p:spPr>
        <p:txBody>
          <a:bodyPr/>
          <a:lstStyle/>
          <a:p>
            <a:r>
              <a:rPr lang="en-US" dirty="0"/>
              <a:t>Foundations of Algorithms and Machine Learning (CS60020), IIT KGP, 2017: Indrajit Bhattacharya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99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Iterative Solutions for Normal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Direct solutions have limitations</a:t>
                </a:r>
              </a:p>
              <a:p>
                <a:endParaRPr lang="en-US" dirty="0"/>
              </a:p>
              <a:p>
                <a:r>
                  <a:rPr lang="en-US" dirty="0"/>
                  <a:t>Iterative solutions</a:t>
                </a:r>
              </a:p>
              <a:p>
                <a:pPr lvl="1"/>
                <a:r>
                  <a:rPr lang="en-US" dirty="0"/>
                  <a:t>First order method: Gradient descent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←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𝜌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p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sup>
                                  </m:sSup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b="0" dirty="0"/>
              </a:p>
              <a:p>
                <a:pPr lvl="1"/>
                <a:endParaRPr lang="en-US" dirty="0"/>
              </a:p>
              <a:p>
                <a:r>
                  <a:rPr lang="en-US" dirty="0"/>
                  <a:t>Convergence guarantees</a:t>
                </a:r>
              </a:p>
              <a:p>
                <a:pPr lvl="1"/>
                <a:r>
                  <a:rPr lang="en-US" dirty="0"/>
                  <a:t>Convergence in probability to correct solution for appropriate fixed step size</a:t>
                </a:r>
              </a:p>
              <a:p>
                <a:pPr lvl="1"/>
                <a:r>
                  <a:rPr lang="en-US" dirty="0"/>
                  <a:t>Sure convergence with decreasing step sizes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Stochastic gradient descent</a:t>
                </a:r>
              </a:p>
              <a:p>
                <a:pPr lvl="1"/>
                <a:r>
                  <a:rPr lang="en-US" dirty="0"/>
                  <a:t>Update based on a single data point as each step</a:t>
                </a:r>
              </a:p>
              <a:p>
                <a:pPr lvl="1"/>
                <a:r>
                  <a:rPr lang="en-US" dirty="0"/>
                  <a:t>Often converges faster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50" t="-2771" r="-10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1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Probabilistic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Makes assumptions explicit</a:t>
            </a:r>
          </a:p>
          <a:p>
            <a:endParaRPr lang="en-US" dirty="0"/>
          </a:p>
          <a:p>
            <a:r>
              <a:rPr lang="en-US" dirty="0"/>
              <a:t>Modularity</a:t>
            </a:r>
          </a:p>
          <a:p>
            <a:pPr lvl="1"/>
            <a:r>
              <a:rPr lang="en-US" dirty="0"/>
              <a:t>Conceptually simple to change a model by replacing with appropriate distributions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45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Probabilistic formulation of linear regression</a:t>
            </a:r>
          </a:p>
          <a:p>
            <a:r>
              <a:rPr lang="en-IN" dirty="0"/>
              <a:t>Recovers least squares formulation</a:t>
            </a:r>
          </a:p>
          <a:p>
            <a:endParaRPr lang="en-IN" dirty="0"/>
          </a:p>
          <a:p>
            <a:r>
              <a:rPr lang="en-IN" dirty="0"/>
              <a:t>Iterative algorithms for training</a:t>
            </a:r>
          </a:p>
          <a:p>
            <a:endParaRPr lang="en-IN" dirty="0"/>
          </a:p>
          <a:p>
            <a:r>
              <a:rPr lang="en-IN" dirty="0"/>
              <a:t>Forms of regularization</a:t>
            </a:r>
          </a:p>
          <a:p>
            <a:endParaRPr lang="en-IN" dirty="0"/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84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N </a:t>
                </a:r>
                <a:r>
                  <a:rPr lang="en-US" dirty="0" err="1"/>
                  <a:t>iid</a:t>
                </a:r>
                <a:r>
                  <a:rPr lang="en-US" dirty="0"/>
                  <a:t> training samples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  <a:p>
                <a:r>
                  <a:rPr lang="en-US" dirty="0"/>
                  <a:t>Response / Output / Target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Input / Feature vector: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Linear Regression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Polynomial Regression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Still linear function of w 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747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Least Squares Formulation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Deterministic error term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Minimize total error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/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nary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func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Find gradient </a:t>
                </a:r>
                <a:r>
                  <a:rPr lang="en-US" dirty="0" err="1"/>
                  <a:t>wrt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and equate to 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3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02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Regularization for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How does regression </a:t>
                </a:r>
                <a:r>
                  <a:rPr lang="en-US" dirty="0" err="1"/>
                  <a:t>overfit</a:t>
                </a:r>
                <a:r>
                  <a:rPr lang="en-US" dirty="0"/>
                  <a:t>?</a:t>
                </a:r>
              </a:p>
              <a:p>
                <a:endParaRPr lang="en-US" dirty="0"/>
              </a:p>
              <a:p>
                <a:r>
                  <a:rPr lang="en-US" dirty="0"/>
                  <a:t>Adding regularization to regression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875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Regularization for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Possibilities for </a:t>
                </a:r>
                <a:r>
                  <a:rPr lang="en-US" dirty="0" err="1"/>
                  <a:t>regularizers</a:t>
                </a:r>
                <a:endParaRPr lang="en-US" dirty="0"/>
              </a:p>
              <a:p>
                <a:pPr lvl="1"/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b="0" dirty="0"/>
                  <a:t> norm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b="0" dirty="0"/>
                  <a:t> (Ridge regression)</a:t>
                </a:r>
              </a:p>
              <a:p>
                <a:pPr lvl="2"/>
                <a:r>
                  <a:rPr lang="en-US" sz="2000" dirty="0"/>
                  <a:t>Quadratic: Continuous, convex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+ 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2000" b="0" dirty="0"/>
              </a:p>
              <a:p>
                <a:pPr lvl="1"/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norm (Lasso)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Choosing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Cross validation: wastes training data …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75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formulation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Model X and Y as random variables</a:t>
                </a:r>
              </a:p>
              <a:p>
                <a:r>
                  <a:rPr lang="en-US" dirty="0"/>
                  <a:t>Directly model conditional distribution of Y</a:t>
                </a:r>
              </a:p>
              <a:p>
                <a:endParaRPr lang="en-US" dirty="0"/>
              </a:p>
              <a:p>
                <a:r>
                  <a:rPr lang="en-US" dirty="0"/>
                  <a:t>IID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𝑖𝑖𝑑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Linear</a:t>
                </a:r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𝑖𝑖𝑑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Gaussian noise</a:t>
                </a:r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0,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{−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2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9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formulation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2000" y="1972125"/>
            <a:ext cx="4140000" cy="29137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8943" y="5205614"/>
            <a:ext cx="2666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200" dirty="0"/>
              <a:t>Image from Michael Jordan’s book</a:t>
            </a:r>
          </a:p>
        </p:txBody>
      </p:sp>
    </p:spTree>
    <p:extLst>
      <p:ext uri="{BB962C8B-B14F-4D97-AF65-F5344CB8AC3E}">
        <p14:creationId xmlns:p14="http://schemas.microsoft.com/office/powerpoint/2010/main" val="1361504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Likelihood Estimation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prstClr val="black"/>
                    </a:solidFill>
                  </a:rPr>
                  <a:t>Formulate </a:t>
                </a:r>
                <a:r>
                  <a:rPr lang="en-US" dirty="0" err="1">
                    <a:solidFill>
                      <a:prstClr val="black"/>
                    </a:solidFill>
                  </a:rPr>
                  <a:t>loglikelihood</a:t>
                </a:r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𝜋𝜎</m:t>
                                      </m:r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^2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⁡{−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rad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den>
                          </m:f>
                          <m:nary>
                            <m:naryPr>
                              <m:chr m:val="∑"/>
                              <m:supHide m:val="on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p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sup>
                                      </m:sSup>
                                      <m:sSub>
                                        <m:sSubPr>
                                          <m:ctrlP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}</m:t>
                          </m:r>
                        </m:e>
                      </m:nary>
                    </m:oMath>
                  </m:oMathPara>
                </a14:m>
                <a:endParaRPr lang="en-US" sz="18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Recovers LMS formulation!</a:t>
                </a:r>
              </a:p>
              <a:p>
                <a:pPr lvl="1"/>
                <a:endParaRPr lang="en-US" dirty="0"/>
              </a:p>
              <a:p>
                <a:r>
                  <a:rPr lang="en-US" dirty="0">
                    <a:solidFill>
                      <a:prstClr val="black"/>
                    </a:solidFill>
                  </a:rPr>
                  <a:t>Maximize to get MLE</a:t>
                </a:r>
              </a:p>
              <a:p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</m:acc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𝑀𝐿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acc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𝑀𝐿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𝑀𝐿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63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3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Linear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Model W as random variable with prior distribution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Derive posterior distribution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b="0" dirty="0"/>
                  <a:t>(for some</a:t>
                </a:r>
                <a:r>
                  <a:rPr lang="en-US" b="0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b="0" dirty="0"/>
                  <a:t>)</a:t>
                </a:r>
              </a:p>
              <a:p>
                <a:pPr marL="0" indent="0" algn="ctr">
                  <a:buNone/>
                </a:pPr>
                <a:endParaRPr lang="en-US" b="0" dirty="0"/>
              </a:p>
              <a:p>
                <a:r>
                  <a:rPr lang="en-US" dirty="0"/>
                  <a:t>Derive mean of posterior distribution</a:t>
                </a:r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</m:acc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18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825</TotalTime>
  <Words>598</Words>
  <Application>Microsoft Office PowerPoint</Application>
  <PresentationFormat>On-screen Show (4:3)</PresentationFormat>
  <Paragraphs>123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Comic Sans MS</vt:lpstr>
      <vt:lpstr>Office Theme</vt:lpstr>
      <vt:lpstr>Probabilistic Models for Linear Regression</vt:lpstr>
      <vt:lpstr>Regression Problem</vt:lpstr>
      <vt:lpstr>Least Squares Formulation</vt:lpstr>
      <vt:lpstr>Regularization for Regression</vt:lpstr>
      <vt:lpstr>Regularization for Regression</vt:lpstr>
      <vt:lpstr>Probabilistic formulation</vt:lpstr>
      <vt:lpstr>Probabilistic formulation</vt:lpstr>
      <vt:lpstr>Maximum Likelihood Estimation</vt:lpstr>
      <vt:lpstr>Bayesian Linear Regression</vt:lpstr>
      <vt:lpstr>Iterative Solutions for Normal Equations</vt:lpstr>
      <vt:lpstr>Advantages of Probabilistic Modeling</vt:lpstr>
      <vt:lpstr>Summary</vt:lpstr>
    </vt:vector>
  </TitlesOfParts>
  <Company>TCSL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Indrajit  Bhattacharya</dc:creator>
  <cp:lastModifiedBy>indrajitb@gmail.com</cp:lastModifiedBy>
  <cp:revision>102</cp:revision>
  <dcterms:created xsi:type="dcterms:W3CDTF">2017-02-08T02:56:22Z</dcterms:created>
  <dcterms:modified xsi:type="dcterms:W3CDTF">2017-02-24T11:57:44Z</dcterms:modified>
</cp:coreProperties>
</file>