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7" r:id="rId8"/>
    <p:sldId id="261" r:id="rId9"/>
    <p:sldId id="262" r:id="rId10"/>
    <p:sldId id="263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4" d="100"/>
          <a:sy n="64" d="100"/>
        </p:scale>
        <p:origin x="1340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8A389A-6712-496E-8508-F8FE2EA6DF89}" type="datetimeFigureOut">
              <a:rPr lang="en-US" smtClean="0"/>
              <a:t>2/24/2017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A2761A-667F-46CF-BB00-E98AC3B27B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54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A2761A-667F-46CF-BB00-E98AC3B27B2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33056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5A6FF70-DBF0-4EC0-B649-4A1CD2861789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4943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ADAF67B-DB29-435F-AA2C-34D70E418C5C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0162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3350D6F-CE7C-4BE0-B658-249BC060AAF0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209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14659A6F-FD4A-4CFA-B28C-4E962FB4817D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050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5E99B29A-5444-49A6-B9DB-AD36F422AEE1}" type="datetime1">
              <a:rPr lang="en-US" smtClean="0"/>
              <a:t>2/24/2017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141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AEB0C49-4275-4310-A915-EA1E224A0DEA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3155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473A1320-D217-4F35-A383-E6E24B83CFA9}" type="datetime1">
              <a:rPr lang="en-US" smtClean="0"/>
              <a:t>2/24/2017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3910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8DADBEB9-8F04-4F07-9E85-75EE71EB471E}" type="datetime1">
              <a:rPr lang="en-US" smtClean="0"/>
              <a:t>2/24/2017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0977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09AD459D-58B9-4FD1-9C89-FA12BE77531C}" type="datetime1">
              <a:rPr lang="en-US" smtClean="0"/>
              <a:t>2/24/2017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7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ECDE5119-E9F0-4257-BCC4-FA79D124E909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8767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64CB546C-CBE9-4605-94D1-F681C255ED25}" type="datetime1">
              <a:rPr lang="en-US" smtClean="0"/>
              <a:t>2/24/2017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8049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39774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33500"/>
            <a:ext cx="7886700" cy="4843463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28650" y="6356351"/>
            <a:ext cx="7207250" cy="365125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/>
          <a:lstStyle>
            <a:lvl1pPr algn="ctr">
              <a:defRPr lang="en-US" sz="1100" b="1" i="0" smtClean="0">
                <a:solidFill>
                  <a:schemeClr val="tx1"/>
                </a:solidFill>
                <a:effectLst/>
              </a:defRPr>
            </a:lvl1pPr>
          </a:lstStyle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5905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F7617-1EFA-4B29-976E-417EB2A8D7B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0409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dirty="0"/>
              <a:t>Probabilistic Models for Linear Regression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28650" y="6356351"/>
            <a:ext cx="7207250" cy="365125"/>
          </a:xfrm>
        </p:spPr>
        <p:txBody>
          <a:bodyPr/>
          <a:lstStyle/>
          <a:p>
            <a:r>
              <a:rPr lang="en-US" dirty="0"/>
              <a:t>Foundations of Algorithms and Machine Learning (CS60020), IIT KGP, 2017: Indrajit Bhattacharya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91993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Iterative Solutions for Normal Equations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r>
                  <a:rPr lang="en-US" dirty="0"/>
                  <a:t>Direct solutions have limitations</a:t>
                </a:r>
              </a:p>
              <a:p>
                <a:endParaRPr lang="en-US" dirty="0"/>
              </a:p>
              <a:p>
                <a:r>
                  <a:rPr lang="en-US" dirty="0"/>
                  <a:t>Iterative solutions</a:t>
                </a:r>
              </a:p>
              <a:p>
                <a:pPr lvl="1"/>
                <a:r>
                  <a:rPr lang="en-US" dirty="0"/>
                  <a:t>First order method: Gradient descent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+1)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←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𝜌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d>
                            <m:d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p>
                                <m:sSup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p>
                                      <m:d>
                                        <m:dPr>
                                          <m:ctrlP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dPr>
                                        <m:e>
                                          <m:r>
                                            <a:rPr lang="en-US" b="0" i="1" smtClean="0">
                                              <a:latin typeface="Cambria Math" panose="02040503050406030204" pitchFamily="18" charset="0"/>
                                            </a:rPr>
                                            <m:t>𝑡</m:t>
                                          </m:r>
                                        </m:e>
                                      </m:d>
                                    </m:sup>
                                  </m:sSup>
                                </m:e>
                                <m: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sSub>
                                <m:sSub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</m:d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 b="0" dirty="0"/>
              </a:p>
              <a:p>
                <a:pPr lvl="1"/>
                <a:endParaRPr lang="en-US" dirty="0"/>
              </a:p>
              <a:p>
                <a:r>
                  <a:rPr lang="en-US" dirty="0"/>
                  <a:t>Convergence guarantees</a:t>
                </a:r>
              </a:p>
              <a:p>
                <a:pPr lvl="1"/>
                <a:r>
                  <a:rPr lang="en-US" dirty="0"/>
                  <a:t>Convergence in probability to correct solution for appropriate fixed step size</a:t>
                </a:r>
              </a:p>
              <a:p>
                <a:pPr lvl="1"/>
                <a:r>
                  <a:rPr lang="en-US" dirty="0"/>
                  <a:t>Sure convergence with decreasing step sizes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Stochastic gradient descent</a:t>
                </a:r>
              </a:p>
              <a:p>
                <a:pPr lvl="1"/>
                <a:r>
                  <a:rPr lang="en-US" dirty="0"/>
                  <a:t>Update based on a single data point as each step</a:t>
                </a:r>
              </a:p>
              <a:p>
                <a:pPr lvl="1"/>
                <a:r>
                  <a:rPr lang="en-US" dirty="0"/>
                  <a:t>Often converges faster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850" t="-2771" r="-10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14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Advantages of Probabilistic Modeling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Makes assumptions explicit</a:t>
            </a:r>
          </a:p>
          <a:p>
            <a:endParaRPr lang="en-US" dirty="0"/>
          </a:p>
          <a:p>
            <a:r>
              <a:rPr lang="en-US" dirty="0"/>
              <a:t>Modularity</a:t>
            </a:r>
          </a:p>
          <a:p>
            <a:pPr lvl="1"/>
            <a:r>
              <a:rPr lang="en-US" dirty="0"/>
              <a:t>Conceptually simple to change a model by replacing with appropriate distributions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53452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Probabilistic formulation of linear regression</a:t>
            </a:r>
          </a:p>
          <a:p>
            <a:r>
              <a:rPr lang="en-IN" dirty="0"/>
              <a:t>Recovers least squares formulation</a:t>
            </a:r>
          </a:p>
          <a:p>
            <a:endParaRPr lang="en-IN" dirty="0"/>
          </a:p>
          <a:p>
            <a:r>
              <a:rPr lang="en-IN" dirty="0"/>
              <a:t>Iterative algorithms for training</a:t>
            </a:r>
          </a:p>
          <a:p>
            <a:endParaRPr lang="en-IN" dirty="0"/>
          </a:p>
          <a:p>
            <a:r>
              <a:rPr lang="en-IN" dirty="0"/>
              <a:t>Forms of regularization</a:t>
            </a:r>
          </a:p>
          <a:p>
            <a:endParaRPr lang="en-IN" dirty="0"/>
          </a:p>
          <a:p>
            <a:endParaRPr lang="en-IN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384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Regression Problem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N </a:t>
                </a:r>
                <a:r>
                  <a:rPr lang="en-US" dirty="0" err="1"/>
                  <a:t>iid</a:t>
                </a:r>
                <a:r>
                  <a:rPr lang="en-US" dirty="0"/>
                  <a:t> training samples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{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}</m:t>
                    </m:r>
                  </m:oMath>
                </a14:m>
                <a:endParaRPr lang="en-US" dirty="0"/>
              </a:p>
              <a:p>
                <a:r>
                  <a:rPr lang="en-US" dirty="0"/>
                  <a:t>Response / Output / Target 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𝑅</m:t>
                    </m:r>
                  </m:oMath>
                </a14:m>
                <a:endParaRPr lang="en-US" dirty="0"/>
              </a:p>
              <a:p>
                <a:r>
                  <a:rPr lang="en-US" dirty="0"/>
                  <a:t>Input / Feature vector: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𝑋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∈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Linear Regression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r>
                  <a:rPr lang="en-US" dirty="0"/>
                  <a:t>Polynomial Regression</a:t>
                </a:r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𝜙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45720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𝜙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</m:oMath>
                  </m:oMathPara>
                </a14:m>
                <a:endParaRPr lang="en-US" dirty="0"/>
              </a:p>
              <a:p>
                <a:pPr lvl="1"/>
                <a:endParaRPr lang="en-US" dirty="0"/>
              </a:p>
              <a:p>
                <a:pPr lvl="1"/>
                <a:r>
                  <a:rPr lang="en-US" dirty="0"/>
                  <a:t>Still linear function of w  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774742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Least Squares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dirty="0"/>
                  <a:t>Deterministic error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𝜖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Minimize total error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sup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/>
                      <m:e>
                        <m:sSubSup>
                          <m:sSub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𝜖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func>
                      <m:func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arg</m:t>
                        </m:r>
                      </m:fName>
                      <m:e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</a:rPr>
                              <m:t>min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func>
                      </m:e>
                    </m:func>
                    <m:r>
                      <a:rPr lang="en-US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𝑤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n-US" dirty="0"/>
              </a:p>
              <a:p>
                <a:r>
                  <a:rPr lang="en-US" dirty="0"/>
                  <a:t>Find gradient </a:t>
                </a:r>
                <a:r>
                  <a:rPr lang="en-US" dirty="0" err="1"/>
                  <a:t>wrt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 and equate to 0</a:t>
                </a:r>
              </a:p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∗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sSup>
                              <m:sSup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p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sup>
                            </m:s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</m:d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−1</m:t>
                        </m:r>
                      </m:sup>
                    </m:sSup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US" dirty="0"/>
              </a:p>
              <a:p>
                <a:pPr lvl="1"/>
                <a:endParaRPr lang="en-US" dirty="0"/>
              </a:p>
              <a:p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36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5020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Regularization for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How does regression </a:t>
                </a:r>
                <a:r>
                  <a:rPr lang="en-US" dirty="0" err="1"/>
                  <a:t>overfit</a:t>
                </a:r>
                <a:r>
                  <a:rPr lang="en-US" dirty="0"/>
                  <a:t>?</a:t>
                </a:r>
              </a:p>
              <a:p>
                <a:endParaRPr lang="en-US" dirty="0"/>
              </a:p>
              <a:p>
                <a:r>
                  <a:rPr lang="en-US" dirty="0"/>
                  <a:t>Adding regularization to regression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𝜆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8752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Regularization for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Possibilities for </a:t>
                </a:r>
                <a:r>
                  <a:rPr lang="en-US" dirty="0" err="1"/>
                  <a:t>regularizers</a:t>
                </a:r>
                <a:endParaRPr lang="en-US" dirty="0"/>
              </a:p>
              <a:p>
                <a:pPr lvl="1"/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</m:oMath>
                </a14:m>
                <a:r>
                  <a:rPr lang="en-US" sz="2400" b="0" dirty="0"/>
                  <a:t> norm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4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  <m:sup>
                        <m:r>
                          <a:rPr lang="en-US" sz="2400" b="0" i="1" smtClean="0">
                            <a:latin typeface="Cambria Math" panose="02040503050406030204" pitchFamily="18" charset="0"/>
                          </a:rPr>
                          <m:t>𝑇</m:t>
                        </m:r>
                      </m:sup>
                    </m:sSup>
                    <m:r>
                      <a:rPr lang="en-US" sz="2400" b="0" i="1" smtClean="0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sz="2400" b="0" dirty="0"/>
                  <a:t> (Ridge regression)</a:t>
                </a:r>
              </a:p>
              <a:p>
                <a:pPr lvl="2"/>
                <a:r>
                  <a:rPr lang="en-US" sz="2000" dirty="0"/>
                  <a:t>Quadratic: Continuous, convex</a:t>
                </a:r>
              </a:p>
              <a:p>
                <a:pPr marL="914400" lvl="2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∗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4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𝜆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𝐼</m:t>
                                  </m:r>
                                  <m:r>
                                    <a:rPr lang="en-US" sz="2400" b="0" i="1" smtClean="0">
                                      <a:latin typeface="Cambria Math" panose="02040503050406030204" pitchFamily="18" charset="0"/>
                                    </a:rPr>
                                    <m:t>+ </m:t>
                                  </m:r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2400" i="1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400" i="1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400" i="1">
                          <a:latin typeface="Cambria Math" panose="02040503050406030204" pitchFamily="18" charset="0"/>
                        </a:rPr>
                        <m:t>𝑌</m:t>
                      </m:r>
                    </m:oMath>
                  </m:oMathPara>
                </a14:m>
                <a:endParaRPr lang="en-US" sz="2000" b="0" dirty="0"/>
              </a:p>
              <a:p>
                <a:pPr lvl="1"/>
                <a:endParaRPr lang="en-US" sz="2400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sSub>
                      <m:sSubPr>
                        <m:ctrlPr>
                          <a:rPr lang="en-US" sz="2400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400" b="0" i="1" dirty="0" smtClean="0">
                            <a:latin typeface="Cambria Math" panose="02040503050406030204" pitchFamily="18" charset="0"/>
                          </a:rPr>
                          <m:t>𝑙</m:t>
                        </m:r>
                      </m:e>
                      <m:sub>
                        <m:r>
                          <a:rPr lang="en-US" sz="240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sz="2400" dirty="0"/>
                  <a:t> norm (Lasso)</a:t>
                </a:r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Choosing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𝜆</m:t>
                    </m:r>
                  </m:oMath>
                </a14:m>
                <a:endParaRPr lang="en-US" dirty="0"/>
              </a:p>
              <a:p>
                <a:pPr lvl="1"/>
                <a:r>
                  <a:rPr lang="en-US" dirty="0"/>
                  <a:t>Cross validation: wastes training data …</a:t>
                </a:r>
              </a:p>
              <a:p>
                <a:pPr lvl="1"/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84757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formulation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Model X and Y as random variables</a:t>
                </a:r>
              </a:p>
              <a:p>
                <a:r>
                  <a:rPr lang="en-US" dirty="0"/>
                  <a:t>Directly model conditional distribution of Y</a:t>
                </a:r>
              </a:p>
              <a:p>
                <a:endParaRPr lang="en-US" dirty="0"/>
              </a:p>
              <a:p>
                <a:r>
                  <a:rPr lang="en-US" dirty="0"/>
                  <a:t>IID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𝑖𝑖𝑑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|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Linear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,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∼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𝑖𝑖𝑑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</m:oMath>
                  </m:oMathPara>
                </a14:m>
                <a:endParaRPr lang="en-US" b="0" dirty="0"/>
              </a:p>
              <a:p>
                <a:r>
                  <a:rPr lang="en-US" dirty="0"/>
                  <a:t>Gaussian noise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𝜖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0,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d>
                    </m:oMath>
                  </m:oMathPara>
                </a14:m>
                <a:endParaRPr lang="en-US" b="0" dirty="0"/>
              </a:p>
              <a:p>
                <a:pPr marL="0" indent="0">
                  <a:buNone/>
                </a:pPr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𝜋</m:t>
                              </m:r>
                            </m:e>
                          </m:rad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𝜎</m:t>
                          </m:r>
                        </m:den>
                      </m:f>
                      <m:r>
                        <m:rPr>
                          <m:sty m:val="p"/>
                        </m:rPr>
                        <a:rPr lang="en-US" b="0" i="1" smtClean="0">
                          <a:latin typeface="Cambria Math" panose="02040503050406030204" pitchFamily="18" charset="0"/>
                        </a:rPr>
                        <m:t>exp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{−</m:t>
                      </m:r>
                      <m:f>
                        <m:f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p>
                                      <m:r>
                                        <a:rPr lang="en-US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d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sSup>
                            <m:sSup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e>
                            <m:sup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}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239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23930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Probabilistic formulation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7</a:t>
            </a:fld>
            <a:endParaRPr lang="en-US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02000" y="1972125"/>
            <a:ext cx="4140000" cy="291375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8943" y="5205614"/>
            <a:ext cx="266611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1200" dirty="0"/>
              <a:t>Image from Michael Jordan’s book</a:t>
            </a:r>
          </a:p>
        </p:txBody>
      </p:sp>
    </p:spTree>
    <p:extLst>
      <p:ext uri="{BB962C8B-B14F-4D97-AF65-F5344CB8AC3E}">
        <p14:creationId xmlns:p14="http://schemas.microsoft.com/office/powerpoint/2010/main" val="13615047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Maximum Likelihood Estimation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>
                    <a:solidFill>
                      <a:prstClr val="black"/>
                    </a:solidFill>
                  </a:rPr>
                  <a:t>Formulate </a:t>
                </a:r>
                <a:r>
                  <a:rPr lang="en-US" dirty="0" err="1">
                    <a:solidFill>
                      <a:prstClr val="black"/>
                    </a:solidFill>
                  </a:rPr>
                  <a:t>loglikelihood</a:t>
                </a:r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𝐿</m:t>
                      </m:r>
                      <m:d>
                        <m:dPr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1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∏"/>
                          <m:supHide m:val="on"/>
                          <m:ctrlPr>
                            <a:rPr lang="en-US" sz="1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𝑝</m:t>
                          </m:r>
                          <m:d>
                            <m:d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</m:e>
                            <m:e>
                              <m:sSub>
                                <m:sSub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</m:s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;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d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=</m:t>
                          </m:r>
                          <m:sSup>
                            <m:sSup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1</m:t>
                                      </m:r>
                                    </m:num>
                                    <m:den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2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𝜋𝜎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^2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/2</m:t>
                              </m:r>
                            </m:sup>
                          </m:sSup>
                          <m:r>
                            <m:rPr>
                              <m:sty m:val="p"/>
                            </m:rPr>
                            <a:rPr lang="en-US" sz="1800" b="0" i="0" smtClean="0">
                              <a:latin typeface="Cambria Math" panose="02040503050406030204" pitchFamily="18" charset="0"/>
                            </a:rPr>
                            <m:t>exp</m:t>
                          </m:r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⁡{−</m:t>
                          </m:r>
                          <m:f>
                            <m:fPr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𝜋</m:t>
                                  </m:r>
                                </m:e>
                              </m:rad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𝜎</m:t>
                              </m:r>
                            </m:den>
                          </m:f>
                          <m:nary>
                            <m:naryPr>
                              <m:chr m:val="∑"/>
                              <m:supHide m:val="on"/>
                              <m:ctrlP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</m:ctrlPr>
                            </m:naryPr>
                            <m:sub>
                              <m:r>
                                <a:rPr lang="en-US" sz="18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/>
                            <m:e>
                              <m:sSup>
                                <m:sSupPr>
                                  <m:ctrlP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d>
                                    <m:dPr>
                                      <m:ctrlP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dPr>
                                    <m:e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𝑦</m:t>
                                      </m:r>
                                      <m:r>
                                        <a:rPr lang="en-US" sz="1800" b="0" i="1" smtClean="0">
                                          <a:latin typeface="Cambria Math" panose="02040503050406030204" pitchFamily="18" charset="0"/>
                                        </a:rPr>
                                        <m:t>−</m:t>
                                      </m:r>
                                      <m:sSup>
                                        <m:sSup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p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𝑤</m:t>
                                          </m:r>
                                        </m:e>
                                        <m:sup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𝑇</m:t>
                                          </m:r>
                                        </m:sup>
                                      </m:sSup>
                                      <m:sSub>
                                        <m:sSubPr>
                                          <m:ctrlP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𝑥</m:t>
                                          </m:r>
                                        </m:e>
                                        <m:sub>
                                          <m:r>
                                            <a:rPr lang="en-US" sz="1800" b="0" i="1" smtClean="0">
                                              <a:latin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sub>
                                      </m:sSub>
                                    </m:e>
                                  </m:d>
                                </m:e>
                                <m:sup>
                                  <m:r>
                                    <a:rPr lang="en-US" sz="1800" b="0" i="1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nary>
                          <m:r>
                            <a:rPr lang="en-US" sz="1800" b="0" i="1" smtClean="0">
                              <a:latin typeface="Cambria Math" panose="02040503050406030204" pitchFamily="18" charset="0"/>
                            </a:rPr>
                            <m:t> }</m:t>
                          </m:r>
                        </m:e>
                      </m:nary>
                    </m:oMath>
                  </m:oMathPara>
                </a14:m>
                <a:endParaRPr lang="en-US" sz="18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𝑙</m:t>
                      </m:r>
                      <m:d>
                        <m:d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d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sSup>
                            <m:s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𝑦</m:t>
                                  </m:r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−</m:t>
                                  </m:r>
                                  <m:sSup>
                                    <m:sSup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𝑤</m:t>
                                      </m:r>
                                    </m:e>
                                    <m:sup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𝑇</m:t>
                                      </m:r>
                                    </m:sup>
                                  </m:sSup>
                                  <m:sSub>
                                    <m:sSubPr>
                                      <m:ctrlP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𝑥</m:t>
                                      </m:r>
                                    </m:e>
                                    <m:sub>
                                      <m:r>
                                        <a:rPr lang="en-US" sz="2000" b="0" i="1" smtClean="0">
                                          <a:latin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en-US" dirty="0"/>
              </a:p>
              <a:p>
                <a:pPr lvl="1"/>
                <a:r>
                  <a:rPr lang="en-US" dirty="0"/>
                  <a:t>Recovers LMS formulation!</a:t>
                </a:r>
              </a:p>
              <a:p>
                <a:pPr lvl="1"/>
                <a:endParaRPr lang="en-US" dirty="0"/>
              </a:p>
              <a:p>
                <a:r>
                  <a:rPr lang="en-US" dirty="0">
                    <a:solidFill>
                      <a:prstClr val="black"/>
                    </a:solidFill>
                  </a:rPr>
                  <a:t>Maximize to get MLE</a:t>
                </a:r>
              </a:p>
              <a:p>
                <a:endParaRPr lang="en-US" sz="2000" b="0" i="1" dirty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𝑀𝐿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𝑋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𝑇</m:t>
                                  </m:r>
                                </m:sup>
                              </m:s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𝑋</m:t>
                              </m:r>
                            </m:e>
                          </m:d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sSup>
                        <m:sSup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𝑋</m:t>
                          </m:r>
                        </m:e>
                        <m:sup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𝑇</m:t>
                          </m:r>
                        </m:sup>
                      </m:sSup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𝑌</m:t>
                      </m:r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 </m:t>
                      </m:r>
                    </m:oMath>
                  </m:oMathPara>
                </a14:m>
                <a:endParaRPr lang="en-US" sz="2000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sz="2000" b="0" i="1" smtClean="0">
                                  <a:solidFill>
                                    <a:prstClr val="black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sSup>
                                <m:sSupPr>
                                  <m:ctrlP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𝜎</m:t>
                                  </m:r>
                                </m:e>
                                <m:sup>
                                  <m:r>
                                    <a:rPr lang="en-US" sz="2000" b="0" i="1" smtClean="0">
                                      <a:solidFill>
                                        <a:prstClr val="black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e>
                          </m:acc>
                        </m:e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𝑀𝐿</m:t>
                          </m:r>
                        </m:sub>
                      </m:sSub>
                      <m:r>
                        <a:rPr lang="en-US" sz="20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num>
                        <m:den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den>
                      </m:f>
                      <m:nary>
                        <m:naryPr>
                          <m:chr m:val="∑"/>
                          <m:supHide m:val="on"/>
                          <m:ctrlPr>
                            <a:rPr lang="en-US" sz="20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/>
                        <m:e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−</m:t>
                          </m:r>
                          <m:sSubSup>
                            <m:sSubSup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acc>
                                <m:accPr>
                                  <m:chr m:val="̂"/>
                                  <m:ctrlP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</m:ctrlPr>
                                </m:accPr>
                                <m:e>
                                  <m:r>
                                    <a:rPr lang="en-US" sz="2000" b="0" i="1" smtClean="0">
                                      <a:latin typeface="Cambria Math" panose="02040503050406030204" pitchFamily="18" charset="0"/>
                                    </a:rPr>
                                    <m:t>𝑤</m:t>
                                  </m:r>
                                </m:e>
                              </m:acc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𝑀𝐿</m:t>
                              </m:r>
                            </m:sub>
                            <m:sup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𝑇</m:t>
                              </m:r>
                            </m:sup>
                          </m:sSubSup>
                          <m:sSub>
                            <m:sSubPr>
                              <m:ctrlP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US" sz="2000" b="0" i="1" smtClean="0"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</m:sSub>
                          <m:r>
                            <a:rPr lang="en-US" sz="2000" b="0" i="1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nary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05" t="-163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345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Bayesian Linear Regression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US" dirty="0"/>
                  <a:t>Model W as random variable with prior distribution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𝑁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𝑚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𝑆</m:t>
                            </m:r>
                          </m:e>
                          <m:sub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0</m:t>
                            </m:r>
                          </m:sub>
                        </m:sSub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;</m:t>
                    </m:r>
                    <m:r>
                      <a:rPr lang="en-US" i="1">
                        <a:latin typeface="Cambria Math" panose="02040503050406030204" pitchFamily="18" charset="0"/>
                      </a:rPr>
                      <m:t>𝑤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1</m:t>
                    </m:r>
                  </m:oMath>
                </a14:m>
                <a:r>
                  <a:rPr lang="en-US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 is </a:t>
                </a:r>
                <a14:m>
                  <m:oMath xmlns:m="http://schemas.openxmlformats.org/officeDocument/2006/math"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×</m:t>
                    </m:r>
                    <m:r>
                      <a:rPr lang="en-US" i="1" dirty="0" smtClean="0">
                        <a:latin typeface="Cambria Math" panose="02040503050406030204" pitchFamily="18" charset="0"/>
                      </a:rPr>
                      <m:t>𝑀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:r>
                  <a:rPr lang="en-US" dirty="0"/>
                  <a:t>Derive posterior distribution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𝑁</m:t>
                      </m:r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𝑚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 </m:t>
                          </m:r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𝑁</m:t>
                              </m:r>
                            </m:sub>
                          </m:sSub>
                        </m:e>
                      </m:d>
                    </m:oMath>
                  </m:oMathPara>
                </a14:m>
                <a:endParaRPr lang="en-US" b="0" i="1" dirty="0">
                  <a:latin typeface="Cambria Math" panose="02040503050406030204" pitchFamily="18" charset="0"/>
                </a:endParaRPr>
              </a:p>
              <a:p>
                <a:pPr marL="0" indent="0" algn="ctr">
                  <a:buNone/>
                </a:pPr>
                <a:r>
                  <a:rPr lang="en-US" b="0" dirty="0"/>
                  <a:t>(for some</a:t>
                </a:r>
                <a:r>
                  <a:rPr lang="en-US" b="0" dirty="0">
                    <a:latin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𝑁</m:t>
                        </m:r>
                      </m:sub>
                    </m:sSub>
                  </m:oMath>
                </a14:m>
                <a:r>
                  <a:rPr lang="en-US" b="0" dirty="0"/>
                  <a:t>)</a:t>
                </a:r>
              </a:p>
              <a:p>
                <a:pPr marL="0" indent="0" algn="ctr">
                  <a:buNone/>
                </a:pPr>
                <a:endParaRPr lang="en-US" b="0" dirty="0"/>
              </a:p>
              <a:p>
                <a:r>
                  <a:rPr lang="en-US" dirty="0"/>
                  <a:t>Derive mean of posterior distribution</a:t>
                </a:r>
                <a:endParaRPr lang="en-US" b="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̂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𝑤</m:t>
                              </m:r>
                            </m:e>
                          </m:acc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𝐸</m:t>
                      </m:r>
                      <m:d>
                        <m:dPr>
                          <m:begChr m:val="["/>
                          <m:endChr m:val="]"/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𝑊</m:t>
                          </m:r>
                        </m: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b="0" i="1" dirty="0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dirty="0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𝑚</m:t>
                          </m:r>
                        </m:e>
                        <m:sub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𝑁</m:t>
                          </m:r>
                        </m:sub>
                      </m:sSub>
                    </m:oMath>
                  </m:oMathPara>
                </a14:m>
                <a:endParaRPr lang="en-US" b="0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1005" t="-1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Foundations of Algorithms and Machine Learning (CS60020), IIT KGP, 2017: Indrajit Bhattacharya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0F7617-1EFA-4B29-976E-417EB2A8D7B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2188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Custom 1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825</TotalTime>
  <Words>598</Words>
  <Application>Microsoft Office PowerPoint</Application>
  <PresentationFormat>On-screen Show (4:3)</PresentationFormat>
  <Paragraphs>123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Comic Sans MS</vt:lpstr>
      <vt:lpstr>Office Theme</vt:lpstr>
      <vt:lpstr>Probabilistic Models for Linear Regression</vt:lpstr>
      <vt:lpstr>Regression Problem</vt:lpstr>
      <vt:lpstr>Least Squares Formulation</vt:lpstr>
      <vt:lpstr>Regularization for Regression</vt:lpstr>
      <vt:lpstr>Regularization for Regression</vt:lpstr>
      <vt:lpstr>Probabilistic formulation</vt:lpstr>
      <vt:lpstr>Probabilistic formulation</vt:lpstr>
      <vt:lpstr>Maximum Likelihood Estimation</vt:lpstr>
      <vt:lpstr>Bayesian Linear Regression</vt:lpstr>
      <vt:lpstr>Iterative Solutions for Normal Equations</vt:lpstr>
      <vt:lpstr>Advantages of Probabilistic Modeling</vt:lpstr>
      <vt:lpstr>Summary</vt:lpstr>
    </vt:vector>
  </TitlesOfParts>
  <Company>TCSL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Indrajit  Bhattacharya</dc:creator>
  <cp:lastModifiedBy>indrajitb@gmail.com</cp:lastModifiedBy>
  <cp:revision>102</cp:revision>
  <dcterms:created xsi:type="dcterms:W3CDTF">2017-02-08T02:56:22Z</dcterms:created>
  <dcterms:modified xsi:type="dcterms:W3CDTF">2017-02-24T11:57:44Z</dcterms:modified>
</cp:coreProperties>
</file>