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89" r:id="rId3"/>
    <p:sldId id="269" r:id="rId4"/>
    <p:sldId id="270" r:id="rId5"/>
    <p:sldId id="260" r:id="rId6"/>
    <p:sldId id="271" r:id="rId7"/>
    <p:sldId id="273" r:id="rId8"/>
    <p:sldId id="272" r:id="rId9"/>
    <p:sldId id="274" r:id="rId10"/>
    <p:sldId id="275" r:id="rId11"/>
    <p:sldId id="263" r:id="rId12"/>
    <p:sldId id="278" r:id="rId13"/>
    <p:sldId id="266" r:id="rId14"/>
    <p:sldId id="281" r:id="rId15"/>
    <p:sldId id="283" r:id="rId16"/>
    <p:sldId id="286" r:id="rId17"/>
    <p:sldId id="284" r:id="rId18"/>
    <p:sldId id="285" r:id="rId19"/>
    <p:sldId id="288" r:id="rId20"/>
    <p:sldId id="268" r:id="rId21"/>
    <p:sldId id="28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34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4A982-8301-4B0A-8047-214FA63B8530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CCC51D-9C5C-4C85-97C1-7C9E4095A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219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CC51D-9C5C-4C85-97C1-7C9E4095A16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984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B17702E-3439-4228-B5EE-6402C06C0713}" type="datetime1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943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8A9AE9A-8C01-4E73-9D9F-B7796906F9BB}" type="datetime1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162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CC48D31-D14E-447F-9CEC-4C172AE4A403}" type="datetime1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209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F761FB4-7801-438E-84E6-AB036E936148}" type="datetime1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Foundations of Algorithms and Machine Learning (CS60020), IIT KGP, 2017: Indrajit Bhattacharya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50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50EFD57-8855-48DA-84CE-C645EB7EC44A}" type="datetime1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141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CFDF6D3-CA3E-4B75-AFBA-A1B228A8CE81}" type="datetime1">
              <a:rPr lang="en-US" smtClean="0"/>
              <a:t>2/24/2017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315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9788114-06AF-43F1-8188-B92F3270A674}" type="datetime1">
              <a:rPr lang="en-US" smtClean="0"/>
              <a:t>2/24/2017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910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4EBE6CF-FE0D-4773-81D3-A58FDFE8C479}" type="datetime1">
              <a:rPr lang="en-US" smtClean="0"/>
              <a:t>2/24/2017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09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5FAE21D-C0BE-4A37-97B4-821F176A925A}" type="datetime1">
              <a:rPr lang="en-US" smtClean="0"/>
              <a:t>2/24/2017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7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97B2026-0DE1-4510-8DB4-31F610914F5B}" type="datetime1">
              <a:rPr lang="en-US" smtClean="0"/>
              <a:t>2/24/2017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767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F83207A-2235-4354-B3ED-533C23C650D6}" type="datetime1">
              <a:rPr lang="en-US" smtClean="0"/>
              <a:t>2/24/2017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804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3977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33500"/>
            <a:ext cx="7886700" cy="48434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356351"/>
            <a:ext cx="7207250" cy="36512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 anchor="ctr"/>
          <a:lstStyle>
            <a:lvl1pPr algn="ctr">
              <a:defRPr lang="en-US" sz="1100" b="1" i="0" smtClean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Foundations of Algorithms and Machine Learning (CS60020), IIT KGP, 2017: Indrajit Bhattacharya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590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F7617-1EFA-4B29-976E-417EB2A8D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409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Probability for </a:t>
            </a:r>
            <a:br>
              <a:rPr lang="en-US" sz="4800" dirty="0"/>
            </a:br>
            <a:r>
              <a:rPr lang="en-US" sz="4800" dirty="0"/>
              <a:t>Machine Learning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0" y="6356351"/>
            <a:ext cx="7207250" cy="365125"/>
          </a:xfrm>
        </p:spPr>
        <p:txBody>
          <a:bodyPr/>
          <a:lstStyle/>
          <a:p>
            <a:r>
              <a:rPr lang="en-US" dirty="0"/>
              <a:t>Foundations of Algorithms and Machine Learning (CS60020), IIT KGP, 2017: Indrajit Bhattacharya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1993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Cumulative distribution function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0" y="6356351"/>
            <a:ext cx="7207250" cy="365125"/>
          </a:xfrm>
        </p:spPr>
        <p:txBody>
          <a:bodyPr/>
          <a:lstStyle/>
          <a:p>
            <a:r>
              <a:rPr lang="en-US" dirty="0"/>
              <a:t>Foundations of Algorithms and Machine Learning (CS60020), IIT KGP, 2017: Indrajit Bhattacharya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739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Moments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Mean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Variance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𝑉𝑎𝑟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[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</m:d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05" t="-54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1930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Vectors and Joint Distributions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Discrete Random Vector</a:t>
            </a:r>
          </a:p>
          <a:p>
            <a:r>
              <a:rPr lang="en-US" dirty="0"/>
              <a:t>Joint </a:t>
            </a:r>
            <a:r>
              <a:rPr lang="en-US" dirty="0" err="1"/>
              <a:t>pmf</a:t>
            </a:r>
            <a:endParaRPr lang="en-US" dirty="0"/>
          </a:p>
          <a:p>
            <a:endParaRPr lang="en-US" dirty="0"/>
          </a:p>
          <a:p>
            <a:r>
              <a:rPr lang="en-US" dirty="0"/>
              <a:t>Continuous Random Vector</a:t>
            </a:r>
          </a:p>
          <a:p>
            <a:r>
              <a:rPr lang="en-US" dirty="0"/>
              <a:t>Joint pdf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4339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multi-</a:t>
            </a:r>
            <a:r>
              <a:rPr lang="en-US" dirty="0" err="1"/>
              <a:t>variate</a:t>
            </a:r>
            <a:r>
              <a:rPr lang="en-US" dirty="0"/>
              <a:t> distributions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Multi-</a:t>
                </a:r>
                <a:r>
                  <a:rPr lang="en-US" dirty="0" err="1"/>
                  <a:t>variate</a:t>
                </a:r>
                <a:r>
                  <a:rPr lang="en-US" dirty="0"/>
                  <a:t> Gaussian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Σ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Σ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Σ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Multinomial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𝑀𝑢𝑙𝑡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,…,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!</m:t>
                        </m:r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!…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!</m:t>
                        </m:r>
                      </m:den>
                    </m:f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  <m:sup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  <m:sup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sup>
                    </m:sSubSup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 err="1"/>
                  <a:t>Dirichlet</a:t>
                </a:r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𝐷𝑖𝑟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,…,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nary>
                              <m:naryPr>
                                <m:chr m:val="∑"/>
                                <m:supHide m:val="on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/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nary>
                          </m:e>
                        </m:d>
                      </m:num>
                      <m:den>
                        <m:nary>
                          <m:naryPr>
                            <m:chr m:val="∏"/>
                            <m:sup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  <m:sup/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</m:e>
                        </m:nary>
                      </m:den>
                    </m:f>
                    <m:nary>
                      <m:naryPr>
                        <m:chr m:val="∏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sup>
                        </m:sSubSup>
                      </m:e>
                    </m:nary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05" t="-17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548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Vectors and Joint Distributions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Given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,…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,</a:t>
                </a:r>
              </a:p>
              <a:p>
                <a:r>
                  <a:rPr lang="en-US" dirty="0"/>
                  <a:t>Marginal distributions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b>
                    </m:sSub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brk m:alnAt="23"/>
                              </m:r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m:rPr>
                                <m:brk m:alnAt="23"/>
                              </m:r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  <m:sup/>
                      <m:e/>
                    </m:nary>
                    <m:nary>
                      <m:nary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brk m:alnAt="23"/>
                              </m:rPr>
                              <a:rPr lang="en-US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sub>
                      <m:sup/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…</m:t>
                        </m:r>
                      </m:e>
                    </m:nary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𝑑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𝑑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…</m:t>
                    </m:r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r>
                  <a:rPr lang="en-US" dirty="0"/>
                  <a:t>Expectation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]=</m:t>
                    </m:r>
                    <m:nary>
                      <m:nary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b>
                      <m:sup/>
                      <m:e/>
                    </m:nary>
                    <m:nary>
                      <m:nary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brk m:alnAt="23"/>
                              </m:rPr>
                              <a:rPr lang="en-US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  <m:sup/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…</m:t>
                        </m:r>
                      </m:e>
                    </m:nary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d>
                    <m:r>
                      <a:rPr lang="en-US" i="1" dirty="0">
                        <a:latin typeface="Cambria Math" panose="02040503050406030204" pitchFamily="18" charset="0"/>
                      </a:rPr>
                      <m:t>𝑑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𝑑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…</m:t>
                    </m:r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05" t="-17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9399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Probability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Conditional </a:t>
                </a:r>
                <a:r>
                  <a:rPr lang="en-US" dirty="0" err="1"/>
                  <a:t>pmf</a:t>
                </a:r>
                <a:endParaRPr lang="en-US" dirty="0"/>
              </a:p>
              <a:p>
                <a:r>
                  <a:rPr lang="en-US" dirty="0"/>
                  <a:t>Conditional pdf</a:t>
                </a:r>
              </a:p>
              <a:p>
                <a:r>
                  <a:rPr lang="en-US" dirty="0"/>
                  <a:t>Given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,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)/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Multiplication Rule</a:t>
                </a:r>
              </a:p>
              <a:p>
                <a:r>
                  <a:rPr lang="en-US" dirty="0"/>
                  <a:t>Bayes rule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|</m:t>
                            </m:r>
                            <m:sSub>
                              <m:sSub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sub>
                        </m:sSub>
                        <m:d>
                          <m:d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  <m:e>
                            <m:sSub>
                              <m:sSub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sub>
                        </m:sSub>
                        <m:d>
                          <m:d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num>
                      <m:den>
                        <m:nary>
                          <m:nary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sSub>
                              <m:sSubPr>
                                <m:ctrlP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brk m:alnAt="23"/>
                                  </m:rP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m:rPr>
                                    <m:brk m:alnAt="23"/>
                                  </m:rP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sub>
                          <m:sup/>
                          <m:e>
                            <m:sSub>
                              <m:sSub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sSub>
                                  <m:sSubPr>
                                    <m:ctrlP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  <m:sSub>
                                  <m:sSubPr>
                                    <m:ctrlP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sub>
                            </m:sSub>
                            <m:d>
                              <m:d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  <m:sSub>
                              <m:sSub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sSub>
                                  <m:sSubPr>
                                    <m:ctrlP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sub>
                            </m:sSub>
                            <m:d>
                              <m:d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sSub>
                              <m:sSubPr>
                                <m:ctrlP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nary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05" t="-17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8635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Probability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Given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,</a:t>
                </a:r>
              </a:p>
              <a:p>
                <a:endParaRPr lang="en-US" dirty="0"/>
              </a:p>
              <a:p>
                <a:r>
                  <a:rPr lang="en-US" dirty="0"/>
                  <a:t>Conditional Expectation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_1|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</m:sSub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nary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Law of Total Expectation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</m:sSub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nary>
                  </m:oMath>
                </a14:m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05" t="-1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487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Independence and Conditional Independence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Independence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r>
                  <a:rPr lang="en-US" dirty="0"/>
                  <a:t>Conditional Independence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sub>
                    </m:sSub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05" t="-17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5140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Covariance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Covariance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𝐶𝑜𝑣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[(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])(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])]</m:t>
                    </m:r>
                  </m:oMath>
                </a14:m>
                <a:endParaRPr lang="en-US" dirty="0"/>
              </a:p>
              <a:p>
                <a:r>
                  <a:rPr lang="en-US" dirty="0"/>
                  <a:t>Correlation co-efficient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𝜌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𝐶𝑜𝑣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)/√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𝑉𝑎𝑟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𝑉𝑎𝑟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r>
                  <a:rPr lang="en-US" dirty="0"/>
                  <a:t>Covariance matrix for a random vector X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𝐶𝑜𝑣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[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</m:d>
                          </m:e>
                        </m:d>
                      </m:e>
                      <m:sup/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</m:d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05" t="-17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0034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Central Limit Theorem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N </a:t>
                </a:r>
                <a:r>
                  <a:rPr lang="en-US" dirty="0" err="1"/>
                  <a:t>i.i.d</a:t>
                </a:r>
                <a:r>
                  <a:rPr lang="en-US" dirty="0"/>
                  <a:t>. random variables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with mean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dirty="0"/>
                  <a:t>, variance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dirty="0"/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𝜎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</m:rad>
                      </m:den>
                    </m:f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As N increases the distribution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en-US" dirty="0"/>
                  <a:t> approaches the standard normal distribution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05" t="-3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349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Probabilistic Machine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all machine learning models are probabilistic</a:t>
            </a:r>
          </a:p>
          <a:p>
            <a:pPr lvl="1"/>
            <a:r>
              <a:rPr lang="en-US" dirty="0"/>
              <a:t>… but most of them have probabilistic interpretations</a:t>
            </a:r>
          </a:p>
          <a:p>
            <a:pPr lvl="1"/>
            <a:endParaRPr lang="en-US" dirty="0"/>
          </a:p>
          <a:p>
            <a:r>
              <a:rPr lang="en-US" dirty="0"/>
              <a:t>Predictions need to have associated confidence</a:t>
            </a:r>
          </a:p>
          <a:p>
            <a:pPr lvl="1"/>
            <a:r>
              <a:rPr lang="en-US" dirty="0"/>
              <a:t>Confidence = probability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Arguments for probabilistic approach </a:t>
            </a:r>
          </a:p>
          <a:p>
            <a:pPr lvl="1"/>
            <a:r>
              <a:rPr lang="en-US" dirty="0"/>
              <a:t>Complete framework for Machine Learning</a:t>
            </a:r>
          </a:p>
          <a:p>
            <a:pPr lvl="1"/>
            <a:r>
              <a:rPr lang="en-US" dirty="0"/>
              <a:t>Makes assumptions explicit</a:t>
            </a:r>
          </a:p>
          <a:p>
            <a:pPr lvl="1"/>
            <a:r>
              <a:rPr lang="en-US" dirty="0"/>
              <a:t>Recovers most non-probabilistic models as special cases</a:t>
            </a:r>
          </a:p>
          <a:p>
            <a:pPr lvl="1"/>
            <a:r>
              <a:rPr lang="en-US" dirty="0"/>
              <a:t>Modular: Easily extensible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379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Notions from Information Theory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Entropy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d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e>
                    </m:nary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KL divergence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𝐾𝐿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</m:den>
                            </m:f>
                          </m:e>
                        </m:func>
                      </m:e>
                    </m:nary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r>
                  <a:rPr lang="en-US" dirty="0"/>
                  <a:t>Mutual Information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𝐾𝐿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</m:d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  <m:sup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den>
                            </m:f>
                          </m:e>
                        </m:func>
                      </m:e>
                    </m:nary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r>
                  <a:rPr lang="en-US" dirty="0"/>
                  <a:t>Point-wise Mutual Information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𝑃𝑀𝐼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den>
                        </m:f>
                      </m:e>
                    </m:func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05" t="-26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486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Jensen’s Inequality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For a convex function f() and a random variable X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d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</m:oMath>
                </a14:m>
                <a:endParaRPr lang="en-US" b="0" dirty="0"/>
              </a:p>
              <a:p>
                <a:endParaRPr lang="en-US" dirty="0"/>
              </a:p>
              <a:p>
                <a:r>
                  <a:rPr lang="en-US" dirty="0"/>
                  <a:t>Equality holds if f(x) is linear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763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777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“Introduction to Probability Models”, Sheldon Ross</a:t>
            </a:r>
          </a:p>
          <a:p>
            <a:endParaRPr lang="en-US" dirty="0"/>
          </a:p>
          <a:p>
            <a:r>
              <a:rPr lang="en-US" dirty="0"/>
              <a:t>“Introduction to Probability and Statistics for Engineers and Scientists”, Sheldon Ross</a:t>
            </a:r>
          </a:p>
          <a:p>
            <a:endParaRPr lang="en-US" dirty="0"/>
          </a:p>
          <a:p>
            <a:r>
              <a:rPr lang="en-US" dirty="0"/>
              <a:t>“Introduction To Probability”, Dimitri P. </a:t>
            </a:r>
            <a:r>
              <a:rPr lang="en-US" dirty="0" err="1"/>
              <a:t>Bertsekas</a:t>
            </a:r>
            <a:r>
              <a:rPr lang="en-US" dirty="0"/>
              <a:t>, John N. </a:t>
            </a:r>
            <a:r>
              <a:rPr lang="en-US" dirty="0" err="1"/>
              <a:t>Tsitsiklis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0" y="6356351"/>
            <a:ext cx="7207250" cy="365125"/>
          </a:xfrm>
        </p:spPr>
        <p:txBody>
          <a:bodyPr/>
          <a:lstStyle/>
          <a:p>
            <a:r>
              <a:rPr lang="en-US" dirty="0"/>
              <a:t>Foundations of Algorithms and Machine Learning (CS60020), IIT KGP, 2017: Indrajit Bhattacharya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624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r>
                  <a:rPr lang="en-US" sz="2000" dirty="0"/>
                  <a:t>Random experiment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sz="2000" dirty="0"/>
                  <a:t>, outcome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𝜔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en-US" sz="2000" dirty="0"/>
                  <a:t>, events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000" dirty="0"/>
                  <a:t>, sample space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Ω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Probability measure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en-US" sz="2000" dirty="0"/>
              </a:p>
              <a:p>
                <a:endParaRPr lang="en-US" sz="1050" dirty="0"/>
              </a:p>
              <a:p>
                <a:r>
                  <a:rPr lang="en-US" sz="2000" dirty="0"/>
                  <a:t>Axioms of probability, basic laws of probability</a:t>
                </a:r>
              </a:p>
              <a:p>
                <a:endParaRPr lang="en-US" sz="1000" dirty="0"/>
              </a:p>
              <a:p>
                <a:r>
                  <a:rPr lang="en-US" sz="2000" dirty="0"/>
                  <a:t>Discrete sample space, discrete probability measure</a:t>
                </a:r>
              </a:p>
              <a:p>
                <a:endParaRPr lang="en-US" sz="1000" dirty="0"/>
              </a:p>
              <a:p>
                <a:r>
                  <a:rPr lang="en-US" sz="2000" dirty="0"/>
                  <a:t>Continuous sample space, continuous probability measure</a:t>
                </a:r>
              </a:p>
              <a:p>
                <a:endParaRPr lang="en-US" sz="1000" dirty="0"/>
              </a:p>
              <a:p>
                <a:r>
                  <a:rPr lang="en-US" sz="2000" dirty="0"/>
                  <a:t>Conditional probability, multiplicative rule, theorem of total probability, Bayes theorem</a:t>
                </a:r>
              </a:p>
              <a:p>
                <a:endParaRPr lang="en-US" sz="1000" dirty="0"/>
              </a:p>
              <a:p>
                <a:r>
                  <a:rPr lang="en-US" sz="2000" dirty="0"/>
                  <a:t>Independence, pair-wise, mutual, conditional independence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696" t="-1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344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Variables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:</m:t>
                    </m:r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Ω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en-US" dirty="0"/>
              </a:p>
              <a:p>
                <a:r>
                  <a:rPr lang="en-US" dirty="0"/>
                  <a:t>Example:</a:t>
                </a:r>
              </a:p>
              <a:p>
                <a:pPr lvl="1"/>
                <a:r>
                  <a:rPr lang="en-US" dirty="0"/>
                  <a:t>Experiment: Tossing of two coins</a:t>
                </a:r>
              </a:p>
              <a:p>
                <a:pPr lvl="1"/>
                <a:r>
                  <a:rPr lang="en-US" dirty="0"/>
                  <a:t>Random variable: sum of two outcomes</a:t>
                </a:r>
              </a:p>
              <a:p>
                <a:pPr lvl="1"/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=2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: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𝑠𝑢𝑚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𝑜𝑓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𝑠𝑐𝑜𝑟𝑒𝑠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=2 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1,1</m:t>
                            </m:r>
                          </m:e>
                        </m:d>
                      </m:e>
                    </m:d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05" t="-1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0" y="6356351"/>
            <a:ext cx="7207250" cy="365125"/>
          </a:xfrm>
        </p:spPr>
        <p:txBody>
          <a:bodyPr/>
          <a:lstStyle/>
          <a:p>
            <a:r>
              <a:rPr lang="en-US" dirty="0"/>
              <a:t>Foundations of Algorithms and Machine Learning (CS60020), IIT KGP, 2017: Indrajit Bhattacharya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431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Discrete Random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Probability mass function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0" y="6356351"/>
            <a:ext cx="7207250" cy="365125"/>
          </a:xfrm>
        </p:spPr>
        <p:txBody>
          <a:bodyPr/>
          <a:lstStyle/>
          <a:p>
            <a:r>
              <a:rPr lang="en-US" dirty="0"/>
              <a:t>Foundations of Algorithms and Machine Learning (CS60020), IIT KGP, 2017: Indrajit Bhattacharya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454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distributions: Discrete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0379" y="1333500"/>
                <a:ext cx="8325134" cy="4843463"/>
              </a:xfrm>
            </p:spPr>
            <p:txBody>
              <a:bodyPr>
                <a:normAutofit/>
              </a:bodyPr>
              <a:lstStyle/>
              <a:p>
                <a:r>
                  <a:rPr lang="en-US" sz="2000" dirty="0"/>
                  <a:t>Bernoulli: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∼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𝐵𝑒𝑟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∈{0,1}≡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p>
                    </m:sSup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e>
                        </m:d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US" sz="2000" dirty="0"/>
              </a:p>
              <a:p>
                <a:endParaRPr lang="en-US" sz="2000" dirty="0"/>
              </a:p>
              <a:p>
                <a:r>
                  <a:rPr lang="en-US" sz="2000" dirty="0"/>
                  <a:t>Binomial: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∼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𝐵𝑖𝑛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∈{0,…,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}≡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𝑛𝐶𝑥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p>
                    </m:sSup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e>
                        </m:d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1−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US" sz="2000" dirty="0"/>
              </a:p>
              <a:p>
                <a:endParaRPr lang="en-US" sz="2000" dirty="0"/>
              </a:p>
              <a:p>
                <a:r>
                  <a:rPr lang="en-US" sz="2000" dirty="0"/>
                  <a:t>Poisson: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∼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𝑃𝑜𝑖𝑠𝑠𝑜𝑛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∈{0,1, …}≡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sup>
                    </m:sSup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!</m:t>
                        </m:r>
                      </m:den>
                    </m:f>
                  </m:oMath>
                </a14:m>
                <a:endParaRPr lang="en-US" sz="2000" dirty="0"/>
              </a:p>
              <a:p>
                <a:endParaRPr lang="en-US" sz="2000" dirty="0"/>
              </a:p>
              <a:p>
                <a:r>
                  <a:rPr lang="en-US" sz="2000" dirty="0"/>
                  <a:t>Geometric: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∼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𝐺𝑒𝑜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∈{1,…,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}≡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e>
                        </m:d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</m:oMath>
                </a14:m>
                <a:endParaRPr lang="en-US" sz="2000" dirty="0"/>
              </a:p>
              <a:p>
                <a:endParaRPr lang="en-US" sz="2000" dirty="0"/>
              </a:p>
              <a:p>
                <a:r>
                  <a:rPr lang="en-US" sz="2000" dirty="0"/>
                  <a:t>Empirical distribution: Given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0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𝑒𝑚𝑝</m:t>
                        </m:r>
                      </m:sub>
                    </m:sSub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  <m:nary>
                      <m:naryPr>
                        <m:chr m:val="∑"/>
                        <m:supHide m:val="on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𝛿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sz="2000" dirty="0"/>
                  <a:t>,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is the Dirac delta measure</a:t>
                </a:r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0379" y="1333500"/>
                <a:ext cx="8325134" cy="4843463"/>
              </a:xfrm>
              <a:blipFill>
                <a:blip r:embed="rId2"/>
                <a:stretch>
                  <a:fillRect l="-659" t="-138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847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 Random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Probability density function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0" y="6356351"/>
            <a:ext cx="7207250" cy="365125"/>
          </a:xfrm>
        </p:spPr>
        <p:txBody>
          <a:bodyPr/>
          <a:lstStyle/>
          <a:p>
            <a:r>
              <a:rPr lang="en-US" dirty="0"/>
              <a:t>Foundations of Algorithms and Machine Learning (CS60020), IIT KGP, 2017: Indrajit Bhattacharya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027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density functions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r>
                  <a:rPr lang="en-US" dirty="0"/>
                  <a:t>Uniform: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𝑈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Exponential: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𝐸𝑥𝑝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Standard Normal: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∼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0,1</m:t>
                        </m:r>
                      </m:e>
                    </m:d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√2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/2</m:t>
                        </m:r>
                      </m:sup>
                    </m:sSup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Gaussian: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)≡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√2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𝜋𝜎</m:t>
                            </m:r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sup>
                    </m:sSup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Laplace: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𝐿𝑎𝑝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)≡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|/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sup>
                    </m:sSup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Gamma: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𝐺𝑎𝑚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)≡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</m:sup>
                            </m:sSup>
                          </m:num>
                          <m:den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den>
                        </m:f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Beta: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𝐵𝑒𝑡𝑎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)≡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d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  <m:r>
                              <a:rPr lang="en-US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</m:d>
                          </m:den>
                        </m:f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386" t="-100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Foundations of Algorithms and Machine Learning (CS60020), IIT KGP, 2017: Indrajit Bhattacharya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7617-1EFA-4B29-976E-417EB2A8D7B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064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1325</TotalTime>
  <Words>1125</Words>
  <Application>Microsoft Office PowerPoint</Application>
  <PresentationFormat>On-screen Show (4:3)</PresentationFormat>
  <Paragraphs>194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Cambria Math</vt:lpstr>
      <vt:lpstr>Comic Sans MS</vt:lpstr>
      <vt:lpstr>Office Theme</vt:lpstr>
      <vt:lpstr>Probability for  Machine Learning</vt:lpstr>
      <vt:lpstr>Probabilistic Machine Learning</vt:lpstr>
      <vt:lpstr>References</vt:lpstr>
      <vt:lpstr>Basics</vt:lpstr>
      <vt:lpstr>Random Variables</vt:lpstr>
      <vt:lpstr>Discrete Random Variables</vt:lpstr>
      <vt:lpstr>Example distributions: Discrete</vt:lpstr>
      <vt:lpstr>Continuous Random Variables</vt:lpstr>
      <vt:lpstr>Example density functions</vt:lpstr>
      <vt:lpstr>Random Variables</vt:lpstr>
      <vt:lpstr>Moments</vt:lpstr>
      <vt:lpstr>Random Vectors and Joint Distributions</vt:lpstr>
      <vt:lpstr>Example multi-variate distributions</vt:lpstr>
      <vt:lpstr>Random Vectors and Joint Distributions</vt:lpstr>
      <vt:lpstr>Conditional Probability</vt:lpstr>
      <vt:lpstr>Conditional Probability</vt:lpstr>
      <vt:lpstr>Independence and Conditional Independence</vt:lpstr>
      <vt:lpstr>Covariance</vt:lpstr>
      <vt:lpstr>Central Limit Theorem</vt:lpstr>
      <vt:lpstr>Notions from Information Theory</vt:lpstr>
      <vt:lpstr>Jensen’s Inequality</vt:lpstr>
    </vt:vector>
  </TitlesOfParts>
  <Company>TCSL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Indrajit  Bhattacharya</dc:creator>
  <cp:lastModifiedBy>indrajitb@gmail.com</cp:lastModifiedBy>
  <cp:revision>87</cp:revision>
  <dcterms:created xsi:type="dcterms:W3CDTF">2017-02-08T02:56:22Z</dcterms:created>
  <dcterms:modified xsi:type="dcterms:W3CDTF">2017-02-24T12:02:18Z</dcterms:modified>
</cp:coreProperties>
</file>