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1" r:id="rId3"/>
    <p:sldId id="258" r:id="rId4"/>
    <p:sldId id="256" r:id="rId5"/>
    <p:sldId id="260" r:id="rId6"/>
    <p:sldId id="269" r:id="rId7"/>
    <p:sldId id="262" r:id="rId8"/>
    <p:sldId id="263" r:id="rId9"/>
    <p:sldId id="265" r:id="rId10"/>
    <p:sldId id="267" r:id="rId11"/>
    <p:sldId id="268" r:id="rId12"/>
    <p:sldId id="266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80990-3C71-4F65-A016-A7E2EF64F95C}" type="datetimeFigureOut">
              <a:rPr lang="en-IN" smtClean="0"/>
              <a:t>22-02-2017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9F7A6-5395-4B6E-B009-5B1035490D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738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73C3B9-8D7A-4B95-93F5-399E7E53D8B0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Foundations of Algorithms and Machine Learning (CS60020), IIT KGP, 2017: Indrajit Bhattacharya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D7D706-78D4-4A0E-A73B-161AA74E6810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Foundations of Algorithms and Machine Learning (CS60020), IIT KGP, 2017: Indrajit Bhattacharya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6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C6E0CA6-34D4-4EA4-9190-741176024E6C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Foundations of Algorithms and Machine Learning (CS60020), IIT KGP, 2017: Indrajit Bhattacharya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EEB599-1B0E-4BDF-83DD-7DECBB2D58CB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5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CC2766B-CBBC-463C-BA42-CB71B0D62A5F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Foundations of Algorithms and Machine Learning (CS60020), IIT KGP, 2017: Indrajit Bhattacharya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4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C90219-C5D0-4634-9F8A-9FEBB66DF3E4}" type="datetime1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Foundations of Algorithms and Machine Learning (CS60020), IIT KGP, 2017: Indrajit Bhattacharya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1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A6B5C2-CB34-4C8A-8E9B-2AD57E94BDAB}" type="datetime1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Foundations of Algorithms and Machine Learning (CS60020), IIT KGP, 2017: Indrajit Bhattacharya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1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7FB3A4-453F-497C-AB8F-FE4900660016}" type="datetime1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Foundations of Algorithms and Machine Learning (CS60020), IIT KGP, 2017: Indrajit Bhattacharya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9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D71314-2C1D-46B7-9560-97C6A0A75168}" type="datetime1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Foundations of Algorithms and Machine Learning (CS60020), IIT KGP, 2017: Indrajit Bhattacharya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E43C432-161F-44FE-A2E9-280FD49CB607}" type="datetime1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Foundations of Algorithms and Machine Learning (CS60020), IIT KGP, 2017: Indrajit Bhattacharya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6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40EC22-04DF-4F0E-8F0F-B908EF120C64}" type="datetime1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Foundations of Algorithms and Machine Learning (CS60020), IIT KGP, 2017: Indrajit Bhattacharya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0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97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33500"/>
            <a:ext cx="7886700" cy="48434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207250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lang="en-US" sz="1100" b="1" i="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590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0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in Probabilistic Machine Learning</a:t>
            </a:r>
          </a:p>
          <a:p>
            <a:r>
              <a:rPr lang="en-US" dirty="0"/>
              <a:t>Like to teach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  <a:p>
            <a:r>
              <a:rPr lang="en-US" dirty="0"/>
              <a:t>Feb 2017 – current: Senior Scientist, TCS Labs</a:t>
            </a:r>
          </a:p>
          <a:p>
            <a:r>
              <a:rPr lang="en-US" dirty="0"/>
              <a:t>Previously at IBM Research India, </a:t>
            </a:r>
            <a:r>
              <a:rPr lang="en-US" dirty="0" err="1"/>
              <a:t>IISc</a:t>
            </a:r>
            <a:r>
              <a:rPr lang="en-US" dirty="0"/>
              <a:t> Bangalore</a:t>
            </a:r>
          </a:p>
          <a:p>
            <a:endParaRPr lang="en-US" dirty="0"/>
          </a:p>
          <a:p>
            <a:r>
              <a:rPr lang="en-US" dirty="0"/>
              <a:t>2006: </a:t>
            </a:r>
            <a:r>
              <a:rPr lang="en-US" dirty="0" err="1"/>
              <a:t>Phd</a:t>
            </a:r>
            <a:r>
              <a:rPr lang="en-US" dirty="0"/>
              <a:t> in CS, U. Maryland, College Park</a:t>
            </a:r>
          </a:p>
          <a:p>
            <a:r>
              <a:rPr lang="en-US" dirty="0"/>
              <a:t>1999: </a:t>
            </a:r>
            <a:r>
              <a:rPr lang="en-US" dirty="0" err="1"/>
              <a:t>Btech</a:t>
            </a:r>
            <a:r>
              <a:rPr lang="en-US" dirty="0"/>
              <a:t> in CSE, IIT KGP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59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Concept Learning: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3500"/>
            <a:ext cx="2455744" cy="4843463"/>
          </a:xfrm>
        </p:spPr>
        <p:txBody>
          <a:bodyPr>
            <a:normAutofit/>
          </a:bodyPr>
          <a:lstStyle/>
          <a:p>
            <a:r>
              <a:rPr lang="en-US" sz="2000" dirty="0"/>
              <a:t>Hidden set of instances called concept</a:t>
            </a:r>
          </a:p>
          <a:p>
            <a:endParaRPr lang="en-US" sz="2000" dirty="0"/>
          </a:p>
          <a:p>
            <a:r>
              <a:rPr lang="en-US" sz="2000" dirty="0"/>
              <a:t>Need to predict if a test instance is in that set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Given training examples from that set</a:t>
            </a:r>
          </a:p>
          <a:p>
            <a:pPr lvl="1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914" y="1192142"/>
            <a:ext cx="1028571" cy="108571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383" y="2580697"/>
            <a:ext cx="1409524" cy="16666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6901" y="2713119"/>
            <a:ext cx="1561905" cy="13047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4228" y="4449733"/>
            <a:ext cx="1857143" cy="120952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6207" y="4449733"/>
            <a:ext cx="1190476" cy="136190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9485" y="2832166"/>
            <a:ext cx="1866667" cy="1066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8532" y="4337400"/>
            <a:ext cx="1228571" cy="144761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0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Probabilistic Concept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are possible concepts? (Hypothesis space)</a:t>
            </a:r>
          </a:p>
          <a:p>
            <a:r>
              <a:rPr lang="en-US" sz="2000" dirty="0"/>
              <a:t>How likely are the training examples to come from a particular concept? (Training likelihood)</a:t>
            </a:r>
          </a:p>
          <a:p>
            <a:r>
              <a:rPr lang="en-US" sz="2000" dirty="0"/>
              <a:t>How likely is the test example to belong to a particular concept? (Test Likelihood)</a:t>
            </a:r>
          </a:p>
          <a:p>
            <a:endParaRPr lang="en-US" sz="2000" dirty="0"/>
          </a:p>
          <a:p>
            <a:r>
              <a:rPr lang="en-US" sz="2000" dirty="0"/>
              <a:t>Bayesian Concept Learning</a:t>
            </a:r>
          </a:p>
          <a:p>
            <a:pPr lvl="1"/>
            <a:r>
              <a:rPr lang="en-US" sz="1800" dirty="0"/>
              <a:t>How likely is a particular concept </a:t>
            </a:r>
            <a:r>
              <a:rPr lang="en-US" sz="1800" dirty="0" err="1"/>
              <a:t>apriori</a:t>
            </a:r>
            <a:r>
              <a:rPr lang="en-US" sz="1800" dirty="0"/>
              <a:t>? (Prior probability)</a:t>
            </a:r>
          </a:p>
          <a:p>
            <a:pPr lvl="1"/>
            <a:r>
              <a:rPr lang="en-US" sz="1800" dirty="0"/>
              <a:t>How is likely is a particular concept after seeing the training data? (posterior probability)</a:t>
            </a:r>
          </a:p>
          <a:p>
            <a:pPr lvl="1"/>
            <a:r>
              <a:rPr lang="en-US" sz="1800" dirty="0"/>
              <a:t>How likely is the test example considering all these concepts and their posterior probabilities?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39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Notions in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Overfitting</a:t>
            </a:r>
            <a:r>
              <a:rPr lang="en-US" dirty="0"/>
              <a:t>, generalization, regularization</a:t>
            </a:r>
          </a:p>
          <a:p>
            <a:pPr lvl="1"/>
            <a:r>
              <a:rPr lang="en-US" dirty="0"/>
              <a:t>Validation of learning: whether future test instances are correctly predicted</a:t>
            </a:r>
          </a:p>
          <a:p>
            <a:endParaRPr lang="en-US" dirty="0"/>
          </a:p>
          <a:p>
            <a:r>
              <a:rPr lang="en-US" dirty="0"/>
              <a:t>Curse of dimensionality</a:t>
            </a:r>
          </a:p>
          <a:p>
            <a:pPr lvl="1"/>
            <a:r>
              <a:rPr lang="en-US" dirty="0"/>
              <a:t>Lots of features is not always a good idea</a:t>
            </a:r>
          </a:p>
          <a:p>
            <a:endParaRPr lang="en-US" dirty="0"/>
          </a:p>
          <a:p>
            <a:r>
              <a:rPr lang="en-US" dirty="0"/>
              <a:t>Model selection </a:t>
            </a:r>
          </a:p>
          <a:p>
            <a:pPr lvl="1"/>
            <a:r>
              <a:rPr lang="en-US" dirty="0"/>
              <a:t>Need to know many different ML models</a:t>
            </a:r>
          </a:p>
          <a:p>
            <a:pPr lvl="1"/>
            <a:r>
              <a:rPr lang="en-US" dirty="0"/>
              <a:t>“No free lunch” theorem</a:t>
            </a:r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Module 1</a:t>
            </a:r>
          </a:p>
          <a:p>
            <a:pPr lvl="1"/>
            <a:r>
              <a:rPr lang="en-US" dirty="0"/>
              <a:t>Introduction</a:t>
            </a:r>
          </a:p>
          <a:p>
            <a:pPr lvl="2"/>
            <a:r>
              <a:rPr lang="en-US" dirty="0"/>
              <a:t>Machine Learning: What and why</a:t>
            </a:r>
          </a:p>
          <a:p>
            <a:pPr lvl="2"/>
            <a:r>
              <a:rPr lang="en-US" dirty="0"/>
              <a:t>Probability review for Machine Learning</a:t>
            </a:r>
          </a:p>
          <a:p>
            <a:pPr lvl="2"/>
            <a:r>
              <a:rPr lang="en-US" dirty="0"/>
              <a:t>Estimation and decision theory</a:t>
            </a:r>
          </a:p>
          <a:p>
            <a:pPr lvl="1"/>
            <a:r>
              <a:rPr lang="en-US" dirty="0"/>
              <a:t>Simple probabilistic models for classification and regression</a:t>
            </a:r>
          </a:p>
          <a:p>
            <a:endParaRPr lang="en-US" dirty="0"/>
          </a:p>
          <a:p>
            <a:r>
              <a:rPr lang="en-US" dirty="0"/>
              <a:t>Module 2</a:t>
            </a:r>
          </a:p>
          <a:p>
            <a:pPr lvl="1"/>
            <a:r>
              <a:rPr lang="en-US" dirty="0"/>
              <a:t>Latent variable models</a:t>
            </a:r>
          </a:p>
          <a:p>
            <a:pPr lvl="1"/>
            <a:r>
              <a:rPr lang="en-US" dirty="0"/>
              <a:t>Graphical Models: Models for complex (non-</a:t>
            </a:r>
            <a:r>
              <a:rPr lang="en-US" dirty="0" err="1"/>
              <a:t>iid</a:t>
            </a:r>
            <a:r>
              <a:rPr lang="en-US" dirty="0"/>
              <a:t>) data</a:t>
            </a:r>
          </a:p>
          <a:p>
            <a:endParaRPr lang="en-US" dirty="0"/>
          </a:p>
          <a:p>
            <a:r>
              <a:rPr lang="en-US" dirty="0"/>
              <a:t>Module 3</a:t>
            </a:r>
          </a:p>
          <a:p>
            <a:pPr lvl="1"/>
            <a:r>
              <a:rPr lang="en-US" dirty="0"/>
              <a:t>Non parametric models, Kernel methods</a:t>
            </a:r>
          </a:p>
          <a:p>
            <a:pPr lvl="1"/>
            <a:r>
              <a:rPr lang="en-US" dirty="0"/>
              <a:t>Ensemble methods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what would you like to get out of this course?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2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5" y="1333500"/>
            <a:ext cx="8130208" cy="4843463"/>
          </a:xfrm>
        </p:spPr>
        <p:txBody>
          <a:bodyPr/>
          <a:lstStyle/>
          <a:p>
            <a:r>
              <a:rPr lang="en-US" dirty="0"/>
              <a:t>Pre-requisites</a:t>
            </a:r>
          </a:p>
          <a:p>
            <a:pPr lvl="1"/>
            <a:r>
              <a:rPr lang="en-US" dirty="0"/>
              <a:t>Probability</a:t>
            </a:r>
          </a:p>
          <a:p>
            <a:pPr lvl="1"/>
            <a:r>
              <a:rPr lang="en-US" dirty="0"/>
              <a:t>Linear algebra, optimization, high school calculus, …</a:t>
            </a:r>
          </a:p>
          <a:p>
            <a:endParaRPr lang="en-US" dirty="0"/>
          </a:p>
          <a:p>
            <a:r>
              <a:rPr lang="en-US" dirty="0"/>
              <a:t>Recommended Books</a:t>
            </a:r>
          </a:p>
          <a:p>
            <a:pPr lvl="1"/>
            <a:r>
              <a:rPr lang="en-US" sz="1800" dirty="0"/>
              <a:t>“Machine Learning: A Probabilistic Perspective”, Kevin Murphy</a:t>
            </a:r>
          </a:p>
          <a:p>
            <a:pPr lvl="1"/>
            <a:r>
              <a:rPr lang="en-US" sz="1800" dirty="0"/>
              <a:t>“Pattern Recognition and Machine Learning”, Christopher Bishop</a:t>
            </a:r>
          </a:p>
          <a:p>
            <a:pPr lvl="1"/>
            <a:r>
              <a:rPr lang="en-US" sz="1800" dirty="0"/>
              <a:t>“An Introduction to Probabilistic Graphical Models”, Michael Jordan</a:t>
            </a:r>
          </a:p>
          <a:p>
            <a:pPr lvl="1"/>
            <a:endParaRPr lang="en-US" sz="1800" dirty="0"/>
          </a:p>
          <a:p>
            <a:r>
              <a:rPr lang="en-US" sz="2200" dirty="0"/>
              <a:t>Evaluation</a:t>
            </a:r>
          </a:p>
          <a:p>
            <a:pPr lvl="1"/>
            <a:r>
              <a:rPr lang="en-US" sz="1800" dirty="0"/>
              <a:t>Assignments</a:t>
            </a:r>
          </a:p>
          <a:p>
            <a:pPr lvl="1"/>
            <a:r>
              <a:rPr lang="en-US" sz="1800" dirty="0"/>
              <a:t>Exam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Machine Learning:</a:t>
            </a:r>
            <a:br>
              <a:rPr lang="en-US" sz="4800" dirty="0"/>
            </a:br>
            <a:r>
              <a:rPr lang="en-US" sz="4800" dirty="0"/>
              <a:t>Why and What?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9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ML problems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</a:t>
            </a:r>
          </a:p>
          <a:p>
            <a:pPr lvl="1"/>
            <a:r>
              <a:rPr lang="en-US" dirty="0"/>
              <a:t>What does it mean?</a:t>
            </a:r>
          </a:p>
          <a:p>
            <a:pPr lvl="2"/>
            <a:r>
              <a:rPr lang="en-US" dirty="0"/>
              <a:t>Abductive and inductive reasoning vs deductive reasoning</a:t>
            </a:r>
          </a:p>
          <a:p>
            <a:pPr lvl="1"/>
            <a:r>
              <a:rPr lang="en-US" dirty="0"/>
              <a:t>Why do machines / programs need to learn?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Does it “make sense” to learn to sort or to add?</a:t>
            </a:r>
          </a:p>
          <a:p>
            <a:pPr lvl="1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3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has ML taken off?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  <a:p>
            <a:endParaRPr lang="en-US" dirty="0"/>
          </a:p>
          <a:p>
            <a:r>
              <a:rPr lang="en-US" dirty="0"/>
              <a:t>Computational resources, storage</a:t>
            </a:r>
          </a:p>
          <a:p>
            <a:endParaRPr lang="en-US" dirty="0"/>
          </a:p>
          <a:p>
            <a:r>
              <a:rPr lang="en-US" dirty="0"/>
              <a:t>Business interest</a:t>
            </a:r>
          </a:p>
          <a:p>
            <a:endParaRPr lang="en-US" dirty="0"/>
          </a:p>
          <a:p>
            <a:r>
              <a:rPr lang="en-US" dirty="0"/>
              <a:t>Toolkits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Sound mathematical principles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4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ML problems: Supervised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Predict response / output / label given input </a:t>
            </a:r>
          </a:p>
          <a:p>
            <a:endParaRPr lang="en-US" dirty="0"/>
          </a:p>
          <a:p>
            <a:r>
              <a:rPr lang="en-US" dirty="0"/>
              <a:t>Input: d-dimensional vector. Features / attributes</a:t>
            </a:r>
          </a:p>
          <a:p>
            <a:endParaRPr lang="en-US" dirty="0"/>
          </a:p>
          <a:p>
            <a:r>
              <a:rPr lang="en-US" dirty="0"/>
              <a:t>Output:</a:t>
            </a:r>
          </a:p>
          <a:p>
            <a:pPr lvl="1"/>
            <a:r>
              <a:rPr lang="en-US" dirty="0"/>
              <a:t>Categorical: Binary, Multi-class, Multi-label</a:t>
            </a:r>
          </a:p>
          <a:p>
            <a:pPr lvl="1"/>
            <a:r>
              <a:rPr lang="en-US" dirty="0"/>
              <a:t>Real valued: Simple regression, multiple regression</a:t>
            </a:r>
          </a:p>
          <a:p>
            <a:pPr lvl="1"/>
            <a:r>
              <a:rPr lang="en-US" dirty="0"/>
              <a:t>Ordinal: Ordinal regression</a:t>
            </a:r>
          </a:p>
          <a:p>
            <a:pPr lvl="1"/>
            <a:r>
              <a:rPr lang="en-US" dirty="0"/>
              <a:t>Ranking: Learning to rank</a:t>
            </a:r>
          </a:p>
          <a:p>
            <a:pPr lvl="1"/>
            <a:r>
              <a:rPr lang="en-US" dirty="0"/>
              <a:t>Structured: Sequence, Tree, Graph</a:t>
            </a:r>
          </a:p>
          <a:p>
            <a:endParaRPr lang="en-US" dirty="0"/>
          </a:p>
          <a:p>
            <a:r>
              <a:rPr lang="en-US" dirty="0"/>
              <a:t>Training set: both inputs and outputs available</a:t>
            </a:r>
          </a:p>
          <a:p>
            <a:r>
              <a:rPr lang="en-US" dirty="0"/>
              <a:t>Test set: for evaluation; only inputs available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9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Types of ML problems: Unsupervised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 Knowledge discovery</a:t>
            </a:r>
          </a:p>
          <a:p>
            <a:endParaRPr lang="en-US" dirty="0"/>
          </a:p>
          <a:p>
            <a:r>
              <a:rPr lang="en-US" dirty="0"/>
              <a:t>No labels available</a:t>
            </a:r>
          </a:p>
          <a:p>
            <a:r>
              <a:rPr lang="en-US" dirty="0"/>
              <a:t>No clear notion of training or test</a:t>
            </a:r>
          </a:p>
          <a:p>
            <a:endParaRPr lang="en-US" dirty="0"/>
          </a:p>
          <a:p>
            <a:r>
              <a:rPr lang="en-US" dirty="0"/>
              <a:t>Discover “patterns” e.g. clusters in the data</a:t>
            </a:r>
          </a:p>
          <a:p>
            <a:r>
              <a:rPr lang="en-US" dirty="0"/>
              <a:t>Density estimation</a:t>
            </a:r>
          </a:p>
          <a:p>
            <a:endParaRPr lang="en-US" dirty="0"/>
          </a:p>
          <a:p>
            <a:r>
              <a:rPr lang="en-US" dirty="0"/>
              <a:t>Evaluation?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1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Types of ML Problems: Reinforcement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 robot vehicle on Mars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Learning to play chess</a:t>
            </a:r>
          </a:p>
          <a:p>
            <a:endParaRPr lang="en-US" dirty="0"/>
          </a:p>
          <a:p>
            <a:r>
              <a:rPr lang="en-US" dirty="0"/>
              <a:t>Direct feedback only at the end</a:t>
            </a:r>
          </a:p>
          <a:p>
            <a:endParaRPr lang="en-US" dirty="0"/>
          </a:p>
          <a:p>
            <a:r>
              <a:rPr lang="en-US" dirty="0"/>
              <a:t>Possibly closer to human learning</a:t>
            </a:r>
          </a:p>
          <a:p>
            <a:endParaRPr lang="en-US" dirty="0"/>
          </a:p>
          <a:p>
            <a:r>
              <a:rPr lang="en-US" dirty="0"/>
              <a:t>Not covered in this course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24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757</Words>
  <Application>Microsoft Office PowerPoint</Application>
  <PresentationFormat>On-screen Show (4:3)</PresentationFormat>
  <Paragraphs>146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Wingdings</vt:lpstr>
      <vt:lpstr>Office Theme</vt:lpstr>
      <vt:lpstr>Who am I?</vt:lpstr>
      <vt:lpstr>What about you?</vt:lpstr>
      <vt:lpstr>Logistics</vt:lpstr>
      <vt:lpstr>Machine Learning: Why and What?</vt:lpstr>
      <vt:lpstr>How are ML problems different?</vt:lpstr>
      <vt:lpstr>Why has ML taken off?</vt:lpstr>
      <vt:lpstr>Types of ML problems: Supervised Learning</vt:lpstr>
      <vt:lpstr>Types of ML problems: Unsupervised Learning</vt:lpstr>
      <vt:lpstr>Types of ML Problems: Reinforcement Learning</vt:lpstr>
      <vt:lpstr>Concept Learning: Example</vt:lpstr>
      <vt:lpstr>Probabilistic Concept Learning</vt:lpstr>
      <vt:lpstr>Notions in ML</vt:lpstr>
      <vt:lpstr>Course Plan</vt:lpstr>
    </vt:vector>
  </TitlesOfParts>
  <Company>TCSL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Indrajit  Bhattacharya</dc:creator>
  <cp:lastModifiedBy>indrajitb@gmail.com</cp:lastModifiedBy>
  <cp:revision>75</cp:revision>
  <dcterms:created xsi:type="dcterms:W3CDTF">2017-02-08T02:56:22Z</dcterms:created>
  <dcterms:modified xsi:type="dcterms:W3CDTF">2017-02-22T08:21:02Z</dcterms:modified>
</cp:coreProperties>
</file>