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58" r:id="rId2"/>
    <p:sldId id="283" r:id="rId3"/>
    <p:sldId id="282" r:id="rId4"/>
    <p:sldId id="285" r:id="rId5"/>
    <p:sldId id="286" r:id="rId6"/>
    <p:sldId id="284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88" r:id="rId16"/>
    <p:sldId id="289" r:id="rId17"/>
    <p:sldId id="287" r:id="rId18"/>
    <p:sldId id="281" r:id="rId19"/>
    <p:sldId id="290" r:id="rId20"/>
    <p:sldId id="294" r:id="rId21"/>
    <p:sldId id="291" r:id="rId22"/>
    <p:sldId id="295" r:id="rId23"/>
    <p:sldId id="292" r:id="rId24"/>
    <p:sldId id="296" r:id="rId25"/>
    <p:sldId id="293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52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0" autoAdjust="0"/>
    <p:restoredTop sz="82723" autoAdjust="0"/>
  </p:normalViewPr>
  <p:slideViewPr>
    <p:cSldViewPr snapToGrid="0" snapToObjects="1">
      <p:cViewPr>
        <p:scale>
          <a:sx n="90" d="100"/>
          <a:sy n="90" d="100"/>
        </p:scale>
        <p:origin x="728" y="144"/>
      </p:cViewPr>
      <p:guideLst>
        <p:guide orient="horz" pos="2478"/>
        <p:guide pos="3144"/>
      </p:guideLst>
    </p:cSldViewPr>
  </p:slideViewPr>
  <p:outlineViewPr>
    <p:cViewPr>
      <p:scale>
        <a:sx n="33" d="100"/>
        <a:sy n="33" d="100"/>
      </p:scale>
      <p:origin x="0" y="-7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0" d="100"/>
          <a:sy n="70" d="100"/>
        </p:scale>
        <p:origin x="276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2B5F3-CA21-B746-93BD-89BD39E53309}" type="datetimeFigureOut">
              <a:rPr lang="en-US" smtClean="0"/>
              <a:t>7/18/19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7D147-E104-D44D-A191-1057172D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8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42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2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81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2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4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4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31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00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30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94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2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9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55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15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19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48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70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34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74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41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84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7D147-E104-D44D-A191-1057172D21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2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B6698-1B00-F645-861A-5EBB82C9F6E1}" type="datetime1">
              <a:rPr lang="en-US" smtClean="0"/>
              <a:t>7/18/19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356350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64186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4E56-1C86-964D-ADD2-06224DBA82E7}" type="datetime1">
              <a:rPr lang="en-US" smtClean="0"/>
              <a:t>7/18/19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356350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156310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A54-9270-D84C-842C-30AEDED8E5D1}" type="datetime1">
              <a:rPr lang="en-US" smtClean="0"/>
              <a:t>7/18/19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356350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97764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EEC7-B4CA-314D-9862-98367B7C860D}" type="datetime1">
              <a:rPr lang="en-US" smtClean="0"/>
              <a:t>7/18/19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356350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145528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l">
              <a:defRPr sz="5400" b="1" cap="sm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E357E-BC69-F546-8F42-D37FF69291DE}" type="datetime1">
              <a:rPr lang="en-US" smtClean="0"/>
              <a:t>7/18/19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94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84863"/>
            <a:ext cx="5181600" cy="3992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84863"/>
            <a:ext cx="5181600" cy="399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B6A8-58B4-524A-8F80-C1347D06DF1C}" type="datetime1">
              <a:rPr lang="en-US" smtClean="0"/>
              <a:t>7/18/19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356350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6570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13060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54517"/>
            <a:ext cx="5157787" cy="3235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13060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54517"/>
            <a:ext cx="5183188" cy="3235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03F5-19D6-9C47-9982-5D89F1DB9CDE}" type="datetime1">
              <a:rPr lang="en-US" smtClean="0"/>
              <a:t>7/18/19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974360"/>
            <a:ext cx="10515600" cy="10311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356350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54626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92277"/>
            <a:ext cx="1173997" cy="365125"/>
          </a:xfrm>
        </p:spPr>
        <p:txBody>
          <a:bodyPr/>
          <a:lstStyle/>
          <a:p>
            <a:fld id="{846A7A32-DB65-9247-9FB9-FE2886A6AB0B}" type="datetime1">
              <a:rPr lang="en-US" smtClean="0"/>
              <a:t>7/18/19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9844" y="6492277"/>
            <a:ext cx="783956" cy="365125"/>
          </a:xfrm>
        </p:spPr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492277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593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B12C-0F1B-D14A-9A25-B479683ACB75}" type="datetime1">
              <a:rPr lang="en-US" smtClean="0"/>
              <a:t>7/18/19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356350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56246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628A-7383-0A4E-BDE3-060E77A21A03}" type="datetime1">
              <a:rPr lang="en-US" smtClean="0"/>
              <a:t>7/18/19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356350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10429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984DF-26BC-2C42-B8CB-8494137C550E}" type="datetime1">
              <a:rPr lang="en-US" smtClean="0"/>
              <a:t>7/18/19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B8651-0143-4140-839E-3D36292080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2197" y="6356350"/>
            <a:ext cx="8167606" cy="365125"/>
          </a:xfrm>
        </p:spPr>
        <p:txBody>
          <a:bodyPr/>
          <a:lstStyle/>
          <a:p>
            <a:r>
              <a:rPr lang="en-US" dirty="0" smtClean="0"/>
              <a:t>CS60077 </a:t>
            </a:r>
            <a:r>
              <a:rPr lang="en-US" dirty="0"/>
              <a:t>/ </a:t>
            </a:r>
            <a:r>
              <a:rPr lang="en-US" dirty="0" smtClean="0"/>
              <a:t>Reinforcement Learning </a:t>
            </a:r>
            <a:r>
              <a:rPr lang="en-US" dirty="0"/>
              <a:t>| </a:t>
            </a:r>
            <a:r>
              <a:rPr lang="en-US" dirty="0" smtClean="0"/>
              <a:t>Introduction (c</a:t>
            </a:r>
            <a:r>
              <a:rPr lang="en-US" dirty="0"/>
              <a:t>) Abir Das</a:t>
            </a:r>
          </a:p>
        </p:txBody>
      </p:sp>
    </p:spTree>
    <p:extLst>
      <p:ext uri="{BB962C8B-B14F-4D97-AF65-F5344CB8AC3E}">
        <p14:creationId xmlns:p14="http://schemas.microsoft.com/office/powerpoint/2010/main" val="47157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74360"/>
            <a:ext cx="10515600" cy="103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98623"/>
            <a:ext cx="10515600" cy="407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73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432FF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240FE98B-A7DB-9645-94A9-D8460C00A366}" type="datetime1">
              <a:rPr lang="en-US" smtClean="0"/>
              <a:t>7/18/19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2197" y="6356350"/>
            <a:ext cx="816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432FF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844" y="6356350"/>
            <a:ext cx="7839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432FF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683B8651-0143-4140-839E-3D3629208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435479" y="272251"/>
            <a:ext cx="742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432FF"/>
                </a:solidFill>
                <a:latin typeface="Segoe UI" charset="0"/>
                <a:ea typeface="Segoe UI" charset="0"/>
                <a:cs typeface="Segoe UI" charset="0"/>
              </a:rPr>
              <a:t>Computer Science and Engineering</a:t>
            </a:r>
            <a:r>
              <a:rPr lang="en-US" b="1" dirty="0" smtClean="0">
                <a:latin typeface="Segoe UI" charset="0"/>
                <a:ea typeface="Segoe UI" charset="0"/>
                <a:cs typeface="Segoe UI" charset="0"/>
              </a:rPr>
              <a:t>| </a:t>
            </a:r>
            <a:r>
              <a:rPr lang="en-US" b="1" dirty="0">
                <a:latin typeface="Segoe UI" charset="0"/>
                <a:ea typeface="Segoe UI" charset="0"/>
                <a:cs typeface="Segoe UI" charset="0"/>
              </a:rPr>
              <a:t>Indian Institute of Technology Kharagpur</a:t>
            </a:r>
          </a:p>
          <a:p>
            <a:pPr algn="r"/>
            <a:r>
              <a:rPr lang="en-US" b="0" i="1" dirty="0" err="1" smtClean="0">
                <a:latin typeface="Segoe UI" charset="0"/>
                <a:ea typeface="Segoe UI" charset="0"/>
                <a:cs typeface="Segoe UI" charset="0"/>
              </a:rPr>
              <a:t>cse.iitkgp.ac.in</a:t>
            </a:r>
            <a:endParaRPr lang="en-US" b="0" i="1" dirty="0">
              <a:latin typeface="Segoe UI" charset="0"/>
              <a:ea typeface="Segoe UI" charset="0"/>
              <a:cs typeface="Segoe UI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914398"/>
            <a:ext cx="12192000" cy="10758"/>
          </a:xfrm>
          <a:prstGeom prst="line">
            <a:avLst/>
          </a:prstGeom>
          <a:ln w="2222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15871"/>
            <a:ext cx="781048" cy="8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300052393917751242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pinterest.com/pin/300052393917751242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pinterest.com/pin/300052393917751242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e.iitkgp.ac.in/~adas/courses/rl_aut2019/rl_aut2019.php" TargetMode="External"/><Relationship Id="rId4" Type="http://schemas.openxmlformats.org/officeDocument/2006/relationships/hyperlink" Target="https://piazza.com/iitkgp.ac.in/fall2019/cs60077/home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hyperlink" Target="https://drive.google.com/file/d/0BxXI_RttTZAhVXBlMUVkQ1BVVDQ/view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texas.edu/users/hunt/research/hash-cons/hash-cons-papers/michie-memo-nature-1968.pdf" TargetMode="External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ython.org/3/tutorial/" TargetMode="External"/><Relationship Id="rId4" Type="http://schemas.openxmlformats.org/officeDocument/2006/relationships/hyperlink" Target="http://cs231n.github.io/python-numpy-tutorial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ncompleteideas.net/book/RLbook2018.pdf" TargetMode="External"/><Relationship Id="rId4" Type="http://schemas.openxmlformats.org/officeDocument/2006/relationships/hyperlink" Target="https://arxiv.org/pdf/1811.12560.pdf" TargetMode="External"/><Relationship Id="rId5" Type="http://schemas.openxmlformats.org/officeDocument/2006/relationships/hyperlink" Target="https://sites.ualberta.ca/~szepesva/papers/RLAlgsInMDPs.pdf" TargetMode="External"/><Relationship Id="rId6" Type="http://schemas.openxmlformats.org/officeDocument/2006/relationships/hyperlink" Target="https://frank.villaro-dixon.eu/public_upload/Probability,_Statistics,_and_Random_Processes_for_Eletrical_Engineerging,_3rd_Ed_-_Leon-Garcia.pdf" TargetMode="External"/><Relationship Id="rId7" Type="http://schemas.openxmlformats.org/officeDocument/2006/relationships/hyperlink" Target="https://www.vfu.bg/en/e-Learning/Math--Bertsekas_Tsitsiklis_Introduction_to_probability.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0.cs.ucl.ac.uk/staff/d.silver/web/Teaching.html" TargetMode="External"/><Relationship Id="rId4" Type="http://schemas.openxmlformats.org/officeDocument/2006/relationships/hyperlink" Target="http://rail.eecs.berkeley.edu/deeprlcourse/" TargetMode="External"/><Relationship Id="rId5" Type="http://schemas.openxmlformats.org/officeDocument/2006/relationships/hyperlink" Target="https://nptel.ac.in/courses/106106143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7.xml"/><Relationship Id="rId5" Type="http://schemas.openxmlformats.org/officeDocument/2006/relationships/hyperlink" Target="https://www.youtube.com/watch?v=AGLAC_IWfss" TargetMode="External"/><Relationship Id="rId6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ctrTitle"/>
          </p:nvPr>
        </p:nvSpPr>
        <p:spPr>
          <a:xfrm>
            <a:off x="1127448" y="1814964"/>
            <a:ext cx="9937104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attrocento Sans"/>
              <a:buNone/>
            </a:pPr>
            <a:r>
              <a:rPr lang="en-US" sz="3600" dirty="0" smtClean="0"/>
              <a:t>Reinforcement Learning</a:t>
            </a:r>
            <a:endParaRPr sz="3600" i="1"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1"/>
          </p:nvPr>
        </p:nvSpPr>
        <p:spPr>
          <a:xfrm>
            <a:off x="2895600" y="3645024"/>
            <a:ext cx="6400800" cy="19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None/>
            </a:pPr>
            <a:r>
              <a:rPr lang="en-US" sz="2000" b="1" dirty="0">
                <a:solidFill>
                  <a:srgbClr val="000099"/>
                </a:solidFill>
              </a:rPr>
              <a:t>Abir Das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>
                <a:solidFill>
                  <a:srgbClr val="3F3F3F"/>
                </a:solidFill>
              </a:rPr>
              <a:t>Assistant Professor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>
                <a:solidFill>
                  <a:srgbClr val="3F3F3F"/>
                </a:solidFill>
              </a:rPr>
              <a:t>Computer Science and Engineering Department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>
                <a:solidFill>
                  <a:srgbClr val="3F3F3F"/>
                </a:solidFill>
              </a:rPr>
              <a:t>Indian Institute of Technology Kharagpur</a:t>
            </a:r>
            <a:endParaRPr sz="2000" dirty="0">
              <a:solidFill>
                <a:srgbClr val="3F3F3F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2000" dirty="0">
              <a:solidFill>
                <a:srgbClr val="3F3F3F"/>
              </a:solidFill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buClr>
                <a:srgbClr val="3F3F3F"/>
              </a:buClr>
              <a:buSzPts val="2000"/>
            </a:pPr>
            <a:r>
              <a:rPr lang="en-US" sz="2000" dirty="0">
                <a:solidFill>
                  <a:srgbClr val="3F3F3F"/>
                </a:solidFill>
              </a:rPr>
              <a:t>http://cse.iitkgp.ac.in/~adas/</a:t>
            </a:r>
            <a:endParaRPr sz="20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Some more of Psychology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4" name="Google Shape;88;p12"/>
          <p:cNvSpPr txBox="1"/>
          <p:nvPr/>
        </p:nvSpPr>
        <p:spPr>
          <a:xfrm>
            <a:off x="9923783" y="6492278"/>
            <a:ext cx="2268217" cy="34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 smtClean="0">
                <a:solidFill>
                  <a:srgbClr val="999999"/>
                </a:solidFill>
              </a:rPr>
              <a:t>Image </a:t>
            </a:r>
            <a:r>
              <a:rPr lang="en-US" sz="1000" dirty="0">
                <a:solidFill>
                  <a:srgbClr val="999999"/>
                </a:solidFill>
              </a:rPr>
              <a:t>credit</a:t>
            </a:r>
            <a:r>
              <a:rPr lang="en-US" sz="1000" dirty="0" smtClean="0">
                <a:solidFill>
                  <a:srgbClr val="999999"/>
                </a:solidFill>
              </a:rPr>
              <a:t>: Wikipedia</a:t>
            </a:r>
            <a:endParaRPr sz="1000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65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</a:rPr>
              <a:t>Classical Conditioning</a:t>
            </a:r>
            <a:r>
              <a:rPr lang="en-US" dirty="0" smtClean="0"/>
              <a:t>: In an experiment with human babies, it was learnt that classical conditioning can occur in humans too.</a:t>
            </a:r>
          </a:p>
          <a:p>
            <a:pPr lvl="1"/>
            <a:r>
              <a:rPr lang="en-US" dirty="0"/>
              <a:t> John B. </a:t>
            </a:r>
            <a:r>
              <a:rPr lang="en-US" dirty="0" smtClean="0"/>
              <a:t>Watson in 1920 performed his </a:t>
            </a:r>
            <a:r>
              <a:rPr lang="en-US" dirty="0"/>
              <a:t>famous “</a:t>
            </a:r>
            <a:r>
              <a:rPr lang="en-US" u="sng" dirty="0"/>
              <a:t>Little Albert experiment</a:t>
            </a:r>
            <a:r>
              <a:rPr lang="en-US" dirty="0" smtClean="0"/>
              <a:t>”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Mary </a:t>
            </a:r>
            <a:r>
              <a:rPr lang="en-US" dirty="0"/>
              <a:t>Cover </a:t>
            </a:r>
            <a:r>
              <a:rPr lang="en-US" dirty="0" smtClean="0"/>
              <a:t>Jones in 1924 performed </a:t>
            </a:r>
            <a:r>
              <a:rPr lang="en-US" dirty="0"/>
              <a:t>her “Little </a:t>
            </a:r>
            <a:r>
              <a:rPr lang="en-US" dirty="0" smtClean="0"/>
              <a:t>Peter experiment” to show that “counter conditioning” is possible for human subjects.</a:t>
            </a:r>
          </a:p>
        </p:txBody>
      </p:sp>
      <p:pic>
        <p:nvPicPr>
          <p:cNvPr id="3074" name="Picture 2" descr="https://upload.wikimedia.org/wikipedia/commons/c/cc/Little-alb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79" y="2743496"/>
            <a:ext cx="3926600" cy="25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6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Some more of Psychology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4" name="Google Shape;88;p12"/>
          <p:cNvSpPr txBox="1"/>
          <p:nvPr/>
        </p:nvSpPr>
        <p:spPr>
          <a:xfrm>
            <a:off x="9923783" y="6492278"/>
            <a:ext cx="2268217" cy="34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 smtClean="0">
                <a:solidFill>
                  <a:srgbClr val="999999"/>
                </a:solidFill>
              </a:rPr>
              <a:t>Image </a:t>
            </a:r>
            <a:r>
              <a:rPr lang="en-US" sz="1000" dirty="0" smtClean="0">
                <a:solidFill>
                  <a:srgbClr val="999999"/>
                </a:solidFill>
                <a:hlinkClick r:id="rId3"/>
              </a:rPr>
              <a:t>Link</a:t>
            </a:r>
            <a:endParaRPr sz="1000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 </a:t>
            </a:r>
            <a:r>
              <a:rPr lang="en-US" b="1" dirty="0" smtClean="0">
                <a:solidFill>
                  <a:srgbClr val="FF0000"/>
                </a:solidFill>
              </a:rPr>
              <a:t>Classical Conditioning</a:t>
            </a:r>
            <a:r>
              <a:rPr lang="en-US" dirty="0" smtClean="0"/>
              <a:t>: The reward (e.g., food) is present and that caused the response (e.g., salivation).</a:t>
            </a:r>
          </a:p>
          <a:p>
            <a:r>
              <a:rPr lang="en-US" dirty="0" smtClean="0"/>
              <a:t>At a similar time, Edward Thorndike was conducting experiments on cats to see how </a:t>
            </a:r>
            <a:r>
              <a:rPr lang="en-US" u="sng" dirty="0" smtClean="0"/>
              <a:t>positive/negative feedback</a:t>
            </a:r>
            <a:r>
              <a:rPr lang="en-US" dirty="0" smtClean="0"/>
              <a:t> affects </a:t>
            </a:r>
            <a:r>
              <a:rPr lang="en-US" u="sng" dirty="0" smtClean="0"/>
              <a:t>goal directed</a:t>
            </a:r>
            <a:r>
              <a:rPr lang="en-US" dirty="0" smtClean="0"/>
              <a:t> learning.</a:t>
            </a:r>
          </a:p>
        </p:txBody>
      </p:sp>
      <p:pic>
        <p:nvPicPr>
          <p:cNvPr id="4098" name="Picture 2" descr="mage result for thorndike law of eff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09" y="3274474"/>
            <a:ext cx="3699045" cy="325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15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Some more of Psychology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4" name="Google Shape;88;p12"/>
          <p:cNvSpPr txBox="1"/>
          <p:nvPr/>
        </p:nvSpPr>
        <p:spPr>
          <a:xfrm>
            <a:off x="9923783" y="6492278"/>
            <a:ext cx="2268217" cy="34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 smtClean="0">
                <a:solidFill>
                  <a:srgbClr val="999999"/>
                </a:solidFill>
              </a:rPr>
              <a:t>Image </a:t>
            </a:r>
            <a:r>
              <a:rPr lang="en-US" sz="1000" dirty="0" smtClean="0">
                <a:solidFill>
                  <a:srgbClr val="999999"/>
                </a:solidFill>
                <a:hlinkClick r:id="rId3"/>
              </a:rPr>
              <a:t>Link</a:t>
            </a:r>
            <a:endParaRPr sz="1000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The Law of effect [Thorndike, 1911]:-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Of several responses made to the same situation, those which are accompanied or closely followed by </a:t>
            </a:r>
            <a:r>
              <a:rPr lang="en-US" b="1" dirty="0">
                <a:solidFill>
                  <a:srgbClr val="0432FF"/>
                </a:solidFill>
              </a:rPr>
              <a:t>satisfaction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/>
              <a:t>to the animal will, other things being equal, be more firmly connected with the situation, so that, when it recurs, they will be </a:t>
            </a:r>
            <a:r>
              <a:rPr lang="en-US" u="sng" dirty="0"/>
              <a:t>more likely to recur</a:t>
            </a:r>
            <a:r>
              <a:rPr lang="en-US" dirty="0"/>
              <a:t>; those which are accompanied or closely followed by </a:t>
            </a:r>
            <a:r>
              <a:rPr lang="en-US" b="1" dirty="0">
                <a:solidFill>
                  <a:srgbClr val="0432FF"/>
                </a:solidFill>
              </a:rPr>
              <a:t>discomfort</a:t>
            </a:r>
            <a:r>
              <a:rPr lang="en-US" dirty="0"/>
              <a:t> to the animal will, other things being equal, have their connections with that situation weakened, so that, when it recurs, they will be </a:t>
            </a:r>
            <a:r>
              <a:rPr lang="en-US" u="sng" dirty="0"/>
              <a:t>less likely to occur</a:t>
            </a:r>
            <a:r>
              <a:rPr lang="en-US" dirty="0"/>
              <a:t>. The greater the satisfaction or discomfort, the greater the strengthening or weakening of the bond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This is later studied more by B. F. Skinner and he popularized the term </a:t>
            </a:r>
            <a:r>
              <a:rPr lang="en-US" b="1" dirty="0" smtClean="0">
                <a:solidFill>
                  <a:srgbClr val="FF0000"/>
                </a:solidFill>
              </a:rPr>
              <a:t>Operant Conditioning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Pigeons were provided food grains as reward for some “appropriate” behavior.</a:t>
            </a:r>
          </a:p>
          <a:p>
            <a:r>
              <a:rPr lang="en-US" dirty="0" smtClean="0"/>
              <a:t>Skinner also came up with “Pigeon guided missiles” using similar principle.</a:t>
            </a:r>
          </a:p>
        </p:txBody>
      </p:sp>
    </p:spTree>
    <p:extLst>
      <p:ext uri="{BB962C8B-B14F-4D97-AF65-F5344CB8AC3E}">
        <p14:creationId xmlns:p14="http://schemas.microsoft.com/office/powerpoint/2010/main" val="388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Some more of Psychology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4" name="Google Shape;88;p12"/>
          <p:cNvSpPr txBox="1"/>
          <p:nvPr/>
        </p:nvSpPr>
        <p:spPr>
          <a:xfrm>
            <a:off x="9923783" y="6492278"/>
            <a:ext cx="2268217" cy="34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 smtClean="0">
                <a:solidFill>
                  <a:srgbClr val="999999"/>
                </a:solidFill>
              </a:rPr>
              <a:t>Image </a:t>
            </a:r>
            <a:r>
              <a:rPr lang="en-US" sz="1000" dirty="0" smtClean="0">
                <a:solidFill>
                  <a:srgbClr val="999999"/>
                </a:solidFill>
                <a:hlinkClick r:id="rId3"/>
              </a:rPr>
              <a:t>Link</a:t>
            </a:r>
            <a:endParaRPr sz="1000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432FF"/>
                </a:solidFill>
              </a:rPr>
              <a:t>Reinforcement/Punishment</a:t>
            </a:r>
            <a:r>
              <a:rPr lang="en-US" b="1" dirty="0" smtClean="0"/>
              <a:t>:- </a:t>
            </a:r>
            <a:r>
              <a:rPr lang="en-US" dirty="0"/>
              <a:t>In Psychological terms, </a:t>
            </a:r>
            <a:r>
              <a:rPr lang="en-US" b="1" dirty="0">
                <a:solidFill>
                  <a:srgbClr val="0432FF"/>
                </a:solidFill>
              </a:rPr>
              <a:t>Reinforcement</a:t>
            </a:r>
            <a:r>
              <a:rPr lang="en-US" dirty="0"/>
              <a:t> is </a:t>
            </a:r>
            <a:r>
              <a:rPr lang="en-US" dirty="0" smtClean="0"/>
              <a:t>a consequence </a:t>
            </a:r>
            <a:r>
              <a:rPr lang="en-US" dirty="0"/>
              <a:t>that causes a behavior to occur with greater frequency. </a:t>
            </a:r>
            <a:r>
              <a:rPr lang="en-US" b="1" dirty="0">
                <a:solidFill>
                  <a:srgbClr val="0432FF"/>
                </a:solidFill>
              </a:rPr>
              <a:t>Punishment</a:t>
            </a:r>
            <a:r>
              <a:rPr lang="en-US" dirty="0"/>
              <a:t> is a response or consequence that causes a behavior to occur with less frequency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Reinforcement can also mean removal of aversive consequence (</a:t>
            </a:r>
            <a:r>
              <a:rPr lang="en-US" dirty="0" smtClean="0">
                <a:solidFill>
                  <a:srgbClr val="FF0000"/>
                </a:solidFill>
              </a:rPr>
              <a:t>Negative</a:t>
            </a:r>
            <a:r>
              <a:rPr lang="en-US" dirty="0" smtClean="0"/>
              <a:t> Reinforcement).</a:t>
            </a:r>
          </a:p>
          <a:p>
            <a:endParaRPr lang="en-US" dirty="0" smtClean="0"/>
          </a:p>
          <a:p>
            <a:r>
              <a:rPr lang="en-US" dirty="0" smtClean="0"/>
              <a:t>Similarly, Punishment can also mean removal of rewarding consequence (</a:t>
            </a:r>
            <a:r>
              <a:rPr lang="en-US" dirty="0" smtClean="0">
                <a:solidFill>
                  <a:srgbClr val="FF0000"/>
                </a:solidFill>
              </a:rPr>
              <a:t>Negative</a:t>
            </a:r>
            <a:r>
              <a:rPr lang="en-US" dirty="0" smtClean="0"/>
              <a:t> Punishment).</a:t>
            </a:r>
          </a:p>
        </p:txBody>
      </p:sp>
    </p:spTree>
    <p:extLst>
      <p:ext uri="{BB962C8B-B14F-4D97-AF65-F5344CB8AC3E}">
        <p14:creationId xmlns:p14="http://schemas.microsoft.com/office/powerpoint/2010/main" val="112143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20" y="1421681"/>
            <a:ext cx="7087350" cy="275344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Reinforcement Learning Setting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7292" y="4407109"/>
            <a:ext cx="11935668" cy="21527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432FF"/>
                </a:solidFill>
              </a:rPr>
              <a:t>Agent</a:t>
            </a:r>
            <a:r>
              <a:rPr lang="en-US" b="1" dirty="0" smtClean="0"/>
              <a:t>:- </a:t>
            </a:r>
            <a:r>
              <a:rPr lang="en-US" dirty="0" smtClean="0"/>
              <a:t>The learner or the decision maker.</a:t>
            </a:r>
          </a:p>
          <a:p>
            <a:r>
              <a:rPr lang="en-US" b="1" dirty="0" smtClean="0">
                <a:solidFill>
                  <a:srgbClr val="0432FF"/>
                </a:solidFill>
              </a:rPr>
              <a:t>Environment</a:t>
            </a:r>
            <a:r>
              <a:rPr lang="en-US" b="1" dirty="0" smtClean="0"/>
              <a:t>:- </a:t>
            </a:r>
            <a:r>
              <a:rPr lang="en-US" dirty="0"/>
              <a:t>The </a:t>
            </a:r>
            <a:r>
              <a:rPr lang="en-US" dirty="0" smtClean="0"/>
              <a:t>thing the learner interacts with, comprising everything outside the agent.</a:t>
            </a:r>
          </a:p>
          <a:p>
            <a:r>
              <a:rPr lang="en-US" dirty="0" smtClean="0"/>
              <a:t>They interact continually. The agent selects actions. The environment responds to these actions by presenting new situation and giving rewards for the action.</a:t>
            </a:r>
          </a:p>
        </p:txBody>
      </p:sp>
    </p:spTree>
    <p:extLst>
      <p:ext uri="{BB962C8B-B14F-4D97-AF65-F5344CB8AC3E}">
        <p14:creationId xmlns:p14="http://schemas.microsoft.com/office/powerpoint/2010/main" val="16850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20" y="1421681"/>
            <a:ext cx="7087350" cy="275344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Reinforcement Learning Setting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7292" y="4182259"/>
            <a:ext cx="11935668" cy="21527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b="1" dirty="0" smtClean="0">
                <a:solidFill>
                  <a:srgbClr val="0432FF"/>
                </a:solidFill>
              </a:rPr>
              <a:t>Reward</a:t>
            </a:r>
            <a:r>
              <a:rPr lang="en-US" b="1" dirty="0" smtClean="0"/>
              <a:t>:- </a:t>
            </a:r>
            <a:r>
              <a:rPr lang="en-US" dirty="0" smtClean="0"/>
              <a:t>Rewards </a:t>
            </a:r>
            <a:r>
              <a:rPr lang="en-US" dirty="0"/>
              <a:t>are scalar measures </a:t>
            </a:r>
            <a:r>
              <a:rPr lang="en-US" dirty="0" smtClean="0"/>
              <a:t>defining what </a:t>
            </a:r>
            <a:r>
              <a:rPr lang="en-US" dirty="0"/>
              <a:t>are the good and bad events for the agent</a:t>
            </a:r>
            <a:r>
              <a:rPr lang="en-US" dirty="0" smtClean="0"/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b="1" dirty="0" smtClean="0">
                <a:solidFill>
                  <a:srgbClr val="0432FF"/>
                </a:solidFill>
              </a:rPr>
              <a:t>Value</a:t>
            </a:r>
            <a:r>
              <a:rPr lang="en-US" dirty="0" smtClean="0"/>
              <a:t>:- Value of a state is the total amount of reward an agent is expected to get in future starting from that state.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en-US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156649" y="5667967"/>
            <a:ext cx="12031354" cy="947138"/>
            <a:chOff x="156649" y="5667967"/>
            <a:chExt cx="12031354" cy="94713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221" y="5667967"/>
              <a:ext cx="10479626" cy="94713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02846" y="5831174"/>
              <a:ext cx="1285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Sutton and </a:t>
              </a:r>
              <a:r>
                <a:rPr lang="en-US" i="1" dirty="0" err="1" smtClean="0"/>
                <a:t>Barto</a:t>
              </a:r>
              <a:endParaRPr lang="en-US" i="1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015394" y="5962414"/>
              <a:ext cx="385247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69363" y="6318329"/>
              <a:ext cx="3757034" cy="126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156649" y="5667967"/>
              <a:ext cx="2038663" cy="3254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23221" y="6334961"/>
              <a:ext cx="20535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20" y="1421681"/>
            <a:ext cx="7087350" cy="275344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Reinforcement Learning Setting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17292" y="4407109"/>
                <a:ext cx="11935668" cy="215270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800"/>
                  </a:spcBef>
                </a:pPr>
                <a:r>
                  <a:rPr lang="en-US" b="1" dirty="0" smtClean="0">
                    <a:solidFill>
                      <a:srgbClr val="0432FF"/>
                    </a:solidFill>
                  </a:rPr>
                  <a:t>Goal in RL Problem</a:t>
                </a:r>
                <a:r>
                  <a:rPr lang="en-US" dirty="0"/>
                  <a:t>:- to maximize the total </a:t>
                </a:r>
                <a:r>
                  <a:rPr lang="en-US" dirty="0" smtClean="0"/>
                  <a:t>reward “in expectation” over </a:t>
                </a:r>
                <a:r>
                  <a:rPr lang="en-US" dirty="0"/>
                  <a:t>the long </a:t>
                </a:r>
                <a:r>
                  <a:rPr lang="en-US" dirty="0" smtClean="0"/>
                  <a:t>run.</a:t>
                </a:r>
              </a:p>
              <a:p>
                <a:pPr>
                  <a:spcBef>
                    <a:spcPts val="8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≝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,…</m:t>
                        </m:r>
                      </m:e>
                    </m:d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τ</m:t>
                        </m:r>
                      </m:e>
                    </m:d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s</m:t>
                        </m:r>
                      </m:e>
                      <m:sub>
                        <m: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dirty="0" smtClean="0">
                  <a:ea typeface="Cambria Math" charset="0"/>
                  <a:cs typeface="Cambria Math" charset="0"/>
                </a:endParaRPr>
              </a:p>
              <a:p>
                <a:pPr>
                  <a:spcBef>
                    <a:spcPts val="8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max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~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mr-I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mr-IN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  <m:sup/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𝑅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d>
                      </m:e>
                    </m:func>
                  </m:oMath>
                </a14:m>
                <a:endParaRPr lang="en-US" b="0" dirty="0" smtClean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92" y="4407109"/>
                <a:ext cx="11935668" cy="2152702"/>
              </a:xfrm>
              <a:prstGeom prst="rect">
                <a:avLst/>
              </a:prstGeom>
              <a:blipFill rotWithShape="0">
                <a:blip r:embed="rId4"/>
                <a:stretch>
                  <a:fillRect l="-919" t="-4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90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8403" y="4973532"/>
            <a:ext cx="11673840" cy="955951"/>
            <a:chOff x="238403" y="4973532"/>
            <a:chExt cx="11673840" cy="9559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403" y="4973532"/>
              <a:ext cx="11673840" cy="9559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692640" y="5551804"/>
              <a:ext cx="2015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- Sutton and </a:t>
              </a:r>
              <a:r>
                <a:rPr lang="en-US" i="1" dirty="0" err="1" smtClean="0"/>
                <a:t>Barto</a:t>
              </a:r>
              <a:endParaRPr lang="en-US" i="1" dirty="0"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892" y="951867"/>
            <a:ext cx="11692328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smtClean="0"/>
              <a:t>Distinguishing Features of Reinforcement </a:t>
            </a:r>
            <a:r>
              <a:rPr lang="en-US" sz="3630" dirty="0" smtClean="0"/>
              <a:t>Learning 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6332" y="1546443"/>
            <a:ext cx="1184422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solidFill>
                <a:srgbClr val="0432FF"/>
              </a:solidFill>
            </a:endParaRPr>
          </a:p>
          <a:p>
            <a:r>
              <a:rPr lang="en-US" b="1" dirty="0" smtClean="0">
                <a:solidFill>
                  <a:srgbClr val="0432FF"/>
                </a:solidFill>
              </a:rPr>
              <a:t>Trial and error</a:t>
            </a:r>
            <a:r>
              <a:rPr lang="en-US" b="1" dirty="0" smtClean="0"/>
              <a:t>:- </a:t>
            </a:r>
            <a:r>
              <a:rPr lang="en-US" dirty="0"/>
              <a:t>The learner is not told which actions to take, but instead must </a:t>
            </a:r>
            <a:r>
              <a:rPr lang="en-US" dirty="0" smtClean="0"/>
              <a:t>discover which </a:t>
            </a:r>
            <a:r>
              <a:rPr lang="en-US" dirty="0"/>
              <a:t>actions </a:t>
            </a:r>
            <a:r>
              <a:rPr lang="en-US" dirty="0" smtClean="0"/>
              <a:t>are </a:t>
            </a:r>
            <a:r>
              <a:rPr lang="en-US" dirty="0"/>
              <a:t>most </a:t>
            </a:r>
            <a:r>
              <a:rPr lang="en-US" dirty="0" smtClean="0"/>
              <a:t>rewarding </a:t>
            </a:r>
            <a:r>
              <a:rPr lang="en-US" dirty="0"/>
              <a:t>by trying them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432FF"/>
                </a:solidFill>
              </a:rPr>
              <a:t>Delayed rewards</a:t>
            </a:r>
            <a:r>
              <a:rPr lang="en-US" b="1" dirty="0" smtClean="0"/>
              <a:t>:- </a:t>
            </a:r>
            <a:r>
              <a:rPr lang="en-US" dirty="0"/>
              <a:t> actions may </a:t>
            </a:r>
            <a:r>
              <a:rPr lang="en-US" dirty="0" smtClean="0"/>
              <a:t>affect </a:t>
            </a:r>
            <a:r>
              <a:rPr lang="en-US" dirty="0"/>
              <a:t>not only the immediate reward but also the next situation and, through that, </a:t>
            </a:r>
            <a:r>
              <a:rPr lang="en-US" dirty="0" smtClean="0"/>
              <a:t>all subsequent </a:t>
            </a:r>
            <a:r>
              <a:rPr lang="en-US" dirty="0"/>
              <a:t>rewards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432FF"/>
                </a:solidFill>
              </a:rPr>
              <a:t>Exploration-vs-exploitation</a:t>
            </a:r>
            <a:r>
              <a:rPr lang="en-US" dirty="0" smtClean="0"/>
              <a:t>:-</a:t>
            </a:r>
          </a:p>
        </p:txBody>
      </p:sp>
    </p:spTree>
    <p:extLst>
      <p:ext uri="{BB962C8B-B14F-4D97-AF65-F5344CB8AC3E}">
        <p14:creationId xmlns:p14="http://schemas.microsoft.com/office/powerpoint/2010/main" val="99526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When to use Reinforcement Learning 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6332" y="1546443"/>
            <a:ext cx="1184422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 smtClean="0">
              <a:solidFill>
                <a:srgbClr val="0432FF"/>
              </a:solidFill>
            </a:endParaRPr>
          </a:p>
          <a:p>
            <a:r>
              <a:rPr lang="en-US" b="1" dirty="0" smtClean="0">
                <a:solidFill>
                  <a:srgbClr val="0432FF"/>
                </a:solidFill>
              </a:rPr>
              <a:t>Trajectories</a:t>
            </a:r>
            <a:r>
              <a:rPr lang="en-US" b="1" dirty="0" smtClean="0"/>
              <a:t>:- </a:t>
            </a:r>
            <a:r>
              <a:rPr lang="en-US" dirty="0" smtClean="0"/>
              <a:t>Data comes in the form trajectories.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0432FF"/>
                </a:solidFill>
              </a:rPr>
              <a:t>Decisions</a:t>
            </a:r>
            <a:r>
              <a:rPr lang="en-US" b="1" dirty="0" smtClean="0"/>
              <a:t>:- </a:t>
            </a:r>
            <a:r>
              <a:rPr lang="en-US" dirty="0" smtClean="0"/>
              <a:t>Need to take decisions that affect the trajectory data.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0432FF"/>
                </a:solidFill>
              </a:rPr>
              <a:t>Feedback</a:t>
            </a:r>
            <a:r>
              <a:rPr lang="en-US" b="1" dirty="0" smtClean="0"/>
              <a:t>:- </a:t>
            </a:r>
            <a:r>
              <a:rPr lang="en-US" dirty="0"/>
              <a:t>Need to </a:t>
            </a:r>
            <a:r>
              <a:rPr lang="en-US" dirty="0" smtClean="0"/>
              <a:t>get feedback about the choice of actions.</a:t>
            </a:r>
          </a:p>
        </p:txBody>
      </p:sp>
    </p:spTree>
    <p:extLst>
      <p:ext uri="{BB962C8B-B14F-4D97-AF65-F5344CB8AC3E}">
        <p14:creationId xmlns:p14="http://schemas.microsoft.com/office/powerpoint/2010/main" val="172910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332" y="951867"/>
            <a:ext cx="11648797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Supervised, Unsupervised </a:t>
            </a:r>
            <a:r>
              <a:rPr lang="en-US" sz="3630" smtClean="0"/>
              <a:t>and Reinforcement Learning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256332" y="1546443"/>
                <a:ext cx="11844228" cy="4945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Segoe UI" charset="0"/>
                    <a:ea typeface="Segoe UI" charset="0"/>
                    <a:cs typeface="Segoe U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smtClean="0">
                    <a:solidFill>
                      <a:srgbClr val="0432FF"/>
                    </a:solidFill>
                  </a:rPr>
                  <a:t>Supervised Learning</a:t>
                </a:r>
                <a:r>
                  <a:rPr lang="en-US" b="1" dirty="0" smtClean="0"/>
                  <a:t>:- </a:t>
                </a:r>
                <a:r>
                  <a:rPr lang="en-US" dirty="0" smtClean="0"/>
                  <a:t>Learn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mr-IN" dirty="0" smtClean="0"/>
                  <a:t>–</a:t>
                </a:r>
                <a:r>
                  <a:rPr lang="en-US" dirty="0" smtClean="0"/>
                  <a:t> You are given a bunch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pairs and your goal is to find 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 smtClean="0"/>
                  <a:t> mapping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endParaRPr lang="en-US" dirty="0"/>
              </a:p>
              <a:p>
                <a:r>
                  <a:rPr lang="en-US" b="1" dirty="0" smtClean="0">
                    <a:solidFill>
                      <a:srgbClr val="0432FF"/>
                    </a:solidFill>
                  </a:rPr>
                  <a:t>Unsupervised </a:t>
                </a:r>
                <a:r>
                  <a:rPr lang="en-US" b="1" dirty="0">
                    <a:solidFill>
                      <a:srgbClr val="0432FF"/>
                    </a:solidFill>
                  </a:rPr>
                  <a:t>Learning</a:t>
                </a:r>
                <a:r>
                  <a:rPr lang="en-US" b="1" dirty="0"/>
                  <a:t>:- </a:t>
                </a:r>
                <a:r>
                  <a:rPr lang="en-US" dirty="0"/>
                  <a:t>Learn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𝑓</m:t>
                    </m:r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𝑥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mr-IN" dirty="0"/>
                  <a:t>–</a:t>
                </a:r>
                <a:r>
                  <a:rPr lang="en-US" dirty="0"/>
                  <a:t> </a:t>
                </a:r>
                <a:r>
                  <a:rPr lang="en-US" dirty="0" smtClean="0"/>
                  <a:t>You don’t have access to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dirty="0" smtClean="0"/>
                  <a:t>, you are given a bunch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dirty="0" smtClean="0"/>
                  <a:t> and your goal is to find some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 smtClean="0"/>
                  <a:t> that gives a “compact description” of these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  <a:p>
                <a:endParaRPr lang="en-US" dirty="0" smtClean="0"/>
              </a:p>
              <a:p>
                <a:r>
                  <a:rPr lang="en-US" b="1" dirty="0" smtClean="0">
                    <a:solidFill>
                      <a:srgbClr val="0432FF"/>
                    </a:solidFill>
                  </a:rPr>
                  <a:t>Reinforcement Learning</a:t>
                </a:r>
                <a:r>
                  <a:rPr lang="en-US" b="1" dirty="0"/>
                  <a:t>:- </a:t>
                </a:r>
                <a:r>
                  <a:rPr lang="en-US" dirty="0"/>
                  <a:t>Learn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𝑦</m:t>
                    </m:r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𝑓</m:t>
                    </m:r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𝑥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,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𝑧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mr-IN" dirty="0" smtClean="0"/>
                  <a:t>–</a:t>
                </a:r>
                <a:r>
                  <a:rPr lang="en-US" dirty="0" smtClean="0"/>
                  <a:t> </a:t>
                </a:r>
                <a:r>
                  <a:rPr lang="en-US" dirty="0"/>
                  <a:t>You are given a bunch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𝑥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 charset="0"/>
                      </a:rPr>
                      <m:t>𝑧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pairs and your goal is to find the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/>
                  <a:t> mapping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dirty="0" smtClean="0"/>
                  <a:t> is state,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is </a:t>
                </a:r>
                <a:r>
                  <a:rPr lang="en-US" dirty="0" smtClean="0"/>
                  <a:t>action,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𝑧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is </a:t>
                </a:r>
                <a:r>
                  <a:rPr lang="en-US" dirty="0" smtClean="0"/>
                  <a:t>reward</a:t>
                </a:r>
                <a:endParaRPr lang="en-US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32" y="1546443"/>
                <a:ext cx="11844228" cy="4945833"/>
              </a:xfrm>
              <a:prstGeom prst="rect">
                <a:avLst/>
              </a:prstGeom>
              <a:blipFill rotWithShape="0">
                <a:blip r:embed="rId3"/>
                <a:stretch>
                  <a:fillRect l="-926" t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1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Logistics</a:t>
            </a:r>
            <a:endParaRPr sz="363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65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en-US" b="1" dirty="0" smtClean="0"/>
              <a:t>Course Name and code</a:t>
            </a:r>
            <a:r>
              <a:rPr lang="en-US" dirty="0" smtClean="0"/>
              <a:t>: Reinforcement Learning, CS60077</a:t>
            </a:r>
          </a:p>
          <a:p>
            <a:pPr>
              <a:lnSpc>
                <a:spcPts val="3000"/>
              </a:lnSpc>
            </a:pPr>
            <a:r>
              <a:rPr lang="en-US" b="1" dirty="0" smtClean="0"/>
              <a:t>Time</a:t>
            </a:r>
            <a:r>
              <a:rPr lang="en-US" dirty="0" smtClean="0"/>
              <a:t>: Thursday (3:00-4:55 pm), Friday (3:00-3:55 pm) [Slot V3]</a:t>
            </a:r>
          </a:p>
          <a:p>
            <a:pPr>
              <a:lnSpc>
                <a:spcPts val="3000"/>
              </a:lnSpc>
            </a:pPr>
            <a:r>
              <a:rPr lang="en-US" b="1" dirty="0" smtClean="0"/>
              <a:t>Office Hours</a:t>
            </a:r>
            <a:r>
              <a:rPr lang="en-US" dirty="0" smtClean="0"/>
              <a:t>: </a:t>
            </a:r>
            <a:r>
              <a:rPr lang="en-US" dirty="0"/>
              <a:t>Friday </a:t>
            </a:r>
            <a:r>
              <a:rPr lang="en-US" dirty="0" smtClean="0"/>
              <a:t>(4:00-5:00 </a:t>
            </a:r>
            <a:r>
              <a:rPr lang="en-US" dirty="0"/>
              <a:t>pm</a:t>
            </a:r>
            <a:r>
              <a:rPr lang="en-US" dirty="0" smtClean="0"/>
              <a:t>) [Just after the class] at my office [Room beside the class]</a:t>
            </a:r>
          </a:p>
          <a:p>
            <a:pPr>
              <a:lnSpc>
                <a:spcPts val="3000"/>
              </a:lnSpc>
            </a:pPr>
            <a:r>
              <a:rPr lang="en-US" b="1" dirty="0" smtClean="0"/>
              <a:t>Venue</a:t>
            </a:r>
            <a:r>
              <a:rPr lang="en-US" dirty="0" smtClean="0"/>
              <a:t>: ITCLA1 (Classroom 1, </a:t>
            </a:r>
            <a:r>
              <a:rPr lang="en-US" dirty="0" err="1" smtClean="0"/>
              <a:t>Takshashila</a:t>
            </a:r>
            <a:r>
              <a:rPr lang="en-US" dirty="0" smtClean="0"/>
              <a:t> Building, Second Floor)</a:t>
            </a:r>
          </a:p>
          <a:p>
            <a:pPr>
              <a:lnSpc>
                <a:spcPts val="3000"/>
              </a:lnSpc>
            </a:pPr>
            <a:r>
              <a:rPr lang="en-US" b="1" dirty="0" smtClean="0"/>
              <a:t>Course website</a:t>
            </a:r>
            <a:r>
              <a:rPr lang="en-US" dirty="0"/>
              <a:t>: </a:t>
            </a:r>
            <a:r>
              <a:rPr lang="en-US" sz="2400" dirty="0">
                <a:hlinkClick r:id="rId3"/>
              </a:rPr>
              <a:t>http://cse.iitkgp.ac.in/~adas/courses/rl_aut2019/rl_aut2019.php</a:t>
            </a:r>
            <a:endParaRPr lang="en-US" sz="2400" dirty="0" smtClean="0"/>
          </a:p>
          <a:p>
            <a:pPr>
              <a:lnSpc>
                <a:spcPts val="3000"/>
              </a:lnSpc>
            </a:pPr>
            <a:r>
              <a:rPr lang="en-US" b="1" dirty="0" smtClean="0"/>
              <a:t>AWS Educate Classroom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[LINK TO BE ANOUNCED]</a:t>
            </a:r>
          </a:p>
          <a:p>
            <a:pPr>
              <a:lnSpc>
                <a:spcPts val="3000"/>
              </a:lnSpc>
            </a:pPr>
            <a:r>
              <a:rPr lang="en-US" b="1" dirty="0" smtClean="0"/>
              <a:t>Piazza Forum</a:t>
            </a:r>
            <a:r>
              <a:rPr lang="en-US" dirty="0" smtClean="0"/>
              <a:t>: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piazza.com/iitkgp.ac.in/fall2019/cs60077/home</a:t>
            </a:r>
            <a:endParaRPr lang="en-US" dirty="0" smtClean="0"/>
          </a:p>
          <a:p>
            <a:pPr>
              <a:lnSpc>
                <a:spcPts val="3600"/>
              </a:lnSpc>
            </a:pPr>
            <a:r>
              <a:rPr lang="en-US" b="1" dirty="0" smtClean="0"/>
              <a:t>TAs</a:t>
            </a:r>
            <a:r>
              <a:rPr lang="en-US" dirty="0" smtClean="0"/>
              <a:t>: </a:t>
            </a:r>
            <a:r>
              <a:rPr lang="en-US" dirty="0" err="1" smtClean="0"/>
              <a:t>Buridi</a:t>
            </a:r>
            <a:r>
              <a:rPr lang="en-US" dirty="0" smtClean="0"/>
              <a:t> </a:t>
            </a:r>
            <a:r>
              <a:rPr lang="en-US" dirty="0" err="1" smtClean="0"/>
              <a:t>Sree</a:t>
            </a:r>
            <a:r>
              <a:rPr lang="en-US" dirty="0" smtClean="0"/>
              <a:t> Aditya (buridiaditya@iitkgp.ac.in), Vishal </a:t>
            </a:r>
            <a:r>
              <a:rPr lang="en-US" dirty="0"/>
              <a:t>Gupta (</a:t>
            </a:r>
            <a:r>
              <a:rPr lang="en-US" dirty="0" err="1"/>
              <a:t>ervishal@iitkgp.ac.in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75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332" y="951867"/>
            <a:ext cx="11648797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Supervised, Unsupervised </a:t>
            </a:r>
            <a:r>
              <a:rPr lang="en-US" sz="3630" smtClean="0"/>
              <a:t>and Reinforcement Learning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6332" y="1546443"/>
            <a:ext cx="1184422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432FF"/>
                </a:solidFill>
              </a:rPr>
              <a:t>Supervised Learning</a:t>
            </a:r>
            <a:r>
              <a:rPr lang="en-US" b="1" dirty="0" smtClean="0"/>
              <a:t>:- </a:t>
            </a:r>
            <a:r>
              <a:rPr lang="en-US" dirty="0" smtClean="0"/>
              <a:t>Does not involve the problem of temporal credit assignment and exploration.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b="1" dirty="0" smtClean="0">
                <a:solidFill>
                  <a:srgbClr val="0432FF"/>
                </a:solidFill>
              </a:rPr>
              <a:t>Unsupervised </a:t>
            </a:r>
            <a:r>
              <a:rPr lang="en-US" b="1" dirty="0">
                <a:solidFill>
                  <a:srgbClr val="0432FF"/>
                </a:solidFill>
              </a:rPr>
              <a:t>Learning</a:t>
            </a:r>
            <a:r>
              <a:rPr lang="en-US" b="1" dirty="0"/>
              <a:t>:- </a:t>
            </a:r>
            <a:r>
              <a:rPr lang="en-US" dirty="0" smtClean="0"/>
              <a:t>Here, </a:t>
            </a:r>
            <a:r>
              <a:rPr lang="en-US" dirty="0" smtClean="0"/>
              <a:t>the </a:t>
            </a:r>
            <a:r>
              <a:rPr lang="en-US" dirty="0" smtClean="0"/>
              <a:t>correct labels are not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332" y="951867"/>
            <a:ext cx="11648797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RL Algorithm Landscape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80" y="1855220"/>
            <a:ext cx="11455649" cy="3882192"/>
          </a:xfrm>
          <a:prstGeom prst="rect">
            <a:avLst/>
          </a:prstGeom>
        </p:spPr>
      </p:pic>
      <p:sp>
        <p:nvSpPr>
          <p:cNvPr id="9" name="Google Shape;88;p12"/>
          <p:cNvSpPr txBox="1"/>
          <p:nvPr/>
        </p:nvSpPr>
        <p:spPr>
          <a:xfrm>
            <a:off x="9923783" y="6492278"/>
            <a:ext cx="2268217" cy="34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 smtClean="0">
                <a:solidFill>
                  <a:srgbClr val="999999"/>
                </a:solidFill>
              </a:rPr>
              <a:t>Slide </a:t>
            </a:r>
            <a:r>
              <a:rPr lang="en-US" sz="1000" dirty="0">
                <a:solidFill>
                  <a:srgbClr val="999999"/>
                </a:solidFill>
              </a:rPr>
              <a:t>credit</a:t>
            </a:r>
            <a:r>
              <a:rPr lang="en-US" sz="1000" dirty="0" smtClean="0">
                <a:solidFill>
                  <a:srgbClr val="999999"/>
                </a:solidFill>
              </a:rPr>
              <a:t>: </a:t>
            </a:r>
            <a:r>
              <a:rPr lang="en-US" sz="1000" dirty="0" smtClean="0">
                <a:solidFill>
                  <a:srgbClr val="999999"/>
                </a:solidFill>
                <a:hlinkClick r:id="rId4"/>
              </a:rPr>
              <a:t>Deep RL Bootcamp, 2017</a:t>
            </a:r>
            <a:endParaRPr sz="1000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332" y="951867"/>
            <a:ext cx="11648797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Early History of Reinforcement Learning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984644" y="1561434"/>
            <a:ext cx="62961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Optimal Policy/Optimal Control </a:t>
            </a:r>
            <a:r>
              <a:rPr lang="en-US" dirty="0" smtClean="0">
                <a:solidFill>
                  <a:srgbClr val="0052FF"/>
                </a:solidFill>
              </a:rPr>
              <a:t>[</a:t>
            </a:r>
            <a:r>
              <a:rPr lang="en-US" dirty="0" err="1" smtClean="0">
                <a:solidFill>
                  <a:srgbClr val="0052FF"/>
                </a:solidFill>
              </a:rPr>
              <a:t>Pontryagin</a:t>
            </a:r>
            <a:r>
              <a:rPr lang="en-US" dirty="0" smtClean="0">
                <a:solidFill>
                  <a:srgbClr val="0052FF"/>
                </a:solidFill>
              </a:rPr>
              <a:t> and Neustadt, 1962]</a:t>
            </a:r>
            <a:endParaRPr lang="en-US" dirty="0">
              <a:solidFill>
                <a:srgbClr val="0052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765" y="2375731"/>
            <a:ext cx="5242458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Dynamic Programming</a:t>
            </a:r>
          </a:p>
          <a:p>
            <a:pPr algn="ctr"/>
            <a:r>
              <a:rPr lang="en-US" dirty="0" smtClean="0">
                <a:solidFill>
                  <a:srgbClr val="0052FF"/>
                </a:solidFill>
              </a:rPr>
              <a:t>[Bellman, 1959] and many more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Optimal solution to global problem is conjunction of solution to sub-problems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Model knowledge is necessary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Curse of dimensionality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Computation increases exponentially with number of states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Has good convergence properties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rgbClr val="0052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5097" y="2375730"/>
            <a:ext cx="5662182" cy="2585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dirty="0" smtClean="0"/>
              <a:t>Learning by Trial and Error</a:t>
            </a:r>
          </a:p>
          <a:p>
            <a:pPr algn="ctr"/>
            <a:r>
              <a:rPr lang="en-US" dirty="0" smtClean="0">
                <a:solidFill>
                  <a:srgbClr val="0052FF"/>
                </a:solidFill>
              </a:rPr>
              <a:t>[Thorndike 1911, Skinner 1953]</a:t>
            </a:r>
          </a:p>
          <a:p>
            <a:pPr algn="ctr"/>
            <a:r>
              <a:rPr lang="en-US" dirty="0" smtClean="0">
                <a:solidFill>
                  <a:srgbClr val="0052FF"/>
                </a:solidFill>
              </a:rPr>
              <a:t>[Turing 1948, Pleasure and Pain System, 1948]</a:t>
            </a:r>
          </a:p>
          <a:p>
            <a:pPr algn="ctr"/>
            <a:r>
              <a:rPr lang="en-US" dirty="0" smtClean="0">
                <a:solidFill>
                  <a:srgbClr val="0052FF"/>
                </a:solidFill>
              </a:rPr>
              <a:t>[Minsky, PhD Thesis, 1954]</a:t>
            </a:r>
          </a:p>
          <a:p>
            <a:pPr algn="ctr"/>
            <a:r>
              <a:rPr lang="en-US" dirty="0" smtClean="0">
                <a:solidFill>
                  <a:srgbClr val="0052FF"/>
                </a:solidFill>
              </a:rPr>
              <a:t>[</a:t>
            </a:r>
            <a:r>
              <a:rPr lang="en-US" dirty="0" err="1" smtClean="0">
                <a:solidFill>
                  <a:srgbClr val="0052FF"/>
                </a:solidFill>
              </a:rPr>
              <a:t>Michie</a:t>
            </a:r>
            <a:r>
              <a:rPr lang="en-US" dirty="0" smtClean="0">
                <a:solidFill>
                  <a:srgbClr val="0052FF"/>
                </a:solidFill>
              </a:rPr>
              <a:t>, 1961, 1968, 1974]</a:t>
            </a:r>
          </a:p>
          <a:p>
            <a:pPr algn="ctr"/>
            <a:r>
              <a:rPr lang="en-US" dirty="0" smtClean="0">
                <a:solidFill>
                  <a:srgbClr val="0052FF"/>
                </a:solidFill>
              </a:rPr>
              <a:t>[</a:t>
            </a:r>
            <a:r>
              <a:rPr lang="en-US" dirty="0" err="1" smtClean="0">
                <a:solidFill>
                  <a:srgbClr val="0052FF"/>
                </a:solidFill>
              </a:rPr>
              <a:t>Widrow</a:t>
            </a:r>
            <a:r>
              <a:rPr lang="en-US" dirty="0">
                <a:solidFill>
                  <a:srgbClr val="0052FF"/>
                </a:solidFill>
              </a:rPr>
              <a:t>, </a:t>
            </a:r>
            <a:r>
              <a:rPr lang="en-US" dirty="0" smtClean="0">
                <a:solidFill>
                  <a:srgbClr val="0052FF"/>
                </a:solidFill>
              </a:rPr>
              <a:t>Gupta </a:t>
            </a:r>
            <a:r>
              <a:rPr lang="en-US" dirty="0">
                <a:solidFill>
                  <a:srgbClr val="0052FF"/>
                </a:solidFill>
              </a:rPr>
              <a:t>and </a:t>
            </a:r>
            <a:r>
              <a:rPr lang="en-US" dirty="0" smtClean="0">
                <a:solidFill>
                  <a:srgbClr val="0052FF"/>
                </a:solidFill>
              </a:rPr>
              <a:t>Maitra, 1973] and many more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Continued to show importance of trial and error learning</a:t>
            </a:r>
            <a:endParaRPr lang="en-US" dirty="0">
              <a:solidFill>
                <a:srgbClr val="0052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0321" y="5406018"/>
            <a:ext cx="70448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Reinforcement Learning</a:t>
            </a:r>
          </a:p>
          <a:p>
            <a:pPr algn="ctr"/>
            <a:r>
              <a:rPr lang="en-US" dirty="0" smtClean="0">
                <a:solidFill>
                  <a:srgbClr val="0052FF"/>
                </a:solidFill>
              </a:rPr>
              <a:t>[Sutton, </a:t>
            </a:r>
            <a:r>
              <a:rPr lang="en-US" dirty="0" err="1" smtClean="0">
                <a:solidFill>
                  <a:srgbClr val="0052FF"/>
                </a:solidFill>
              </a:rPr>
              <a:t>Barto</a:t>
            </a:r>
            <a:r>
              <a:rPr lang="en-US" dirty="0" smtClean="0">
                <a:solidFill>
                  <a:srgbClr val="0052FF"/>
                </a:solidFill>
              </a:rPr>
              <a:t>, Arthur Samuel, </a:t>
            </a:r>
            <a:r>
              <a:rPr lang="en-US" dirty="0" err="1" smtClean="0">
                <a:solidFill>
                  <a:srgbClr val="0052FF"/>
                </a:solidFill>
              </a:rPr>
              <a:t>Bertsekas</a:t>
            </a:r>
            <a:r>
              <a:rPr lang="en-US" dirty="0" smtClean="0">
                <a:solidFill>
                  <a:srgbClr val="0052FF"/>
                </a:solidFill>
              </a:rPr>
              <a:t>, </a:t>
            </a:r>
            <a:r>
              <a:rPr lang="en-US" dirty="0" err="1" smtClean="0">
                <a:solidFill>
                  <a:srgbClr val="0052FF"/>
                </a:solidFill>
              </a:rPr>
              <a:t>Tsitsiklis</a:t>
            </a:r>
            <a:r>
              <a:rPr lang="en-US" dirty="0">
                <a:solidFill>
                  <a:srgbClr val="0052FF"/>
                </a:solidFill>
              </a:rPr>
              <a:t> </a:t>
            </a:r>
            <a:r>
              <a:rPr lang="en-US" dirty="0" smtClean="0">
                <a:solidFill>
                  <a:srgbClr val="0052FF"/>
                </a:solidFill>
              </a:rPr>
              <a:t>and many more]</a:t>
            </a:r>
          </a:p>
        </p:txBody>
      </p:sp>
      <p:cxnSp>
        <p:nvCxnSpPr>
          <p:cNvPr id="6" name="Straight Arrow Connector 5"/>
          <p:cNvCxnSpPr>
            <a:stCxn id="4" idx="2"/>
            <a:endCxn id="11" idx="0"/>
          </p:cNvCxnSpPr>
          <p:nvPr/>
        </p:nvCxnSpPr>
        <p:spPr>
          <a:xfrm flipH="1">
            <a:off x="3134994" y="1930766"/>
            <a:ext cx="2997732" cy="444965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12" idx="0"/>
          </p:cNvCxnSpPr>
          <p:nvPr/>
        </p:nvCxnSpPr>
        <p:spPr>
          <a:xfrm>
            <a:off x="6132726" y="1930766"/>
            <a:ext cx="2803462" cy="444964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  <a:endCxn id="13" idx="0"/>
          </p:cNvCxnSpPr>
          <p:nvPr/>
        </p:nvCxnSpPr>
        <p:spPr>
          <a:xfrm>
            <a:off x="3134994" y="4961054"/>
            <a:ext cx="2997732" cy="444964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2"/>
            <a:endCxn id="13" idx="0"/>
          </p:cNvCxnSpPr>
          <p:nvPr/>
        </p:nvCxnSpPr>
        <p:spPr>
          <a:xfrm flipH="1">
            <a:off x="6132726" y="4961054"/>
            <a:ext cx="2803462" cy="444964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7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332" y="951867"/>
            <a:ext cx="11648797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Tentative Plans for the Course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6332" y="1546443"/>
            <a:ext cx="1184422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Dynamic Programming based Methods</a:t>
            </a:r>
          </a:p>
          <a:p>
            <a:endParaRPr lang="en-US" b="1" dirty="0" smtClean="0"/>
          </a:p>
          <a:p>
            <a:r>
              <a:rPr lang="en-US" b="1" dirty="0" smtClean="0"/>
              <a:t>Policy Optimization</a:t>
            </a:r>
          </a:p>
          <a:p>
            <a:endParaRPr lang="en-US" b="1" dirty="0" smtClean="0"/>
          </a:p>
          <a:p>
            <a:r>
              <a:rPr lang="en-US" b="1" dirty="0" smtClean="0"/>
              <a:t>Actor-Critic Methods</a:t>
            </a:r>
          </a:p>
          <a:p>
            <a:endParaRPr lang="en-US" b="1" dirty="0" smtClean="0"/>
          </a:p>
          <a:p>
            <a:r>
              <a:rPr lang="en-US" b="1" dirty="0" smtClean="0"/>
              <a:t>Advanced Policy Optimization</a:t>
            </a:r>
          </a:p>
          <a:p>
            <a:endParaRPr lang="en-US" b="1" dirty="0" smtClean="0"/>
          </a:p>
          <a:p>
            <a:r>
              <a:rPr lang="en-US" b="1" dirty="0" smtClean="0"/>
              <a:t>Advanced Topics (Inverse RL, Meta Learning, Safe RL)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158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332" y="951867"/>
            <a:ext cx="11648797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Advanced Topics</a:t>
            </a:r>
            <a:endParaRPr sz="363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4048" y="1496632"/>
            <a:ext cx="1184422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Inverse Reinforcement </a:t>
            </a:r>
            <a:r>
              <a:rPr lang="en-US" b="1" dirty="0" smtClean="0"/>
              <a:t>Learning:- </a:t>
            </a:r>
            <a:r>
              <a:rPr lang="en-US" dirty="0" smtClean="0"/>
              <a:t>Learning the reward function.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Meta Reinforcement Learning:-</a:t>
            </a:r>
            <a:r>
              <a:rPr lang="en-US" dirty="0"/>
              <a:t> </a:t>
            </a:r>
            <a:r>
              <a:rPr lang="en-US" dirty="0" smtClean="0"/>
              <a:t>Learning to reinforcement learn.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en-US" sz="2000" dirty="0"/>
              <a:t>Babies explore – they move and act in highly variable and playful ways that are </a:t>
            </a:r>
            <a:r>
              <a:rPr lang="en-US" sz="2000" dirty="0">
                <a:solidFill>
                  <a:srgbClr val="0432FF"/>
                </a:solidFill>
              </a:rPr>
              <a:t>not goal-oriented and are seemingly random</a:t>
            </a:r>
            <a:r>
              <a:rPr lang="en-US" sz="2000" dirty="0"/>
              <a:t>. In doing so, they discover new problems and new solutions. </a:t>
            </a:r>
            <a:r>
              <a:rPr lang="en-US" sz="2000" dirty="0">
                <a:solidFill>
                  <a:srgbClr val="0432FF"/>
                </a:solidFill>
              </a:rPr>
              <a:t>Exploration makes intelligence open-ended and inventive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dirty="0" smtClean="0"/>
              <a:t>Safe Reinforcement Learning:- When we do not have much opportunity to explore safely (Guest Lectures by Prof. S. </a:t>
            </a:r>
            <a:r>
              <a:rPr lang="en-US" dirty="0" err="1" smtClean="0"/>
              <a:t>Dey</a:t>
            </a:r>
            <a:r>
              <a:rPr lang="en-US" smtClean="0"/>
              <a:t>).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10428" y="2328935"/>
            <a:ext cx="784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"The Development of Embodied Cognition: Six Lessons from Babies" - Linda Smith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0" y="1916173"/>
            <a:ext cx="9553731" cy="410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62828" y="4408539"/>
            <a:ext cx="784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"The Development of Embodied Cognition: Six Lessons from Babies" - Linda Smith</a:t>
            </a:r>
          </a:p>
        </p:txBody>
      </p:sp>
    </p:spTree>
    <p:extLst>
      <p:ext uri="{BB962C8B-B14F-4D97-AF65-F5344CB8AC3E}">
        <p14:creationId xmlns:p14="http://schemas.microsoft.com/office/powerpoint/2010/main" val="16375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332" y="951867"/>
            <a:ext cx="11648797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Concluding with a quote from 1968 paper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94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70535" y="6056794"/>
            <a:ext cx="11844228" cy="870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mtClean="0"/>
              <a:t>Donald </a:t>
            </a:r>
            <a:r>
              <a:rPr lang="en-US" dirty="0" err="1" smtClean="0"/>
              <a:t>Michie</a:t>
            </a:r>
            <a:r>
              <a:rPr lang="en-US" dirty="0" smtClean="0"/>
              <a:t>, “</a:t>
            </a:r>
            <a:r>
              <a:rPr lang="en-US" dirty="0" smtClean="0">
                <a:hlinkClick r:id="rId3"/>
              </a:rPr>
              <a:t>Memo </a:t>
            </a:r>
            <a:r>
              <a:rPr lang="en-US" dirty="0">
                <a:hlinkClick r:id="rId3"/>
              </a:rPr>
              <a:t>Functions and Machine </a:t>
            </a:r>
            <a:r>
              <a:rPr lang="en-US" dirty="0" smtClean="0">
                <a:hlinkClick r:id="rId3"/>
              </a:rPr>
              <a:t>Learning</a:t>
            </a:r>
            <a:r>
              <a:rPr lang="en-US" dirty="0" smtClean="0"/>
              <a:t>”, </a:t>
            </a:r>
            <a:r>
              <a:rPr lang="en-US" dirty="0"/>
              <a:t> </a:t>
            </a:r>
            <a:r>
              <a:rPr lang="en-US" i="1" dirty="0" smtClean="0"/>
              <a:t>Nature, 1968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2" y="1632797"/>
            <a:ext cx="10179803" cy="42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822451"/>
            <a:ext cx="9144000" cy="2387600"/>
          </a:xfrm>
        </p:spPr>
        <p:txBody>
          <a:bodyPr/>
          <a:lstStyle/>
          <a:p>
            <a:r>
              <a:rPr lang="en-US" smtClean="0"/>
              <a:t>Thank You!!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CS60077 / Reinforcement Learning | Introduction (c) Abir 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5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Course Information</a:t>
            </a:r>
            <a:endParaRPr sz="363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461578"/>
            <a:ext cx="11935668" cy="465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endParaRPr lang="en-US" b="1" dirty="0" smtClean="0"/>
          </a:p>
          <a:p>
            <a:pPr>
              <a:lnSpc>
                <a:spcPts val="3000"/>
              </a:lnSpc>
            </a:pPr>
            <a:r>
              <a:rPr lang="en-US" b="1" dirty="0" smtClean="0"/>
              <a:t>Prerequisites</a:t>
            </a:r>
            <a:r>
              <a:rPr lang="en-US" dirty="0" smtClean="0"/>
              <a:t>: 1</a:t>
            </a:r>
            <a:r>
              <a:rPr lang="en-US" dirty="0"/>
              <a:t>. MA20104: Probability and Statistics 2. CS60050: Machine Learning or CS60010: Deep </a:t>
            </a:r>
            <a:r>
              <a:rPr lang="en-US" dirty="0" smtClean="0"/>
              <a:t>Learning.</a:t>
            </a:r>
          </a:p>
          <a:p>
            <a:pPr>
              <a:lnSpc>
                <a:spcPts val="3000"/>
              </a:lnSpc>
            </a:pPr>
            <a:endParaRPr lang="en-US" dirty="0"/>
          </a:p>
          <a:p>
            <a:pPr>
              <a:lnSpc>
                <a:spcPts val="3000"/>
              </a:lnSpc>
            </a:pPr>
            <a:endParaRPr lang="en-US" dirty="0" smtClean="0"/>
          </a:p>
          <a:p>
            <a:pPr>
              <a:lnSpc>
                <a:spcPts val="3000"/>
              </a:lnSpc>
            </a:pPr>
            <a:r>
              <a:rPr lang="en-US" b="1" dirty="0" smtClean="0"/>
              <a:t>Python Proficiency</a:t>
            </a:r>
            <a:r>
              <a:rPr lang="en-US" dirty="0" smtClean="0"/>
              <a:t>: Proficiency in Python and familiarity with some Deep Learning tools (</a:t>
            </a:r>
            <a:r>
              <a:rPr lang="en-US" dirty="0" err="1" smtClean="0"/>
              <a:t>Tensorflow</a:t>
            </a:r>
            <a:r>
              <a:rPr lang="en-US" dirty="0" smtClean="0"/>
              <a:t>, </a:t>
            </a:r>
            <a:r>
              <a:rPr lang="en-US" dirty="0" err="1"/>
              <a:t>P</a:t>
            </a:r>
            <a:r>
              <a:rPr lang="en-US" dirty="0" err="1" smtClean="0"/>
              <a:t>ytorch</a:t>
            </a:r>
            <a:r>
              <a:rPr lang="en-US" dirty="0" smtClean="0"/>
              <a:t> etc.) is desirable. A few links to get started.</a:t>
            </a:r>
          </a:p>
          <a:p>
            <a:pPr lvl="1">
              <a:lnSpc>
                <a:spcPts val="3000"/>
              </a:lnSpc>
            </a:pPr>
            <a:r>
              <a:rPr lang="en-US" dirty="0">
                <a:hlinkClick r:id="rId3"/>
              </a:rPr>
              <a:t>https://docs.python.org/3/tutorial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>
              <a:lnSpc>
                <a:spcPts val="3000"/>
              </a:lnSpc>
            </a:pPr>
            <a:r>
              <a:rPr lang="en-US" dirty="0">
                <a:hlinkClick r:id="rId4"/>
              </a:rPr>
              <a:t>http://cs231n.github.io/python-numpy-tutorial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90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Course Information</a:t>
            </a:r>
            <a:endParaRPr sz="363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461578"/>
            <a:ext cx="11935668" cy="465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en-US" b="1" dirty="0" smtClean="0"/>
              <a:t>Books and References</a:t>
            </a:r>
            <a:r>
              <a:rPr lang="en-US" dirty="0" smtClean="0"/>
              <a:t>:</a:t>
            </a:r>
          </a:p>
          <a:p>
            <a:pPr marL="914400" lvl="1" indent="-457200">
              <a:lnSpc>
                <a:spcPts val="3000"/>
              </a:lnSpc>
              <a:buFont typeface="+mj-lt"/>
              <a:buAutoNum type="arabicPeriod"/>
            </a:pPr>
            <a:r>
              <a:rPr lang="en-US" dirty="0" smtClean="0"/>
              <a:t>“Reinforcement Learning: An Introduction”, Richard S. Sutton and Andrew G. </a:t>
            </a:r>
            <a:r>
              <a:rPr lang="en-US" dirty="0" err="1" smtClean="0"/>
              <a:t>Barto</a:t>
            </a:r>
            <a:r>
              <a:rPr lang="en-US" dirty="0" smtClean="0"/>
              <a:t>, 2</a:t>
            </a:r>
            <a:r>
              <a:rPr lang="en-US" baseline="30000" dirty="0" smtClean="0"/>
              <a:t>nd</a:t>
            </a:r>
            <a:r>
              <a:rPr lang="en-US" dirty="0" smtClean="0"/>
              <a:t> Edition, Free </a:t>
            </a:r>
            <a:r>
              <a:rPr lang="en-US" dirty="0" smtClean="0">
                <a:hlinkClick r:id="rId3"/>
              </a:rPr>
              <a:t>link</a:t>
            </a:r>
            <a:r>
              <a:rPr lang="en-US" dirty="0" smtClean="0"/>
              <a:t>.</a:t>
            </a:r>
          </a:p>
          <a:p>
            <a:pPr marL="914400" lvl="1" indent="-457200">
              <a:lnSpc>
                <a:spcPts val="3000"/>
              </a:lnSpc>
              <a:buFont typeface="+mj-lt"/>
              <a:buAutoNum type="arabicPeriod"/>
            </a:pPr>
            <a:r>
              <a:rPr lang="en-US" dirty="0" smtClean="0"/>
              <a:t>“</a:t>
            </a:r>
            <a:r>
              <a:rPr lang="en-US" dirty="0"/>
              <a:t>An Introduction to Deep Reinforcement Learning”, Vincent </a:t>
            </a:r>
            <a:r>
              <a:rPr lang="en-US" dirty="0" smtClean="0"/>
              <a:t>François-</a:t>
            </a:r>
            <a:r>
              <a:rPr lang="en-US" dirty="0" err="1" smtClean="0"/>
              <a:t>Lavet</a:t>
            </a:r>
            <a:r>
              <a:rPr lang="en-US" dirty="0"/>
              <a:t>, Peter Henderson, </a:t>
            </a:r>
            <a:r>
              <a:rPr lang="en-US" dirty="0" err="1"/>
              <a:t>Riashat</a:t>
            </a:r>
            <a:r>
              <a:rPr lang="en-US" dirty="0"/>
              <a:t> Islam, Marc G. </a:t>
            </a:r>
            <a:r>
              <a:rPr lang="en-US" dirty="0" err="1"/>
              <a:t>Bellemare</a:t>
            </a:r>
            <a:r>
              <a:rPr lang="en-US" dirty="0"/>
              <a:t> and Joelle </a:t>
            </a:r>
            <a:r>
              <a:rPr lang="en-US" dirty="0" err="1" smtClean="0"/>
              <a:t>Pineau</a:t>
            </a:r>
            <a:r>
              <a:rPr lang="en-US" dirty="0"/>
              <a:t>, </a:t>
            </a:r>
            <a:r>
              <a:rPr lang="en-US" dirty="0" smtClean="0"/>
              <a:t>Free </a:t>
            </a:r>
            <a:r>
              <a:rPr lang="en-US" dirty="0" smtClean="0">
                <a:hlinkClick r:id="rId4"/>
              </a:rPr>
              <a:t>link</a:t>
            </a:r>
            <a:r>
              <a:rPr lang="en-US" dirty="0" smtClean="0"/>
              <a:t>.</a:t>
            </a:r>
          </a:p>
          <a:p>
            <a:pPr marL="914400" lvl="1" indent="-457200">
              <a:lnSpc>
                <a:spcPts val="3000"/>
              </a:lnSpc>
              <a:buFont typeface="+mj-lt"/>
              <a:buAutoNum type="arabicPeriod"/>
            </a:pPr>
            <a:r>
              <a:rPr lang="en-US" dirty="0"/>
              <a:t>“Algorithms for Reinforcement Learning”, </a:t>
            </a:r>
            <a:r>
              <a:rPr lang="en-US" dirty="0" err="1"/>
              <a:t>Csaba</a:t>
            </a:r>
            <a:r>
              <a:rPr lang="en-US" dirty="0"/>
              <a:t> </a:t>
            </a:r>
            <a:r>
              <a:rPr lang="en-US" dirty="0" err="1" smtClean="0"/>
              <a:t>Szepesvari</a:t>
            </a:r>
            <a:r>
              <a:rPr lang="en-US" dirty="0" smtClean="0"/>
              <a:t>, Free </a:t>
            </a:r>
            <a:r>
              <a:rPr lang="en-US" dirty="0" smtClean="0">
                <a:hlinkClick r:id="rId5"/>
              </a:rPr>
              <a:t>link</a:t>
            </a:r>
            <a:r>
              <a:rPr lang="en-US" dirty="0" smtClean="0"/>
              <a:t>.</a:t>
            </a:r>
            <a:endParaRPr lang="en-US" dirty="0"/>
          </a:p>
          <a:p>
            <a:pPr marL="914400" lvl="1" indent="-457200">
              <a:lnSpc>
                <a:spcPts val="3000"/>
              </a:lnSpc>
              <a:buFont typeface="+mj-lt"/>
              <a:buAutoNum type="arabicPeriod"/>
            </a:pPr>
            <a:r>
              <a:rPr lang="en-US" dirty="0"/>
              <a:t>[</a:t>
            </a:r>
            <a:r>
              <a:rPr lang="en-US" dirty="0" smtClean="0"/>
              <a:t>For Probability Primer] - “Probability</a:t>
            </a:r>
            <a:r>
              <a:rPr lang="en-US" dirty="0"/>
              <a:t>, Statistics, and Random Processes for Electrical Engineering</a:t>
            </a:r>
            <a:r>
              <a:rPr lang="en-US" dirty="0" smtClean="0"/>
              <a:t>”, 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Edition, Alberto </a:t>
            </a:r>
            <a:r>
              <a:rPr lang="en-US" dirty="0" smtClean="0"/>
              <a:t>Leon-Garcia, Free </a:t>
            </a:r>
            <a:r>
              <a:rPr lang="en-US" dirty="0" smtClean="0">
                <a:hlinkClick r:id="rId6"/>
              </a:rPr>
              <a:t>link</a:t>
            </a:r>
            <a:r>
              <a:rPr lang="en-US" dirty="0" smtClean="0"/>
              <a:t>.</a:t>
            </a:r>
            <a:endParaRPr lang="en-US" dirty="0"/>
          </a:p>
          <a:p>
            <a:pPr marL="914400" lvl="1" indent="-457200">
              <a:lnSpc>
                <a:spcPts val="3000"/>
              </a:lnSpc>
              <a:buFont typeface="+mj-lt"/>
              <a:buAutoNum type="arabicPeriod"/>
            </a:pPr>
            <a:r>
              <a:rPr lang="en-US" dirty="0"/>
              <a:t>[For Probability Primer] - </a:t>
            </a:r>
            <a:r>
              <a:rPr lang="en-US" dirty="0" smtClean="0"/>
              <a:t>Lecture </a:t>
            </a:r>
            <a:r>
              <a:rPr lang="en-US" dirty="0"/>
              <a:t>Notes on Introduction to </a:t>
            </a:r>
            <a:r>
              <a:rPr lang="en-US" dirty="0" smtClean="0"/>
              <a:t>Probability, </a:t>
            </a:r>
            <a:r>
              <a:rPr lang="en-US" dirty="0"/>
              <a:t>Dimitri P. </a:t>
            </a:r>
            <a:r>
              <a:rPr lang="en-US" dirty="0" err="1"/>
              <a:t>Bertsekas</a:t>
            </a:r>
            <a:r>
              <a:rPr lang="en-US" dirty="0"/>
              <a:t> and John N. </a:t>
            </a:r>
            <a:r>
              <a:rPr lang="en-US" dirty="0" err="1" smtClean="0"/>
              <a:t>Tsitsiklis</a:t>
            </a:r>
            <a:r>
              <a:rPr lang="en-US" dirty="0" smtClean="0"/>
              <a:t>, Free </a:t>
            </a:r>
            <a:r>
              <a:rPr lang="en-US" dirty="0" smtClean="0">
                <a:hlinkClick r:id="rId7"/>
              </a:rPr>
              <a:t>link</a:t>
            </a:r>
            <a:endParaRPr lang="en-US" dirty="0" smtClean="0"/>
          </a:p>
          <a:p>
            <a:pPr>
              <a:lnSpc>
                <a:spcPts val="3000"/>
              </a:lnSpc>
            </a:pPr>
            <a:r>
              <a:rPr lang="en-US" dirty="0" smtClean="0"/>
              <a:t>More references specific to the lectures will be added in the course website as and when needed.</a:t>
            </a:r>
          </a:p>
        </p:txBody>
      </p:sp>
    </p:spTree>
    <p:extLst>
      <p:ext uri="{BB962C8B-B14F-4D97-AF65-F5344CB8AC3E}">
        <p14:creationId xmlns:p14="http://schemas.microsoft.com/office/powerpoint/2010/main" val="4357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Course Information</a:t>
            </a:r>
            <a:endParaRPr sz="363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461578"/>
            <a:ext cx="11935668" cy="465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endParaRPr lang="en-US" dirty="0" smtClean="0"/>
          </a:p>
          <a:p>
            <a:pPr>
              <a:lnSpc>
                <a:spcPts val="3000"/>
              </a:lnSpc>
            </a:pPr>
            <a:endParaRPr lang="en-US" dirty="0"/>
          </a:p>
          <a:p>
            <a:pPr>
              <a:lnSpc>
                <a:spcPts val="3000"/>
              </a:lnSpc>
            </a:pPr>
            <a:r>
              <a:rPr lang="en-US" dirty="0" smtClean="0"/>
              <a:t>Online lecture Videos: The following courses will be closely followed in this course</a:t>
            </a:r>
          </a:p>
          <a:p>
            <a:pPr lvl="1">
              <a:lnSpc>
                <a:spcPts val="3000"/>
              </a:lnSpc>
            </a:pPr>
            <a:r>
              <a:rPr lang="en-US" dirty="0" smtClean="0"/>
              <a:t>Reinforcement Learning by David Silver (</a:t>
            </a:r>
            <a:r>
              <a:rPr lang="en-US" dirty="0" smtClean="0">
                <a:hlinkClick r:id="rId3"/>
              </a:rPr>
              <a:t>Link</a:t>
            </a:r>
            <a:r>
              <a:rPr lang="en-US" dirty="0" smtClean="0"/>
              <a:t>)</a:t>
            </a:r>
          </a:p>
          <a:p>
            <a:pPr lvl="1">
              <a:lnSpc>
                <a:spcPts val="3000"/>
              </a:lnSpc>
            </a:pPr>
            <a:r>
              <a:rPr lang="en-US" dirty="0" smtClean="0"/>
              <a:t>Deep Reinforcement Learning by Sergey Levine (</a:t>
            </a:r>
            <a:r>
              <a:rPr lang="en-US" dirty="0" smtClean="0">
                <a:hlinkClick r:id="rId4"/>
              </a:rPr>
              <a:t>Link</a:t>
            </a:r>
            <a:r>
              <a:rPr lang="en-US" dirty="0" smtClean="0"/>
              <a:t>)</a:t>
            </a:r>
          </a:p>
          <a:p>
            <a:pPr lvl="1">
              <a:lnSpc>
                <a:spcPts val="3000"/>
              </a:lnSpc>
            </a:pPr>
            <a:r>
              <a:rPr lang="en-US" dirty="0" smtClean="0"/>
              <a:t>NPTEL Reinforcement Learning by </a:t>
            </a:r>
            <a:r>
              <a:rPr lang="en-US" dirty="0" err="1" smtClean="0"/>
              <a:t>Balaraman</a:t>
            </a:r>
            <a:r>
              <a:rPr lang="en-US" dirty="0" smtClean="0"/>
              <a:t> </a:t>
            </a:r>
            <a:r>
              <a:rPr lang="en-US" dirty="0" err="1" smtClean="0"/>
              <a:t>Ravindran</a:t>
            </a:r>
            <a:r>
              <a:rPr lang="en-US" dirty="0" smtClean="0"/>
              <a:t> (</a:t>
            </a:r>
            <a:r>
              <a:rPr lang="en-US" dirty="0" smtClean="0">
                <a:hlinkClick r:id="rId5"/>
              </a:rPr>
              <a:t>Link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127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80" y="1904233"/>
            <a:ext cx="5761220" cy="232678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Course Information</a:t>
            </a:r>
            <a:endParaRPr sz="363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461578"/>
            <a:ext cx="11935668" cy="465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en-US" b="1" dirty="0" smtClean="0"/>
              <a:t>Evaluation</a:t>
            </a:r>
            <a:r>
              <a:rPr lang="en-US" dirty="0" smtClean="0"/>
              <a:t>: Homework (20%) </a:t>
            </a:r>
            <a:r>
              <a:rPr lang="mr-IN" dirty="0" smtClean="0"/>
              <a:t>–</a:t>
            </a:r>
            <a:r>
              <a:rPr lang="en-US" dirty="0" smtClean="0"/>
              <a:t> 4 </a:t>
            </a:r>
            <a:r>
              <a:rPr lang="en-US" dirty="0" err="1" smtClean="0"/>
              <a:t>Homeworks</a:t>
            </a:r>
            <a:r>
              <a:rPr lang="en-US" dirty="0" smtClean="0"/>
              <a:t>; mid term (30%); End-term (30%); Project (20%).</a:t>
            </a:r>
          </a:p>
          <a:p>
            <a:pPr lvl="1">
              <a:lnSpc>
                <a:spcPts val="3000"/>
              </a:lnSpc>
            </a:pPr>
            <a:r>
              <a:rPr lang="en-US" dirty="0" smtClean="0"/>
              <a:t>Project has three options to choose from</a:t>
            </a:r>
          </a:p>
          <a:p>
            <a:pPr marL="914400" lvl="2" indent="-279400">
              <a:lnSpc>
                <a:spcPts val="3000"/>
              </a:lnSpc>
            </a:pPr>
            <a:r>
              <a:rPr lang="en-US" dirty="0" smtClean="0"/>
              <a:t>Present and write notes in </a:t>
            </a:r>
            <a:r>
              <a:rPr lang="en-US" dirty="0" err="1" smtClean="0"/>
              <a:t>shortscience.org</a:t>
            </a:r>
            <a:r>
              <a:rPr lang="en-US" dirty="0" smtClean="0"/>
              <a:t> for 2 RL papers.</a:t>
            </a:r>
            <a:br>
              <a:rPr lang="en-US" dirty="0" smtClean="0"/>
            </a:br>
            <a:r>
              <a:rPr lang="en-US" dirty="0" smtClean="0"/>
              <a:t>Papers will be provided in the course website or in AWS</a:t>
            </a:r>
            <a:br>
              <a:rPr lang="en-US" dirty="0" smtClean="0"/>
            </a:br>
            <a:r>
              <a:rPr lang="en-US" dirty="0" smtClean="0"/>
              <a:t>Educate LMS.</a:t>
            </a:r>
          </a:p>
          <a:p>
            <a:pPr marL="914400" lvl="2" indent="-279400">
              <a:lnSpc>
                <a:spcPts val="3000"/>
              </a:lnSpc>
            </a:pPr>
            <a:r>
              <a:rPr lang="en-US" dirty="0" smtClean="0"/>
              <a:t>Take part in </a:t>
            </a:r>
            <a:r>
              <a:rPr lang="en-US" dirty="0" err="1" smtClean="0"/>
              <a:t>NeurIPS</a:t>
            </a:r>
            <a:r>
              <a:rPr lang="en-US" dirty="0" smtClean="0"/>
              <a:t> 2019 Reproducibility Challenge [</a:t>
            </a:r>
            <a:r>
              <a:rPr lang="en-US" dirty="0" smtClean="0">
                <a:solidFill>
                  <a:srgbClr val="FF0000"/>
                </a:solidFill>
              </a:rPr>
              <a:t>Tentative</a:t>
            </a:r>
            <a:r>
              <a:rPr lang="en-US" dirty="0" smtClean="0"/>
              <a:t>]</a:t>
            </a:r>
          </a:p>
          <a:p>
            <a:pPr marL="914400" lvl="2" indent="-279400">
              <a:lnSpc>
                <a:spcPts val="3000"/>
              </a:lnSpc>
            </a:pPr>
            <a:r>
              <a:rPr lang="en-US" dirty="0" smtClean="0"/>
              <a:t>Indigenous project: Here the deliverables is </a:t>
            </a:r>
            <a:r>
              <a:rPr lang="en-US" dirty="0" err="1" smtClean="0"/>
              <a:t>NeurIPS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style 8 page report and a 10 minute presentation</a:t>
            </a:r>
            <a:br>
              <a:rPr lang="en-US" dirty="0" smtClean="0"/>
            </a:br>
            <a:r>
              <a:rPr lang="en-US" dirty="0" smtClean="0"/>
              <a:t>at the end of the course.</a:t>
            </a:r>
          </a:p>
        </p:txBody>
      </p:sp>
    </p:spTree>
    <p:extLst>
      <p:ext uri="{BB962C8B-B14F-4D97-AF65-F5344CB8AC3E}">
        <p14:creationId xmlns:p14="http://schemas.microsoft.com/office/powerpoint/2010/main" val="20085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Reinforcement Learning</a:t>
            </a:r>
            <a:endParaRPr sz="3630" dirty="0"/>
          </a:p>
        </p:txBody>
      </p:sp>
      <p:sp>
        <p:nvSpPr>
          <p:cNvPr id="4" name="Google Shape;88;p12"/>
          <p:cNvSpPr txBox="1"/>
          <p:nvPr/>
        </p:nvSpPr>
        <p:spPr>
          <a:xfrm>
            <a:off x="9138660" y="6513258"/>
            <a:ext cx="2961900" cy="251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 smtClean="0">
                <a:solidFill>
                  <a:srgbClr val="999999"/>
                </a:solidFill>
              </a:rPr>
              <a:t>Video</a:t>
            </a:r>
            <a:r>
              <a:rPr lang="en-US" sz="1000" dirty="0">
                <a:solidFill>
                  <a:srgbClr val="999999"/>
                </a:solidFill>
              </a:rPr>
              <a:t> courtesy</a:t>
            </a:r>
            <a:r>
              <a:rPr lang="en-US" sz="1000" dirty="0" smtClean="0">
                <a:solidFill>
                  <a:srgbClr val="999999"/>
                </a:solidFill>
              </a:rPr>
              <a:t>: Brendan Cole, </a:t>
            </a:r>
            <a:r>
              <a:rPr lang="en-US" sz="1000" dirty="0" smtClean="0">
                <a:solidFill>
                  <a:srgbClr val="999999"/>
                </a:solidFill>
                <a:hlinkClick r:id="rId5"/>
              </a:rPr>
              <a:t>youtube link</a:t>
            </a:r>
            <a:endParaRPr sz="1000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65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“</a:t>
            </a:r>
            <a:r>
              <a:rPr lang="en-US" b="1" dirty="0" smtClean="0">
                <a:solidFill>
                  <a:srgbClr val="0432FF"/>
                </a:solidFill>
              </a:rPr>
              <a:t>Goal-directed</a:t>
            </a:r>
            <a:r>
              <a:rPr lang="en-US" dirty="0" smtClean="0"/>
              <a:t> learning from </a:t>
            </a:r>
            <a:r>
              <a:rPr lang="en-US" b="1" dirty="0" smtClean="0">
                <a:solidFill>
                  <a:srgbClr val="FF0000"/>
                </a:solidFill>
              </a:rPr>
              <a:t>interaction</a:t>
            </a:r>
            <a:r>
              <a:rPr lang="en-US" b="1" dirty="0" smtClean="0"/>
              <a:t> </a:t>
            </a:r>
            <a:r>
              <a:rPr lang="en-US" dirty="0" smtClean="0"/>
              <a:t>in an </a:t>
            </a:r>
            <a:r>
              <a:rPr lang="en-US" b="1" dirty="0" smtClean="0">
                <a:solidFill>
                  <a:srgbClr val="0432FF"/>
                </a:solidFill>
              </a:rPr>
              <a:t>uncertain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environment”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sz="2000" dirty="0" smtClean="0">
                <a:latin typeface="Arial Unicode MS" charset="0"/>
                <a:ea typeface="Arial Unicode MS" charset="0"/>
                <a:cs typeface="Arial Unicode MS" charset="0"/>
              </a:rPr>
              <a:t>Reinforcement </a:t>
            </a:r>
            <a:r>
              <a:rPr lang="en-US" sz="2000" dirty="0">
                <a:latin typeface="Arial Unicode MS" charset="0"/>
                <a:ea typeface="Arial Unicode MS" charset="0"/>
                <a:cs typeface="Arial Unicode MS" charset="0"/>
              </a:rPr>
              <a:t>Learning: An </a:t>
            </a:r>
            <a:r>
              <a:rPr lang="en-US" sz="2000" dirty="0" smtClean="0">
                <a:latin typeface="Arial Unicode MS" charset="0"/>
                <a:ea typeface="Arial Unicode MS" charset="0"/>
                <a:cs typeface="Arial Unicode MS" charset="0"/>
              </a:rPr>
              <a:t>Introduction, Sutton and </a:t>
            </a:r>
            <a:r>
              <a:rPr lang="en-US" sz="2000" dirty="0" err="1" smtClean="0">
                <a:latin typeface="Arial Unicode MS" charset="0"/>
                <a:ea typeface="Arial Unicode MS" charset="0"/>
                <a:cs typeface="Arial Unicode MS" charset="0"/>
              </a:rPr>
              <a:t>Barto</a:t>
            </a:r>
            <a:r>
              <a:rPr lang="en-US" sz="2000" dirty="0" smtClean="0">
                <a:latin typeface="Arial Unicode MS" charset="0"/>
                <a:ea typeface="Arial Unicode MS" charset="0"/>
                <a:cs typeface="Arial Unicode MS" charset="0"/>
              </a:rPr>
              <a:t>, Second Edition</a:t>
            </a:r>
            <a:endParaRPr lang="en-US" sz="2000" dirty="0">
              <a:latin typeface="Arial Unicode MS" charset="0"/>
              <a:ea typeface="Arial Unicode MS" charset="0"/>
              <a:cs typeface="Arial Unicode MS" charset="0"/>
            </a:endParaRPr>
          </a:p>
          <a:p>
            <a:endParaRPr lang="en-US" dirty="0"/>
          </a:p>
        </p:txBody>
      </p:sp>
      <p:pic>
        <p:nvPicPr>
          <p:cNvPr id="3" name="compressed_vid_low_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620" y="2374270"/>
            <a:ext cx="7156130" cy="402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Reinforcement </a:t>
            </a:r>
            <a:r>
              <a:rPr lang="en-US" sz="3630" dirty="0" smtClean="0">
                <a:solidFill>
                  <a:srgbClr val="FF0000"/>
                </a:solidFill>
              </a:rPr>
              <a:t>Learning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4" name="Google Shape;88;p12"/>
          <p:cNvSpPr txBox="1"/>
          <p:nvPr/>
        </p:nvSpPr>
        <p:spPr>
          <a:xfrm>
            <a:off x="8184629" y="6513257"/>
            <a:ext cx="3975891" cy="29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>
                <a:solidFill>
                  <a:srgbClr val="999999"/>
                </a:solidFill>
              </a:rPr>
              <a:t>Image credit: Melbourne Child Psychology &amp; School Psychology Services</a:t>
            </a:r>
            <a:endParaRPr sz="1000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65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Definition of </a:t>
            </a:r>
            <a:r>
              <a:rPr lang="en-US" dirty="0" smtClean="0">
                <a:solidFill>
                  <a:srgbClr val="FF0000"/>
                </a:solidFill>
              </a:rPr>
              <a:t>Learning </a:t>
            </a:r>
            <a:r>
              <a:rPr lang="en-US" dirty="0" smtClean="0"/>
              <a:t>from Psychology: Learning is a relatively </a:t>
            </a:r>
            <a:r>
              <a:rPr lang="en-US" b="1" dirty="0" smtClean="0">
                <a:solidFill>
                  <a:srgbClr val="0432FF"/>
                </a:solidFill>
              </a:rPr>
              <a:t>permanent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change in behavior that occurs through </a:t>
            </a:r>
            <a:r>
              <a:rPr lang="en-US" b="1" dirty="0" smtClean="0">
                <a:solidFill>
                  <a:srgbClr val="0432FF"/>
                </a:solidFill>
              </a:rPr>
              <a:t>experience</a:t>
            </a:r>
            <a:r>
              <a:rPr lang="en-US" dirty="0" smtClean="0"/>
              <a:t>. It</a:t>
            </a:r>
            <a:r>
              <a:rPr lang="mr-IN" dirty="0" smtClean="0"/>
              <a:t>’</a:t>
            </a:r>
            <a:r>
              <a:rPr lang="en-US" dirty="0" smtClean="0"/>
              <a:t>s a </a:t>
            </a:r>
            <a:r>
              <a:rPr lang="en-US" b="1" dirty="0" smtClean="0">
                <a:solidFill>
                  <a:srgbClr val="0432FF"/>
                </a:solidFill>
              </a:rPr>
              <a:t>continuous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432FF"/>
                </a:solidFill>
              </a:rPr>
              <a:t>gradual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smtClean="0"/>
              <a:t>process.</a:t>
            </a:r>
            <a:endParaRPr lang="en-US" dirty="0"/>
          </a:p>
        </p:txBody>
      </p:sp>
      <p:pic>
        <p:nvPicPr>
          <p:cNvPr id="1026" name="Picture 2" descr="https://www.melbournechildpsychology.com.au/wp-content/uploads/2017/09/shutterstock_955716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95" y="2597489"/>
            <a:ext cx="5839262" cy="38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820" y="951867"/>
            <a:ext cx="7233749" cy="569671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lang="en-US" sz="3630" dirty="0" smtClean="0"/>
              <a:t>Some more of Psychology</a:t>
            </a:r>
            <a:endParaRPr sz="3630" dirty="0">
              <a:solidFill>
                <a:srgbClr val="FF0000"/>
              </a:solidFill>
            </a:endParaRPr>
          </a:p>
        </p:txBody>
      </p:sp>
      <p:sp>
        <p:nvSpPr>
          <p:cNvPr id="4" name="Google Shape;88;p12"/>
          <p:cNvSpPr txBox="1"/>
          <p:nvPr/>
        </p:nvSpPr>
        <p:spPr>
          <a:xfrm>
            <a:off x="9923783" y="6492278"/>
            <a:ext cx="2268217" cy="34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000" dirty="0" smtClean="0">
                <a:solidFill>
                  <a:srgbClr val="999999"/>
                </a:solidFill>
              </a:rPr>
              <a:t>Images </a:t>
            </a:r>
            <a:r>
              <a:rPr lang="en-US" sz="1000" dirty="0">
                <a:solidFill>
                  <a:srgbClr val="999999"/>
                </a:solidFill>
              </a:rPr>
              <a:t>credit</a:t>
            </a:r>
            <a:r>
              <a:rPr lang="en-US" sz="1000" smtClean="0">
                <a:solidFill>
                  <a:srgbClr val="999999"/>
                </a:solidFill>
              </a:rPr>
              <a:t>: Wikipedia</a:t>
            </a:r>
            <a:endParaRPr sz="1000" dirty="0">
              <a:solidFill>
                <a:srgbClr val="9999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CS60077 / Reinforcement Learning | Introduction (c) Abir Das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892" y="1521538"/>
            <a:ext cx="11935668" cy="465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</a:rPr>
              <a:t>Classical Conditioning</a:t>
            </a:r>
            <a:r>
              <a:rPr lang="en-US" dirty="0" smtClean="0"/>
              <a:t>: Theory developed by Ivan Pavlov (Nobel prize in 1904).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Dog salivates seeing the food (</a:t>
            </a:r>
            <a:r>
              <a:rPr lang="en-US" u="sng" dirty="0" smtClean="0"/>
              <a:t>Unconditioned response</a:t>
            </a:r>
            <a:r>
              <a:rPr lang="en-US" dirty="0" smtClean="0"/>
              <a:t> (salivating) to </a:t>
            </a:r>
            <a:r>
              <a:rPr lang="en-US" u="sng" dirty="0" smtClean="0"/>
              <a:t>Unconditioned Stimulus</a:t>
            </a:r>
            <a:r>
              <a:rPr lang="en-US" dirty="0" smtClean="0"/>
              <a:t> (food))</a:t>
            </a:r>
          </a:p>
          <a:p>
            <a:r>
              <a:rPr lang="en-US" dirty="0" smtClean="0"/>
              <a:t>Dog salivates hearing the bell (</a:t>
            </a:r>
            <a:r>
              <a:rPr lang="en-US" u="sng" dirty="0"/>
              <a:t>C</a:t>
            </a:r>
            <a:r>
              <a:rPr lang="en-US" u="sng" dirty="0" smtClean="0"/>
              <a:t>onditioned </a:t>
            </a:r>
            <a:r>
              <a:rPr lang="en-US" u="sng" dirty="0"/>
              <a:t>response</a:t>
            </a:r>
            <a:r>
              <a:rPr lang="en-US" dirty="0"/>
              <a:t> (salivating) to </a:t>
            </a:r>
            <a:r>
              <a:rPr lang="en-US" u="sng" dirty="0"/>
              <a:t>C</a:t>
            </a:r>
            <a:r>
              <a:rPr lang="en-US" u="sng" dirty="0" smtClean="0"/>
              <a:t>onditioned </a:t>
            </a:r>
            <a:r>
              <a:rPr lang="en-US" u="sng" dirty="0"/>
              <a:t>Stimulus</a:t>
            </a:r>
            <a:r>
              <a:rPr lang="en-US" dirty="0"/>
              <a:t> </a:t>
            </a:r>
            <a:r>
              <a:rPr lang="en-US" dirty="0" smtClean="0"/>
              <a:t>(bell)). Learning to associate bell to salivation via food.</a:t>
            </a:r>
            <a:endParaRPr lang="en-US" dirty="0"/>
          </a:p>
        </p:txBody>
      </p:sp>
      <p:pic>
        <p:nvPicPr>
          <p:cNvPr id="2050" name="Picture 2" descr="van Pavlov NLM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57" y="2091209"/>
            <a:ext cx="1682789" cy="23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a/aa/Ivan_Pavlov_research_on_dog%27s_reflex_set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62" y="2091209"/>
            <a:ext cx="4388979" cy="24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nter4AITemplate" id="{0D5693AE-206D-E541-A370-EAE42AF6800D}" vid="{4B2C9114-E5EC-7D4A-AE95-EC178593E7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Center4AITemplate</Template>
  <TotalTime>17896</TotalTime>
  <Words>1716</Words>
  <Application>Microsoft Macintosh PowerPoint</Application>
  <PresentationFormat>Widescreen</PresentationFormat>
  <Paragraphs>222</Paragraphs>
  <Slides>26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 Unicode MS</vt:lpstr>
      <vt:lpstr>Calibri</vt:lpstr>
      <vt:lpstr>Cambria Math</vt:lpstr>
      <vt:lpstr>Mangal</vt:lpstr>
      <vt:lpstr>Quattrocento Sans</vt:lpstr>
      <vt:lpstr>Segoe UI</vt:lpstr>
      <vt:lpstr>Arial</vt:lpstr>
      <vt:lpstr>Office Theme</vt:lpstr>
      <vt:lpstr>Reinforcement Learning</vt:lpstr>
      <vt:lpstr>Logistics</vt:lpstr>
      <vt:lpstr>Course Information</vt:lpstr>
      <vt:lpstr>Course Information</vt:lpstr>
      <vt:lpstr>Course Information</vt:lpstr>
      <vt:lpstr>Course Information</vt:lpstr>
      <vt:lpstr>Reinforcement Learning</vt:lpstr>
      <vt:lpstr>Reinforcement Learning</vt:lpstr>
      <vt:lpstr>Some more of Psychology</vt:lpstr>
      <vt:lpstr>Some more of Psychology</vt:lpstr>
      <vt:lpstr>Some more of Psychology</vt:lpstr>
      <vt:lpstr>Some more of Psychology</vt:lpstr>
      <vt:lpstr>Some more of Psychology</vt:lpstr>
      <vt:lpstr>Reinforcement Learning Setting</vt:lpstr>
      <vt:lpstr>Reinforcement Learning Setting</vt:lpstr>
      <vt:lpstr>Reinforcement Learning Setting</vt:lpstr>
      <vt:lpstr>Distinguishing Features of Reinforcement Learning </vt:lpstr>
      <vt:lpstr>When to use Reinforcement Learning </vt:lpstr>
      <vt:lpstr>Supervised, Unsupervised and Reinforcement Learning</vt:lpstr>
      <vt:lpstr>Supervised, Unsupervised and Reinforcement Learning</vt:lpstr>
      <vt:lpstr>RL Algorithm Landscape</vt:lpstr>
      <vt:lpstr>Early History of Reinforcement Learning</vt:lpstr>
      <vt:lpstr>Tentative Plans for the Course</vt:lpstr>
      <vt:lpstr>Advanced Topics</vt:lpstr>
      <vt:lpstr>Concluding with a quote from 1968 paper</vt:lpstr>
      <vt:lpstr>Thank You!!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Foundations and Applications</dc:title>
  <dc:creator>Das, Abir</dc:creator>
  <cp:lastModifiedBy>Abir Das</cp:lastModifiedBy>
  <cp:revision>483</cp:revision>
  <cp:lastPrinted>2019-07-16T19:24:24Z</cp:lastPrinted>
  <dcterms:created xsi:type="dcterms:W3CDTF">2019-01-13T09:33:50Z</dcterms:created>
  <dcterms:modified xsi:type="dcterms:W3CDTF">2019-07-18T16:24:44Z</dcterms:modified>
</cp:coreProperties>
</file>