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83" r:id="rId3"/>
    <p:sldId id="299" r:id="rId4"/>
    <p:sldId id="282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2" r:id="rId16"/>
    <p:sldId id="309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52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2" autoAdjust="0"/>
    <p:restoredTop sz="89735" autoAdjust="0"/>
  </p:normalViewPr>
  <p:slideViewPr>
    <p:cSldViewPr snapToGrid="0" snapToObjects="1">
      <p:cViewPr varScale="1">
        <p:scale>
          <a:sx n="143" d="100"/>
          <a:sy n="143" d="100"/>
        </p:scale>
        <p:origin x="1312" y="192"/>
      </p:cViewPr>
      <p:guideLst>
        <p:guide orient="horz" pos="2478"/>
        <p:guide pos="3144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2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4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08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6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6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6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56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0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5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84863"/>
            <a:ext cx="5181600" cy="3992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84863"/>
            <a:ext cx="5181600" cy="39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3060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54517"/>
            <a:ext cx="5157787" cy="3235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3060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54517"/>
            <a:ext cx="5183188" cy="3235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77"/>
            <a:ext cx="1173997" cy="365125"/>
          </a:xfrm>
        </p:spPr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69844" y="6492277"/>
            <a:ext cx="783956" cy="365125"/>
          </a:xfrm>
        </p:spPr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492277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2197" y="6356350"/>
            <a:ext cx="8167606" cy="365125"/>
          </a:xfrm>
        </p:spPr>
        <p:txBody>
          <a:bodyPr/>
          <a:lstStyle/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4360"/>
            <a:ext cx="10515600" cy="103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98623"/>
            <a:ext cx="10515600" cy="407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7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/>
              <a:t>04 Jan,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197" y="6356350"/>
            <a:ext cx="8167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CS</a:t>
            </a:r>
            <a:r>
              <a:rPr lang="is-IS" dirty="0"/>
              <a:t>60010</a:t>
            </a:r>
            <a:r>
              <a:rPr lang="en-US" dirty="0"/>
              <a:t> / Deep Learning | Linear Algebra Review (c) Abir Das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844" y="6356350"/>
            <a:ext cx="783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5479" y="272251"/>
            <a:ext cx="7428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rPr>
              <a:t>Computer Science and Engineering</a:t>
            </a:r>
            <a:r>
              <a:rPr lang="en-US" b="1" dirty="0">
                <a:latin typeface="Segoe UI" charset="0"/>
                <a:ea typeface="Segoe UI" charset="0"/>
                <a:cs typeface="Segoe UI" charset="0"/>
              </a:rPr>
              <a:t>| Indian Institute of Technology Kharagpur</a:t>
            </a:r>
          </a:p>
          <a:p>
            <a:pPr algn="r"/>
            <a:r>
              <a:rPr lang="en-US" b="0" i="1" dirty="0" err="1">
                <a:latin typeface="Segoe UI" charset="0"/>
                <a:ea typeface="Segoe UI" charset="0"/>
                <a:cs typeface="Segoe UI" charset="0"/>
              </a:rPr>
              <a:t>cse.iitkgp.ac.in</a:t>
            </a:r>
            <a:endParaRPr lang="en-US" b="0" i="1" dirty="0">
              <a:latin typeface="Segoe UI" charset="0"/>
              <a:ea typeface="Segoe UI" charset="0"/>
              <a:cs typeface="Segoe UI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398"/>
            <a:ext cx="12192000" cy="10758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5871"/>
            <a:ext cx="781048" cy="87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1127448" y="1814964"/>
            <a:ext cx="993710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3600" dirty="0"/>
              <a:t>Deep Learning</a:t>
            </a:r>
            <a:br>
              <a:rPr lang="en-US" sz="3600" dirty="0"/>
            </a:br>
            <a:r>
              <a:rPr lang="en-US" sz="3600" dirty="0"/>
              <a:t>CS60010</a:t>
            </a:r>
            <a:endParaRPr sz="3600" i="1" dirty="0"/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895600" y="3645024"/>
            <a:ext cx="6400800" cy="19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None/>
            </a:pPr>
            <a:r>
              <a:rPr lang="en-US" sz="2000" b="1" dirty="0" err="1">
                <a:solidFill>
                  <a:srgbClr val="000099"/>
                </a:solidFill>
              </a:rPr>
              <a:t>Abir</a:t>
            </a:r>
            <a:r>
              <a:rPr lang="en-US" sz="2000" b="1" dirty="0">
                <a:solidFill>
                  <a:srgbClr val="000099"/>
                </a:solidFill>
              </a:rPr>
              <a:t> Das, </a:t>
            </a:r>
            <a:r>
              <a:rPr lang="en-US" sz="2000" b="1" dirty="0" err="1">
                <a:solidFill>
                  <a:srgbClr val="000099"/>
                </a:solidFill>
              </a:rPr>
              <a:t>Sudeshna</a:t>
            </a:r>
            <a:r>
              <a:rPr lang="en-US" sz="2000" b="1" dirty="0">
                <a:solidFill>
                  <a:srgbClr val="000099"/>
                </a:solidFill>
              </a:rPr>
              <a:t> Sarkar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endParaRPr lang="en-US"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Computer Science and Engineering Department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rPr lang="en-US" sz="2000" dirty="0">
                <a:solidFill>
                  <a:srgbClr val="3F3F3F"/>
                </a:solidFill>
              </a:rPr>
              <a:t>Indian Institute of Technology Kharagpur</a:t>
            </a:r>
            <a:endParaRPr sz="2000" dirty="0">
              <a:solidFill>
                <a:srgbClr val="3F3F3F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dirty="0">
              <a:solidFill>
                <a:srgbClr val="3F3F3F"/>
              </a:solidFill>
            </a:endParaRP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http://cse.iitkgp.ac.in/~adas/</a:t>
            </a:r>
          </a:p>
          <a:p>
            <a:pPr lvl="0">
              <a:lnSpc>
                <a:spcPct val="80000"/>
              </a:lnSpc>
              <a:spcBef>
                <a:spcPts val="400"/>
              </a:spcBef>
              <a:buClr>
                <a:srgbClr val="3F3F3F"/>
              </a:buClr>
              <a:buSzPts val="2000"/>
            </a:pPr>
            <a:r>
              <a:rPr lang="en-US" sz="2000" dirty="0">
                <a:solidFill>
                  <a:srgbClr val="3F3F3F"/>
                </a:solidFill>
              </a:rPr>
              <a:t>http://</a:t>
            </a:r>
            <a:r>
              <a:rPr lang="en-US" sz="2000" dirty="0" err="1">
                <a:solidFill>
                  <a:srgbClr val="3F3F3F"/>
                </a:solidFill>
              </a:rPr>
              <a:t>www.facweb.iitkgp.ac.in</a:t>
            </a:r>
            <a:r>
              <a:rPr lang="en-US" sz="2000" dirty="0">
                <a:solidFill>
                  <a:srgbClr val="3F3F3F"/>
                </a:solidFill>
              </a:rPr>
              <a:t>/~</a:t>
            </a:r>
            <a:r>
              <a:rPr lang="en-US" sz="2000" dirty="0" err="1">
                <a:solidFill>
                  <a:srgbClr val="3F3F3F"/>
                </a:solidFill>
              </a:rPr>
              <a:t>sudeshna</a:t>
            </a:r>
            <a:r>
              <a:rPr lang="en-US" sz="2000" dirty="0">
                <a:solidFill>
                  <a:srgbClr val="3F3F3F"/>
                </a:solidFill>
              </a:rPr>
              <a:t>/</a:t>
            </a:r>
            <a:endParaRPr sz="20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1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28" y="951867"/>
            <a:ext cx="10931236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/>
              <a:t>Standard Results on Eigenvalues </a:t>
            </a:r>
            <a:r>
              <a:rPr lang="en-US" sz="3630" dirty="0"/>
              <a:t>and Eigenvectors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eigenvalues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, then for any positive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,⋯,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are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. The significance is that if you have eigenvalues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, you don’t have to compute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a non-singular or invertible matrix with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,⋯,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are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For triangular matrix (upper, lower or diagonal), the eigenvalues are the diagonal elements itself.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a square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×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is symmetric then all its eigenvalues are real and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linearly independent eigenvectors. The reverse is also true </a:t>
                </a:r>
                <a:r>
                  <a:rPr lang="mr-IN" dirty="0"/>
                  <a:t>–</a:t>
                </a:r>
                <a:r>
                  <a:rPr lang="en-US" dirty="0"/>
                  <a:t> i.e., if a square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×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real eigenvalues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real orthogonal eigenvectors, then the matrix is symmetric.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2359" r="-1379" b="-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96298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28" y="951867"/>
            <a:ext cx="10931236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/>
              <a:t>Standard Results on Eigenvalues </a:t>
            </a:r>
            <a:r>
              <a:rPr lang="en-US" sz="3630" dirty="0"/>
              <a:t>and Eigenvectors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×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positive definite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 smtClean="0">
                        <a:latin typeface="Cambria Math" charset="0"/>
                      </a:rPr>
                      <m:t>≠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dirty="0" smtClean="0">
                        <a:latin typeface="Cambria Math" charset="0"/>
                      </a:rPr>
                      <m:t>𝑨𝒙</m:t>
                    </m:r>
                    <m:r>
                      <a:rPr lang="en-US" b="1" i="1" dirty="0" smtClean="0">
                        <a:latin typeface="Cambria Math" charset="0"/>
                      </a:rPr>
                      <m:t>&gt;</m:t>
                    </m:r>
                    <m:r>
                      <a:rPr lang="en-US" b="1" i="1" dirty="0" smtClean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/>
                  <a:t>. It is positive semi-definite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dirty="0">
                        <a:latin typeface="Cambria Math" charset="0"/>
                      </a:rPr>
                      <m:t>𝑨𝒙</m:t>
                    </m:r>
                    <m:r>
                      <a:rPr lang="en-US" b="1" i="1" dirty="0">
                        <a:latin typeface="Cambria Math" charset="0"/>
                      </a:rPr>
                      <m:t>≥</m:t>
                    </m:r>
                    <m:r>
                      <a:rPr lang="en-US" b="1" i="1" dirty="0">
                        <a:latin typeface="Cambria Math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×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negative definite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∀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≠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dirty="0">
                        <a:latin typeface="Cambria Math" charset="0"/>
                      </a:rPr>
                      <m:t>𝑨𝒙</m:t>
                    </m:r>
                    <m:r>
                      <a:rPr lang="en-US" b="1" i="1" dirty="0" smtClean="0">
                        <a:latin typeface="Cambria Math" charset="0"/>
                      </a:rPr>
                      <m:t>&lt;</m:t>
                    </m:r>
                    <m:r>
                      <a:rPr lang="en-US" b="1" i="1" dirty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/>
                  <a:t>. It is negative semi-definite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dirty="0">
                        <a:latin typeface="Cambria Math" charset="0"/>
                      </a:rPr>
                      <m:t>𝑨𝒙</m:t>
                    </m:r>
                    <m:r>
                      <a:rPr lang="en-US" b="1" i="1" dirty="0" smtClean="0">
                        <a:latin typeface="Cambria Math" charset="0"/>
                      </a:rPr>
                      <m:t>≤</m:t>
                    </m:r>
                    <m:r>
                      <a:rPr lang="en-US" b="1" i="1" dirty="0">
                        <a:latin typeface="Cambria Math" charset="0"/>
                      </a:rPr>
                      <m:t>𝟎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positive definite,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&gt;0 ∀</m:t>
                    </m:r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positive semi-definite,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r>
                      <a:rPr lang="en-US" i="1">
                        <a:latin typeface="Cambria Math" charset="0"/>
                      </a:rPr>
                      <m:t>0 ∀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negative definite,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charset="0"/>
                      </a:rPr>
                      <m:t>0 ∀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negative semi-definite,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0 ∀</m:t>
                    </m:r>
                    <m:r>
                      <a:rPr lang="en-US" i="1">
                        <a:latin typeface="Cambria Math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2228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81606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28" y="951867"/>
            <a:ext cx="10931236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Vector Norms</a:t>
            </a:r>
            <a:endParaRPr sz="363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dirty="0"/>
                  <a:t>Vector norm is a real valued function (i.e., its output is always a real number) with the following properties.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||&gt;0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0" smtClean="0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 Triangle inequality</a:t>
                </a:r>
              </a:p>
              <a:p>
                <a:pPr lvl="1">
                  <a:lnSpc>
                    <a:spcPts val="3000"/>
                  </a:lnSpc>
                </a:pPr>
                <a:endParaRPr lang="en-US" dirty="0">
                  <a:sym typeface="Wingdings"/>
                </a:endParaRP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is-I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is-I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en-US" dirty="0"/>
                  <a:t> Number of non-zero elements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</m:func>
                  </m:oMath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b="1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850" t="-2180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80634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28" y="951867"/>
            <a:ext cx="10931236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Matrix/Induced Norms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mr-IN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≠</m:t>
                            </m:r>
                            <m:r>
                              <a:rPr lang="en-US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mr-IN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𝑨𝒙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You can think of matrix norm as the multiplying capacity of the matrix.</a:t>
                </a:r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||&gt;0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>
                        <a:latin typeface="Cambria Math" charset="0"/>
                      </a:rPr>
                      <m:t>||</m:t>
                    </m:r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𝐀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 i="1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𝛼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||</m:t>
                    </m:r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charset="0"/>
                              </a:rPr>
                              <m:t>𝑩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</a:rPr>
                      <m:t>≤||</m:t>
                    </m:r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||+||</m:t>
                    </m:r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 Triangle inequality</a:t>
                </a:r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𝑨𝑩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charset="0"/>
                      </a:rPr>
                      <m:t>≤||</m:t>
                    </m:r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||||</m:t>
                    </m:r>
                    <m:r>
                      <a:rPr lang="en-US" b="1" i="1">
                        <a:latin typeface="Cambria Math" charset="0"/>
                      </a:rPr>
                      <m:t>𝑩</m:t>
                    </m:r>
                    <m:r>
                      <a:rPr lang="en-US" i="1">
                        <a:latin typeface="Cambria Math" charset="0"/>
                      </a:rPr>
                      <m:t>||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 Additional</a:t>
                </a:r>
              </a:p>
              <a:p>
                <a:pPr>
                  <a:lnSpc>
                    <a:spcPts val="3000"/>
                  </a:lnSpc>
                </a:pPr>
                <a:endParaRPr lang="en-US" dirty="0">
                  <a:sym typeface="Wingdings"/>
                </a:endParaRPr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4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4586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197" y="962602"/>
            <a:ext cx="8973058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Orthogonality</a:t>
            </a:r>
            <a:endParaRPr sz="363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567594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sz="2400" b="1" dirty="0"/>
                  <a:t>Vectors</a:t>
                </a:r>
                <a:r>
                  <a:rPr lang="en-US" sz="2400" dirty="0"/>
                  <a:t>: Two vectors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are </a:t>
                </a:r>
                <a:r>
                  <a:rPr lang="en-US" sz="2400" b="1" dirty="0"/>
                  <a:t>orthogonal</a:t>
                </a:r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We write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.</a:t>
                </a:r>
                <a:endParaRPr lang="en-US" sz="2400" b="1" dirty="0"/>
              </a:p>
              <a:p>
                <a:pPr marL="0" indent="0">
                  <a:lnSpc>
                    <a:spcPts val="3000"/>
                  </a:lnSpc>
                  <a:buNone/>
                </a:pPr>
                <a:endParaRPr lang="en-US" sz="2400" dirty="0"/>
              </a:p>
              <a:p>
                <a:pPr>
                  <a:lnSpc>
                    <a:spcPts val="3000"/>
                  </a:lnSpc>
                </a:pPr>
                <a:r>
                  <a:rPr lang="en-US" sz="2400" dirty="0"/>
                  <a:t>In general, 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400" i="1">
                        <a:latin typeface="Cambria Math" charset="0"/>
                      </a:rPr>
                      <m:t>||</m:t>
                    </m:r>
                    <m:r>
                      <a:rPr lang="en-US" sz="2400" i="1">
                        <a:latin typeface="Cambria Math" charset="0"/>
                      </a:rPr>
                      <m:t>+</m:t>
                    </m:r>
                    <m:r>
                      <a:rPr lang="en-US" sz="2400" i="1">
                        <a:latin typeface="Cambria Math" charset="0"/>
                      </a:rPr>
                      <m:t>||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i="1">
                        <a:latin typeface="Cambria Math" charset="0"/>
                      </a:rPr>
                      <m:t>||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ts val="3000"/>
                  </a:lnSpc>
                </a:pPr>
                <a:endParaRPr lang="en-US" sz="2400" dirty="0"/>
              </a:p>
              <a:p>
                <a:pPr>
                  <a:lnSpc>
                    <a:spcPts val="3000"/>
                  </a:lnSpc>
                </a:pPr>
                <a:r>
                  <a:rPr lang="en-US" sz="2400" dirty="0"/>
                  <a:t>However,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lnSpc>
                    <a:spcPts val="3000"/>
                  </a:lnSpc>
                  <a:buNone/>
                </a:pPr>
                <a:endParaRPr lang="en-US" sz="2000" dirty="0"/>
              </a:p>
              <a:p>
                <a:pPr>
                  <a:lnSpc>
                    <a:spcPts val="3000"/>
                  </a:lnSpc>
                </a:pPr>
                <a:r>
                  <a:rPr lang="en-US" sz="2400" dirty="0"/>
                  <a:t>This is the </a:t>
                </a:r>
                <a:r>
                  <a:rPr lang="en-US" sz="2400" b="1" dirty="0"/>
                  <a:t>Pythagorean theorem</a:t>
                </a:r>
                <a:r>
                  <a:rPr lang="en-US" sz="2400" dirty="0"/>
                  <a:t>.</a:t>
                </a:r>
                <a:endParaRPr lang="en-US" sz="220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567594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638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72662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197" y="962602"/>
            <a:ext cx="8973058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Orthogonality</a:t>
            </a:r>
            <a:endParaRPr sz="363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567594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sz="2600" b="1" dirty="0"/>
                  <a:t>Matrix</a:t>
                </a:r>
                <a:r>
                  <a:rPr lang="en-US" sz="2600" dirty="0"/>
                  <a:t>: A matrix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600" dirty="0"/>
                  <a:t> is </a:t>
                </a:r>
                <a:r>
                  <a:rPr lang="en-US" sz="2600" b="1" dirty="0"/>
                  <a:t>orthogonal</a:t>
                </a:r>
                <a:r>
                  <a:rPr lang="en-US" sz="2600" dirty="0"/>
                  <a:t> when it has orthogonal columns</a:t>
                </a:r>
              </a:p>
              <a:p>
                <a:pPr marL="0" indent="0">
                  <a:lnSpc>
                    <a:spcPts val="3000"/>
                  </a:lnSpc>
                  <a:buNone/>
                </a:pPr>
                <a:endParaRPr lang="en-US" sz="2600" dirty="0"/>
              </a:p>
              <a:p>
                <a:pPr marL="0" indent="0">
                  <a:lnSpc>
                    <a:spcPts val="3000"/>
                  </a:lnSpc>
                  <a:buNone/>
                </a:pPr>
                <a:endParaRPr lang="en-US" sz="2600" dirty="0"/>
              </a:p>
              <a:p>
                <a:pPr marL="0" indent="0">
                  <a:lnSpc>
                    <a:spcPts val="3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IN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  <m:r>
                            <a:rPr lang="en-IN" sz="2600" b="0" i="1" smtClean="0">
                              <a:latin typeface="Cambria Math" panose="02040503050406030204" pitchFamily="18" charset="0"/>
                            </a:rPr>
                            <m:t> …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IN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IN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sz="2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acc>
                        <m:accPr>
                          <m:chr m:val="⃗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IN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IN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IN" sz="2600" b="0" i="1" smtClean="0">
                          <a:latin typeface="Cambria Math" panose="02040503050406030204" pitchFamily="18" charset="0"/>
                        </a:rPr>
                        <m:t> =1</m:t>
                      </m:r>
                    </m:oMath>
                  </m:oMathPara>
                </a14:m>
                <a:endParaRPr lang="en-IN" sz="2600" b="0" dirty="0"/>
              </a:p>
              <a:p>
                <a:pPr marL="0" indent="0">
                  <a:lnSpc>
                    <a:spcPts val="3000"/>
                  </a:lnSpc>
                  <a:buNone/>
                </a:pPr>
                <a:r>
                  <a:rPr lang="en-IN" sz="2600" dirty="0"/>
                  <a:t>				</a:t>
                </a:r>
                <a14:m>
                  <m:oMath xmlns:m="http://schemas.openxmlformats.org/officeDocument/2006/math"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acc>
                    <m:r>
                      <a:rPr lang="en-IN" sz="2600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⃗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IN" sz="2600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IN" sz="2600" dirty="0"/>
              </a:p>
              <a:p>
                <a:pPr marL="0" indent="0">
                  <a:lnSpc>
                    <a:spcPts val="3000"/>
                  </a:lnSpc>
                  <a:buNone/>
                </a:pPr>
                <a:endParaRPr lang="en-IN" sz="2600" dirty="0"/>
              </a:p>
              <a:p>
                <a:pPr>
                  <a:lnSpc>
                    <a:spcPts val="3000"/>
                  </a:lnSpc>
                </a:pPr>
                <a:r>
                  <a:rPr lang="en-US" sz="2600" dirty="0"/>
                  <a:t>Properties: 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600" b="1" dirty="0"/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600" b="1" dirty="0"/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1" smtClean="0">
                                    <a:latin typeface="Cambria Math" panose="02040503050406030204" pitchFamily="18" charset="0"/>
                                  </a:rPr>
                                  <m:t>𝑨𝒖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𝑨𝒖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1" i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600" dirty="0"/>
                  <a:t> </a:t>
                </a:r>
                <a:r>
                  <a:rPr lang="en-US" sz="2600" dirty="0">
                    <a:sym typeface="Wingdings" pitchFamily="2" charset="2"/>
                  </a:rPr>
                  <a:t> Length preserving.</a:t>
                </a:r>
                <a:endParaRPr lang="en-US" sz="2600" dirty="0"/>
              </a:p>
              <a:p>
                <a:pPr>
                  <a:lnSpc>
                    <a:spcPts val="3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567594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744" t="-1359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289084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System of </a:t>
            </a:r>
            <a:r>
              <a:rPr lang="en-US" sz="3630"/>
              <a:t>Linear Equations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𝑨𝒙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𝒃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There can be 3 possibilities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≠0</m:t>
                    </m:r>
                  </m:oMath>
                </a14:m>
                <a:r>
                  <a:rPr lang="en-US" dirty="0"/>
                  <a:t>, the solution is unique,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 When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0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- underdetermined problem (No. of equations &lt; No. of variables). Infinitely many solutions. </a:t>
                </a:r>
                <a:r>
                  <a:rPr lang="en-US" u="sng" dirty="0"/>
                  <a:t>What can be a meaningful solution</a:t>
                </a:r>
                <a:r>
                  <a:rPr lang="en-US" dirty="0"/>
                  <a:t>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𝐽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subject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𝑨𝒙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𝒃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endParaRPr lang="en-US" b="1" dirty="0"/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&gt;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- overdetermined problem (No. of equations &gt; No. of variables). No solution. </a:t>
                </a:r>
                <a:r>
                  <a:rPr lang="en-US" u="sng" dirty="0"/>
                  <a:t>What can be a meaningful solution</a:t>
                </a:r>
                <a:r>
                  <a:rPr lang="en-US" dirty="0"/>
                  <a:t>?</a:t>
                </a:r>
              </a:p>
              <a:p>
                <a:pPr lvl="2">
                  <a:lnSpc>
                    <a:spcPts val="3000"/>
                  </a:lnSpc>
                </a:pPr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𝐽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𝑨</m:t>
                                </m:r>
                                <m:r>
                                  <a:rPr lang="en-US" b="1" i="1">
                                    <a:latin typeface="Cambria Math" charset="0"/>
                                  </a:rPr>
                                  <m:t>𝒙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𝒃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55736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22451"/>
            <a:ext cx="9144000" cy="2387600"/>
          </a:xfrm>
        </p:spPr>
        <p:txBody>
          <a:bodyPr/>
          <a:lstStyle/>
          <a:p>
            <a:r>
              <a:rPr lang="en-US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59625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Agenda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/>
              <a:t>To brush up basics of Linear Algebra.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5275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Resources</a:t>
            </a:r>
            <a:endParaRPr sz="363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4892" y="1521538"/>
            <a:ext cx="11935668" cy="4655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dirty="0"/>
              <a:t>”Deep Learning”, I. </a:t>
            </a:r>
            <a:r>
              <a:rPr lang="en-US" dirty="0" err="1"/>
              <a:t>Goodfellow</a:t>
            </a:r>
            <a:r>
              <a:rPr lang="en-US" dirty="0"/>
              <a:t>, Y. </a:t>
            </a:r>
            <a:r>
              <a:rPr lang="en-US" dirty="0" err="1"/>
              <a:t>Bengio</a:t>
            </a:r>
            <a:r>
              <a:rPr lang="en-US" dirty="0"/>
              <a:t>, A. </a:t>
            </a:r>
            <a:r>
              <a:rPr lang="en-US" dirty="0" err="1"/>
              <a:t>Courville</a:t>
            </a:r>
            <a:r>
              <a:rPr lang="en-US" dirty="0"/>
              <a:t>. (Chapter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31080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197" y="962602"/>
            <a:ext cx="8973058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Scalars, Vectors, Matrices and Tensors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sz="2200" b="1" dirty="0"/>
                  <a:t>Scalars</a:t>
                </a:r>
                <a:r>
                  <a:rPr lang="en-US" sz="2200" dirty="0"/>
                  <a:t>: They are single numbers. Denoted mostly as lowercase variable names.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𝑥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𝑦</m:t>
                    </m:r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r>
                      <a:rPr lang="en-US" sz="2200" b="0" i="1" smtClean="0">
                        <a:latin typeface="Cambria Math" charset="0"/>
                      </a:rPr>
                      <m:t>𝑧</m:t>
                    </m:r>
                  </m:oMath>
                </a14:m>
                <a:endParaRPr lang="en-US" sz="2200" b="0" dirty="0"/>
              </a:p>
              <a:p>
                <a:pPr>
                  <a:lnSpc>
                    <a:spcPts val="3000"/>
                  </a:lnSpc>
                </a:pPr>
                <a:r>
                  <a:rPr lang="en-US" sz="2200" b="1" dirty="0"/>
                  <a:t>Vectors</a:t>
                </a:r>
                <a:r>
                  <a:rPr lang="en-US" sz="2200" dirty="0"/>
                  <a:t>: Vectors are array  of numbers. Typically denoted as boldface lowercase variable names. Individual components are treated as scalars.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charset="0"/>
                      </a:rPr>
                      <m:t>𝒙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1" i="1" smtClean="0">
                        <a:latin typeface="Cambria Math" charset="0"/>
                      </a:rPr>
                      <m:t>𝒚</m:t>
                    </m:r>
                    <m:r>
                      <a:rPr lang="en-US" sz="22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1" i="1" smtClean="0">
                        <a:latin typeface="Cambria Math" charset="0"/>
                      </a:rPr>
                      <m:t>𝒛</m:t>
                    </m:r>
                    <m:r>
                      <a:rPr lang="en-US" sz="22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]</m:t>
                        </m:r>
                      </m:e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>
                  <a:lnSpc>
                    <a:spcPts val="3000"/>
                  </a:lnSpc>
                </a:pPr>
                <a:r>
                  <a:rPr lang="en-US" sz="2200" b="1" dirty="0"/>
                  <a:t>Matrices</a:t>
                </a:r>
                <a:r>
                  <a:rPr lang="en-US" sz="2200" dirty="0"/>
                  <a:t>: Matrices are 2-D array of numbers. Typically denoted as boldface uppercase variable names.</a:t>
                </a:r>
              </a:p>
              <a:p>
                <a:pPr lvl="1">
                  <a:lnSpc>
                    <a:spcPts val="3000"/>
                  </a:lnSpc>
                </a:pPr>
                <a:endParaRPr lang="en-US" sz="2200" b="1" i="1" dirty="0">
                  <a:latin typeface="Cambria Math" charset="0"/>
                </a:endParaRP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charset="0"/>
                      </a:rPr>
                      <m:t>𝑨</m:t>
                    </m:r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k-UA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uk-UA" sz="22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uk-UA" sz="22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uk-UA" sz="2200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sz="2200" b="0" i="1" smtClean="0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uk-UA" sz="22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,</m:t>
                    </m:r>
                    <m:r>
                      <a:rPr lang="en-US" sz="2200" b="1" i="1" smtClean="0">
                        <a:latin typeface="Cambria Math" charset="0"/>
                      </a:rPr>
                      <m:t>𝑩</m:t>
                    </m:r>
                    <m:r>
                      <a:rPr lang="en-US" sz="22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k-UA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uk-UA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uk-UA" sz="22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1,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uk-UA" sz="2200" i="1">
                                  <a:latin typeface="Cambria Math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uk-UA" sz="2200" i="1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uk-UA" sz="2200" i="1">
                                  <a:latin typeface="Cambria Math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uk-UA" sz="22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  <a:p>
                <a:pPr lvl="1">
                  <a:lnSpc>
                    <a:spcPts val="3000"/>
                  </a:lnSpc>
                </a:pPr>
                <a:endParaRPr lang="en-US" sz="2200" dirty="0"/>
              </a:p>
              <a:p>
                <a:pPr>
                  <a:lnSpc>
                    <a:spcPts val="3000"/>
                  </a:lnSpc>
                </a:pPr>
                <a:r>
                  <a:rPr lang="en-US" sz="2200" b="1" dirty="0"/>
                  <a:t>Tensors</a:t>
                </a:r>
                <a:r>
                  <a:rPr lang="en-US" sz="2200" dirty="0"/>
                  <a:t>: Arrays with more than 2 dimensions are generally called Tensors.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531" t="-545" b="-9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92906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Matrix Operations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b="1" dirty="0"/>
                  <a:t>Transpose</a:t>
                </a:r>
                <a:r>
                  <a:rPr lang="en-US" dirty="0"/>
                  <a:t>: Transpose of a matrix is the mirror image of the matrix across the diagonal line, called the main diagonal of the matrix.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US" b="0" dirty="0"/>
                  <a:t>The transpose of 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b="0" dirty="0"/>
                  <a:t> is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>
                  <a:lnSpc>
                    <a:spcPts val="3000"/>
                  </a:lnSpc>
                </a:pPr>
                <a:r>
                  <a:rPr lang="en-US" b="1" dirty="0"/>
                  <a:t>Addition</a:t>
                </a:r>
                <a:r>
                  <a:rPr lang="en-US" dirty="0"/>
                  <a:t>: Matrices can be added as long as they have the same shape, by adding their corresponding elements.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𝑪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𝑩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b="1" dirty="0"/>
                  <a:t>Multiplication</a:t>
                </a:r>
                <a:r>
                  <a:rPr lang="en-US" dirty="0"/>
                  <a:t>: In order for the product of the two matrices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 to be defined,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must have the same number of columns as that of the rows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</m:oMath>
                </a14:m>
                <a:r>
                  <a:rPr lang="en-US" dirty="0"/>
                  <a:t> is of shape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</m:oMath>
                </a14:m>
                <a:r>
                  <a:rPr lang="en-US" dirty="0"/>
                  <a:t> is of shape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𝑪</m:t>
                    </m:r>
                  </m:oMath>
                </a14:m>
                <a:r>
                  <a:rPr lang="en-US" dirty="0"/>
                  <a:t> is of shape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i="1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, the product operation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𝑪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𝑨𝑩</m:t>
                    </m:r>
                  </m:oMath>
                </a14:m>
                <a:r>
                  <a:rPr lang="en-US" dirty="0"/>
                  <a:t> is defined by,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𝑪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2359" r="-970" b="-57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2424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Matrix Operations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b="1" dirty="0"/>
                  <a:t>Elementwise or </a:t>
                </a:r>
                <a:r>
                  <a:rPr lang="en-US" b="1" dirty="0" err="1"/>
                  <a:t>Hadamard</a:t>
                </a:r>
                <a:r>
                  <a:rPr lang="en-US" b="1" dirty="0"/>
                  <a:t> Product</a:t>
                </a:r>
                <a:r>
                  <a:rPr lang="en-US" dirty="0"/>
                  <a:t>: It</a:t>
                </a:r>
                <a:r>
                  <a:rPr lang="mr-IN" dirty="0"/>
                  <a:t>’</a:t>
                </a:r>
                <a:r>
                  <a:rPr lang="en-US" dirty="0"/>
                  <a:t>s a matrix containing the product of the individual elements. It is denoted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⨀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𝑩</m:t>
                    </m:r>
                  </m:oMath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:r>
                  <a:rPr lang="en-US" b="1" dirty="0"/>
                  <a:t>Dot Product</a:t>
                </a:r>
                <a:r>
                  <a:rPr lang="en-US" dirty="0"/>
                  <a:t>: The dot product between two vectors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of the same dimensionality is the matrix product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Matrix product is not commutative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</a:rPr>
                      <m:t>𝑩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𝑩𝑨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does not always hold</a:t>
                </a:r>
                <a:r>
                  <a:rPr lang="en-US" b="1" dirty="0"/>
                  <a:t>). </a:t>
                </a:r>
                <a:r>
                  <a:rPr lang="en-US" dirty="0"/>
                  <a:t>However, the dot product between two vectors is commutative,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𝒚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𝒚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Let us consider a system of linear equations as follows,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1,1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                          </m:t>
                    </m:r>
                    <m:r>
                      <a:rPr lang="en-US" b="0" i="1" smtClean="0">
                        <a:latin typeface="Cambria Math" charset="0"/>
                      </a:rPr>
                      <m:t>⋯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b="1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2359" r="-766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73349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System of Linear Equations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1,1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                           </m:t>
                    </m:r>
                    <m:r>
                      <a:rPr lang="en-US" b="0" i="1" smtClean="0">
                        <a:latin typeface="Cambria Math" charset="0"/>
                      </a:rPr>
                      <m:t>⋯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We can write these as,</a:t>
                </a:r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mr-I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uk-UA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1,2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.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.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.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                                                                 </m:t>
                    </m:r>
                    <m:r>
                      <a:rPr lang="en-US" b="1" i="1" smtClean="0">
                        <a:latin typeface="Cambria Math" charset="0"/>
                      </a:rPr>
                      <m:t>𝑨𝒙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𝒃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 rotWithShape="0">
                <a:blip r:embed="rId3"/>
                <a:stretch>
                  <a:fillRect l="-91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175296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System of </a:t>
            </a:r>
            <a:r>
              <a:rPr lang="en-US" sz="3630"/>
              <a:t>Linear Equations</a:t>
            </a:r>
            <a:endParaRPr sz="363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charset="0"/>
                        </a:rPr>
                        <m:t>𝑨𝒙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1" i="1" smtClean="0">
                          <a:latin typeface="Cambria Math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</a:rPr>
                      <m:t>𝒃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There can be 3 possibilities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≠0</m:t>
                    </m:r>
                  </m:oMath>
                </a14:m>
                <a:r>
                  <a:rPr lang="en-US" dirty="0"/>
                  <a:t>, the solution is unique,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When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0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- underdetermined problem (No. of equations &lt; No. of variables). Infinitely many solutions. </a:t>
                </a:r>
                <a:r>
                  <a:rPr lang="en-US" u="sng" dirty="0"/>
                  <a:t>What can be a meaningful solution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ts val="3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𝑚</m:t>
                    </m:r>
                    <m:r>
                      <a:rPr lang="en-US" b="0" i="1" smtClean="0">
                        <a:latin typeface="Cambria Math" charset="0"/>
                      </a:rPr>
                      <m:t>&gt;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- overdetermined problem (No. of equations &gt; No. of variables). No solution. </a:t>
                </a:r>
                <a:r>
                  <a:rPr lang="en-US" u="sng" dirty="0"/>
                  <a:t>What can be a meaningful solution</a:t>
                </a:r>
                <a:r>
                  <a:rPr lang="en-US" dirty="0"/>
                  <a:t>?</a:t>
                </a:r>
              </a:p>
              <a:p>
                <a:pPr lvl="1">
                  <a:lnSpc>
                    <a:spcPts val="3000"/>
                  </a:lnSpc>
                </a:pPr>
                <a:r>
                  <a:rPr lang="en-US" dirty="0"/>
                  <a:t>We need to be familiar with the concept of norms for this.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850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97482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820" y="951867"/>
            <a:ext cx="7233749" cy="569671"/>
          </a:xfrm>
          <a:prstGeom prst="rect">
            <a:avLst/>
          </a:prstGeom>
        </p:spPr>
        <p:txBody>
          <a:bodyPr vert="horz" wrap="square" lIns="0" tIns="10950" rIns="0" bIns="0" rtlCol="0" anchor="ctr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lang="en-US" sz="3630" dirty="0"/>
              <a:t>Eigenvalues and Eigenvectors</a:t>
            </a:r>
            <a:endParaRPr sz="363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000"/>
                  </a:lnSpc>
                </a:pP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 matrix. The question is </a:t>
                </a:r>
                <a:r>
                  <a:rPr lang="mr-IN" dirty="0"/>
                  <a:t>–</a:t>
                </a:r>
                <a:r>
                  <a:rPr lang="en-US" dirty="0"/>
                  <a:t> does there exist any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so that the operation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gives a vector which is nothing but a stretched (and not rotated) version of the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? i.e.,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𝑨𝒙</m:t>
                    </m:r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1" i="0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𝑰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For non-trivial solution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𝜆</m:t>
                            </m:r>
                            <m:r>
                              <a:rPr lang="en-US" b="1" i="1">
                                <a:latin typeface="Cambria Math" charset="0"/>
                              </a:rPr>
                              <m:t>𝑰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  <m:r>
                          <a:rPr lang="en-US" b="1" i="1">
                            <a:latin typeface="Cambria Math" charset="0"/>
                          </a:rPr>
                          <m:t>𝑰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  <m:r>
                          <a:rPr lang="en-US" i="1">
                            <a:latin typeface="Cambria Math" charset="0"/>
                          </a:rPr>
                          <m:t>×</m:t>
                        </m:r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𝜆</m:t>
                        </m:r>
                        <m:r>
                          <a:rPr lang="en-US" b="1" i="1">
                            <a:latin typeface="Cambria Math" charset="0"/>
                          </a:rPr>
                          <m:t>𝑰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b="1" i="1">
                            <a:latin typeface="Cambria Math" charset="0"/>
                          </a:rPr>
                          <m:t>𝑨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dirty="0"/>
                  <a:t> will be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order equation. That means you can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/>
                  <a:t> solutions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 - such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’s are called eigenvalues (real or complex conjugate). The corresponding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’s are the eigenvectors.</a:t>
                </a:r>
              </a:p>
              <a:p>
                <a:pPr>
                  <a:lnSpc>
                    <a:spcPts val="3000"/>
                  </a:lnSpc>
                </a:pPr>
                <a:r>
                  <a:rPr lang="en-US" dirty="0"/>
                  <a:t>Remember that eigenvectors are not unique. This is because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 is an eigenvector,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also the same eigenvector (as it satisfies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). So, we are satisfied with the direction of the eigenvectors only.</a:t>
                </a:r>
                <a:br>
                  <a:rPr lang="en-US" dirty="0"/>
                </a:br>
                <a:endParaRPr lang="en-US" dirty="0"/>
              </a:p>
              <a:p>
                <a:pPr>
                  <a:lnSpc>
                    <a:spcPts val="3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2" y="1461578"/>
                <a:ext cx="11935668" cy="4655425"/>
              </a:xfrm>
              <a:prstGeom prst="rect">
                <a:avLst/>
              </a:prstGeom>
              <a:blipFill>
                <a:blip r:embed="rId3"/>
                <a:stretch>
                  <a:fillRect l="-850" t="-2180" r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 Jan, 2020</a:t>
            </a:r>
          </a:p>
        </p:txBody>
      </p:sp>
    </p:spTree>
    <p:extLst>
      <p:ext uri="{BB962C8B-B14F-4D97-AF65-F5344CB8AC3E}">
        <p14:creationId xmlns:p14="http://schemas.microsoft.com/office/powerpoint/2010/main" val="836846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33129</TotalTime>
  <Words>1532</Words>
  <Application>Microsoft Macintosh PowerPoint</Application>
  <PresentationFormat>Widescreen</PresentationFormat>
  <Paragraphs>143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Quattrocento Sans</vt:lpstr>
      <vt:lpstr>Segoe UI</vt:lpstr>
      <vt:lpstr>Office Theme</vt:lpstr>
      <vt:lpstr>Deep Learning CS60010</vt:lpstr>
      <vt:lpstr>Agenda</vt:lpstr>
      <vt:lpstr>Resources</vt:lpstr>
      <vt:lpstr>Scalars, Vectors, Matrices and Tensors</vt:lpstr>
      <vt:lpstr>Matrix Operations</vt:lpstr>
      <vt:lpstr>Matrix Operations</vt:lpstr>
      <vt:lpstr>System of Linear Equations</vt:lpstr>
      <vt:lpstr>System of Linear Equations</vt:lpstr>
      <vt:lpstr>Eigenvalues and Eigenvectors</vt:lpstr>
      <vt:lpstr>Standard Results on Eigenvalues and Eigenvectors</vt:lpstr>
      <vt:lpstr>Standard Results on Eigenvalues and Eigenvectors</vt:lpstr>
      <vt:lpstr>Vector Norms</vt:lpstr>
      <vt:lpstr>Matrix/Induced Norms</vt:lpstr>
      <vt:lpstr>Orthogonality</vt:lpstr>
      <vt:lpstr>Orthogonality</vt:lpstr>
      <vt:lpstr>System of Linear Equations</vt:lpstr>
      <vt:lpstr>Thank You!!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abir</cp:lastModifiedBy>
  <cp:revision>568</cp:revision>
  <cp:lastPrinted>2019-07-16T19:24:24Z</cp:lastPrinted>
  <dcterms:created xsi:type="dcterms:W3CDTF">2019-01-13T09:33:50Z</dcterms:created>
  <dcterms:modified xsi:type="dcterms:W3CDTF">2021-01-04T15:07:03Z</dcterms:modified>
</cp:coreProperties>
</file>