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media/image123.jpg" ContentType="image/jpg"/>
  <Override PartName="/ppt/media/image124.jpg" ContentType="image/jpg"/>
  <Override PartName="/ppt/media/image126.jpg" ContentType="image/jpg"/>
  <Override PartName="/ppt/media/image129.jpg" ContentType="image/jpg"/>
  <Override PartName="/ppt/media/image130.jpg" ContentType="image/jpg"/>
  <Override PartName="/ppt/media/image131.jpg" ContentType="image/jpg"/>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media/image137.jpg" ContentType="image/jpg"/>
  <Override PartName="/ppt/media/image138.jpg" ContentType="image/jpg"/>
  <Override PartName="/ppt/media/image140.jpg" ContentType="image/jpg"/>
  <Override PartName="/ppt/media/image141.jpg" ContentType="image/jpg"/>
  <Override PartName="/ppt/notesSlides/notesSlide63.xml" ContentType="application/vnd.openxmlformats-officedocument.presentationml.notesSlide+xml"/>
  <Override PartName="/ppt/notesSlides/notesSlide64.xml" ContentType="application/vnd.openxmlformats-officedocument.presentationml.notesSlide+xml"/>
  <Override PartName="/ppt/media/image142.jpg" ContentType="image/jpg"/>
  <Override PartName="/ppt/media/image143.jpg" ContentType="image/jpg"/>
  <Override PartName="/ppt/media/image144.jpg" ContentType="image/jpg"/>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1" r:id="rId2"/>
    <p:sldMasterId id="2147483667" r:id="rId3"/>
  </p:sldMasterIdLst>
  <p:notesMasterIdLst>
    <p:notesMasterId r:id="rId76"/>
  </p:notesMasterIdLst>
  <p:sldIdLst>
    <p:sldId id="356" r:id="rId4"/>
    <p:sldId id="355" r:id="rId5"/>
    <p:sldId id="259" r:id="rId6"/>
    <p:sldId id="301" r:id="rId7"/>
    <p:sldId id="302" r:id="rId8"/>
    <p:sldId id="303" r:id="rId9"/>
    <p:sldId id="304" r:id="rId10"/>
    <p:sldId id="305" r:id="rId11"/>
    <p:sldId id="306" r:id="rId12"/>
    <p:sldId id="307" r:id="rId13"/>
    <p:sldId id="308" r:id="rId14"/>
    <p:sldId id="330" r:id="rId15"/>
    <p:sldId id="309" r:id="rId16"/>
    <p:sldId id="310" r:id="rId17"/>
    <p:sldId id="311" r:id="rId18"/>
    <p:sldId id="312" r:id="rId19"/>
    <p:sldId id="278" r:id="rId20"/>
    <p:sldId id="279" r:id="rId21"/>
    <p:sldId id="287" r:id="rId22"/>
    <p:sldId id="286"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14" r:id="rId37"/>
    <p:sldId id="329" r:id="rId38"/>
    <p:sldId id="315" r:id="rId39"/>
    <p:sldId id="316" r:id="rId40"/>
    <p:sldId id="317" r:id="rId41"/>
    <p:sldId id="331" r:id="rId42"/>
    <p:sldId id="332" r:id="rId43"/>
    <p:sldId id="333" r:id="rId44"/>
    <p:sldId id="334" r:id="rId45"/>
    <p:sldId id="335" r:id="rId46"/>
    <p:sldId id="318" r:id="rId47"/>
    <p:sldId id="319" r:id="rId48"/>
    <p:sldId id="325" r:id="rId49"/>
    <p:sldId id="326" r:id="rId50"/>
    <p:sldId id="327" r:id="rId51"/>
    <p:sldId id="324" r:id="rId52"/>
    <p:sldId id="337" r:id="rId53"/>
    <p:sldId id="338" r:id="rId54"/>
    <p:sldId id="359" r:id="rId55"/>
    <p:sldId id="360" r:id="rId56"/>
    <p:sldId id="361" r:id="rId57"/>
    <p:sldId id="339" r:id="rId58"/>
    <p:sldId id="340" r:id="rId59"/>
    <p:sldId id="341" r:id="rId60"/>
    <p:sldId id="342" r:id="rId61"/>
    <p:sldId id="343" r:id="rId62"/>
    <p:sldId id="344" r:id="rId63"/>
    <p:sldId id="345" r:id="rId64"/>
    <p:sldId id="346" r:id="rId65"/>
    <p:sldId id="347" r:id="rId66"/>
    <p:sldId id="348" r:id="rId67"/>
    <p:sldId id="349" r:id="rId68"/>
    <p:sldId id="362" r:id="rId69"/>
    <p:sldId id="350" r:id="rId70"/>
    <p:sldId id="351" r:id="rId71"/>
    <p:sldId id="352" r:id="rId72"/>
    <p:sldId id="363" r:id="rId73"/>
    <p:sldId id="354" r:id="rId74"/>
    <p:sldId id="328"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22" autoAdjust="0"/>
    <p:restoredTop sz="79061" autoAdjust="0"/>
  </p:normalViewPr>
  <p:slideViewPr>
    <p:cSldViewPr snapToGrid="0" snapToObjects="1">
      <p:cViewPr>
        <p:scale>
          <a:sx n="80" d="100"/>
          <a:sy n="80" d="100"/>
        </p:scale>
        <p:origin x="944" y="176"/>
      </p:cViewPr>
      <p:guideLst/>
    </p:cSldViewPr>
  </p:slideViewPr>
  <p:outlineViewPr>
    <p:cViewPr>
      <p:scale>
        <a:sx n="33" d="100"/>
        <a:sy n="33" d="100"/>
      </p:scale>
      <p:origin x="0" y="-72"/>
    </p:cViewPr>
  </p:outlineViewPr>
  <p:notesTextViewPr>
    <p:cViewPr>
      <p:scale>
        <a:sx n="1" d="1"/>
        <a:sy n="1" d="1"/>
      </p:scale>
      <p:origin x="0" y="0"/>
    </p:cViewPr>
  </p:notesTextViewPr>
  <p:notesViewPr>
    <p:cSldViewPr snapToGrid="0" snapToObjects="1">
      <p:cViewPr varScale="1">
        <p:scale>
          <a:sx n="70" d="100"/>
          <a:sy n="70" d="100"/>
        </p:scale>
        <p:origin x="276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80" Type="http://schemas.openxmlformats.org/officeDocument/2006/relationships/tableStyles" Target="tableStyles.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notesMaster" Target="notesMasters/notesMaster1.xml"/><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B2B5F3-CA21-B746-93BD-89BD39E53309}" type="datetimeFigureOut">
              <a:rPr lang="en-US" smtClean="0"/>
              <a:t>4/7/20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97D147-E104-D44D-A191-1057172D21DD}" type="slidenum">
              <a:rPr lang="en-US" smtClean="0"/>
              <a:t>‹#›</a:t>
            </a:fld>
            <a:endParaRPr lang="en-US"/>
          </a:p>
        </p:txBody>
      </p:sp>
    </p:spTree>
    <p:extLst>
      <p:ext uri="{BB962C8B-B14F-4D97-AF65-F5344CB8AC3E}">
        <p14:creationId xmlns:p14="http://schemas.microsoft.com/office/powerpoint/2010/main" val="1930086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4835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1582415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962851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112620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047895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2138096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777363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602873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c03cd991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g4c03cd9916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lvl="0">
              <a:buSzPts val="1100"/>
            </a:pPr>
            <a:endParaRPr dirty="0"/>
          </a:p>
        </p:txBody>
      </p:sp>
      <p:sp>
        <p:nvSpPr>
          <p:cNvPr id="98" name="Google Shape;98;g4c03cd9916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1541665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c03cd991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g4c03cd9916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lvl="0">
              <a:buSzPts val="1100"/>
            </a:pPr>
            <a:endParaRPr dirty="0"/>
          </a:p>
        </p:txBody>
      </p:sp>
      <p:sp>
        <p:nvSpPr>
          <p:cNvPr id="98" name="Google Shape;98;g4c03cd9916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631027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c03cd991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g4c03cd9916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lvl="0">
              <a:buSzPts val="1100"/>
            </a:pPr>
            <a:endParaRPr dirty="0"/>
          </a:p>
        </p:txBody>
      </p:sp>
      <p:sp>
        <p:nvSpPr>
          <p:cNvPr id="98" name="Google Shape;98;g4c03cd9916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1567886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546454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c03cd991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g4c03cd9916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lvl="0">
              <a:buSzPts val="1100"/>
            </a:pPr>
            <a:endParaRPr dirty="0"/>
          </a:p>
        </p:txBody>
      </p:sp>
      <p:sp>
        <p:nvSpPr>
          <p:cNvPr id="98" name="Google Shape;98;g4c03cd9916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374730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c03cd991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g4c03cd9916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lvl="0">
              <a:buSzPts val="1100"/>
            </a:pPr>
            <a:endParaRPr dirty="0"/>
          </a:p>
        </p:txBody>
      </p:sp>
      <p:sp>
        <p:nvSpPr>
          <p:cNvPr id="98" name="Google Shape;98;g4c03cd9916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186789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c03cd991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g4c03cd9916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lvl="0">
              <a:buSzPts val="1100"/>
            </a:pPr>
            <a:endParaRPr dirty="0"/>
          </a:p>
        </p:txBody>
      </p:sp>
      <p:sp>
        <p:nvSpPr>
          <p:cNvPr id="98" name="Google Shape;98;g4c03cd9916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1265119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1021154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1330185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1853144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1667083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386328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2188411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1447870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dirty="0" smtClean="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2437389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7992832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6622212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2269586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33776226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932090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18696800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1815233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1893561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4949589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973876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16197778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7660149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4116451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21115055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extLst>
      <p:ext uri="{BB962C8B-B14F-4D97-AF65-F5344CB8AC3E}">
        <p14:creationId xmlns:p14="http://schemas.microsoft.com/office/powerpoint/2010/main" val="21238138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1866572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f8e718e5c_0_20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f8e718e5c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6679961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f8e718e5c_0_20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f8e718e5c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379192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f8e718e5c_0_20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f8e718e5c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393386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f8e718e5c_0_20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f8e718e5c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455194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f8e718e5c_0_4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3f8e718e5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268379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38631536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extLst>
      <p:ext uri="{BB962C8B-B14F-4D97-AF65-F5344CB8AC3E}">
        <p14:creationId xmlns:p14="http://schemas.microsoft.com/office/powerpoint/2010/main" val="15696826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extLst>
      <p:ext uri="{BB962C8B-B14F-4D97-AF65-F5344CB8AC3E}">
        <p14:creationId xmlns:p14="http://schemas.microsoft.com/office/powerpoint/2010/main" val="16439103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extLst>
      <p:ext uri="{BB962C8B-B14F-4D97-AF65-F5344CB8AC3E}">
        <p14:creationId xmlns:p14="http://schemas.microsoft.com/office/powerpoint/2010/main" val="13080733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extLst>
      <p:ext uri="{BB962C8B-B14F-4D97-AF65-F5344CB8AC3E}">
        <p14:creationId xmlns:p14="http://schemas.microsoft.com/office/powerpoint/2010/main" val="2220637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extLst>
      <p:ext uri="{BB962C8B-B14F-4D97-AF65-F5344CB8AC3E}">
        <p14:creationId xmlns:p14="http://schemas.microsoft.com/office/powerpoint/2010/main" val="13554816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extLst>
      <p:ext uri="{BB962C8B-B14F-4D97-AF65-F5344CB8AC3E}">
        <p14:creationId xmlns:p14="http://schemas.microsoft.com/office/powerpoint/2010/main" val="8514704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extLst>
      <p:ext uri="{BB962C8B-B14F-4D97-AF65-F5344CB8AC3E}">
        <p14:creationId xmlns:p14="http://schemas.microsoft.com/office/powerpoint/2010/main" val="15840839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extLst>
      <p:ext uri="{BB962C8B-B14F-4D97-AF65-F5344CB8AC3E}">
        <p14:creationId xmlns:p14="http://schemas.microsoft.com/office/powerpoint/2010/main" val="9269591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97D147-E104-D44D-A191-1057172D21DD}" type="slidenum">
              <a:rPr lang="en-US" smtClean="0"/>
              <a:t>65</a:t>
            </a:fld>
            <a:endParaRPr lang="en-US"/>
          </a:p>
        </p:txBody>
      </p:sp>
    </p:spTree>
    <p:extLst>
      <p:ext uri="{BB962C8B-B14F-4D97-AF65-F5344CB8AC3E}">
        <p14:creationId xmlns:p14="http://schemas.microsoft.com/office/powerpoint/2010/main" val="12223034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97D147-E104-D44D-A191-1057172D21DD}" type="slidenum">
              <a:rPr lang="en-US" smtClean="0"/>
              <a:t>66</a:t>
            </a:fld>
            <a:endParaRPr lang="en-US"/>
          </a:p>
        </p:txBody>
      </p:sp>
    </p:spTree>
    <p:extLst>
      <p:ext uri="{BB962C8B-B14F-4D97-AF65-F5344CB8AC3E}">
        <p14:creationId xmlns:p14="http://schemas.microsoft.com/office/powerpoint/2010/main" val="1167921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38857131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97D147-E104-D44D-A191-1057172D21DD}" type="slidenum">
              <a:rPr lang="en-US" smtClean="0"/>
              <a:t>67</a:t>
            </a:fld>
            <a:endParaRPr lang="en-US"/>
          </a:p>
        </p:txBody>
      </p:sp>
    </p:spTree>
    <p:extLst>
      <p:ext uri="{BB962C8B-B14F-4D97-AF65-F5344CB8AC3E}">
        <p14:creationId xmlns:p14="http://schemas.microsoft.com/office/powerpoint/2010/main" val="2262201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97D147-E104-D44D-A191-1057172D21DD}" type="slidenum">
              <a:rPr lang="en-US" smtClean="0"/>
              <a:t>68</a:t>
            </a:fld>
            <a:endParaRPr lang="en-US"/>
          </a:p>
        </p:txBody>
      </p:sp>
    </p:spTree>
    <p:extLst>
      <p:ext uri="{BB962C8B-B14F-4D97-AF65-F5344CB8AC3E}">
        <p14:creationId xmlns:p14="http://schemas.microsoft.com/office/powerpoint/2010/main" val="12228958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C97D147-E104-D44D-A191-1057172D21DD}" type="slidenum">
              <a:rPr lang="en-US" smtClean="0"/>
              <a:t>69</a:t>
            </a:fld>
            <a:endParaRPr lang="en-US"/>
          </a:p>
        </p:txBody>
      </p:sp>
    </p:spTree>
    <p:extLst>
      <p:ext uri="{BB962C8B-B14F-4D97-AF65-F5344CB8AC3E}">
        <p14:creationId xmlns:p14="http://schemas.microsoft.com/office/powerpoint/2010/main" val="15562089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C97D147-E104-D44D-A191-1057172D21DD}" type="slidenum">
              <a:rPr lang="en-US" smtClean="0"/>
              <a:t>70</a:t>
            </a:fld>
            <a:endParaRPr lang="en-US"/>
          </a:p>
        </p:txBody>
      </p:sp>
    </p:spTree>
    <p:extLst>
      <p:ext uri="{BB962C8B-B14F-4D97-AF65-F5344CB8AC3E}">
        <p14:creationId xmlns:p14="http://schemas.microsoft.com/office/powerpoint/2010/main" val="17104293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97D147-E104-D44D-A191-1057172D21DD}" type="slidenum">
              <a:rPr lang="en-US" smtClean="0"/>
              <a:t>71</a:t>
            </a:fld>
            <a:endParaRPr lang="en-US"/>
          </a:p>
        </p:txBody>
      </p:sp>
    </p:spTree>
    <p:extLst>
      <p:ext uri="{BB962C8B-B14F-4D97-AF65-F5344CB8AC3E}">
        <p14:creationId xmlns:p14="http://schemas.microsoft.com/office/powerpoint/2010/main" val="19276524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c03cd991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g4c03cd9916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lvl="0">
              <a:buSzPts val="1100"/>
            </a:pPr>
            <a:endParaRPr dirty="0"/>
          </a:p>
        </p:txBody>
      </p:sp>
      <p:sp>
        <p:nvSpPr>
          <p:cNvPr id="98" name="Google Shape;98;g4c03cd9916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extLst>
      <p:ext uri="{BB962C8B-B14F-4D97-AF65-F5344CB8AC3E}">
        <p14:creationId xmlns:p14="http://schemas.microsoft.com/office/powerpoint/2010/main" val="1323268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lang="en-US" baseline="0" dirty="0" smtClean="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925392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1926914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84" name="Google Shape;8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743720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01, 02, 03 Apr 2020</a:t>
            </a:r>
            <a:endParaRPr lang="en-US"/>
          </a:p>
        </p:txBody>
      </p:sp>
      <p:sp>
        <p:nvSpPr>
          <p:cNvPr id="5" name="Footer Placeholder 4"/>
          <p:cNvSpPr>
            <a:spLocks noGrp="1"/>
          </p:cNvSpPr>
          <p:nvPr>
            <p:ph type="ftr" sz="quarter" idx="11"/>
          </p:nvPr>
        </p:nvSpPr>
        <p:spPr/>
        <p:txBody>
          <a:bodyPr/>
          <a:lstStyle/>
          <a:p>
            <a:r>
              <a:rPr lang="en-US" smtClean="0"/>
              <a:t>CS60010 / Deep Learning | Explainibility and Bias (c) Abir Das</a:t>
            </a:r>
            <a:endParaRPr lang="en-US" dirty="0"/>
          </a:p>
        </p:txBody>
      </p:sp>
      <p:sp>
        <p:nvSpPr>
          <p:cNvPr id="6" name="Slide Number Placeholder 5"/>
          <p:cNvSpPr>
            <a:spLocks noGrp="1"/>
          </p:cNvSpPr>
          <p:nvPr>
            <p:ph type="sldNum" sz="quarter" idx="12"/>
          </p:nvPr>
        </p:nvSpPr>
        <p:spPr/>
        <p:txBody>
          <a:bodyPr/>
          <a:lstStyle/>
          <a:p>
            <a:fld id="{683B8651-0143-4140-839E-3D36292080E8}" type="slidenum">
              <a:rPr lang="en-US" smtClean="0"/>
              <a:t>‹#›</a:t>
            </a:fld>
            <a:endParaRPr lang="en-US"/>
          </a:p>
        </p:txBody>
      </p:sp>
    </p:spTree>
    <p:extLst>
      <p:ext uri="{BB962C8B-B14F-4D97-AF65-F5344CB8AC3E}">
        <p14:creationId xmlns:p14="http://schemas.microsoft.com/office/powerpoint/2010/main" val="641867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01, 02, 03 Apr 2020</a:t>
            </a:r>
            <a:endParaRPr lang="en-US"/>
          </a:p>
        </p:txBody>
      </p:sp>
      <p:sp>
        <p:nvSpPr>
          <p:cNvPr id="5" name="Footer Placeholder 4"/>
          <p:cNvSpPr>
            <a:spLocks noGrp="1"/>
          </p:cNvSpPr>
          <p:nvPr>
            <p:ph type="ftr" sz="quarter" idx="11"/>
          </p:nvPr>
        </p:nvSpPr>
        <p:spPr/>
        <p:txBody>
          <a:bodyPr/>
          <a:lstStyle/>
          <a:p>
            <a:r>
              <a:rPr lang="en-US" smtClean="0"/>
              <a:t>CS60010 / Deep Learning | Explainibility and Bias (c) Abir Das</a:t>
            </a:r>
            <a:endParaRPr lang="en-US" dirty="0"/>
          </a:p>
        </p:txBody>
      </p:sp>
      <p:sp>
        <p:nvSpPr>
          <p:cNvPr id="6" name="Slide Number Placeholder 5"/>
          <p:cNvSpPr>
            <a:spLocks noGrp="1"/>
          </p:cNvSpPr>
          <p:nvPr>
            <p:ph type="sldNum" sz="quarter" idx="12"/>
          </p:nvPr>
        </p:nvSpPr>
        <p:spPr/>
        <p:txBody>
          <a:bodyPr/>
          <a:lstStyle/>
          <a:p>
            <a:fld id="{683B8651-0143-4140-839E-3D36292080E8}" type="slidenum">
              <a:rPr lang="en-US" smtClean="0"/>
              <a:t>‹#›</a:t>
            </a:fld>
            <a:endParaRPr lang="en-US"/>
          </a:p>
        </p:txBody>
      </p:sp>
    </p:spTree>
    <p:extLst>
      <p:ext uri="{BB962C8B-B14F-4D97-AF65-F5344CB8AC3E}">
        <p14:creationId xmlns:p14="http://schemas.microsoft.com/office/powerpoint/2010/main" val="1563107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01, 02, 03 Apr 2020</a:t>
            </a:r>
            <a:endParaRPr lang="en-US"/>
          </a:p>
        </p:txBody>
      </p:sp>
      <p:sp>
        <p:nvSpPr>
          <p:cNvPr id="5" name="Footer Placeholder 4"/>
          <p:cNvSpPr>
            <a:spLocks noGrp="1"/>
          </p:cNvSpPr>
          <p:nvPr>
            <p:ph type="ftr" sz="quarter" idx="11"/>
          </p:nvPr>
        </p:nvSpPr>
        <p:spPr/>
        <p:txBody>
          <a:bodyPr/>
          <a:lstStyle/>
          <a:p>
            <a:r>
              <a:rPr lang="en-US" smtClean="0"/>
              <a:t>CS60010 / Deep Learning | Explainibility and Bias (c) Abir Das</a:t>
            </a:r>
            <a:endParaRPr lang="en-US" dirty="0"/>
          </a:p>
        </p:txBody>
      </p:sp>
      <p:sp>
        <p:nvSpPr>
          <p:cNvPr id="6" name="Slide Number Placeholder 5"/>
          <p:cNvSpPr>
            <a:spLocks noGrp="1"/>
          </p:cNvSpPr>
          <p:nvPr>
            <p:ph type="sldNum" sz="quarter" idx="12"/>
          </p:nvPr>
        </p:nvSpPr>
        <p:spPr/>
        <p:txBody>
          <a:bodyPr/>
          <a:lstStyle/>
          <a:p>
            <a:fld id="{683B8651-0143-4140-839E-3D36292080E8}" type="slidenum">
              <a:rPr lang="en-US" smtClean="0"/>
              <a:t>‹#›</a:t>
            </a:fld>
            <a:endParaRPr lang="en-US"/>
          </a:p>
        </p:txBody>
      </p:sp>
    </p:spTree>
    <p:extLst>
      <p:ext uri="{BB962C8B-B14F-4D97-AF65-F5344CB8AC3E}">
        <p14:creationId xmlns:p14="http://schemas.microsoft.com/office/powerpoint/2010/main" val="977643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4" y="593367"/>
            <a:ext cx="11360959" cy="763500"/>
          </a:xfrm>
          <a:prstGeom prst="rect">
            <a:avLst/>
          </a:prstGeom>
        </p:spPr>
        <p:txBody>
          <a:bodyPr spcFirstLastPara="1" wrap="square" lIns="121875" tIns="121875" rIns="121875" bIns="121875" anchor="t" anchorCtr="0"/>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8" name="Google Shape;18;p4"/>
          <p:cNvSpPr txBox="1">
            <a:spLocks noGrp="1"/>
          </p:cNvSpPr>
          <p:nvPr>
            <p:ph type="body" idx="1"/>
          </p:nvPr>
        </p:nvSpPr>
        <p:spPr>
          <a:xfrm>
            <a:off x="415604" y="1536633"/>
            <a:ext cx="11360959" cy="4555200"/>
          </a:xfrm>
          <a:prstGeom prst="rect">
            <a:avLst/>
          </a:prstGeom>
        </p:spPr>
        <p:txBody>
          <a:bodyPr spcFirstLastPara="1" wrap="square" lIns="121875" tIns="121875" rIns="121875" bIns="121875" anchor="t" anchorCtr="0"/>
          <a:lstStyle>
            <a:lvl1pPr marL="457200" lvl="0" indent="-381000">
              <a:spcBef>
                <a:spcPts val="0"/>
              </a:spcBef>
              <a:spcAft>
                <a:spcPts val="0"/>
              </a:spcAft>
              <a:buSzPts val="24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19" name="Google Shape;19;p4"/>
          <p:cNvSpPr txBox="1">
            <a:spLocks noGrp="1"/>
          </p:cNvSpPr>
          <p:nvPr>
            <p:ph type="sldNum" idx="12"/>
          </p:nvPr>
        </p:nvSpPr>
        <p:spPr>
          <a:xfrm>
            <a:off x="11296726" y="6217622"/>
            <a:ext cx="731591" cy="524700"/>
          </a:xfrm>
          <a:prstGeom prst="rect">
            <a:avLst/>
          </a:prstGeom>
        </p:spPr>
        <p:txBody>
          <a:bodyPr spcFirstLastPara="1" wrap="square" lIns="121875" tIns="121875" rIns="121875" bIns="1218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60151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1"/>
            <a:ext cx="12190730" cy="6858000"/>
          </a:xfrm>
          <a:custGeom>
            <a:avLst/>
            <a:gdLst/>
            <a:ahLst/>
            <a:cxnLst/>
            <a:rect l="l" t="t" r="r" b="b"/>
            <a:pathLst>
              <a:path w="12190730" h="6858000">
                <a:moveTo>
                  <a:pt x="0" y="0"/>
                </a:moveTo>
                <a:lnTo>
                  <a:pt x="12190612" y="0"/>
                </a:lnTo>
                <a:lnTo>
                  <a:pt x="12190612" y="6857998"/>
                </a:lnTo>
                <a:lnTo>
                  <a:pt x="0" y="6857998"/>
                </a:lnTo>
                <a:lnTo>
                  <a:pt x="0" y="0"/>
                </a:lnTo>
                <a:close/>
              </a:path>
            </a:pathLst>
          </a:custGeom>
          <a:solidFill>
            <a:srgbClr val="FFFFFF"/>
          </a:solidFill>
        </p:spPr>
        <p:txBody>
          <a:bodyPr wrap="square" lIns="0" tIns="0" rIns="0" bIns="0" rtlCol="0"/>
          <a:lstStyle/>
          <a:p>
            <a:endParaRPr smtClean="0">
              <a:solidFill>
                <a:prstClr val="black"/>
              </a:solidFill>
            </a:endParaRPr>
          </a:p>
        </p:txBody>
      </p:sp>
      <p:sp>
        <p:nvSpPr>
          <p:cNvPr id="17" name="bk object 17"/>
          <p:cNvSpPr/>
          <p:nvPr/>
        </p:nvSpPr>
        <p:spPr>
          <a:xfrm>
            <a:off x="1" y="1"/>
            <a:ext cx="12190730" cy="0"/>
          </a:xfrm>
          <a:custGeom>
            <a:avLst/>
            <a:gdLst/>
            <a:ahLst/>
            <a:cxnLst/>
            <a:rect l="l" t="t" r="r" b="b"/>
            <a:pathLst>
              <a:path w="12190730">
                <a:moveTo>
                  <a:pt x="0" y="0"/>
                </a:moveTo>
                <a:lnTo>
                  <a:pt x="12190612" y="0"/>
                </a:lnTo>
              </a:path>
            </a:pathLst>
          </a:custGeom>
          <a:ln w="6349">
            <a:solidFill>
              <a:srgbClr val="5488CF"/>
            </a:solidFill>
          </a:ln>
        </p:spPr>
        <p:txBody>
          <a:bodyPr wrap="square" lIns="0" tIns="0" rIns="0" bIns="0" rtlCol="0"/>
          <a:lstStyle/>
          <a:p>
            <a:endParaRPr smtClean="0">
              <a:solidFill>
                <a:prstClr val="black"/>
              </a:solidFill>
            </a:endParaRPr>
          </a:p>
        </p:txBody>
      </p:sp>
      <p:sp>
        <p:nvSpPr>
          <p:cNvPr id="18" name="bk object 18"/>
          <p:cNvSpPr/>
          <p:nvPr/>
        </p:nvSpPr>
        <p:spPr>
          <a:xfrm>
            <a:off x="1" y="1"/>
            <a:ext cx="0" cy="6858000"/>
          </a:xfrm>
          <a:custGeom>
            <a:avLst/>
            <a:gdLst/>
            <a:ahLst/>
            <a:cxnLst/>
            <a:rect l="l" t="t" r="r" b="b"/>
            <a:pathLst>
              <a:path h="6858000">
                <a:moveTo>
                  <a:pt x="0" y="6857997"/>
                </a:moveTo>
                <a:lnTo>
                  <a:pt x="0" y="0"/>
                </a:lnTo>
              </a:path>
            </a:pathLst>
          </a:custGeom>
          <a:ln w="6349">
            <a:solidFill>
              <a:srgbClr val="5488CF"/>
            </a:solidFill>
          </a:ln>
        </p:spPr>
        <p:txBody>
          <a:bodyPr wrap="square" lIns="0" tIns="0" rIns="0" bIns="0" rtlCol="0"/>
          <a:lstStyle/>
          <a:p>
            <a:endParaRPr smtClean="0">
              <a:solidFill>
                <a:prstClr val="black"/>
              </a:solidFill>
            </a:endParaRPr>
          </a:p>
        </p:txBody>
      </p:sp>
      <p:sp>
        <p:nvSpPr>
          <p:cNvPr id="2" name="Holder 2"/>
          <p:cNvSpPr>
            <a:spLocks noGrp="1"/>
          </p:cNvSpPr>
          <p:nvPr>
            <p:ph type="ctrTitle"/>
          </p:nvPr>
        </p:nvSpPr>
        <p:spPr>
          <a:xfrm>
            <a:off x="1173312" y="2221486"/>
            <a:ext cx="9845374" cy="1549400"/>
          </a:xfrm>
          <a:prstGeom prst="rect">
            <a:avLst/>
          </a:prstGeom>
        </p:spPr>
        <p:txBody>
          <a:bodyPr wrap="square" lIns="0" tIns="0" rIns="0" bIns="0">
            <a:spAutoFit/>
          </a:bodyPr>
          <a:lstStyle>
            <a:lvl1pPr>
              <a:defRPr sz="5000" b="0" i="0">
                <a:solidFill>
                  <a:schemeClr val="tx1"/>
                </a:solidFill>
                <a:latin typeface="Arial"/>
                <a:cs typeface="Arial"/>
              </a:defRPr>
            </a:lvl1pPr>
          </a:lstStyle>
          <a:p>
            <a:endParaRPr/>
          </a:p>
        </p:txBody>
      </p:sp>
      <p:sp>
        <p:nvSpPr>
          <p:cNvPr id="3" name="Holder 3"/>
          <p:cNvSpPr>
            <a:spLocks noGrp="1"/>
          </p:cNvSpPr>
          <p:nvPr>
            <p:ph type="subTitle" idx="4"/>
          </p:nvPr>
        </p:nvSpPr>
        <p:spPr>
          <a:xfrm>
            <a:off x="605950" y="4100474"/>
            <a:ext cx="10980099" cy="746760"/>
          </a:xfrm>
          <a:prstGeom prst="rect">
            <a:avLst/>
          </a:prstGeom>
        </p:spPr>
        <p:txBody>
          <a:bodyPr wrap="square" lIns="0" tIns="0" rIns="0" bIns="0">
            <a:spAutoFit/>
          </a:bodyPr>
          <a:lstStyle>
            <a:lvl1pPr>
              <a:defRPr sz="2400" b="0" i="0">
                <a:solidFill>
                  <a:srgbClr val="082A4C"/>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CS60010 / Deep Learning | Explainibility and Bias (c) Abir Das</a:t>
            </a:r>
            <a:endParaRPr>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r>
              <a:rPr lang="en-US" smtClean="0">
                <a:solidFill>
                  <a:prstClr val="black">
                    <a:tint val="75000"/>
                  </a:prstClr>
                </a:solidFill>
              </a:rPr>
              <a:t>01, 02, 03 Apr 2020</a:t>
            </a:r>
            <a:endParaRPr lang="en-US">
              <a:solidFill>
                <a:prstClr val="black">
                  <a:tint val="75000"/>
                </a:prstClr>
              </a:solidFill>
            </a:endParaRPr>
          </a:p>
        </p:txBody>
      </p:sp>
      <p:sp>
        <p:nvSpPr>
          <p:cNvPr id="6" name="Holder 6"/>
          <p:cNvSpPr>
            <a:spLocks noGrp="1"/>
          </p:cNvSpPr>
          <p:nvPr>
            <p:ph type="sldNum" sz="quarter" idx="7"/>
          </p:nvPr>
        </p:nvSpPr>
        <p:spPr>
          <a:xfrm>
            <a:off x="11823235" y="6558393"/>
            <a:ext cx="308609" cy="304800"/>
          </a:xfrm>
          <a:prstGeom prst="rect">
            <a:avLst/>
          </a:prstGeom>
        </p:spPr>
        <p:txBody>
          <a:bodyPr lIns="0" tIns="0" rIns="0" bIns="0"/>
          <a:lstStyle>
            <a:lvl1pPr>
              <a:defRPr sz="1800" b="0" i="0">
                <a:solidFill>
                  <a:srgbClr val="898989"/>
                </a:solidFill>
                <a:latin typeface="Arial Unicode MS"/>
                <a:cs typeface="Arial Unicode MS"/>
              </a:defRPr>
            </a:lvl1pPr>
          </a:lstStyle>
          <a:p>
            <a:pPr marL="38100">
              <a:spcBef>
                <a:spcPts val="10"/>
              </a:spcBef>
            </a:pPr>
            <a:fld id="{81D60167-4931-47E6-BA6A-407CBD079E47}" type="slidenum">
              <a:rPr spc="-90" dirty="0"/>
              <a:pPr marL="38100">
                <a:spcBef>
                  <a:spcPts val="10"/>
                </a:spcBef>
              </a:pPr>
              <a:t>‹#›</a:t>
            </a:fld>
            <a:endParaRPr spc="-90" dirty="0"/>
          </a:p>
        </p:txBody>
      </p:sp>
    </p:spTree>
    <p:extLst>
      <p:ext uri="{BB962C8B-B14F-4D97-AF65-F5344CB8AC3E}">
        <p14:creationId xmlns:p14="http://schemas.microsoft.com/office/powerpoint/2010/main" val="2015840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0" i="0" u="heavy">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CS60010 / Deep Learning | Explainibility and Bias (c) Abir Das</a:t>
            </a:r>
            <a:endParaRPr>
              <a:solidFill>
                <a:prstClr val="black">
                  <a:tint val="75000"/>
                </a:prstClr>
              </a:solidFill>
            </a:endParaRPr>
          </a:p>
        </p:txBody>
      </p:sp>
      <p:sp>
        <p:nvSpPr>
          <p:cNvPr id="6" name="Holder 6"/>
          <p:cNvSpPr>
            <a:spLocks noGrp="1"/>
          </p:cNvSpPr>
          <p:nvPr>
            <p:ph type="sldNum" sz="quarter" idx="7"/>
          </p:nvPr>
        </p:nvSpPr>
        <p:spPr>
          <a:xfrm>
            <a:off x="11823235" y="6558393"/>
            <a:ext cx="308609" cy="304800"/>
          </a:xfrm>
          <a:prstGeom prst="rect">
            <a:avLst/>
          </a:prstGeom>
        </p:spPr>
        <p:txBody>
          <a:bodyPr lIns="0" tIns="0" rIns="0" bIns="0"/>
          <a:lstStyle>
            <a:lvl1pPr>
              <a:defRPr sz="1800" b="0" i="0">
                <a:solidFill>
                  <a:srgbClr val="898989"/>
                </a:solidFill>
                <a:latin typeface="Arial Unicode MS"/>
                <a:cs typeface="Arial Unicode MS"/>
              </a:defRPr>
            </a:lvl1pPr>
          </a:lstStyle>
          <a:p>
            <a:pPr marL="38100">
              <a:spcBef>
                <a:spcPts val="10"/>
              </a:spcBef>
            </a:pPr>
            <a:fld id="{81D60167-4931-47E6-BA6A-407CBD079E47}" type="slidenum">
              <a:rPr spc="-90" dirty="0"/>
              <a:pPr marL="38100">
                <a:spcBef>
                  <a:spcPts val="10"/>
                </a:spcBef>
              </a:pPr>
              <a:t>‹#›</a:t>
            </a:fld>
            <a:endParaRPr spc="-90" dirty="0"/>
          </a:p>
        </p:txBody>
      </p:sp>
    </p:spTree>
    <p:extLst>
      <p:ext uri="{BB962C8B-B14F-4D97-AF65-F5344CB8AC3E}">
        <p14:creationId xmlns:p14="http://schemas.microsoft.com/office/powerpoint/2010/main" val="1145850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0" i="0" u="heavy">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CS60010 / Deep Learning | Explainibility and Bias (c) Abir Das</a:t>
            </a:r>
            <a:endParaRPr>
              <a:solidFill>
                <a:prstClr val="black">
                  <a:tint val="75000"/>
                </a:prstClr>
              </a:solidFill>
            </a:endParaRPr>
          </a:p>
        </p:txBody>
      </p:sp>
      <p:sp>
        <p:nvSpPr>
          <p:cNvPr id="7" name="Holder 7"/>
          <p:cNvSpPr>
            <a:spLocks noGrp="1"/>
          </p:cNvSpPr>
          <p:nvPr>
            <p:ph type="sldNum" sz="quarter" idx="7"/>
          </p:nvPr>
        </p:nvSpPr>
        <p:spPr>
          <a:xfrm>
            <a:off x="11823235" y="6558393"/>
            <a:ext cx="308609" cy="304800"/>
          </a:xfrm>
          <a:prstGeom prst="rect">
            <a:avLst/>
          </a:prstGeom>
        </p:spPr>
        <p:txBody>
          <a:bodyPr lIns="0" tIns="0" rIns="0" bIns="0"/>
          <a:lstStyle>
            <a:lvl1pPr>
              <a:defRPr sz="1800" b="0" i="0">
                <a:solidFill>
                  <a:srgbClr val="898989"/>
                </a:solidFill>
                <a:latin typeface="Arial Unicode MS"/>
                <a:cs typeface="Arial Unicode MS"/>
              </a:defRPr>
            </a:lvl1pPr>
          </a:lstStyle>
          <a:p>
            <a:pPr marL="38100">
              <a:spcBef>
                <a:spcPts val="10"/>
              </a:spcBef>
            </a:pPr>
            <a:fld id="{81D60167-4931-47E6-BA6A-407CBD079E47}" type="slidenum">
              <a:rPr spc="-90" dirty="0"/>
              <a:pPr marL="38100">
                <a:spcBef>
                  <a:spcPts val="10"/>
                </a:spcBef>
              </a:pPr>
              <a:t>‹#›</a:t>
            </a:fld>
            <a:endParaRPr spc="-90" dirty="0"/>
          </a:p>
        </p:txBody>
      </p:sp>
    </p:spTree>
    <p:extLst>
      <p:ext uri="{BB962C8B-B14F-4D97-AF65-F5344CB8AC3E}">
        <p14:creationId xmlns:p14="http://schemas.microsoft.com/office/powerpoint/2010/main" val="1672395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0" i="0" u="heavy">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CS60010 / Deep Learning | Explainibility and Bias (c) Abir Das</a:t>
            </a:r>
            <a:endParaRPr>
              <a:solidFill>
                <a:prstClr val="black">
                  <a:tint val="75000"/>
                </a:prstClr>
              </a:solidFill>
            </a:endParaRPr>
          </a:p>
        </p:txBody>
      </p:sp>
      <p:sp>
        <p:nvSpPr>
          <p:cNvPr id="4" name="Holder 4"/>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r>
              <a:rPr lang="en-US" smtClean="0">
                <a:solidFill>
                  <a:prstClr val="black">
                    <a:tint val="75000"/>
                  </a:prstClr>
                </a:solidFill>
              </a:rPr>
              <a:t>01, 02, 03 Apr 2020</a:t>
            </a:r>
            <a:endParaRPr lang="en-US">
              <a:solidFill>
                <a:prstClr val="black">
                  <a:tint val="75000"/>
                </a:prstClr>
              </a:solidFill>
            </a:endParaRPr>
          </a:p>
        </p:txBody>
      </p:sp>
      <p:sp>
        <p:nvSpPr>
          <p:cNvPr id="5" name="Holder 5"/>
          <p:cNvSpPr>
            <a:spLocks noGrp="1"/>
          </p:cNvSpPr>
          <p:nvPr>
            <p:ph type="sldNum" sz="quarter" idx="7"/>
          </p:nvPr>
        </p:nvSpPr>
        <p:spPr>
          <a:xfrm>
            <a:off x="11823235" y="6558393"/>
            <a:ext cx="308609" cy="304800"/>
          </a:xfrm>
          <a:prstGeom prst="rect">
            <a:avLst/>
          </a:prstGeom>
        </p:spPr>
        <p:txBody>
          <a:bodyPr lIns="0" tIns="0" rIns="0" bIns="0"/>
          <a:lstStyle>
            <a:lvl1pPr>
              <a:defRPr sz="1800" b="0" i="0">
                <a:solidFill>
                  <a:srgbClr val="898989"/>
                </a:solidFill>
                <a:latin typeface="Arial Unicode MS"/>
                <a:cs typeface="Arial Unicode MS"/>
              </a:defRPr>
            </a:lvl1pPr>
          </a:lstStyle>
          <a:p>
            <a:pPr marL="38100">
              <a:spcBef>
                <a:spcPts val="10"/>
              </a:spcBef>
            </a:pPr>
            <a:fld id="{81D60167-4931-47E6-BA6A-407CBD079E47}" type="slidenum">
              <a:rPr spc="-90" dirty="0"/>
              <a:pPr marL="38100">
                <a:spcBef>
                  <a:spcPts val="10"/>
                </a:spcBef>
              </a:pPr>
              <a:t>‹#›</a:t>
            </a:fld>
            <a:endParaRPr spc="-90" dirty="0"/>
          </a:p>
        </p:txBody>
      </p:sp>
    </p:spTree>
    <p:extLst>
      <p:ext uri="{BB962C8B-B14F-4D97-AF65-F5344CB8AC3E}">
        <p14:creationId xmlns:p14="http://schemas.microsoft.com/office/powerpoint/2010/main" val="640969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solidFill>
                  <a:prstClr val="black">
                    <a:tint val="75000"/>
                  </a:prstClr>
                </a:solidFill>
              </a:rPr>
              <a:t>CS60010 / Deep Learning | Explainibility and Bias (c) Abir Das</a:t>
            </a:r>
            <a:endParaRPr>
              <a:solidFill>
                <a:prstClr val="black">
                  <a:tint val="75000"/>
                </a:prstClr>
              </a:solidFill>
            </a:endParaRPr>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r>
              <a:rPr lang="en-US" smtClean="0">
                <a:solidFill>
                  <a:prstClr val="black">
                    <a:tint val="75000"/>
                  </a:prstClr>
                </a:solidFill>
              </a:rPr>
              <a:t>01, 02, 03 Apr 2020</a:t>
            </a:r>
            <a:endParaRPr lang="en-US">
              <a:solidFill>
                <a:prstClr val="black">
                  <a:tint val="75000"/>
                </a:prstClr>
              </a:solidFill>
            </a:endParaRPr>
          </a:p>
        </p:txBody>
      </p:sp>
      <p:sp>
        <p:nvSpPr>
          <p:cNvPr id="4" name="Holder 4"/>
          <p:cNvSpPr>
            <a:spLocks noGrp="1"/>
          </p:cNvSpPr>
          <p:nvPr>
            <p:ph type="sldNum" sz="quarter" idx="7"/>
          </p:nvPr>
        </p:nvSpPr>
        <p:spPr>
          <a:xfrm>
            <a:off x="11823235" y="6558393"/>
            <a:ext cx="308609" cy="304800"/>
          </a:xfrm>
          <a:prstGeom prst="rect">
            <a:avLst/>
          </a:prstGeom>
        </p:spPr>
        <p:txBody>
          <a:bodyPr lIns="0" tIns="0" rIns="0" bIns="0"/>
          <a:lstStyle>
            <a:lvl1pPr>
              <a:defRPr sz="1800" b="0" i="0">
                <a:solidFill>
                  <a:srgbClr val="898989"/>
                </a:solidFill>
                <a:latin typeface="Arial Unicode MS"/>
                <a:cs typeface="Arial Unicode MS"/>
              </a:defRPr>
            </a:lvl1pPr>
          </a:lstStyle>
          <a:p>
            <a:pPr marL="38100">
              <a:spcBef>
                <a:spcPts val="10"/>
              </a:spcBef>
            </a:pPr>
            <a:fld id="{81D60167-4931-47E6-BA6A-407CBD079E47}" type="slidenum">
              <a:rPr spc="-90" dirty="0"/>
              <a:pPr marL="38100">
                <a:spcBef>
                  <a:spcPts val="10"/>
                </a:spcBef>
              </a:pPr>
              <a:t>‹#›</a:t>
            </a:fld>
            <a:endParaRPr spc="-90" dirty="0"/>
          </a:p>
        </p:txBody>
      </p:sp>
    </p:spTree>
    <p:extLst>
      <p:ext uri="{BB962C8B-B14F-4D97-AF65-F5344CB8AC3E}">
        <p14:creationId xmlns:p14="http://schemas.microsoft.com/office/powerpoint/2010/main" val="1846930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smtClean="0"/>
              <a:t>01, 02, 03 Apr 2020</a:t>
            </a:r>
            <a:endParaRPr lang="en-US"/>
          </a:p>
        </p:txBody>
      </p:sp>
      <p:sp>
        <p:nvSpPr>
          <p:cNvPr id="6" name="Slide Number Placeholder 5"/>
          <p:cNvSpPr>
            <a:spLocks noGrp="1"/>
          </p:cNvSpPr>
          <p:nvPr>
            <p:ph type="sldNum" sz="quarter" idx="12"/>
          </p:nvPr>
        </p:nvSpPr>
        <p:spPr/>
        <p:txBody>
          <a:bodyPr/>
          <a:lstStyle/>
          <a:p>
            <a:fld id="{683B8651-0143-4140-839E-3D36292080E8}" type="slidenum">
              <a:rPr lang="en-US" smtClean="0"/>
              <a:pPr/>
              <a:t>‹#›</a:t>
            </a:fld>
            <a:endParaRPr lang="en-US"/>
          </a:p>
        </p:txBody>
      </p:sp>
      <p:sp>
        <p:nvSpPr>
          <p:cNvPr id="7" name="Footer Placeholder 4"/>
          <p:cNvSpPr>
            <a:spLocks noGrp="1"/>
          </p:cNvSpPr>
          <p:nvPr>
            <p:ph type="ftr" sz="quarter" idx="11"/>
          </p:nvPr>
        </p:nvSpPr>
        <p:spPr>
          <a:xfrm>
            <a:off x="2012197" y="6356350"/>
            <a:ext cx="8167606" cy="365125"/>
          </a:xfrm>
        </p:spPr>
        <p:txBody>
          <a:bodyPr/>
          <a:lstStyle/>
          <a:p>
            <a:r>
              <a:rPr lang="en-US" smtClean="0"/>
              <a:t>CS60010 / Deep Learning | Explainibility and Bias (c) Abir Das</a:t>
            </a:r>
            <a:endParaRPr lang="en-US" dirty="0"/>
          </a:p>
        </p:txBody>
      </p:sp>
    </p:spTree>
    <p:extLst>
      <p:ext uri="{BB962C8B-B14F-4D97-AF65-F5344CB8AC3E}">
        <p14:creationId xmlns:p14="http://schemas.microsoft.com/office/powerpoint/2010/main" val="616555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01, 02, 03 Apr 2020</a:t>
            </a:r>
            <a:endParaRPr lang="en-US"/>
          </a:p>
        </p:txBody>
      </p:sp>
      <p:sp>
        <p:nvSpPr>
          <p:cNvPr id="6" name="Slide Number Placeholder 5"/>
          <p:cNvSpPr>
            <a:spLocks noGrp="1"/>
          </p:cNvSpPr>
          <p:nvPr>
            <p:ph type="sldNum" sz="quarter" idx="12"/>
          </p:nvPr>
        </p:nvSpPr>
        <p:spPr/>
        <p:txBody>
          <a:bodyPr/>
          <a:lstStyle/>
          <a:p>
            <a:fld id="{683B8651-0143-4140-839E-3D36292080E8}" type="slidenum">
              <a:rPr lang="en-US" smtClean="0"/>
              <a:pPr/>
              <a:t>‹#›</a:t>
            </a:fld>
            <a:endParaRPr lang="en-US"/>
          </a:p>
        </p:txBody>
      </p:sp>
      <p:sp>
        <p:nvSpPr>
          <p:cNvPr id="7" name="Footer Placeholder 4"/>
          <p:cNvSpPr>
            <a:spLocks noGrp="1"/>
          </p:cNvSpPr>
          <p:nvPr>
            <p:ph type="ftr" sz="quarter" idx="11"/>
          </p:nvPr>
        </p:nvSpPr>
        <p:spPr>
          <a:xfrm>
            <a:off x="2012197" y="6356350"/>
            <a:ext cx="8167606" cy="365125"/>
          </a:xfrm>
        </p:spPr>
        <p:txBody>
          <a:bodyPr/>
          <a:lstStyle/>
          <a:p>
            <a:r>
              <a:rPr lang="en-US" smtClean="0"/>
              <a:t>CS60010 / Deep Learning | Explainibility and Bias (c) Abir Das</a:t>
            </a:r>
            <a:endParaRPr lang="en-US" dirty="0"/>
          </a:p>
        </p:txBody>
      </p:sp>
    </p:spTree>
    <p:extLst>
      <p:ext uri="{BB962C8B-B14F-4D97-AF65-F5344CB8AC3E}">
        <p14:creationId xmlns:p14="http://schemas.microsoft.com/office/powerpoint/2010/main" val="2064019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01, 02, 03 Apr 2020</a:t>
            </a:r>
            <a:endParaRPr lang="en-US"/>
          </a:p>
        </p:txBody>
      </p:sp>
      <p:sp>
        <p:nvSpPr>
          <p:cNvPr id="5" name="Footer Placeholder 4"/>
          <p:cNvSpPr>
            <a:spLocks noGrp="1"/>
          </p:cNvSpPr>
          <p:nvPr>
            <p:ph type="ftr" sz="quarter" idx="11"/>
          </p:nvPr>
        </p:nvSpPr>
        <p:spPr/>
        <p:txBody>
          <a:bodyPr/>
          <a:lstStyle/>
          <a:p>
            <a:r>
              <a:rPr lang="en-US" smtClean="0"/>
              <a:t>CS60010 / Deep Learning | Explainibility and Bias (c) Abir Das</a:t>
            </a:r>
            <a:endParaRPr lang="en-US" dirty="0"/>
          </a:p>
        </p:txBody>
      </p:sp>
      <p:sp>
        <p:nvSpPr>
          <p:cNvPr id="6" name="Slide Number Placeholder 5"/>
          <p:cNvSpPr>
            <a:spLocks noGrp="1"/>
          </p:cNvSpPr>
          <p:nvPr>
            <p:ph type="sldNum" sz="quarter" idx="12"/>
          </p:nvPr>
        </p:nvSpPr>
        <p:spPr/>
        <p:txBody>
          <a:bodyPr/>
          <a:lstStyle/>
          <a:p>
            <a:fld id="{683B8651-0143-4140-839E-3D36292080E8}" type="slidenum">
              <a:rPr lang="en-US" smtClean="0"/>
              <a:t>‹#›</a:t>
            </a:fld>
            <a:endParaRPr lang="en-US"/>
          </a:p>
        </p:txBody>
      </p:sp>
    </p:spTree>
    <p:extLst>
      <p:ext uri="{BB962C8B-B14F-4D97-AF65-F5344CB8AC3E}">
        <p14:creationId xmlns:p14="http://schemas.microsoft.com/office/powerpoint/2010/main" val="1455287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lgn="l">
              <a:defRPr sz="5400" b="1" cap="small" baseline="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smtClean="0"/>
              <a:t>01, 02, 03 Apr 2020</a:t>
            </a:r>
            <a:endParaRPr lang="en-US"/>
          </a:p>
        </p:txBody>
      </p:sp>
      <p:sp>
        <p:nvSpPr>
          <p:cNvPr id="5" name="Footer Placeholder 4"/>
          <p:cNvSpPr>
            <a:spLocks noGrp="1"/>
          </p:cNvSpPr>
          <p:nvPr>
            <p:ph type="ftr" sz="quarter" idx="11"/>
          </p:nvPr>
        </p:nvSpPr>
        <p:spPr/>
        <p:txBody>
          <a:bodyPr/>
          <a:lstStyle/>
          <a:p>
            <a:r>
              <a:rPr lang="en-US" smtClean="0"/>
              <a:t>CS60010 / Deep Learning | Explainibility and Bias (c) Abir Das</a:t>
            </a:r>
            <a:endParaRPr lang="en-US" dirty="0"/>
          </a:p>
        </p:txBody>
      </p:sp>
      <p:sp>
        <p:nvSpPr>
          <p:cNvPr id="6" name="Slide Number Placeholder 5"/>
          <p:cNvSpPr>
            <a:spLocks noGrp="1"/>
          </p:cNvSpPr>
          <p:nvPr>
            <p:ph type="sldNum" sz="quarter" idx="12"/>
          </p:nvPr>
        </p:nvSpPr>
        <p:spPr/>
        <p:txBody>
          <a:bodyPr/>
          <a:lstStyle/>
          <a:p>
            <a:fld id="{683B8651-0143-4140-839E-3D36292080E8}" type="slidenum">
              <a:rPr lang="en-US" smtClean="0"/>
              <a:pPr/>
              <a:t>‹#›</a:t>
            </a:fld>
            <a:endParaRPr lang="en-US"/>
          </a:p>
        </p:txBody>
      </p:sp>
    </p:spTree>
    <p:extLst>
      <p:ext uri="{BB962C8B-B14F-4D97-AF65-F5344CB8AC3E}">
        <p14:creationId xmlns:p14="http://schemas.microsoft.com/office/powerpoint/2010/main" val="1374004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184863"/>
            <a:ext cx="5181600" cy="3992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84863"/>
            <a:ext cx="5181600" cy="3992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smtClean="0"/>
              <a:t>01, 02, 03 Apr 2020</a:t>
            </a:r>
            <a:endParaRPr lang="en-US"/>
          </a:p>
        </p:txBody>
      </p:sp>
      <p:sp>
        <p:nvSpPr>
          <p:cNvPr id="7" name="Slide Number Placeholder 6"/>
          <p:cNvSpPr>
            <a:spLocks noGrp="1"/>
          </p:cNvSpPr>
          <p:nvPr>
            <p:ph type="sldNum" sz="quarter" idx="12"/>
          </p:nvPr>
        </p:nvSpPr>
        <p:spPr/>
        <p:txBody>
          <a:bodyPr/>
          <a:lstStyle/>
          <a:p>
            <a:fld id="{683B8651-0143-4140-839E-3D36292080E8}" type="slidenum">
              <a:rPr lang="en-US" smtClean="0"/>
              <a:pPr/>
              <a:t>‹#›</a:t>
            </a:fld>
            <a:endParaRPr lang="en-US"/>
          </a:p>
        </p:txBody>
      </p:sp>
      <p:sp>
        <p:nvSpPr>
          <p:cNvPr id="8" name="Footer Placeholder 4"/>
          <p:cNvSpPr>
            <a:spLocks noGrp="1"/>
          </p:cNvSpPr>
          <p:nvPr>
            <p:ph type="ftr" sz="quarter" idx="11"/>
          </p:nvPr>
        </p:nvSpPr>
        <p:spPr>
          <a:xfrm>
            <a:off x="2012197" y="6356350"/>
            <a:ext cx="8167606" cy="365125"/>
          </a:xfrm>
        </p:spPr>
        <p:txBody>
          <a:bodyPr/>
          <a:lstStyle/>
          <a:p>
            <a:r>
              <a:rPr lang="en-US" smtClean="0"/>
              <a:t>CS60010 / Deep Learning | Explainibility and Bias (c) Abir Das</a:t>
            </a:r>
            <a:endParaRPr lang="en-US" dirty="0"/>
          </a:p>
        </p:txBody>
      </p:sp>
    </p:spTree>
    <p:extLst>
      <p:ext uri="{BB962C8B-B14F-4D97-AF65-F5344CB8AC3E}">
        <p14:creationId xmlns:p14="http://schemas.microsoft.com/office/powerpoint/2010/main" val="1915571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2130606"/>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954517"/>
            <a:ext cx="5157787" cy="3235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213060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54517"/>
            <a:ext cx="5183188" cy="3235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smtClean="0"/>
              <a:t>01, 02, 03 Apr 2020</a:t>
            </a:r>
            <a:endParaRPr lang="en-US"/>
          </a:p>
        </p:txBody>
      </p:sp>
      <p:sp>
        <p:nvSpPr>
          <p:cNvPr id="9" name="Slide Number Placeholder 8"/>
          <p:cNvSpPr>
            <a:spLocks noGrp="1"/>
          </p:cNvSpPr>
          <p:nvPr>
            <p:ph type="sldNum" sz="quarter" idx="12"/>
          </p:nvPr>
        </p:nvSpPr>
        <p:spPr/>
        <p:txBody>
          <a:bodyPr/>
          <a:lstStyle/>
          <a:p>
            <a:fld id="{683B8651-0143-4140-839E-3D36292080E8}" type="slidenum">
              <a:rPr lang="en-US" smtClean="0"/>
              <a:pPr/>
              <a:t>‹#›</a:t>
            </a:fld>
            <a:endParaRPr lang="en-US"/>
          </a:p>
        </p:txBody>
      </p:sp>
      <p:sp>
        <p:nvSpPr>
          <p:cNvPr id="10" name="Title 1"/>
          <p:cNvSpPr>
            <a:spLocks noGrp="1"/>
          </p:cNvSpPr>
          <p:nvPr>
            <p:ph type="title"/>
          </p:nvPr>
        </p:nvSpPr>
        <p:spPr>
          <a:xfrm>
            <a:off x="838200" y="974360"/>
            <a:ext cx="10515600" cy="1031117"/>
          </a:xfrm>
        </p:spPr>
        <p:txBody>
          <a:bodyPr/>
          <a:lstStyle/>
          <a:p>
            <a:r>
              <a:rPr lang="en-US"/>
              <a:t>Click to edit Master title style</a:t>
            </a:r>
          </a:p>
        </p:txBody>
      </p:sp>
      <p:sp>
        <p:nvSpPr>
          <p:cNvPr id="11" name="Footer Placeholder 4"/>
          <p:cNvSpPr>
            <a:spLocks noGrp="1"/>
          </p:cNvSpPr>
          <p:nvPr>
            <p:ph type="ftr" sz="quarter" idx="11"/>
          </p:nvPr>
        </p:nvSpPr>
        <p:spPr>
          <a:xfrm>
            <a:off x="2012197" y="6356350"/>
            <a:ext cx="8167606" cy="365125"/>
          </a:xfrm>
        </p:spPr>
        <p:txBody>
          <a:bodyPr/>
          <a:lstStyle/>
          <a:p>
            <a:r>
              <a:rPr lang="en-US" smtClean="0"/>
              <a:t>CS60010 / Deep Learning | Explainibility and Bias (c) Abir Das</a:t>
            </a:r>
            <a:endParaRPr lang="en-US" dirty="0"/>
          </a:p>
        </p:txBody>
      </p:sp>
    </p:spTree>
    <p:extLst>
      <p:ext uri="{BB962C8B-B14F-4D97-AF65-F5344CB8AC3E}">
        <p14:creationId xmlns:p14="http://schemas.microsoft.com/office/powerpoint/2010/main" val="1839704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492277"/>
            <a:ext cx="1173997" cy="365125"/>
          </a:xfrm>
        </p:spPr>
        <p:txBody>
          <a:bodyPr/>
          <a:lstStyle/>
          <a:p>
            <a:r>
              <a:rPr lang="en-US" smtClean="0"/>
              <a:t>01, 02, 03 Apr 2020</a:t>
            </a:r>
            <a:endParaRPr lang="en-US"/>
          </a:p>
        </p:txBody>
      </p:sp>
      <p:sp>
        <p:nvSpPr>
          <p:cNvPr id="5" name="Slide Number Placeholder 4"/>
          <p:cNvSpPr>
            <a:spLocks noGrp="1"/>
          </p:cNvSpPr>
          <p:nvPr>
            <p:ph type="sldNum" sz="quarter" idx="12"/>
          </p:nvPr>
        </p:nvSpPr>
        <p:spPr>
          <a:xfrm>
            <a:off x="10569844" y="6492277"/>
            <a:ext cx="783956" cy="365125"/>
          </a:xfrm>
        </p:spPr>
        <p:txBody>
          <a:bodyPr/>
          <a:lstStyle/>
          <a:p>
            <a:fld id="{683B8651-0143-4140-839E-3D36292080E8}" type="slidenum">
              <a:rPr lang="en-US" smtClean="0"/>
              <a:pPr/>
              <a:t>‹#›</a:t>
            </a:fld>
            <a:endParaRPr lang="en-US"/>
          </a:p>
        </p:txBody>
      </p:sp>
      <p:sp>
        <p:nvSpPr>
          <p:cNvPr id="6" name="Footer Placeholder 4"/>
          <p:cNvSpPr>
            <a:spLocks noGrp="1"/>
          </p:cNvSpPr>
          <p:nvPr>
            <p:ph type="ftr" sz="quarter" idx="11"/>
          </p:nvPr>
        </p:nvSpPr>
        <p:spPr>
          <a:xfrm>
            <a:off x="2012197" y="6492277"/>
            <a:ext cx="8167606" cy="365125"/>
          </a:xfrm>
        </p:spPr>
        <p:txBody>
          <a:bodyPr/>
          <a:lstStyle/>
          <a:p>
            <a:r>
              <a:rPr lang="en-US" smtClean="0"/>
              <a:t>CS60010 / Deep Learning | Explainibility and Bias (c) Abir Das</a:t>
            </a:r>
            <a:endParaRPr lang="en-US" dirty="0"/>
          </a:p>
        </p:txBody>
      </p:sp>
    </p:spTree>
    <p:extLst>
      <p:ext uri="{BB962C8B-B14F-4D97-AF65-F5344CB8AC3E}">
        <p14:creationId xmlns:p14="http://schemas.microsoft.com/office/powerpoint/2010/main" val="18031658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01, 02, 03 Apr 2020</a:t>
            </a:r>
            <a:endParaRPr lang="en-US"/>
          </a:p>
        </p:txBody>
      </p:sp>
      <p:sp>
        <p:nvSpPr>
          <p:cNvPr id="4" name="Slide Number Placeholder 3"/>
          <p:cNvSpPr>
            <a:spLocks noGrp="1"/>
          </p:cNvSpPr>
          <p:nvPr>
            <p:ph type="sldNum" sz="quarter" idx="12"/>
          </p:nvPr>
        </p:nvSpPr>
        <p:spPr/>
        <p:txBody>
          <a:bodyPr/>
          <a:lstStyle/>
          <a:p>
            <a:fld id="{683B8651-0143-4140-839E-3D36292080E8}" type="slidenum">
              <a:rPr lang="en-US" smtClean="0"/>
              <a:pPr/>
              <a:t>‹#›</a:t>
            </a:fld>
            <a:endParaRPr lang="en-US"/>
          </a:p>
        </p:txBody>
      </p:sp>
      <p:sp>
        <p:nvSpPr>
          <p:cNvPr id="5" name="Footer Placeholder 4"/>
          <p:cNvSpPr>
            <a:spLocks noGrp="1"/>
          </p:cNvSpPr>
          <p:nvPr>
            <p:ph type="ftr" sz="quarter" idx="11"/>
          </p:nvPr>
        </p:nvSpPr>
        <p:spPr>
          <a:xfrm>
            <a:off x="2012197" y="6356350"/>
            <a:ext cx="8167606" cy="365125"/>
          </a:xfrm>
        </p:spPr>
        <p:txBody>
          <a:bodyPr/>
          <a:lstStyle/>
          <a:p>
            <a:r>
              <a:rPr lang="en-US" smtClean="0"/>
              <a:t>CS60010 / Deep Learning | Explainibility and Bias (c) Abir Das</a:t>
            </a:r>
            <a:endParaRPr lang="en-US" dirty="0"/>
          </a:p>
        </p:txBody>
      </p:sp>
    </p:spTree>
    <p:extLst>
      <p:ext uri="{BB962C8B-B14F-4D97-AF65-F5344CB8AC3E}">
        <p14:creationId xmlns:p14="http://schemas.microsoft.com/office/powerpoint/2010/main" val="1548763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t>01, 02, 03 Apr 2020</a:t>
            </a:r>
            <a:endParaRPr lang="en-US"/>
          </a:p>
        </p:txBody>
      </p:sp>
      <p:sp>
        <p:nvSpPr>
          <p:cNvPr id="7" name="Slide Number Placeholder 6"/>
          <p:cNvSpPr>
            <a:spLocks noGrp="1"/>
          </p:cNvSpPr>
          <p:nvPr>
            <p:ph type="sldNum" sz="quarter" idx="12"/>
          </p:nvPr>
        </p:nvSpPr>
        <p:spPr/>
        <p:txBody>
          <a:bodyPr/>
          <a:lstStyle/>
          <a:p>
            <a:fld id="{683B8651-0143-4140-839E-3D36292080E8}" type="slidenum">
              <a:rPr lang="en-US" smtClean="0"/>
              <a:pPr/>
              <a:t>‹#›</a:t>
            </a:fld>
            <a:endParaRPr lang="en-US"/>
          </a:p>
        </p:txBody>
      </p:sp>
      <p:sp>
        <p:nvSpPr>
          <p:cNvPr id="8" name="Footer Placeholder 4"/>
          <p:cNvSpPr>
            <a:spLocks noGrp="1"/>
          </p:cNvSpPr>
          <p:nvPr>
            <p:ph type="ftr" sz="quarter" idx="11"/>
          </p:nvPr>
        </p:nvSpPr>
        <p:spPr>
          <a:xfrm>
            <a:off x="2012197" y="6356350"/>
            <a:ext cx="8167606" cy="365125"/>
          </a:xfrm>
        </p:spPr>
        <p:txBody>
          <a:bodyPr/>
          <a:lstStyle/>
          <a:p>
            <a:r>
              <a:rPr lang="en-US" smtClean="0"/>
              <a:t>CS60010 / Deep Learning | Explainibility and Bias (c) Abir Das</a:t>
            </a:r>
            <a:endParaRPr lang="en-US" dirty="0"/>
          </a:p>
        </p:txBody>
      </p:sp>
    </p:spTree>
    <p:extLst>
      <p:ext uri="{BB962C8B-B14F-4D97-AF65-F5344CB8AC3E}">
        <p14:creationId xmlns:p14="http://schemas.microsoft.com/office/powerpoint/2010/main" val="2125926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t>01, 02, 03 Apr 2020</a:t>
            </a:r>
            <a:endParaRPr lang="en-US"/>
          </a:p>
        </p:txBody>
      </p:sp>
      <p:sp>
        <p:nvSpPr>
          <p:cNvPr id="7" name="Slide Number Placeholder 6"/>
          <p:cNvSpPr>
            <a:spLocks noGrp="1"/>
          </p:cNvSpPr>
          <p:nvPr>
            <p:ph type="sldNum" sz="quarter" idx="12"/>
          </p:nvPr>
        </p:nvSpPr>
        <p:spPr/>
        <p:txBody>
          <a:bodyPr/>
          <a:lstStyle/>
          <a:p>
            <a:fld id="{683B8651-0143-4140-839E-3D36292080E8}" type="slidenum">
              <a:rPr lang="en-US" smtClean="0"/>
              <a:pPr/>
              <a:t>‹#›</a:t>
            </a:fld>
            <a:endParaRPr lang="en-US"/>
          </a:p>
        </p:txBody>
      </p:sp>
      <p:sp>
        <p:nvSpPr>
          <p:cNvPr id="8" name="Footer Placeholder 4"/>
          <p:cNvSpPr>
            <a:spLocks noGrp="1"/>
          </p:cNvSpPr>
          <p:nvPr>
            <p:ph type="ftr" sz="quarter" idx="11"/>
          </p:nvPr>
        </p:nvSpPr>
        <p:spPr>
          <a:xfrm>
            <a:off x="2012197" y="6356350"/>
            <a:ext cx="8167606" cy="365125"/>
          </a:xfrm>
        </p:spPr>
        <p:txBody>
          <a:bodyPr/>
          <a:lstStyle/>
          <a:p>
            <a:r>
              <a:rPr lang="en-US" smtClean="0"/>
              <a:t>CS60010 / Deep Learning | Explainibility and Bias (c) Abir Das</a:t>
            </a:r>
            <a:endParaRPr lang="en-US" dirty="0"/>
          </a:p>
        </p:txBody>
      </p:sp>
    </p:spTree>
    <p:extLst>
      <p:ext uri="{BB962C8B-B14F-4D97-AF65-F5344CB8AC3E}">
        <p14:creationId xmlns:p14="http://schemas.microsoft.com/office/powerpoint/2010/main" val="1257609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01, 02, 03 Apr 2020</a:t>
            </a:r>
            <a:endParaRPr lang="en-US"/>
          </a:p>
        </p:txBody>
      </p:sp>
      <p:sp>
        <p:nvSpPr>
          <p:cNvPr id="6" name="Slide Number Placeholder 5"/>
          <p:cNvSpPr>
            <a:spLocks noGrp="1"/>
          </p:cNvSpPr>
          <p:nvPr>
            <p:ph type="sldNum" sz="quarter" idx="12"/>
          </p:nvPr>
        </p:nvSpPr>
        <p:spPr/>
        <p:txBody>
          <a:bodyPr/>
          <a:lstStyle/>
          <a:p>
            <a:fld id="{683B8651-0143-4140-839E-3D36292080E8}" type="slidenum">
              <a:rPr lang="en-US" smtClean="0"/>
              <a:pPr/>
              <a:t>‹#›</a:t>
            </a:fld>
            <a:endParaRPr lang="en-US"/>
          </a:p>
        </p:txBody>
      </p:sp>
      <p:sp>
        <p:nvSpPr>
          <p:cNvPr id="7" name="Footer Placeholder 4"/>
          <p:cNvSpPr>
            <a:spLocks noGrp="1"/>
          </p:cNvSpPr>
          <p:nvPr>
            <p:ph type="ftr" sz="quarter" idx="11"/>
          </p:nvPr>
        </p:nvSpPr>
        <p:spPr>
          <a:xfrm>
            <a:off x="2012197" y="6356350"/>
            <a:ext cx="8167606" cy="365125"/>
          </a:xfrm>
        </p:spPr>
        <p:txBody>
          <a:bodyPr/>
          <a:lstStyle/>
          <a:p>
            <a:r>
              <a:rPr lang="en-US" smtClean="0"/>
              <a:t>CS60010 / Deep Learning | Explainibility and Bias (c) Abir Das</a:t>
            </a:r>
            <a:endParaRPr lang="en-US" dirty="0"/>
          </a:p>
        </p:txBody>
      </p:sp>
    </p:spTree>
    <p:extLst>
      <p:ext uri="{BB962C8B-B14F-4D97-AF65-F5344CB8AC3E}">
        <p14:creationId xmlns:p14="http://schemas.microsoft.com/office/powerpoint/2010/main" val="1115885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t>01, 02, 03 Apr 2020</a:t>
            </a:r>
            <a:endParaRPr lang="en-US"/>
          </a:p>
        </p:txBody>
      </p:sp>
      <p:sp>
        <p:nvSpPr>
          <p:cNvPr id="6" name="Slide Number Placeholder 5"/>
          <p:cNvSpPr>
            <a:spLocks noGrp="1"/>
          </p:cNvSpPr>
          <p:nvPr>
            <p:ph type="sldNum" sz="quarter" idx="12"/>
          </p:nvPr>
        </p:nvSpPr>
        <p:spPr/>
        <p:txBody>
          <a:bodyPr/>
          <a:lstStyle/>
          <a:p>
            <a:fld id="{683B8651-0143-4140-839E-3D36292080E8}" type="slidenum">
              <a:rPr lang="en-US" smtClean="0"/>
              <a:pPr/>
              <a:t>‹#›</a:t>
            </a:fld>
            <a:endParaRPr lang="en-US"/>
          </a:p>
        </p:txBody>
      </p:sp>
      <p:sp>
        <p:nvSpPr>
          <p:cNvPr id="7" name="Footer Placeholder 4"/>
          <p:cNvSpPr>
            <a:spLocks noGrp="1"/>
          </p:cNvSpPr>
          <p:nvPr>
            <p:ph type="ftr" sz="quarter" idx="11"/>
          </p:nvPr>
        </p:nvSpPr>
        <p:spPr>
          <a:xfrm>
            <a:off x="2012197" y="6356350"/>
            <a:ext cx="8167606" cy="365125"/>
          </a:xfrm>
        </p:spPr>
        <p:txBody>
          <a:bodyPr/>
          <a:lstStyle/>
          <a:p>
            <a:r>
              <a:rPr lang="en-US" smtClean="0"/>
              <a:t>CS60010 / Deep Learning | Explainibility and Bias (c) Abir Das</a:t>
            </a:r>
            <a:endParaRPr lang="en-US" dirty="0"/>
          </a:p>
        </p:txBody>
      </p:sp>
    </p:spTree>
    <p:extLst>
      <p:ext uri="{BB962C8B-B14F-4D97-AF65-F5344CB8AC3E}">
        <p14:creationId xmlns:p14="http://schemas.microsoft.com/office/powerpoint/2010/main" val="1354489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lgn="l">
              <a:defRPr sz="5400" b="1" cap="sm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01, 02, 03 Apr 2020</a:t>
            </a:r>
            <a:endParaRPr lang="en-US"/>
          </a:p>
        </p:txBody>
      </p:sp>
      <p:sp>
        <p:nvSpPr>
          <p:cNvPr id="5" name="Footer Placeholder 4"/>
          <p:cNvSpPr>
            <a:spLocks noGrp="1"/>
          </p:cNvSpPr>
          <p:nvPr>
            <p:ph type="ftr" sz="quarter" idx="11"/>
          </p:nvPr>
        </p:nvSpPr>
        <p:spPr/>
        <p:txBody>
          <a:bodyPr/>
          <a:lstStyle/>
          <a:p>
            <a:r>
              <a:rPr lang="en-US" smtClean="0"/>
              <a:t>CS60010 / Deep Learning | Explainibility and Bias (c) Abir Das</a:t>
            </a:r>
            <a:endParaRPr lang="en-US" dirty="0"/>
          </a:p>
        </p:txBody>
      </p:sp>
      <p:sp>
        <p:nvSpPr>
          <p:cNvPr id="6" name="Slide Number Placeholder 5"/>
          <p:cNvSpPr>
            <a:spLocks noGrp="1"/>
          </p:cNvSpPr>
          <p:nvPr>
            <p:ph type="sldNum" sz="quarter" idx="12"/>
          </p:nvPr>
        </p:nvSpPr>
        <p:spPr/>
        <p:txBody>
          <a:bodyPr/>
          <a:lstStyle/>
          <a:p>
            <a:fld id="{683B8651-0143-4140-839E-3D36292080E8}" type="slidenum">
              <a:rPr lang="en-US" smtClean="0"/>
              <a:t>‹#›</a:t>
            </a:fld>
            <a:endParaRPr lang="en-US"/>
          </a:p>
        </p:txBody>
      </p:sp>
    </p:spTree>
    <p:extLst>
      <p:ext uri="{BB962C8B-B14F-4D97-AF65-F5344CB8AC3E}">
        <p14:creationId xmlns:p14="http://schemas.microsoft.com/office/powerpoint/2010/main" val="1332294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2184863"/>
            <a:ext cx="5181600" cy="39920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84863"/>
            <a:ext cx="5181600" cy="3992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01, 02, 03 Apr 2020</a:t>
            </a:r>
            <a:endParaRPr lang="en-US"/>
          </a:p>
        </p:txBody>
      </p:sp>
      <p:sp>
        <p:nvSpPr>
          <p:cNvPr id="6" name="Footer Placeholder 5"/>
          <p:cNvSpPr>
            <a:spLocks noGrp="1"/>
          </p:cNvSpPr>
          <p:nvPr>
            <p:ph type="ftr" sz="quarter" idx="11"/>
          </p:nvPr>
        </p:nvSpPr>
        <p:spPr/>
        <p:txBody>
          <a:bodyPr/>
          <a:lstStyle/>
          <a:p>
            <a:r>
              <a:rPr lang="en-US" smtClean="0"/>
              <a:t>CS60010 / Deep Learning | Explainibility and Bias (c) Abir Das</a:t>
            </a:r>
            <a:endParaRPr lang="en-US" dirty="0"/>
          </a:p>
        </p:txBody>
      </p:sp>
      <p:sp>
        <p:nvSpPr>
          <p:cNvPr id="7" name="Slide Number Placeholder 6"/>
          <p:cNvSpPr>
            <a:spLocks noGrp="1"/>
          </p:cNvSpPr>
          <p:nvPr>
            <p:ph type="sldNum" sz="quarter" idx="12"/>
          </p:nvPr>
        </p:nvSpPr>
        <p:spPr/>
        <p:txBody>
          <a:bodyPr/>
          <a:lstStyle/>
          <a:p>
            <a:fld id="{683B8651-0143-4140-839E-3D36292080E8}" type="slidenum">
              <a:rPr lang="en-US" smtClean="0"/>
              <a:t>‹#›</a:t>
            </a:fld>
            <a:endParaRPr lang="en-US"/>
          </a:p>
        </p:txBody>
      </p:sp>
    </p:spTree>
    <p:extLst>
      <p:ext uri="{BB962C8B-B14F-4D97-AF65-F5344CB8AC3E}">
        <p14:creationId xmlns:p14="http://schemas.microsoft.com/office/powerpoint/2010/main" val="65707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2130606"/>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954517"/>
            <a:ext cx="5157787" cy="32351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213060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54517"/>
            <a:ext cx="5183188" cy="32351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01, 02, 03 Apr 2020</a:t>
            </a:r>
            <a:endParaRPr lang="en-US"/>
          </a:p>
        </p:txBody>
      </p:sp>
      <p:sp>
        <p:nvSpPr>
          <p:cNvPr id="8" name="Footer Placeholder 7"/>
          <p:cNvSpPr>
            <a:spLocks noGrp="1"/>
          </p:cNvSpPr>
          <p:nvPr>
            <p:ph type="ftr" sz="quarter" idx="11"/>
          </p:nvPr>
        </p:nvSpPr>
        <p:spPr/>
        <p:txBody>
          <a:bodyPr/>
          <a:lstStyle/>
          <a:p>
            <a:r>
              <a:rPr lang="en-US" smtClean="0"/>
              <a:t>CS60010 / Deep Learning | Explainibility and Bias (c) Abir Das</a:t>
            </a:r>
            <a:endParaRPr lang="en-US" dirty="0"/>
          </a:p>
        </p:txBody>
      </p:sp>
      <p:sp>
        <p:nvSpPr>
          <p:cNvPr id="9" name="Slide Number Placeholder 8"/>
          <p:cNvSpPr>
            <a:spLocks noGrp="1"/>
          </p:cNvSpPr>
          <p:nvPr>
            <p:ph type="sldNum" sz="quarter" idx="12"/>
          </p:nvPr>
        </p:nvSpPr>
        <p:spPr/>
        <p:txBody>
          <a:bodyPr/>
          <a:lstStyle/>
          <a:p>
            <a:fld id="{683B8651-0143-4140-839E-3D36292080E8}" type="slidenum">
              <a:rPr lang="en-US" smtClean="0"/>
              <a:t>‹#›</a:t>
            </a:fld>
            <a:endParaRPr lang="en-US"/>
          </a:p>
        </p:txBody>
      </p:sp>
      <p:sp>
        <p:nvSpPr>
          <p:cNvPr id="10" name="Title 1"/>
          <p:cNvSpPr>
            <a:spLocks noGrp="1"/>
          </p:cNvSpPr>
          <p:nvPr>
            <p:ph type="title"/>
          </p:nvPr>
        </p:nvSpPr>
        <p:spPr>
          <a:xfrm>
            <a:off x="838200" y="974360"/>
            <a:ext cx="10515600" cy="1031117"/>
          </a:xfrm>
        </p:spPr>
        <p:txBody>
          <a:bodyPr/>
          <a:lstStyle/>
          <a:p>
            <a:r>
              <a:rPr lang="en-US" smtClean="0"/>
              <a:t>Click to edit Master title style</a:t>
            </a:r>
            <a:endParaRPr lang="en-US"/>
          </a:p>
        </p:txBody>
      </p:sp>
    </p:spTree>
    <p:extLst>
      <p:ext uri="{BB962C8B-B14F-4D97-AF65-F5344CB8AC3E}">
        <p14:creationId xmlns:p14="http://schemas.microsoft.com/office/powerpoint/2010/main" val="546265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01, 02, 03 Apr 2020</a:t>
            </a:r>
            <a:endParaRPr lang="en-US"/>
          </a:p>
        </p:txBody>
      </p:sp>
      <p:sp>
        <p:nvSpPr>
          <p:cNvPr id="4" name="Footer Placeholder 3"/>
          <p:cNvSpPr>
            <a:spLocks noGrp="1"/>
          </p:cNvSpPr>
          <p:nvPr>
            <p:ph type="ftr" sz="quarter" idx="11"/>
          </p:nvPr>
        </p:nvSpPr>
        <p:spPr/>
        <p:txBody>
          <a:bodyPr/>
          <a:lstStyle/>
          <a:p>
            <a:r>
              <a:rPr lang="en-US" smtClean="0"/>
              <a:t>CS60010 / Deep Learning | Explainibility and Bias (c) Abir Das</a:t>
            </a:r>
            <a:endParaRPr lang="en-US" dirty="0"/>
          </a:p>
        </p:txBody>
      </p:sp>
      <p:sp>
        <p:nvSpPr>
          <p:cNvPr id="5" name="Slide Number Placeholder 4"/>
          <p:cNvSpPr>
            <a:spLocks noGrp="1"/>
          </p:cNvSpPr>
          <p:nvPr>
            <p:ph type="sldNum" sz="quarter" idx="12"/>
          </p:nvPr>
        </p:nvSpPr>
        <p:spPr/>
        <p:txBody>
          <a:bodyPr/>
          <a:lstStyle/>
          <a:p>
            <a:fld id="{683B8651-0143-4140-839E-3D36292080E8}" type="slidenum">
              <a:rPr lang="en-US" smtClean="0"/>
              <a:t>‹#›</a:t>
            </a:fld>
            <a:endParaRPr lang="en-US"/>
          </a:p>
        </p:txBody>
      </p:sp>
    </p:spTree>
    <p:extLst>
      <p:ext uri="{BB962C8B-B14F-4D97-AF65-F5344CB8AC3E}">
        <p14:creationId xmlns:p14="http://schemas.microsoft.com/office/powerpoint/2010/main" val="593667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01, 02, 03 Apr 2020</a:t>
            </a:r>
            <a:endParaRPr lang="en-US"/>
          </a:p>
        </p:txBody>
      </p:sp>
      <p:sp>
        <p:nvSpPr>
          <p:cNvPr id="3" name="Footer Placeholder 2"/>
          <p:cNvSpPr>
            <a:spLocks noGrp="1"/>
          </p:cNvSpPr>
          <p:nvPr>
            <p:ph type="ftr" sz="quarter" idx="11"/>
          </p:nvPr>
        </p:nvSpPr>
        <p:spPr/>
        <p:txBody>
          <a:bodyPr/>
          <a:lstStyle/>
          <a:p>
            <a:r>
              <a:rPr lang="en-US" smtClean="0"/>
              <a:t>CS60010 / Deep Learning | Explainibility and Bias (c) Abir Das</a:t>
            </a:r>
            <a:endParaRPr lang="en-US" dirty="0"/>
          </a:p>
        </p:txBody>
      </p:sp>
      <p:sp>
        <p:nvSpPr>
          <p:cNvPr id="4" name="Slide Number Placeholder 3"/>
          <p:cNvSpPr>
            <a:spLocks noGrp="1"/>
          </p:cNvSpPr>
          <p:nvPr>
            <p:ph type="sldNum" sz="quarter" idx="12"/>
          </p:nvPr>
        </p:nvSpPr>
        <p:spPr/>
        <p:txBody>
          <a:bodyPr/>
          <a:lstStyle/>
          <a:p>
            <a:fld id="{683B8651-0143-4140-839E-3D36292080E8}" type="slidenum">
              <a:rPr lang="en-US" smtClean="0"/>
              <a:t>‹#›</a:t>
            </a:fld>
            <a:endParaRPr lang="en-US"/>
          </a:p>
        </p:txBody>
      </p:sp>
    </p:spTree>
    <p:extLst>
      <p:ext uri="{BB962C8B-B14F-4D97-AF65-F5344CB8AC3E}">
        <p14:creationId xmlns:p14="http://schemas.microsoft.com/office/powerpoint/2010/main" val="56246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01, 02, 03 Apr 2020</a:t>
            </a:r>
            <a:endParaRPr lang="en-US"/>
          </a:p>
        </p:txBody>
      </p:sp>
      <p:sp>
        <p:nvSpPr>
          <p:cNvPr id="6" name="Footer Placeholder 5"/>
          <p:cNvSpPr>
            <a:spLocks noGrp="1"/>
          </p:cNvSpPr>
          <p:nvPr>
            <p:ph type="ftr" sz="quarter" idx="11"/>
          </p:nvPr>
        </p:nvSpPr>
        <p:spPr/>
        <p:txBody>
          <a:bodyPr/>
          <a:lstStyle/>
          <a:p>
            <a:r>
              <a:rPr lang="en-US" smtClean="0"/>
              <a:t>CS60010 / Deep Learning | Explainibility and Bias (c) Abir Das</a:t>
            </a:r>
            <a:endParaRPr lang="en-US" dirty="0"/>
          </a:p>
        </p:txBody>
      </p:sp>
      <p:sp>
        <p:nvSpPr>
          <p:cNvPr id="7" name="Slide Number Placeholder 6"/>
          <p:cNvSpPr>
            <a:spLocks noGrp="1"/>
          </p:cNvSpPr>
          <p:nvPr>
            <p:ph type="sldNum" sz="quarter" idx="12"/>
          </p:nvPr>
        </p:nvSpPr>
        <p:spPr/>
        <p:txBody>
          <a:bodyPr/>
          <a:lstStyle/>
          <a:p>
            <a:fld id="{683B8651-0143-4140-839E-3D36292080E8}" type="slidenum">
              <a:rPr lang="en-US" smtClean="0"/>
              <a:t>‹#›</a:t>
            </a:fld>
            <a:endParaRPr lang="en-US"/>
          </a:p>
        </p:txBody>
      </p:sp>
    </p:spTree>
    <p:extLst>
      <p:ext uri="{BB962C8B-B14F-4D97-AF65-F5344CB8AC3E}">
        <p14:creationId xmlns:p14="http://schemas.microsoft.com/office/powerpoint/2010/main" val="104290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01, 02, 03 Apr 2020</a:t>
            </a:r>
            <a:endParaRPr lang="en-US"/>
          </a:p>
        </p:txBody>
      </p:sp>
      <p:sp>
        <p:nvSpPr>
          <p:cNvPr id="6" name="Footer Placeholder 5"/>
          <p:cNvSpPr>
            <a:spLocks noGrp="1"/>
          </p:cNvSpPr>
          <p:nvPr>
            <p:ph type="ftr" sz="quarter" idx="11"/>
          </p:nvPr>
        </p:nvSpPr>
        <p:spPr/>
        <p:txBody>
          <a:bodyPr/>
          <a:lstStyle/>
          <a:p>
            <a:r>
              <a:rPr lang="en-US" smtClean="0"/>
              <a:t>CS60010 / Deep Learning | Explainibility and Bias (c) Abir Das</a:t>
            </a:r>
            <a:endParaRPr lang="en-US" dirty="0"/>
          </a:p>
        </p:txBody>
      </p:sp>
      <p:sp>
        <p:nvSpPr>
          <p:cNvPr id="7" name="Slide Number Placeholder 6"/>
          <p:cNvSpPr>
            <a:spLocks noGrp="1"/>
          </p:cNvSpPr>
          <p:nvPr>
            <p:ph type="sldNum" sz="quarter" idx="12"/>
          </p:nvPr>
        </p:nvSpPr>
        <p:spPr/>
        <p:txBody>
          <a:bodyPr/>
          <a:lstStyle/>
          <a:p>
            <a:fld id="{683B8651-0143-4140-839E-3D36292080E8}" type="slidenum">
              <a:rPr lang="en-US" smtClean="0"/>
              <a:t>‹#›</a:t>
            </a:fld>
            <a:endParaRPr lang="en-US"/>
          </a:p>
        </p:txBody>
      </p:sp>
    </p:spTree>
    <p:extLst>
      <p:ext uri="{BB962C8B-B14F-4D97-AF65-F5344CB8AC3E}">
        <p14:creationId xmlns:p14="http://schemas.microsoft.com/office/powerpoint/2010/main" val="4715759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tif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theme" Target="../theme/theme3.xml"/><Relationship Id="rId13" Type="http://schemas.openxmlformats.org/officeDocument/2006/relationships/image" Target="../media/image2.jpg"/><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974360"/>
            <a:ext cx="10515600" cy="103111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2098623"/>
            <a:ext cx="10515600" cy="4078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0"/>
            <a:ext cx="1402597" cy="365125"/>
          </a:xfrm>
          <a:prstGeom prst="rect">
            <a:avLst/>
          </a:prstGeom>
        </p:spPr>
        <p:txBody>
          <a:bodyPr vert="horz" lIns="91440" tIns="45720" rIns="91440" bIns="45720" rtlCol="0" anchor="ctr"/>
          <a:lstStyle>
            <a:lvl1pPr algn="l">
              <a:defRPr sz="1200">
                <a:solidFill>
                  <a:srgbClr val="0432FF"/>
                </a:solidFill>
                <a:latin typeface="Segoe UI" charset="0"/>
                <a:ea typeface="Segoe UI" charset="0"/>
                <a:cs typeface="Segoe UI" charset="0"/>
              </a:defRPr>
            </a:lvl1pPr>
          </a:lstStyle>
          <a:p>
            <a:r>
              <a:rPr lang="en-US" smtClean="0"/>
              <a:t>01, 02, 03 Apr 2020</a:t>
            </a:r>
            <a:endParaRPr lang="en-US" dirty="0"/>
          </a:p>
        </p:txBody>
      </p:sp>
      <p:sp>
        <p:nvSpPr>
          <p:cNvPr id="5" name="Footer Placeholder 4"/>
          <p:cNvSpPr>
            <a:spLocks noGrp="1"/>
          </p:cNvSpPr>
          <p:nvPr>
            <p:ph type="ftr" sz="quarter" idx="3"/>
          </p:nvPr>
        </p:nvSpPr>
        <p:spPr>
          <a:xfrm>
            <a:off x="2012197" y="6356350"/>
            <a:ext cx="8167606" cy="365125"/>
          </a:xfrm>
          <a:prstGeom prst="rect">
            <a:avLst/>
          </a:prstGeom>
        </p:spPr>
        <p:txBody>
          <a:bodyPr vert="horz" lIns="91440" tIns="45720" rIns="91440" bIns="45720" rtlCol="0" anchor="ctr"/>
          <a:lstStyle>
            <a:lvl1pPr algn="ctr">
              <a:defRPr sz="1200">
                <a:solidFill>
                  <a:srgbClr val="0432FF"/>
                </a:solidFill>
                <a:latin typeface="Segoe UI" charset="0"/>
                <a:ea typeface="Segoe UI" charset="0"/>
                <a:cs typeface="Segoe UI" charset="0"/>
              </a:defRPr>
            </a:lvl1pPr>
          </a:lstStyle>
          <a:p>
            <a:r>
              <a:rPr lang="en-US" smtClean="0"/>
              <a:t>CS60010 / Deep Learning | Explainibility and Bias (c) Abir Das</a:t>
            </a:r>
            <a:endParaRPr lang="en-US" dirty="0"/>
          </a:p>
        </p:txBody>
      </p:sp>
      <p:sp>
        <p:nvSpPr>
          <p:cNvPr id="6" name="Slide Number Placeholder 5"/>
          <p:cNvSpPr>
            <a:spLocks noGrp="1"/>
          </p:cNvSpPr>
          <p:nvPr>
            <p:ph type="sldNum" sz="quarter" idx="4"/>
          </p:nvPr>
        </p:nvSpPr>
        <p:spPr>
          <a:xfrm>
            <a:off x="10569844" y="6356350"/>
            <a:ext cx="783956" cy="365125"/>
          </a:xfrm>
          <a:prstGeom prst="rect">
            <a:avLst/>
          </a:prstGeom>
        </p:spPr>
        <p:txBody>
          <a:bodyPr vert="horz" lIns="91440" tIns="45720" rIns="91440" bIns="45720" rtlCol="0" anchor="ctr"/>
          <a:lstStyle>
            <a:lvl1pPr algn="r">
              <a:defRPr sz="1200">
                <a:solidFill>
                  <a:srgbClr val="0432FF"/>
                </a:solidFill>
                <a:latin typeface="Segoe UI" charset="0"/>
                <a:ea typeface="Segoe UI" charset="0"/>
                <a:cs typeface="Segoe UI" charset="0"/>
              </a:defRPr>
            </a:lvl1pPr>
          </a:lstStyle>
          <a:p>
            <a:fld id="{683B8651-0143-4140-839E-3D36292080E8}" type="slidenum">
              <a:rPr lang="en-US" smtClean="0"/>
              <a:pPr/>
              <a:t>‹#›</a:t>
            </a:fld>
            <a:endParaRPr lang="en-US"/>
          </a:p>
        </p:txBody>
      </p:sp>
      <p:cxnSp>
        <p:nvCxnSpPr>
          <p:cNvPr id="9" name="Straight Connector 8"/>
          <p:cNvCxnSpPr/>
          <p:nvPr userDrawn="1"/>
        </p:nvCxnSpPr>
        <p:spPr>
          <a:xfrm>
            <a:off x="0" y="914398"/>
            <a:ext cx="12192000" cy="10758"/>
          </a:xfrm>
          <a:prstGeom prst="line">
            <a:avLst/>
          </a:prstGeom>
          <a:ln w="22225"/>
        </p:spPr>
        <p:style>
          <a:lnRef idx="1">
            <a:schemeClr val="accent5"/>
          </a:lnRef>
          <a:fillRef idx="0">
            <a:schemeClr val="accent5"/>
          </a:fillRef>
          <a:effectRef idx="0">
            <a:schemeClr val="accent5"/>
          </a:effectRef>
          <a:fontRef idx="minor">
            <a:schemeClr val="tx1"/>
          </a:fontRef>
        </p:style>
      </p:cxnSp>
      <p:pic>
        <p:nvPicPr>
          <p:cNvPr id="10" name="Picture 9"/>
          <p:cNvPicPr>
            <a:picLocks noChangeAspect="1"/>
          </p:cNvPicPr>
          <p:nvPr userDrawn="1"/>
        </p:nvPicPr>
        <p:blipFill>
          <a:blip r:embed="rId14"/>
          <a:stretch>
            <a:fillRect/>
          </a:stretch>
        </p:blipFill>
        <p:spPr>
          <a:xfrm>
            <a:off x="1" y="-16041"/>
            <a:ext cx="838200" cy="938928"/>
          </a:xfrm>
          <a:prstGeom prst="rect">
            <a:avLst/>
          </a:prstGeom>
        </p:spPr>
      </p:pic>
      <p:sp>
        <p:nvSpPr>
          <p:cNvPr id="11" name="TextBox 10"/>
          <p:cNvSpPr txBox="1"/>
          <p:nvPr userDrawn="1"/>
        </p:nvSpPr>
        <p:spPr>
          <a:xfrm>
            <a:off x="4435479" y="272251"/>
            <a:ext cx="7428573" cy="646331"/>
          </a:xfrm>
          <a:prstGeom prst="rect">
            <a:avLst/>
          </a:prstGeom>
          <a:noFill/>
        </p:spPr>
        <p:txBody>
          <a:bodyPr wrap="none" rtlCol="0">
            <a:spAutoFit/>
          </a:bodyPr>
          <a:lstStyle/>
          <a:p>
            <a:pPr algn="r"/>
            <a:r>
              <a:rPr lang="en-US" b="1" dirty="0" smtClean="0">
                <a:solidFill>
                  <a:srgbClr val="0432FF"/>
                </a:solidFill>
                <a:latin typeface="Segoe UI" charset="0"/>
                <a:ea typeface="Segoe UI" charset="0"/>
                <a:cs typeface="Segoe UI" charset="0"/>
              </a:rPr>
              <a:t>Computer Science and Engineering</a:t>
            </a:r>
            <a:r>
              <a:rPr lang="en-US" b="1" dirty="0" smtClean="0">
                <a:solidFill>
                  <a:prstClr val="black"/>
                </a:solidFill>
                <a:latin typeface="Segoe UI" charset="0"/>
                <a:ea typeface="Segoe UI" charset="0"/>
                <a:cs typeface="Segoe UI" charset="0"/>
              </a:rPr>
              <a:t>| </a:t>
            </a:r>
            <a:r>
              <a:rPr lang="en-US" b="1" dirty="0">
                <a:solidFill>
                  <a:prstClr val="black"/>
                </a:solidFill>
                <a:latin typeface="Segoe UI" charset="0"/>
                <a:ea typeface="Segoe UI" charset="0"/>
                <a:cs typeface="Segoe UI" charset="0"/>
              </a:rPr>
              <a:t>Indian Institute of Technology Kharagpur</a:t>
            </a:r>
          </a:p>
          <a:p>
            <a:pPr algn="r"/>
            <a:r>
              <a:rPr lang="en-US" i="1" dirty="0" err="1" smtClean="0">
                <a:solidFill>
                  <a:prstClr val="black"/>
                </a:solidFill>
                <a:latin typeface="Segoe UI" charset="0"/>
                <a:ea typeface="Segoe UI" charset="0"/>
                <a:cs typeface="Segoe UI" charset="0"/>
              </a:rPr>
              <a:t>cse.iitkgp.ac.in</a:t>
            </a:r>
            <a:endParaRPr lang="en-US" i="1" dirty="0">
              <a:solidFill>
                <a:prstClr val="black"/>
              </a:solidFill>
              <a:latin typeface="Segoe UI" charset="0"/>
              <a:ea typeface="Segoe UI" charset="0"/>
              <a:cs typeface="Segoe UI" charset="0"/>
            </a:endParaRPr>
          </a:p>
        </p:txBody>
      </p:sp>
    </p:spTree>
    <p:extLst>
      <p:ext uri="{BB962C8B-B14F-4D97-AF65-F5344CB8AC3E}">
        <p14:creationId xmlns:p14="http://schemas.microsoft.com/office/powerpoint/2010/main" val="2139599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p:txStyles>
    <p:titleStyle>
      <a:lvl1pPr algn="ctr" defTabSz="914400" rtl="0" eaLnBrk="1" latinLnBrk="0" hangingPunct="1">
        <a:lnSpc>
          <a:spcPct val="90000"/>
        </a:lnSpc>
        <a:spcBef>
          <a:spcPct val="0"/>
        </a:spcBef>
        <a:buNone/>
        <a:defRPr sz="4400" kern="1200">
          <a:solidFill>
            <a:schemeClr val="tx1"/>
          </a:solidFill>
          <a:latin typeface="Segoe UI" charset="0"/>
          <a:ea typeface="Segoe UI" charset="0"/>
          <a:cs typeface="Segoe U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Segoe UI" charset="0"/>
          <a:ea typeface="Segoe UI" charset="0"/>
          <a:cs typeface="Segoe U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egoe UI" charset="0"/>
          <a:ea typeface="Segoe UI" charset="0"/>
          <a:cs typeface="Segoe U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egoe UI" charset="0"/>
          <a:ea typeface="Segoe UI" charset="0"/>
          <a:cs typeface="Segoe U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egoe UI" charset="0"/>
          <a:ea typeface="Segoe UI" charset="0"/>
          <a:cs typeface="Segoe U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egoe UI" charset="0"/>
          <a:ea typeface="Segoe UI" charset="0"/>
          <a:cs typeface="Segoe U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2225" y="-6930"/>
            <a:ext cx="12236450" cy="543560"/>
          </a:xfrm>
          <a:prstGeom prst="rect">
            <a:avLst/>
          </a:prstGeom>
        </p:spPr>
        <p:txBody>
          <a:bodyPr wrap="square" lIns="0" tIns="0" rIns="0" bIns="0">
            <a:spAutoFit/>
          </a:bodyPr>
          <a:lstStyle>
            <a:lvl1pPr>
              <a:defRPr sz="3400" b="0" i="0" u="heavy">
                <a:solidFill>
                  <a:schemeClr val="tx1"/>
                </a:solidFill>
                <a:latin typeface="Arial"/>
                <a:cs typeface="Arial"/>
              </a:defRPr>
            </a:lvl1pPr>
          </a:lstStyle>
          <a:p>
            <a:endParaRPr/>
          </a:p>
        </p:txBody>
      </p:sp>
      <p:sp>
        <p:nvSpPr>
          <p:cNvPr id="3" name="Holder 3"/>
          <p:cNvSpPr>
            <a:spLocks noGrp="1"/>
          </p:cNvSpPr>
          <p:nvPr>
            <p:ph type="body" idx="1"/>
          </p:nvPr>
        </p:nvSpPr>
        <p:spPr>
          <a:xfrm>
            <a:off x="688339" y="1633221"/>
            <a:ext cx="10054590" cy="4340860"/>
          </a:xfrm>
          <a:prstGeom prst="rect">
            <a:avLst/>
          </a:prstGeom>
        </p:spPr>
        <p:txBody>
          <a:bodyPr wrap="square" lIns="0" tIns="0" rIns="0" bIns="0">
            <a:spAutoFit/>
          </a:bodyPr>
          <a:lstStyle>
            <a:lvl1pPr>
              <a:defRPr sz="2400" b="0" i="0">
                <a:solidFill>
                  <a:schemeClr val="tx1"/>
                </a:solidFill>
                <a:latin typeface="Verdana"/>
                <a:cs typeface="Verdana"/>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r>
              <a:rPr lang="en-US" smtClean="0">
                <a:solidFill>
                  <a:prstClr val="black">
                    <a:tint val="75000"/>
                  </a:prstClr>
                </a:solidFill>
              </a:rPr>
              <a:t>CS60010 / Deep Learning | Explainibility and Bias (c) Abir Das</a:t>
            </a:r>
            <a:endParaRPr>
              <a:solidFill>
                <a:prstClr val="black">
                  <a:tint val="75000"/>
                </a:prstClr>
              </a:solidFill>
            </a:endParaRPr>
          </a:p>
        </p:txBody>
      </p:sp>
      <p:sp>
        <p:nvSpPr>
          <p:cNvPr id="10" name="Slide Number Placeholder 3"/>
          <p:cNvSpPr txBox="1">
            <a:spLocks/>
          </p:cNvSpPr>
          <p:nvPr userDrawn="1"/>
        </p:nvSpPr>
        <p:spPr>
          <a:xfrm>
            <a:off x="10569844" y="6356350"/>
            <a:ext cx="7839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432FF"/>
                </a:solidFill>
                <a:latin typeface="Segoe UI" charset="0"/>
                <a:ea typeface="Segoe UI" charset="0"/>
                <a:cs typeface="Segoe UI"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83B8651-0143-4140-839E-3D36292080E8}" type="slidenum">
              <a:rPr kumimoji="0" lang="en-US" sz="1200" b="0" i="0" u="none" strike="noStrike" kern="1200" cap="none" spc="0" normalizeH="0" baseline="0" noProof="0" smtClean="0">
                <a:ln>
                  <a:noFill/>
                </a:ln>
                <a:solidFill>
                  <a:srgbClr val="0432FF"/>
                </a:solidFill>
                <a:effectLst/>
                <a:uLnTx/>
                <a:uFillTx/>
                <a:latin typeface="Segoe UI" charset="0"/>
                <a:ea typeface="Segoe UI" charset="0"/>
                <a:cs typeface="Segoe UI"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32FF"/>
              </a:solidFill>
              <a:effectLst/>
              <a:uLnTx/>
              <a:uFillTx/>
              <a:latin typeface="Segoe UI" charset="0"/>
              <a:ea typeface="Segoe UI" charset="0"/>
              <a:cs typeface="Segoe UI" charset="0"/>
            </a:endParaRPr>
          </a:p>
        </p:txBody>
      </p:sp>
      <p:sp>
        <p:nvSpPr>
          <p:cNvPr id="11" name="Date Placeholder 3"/>
          <p:cNvSpPr txBox="1">
            <a:spLocks/>
          </p:cNvSpPr>
          <p:nvPr userDrawn="1"/>
        </p:nvSpPr>
        <p:spPr>
          <a:xfrm>
            <a:off x="529390" y="6356351"/>
            <a:ext cx="1482808" cy="36449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0432FF"/>
                </a:solidFill>
                <a:latin typeface="Segoe UI" charset="0"/>
                <a:ea typeface="Segoe UI" charset="0"/>
                <a:cs typeface="Segoe UI"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32FF"/>
                </a:solidFill>
                <a:effectLst/>
                <a:uLnTx/>
                <a:uFillTx/>
                <a:latin typeface="Segoe UI" charset="0"/>
                <a:ea typeface="Segoe UI" charset="0"/>
                <a:cs typeface="Segoe UI" charset="0"/>
              </a:rPr>
              <a:t>01, 02, 03 Apr 2020</a:t>
            </a:r>
            <a:endParaRPr kumimoji="0" lang="en-US" sz="1200" b="0" i="0" u="none" strike="noStrike" kern="1200" cap="none" spc="0" normalizeH="0" baseline="0" noProof="0" dirty="0">
              <a:ln>
                <a:noFill/>
              </a:ln>
              <a:solidFill>
                <a:srgbClr val="0432FF"/>
              </a:solidFill>
              <a:effectLst/>
              <a:uLnTx/>
              <a:uFillTx/>
              <a:latin typeface="Segoe UI" charset="0"/>
              <a:ea typeface="Segoe UI" charset="0"/>
              <a:cs typeface="Segoe UI" charset="0"/>
            </a:endParaRPr>
          </a:p>
        </p:txBody>
      </p:sp>
    </p:spTree>
    <p:extLst>
      <p:ext uri="{BB962C8B-B14F-4D97-AF65-F5344CB8AC3E}">
        <p14:creationId xmlns:p14="http://schemas.microsoft.com/office/powerpoint/2010/main" val="14114680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hdr="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974360"/>
            <a:ext cx="10515600" cy="10311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2098623"/>
            <a:ext cx="10515600" cy="40783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1173997" cy="365125"/>
          </a:xfrm>
          <a:prstGeom prst="rect">
            <a:avLst/>
          </a:prstGeom>
        </p:spPr>
        <p:txBody>
          <a:bodyPr vert="horz" lIns="91440" tIns="45720" rIns="91440" bIns="45720" rtlCol="0" anchor="ctr"/>
          <a:lstStyle>
            <a:lvl1pPr algn="l">
              <a:defRPr sz="1200">
                <a:solidFill>
                  <a:srgbClr val="0432FF"/>
                </a:solidFill>
                <a:latin typeface="Segoe UI" charset="0"/>
                <a:ea typeface="Segoe UI" charset="0"/>
                <a:cs typeface="Segoe UI" charset="0"/>
              </a:defRPr>
            </a:lvl1pPr>
          </a:lstStyle>
          <a:p>
            <a:r>
              <a:rPr lang="en-US" smtClean="0"/>
              <a:t>01, 02, 03 Apr 2020</a:t>
            </a:r>
            <a:endParaRPr lang="en-US" dirty="0"/>
          </a:p>
        </p:txBody>
      </p:sp>
      <p:sp>
        <p:nvSpPr>
          <p:cNvPr id="5" name="Footer Placeholder 4"/>
          <p:cNvSpPr>
            <a:spLocks noGrp="1"/>
          </p:cNvSpPr>
          <p:nvPr>
            <p:ph type="ftr" sz="quarter" idx="3"/>
          </p:nvPr>
        </p:nvSpPr>
        <p:spPr>
          <a:xfrm>
            <a:off x="2012197" y="6356350"/>
            <a:ext cx="8167606" cy="365125"/>
          </a:xfrm>
          <a:prstGeom prst="rect">
            <a:avLst/>
          </a:prstGeom>
        </p:spPr>
        <p:txBody>
          <a:bodyPr vert="horz" lIns="91440" tIns="45720" rIns="91440" bIns="45720" rtlCol="0" anchor="ctr"/>
          <a:lstStyle>
            <a:lvl1pPr algn="ctr">
              <a:defRPr sz="1200">
                <a:solidFill>
                  <a:srgbClr val="0432FF"/>
                </a:solidFill>
                <a:latin typeface="Segoe UI" charset="0"/>
                <a:ea typeface="Segoe UI" charset="0"/>
                <a:cs typeface="Segoe UI" charset="0"/>
              </a:defRPr>
            </a:lvl1pPr>
          </a:lstStyle>
          <a:p>
            <a:r>
              <a:rPr lang="en-US" smtClean="0"/>
              <a:t>CS60010 / Deep Learning | Explainibility and Bias (c) Abir Das</a:t>
            </a:r>
            <a:endParaRPr lang="en-US" dirty="0"/>
          </a:p>
        </p:txBody>
      </p:sp>
      <p:sp>
        <p:nvSpPr>
          <p:cNvPr id="6" name="Slide Number Placeholder 5"/>
          <p:cNvSpPr>
            <a:spLocks noGrp="1"/>
          </p:cNvSpPr>
          <p:nvPr>
            <p:ph type="sldNum" sz="quarter" idx="4"/>
          </p:nvPr>
        </p:nvSpPr>
        <p:spPr>
          <a:xfrm>
            <a:off x="10569844" y="6356350"/>
            <a:ext cx="783956" cy="365125"/>
          </a:xfrm>
          <a:prstGeom prst="rect">
            <a:avLst/>
          </a:prstGeom>
        </p:spPr>
        <p:txBody>
          <a:bodyPr vert="horz" lIns="91440" tIns="45720" rIns="91440" bIns="45720" rtlCol="0" anchor="ctr"/>
          <a:lstStyle>
            <a:lvl1pPr algn="r">
              <a:defRPr sz="1200">
                <a:solidFill>
                  <a:srgbClr val="0432FF"/>
                </a:solidFill>
                <a:latin typeface="Segoe UI" charset="0"/>
                <a:ea typeface="Segoe UI" charset="0"/>
                <a:cs typeface="Segoe UI" charset="0"/>
              </a:defRPr>
            </a:lvl1pPr>
          </a:lstStyle>
          <a:p>
            <a:fld id="{683B8651-0143-4140-839E-3D36292080E8}" type="slidenum">
              <a:rPr lang="en-US" smtClean="0"/>
              <a:pPr/>
              <a:t>‹#›</a:t>
            </a:fld>
            <a:endParaRPr lang="en-US"/>
          </a:p>
        </p:txBody>
      </p:sp>
      <p:sp>
        <p:nvSpPr>
          <p:cNvPr id="8" name="TextBox 7"/>
          <p:cNvSpPr txBox="1"/>
          <p:nvPr userDrawn="1"/>
        </p:nvSpPr>
        <p:spPr>
          <a:xfrm>
            <a:off x="4435479" y="272251"/>
            <a:ext cx="7428573" cy="646331"/>
          </a:xfrm>
          <a:prstGeom prst="rect">
            <a:avLst/>
          </a:prstGeom>
          <a:noFill/>
        </p:spPr>
        <p:txBody>
          <a:bodyPr wrap="none" rtlCol="0">
            <a:spAutoFit/>
          </a:bodyPr>
          <a:lstStyle/>
          <a:p>
            <a:pPr algn="r"/>
            <a:r>
              <a:rPr lang="en-US" b="1" dirty="0" smtClean="0">
                <a:solidFill>
                  <a:srgbClr val="0432FF"/>
                </a:solidFill>
                <a:latin typeface="Segoe UI" charset="0"/>
                <a:ea typeface="Segoe UI" charset="0"/>
                <a:cs typeface="Segoe UI" charset="0"/>
              </a:rPr>
              <a:t>Computer Science and Engineering</a:t>
            </a:r>
            <a:r>
              <a:rPr lang="en-US" b="1" dirty="0" smtClean="0">
                <a:solidFill>
                  <a:prstClr val="black"/>
                </a:solidFill>
                <a:latin typeface="Segoe UI" charset="0"/>
                <a:ea typeface="Segoe UI" charset="0"/>
                <a:cs typeface="Segoe UI" charset="0"/>
              </a:rPr>
              <a:t>| </a:t>
            </a:r>
            <a:r>
              <a:rPr lang="en-US" b="1" dirty="0">
                <a:solidFill>
                  <a:prstClr val="black"/>
                </a:solidFill>
                <a:latin typeface="Segoe UI" charset="0"/>
                <a:ea typeface="Segoe UI" charset="0"/>
                <a:cs typeface="Segoe UI" charset="0"/>
              </a:rPr>
              <a:t>Indian Institute of Technology Kharagpur</a:t>
            </a:r>
          </a:p>
          <a:p>
            <a:pPr algn="r"/>
            <a:r>
              <a:rPr lang="en-US" i="1" dirty="0" err="1" smtClean="0">
                <a:solidFill>
                  <a:prstClr val="black"/>
                </a:solidFill>
                <a:latin typeface="Segoe UI" charset="0"/>
                <a:ea typeface="Segoe UI" charset="0"/>
                <a:cs typeface="Segoe UI" charset="0"/>
              </a:rPr>
              <a:t>cse.iitkgp.ac.in</a:t>
            </a:r>
            <a:endParaRPr lang="en-US" i="1" dirty="0">
              <a:solidFill>
                <a:prstClr val="black"/>
              </a:solidFill>
              <a:latin typeface="Segoe UI" charset="0"/>
              <a:ea typeface="Segoe UI" charset="0"/>
              <a:cs typeface="Segoe UI" charset="0"/>
            </a:endParaRPr>
          </a:p>
        </p:txBody>
      </p:sp>
      <p:cxnSp>
        <p:nvCxnSpPr>
          <p:cNvPr id="9" name="Straight Connector 8"/>
          <p:cNvCxnSpPr/>
          <p:nvPr userDrawn="1"/>
        </p:nvCxnSpPr>
        <p:spPr>
          <a:xfrm>
            <a:off x="0" y="914398"/>
            <a:ext cx="12192000" cy="10758"/>
          </a:xfrm>
          <a:prstGeom prst="line">
            <a:avLst/>
          </a:prstGeom>
          <a:ln w="22225"/>
        </p:spPr>
        <p:style>
          <a:lnRef idx="1">
            <a:schemeClr val="accent5"/>
          </a:lnRef>
          <a:fillRef idx="0">
            <a:schemeClr val="accent5"/>
          </a:fillRef>
          <a:effectRef idx="0">
            <a:schemeClr val="accent5"/>
          </a:effectRef>
          <a:fontRef idx="minor">
            <a:schemeClr val="tx1"/>
          </a:fontRef>
        </p:style>
      </p:cxnSp>
      <p:pic>
        <p:nvPicPr>
          <p:cNvPr id="10" name="Picture 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288" y="15871"/>
            <a:ext cx="781048" cy="875765"/>
          </a:xfrm>
          <a:prstGeom prst="rect">
            <a:avLst/>
          </a:prstGeom>
        </p:spPr>
      </p:pic>
    </p:spTree>
    <p:extLst>
      <p:ext uri="{BB962C8B-B14F-4D97-AF65-F5344CB8AC3E}">
        <p14:creationId xmlns:p14="http://schemas.microsoft.com/office/powerpoint/2010/main" val="151418064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hdr="0"/>
  <p:txStyles>
    <p:titleStyle>
      <a:lvl1pPr algn="ctr" defTabSz="914400" rtl="0" eaLnBrk="1" latinLnBrk="0" hangingPunct="1">
        <a:lnSpc>
          <a:spcPct val="90000"/>
        </a:lnSpc>
        <a:spcBef>
          <a:spcPct val="0"/>
        </a:spcBef>
        <a:buNone/>
        <a:defRPr sz="4400" kern="1200">
          <a:solidFill>
            <a:schemeClr val="tx1"/>
          </a:solidFill>
          <a:latin typeface="Segoe UI" charset="0"/>
          <a:ea typeface="Segoe UI" charset="0"/>
          <a:cs typeface="Segoe U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Segoe UI" charset="0"/>
          <a:ea typeface="Segoe UI" charset="0"/>
          <a:cs typeface="Segoe U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egoe UI" charset="0"/>
          <a:ea typeface="Segoe UI" charset="0"/>
          <a:cs typeface="Segoe U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egoe UI" charset="0"/>
          <a:ea typeface="Segoe UI" charset="0"/>
          <a:cs typeface="Segoe U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egoe UI" charset="0"/>
          <a:ea typeface="Segoe UI" charset="0"/>
          <a:cs typeface="Segoe U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egoe UI" charset="0"/>
          <a:ea typeface="Segoe UI" charset="0"/>
          <a:cs typeface="Segoe U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1" Type="http://schemas.openxmlformats.org/officeDocument/2006/relationships/image" Target="../media/image1730.png"/><Relationship Id="rId12" Type="http://schemas.openxmlformats.org/officeDocument/2006/relationships/image" Target="../media/image1740.png"/><Relationship Id="rId13" Type="http://schemas.openxmlformats.org/officeDocument/2006/relationships/image" Target="../media/image1750.png"/><Relationship Id="rId14" Type="http://schemas.openxmlformats.org/officeDocument/2006/relationships/image" Target="../media/image1760.png"/><Relationship Id="rId15" Type="http://schemas.openxmlformats.org/officeDocument/2006/relationships/image" Target="../media/image1770.png"/><Relationship Id="rId16" Type="http://schemas.openxmlformats.org/officeDocument/2006/relationships/image" Target="../media/image1780.png"/><Relationship Id="rId17" Type="http://schemas.openxmlformats.org/officeDocument/2006/relationships/image" Target="../media/image1790.png"/><Relationship Id="rId18" Type="http://schemas.openxmlformats.org/officeDocument/2006/relationships/image" Target="../media/image1800.png"/><Relationship Id="rId19" Type="http://schemas.openxmlformats.org/officeDocument/2006/relationships/image" Target="../media/image181.png"/><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0.png"/><Relationship Id="rId4" Type="http://schemas.openxmlformats.org/officeDocument/2006/relationships/image" Target="../media/image1661.png"/><Relationship Id="rId5" Type="http://schemas.openxmlformats.org/officeDocument/2006/relationships/image" Target="../media/image1671.png"/><Relationship Id="rId6" Type="http://schemas.openxmlformats.org/officeDocument/2006/relationships/image" Target="../media/image1680.png"/><Relationship Id="rId7" Type="http://schemas.openxmlformats.org/officeDocument/2006/relationships/image" Target="../media/image1690.png"/><Relationship Id="rId8" Type="http://schemas.openxmlformats.org/officeDocument/2006/relationships/image" Target="../media/image1700.png"/><Relationship Id="rId9" Type="http://schemas.openxmlformats.org/officeDocument/2006/relationships/image" Target="../media/image1710.png"/><Relationship Id="rId10" Type="http://schemas.openxmlformats.org/officeDocument/2006/relationships/image" Target="../media/image1720.png"/></Relationships>
</file>

<file path=ppt/slides/_rels/slide18.xml.rels><?xml version="1.0" encoding="UTF-8" standalone="yes"?>
<Relationships xmlns="http://schemas.openxmlformats.org/package/2006/relationships"><Relationship Id="rId11" Type="http://schemas.openxmlformats.org/officeDocument/2006/relationships/image" Target="../media/image190.png"/><Relationship Id="rId12" Type="http://schemas.openxmlformats.org/officeDocument/2006/relationships/image" Target="../media/image191.png"/><Relationship Id="rId13" Type="http://schemas.openxmlformats.org/officeDocument/2006/relationships/image" Target="../media/image192.png"/><Relationship Id="rId14" Type="http://schemas.openxmlformats.org/officeDocument/2006/relationships/image" Target="../media/image193.png"/><Relationship Id="rId15" Type="http://schemas.openxmlformats.org/officeDocument/2006/relationships/image" Target="../media/image194.png"/><Relationship Id="rId16" Type="http://schemas.openxmlformats.org/officeDocument/2006/relationships/image" Target="../media/image195.png"/><Relationship Id="rId17" Type="http://schemas.openxmlformats.org/officeDocument/2006/relationships/image" Target="../media/image180.pn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82.png"/><Relationship Id="rId4" Type="http://schemas.openxmlformats.org/officeDocument/2006/relationships/image" Target="../media/image183.png"/><Relationship Id="rId5" Type="http://schemas.openxmlformats.org/officeDocument/2006/relationships/image" Target="../media/image184.png"/><Relationship Id="rId6" Type="http://schemas.openxmlformats.org/officeDocument/2006/relationships/image" Target="../media/image185.png"/><Relationship Id="rId7" Type="http://schemas.openxmlformats.org/officeDocument/2006/relationships/image" Target="../media/image186.png"/><Relationship Id="rId8" Type="http://schemas.openxmlformats.org/officeDocument/2006/relationships/image" Target="../media/image187.png"/><Relationship Id="rId9" Type="http://schemas.openxmlformats.org/officeDocument/2006/relationships/image" Target="../media/image188.png"/><Relationship Id="rId10" Type="http://schemas.openxmlformats.org/officeDocument/2006/relationships/image" Target="../media/image189.png"/></Relationships>
</file>

<file path=ppt/slides/_rels/slide19.xml.rels><?xml version="1.0" encoding="UTF-8" standalone="yes"?>
<Relationships xmlns="http://schemas.openxmlformats.org/package/2006/relationships"><Relationship Id="rId11" Type="http://schemas.openxmlformats.org/officeDocument/2006/relationships/image" Target="../media/image110.png"/><Relationship Id="rId12" Type="http://schemas.openxmlformats.org/officeDocument/2006/relationships/image" Target="../media/image120.png"/><Relationship Id="rId13" Type="http://schemas.openxmlformats.org/officeDocument/2006/relationships/image" Target="../media/image130.png"/><Relationship Id="rId14" Type="http://schemas.openxmlformats.org/officeDocument/2006/relationships/image" Target="../media/image140.png"/><Relationship Id="rId15" Type="http://schemas.openxmlformats.org/officeDocument/2006/relationships/image" Target="../media/image150.png"/><Relationship Id="rId16" Type="http://schemas.openxmlformats.org/officeDocument/2006/relationships/image" Target="../media/image160.png"/><Relationship Id="rId17" Type="http://schemas.openxmlformats.org/officeDocument/2006/relationships/image" Target="../media/image170.png"/><Relationship Id="rId18" Type="http://schemas.openxmlformats.org/officeDocument/2006/relationships/image" Target="../media/image1810.png"/><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10.png"/><Relationship Id="rId4" Type="http://schemas.openxmlformats.org/officeDocument/2006/relationships/image" Target="../media/image410.png"/><Relationship Id="rId5" Type="http://schemas.openxmlformats.org/officeDocument/2006/relationships/image" Target="../media/image510.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80.png"/><Relationship Id="rId9" Type="http://schemas.openxmlformats.org/officeDocument/2006/relationships/image" Target="../media/image90.png"/><Relationship Id="rId10" Type="http://schemas.openxmlformats.org/officeDocument/2006/relationships/image" Target="../media/image10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9" Type="http://schemas.openxmlformats.org/officeDocument/2006/relationships/image" Target="../media/image216.png"/><Relationship Id="rId20" Type="http://schemas.openxmlformats.org/officeDocument/2006/relationships/image" Target="../media/image231.png"/><Relationship Id="rId21" Type="http://schemas.openxmlformats.org/officeDocument/2006/relationships/image" Target="../media/image232.png"/><Relationship Id="rId22" Type="http://schemas.openxmlformats.org/officeDocument/2006/relationships/image" Target="../media/image233.png"/><Relationship Id="rId23" Type="http://schemas.openxmlformats.org/officeDocument/2006/relationships/image" Target="../media/image234.png"/><Relationship Id="rId24" Type="http://schemas.openxmlformats.org/officeDocument/2006/relationships/image" Target="../media/image221.png"/><Relationship Id="rId25" Type="http://schemas.openxmlformats.org/officeDocument/2006/relationships/image" Target="../media/image222.png"/><Relationship Id="rId26" Type="http://schemas.openxmlformats.org/officeDocument/2006/relationships/image" Target="../media/image223.png"/><Relationship Id="rId10" Type="http://schemas.openxmlformats.org/officeDocument/2006/relationships/image" Target="../media/image217.png"/><Relationship Id="rId11" Type="http://schemas.openxmlformats.org/officeDocument/2006/relationships/image" Target="../media/image218.png"/><Relationship Id="rId12" Type="http://schemas.openxmlformats.org/officeDocument/2006/relationships/image" Target="../media/image219.png"/><Relationship Id="rId13" Type="http://schemas.openxmlformats.org/officeDocument/2006/relationships/image" Target="../media/image225.png"/><Relationship Id="rId14" Type="http://schemas.openxmlformats.org/officeDocument/2006/relationships/image" Target="../media/image226.png"/><Relationship Id="rId15" Type="http://schemas.openxmlformats.org/officeDocument/2006/relationships/image" Target="../media/image227.png"/><Relationship Id="rId16" Type="http://schemas.openxmlformats.org/officeDocument/2006/relationships/image" Target="../media/image228.png"/><Relationship Id="rId17" Type="http://schemas.openxmlformats.org/officeDocument/2006/relationships/image" Target="../media/image220.png"/><Relationship Id="rId18" Type="http://schemas.openxmlformats.org/officeDocument/2006/relationships/image" Target="../media/image229.png"/><Relationship Id="rId19" Type="http://schemas.openxmlformats.org/officeDocument/2006/relationships/image" Target="../media/image230.png"/><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24.png"/><Relationship Id="rId4" Type="http://schemas.openxmlformats.org/officeDocument/2006/relationships/image" Target="../media/image211.png"/><Relationship Id="rId5" Type="http://schemas.openxmlformats.org/officeDocument/2006/relationships/image" Target="../media/image212.png"/><Relationship Id="rId6" Type="http://schemas.openxmlformats.org/officeDocument/2006/relationships/image" Target="../media/image213.png"/><Relationship Id="rId7" Type="http://schemas.openxmlformats.org/officeDocument/2006/relationships/image" Target="../media/image214.png"/><Relationship Id="rId8" Type="http://schemas.openxmlformats.org/officeDocument/2006/relationships/image" Target="../media/image215.png"/></Relationships>
</file>

<file path=ppt/slides/_rels/slide21.xml.rels><?xml version="1.0" encoding="UTF-8" standalone="yes"?>
<Relationships xmlns="http://schemas.openxmlformats.org/package/2006/relationships"><Relationship Id="rId9" Type="http://schemas.openxmlformats.org/officeDocument/2006/relationships/image" Target="../media/image25.png"/><Relationship Id="rId20" Type="http://schemas.openxmlformats.org/officeDocument/2006/relationships/image" Target="../media/image36.png"/><Relationship Id="rId21" Type="http://schemas.openxmlformats.org/officeDocument/2006/relationships/image" Target="../media/image37.png"/><Relationship Id="rId22" Type="http://schemas.openxmlformats.org/officeDocument/2006/relationships/image" Target="../media/image38.png"/><Relationship Id="rId23" Type="http://schemas.openxmlformats.org/officeDocument/2006/relationships/image" Target="../media/image39.png"/><Relationship Id="rId24" Type="http://schemas.openxmlformats.org/officeDocument/2006/relationships/image" Target="../media/image219.png"/><Relationship Id="rId25" Type="http://schemas.openxmlformats.org/officeDocument/2006/relationships/image" Target="../media/image226.png"/><Relationship Id="rId26" Type="http://schemas.openxmlformats.org/officeDocument/2006/relationships/image" Target="../media/image227.png"/><Relationship Id="rId27" Type="http://schemas.openxmlformats.org/officeDocument/2006/relationships/image" Target="../media/image232.png"/><Relationship Id="rId10" Type="http://schemas.openxmlformats.org/officeDocument/2006/relationships/image" Target="../media/image26.png"/><Relationship Id="rId11" Type="http://schemas.openxmlformats.org/officeDocument/2006/relationships/image" Target="../media/image27.png"/><Relationship Id="rId12" Type="http://schemas.openxmlformats.org/officeDocument/2006/relationships/image" Target="../media/image28.png"/><Relationship Id="rId13" Type="http://schemas.openxmlformats.org/officeDocument/2006/relationships/image" Target="../media/image29.png"/><Relationship Id="rId14" Type="http://schemas.openxmlformats.org/officeDocument/2006/relationships/image" Target="../media/image30.png"/><Relationship Id="rId15" Type="http://schemas.openxmlformats.org/officeDocument/2006/relationships/image" Target="../media/image31.png"/><Relationship Id="rId16" Type="http://schemas.openxmlformats.org/officeDocument/2006/relationships/image" Target="../media/image32.png"/><Relationship Id="rId17" Type="http://schemas.openxmlformats.org/officeDocument/2006/relationships/image" Target="../media/image33.png"/><Relationship Id="rId18" Type="http://schemas.openxmlformats.org/officeDocument/2006/relationships/image" Target="../media/image34.png"/><Relationship Id="rId19"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s>
</file>

<file path=ppt/slides/_rels/slide22.xml.rels><?xml version="1.0" encoding="UTF-8" standalone="yes"?>
<Relationships xmlns="http://schemas.openxmlformats.org/package/2006/relationships"><Relationship Id="rId9" Type="http://schemas.openxmlformats.org/officeDocument/2006/relationships/image" Target="../media/image25.png"/><Relationship Id="rId20" Type="http://schemas.openxmlformats.org/officeDocument/2006/relationships/image" Target="../media/image33.png"/><Relationship Id="rId21" Type="http://schemas.openxmlformats.org/officeDocument/2006/relationships/image" Target="../media/image48.png"/><Relationship Id="rId22" Type="http://schemas.openxmlformats.org/officeDocument/2006/relationships/image" Target="../media/image34.png"/><Relationship Id="rId23" Type="http://schemas.openxmlformats.org/officeDocument/2006/relationships/image" Target="../media/image35.png"/><Relationship Id="rId24" Type="http://schemas.openxmlformats.org/officeDocument/2006/relationships/image" Target="../media/image36.png"/><Relationship Id="rId25" Type="http://schemas.openxmlformats.org/officeDocument/2006/relationships/image" Target="../media/image37.png"/><Relationship Id="rId26" Type="http://schemas.openxmlformats.org/officeDocument/2006/relationships/image" Target="../media/image38.png"/><Relationship Id="rId27" Type="http://schemas.openxmlformats.org/officeDocument/2006/relationships/image" Target="../media/image39.png"/><Relationship Id="rId28" Type="http://schemas.openxmlformats.org/officeDocument/2006/relationships/image" Target="../media/image49.png"/><Relationship Id="rId29" Type="http://schemas.openxmlformats.org/officeDocument/2006/relationships/image" Target="../media/image50.png"/><Relationship Id="rId10" Type="http://schemas.openxmlformats.org/officeDocument/2006/relationships/image" Target="../media/image40.png"/><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image" Target="../media/image43.png"/><Relationship Id="rId14" Type="http://schemas.openxmlformats.org/officeDocument/2006/relationships/image" Target="../media/image44.png"/><Relationship Id="rId15" Type="http://schemas.openxmlformats.org/officeDocument/2006/relationships/image" Target="../media/image45.png"/><Relationship Id="rId16" Type="http://schemas.openxmlformats.org/officeDocument/2006/relationships/image" Target="../media/image46.png"/><Relationship Id="rId17" Type="http://schemas.openxmlformats.org/officeDocument/2006/relationships/image" Target="../media/image30.png"/><Relationship Id="rId18" Type="http://schemas.openxmlformats.org/officeDocument/2006/relationships/image" Target="../media/image31.png"/><Relationship Id="rId19" Type="http://schemas.openxmlformats.org/officeDocument/2006/relationships/image" Target="../media/image47.png"/><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76.png"/><Relationship Id="rId9" Type="http://schemas.openxmlformats.org/officeDocument/2006/relationships/image" Target="../media/image77.png"/><Relationship Id="rId10" Type="http://schemas.openxmlformats.org/officeDocument/2006/relationships/image" Target="../media/image78.png"/><Relationship Id="rId11" Type="http://schemas.openxmlformats.org/officeDocument/2006/relationships/image" Target="../media/image79.pn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81.png"/><Relationship Id="rId8" Type="http://schemas.openxmlformats.org/officeDocument/2006/relationships/image" Target="../media/image82.png"/><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850.png"/><Relationship Id="rId4" Type="http://schemas.openxmlformats.org/officeDocument/2006/relationships/image" Target="../media/image86.png"/><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9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95.png"/></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jpg"/><Relationship Id="rId5" Type="http://schemas.openxmlformats.org/officeDocument/2006/relationships/image" Target="../media/image98.png"/><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99.jpg"/><Relationship Id="rId4" Type="http://schemas.openxmlformats.org/officeDocument/2006/relationships/image" Target="../media/image100.jpg"/><Relationship Id="rId5" Type="http://schemas.openxmlformats.org/officeDocument/2006/relationships/image" Target="../media/image101.jpg"/><Relationship Id="rId6" Type="http://schemas.openxmlformats.org/officeDocument/2006/relationships/image" Target="../media/image102.jpg"/><Relationship Id="rId7" Type="http://schemas.openxmlformats.org/officeDocument/2006/relationships/image" Target="../media/image103.jpg"/><Relationship Id="rId8" Type="http://schemas.openxmlformats.org/officeDocument/2006/relationships/image" Target="../media/image104.jp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05.jpg"/><Relationship Id="rId4" Type="http://schemas.openxmlformats.org/officeDocument/2006/relationships/image" Target="../media/image106.jpg"/><Relationship Id="rId5" Type="http://schemas.openxmlformats.org/officeDocument/2006/relationships/image" Target="../media/image107.jp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110.gif"/><Relationship Id="rId4" Type="http://schemas.openxmlformats.org/officeDocument/2006/relationships/image" Target="../media/image111.gif"/><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emf"/><Relationship Id="rId6" Type="http://schemas.openxmlformats.org/officeDocument/2006/relationships/image" Target="../media/image115.emf"/><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1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11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1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119.png"/></Relationships>
</file>

<file path=ppt/slides/_rels/slide58.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jpg"/><Relationship Id="rId1" Type="http://schemas.openxmlformats.org/officeDocument/2006/relationships/slideLayout" Target="../slideLayouts/slideLayout13.xml"/><Relationship Id="rId2" Type="http://schemas.openxmlformats.org/officeDocument/2006/relationships/image" Target="../media/image12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4.jpg"/><Relationship Id="rId3" Type="http://schemas.openxmlformats.org/officeDocument/2006/relationships/image" Target="../media/image12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6.jpg"/><Relationship Id="rId3" Type="http://schemas.openxmlformats.org/officeDocument/2006/relationships/image" Target="../media/image12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9.jpg"/><Relationship Id="rId3" Type="http://schemas.openxmlformats.org/officeDocument/2006/relationships/image" Target="../media/image130.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6.jpg"/><Relationship Id="rId3" Type="http://schemas.openxmlformats.org/officeDocument/2006/relationships/image" Target="../media/image13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13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133.png"/></Relationships>
</file>

<file path=ppt/slides/_rels/slide67.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1" Type="http://schemas.openxmlformats.org/officeDocument/2006/relationships/slideLayout" Target="../slideLayouts/slideLayout14.xml"/><Relationship Id="rId2" Type="http://schemas.openxmlformats.org/officeDocument/2006/relationships/notesSlide" Target="../notesSlides/notesSlide6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1.xml"/><Relationship Id="rId3" Type="http://schemas.openxmlformats.org/officeDocument/2006/relationships/image" Target="../media/image136.png"/></Relationships>
</file>

<file path=ppt/slides/_rels/slide69.xml.rels><?xml version="1.0" encoding="UTF-8" standalone="yes"?>
<Relationships xmlns="http://schemas.openxmlformats.org/package/2006/relationships"><Relationship Id="rId3" Type="http://schemas.openxmlformats.org/officeDocument/2006/relationships/image" Target="../media/image137.jpg"/><Relationship Id="rId4" Type="http://schemas.openxmlformats.org/officeDocument/2006/relationships/image" Target="../media/image138.jpg"/><Relationship Id="rId5" Type="http://schemas.openxmlformats.org/officeDocument/2006/relationships/image" Target="../media/image139.png"/><Relationship Id="rId6" Type="http://schemas.openxmlformats.org/officeDocument/2006/relationships/image" Target="../media/image140.jpg"/><Relationship Id="rId7" Type="http://schemas.openxmlformats.org/officeDocument/2006/relationships/image" Target="../media/image141.jpg"/><Relationship Id="rId1" Type="http://schemas.openxmlformats.org/officeDocument/2006/relationships/slideLayout" Target="../slideLayouts/slideLayout14.xml"/><Relationship Id="rId2"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37.jpg"/><Relationship Id="rId4" Type="http://schemas.openxmlformats.org/officeDocument/2006/relationships/image" Target="../media/image138.jpg"/><Relationship Id="rId5" Type="http://schemas.openxmlformats.org/officeDocument/2006/relationships/image" Target="../media/image139.png"/><Relationship Id="rId6" Type="http://schemas.openxmlformats.org/officeDocument/2006/relationships/image" Target="../media/image140.jpg"/><Relationship Id="rId7" Type="http://schemas.openxmlformats.org/officeDocument/2006/relationships/image" Target="../media/image141.jpg"/><Relationship Id="rId1" Type="http://schemas.openxmlformats.org/officeDocument/2006/relationships/slideLayout" Target="../slideLayouts/slideLayout14.xml"/><Relationship Id="rId2" Type="http://schemas.openxmlformats.org/officeDocument/2006/relationships/notesSlide" Target="../notesSlides/notesSlide63.xml"/></Relationships>
</file>

<file path=ppt/slides/_rels/slide71.xml.rels><?xml version="1.0" encoding="UTF-8" standalone="yes"?>
<Relationships xmlns="http://schemas.openxmlformats.org/package/2006/relationships"><Relationship Id="rId3" Type="http://schemas.openxmlformats.org/officeDocument/2006/relationships/image" Target="../media/image142.jpg"/><Relationship Id="rId4" Type="http://schemas.openxmlformats.org/officeDocument/2006/relationships/image" Target="../media/image143.jpg"/><Relationship Id="rId5" Type="http://schemas.openxmlformats.org/officeDocument/2006/relationships/image" Target="../media/image144.jpg"/><Relationship Id="rId1" Type="http://schemas.openxmlformats.org/officeDocument/2006/relationships/slideLayout" Target="../slideLayouts/slideLayout14.xml"/><Relationship Id="rId2" Type="http://schemas.openxmlformats.org/officeDocument/2006/relationships/notesSlide" Target="../notesSlides/notesSlide6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1"/>
          <p:cNvSpPr txBox="1">
            <a:spLocks noGrp="1"/>
          </p:cNvSpPr>
          <p:nvPr>
            <p:ph type="ctrTitle"/>
          </p:nvPr>
        </p:nvSpPr>
        <p:spPr>
          <a:xfrm>
            <a:off x="1127448" y="1814964"/>
            <a:ext cx="9937104"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Quattrocento Sans"/>
              <a:buNone/>
            </a:pPr>
            <a:r>
              <a:rPr lang="en-US" sz="3600" dirty="0" smtClean="0"/>
              <a:t>Deep Learning</a:t>
            </a:r>
            <a:br>
              <a:rPr lang="en-US" sz="3600" dirty="0" smtClean="0"/>
            </a:br>
            <a:r>
              <a:rPr lang="en-US" sz="3600" dirty="0" smtClean="0"/>
              <a:t>CS60010</a:t>
            </a:r>
            <a:endParaRPr sz="3600" i="1" dirty="0"/>
          </a:p>
        </p:txBody>
      </p:sp>
      <p:sp>
        <p:nvSpPr>
          <p:cNvPr id="79" name="Google Shape;79;p11"/>
          <p:cNvSpPr txBox="1">
            <a:spLocks noGrp="1"/>
          </p:cNvSpPr>
          <p:nvPr>
            <p:ph type="subTitle" idx="1"/>
          </p:nvPr>
        </p:nvSpPr>
        <p:spPr>
          <a:xfrm>
            <a:off x="2895600" y="3645024"/>
            <a:ext cx="6400800" cy="1993776"/>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000099"/>
              </a:buClr>
              <a:buSzPts val="2000"/>
              <a:buNone/>
            </a:pPr>
            <a:r>
              <a:rPr lang="en-US" sz="2000" b="1" dirty="0">
                <a:solidFill>
                  <a:srgbClr val="000099"/>
                </a:solidFill>
              </a:rPr>
              <a:t>Abir Das</a:t>
            </a:r>
            <a:endParaRPr dirty="0"/>
          </a:p>
          <a:p>
            <a:pPr marL="0" lvl="0" indent="0" algn="ctr" rtl="0">
              <a:lnSpc>
                <a:spcPct val="80000"/>
              </a:lnSpc>
              <a:spcBef>
                <a:spcPts val="400"/>
              </a:spcBef>
              <a:spcAft>
                <a:spcPts val="0"/>
              </a:spcAft>
              <a:buClr>
                <a:srgbClr val="3F3F3F"/>
              </a:buClr>
              <a:buSzPts val="2000"/>
              <a:buNone/>
            </a:pPr>
            <a:r>
              <a:rPr lang="en-US" sz="2000" dirty="0">
                <a:solidFill>
                  <a:srgbClr val="3F3F3F"/>
                </a:solidFill>
              </a:rPr>
              <a:t>Assistant Professor</a:t>
            </a:r>
            <a:endParaRPr dirty="0"/>
          </a:p>
          <a:p>
            <a:pPr marL="0" lvl="0" indent="0" algn="ctr" rtl="0">
              <a:lnSpc>
                <a:spcPct val="80000"/>
              </a:lnSpc>
              <a:spcBef>
                <a:spcPts val="400"/>
              </a:spcBef>
              <a:spcAft>
                <a:spcPts val="0"/>
              </a:spcAft>
              <a:buClr>
                <a:srgbClr val="3F3F3F"/>
              </a:buClr>
              <a:buSzPts val="2000"/>
              <a:buNone/>
            </a:pPr>
            <a:r>
              <a:rPr lang="en-US" sz="2000" dirty="0">
                <a:solidFill>
                  <a:srgbClr val="3F3F3F"/>
                </a:solidFill>
              </a:rPr>
              <a:t>Computer Science and Engineering Department</a:t>
            </a:r>
            <a:endParaRPr dirty="0"/>
          </a:p>
          <a:p>
            <a:pPr marL="0" lvl="0" indent="0" algn="ctr" rtl="0">
              <a:lnSpc>
                <a:spcPct val="80000"/>
              </a:lnSpc>
              <a:spcBef>
                <a:spcPts val="400"/>
              </a:spcBef>
              <a:spcAft>
                <a:spcPts val="0"/>
              </a:spcAft>
              <a:buClr>
                <a:srgbClr val="3F3F3F"/>
              </a:buClr>
              <a:buSzPts val="2000"/>
              <a:buNone/>
            </a:pPr>
            <a:r>
              <a:rPr lang="en-US" sz="2000" dirty="0">
                <a:solidFill>
                  <a:srgbClr val="3F3F3F"/>
                </a:solidFill>
              </a:rPr>
              <a:t>Indian Institute of Technology Kharagpur</a:t>
            </a:r>
            <a:endParaRPr sz="2000" dirty="0">
              <a:solidFill>
                <a:srgbClr val="3F3F3F"/>
              </a:solidFill>
            </a:endParaRPr>
          </a:p>
          <a:p>
            <a:pPr marL="0" lvl="0" indent="0" algn="ctr" rtl="0">
              <a:lnSpc>
                <a:spcPct val="80000"/>
              </a:lnSpc>
              <a:spcBef>
                <a:spcPts val="400"/>
              </a:spcBef>
              <a:spcAft>
                <a:spcPts val="0"/>
              </a:spcAft>
              <a:buClr>
                <a:srgbClr val="888888"/>
              </a:buClr>
              <a:buSzPts val="2000"/>
              <a:buNone/>
            </a:pPr>
            <a:endParaRPr sz="2000" dirty="0">
              <a:solidFill>
                <a:srgbClr val="3F3F3F"/>
              </a:solidFill>
            </a:endParaRPr>
          </a:p>
          <a:p>
            <a:pPr lvl="0">
              <a:lnSpc>
                <a:spcPct val="80000"/>
              </a:lnSpc>
              <a:spcBef>
                <a:spcPts val="400"/>
              </a:spcBef>
              <a:buClr>
                <a:srgbClr val="3F3F3F"/>
              </a:buClr>
              <a:buSzPts val="2000"/>
            </a:pPr>
            <a:r>
              <a:rPr lang="en-US" sz="2000" dirty="0">
                <a:solidFill>
                  <a:srgbClr val="3F3F3F"/>
                </a:solidFill>
              </a:rPr>
              <a:t>http://cse.iitkgp.ac.in/~adas/</a:t>
            </a:r>
            <a:endParaRPr sz="2000" dirty="0">
              <a:solidFill>
                <a:srgbClr val="3F3F3F"/>
              </a:solidFill>
            </a:endParaRPr>
          </a:p>
        </p:txBody>
      </p:sp>
    </p:spTree>
    <p:extLst>
      <p:ext uri="{BB962C8B-B14F-4D97-AF65-F5344CB8AC3E}">
        <p14:creationId xmlns:p14="http://schemas.microsoft.com/office/powerpoint/2010/main" val="15844524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10</a:t>
            </a:fld>
            <a:endParaRPr lang="en-US"/>
          </a:p>
        </p:txBody>
      </p:sp>
      <p:sp>
        <p:nvSpPr>
          <p:cNvPr id="114" name="TextBox 113"/>
          <p:cNvSpPr txBox="1"/>
          <p:nvPr/>
        </p:nvSpPr>
        <p:spPr>
          <a:xfrm>
            <a:off x="9260026" y="6233239"/>
            <a:ext cx="2923734" cy="246221"/>
          </a:xfrm>
          <a:prstGeom prst="rect">
            <a:avLst/>
          </a:prstGeom>
          <a:noFill/>
        </p:spPr>
        <p:txBody>
          <a:bodyPr wrap="square" rtlCol="0">
            <a:spAutoFit/>
          </a:bodyPr>
          <a:lstStyle/>
          <a:p>
            <a:pPr marL="227012" lvl="1">
              <a:buClr>
                <a:schemeClr val="tx2">
                  <a:lumMod val="75000"/>
                </a:schemeClr>
              </a:buClr>
            </a:pPr>
            <a:r>
              <a:rPr lang="en-US" sz="1000" dirty="0">
                <a:solidFill>
                  <a:schemeClr val="tx2">
                    <a:lumMod val="50000"/>
                  </a:schemeClr>
                </a:solidFill>
              </a:rPr>
              <a:t>Slide courtesy: </a:t>
            </a:r>
            <a:r>
              <a:rPr lang="en-US" sz="1000" dirty="0" smtClean="0">
                <a:solidFill>
                  <a:schemeClr val="tx2">
                    <a:lumMod val="50000"/>
                  </a:schemeClr>
                </a:solidFill>
              </a:rPr>
              <a:t>Kate </a:t>
            </a:r>
            <a:r>
              <a:rPr lang="en-US" sz="1000" dirty="0" err="1" smtClean="0">
                <a:solidFill>
                  <a:schemeClr val="tx2">
                    <a:lumMod val="50000"/>
                  </a:schemeClr>
                </a:solidFill>
              </a:rPr>
              <a:t>Saenko</a:t>
            </a:r>
            <a:r>
              <a:rPr lang="en-US" sz="1000" dirty="0" smtClean="0">
                <a:solidFill>
                  <a:schemeClr val="tx2">
                    <a:lumMod val="50000"/>
                  </a:schemeClr>
                </a:solidFill>
              </a:rPr>
              <a:t>, Boston University</a:t>
            </a:r>
            <a:endParaRPr lang="en-US" sz="1000" dirty="0">
              <a:solidFill>
                <a:schemeClr val="tx2">
                  <a:lumMod val="50000"/>
                </a:schemeClr>
              </a:solidFill>
            </a:endParaRPr>
          </a:p>
        </p:txBody>
      </p:sp>
      <p:sp>
        <p:nvSpPr>
          <p:cNvPr id="76" name="Google Shape;100;p14"/>
          <p:cNvSpPr txBox="1"/>
          <p:nvPr/>
        </p:nvSpPr>
        <p:spPr>
          <a:xfrm>
            <a:off x="1861073" y="951665"/>
            <a:ext cx="6232603" cy="5777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smtClean="0">
                <a:solidFill>
                  <a:srgbClr val="434343"/>
                </a:solidFill>
              </a:rPr>
              <a:t>Why Do We Need Explainable AI</a:t>
            </a:r>
            <a:endParaRPr sz="2800" dirty="0">
              <a:solidFill>
                <a:srgbClr val="434343"/>
              </a:solidFill>
            </a:endParaRPr>
          </a:p>
        </p:txBody>
      </p:sp>
      <p:sp>
        <p:nvSpPr>
          <p:cNvPr id="13" name="Rectangle 12">
            <a:extLst>
              <a:ext uri="{FF2B5EF4-FFF2-40B4-BE49-F238E27FC236}">
                <a16:creationId xmlns:a16="http://schemas.microsoft.com/office/drawing/2014/main" xmlns="" id="{CAA8FF15-5D38-A44B-9BF6-1387B563127C}"/>
              </a:ext>
            </a:extLst>
          </p:cNvPr>
          <p:cNvSpPr/>
          <p:nvPr/>
        </p:nvSpPr>
        <p:spPr>
          <a:xfrm>
            <a:off x="9882167" y="951665"/>
            <a:ext cx="2159309" cy="923330"/>
          </a:xfrm>
          <a:prstGeom prst="rect">
            <a:avLst/>
          </a:prstGeom>
        </p:spPr>
        <p:txBody>
          <a:bodyPr wrap="none">
            <a:spAutoFit/>
          </a:bodyPr>
          <a:lstStyle/>
          <a:p>
            <a:r>
              <a:rPr lang="en-US" dirty="0">
                <a:ln w="0"/>
                <a:latin typeface="Calibri"/>
                <a:cs typeface="Calibri"/>
                <a:sym typeface="Calibri"/>
              </a:rPr>
              <a:t>○ explain </a:t>
            </a:r>
            <a:r>
              <a:rPr lang="en-US" dirty="0" smtClean="0">
                <a:ln w="0"/>
                <a:latin typeface="Calibri"/>
                <a:cs typeface="Calibri"/>
                <a:sym typeface="Calibri"/>
              </a:rPr>
              <a:t>prediction</a:t>
            </a:r>
          </a:p>
          <a:p>
            <a:r>
              <a:rPr lang="en-US" dirty="0">
                <a:ln w="0"/>
                <a:cs typeface="Calibri"/>
                <a:sym typeface="Calibri"/>
              </a:rPr>
              <a:t>○ </a:t>
            </a:r>
            <a:r>
              <a:rPr lang="en-US" dirty="0" smtClean="0">
                <a:ln w="0"/>
                <a:cs typeface="Calibri"/>
                <a:sym typeface="Calibri"/>
              </a:rPr>
              <a:t>Improve the model</a:t>
            </a:r>
          </a:p>
          <a:p>
            <a:r>
              <a:rPr lang="en-US" dirty="0">
                <a:ln w="0"/>
                <a:cs typeface="Calibri"/>
                <a:sym typeface="Calibri"/>
              </a:rPr>
              <a:t>○ </a:t>
            </a:r>
            <a:r>
              <a:rPr lang="en-US" dirty="0" smtClean="0">
                <a:ln w="0"/>
                <a:cs typeface="Calibri"/>
                <a:sym typeface="Calibri"/>
              </a:rPr>
              <a:t>Discover bias</a:t>
            </a:r>
            <a:endParaRPr lang="en-US" dirty="0">
              <a:ln w="0"/>
              <a:cs typeface="Calibri"/>
              <a:sym typeface="Calibri"/>
            </a:endParaRPr>
          </a:p>
        </p:txBody>
      </p:sp>
      <p:pic>
        <p:nvPicPr>
          <p:cNvPr id="14" name="Picture 13"/>
          <p:cNvPicPr>
            <a:picLocks noChangeAspect="1"/>
          </p:cNvPicPr>
          <p:nvPr/>
        </p:nvPicPr>
        <p:blipFill rotWithShape="1">
          <a:blip r:embed="rId3"/>
          <a:srcRect t="11908" r="8127"/>
          <a:stretch/>
        </p:blipFill>
        <p:spPr>
          <a:xfrm>
            <a:off x="1450292" y="2521090"/>
            <a:ext cx="7723688" cy="3585098"/>
          </a:xfrm>
          <a:prstGeom prst="rect">
            <a:avLst/>
          </a:prstGeom>
        </p:spPr>
      </p:pic>
      <p:sp>
        <p:nvSpPr>
          <p:cNvPr id="15" name="Rectangle 14"/>
          <p:cNvSpPr/>
          <p:nvPr/>
        </p:nvSpPr>
        <p:spPr>
          <a:xfrm>
            <a:off x="1372664" y="1487137"/>
            <a:ext cx="7295587" cy="502766"/>
          </a:xfrm>
          <a:prstGeom prst="rect">
            <a:avLst/>
          </a:prstGeom>
        </p:spPr>
        <p:txBody>
          <a:bodyPr wrap="none">
            <a:spAutoFit/>
          </a:bodyPr>
          <a:lstStyle/>
          <a:p>
            <a:r>
              <a:rPr lang="en-US" sz="2667" i="1" dirty="0">
                <a:solidFill>
                  <a:srgbClr val="0070C0"/>
                </a:solidFill>
              </a:rPr>
              <a:t>Why did the classifier predict “cow” (incorrect)?</a:t>
            </a:r>
          </a:p>
        </p:txBody>
      </p:sp>
      <p:sp>
        <p:nvSpPr>
          <p:cNvPr id="16" name="TextBox 15">
            <a:extLst>
              <a:ext uri="{FF2B5EF4-FFF2-40B4-BE49-F238E27FC236}">
                <a16:creationId xmlns="" xmlns:a16="http://schemas.microsoft.com/office/drawing/2014/main" id="{41BC1B18-3940-554B-9D71-E6DC6ED10667}"/>
              </a:ext>
            </a:extLst>
          </p:cNvPr>
          <p:cNvSpPr txBox="1"/>
          <p:nvPr/>
        </p:nvSpPr>
        <p:spPr>
          <a:xfrm>
            <a:off x="1622762" y="2151758"/>
            <a:ext cx="3835749" cy="369332"/>
          </a:xfrm>
          <a:prstGeom prst="rect">
            <a:avLst/>
          </a:prstGeom>
          <a:solidFill>
            <a:schemeClr val="bg1"/>
          </a:solidFill>
        </p:spPr>
        <p:txBody>
          <a:bodyPr wrap="square" rtlCol="0">
            <a:spAutoFit/>
          </a:bodyPr>
          <a:lstStyle/>
          <a:p>
            <a:r>
              <a:rPr lang="en-US" sz="1800" dirty="0"/>
              <a:t>Prediction: “cow” 76%</a:t>
            </a:r>
          </a:p>
        </p:txBody>
      </p:sp>
      <p:cxnSp>
        <p:nvCxnSpPr>
          <p:cNvPr id="11" name="Straight Arrow Connector 10"/>
          <p:cNvCxnSpPr/>
          <p:nvPr/>
        </p:nvCxnSpPr>
        <p:spPr>
          <a:xfrm flipH="1" flipV="1">
            <a:off x="8096126" y="3702669"/>
            <a:ext cx="1370604" cy="79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9466730" y="3487431"/>
            <a:ext cx="1909497" cy="1528945"/>
          </a:xfrm>
          <a:prstGeom prst="rect">
            <a:avLst/>
          </a:prstGeom>
        </p:spPr>
        <p:txBody>
          <a:bodyPr wrap="none">
            <a:spAutoFit/>
          </a:bodyPr>
          <a:lstStyle/>
          <a:p>
            <a:r>
              <a:rPr lang="en-US" sz="1867" b="1" dirty="0">
                <a:solidFill>
                  <a:schemeClr val="tx1"/>
                </a:solidFill>
              </a:rPr>
              <a:t>MODEL BIAS:</a:t>
            </a:r>
          </a:p>
          <a:p>
            <a:r>
              <a:rPr lang="en-US" sz="1867" dirty="0">
                <a:solidFill>
                  <a:schemeClr val="tx1"/>
                </a:solidFill>
              </a:rPr>
              <a:t>most sheep are</a:t>
            </a:r>
          </a:p>
          <a:p>
            <a:r>
              <a:rPr lang="en-US" sz="1867" dirty="0">
                <a:solidFill>
                  <a:schemeClr val="tx1"/>
                </a:solidFill>
              </a:rPr>
              <a:t>white, so model </a:t>
            </a:r>
          </a:p>
          <a:p>
            <a:r>
              <a:rPr lang="en-US" sz="1867" dirty="0">
                <a:solidFill>
                  <a:schemeClr val="tx1"/>
                </a:solidFill>
              </a:rPr>
              <a:t>mistakes black </a:t>
            </a:r>
          </a:p>
          <a:p>
            <a:r>
              <a:rPr lang="en-US" sz="1867" dirty="0">
                <a:solidFill>
                  <a:schemeClr val="tx1"/>
                </a:solidFill>
              </a:rPr>
              <a:t>sheep for cows</a:t>
            </a:r>
          </a:p>
        </p:txBody>
      </p:sp>
      <p:sp>
        <p:nvSpPr>
          <p:cNvPr id="18"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19" name="Footer Placeholder 7"/>
          <p:cNvSpPr>
            <a:spLocks noGrp="1"/>
          </p:cNvSpPr>
          <p:nvPr>
            <p:ph type="ftr" sz="quarter" idx="11"/>
          </p:nvPr>
        </p:nvSpPr>
        <p:spPr>
          <a:xfrm>
            <a:off x="2012197" y="6492277"/>
            <a:ext cx="8167606" cy="365125"/>
          </a:xfrm>
        </p:spPr>
        <p:txBody>
          <a:bodyPr/>
          <a:lstStyle/>
          <a:p>
            <a:r>
              <a:rPr lang="en-US" dirty="0" smtClean="0"/>
              <a:t>CS60010 / Deep Learning | </a:t>
            </a:r>
            <a:r>
              <a:rPr lang="en-US" dirty="0" err="1" smtClean="0"/>
              <a:t>Explainibility</a:t>
            </a:r>
            <a:r>
              <a:rPr lang="en-US" dirty="0" smtClean="0"/>
              <a:t> </a:t>
            </a:r>
            <a:r>
              <a:rPr lang="en-US" smtClean="0"/>
              <a:t>and Bias (</a:t>
            </a:r>
            <a:r>
              <a:rPr lang="en-US" dirty="0" smtClean="0"/>
              <a:t>c) Abir Das</a:t>
            </a:r>
            <a:endParaRPr lang="en-US" dirty="0"/>
          </a:p>
        </p:txBody>
      </p:sp>
    </p:spTree>
    <p:extLst>
      <p:ext uri="{BB962C8B-B14F-4D97-AF65-F5344CB8AC3E}">
        <p14:creationId xmlns:p14="http://schemas.microsoft.com/office/powerpoint/2010/main" val="12653040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11</a:t>
            </a:fld>
            <a:endParaRPr lang="en-US"/>
          </a:p>
        </p:txBody>
      </p:sp>
      <p:sp>
        <p:nvSpPr>
          <p:cNvPr id="114" name="TextBox 113"/>
          <p:cNvSpPr txBox="1"/>
          <p:nvPr/>
        </p:nvSpPr>
        <p:spPr>
          <a:xfrm>
            <a:off x="8229600" y="6233239"/>
            <a:ext cx="3954160" cy="400110"/>
          </a:xfrm>
          <a:prstGeom prst="rect">
            <a:avLst/>
          </a:prstGeom>
          <a:noFill/>
        </p:spPr>
        <p:txBody>
          <a:bodyPr wrap="square" rtlCol="0">
            <a:spAutoFit/>
          </a:bodyPr>
          <a:lstStyle/>
          <a:p>
            <a:pPr marL="227012" lvl="1">
              <a:buClr>
                <a:schemeClr val="tx2">
                  <a:lumMod val="75000"/>
                </a:schemeClr>
              </a:buClr>
            </a:pPr>
            <a:r>
              <a:rPr lang="en-US" sz="1000" dirty="0">
                <a:solidFill>
                  <a:schemeClr val="tx2">
                    <a:lumMod val="50000"/>
                  </a:schemeClr>
                </a:solidFill>
              </a:rPr>
              <a:t>Burns, Hendricks, et. al, Women Also Snowboard: Overcoming Bias in Captioning Models</a:t>
            </a:r>
          </a:p>
        </p:txBody>
      </p:sp>
      <p:sp>
        <p:nvSpPr>
          <p:cNvPr id="76" name="Google Shape;100;p14"/>
          <p:cNvSpPr txBox="1"/>
          <p:nvPr/>
        </p:nvSpPr>
        <p:spPr>
          <a:xfrm>
            <a:off x="1861073" y="951665"/>
            <a:ext cx="6232603" cy="5777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smtClean="0">
                <a:solidFill>
                  <a:srgbClr val="434343"/>
                </a:solidFill>
              </a:rPr>
              <a:t>Why Do We Need Explainable AI</a:t>
            </a:r>
            <a:endParaRPr sz="2800" dirty="0">
              <a:solidFill>
                <a:srgbClr val="434343"/>
              </a:solidFill>
            </a:endParaRPr>
          </a:p>
        </p:txBody>
      </p:sp>
      <p:sp>
        <p:nvSpPr>
          <p:cNvPr id="13" name="Rectangle 12">
            <a:extLst>
              <a:ext uri="{FF2B5EF4-FFF2-40B4-BE49-F238E27FC236}">
                <a16:creationId xmlns:a16="http://schemas.microsoft.com/office/drawing/2014/main" xmlns="" id="{CAA8FF15-5D38-A44B-9BF6-1387B563127C}"/>
              </a:ext>
            </a:extLst>
          </p:cNvPr>
          <p:cNvSpPr/>
          <p:nvPr/>
        </p:nvSpPr>
        <p:spPr>
          <a:xfrm>
            <a:off x="9882167" y="951665"/>
            <a:ext cx="2159309" cy="923330"/>
          </a:xfrm>
          <a:prstGeom prst="rect">
            <a:avLst/>
          </a:prstGeom>
        </p:spPr>
        <p:txBody>
          <a:bodyPr wrap="none">
            <a:spAutoFit/>
          </a:bodyPr>
          <a:lstStyle/>
          <a:p>
            <a:r>
              <a:rPr lang="en-US" dirty="0">
                <a:ln w="0"/>
                <a:latin typeface="Calibri"/>
                <a:cs typeface="Calibri"/>
                <a:sym typeface="Calibri"/>
              </a:rPr>
              <a:t>○ explain </a:t>
            </a:r>
            <a:r>
              <a:rPr lang="en-US" dirty="0" smtClean="0">
                <a:ln w="0"/>
                <a:latin typeface="Calibri"/>
                <a:cs typeface="Calibri"/>
                <a:sym typeface="Calibri"/>
              </a:rPr>
              <a:t>prediction</a:t>
            </a:r>
          </a:p>
          <a:p>
            <a:r>
              <a:rPr lang="en-US" dirty="0">
                <a:ln w="0"/>
                <a:cs typeface="Calibri"/>
                <a:sym typeface="Calibri"/>
              </a:rPr>
              <a:t>○ </a:t>
            </a:r>
            <a:r>
              <a:rPr lang="en-US" dirty="0" smtClean="0">
                <a:ln w="0"/>
                <a:cs typeface="Calibri"/>
                <a:sym typeface="Calibri"/>
              </a:rPr>
              <a:t>Improve the model</a:t>
            </a:r>
          </a:p>
          <a:p>
            <a:r>
              <a:rPr lang="en-US" dirty="0">
                <a:ln w="0"/>
                <a:cs typeface="Calibri"/>
                <a:sym typeface="Calibri"/>
              </a:rPr>
              <a:t>○ </a:t>
            </a:r>
            <a:r>
              <a:rPr lang="en-US" dirty="0" smtClean="0">
                <a:ln w="0"/>
                <a:cs typeface="Calibri"/>
                <a:sym typeface="Calibri"/>
              </a:rPr>
              <a:t>Discover bias</a:t>
            </a:r>
            <a:endParaRPr lang="en-US" dirty="0">
              <a:ln w="0"/>
              <a:cs typeface="Calibri"/>
              <a:sym typeface="Calibri"/>
            </a:endParaRPr>
          </a:p>
        </p:txBody>
      </p:sp>
      <p:grpSp>
        <p:nvGrpSpPr>
          <p:cNvPr id="12" name="Group 11">
            <a:extLst>
              <a:ext uri="{FF2B5EF4-FFF2-40B4-BE49-F238E27FC236}">
                <a16:creationId xmlns="" xmlns:a16="http://schemas.microsoft.com/office/drawing/2014/main" id="{49E303F1-0E6D-5948-9A59-DF8D5BA16970}"/>
              </a:ext>
            </a:extLst>
          </p:cNvPr>
          <p:cNvGrpSpPr/>
          <p:nvPr/>
        </p:nvGrpSpPr>
        <p:grpSpPr>
          <a:xfrm>
            <a:off x="867790" y="1460565"/>
            <a:ext cx="8798055" cy="5185544"/>
            <a:chOff x="1161193" y="1672456"/>
            <a:chExt cx="8798055" cy="5185544"/>
          </a:xfrm>
        </p:grpSpPr>
        <p:pic>
          <p:nvPicPr>
            <p:cNvPr id="17" name="Shape 59">
              <a:extLst>
                <a:ext uri="{FF2B5EF4-FFF2-40B4-BE49-F238E27FC236}">
                  <a16:creationId xmlns="" xmlns:a16="http://schemas.microsoft.com/office/drawing/2014/main" id="{5EFA2AA9-7BF5-DB46-974B-AB3A774D6256}"/>
                </a:ext>
              </a:extLst>
            </p:cNvPr>
            <p:cNvPicPr preferRelativeResize="0"/>
            <p:nvPr/>
          </p:nvPicPr>
          <p:blipFill rotWithShape="1">
            <a:blip r:embed="rId3">
              <a:alphaModFix/>
            </a:blip>
            <a:srcRect l="9447" t="3229" r="1504" b="6818"/>
            <a:stretch/>
          </p:blipFill>
          <p:spPr>
            <a:xfrm>
              <a:off x="2101326" y="2482979"/>
              <a:ext cx="3342077" cy="3097872"/>
            </a:xfrm>
            <a:prstGeom prst="rect">
              <a:avLst/>
            </a:prstGeom>
            <a:noFill/>
            <a:ln>
              <a:noFill/>
            </a:ln>
          </p:spPr>
        </p:pic>
        <p:pic>
          <p:nvPicPr>
            <p:cNvPr id="18" name="Shape 60">
              <a:extLst>
                <a:ext uri="{FF2B5EF4-FFF2-40B4-BE49-F238E27FC236}">
                  <a16:creationId xmlns="" xmlns:a16="http://schemas.microsoft.com/office/drawing/2014/main" id="{066BB653-439E-A442-9155-74E177E0B789}"/>
                </a:ext>
              </a:extLst>
            </p:cNvPr>
            <p:cNvPicPr preferRelativeResize="0"/>
            <p:nvPr/>
          </p:nvPicPr>
          <p:blipFill rotWithShape="1">
            <a:blip r:embed="rId4">
              <a:alphaModFix/>
            </a:blip>
            <a:srcRect l="9908" t="3229" r="2402" b="6818"/>
            <a:stretch/>
          </p:blipFill>
          <p:spPr>
            <a:xfrm>
              <a:off x="6172129" y="2500662"/>
              <a:ext cx="3342077" cy="3145794"/>
            </a:xfrm>
            <a:prstGeom prst="rect">
              <a:avLst/>
            </a:prstGeom>
            <a:noFill/>
            <a:ln>
              <a:noFill/>
            </a:ln>
          </p:spPr>
        </p:pic>
        <p:sp>
          <p:nvSpPr>
            <p:cNvPr id="19" name="Shape 62">
              <a:extLst>
                <a:ext uri="{FF2B5EF4-FFF2-40B4-BE49-F238E27FC236}">
                  <a16:creationId xmlns="" xmlns:a16="http://schemas.microsoft.com/office/drawing/2014/main" id="{29EB1706-F3CE-6842-87C3-1BEBEC161FF8}"/>
                </a:ext>
              </a:extLst>
            </p:cNvPr>
            <p:cNvSpPr txBox="1"/>
            <p:nvPr/>
          </p:nvSpPr>
          <p:spPr>
            <a:xfrm>
              <a:off x="1161193" y="1714432"/>
              <a:ext cx="4382472" cy="79032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rgbClr val="003262"/>
                  </a:solidFill>
                  <a:latin typeface="Open Sans"/>
                  <a:ea typeface="Open Sans"/>
                  <a:cs typeface="Open Sans"/>
                  <a:sym typeface="Open Sans"/>
                </a:rPr>
                <a:t>Wrong</a:t>
              </a:r>
              <a:endParaRPr sz="2400" dirty="0">
                <a:solidFill>
                  <a:srgbClr val="003262"/>
                </a:solidFill>
                <a:latin typeface="Open Sans"/>
                <a:ea typeface="Open Sans"/>
                <a:cs typeface="Open Sans"/>
                <a:sym typeface="Open Sans"/>
              </a:endParaRPr>
            </a:p>
          </p:txBody>
        </p:sp>
        <p:sp>
          <p:nvSpPr>
            <p:cNvPr id="20" name="Shape 64">
              <a:extLst>
                <a:ext uri="{FF2B5EF4-FFF2-40B4-BE49-F238E27FC236}">
                  <a16:creationId xmlns="" xmlns:a16="http://schemas.microsoft.com/office/drawing/2014/main" id="{959C4DC6-BE45-614F-AED0-529D4B3B54C8}"/>
                </a:ext>
              </a:extLst>
            </p:cNvPr>
            <p:cNvSpPr txBox="1"/>
            <p:nvPr/>
          </p:nvSpPr>
          <p:spPr>
            <a:xfrm>
              <a:off x="5443404" y="1672456"/>
              <a:ext cx="4515844" cy="97823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rgbClr val="003262"/>
                  </a:solidFill>
                  <a:latin typeface="Open Sans"/>
                  <a:ea typeface="Open Sans"/>
                  <a:cs typeface="Open Sans"/>
                  <a:sym typeface="Open Sans"/>
                </a:rPr>
                <a:t>Right for the Right Reasons</a:t>
              </a:r>
              <a:endParaRPr sz="2400" dirty="0">
                <a:solidFill>
                  <a:srgbClr val="003262"/>
                </a:solidFill>
                <a:latin typeface="Open Sans"/>
                <a:ea typeface="Open Sans"/>
                <a:cs typeface="Open Sans"/>
                <a:sym typeface="Open Sans"/>
              </a:endParaRPr>
            </a:p>
          </p:txBody>
        </p:sp>
        <p:sp>
          <p:nvSpPr>
            <p:cNvPr id="21" name="Shape 65">
              <a:extLst>
                <a:ext uri="{FF2B5EF4-FFF2-40B4-BE49-F238E27FC236}">
                  <a16:creationId xmlns="" xmlns:a16="http://schemas.microsoft.com/office/drawing/2014/main" id="{195116BA-FA53-B646-B041-3E61E14838F4}"/>
                </a:ext>
              </a:extLst>
            </p:cNvPr>
            <p:cNvSpPr txBox="1"/>
            <p:nvPr/>
          </p:nvSpPr>
          <p:spPr>
            <a:xfrm>
              <a:off x="1986120" y="5547567"/>
              <a:ext cx="3790481" cy="131043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solidFill>
                    <a:srgbClr val="003262"/>
                  </a:solidFill>
                  <a:latin typeface="Open Sans"/>
                  <a:ea typeface="Open Sans"/>
                  <a:cs typeface="Open Sans"/>
                  <a:sym typeface="Open Sans"/>
                </a:rPr>
                <a:t>Baseline: </a:t>
              </a:r>
              <a:r>
                <a:rPr lang="en" sz="1800" i="1">
                  <a:solidFill>
                    <a:srgbClr val="003262"/>
                  </a:solidFill>
                  <a:latin typeface="Open Sans"/>
                  <a:ea typeface="Open Sans"/>
                  <a:cs typeface="Open Sans"/>
                  <a:sym typeface="Open Sans"/>
                </a:rPr>
                <a:t>A </a:t>
              </a:r>
              <a:r>
                <a:rPr lang="en" sz="1800" b="1" i="1">
                  <a:solidFill>
                    <a:srgbClr val="003262"/>
                  </a:solidFill>
                  <a:latin typeface="Open Sans"/>
                  <a:ea typeface="Open Sans"/>
                  <a:cs typeface="Open Sans"/>
                  <a:sym typeface="Open Sans"/>
                </a:rPr>
                <a:t>man</a:t>
              </a:r>
              <a:r>
                <a:rPr lang="en" sz="1800" i="1">
                  <a:solidFill>
                    <a:srgbClr val="003262"/>
                  </a:solidFill>
                  <a:latin typeface="Open Sans"/>
                  <a:ea typeface="Open Sans"/>
                  <a:cs typeface="Open Sans"/>
                  <a:sym typeface="Open Sans"/>
                </a:rPr>
                <a:t> sitting at a desk with a laptop computer.</a:t>
              </a:r>
              <a:endParaRPr sz="1800" i="1">
                <a:solidFill>
                  <a:srgbClr val="003262"/>
                </a:solidFill>
                <a:latin typeface="Open Sans"/>
                <a:ea typeface="Open Sans"/>
                <a:cs typeface="Open Sans"/>
                <a:sym typeface="Open Sans"/>
              </a:endParaRPr>
            </a:p>
          </p:txBody>
        </p:sp>
        <p:sp>
          <p:nvSpPr>
            <p:cNvPr id="22" name="Shape 66">
              <a:extLst>
                <a:ext uri="{FF2B5EF4-FFF2-40B4-BE49-F238E27FC236}">
                  <a16:creationId xmlns="" xmlns:a16="http://schemas.microsoft.com/office/drawing/2014/main" id="{FFF1B7E1-A35F-5843-ADFB-C04DCECFFB9F}"/>
                </a:ext>
              </a:extLst>
            </p:cNvPr>
            <p:cNvSpPr txBox="1"/>
            <p:nvPr/>
          </p:nvSpPr>
          <p:spPr>
            <a:xfrm>
              <a:off x="5971901" y="5576426"/>
              <a:ext cx="3790481" cy="1086124"/>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dirty="0" smtClean="0">
                  <a:solidFill>
                    <a:srgbClr val="003262"/>
                  </a:solidFill>
                  <a:latin typeface="Open Sans"/>
                  <a:ea typeface="Open Sans"/>
                  <a:cs typeface="Open Sans"/>
                  <a:sym typeface="Open Sans"/>
                </a:rPr>
                <a:t>Proposed</a:t>
              </a:r>
              <a:r>
                <a:rPr lang="en" sz="1800" dirty="0" smtClean="0">
                  <a:solidFill>
                    <a:srgbClr val="003262"/>
                  </a:solidFill>
                  <a:latin typeface="Open Sans"/>
                  <a:ea typeface="Open Sans"/>
                  <a:cs typeface="Open Sans"/>
                  <a:sym typeface="Open Sans"/>
                </a:rPr>
                <a:t> </a:t>
              </a:r>
              <a:r>
                <a:rPr lang="en" sz="1800" dirty="0">
                  <a:solidFill>
                    <a:srgbClr val="003262"/>
                  </a:solidFill>
                  <a:latin typeface="Open Sans"/>
                  <a:ea typeface="Open Sans"/>
                  <a:cs typeface="Open Sans"/>
                  <a:sym typeface="Open Sans"/>
                </a:rPr>
                <a:t>Model: </a:t>
              </a:r>
              <a:r>
                <a:rPr lang="en" sz="1800" i="1" dirty="0">
                  <a:solidFill>
                    <a:srgbClr val="003262"/>
                  </a:solidFill>
                  <a:latin typeface="Open Sans"/>
                  <a:ea typeface="Open Sans"/>
                  <a:cs typeface="Open Sans"/>
                  <a:sym typeface="Open Sans"/>
                </a:rPr>
                <a:t>A </a:t>
              </a:r>
              <a:r>
                <a:rPr lang="en" sz="1800" b="1" i="1" dirty="0">
                  <a:solidFill>
                    <a:srgbClr val="003262"/>
                  </a:solidFill>
                  <a:latin typeface="Open Sans"/>
                  <a:ea typeface="Open Sans"/>
                  <a:cs typeface="Open Sans"/>
                  <a:sym typeface="Open Sans"/>
                </a:rPr>
                <a:t>woman</a:t>
              </a:r>
              <a:r>
                <a:rPr lang="en" sz="1800" i="1" dirty="0">
                  <a:solidFill>
                    <a:srgbClr val="003262"/>
                  </a:solidFill>
                  <a:latin typeface="Open Sans"/>
                  <a:ea typeface="Open Sans"/>
                  <a:cs typeface="Open Sans"/>
                  <a:sym typeface="Open Sans"/>
                </a:rPr>
                <a:t> sitting in front of a laptop computer.</a:t>
              </a:r>
              <a:endParaRPr sz="1800" i="1" dirty="0">
                <a:solidFill>
                  <a:srgbClr val="003262"/>
                </a:solidFill>
                <a:latin typeface="Open Sans"/>
                <a:ea typeface="Open Sans"/>
                <a:cs typeface="Open Sans"/>
                <a:sym typeface="Open Sans"/>
              </a:endParaRPr>
            </a:p>
          </p:txBody>
        </p:sp>
      </p:grpSp>
      <p:sp>
        <p:nvSpPr>
          <p:cNvPr id="16"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23" name="Footer Placeholder 7"/>
          <p:cNvSpPr>
            <a:spLocks noGrp="1"/>
          </p:cNvSpPr>
          <p:nvPr>
            <p:ph type="ftr" sz="quarter" idx="11"/>
          </p:nvPr>
        </p:nvSpPr>
        <p:spPr>
          <a:xfrm>
            <a:off x="2012197" y="6492277"/>
            <a:ext cx="8167606" cy="365125"/>
          </a:xfrm>
        </p:spPr>
        <p:txBody>
          <a:bodyPr/>
          <a:lstStyle/>
          <a:p>
            <a:r>
              <a:rPr lang="en-US" dirty="0" smtClean="0"/>
              <a:t>CS60010 / Deep Learning | </a:t>
            </a:r>
            <a:r>
              <a:rPr lang="en-US" dirty="0" err="1" smtClean="0"/>
              <a:t>Explainibility</a:t>
            </a:r>
            <a:r>
              <a:rPr lang="en-US" dirty="0" smtClean="0"/>
              <a:t> </a:t>
            </a:r>
            <a:r>
              <a:rPr lang="en-US" smtClean="0"/>
              <a:t>and Bias (</a:t>
            </a:r>
            <a:r>
              <a:rPr lang="en-US" dirty="0" smtClean="0"/>
              <a:t>c) Abir Das</a:t>
            </a:r>
            <a:endParaRPr lang="en-US" dirty="0"/>
          </a:p>
        </p:txBody>
      </p:sp>
    </p:spTree>
    <p:extLst>
      <p:ext uri="{BB962C8B-B14F-4D97-AF65-F5344CB8AC3E}">
        <p14:creationId xmlns:p14="http://schemas.microsoft.com/office/powerpoint/2010/main" val="6341272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12</a:t>
            </a:fld>
            <a:endParaRPr lang="en-US"/>
          </a:p>
        </p:txBody>
      </p:sp>
      <p:sp>
        <p:nvSpPr>
          <p:cNvPr id="76" name="Google Shape;100;p14"/>
          <p:cNvSpPr txBox="1"/>
          <p:nvPr/>
        </p:nvSpPr>
        <p:spPr>
          <a:xfrm>
            <a:off x="838200" y="951665"/>
            <a:ext cx="10054389" cy="5777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smtClean="0">
                <a:solidFill>
                  <a:srgbClr val="434343"/>
                </a:solidFill>
              </a:rPr>
              <a:t>Need for </a:t>
            </a:r>
            <a:r>
              <a:rPr lang="en-US" sz="2800" dirty="0" err="1" smtClean="0">
                <a:solidFill>
                  <a:srgbClr val="434343"/>
                </a:solidFill>
              </a:rPr>
              <a:t>Explainability</a:t>
            </a:r>
            <a:r>
              <a:rPr lang="en-US" sz="2800" dirty="0" smtClean="0">
                <a:solidFill>
                  <a:srgbClr val="434343"/>
                </a:solidFill>
              </a:rPr>
              <a:t> and Transparency in 3 Stages of AI Evolution</a:t>
            </a:r>
            <a:endParaRPr sz="2800" dirty="0">
              <a:solidFill>
                <a:srgbClr val="434343"/>
              </a:solidFill>
            </a:endParaRPr>
          </a:p>
        </p:txBody>
      </p:sp>
      <p:sp>
        <p:nvSpPr>
          <p:cNvPr id="16"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6" name="Google Shape;100;p14"/>
          <p:cNvSpPr txBox="1"/>
          <p:nvPr/>
        </p:nvSpPr>
        <p:spPr>
          <a:xfrm>
            <a:off x="420111" y="1529460"/>
            <a:ext cx="11264510" cy="4710919"/>
          </a:xfrm>
          <a:prstGeom prst="rect">
            <a:avLst/>
          </a:prstGeom>
          <a:noFill/>
          <a:ln>
            <a:noFill/>
          </a:ln>
        </p:spPr>
        <p:txBody>
          <a:bodyPr spcFirstLastPara="1" wrap="square" lIns="91425" tIns="91425" rIns="91425" bIns="91425" anchor="t" anchorCtr="0">
            <a:noAutofit/>
          </a:bodyPr>
          <a:lstStyle/>
          <a:p>
            <a:pPr marL="285750" lvl="0" indent="-285750" rtl="0">
              <a:spcBef>
                <a:spcPts val="0"/>
              </a:spcBef>
              <a:spcAft>
                <a:spcPts val="0"/>
              </a:spcAft>
              <a:buFont typeface="Arial" panose="020B0604020202020204" pitchFamily="34" charset="0"/>
              <a:buChar char="•"/>
            </a:pPr>
            <a:r>
              <a:rPr lang="en-US" sz="2200" dirty="0" smtClean="0"/>
              <a:t>When AI is significantly weaker than humans and not yet readily deployable:</a:t>
            </a:r>
          </a:p>
          <a:p>
            <a:pPr marL="742950" lvl="1" indent="-285750">
              <a:buFont typeface="Arial" panose="020B0604020202020204" pitchFamily="34" charset="0"/>
              <a:buChar char="•"/>
            </a:pPr>
            <a:r>
              <a:rPr lang="en-US" sz="2000" dirty="0" smtClean="0"/>
              <a:t>Goal of transparency and explanations is to identify the failure modes.</a:t>
            </a:r>
          </a:p>
          <a:p>
            <a:pPr marL="742950" lvl="1" indent="-285750">
              <a:buFont typeface="Arial" panose="020B0604020202020204" pitchFamily="34" charset="0"/>
              <a:buChar char="•"/>
            </a:pPr>
            <a:r>
              <a:rPr lang="en-US" sz="2000" dirty="0" smtClean="0"/>
              <a:t>e.g., open-ended visual question answering (VQA), automated medical diagnosis etc.</a:t>
            </a:r>
          </a:p>
          <a:p>
            <a:pPr marL="285750" lvl="0" indent="-285750" rtl="0">
              <a:spcBef>
                <a:spcPts val="0"/>
              </a:spcBef>
              <a:spcAft>
                <a:spcPts val="0"/>
              </a:spcAft>
              <a:buFont typeface="Arial" panose="020B0604020202020204" pitchFamily="34" charset="0"/>
              <a:buChar char="•"/>
            </a:pPr>
            <a:endParaRPr lang="en-US" dirty="0" smtClean="0"/>
          </a:p>
          <a:p>
            <a:pPr marL="285750" lvl="0" indent="-285750" rtl="0">
              <a:spcBef>
                <a:spcPts val="0"/>
              </a:spcBef>
              <a:spcAft>
                <a:spcPts val="0"/>
              </a:spcAft>
              <a:buFont typeface="Arial" panose="020B0604020202020204" pitchFamily="34" charset="0"/>
              <a:buChar char="•"/>
            </a:pPr>
            <a:endParaRPr lang="en-US" dirty="0" smtClean="0"/>
          </a:p>
          <a:p>
            <a:pPr marL="285750" lvl="0" indent="-285750" rtl="0">
              <a:spcBef>
                <a:spcPts val="0"/>
              </a:spcBef>
              <a:spcAft>
                <a:spcPts val="0"/>
              </a:spcAft>
              <a:buFont typeface="Arial" panose="020B0604020202020204" pitchFamily="34" charset="0"/>
              <a:buChar char="•"/>
            </a:pPr>
            <a:r>
              <a:rPr lang="en-US" sz="2200" dirty="0" smtClean="0"/>
              <a:t>When AI is at par with humans and reliably deployable:</a:t>
            </a:r>
          </a:p>
          <a:p>
            <a:pPr marL="742950" lvl="1" indent="-285750">
              <a:buFont typeface="Arial" panose="020B0604020202020204" pitchFamily="34" charset="0"/>
              <a:buChar char="•"/>
            </a:pPr>
            <a:r>
              <a:rPr lang="en-US" sz="2000" dirty="0" smtClean="0"/>
              <a:t>Goal </a:t>
            </a:r>
            <a:r>
              <a:rPr lang="en-US" sz="2000" dirty="0"/>
              <a:t>of transparency and explanations is to </a:t>
            </a:r>
            <a:r>
              <a:rPr lang="en-US" sz="2000" dirty="0" smtClean="0"/>
              <a:t>establish trust with users.</a:t>
            </a:r>
          </a:p>
          <a:p>
            <a:pPr marL="742950" lvl="1" indent="-285750">
              <a:buFont typeface="Arial" panose="020B0604020202020204" pitchFamily="34" charset="0"/>
              <a:buChar char="•"/>
            </a:pPr>
            <a:r>
              <a:rPr lang="en-US" sz="2000" dirty="0" smtClean="0"/>
              <a:t>e.g., image classification on a set of categories trained on sufficient data</a:t>
            </a:r>
          </a:p>
          <a:p>
            <a:pPr marL="742950" lvl="1" indent="-285750">
              <a:buFont typeface="Arial" panose="020B0604020202020204" pitchFamily="34" charset="0"/>
              <a:buChar char="•"/>
            </a:pPr>
            <a:endParaRPr lang="en-US" sz="2000" dirty="0" smtClean="0"/>
          </a:p>
          <a:p>
            <a:pPr marL="742950" lvl="1"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200" dirty="0" smtClean="0"/>
              <a:t>When AI is significantly stronger than humans</a:t>
            </a:r>
            <a:r>
              <a:rPr lang="en-US" sz="2000" dirty="0" smtClean="0"/>
              <a:t>:</a:t>
            </a:r>
          </a:p>
          <a:p>
            <a:pPr marL="742950" lvl="1" indent="-285750">
              <a:buFont typeface="Arial" panose="020B0604020202020204" pitchFamily="34" charset="0"/>
              <a:buChar char="•"/>
            </a:pPr>
            <a:r>
              <a:rPr lang="en-US" sz="2000" dirty="0"/>
              <a:t>Goal of transparency and explanations is </a:t>
            </a:r>
            <a:r>
              <a:rPr lang="en-US" sz="2000" dirty="0" smtClean="0"/>
              <a:t>machine teaching </a:t>
            </a:r>
            <a:r>
              <a:rPr lang="mr-IN" sz="2000" dirty="0" smtClean="0"/>
              <a:t>–</a:t>
            </a:r>
            <a:r>
              <a:rPr lang="en-US" sz="2000" dirty="0" smtClean="0"/>
              <a:t> a machine teaching a human how to make accurate predictions</a:t>
            </a:r>
          </a:p>
          <a:p>
            <a:pPr marL="742950" lvl="1" indent="-285750">
              <a:buFont typeface="Arial" panose="020B0604020202020204" pitchFamily="34" charset="0"/>
              <a:buChar char="•"/>
            </a:pPr>
            <a:r>
              <a:rPr lang="en-US" sz="2000" dirty="0"/>
              <a:t>e.g</a:t>
            </a:r>
            <a:r>
              <a:rPr lang="en-US" sz="2000" dirty="0" smtClean="0"/>
              <a:t>., chess or go playing bots</a:t>
            </a:r>
          </a:p>
          <a:p>
            <a:pPr marL="742950" lvl="1" indent="-285750">
              <a:buFont typeface="Arial" panose="020B0604020202020204" pitchFamily="34" charset="0"/>
              <a:buChar char="•"/>
            </a:pPr>
            <a:endParaRPr lang="en-US" sz="2000" dirty="0" smtClean="0"/>
          </a:p>
        </p:txBody>
      </p:sp>
      <p:sp>
        <p:nvSpPr>
          <p:cNvPr id="7" name="TextBox 6"/>
          <p:cNvSpPr txBox="1"/>
          <p:nvPr/>
        </p:nvSpPr>
        <p:spPr>
          <a:xfrm>
            <a:off x="7574692" y="6152761"/>
            <a:ext cx="4617308" cy="553998"/>
          </a:xfrm>
          <a:prstGeom prst="rect">
            <a:avLst/>
          </a:prstGeom>
          <a:noFill/>
        </p:spPr>
        <p:txBody>
          <a:bodyPr wrap="square" rtlCol="0">
            <a:spAutoFit/>
          </a:bodyPr>
          <a:lstStyle/>
          <a:p>
            <a:pPr marL="227012" lvl="1">
              <a:buClr>
                <a:schemeClr val="tx2">
                  <a:lumMod val="75000"/>
                </a:schemeClr>
              </a:buClr>
            </a:pPr>
            <a:r>
              <a:rPr lang="en-US" sz="1000" dirty="0" smtClean="0">
                <a:solidFill>
                  <a:schemeClr val="tx2">
                    <a:lumMod val="50000"/>
                  </a:schemeClr>
                </a:solidFill>
              </a:rPr>
              <a:t>Slide motivated from - R </a:t>
            </a:r>
            <a:r>
              <a:rPr lang="en-US" sz="1000" dirty="0" err="1" smtClean="0">
                <a:solidFill>
                  <a:schemeClr val="tx2">
                    <a:lumMod val="50000"/>
                  </a:schemeClr>
                </a:solidFill>
              </a:rPr>
              <a:t>Selvaraju</a:t>
            </a:r>
            <a:r>
              <a:rPr lang="en-US" sz="1000" dirty="0" smtClean="0">
                <a:solidFill>
                  <a:schemeClr val="tx2">
                    <a:lumMod val="50000"/>
                  </a:schemeClr>
                </a:solidFill>
              </a:rPr>
              <a:t>, A Das, R </a:t>
            </a:r>
            <a:r>
              <a:rPr lang="en-US" sz="1000" dirty="0" err="1" smtClean="0">
                <a:solidFill>
                  <a:schemeClr val="tx2">
                    <a:lumMod val="50000"/>
                  </a:schemeClr>
                </a:solidFill>
              </a:rPr>
              <a:t>Vedantam</a:t>
            </a:r>
            <a:r>
              <a:rPr lang="en-US" sz="1000" dirty="0" smtClean="0">
                <a:solidFill>
                  <a:schemeClr val="tx2">
                    <a:lumMod val="50000"/>
                  </a:schemeClr>
                </a:solidFill>
              </a:rPr>
              <a:t>, M Cogswell, D Parikh, D </a:t>
            </a:r>
            <a:r>
              <a:rPr lang="en-US" sz="1000" dirty="0" err="1" smtClean="0">
                <a:solidFill>
                  <a:schemeClr val="tx2">
                    <a:lumMod val="50000"/>
                  </a:schemeClr>
                </a:solidFill>
              </a:rPr>
              <a:t>Batra</a:t>
            </a:r>
            <a:r>
              <a:rPr lang="en-US" sz="1000" dirty="0" smtClean="0">
                <a:solidFill>
                  <a:schemeClr val="tx2">
                    <a:lumMod val="50000"/>
                  </a:schemeClr>
                </a:solidFill>
              </a:rPr>
              <a:t>, “Grad-CAM: Why did you say that? Visual Explanations from Deep Networks via Gradient-based Localization”, ICCV 2017</a:t>
            </a:r>
            <a:endParaRPr lang="en-US" sz="1400" dirty="0">
              <a:solidFill>
                <a:schemeClr val="tx2">
                  <a:lumMod val="50000"/>
                </a:schemeClr>
              </a:solidFill>
            </a:endParaRPr>
          </a:p>
        </p:txBody>
      </p:sp>
      <p:sp>
        <p:nvSpPr>
          <p:cNvPr id="8" name="Footer Placeholder 7"/>
          <p:cNvSpPr>
            <a:spLocks noGrp="1"/>
          </p:cNvSpPr>
          <p:nvPr>
            <p:ph type="ftr" sz="quarter" idx="11"/>
          </p:nvPr>
        </p:nvSpPr>
        <p:spPr>
          <a:xfrm>
            <a:off x="2012197" y="6492277"/>
            <a:ext cx="8167606" cy="365125"/>
          </a:xfrm>
        </p:spPr>
        <p:txBody>
          <a:bodyPr/>
          <a:lstStyle/>
          <a:p>
            <a:r>
              <a:rPr lang="en-US" dirty="0" smtClean="0"/>
              <a:t>CS60010 / Deep Learning | </a:t>
            </a:r>
            <a:r>
              <a:rPr lang="en-US" dirty="0" err="1" smtClean="0"/>
              <a:t>Explainibility</a:t>
            </a:r>
            <a:r>
              <a:rPr lang="en-US" dirty="0" smtClean="0"/>
              <a:t> </a:t>
            </a:r>
            <a:r>
              <a:rPr lang="en-US" smtClean="0"/>
              <a:t>and Bias (</a:t>
            </a:r>
            <a:r>
              <a:rPr lang="en-US" dirty="0" smtClean="0"/>
              <a:t>c) Abir Das</a:t>
            </a:r>
            <a:endParaRPr lang="en-US" dirty="0"/>
          </a:p>
        </p:txBody>
      </p:sp>
    </p:spTree>
    <p:extLst>
      <p:ext uri="{BB962C8B-B14F-4D97-AF65-F5344CB8AC3E}">
        <p14:creationId xmlns:p14="http://schemas.microsoft.com/office/powerpoint/2010/main" val="158503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13</a:t>
            </a:fld>
            <a:endParaRPr lang="en-US"/>
          </a:p>
        </p:txBody>
      </p:sp>
      <p:sp>
        <p:nvSpPr>
          <p:cNvPr id="76" name="Google Shape;100;p14"/>
          <p:cNvSpPr txBox="1"/>
          <p:nvPr/>
        </p:nvSpPr>
        <p:spPr>
          <a:xfrm>
            <a:off x="1861073" y="951665"/>
            <a:ext cx="8708771" cy="5777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smtClean="0">
                <a:solidFill>
                  <a:srgbClr val="434343"/>
                </a:solidFill>
              </a:rPr>
              <a:t>Explainable AI: Different Schools </a:t>
            </a:r>
            <a:r>
              <a:rPr lang="en-US" sz="2800" smtClean="0">
                <a:solidFill>
                  <a:srgbClr val="434343"/>
                </a:solidFill>
              </a:rPr>
              <a:t>of Thoughts</a:t>
            </a:r>
            <a:endParaRPr sz="2800" dirty="0">
              <a:solidFill>
                <a:srgbClr val="434343"/>
              </a:solidFill>
            </a:endParaRPr>
          </a:p>
        </p:txBody>
      </p:sp>
      <p:sp>
        <p:nvSpPr>
          <p:cNvPr id="15" name="Google Shape;100;p14"/>
          <p:cNvSpPr txBox="1"/>
          <p:nvPr/>
        </p:nvSpPr>
        <p:spPr>
          <a:xfrm>
            <a:off x="500321" y="2258857"/>
            <a:ext cx="11264510" cy="3556727"/>
          </a:xfrm>
          <a:prstGeom prst="rect">
            <a:avLst/>
          </a:prstGeom>
          <a:noFill/>
          <a:ln>
            <a:noFill/>
          </a:ln>
        </p:spPr>
        <p:txBody>
          <a:bodyPr spcFirstLastPara="1" wrap="square" lIns="91425" tIns="91425" rIns="91425" bIns="91425" anchor="t" anchorCtr="0">
            <a:noAutofit/>
          </a:bodyPr>
          <a:lstStyle/>
          <a:p>
            <a:pPr marL="285750" lvl="0" indent="-285750" rtl="0">
              <a:spcBef>
                <a:spcPts val="0"/>
              </a:spcBef>
              <a:spcAft>
                <a:spcPts val="0"/>
              </a:spcAft>
              <a:buFont typeface="Arial" panose="020B0604020202020204" pitchFamily="34" charset="0"/>
              <a:buChar char="•"/>
            </a:pPr>
            <a:r>
              <a:rPr lang="en-US" dirty="0" smtClean="0"/>
              <a:t>Occlusion Based Methods:</a:t>
            </a:r>
          </a:p>
          <a:p>
            <a:pPr marL="285750" lvl="0" indent="-285750" rtl="0">
              <a:spcBef>
                <a:spcPts val="0"/>
              </a:spcBef>
              <a:spcAft>
                <a:spcPts val="0"/>
              </a:spcAft>
              <a:buFont typeface="Arial" panose="020B0604020202020204" pitchFamily="34" charset="0"/>
              <a:buChar char="•"/>
            </a:pPr>
            <a:endParaRPr lang="en-US" dirty="0" smtClean="0"/>
          </a:p>
          <a:p>
            <a:pPr marL="285750" lvl="0" indent="-285750" rtl="0">
              <a:spcBef>
                <a:spcPts val="0"/>
              </a:spcBef>
              <a:spcAft>
                <a:spcPts val="0"/>
              </a:spcAft>
              <a:buFont typeface="Arial" panose="020B0604020202020204" pitchFamily="34" charset="0"/>
              <a:buChar char="•"/>
            </a:pPr>
            <a:endParaRPr lang="en-US" dirty="0"/>
          </a:p>
          <a:p>
            <a:pPr marL="285750" lvl="0" indent="-285750" rtl="0">
              <a:spcBef>
                <a:spcPts val="0"/>
              </a:spcBef>
              <a:spcAft>
                <a:spcPts val="0"/>
              </a:spcAft>
              <a:buFont typeface="Arial" panose="020B0604020202020204" pitchFamily="34" charset="0"/>
              <a:buChar char="•"/>
            </a:pPr>
            <a:r>
              <a:rPr lang="en-US" dirty="0" smtClean="0"/>
              <a:t>Activation/Gradient based methods:</a:t>
            </a:r>
          </a:p>
          <a:p>
            <a:pPr marL="285750" lvl="0" indent="-285750" rtl="0">
              <a:spcBef>
                <a:spcPts val="0"/>
              </a:spcBef>
              <a:spcAft>
                <a:spcPts val="0"/>
              </a:spcAft>
              <a:buFont typeface="Arial" panose="020B0604020202020204" pitchFamily="34" charset="0"/>
              <a:buChar char="•"/>
            </a:pPr>
            <a:endParaRPr lang="en-US" dirty="0" smtClean="0"/>
          </a:p>
          <a:p>
            <a:pPr marL="285750" lvl="0" indent="-285750" rtl="0">
              <a:spcBef>
                <a:spcPts val="0"/>
              </a:spcBef>
              <a:spcAft>
                <a:spcPts val="0"/>
              </a:spcAft>
              <a:buFont typeface="Arial" panose="020B0604020202020204" pitchFamily="34" charset="0"/>
              <a:buChar char="•"/>
            </a:pPr>
            <a:endParaRPr lang="en-US" dirty="0"/>
          </a:p>
          <a:p>
            <a:pPr marL="285750" lvl="0" indent="-285750" rtl="0">
              <a:spcBef>
                <a:spcPts val="0"/>
              </a:spcBef>
              <a:spcAft>
                <a:spcPts val="0"/>
              </a:spcAft>
              <a:buFont typeface="Arial" panose="020B0604020202020204" pitchFamily="34" charset="0"/>
              <a:buChar char="•"/>
            </a:pPr>
            <a:r>
              <a:rPr lang="en-US" dirty="0" smtClean="0"/>
              <a:t>Deconvolution based Methods:</a:t>
            </a:r>
          </a:p>
          <a:p>
            <a:pPr marL="285750" lvl="0" indent="-285750" rtl="0">
              <a:spcBef>
                <a:spcPts val="0"/>
              </a:spcBef>
              <a:spcAft>
                <a:spcPts val="0"/>
              </a:spcAft>
              <a:buFont typeface="Arial" panose="020B0604020202020204" pitchFamily="34" charset="0"/>
              <a:buChar char="•"/>
            </a:pPr>
            <a:endParaRPr lang="en-US" dirty="0" smtClean="0"/>
          </a:p>
          <a:p>
            <a:pPr marL="285750" lvl="0" indent="-285750" rtl="0">
              <a:spcBef>
                <a:spcPts val="0"/>
              </a:spcBef>
              <a:spcAft>
                <a:spcPts val="0"/>
              </a:spcAft>
              <a:buFont typeface="Arial" panose="020B0604020202020204" pitchFamily="34" charset="0"/>
              <a:buChar char="•"/>
            </a:pPr>
            <a:endParaRPr lang="en-US" dirty="0"/>
          </a:p>
          <a:p>
            <a:pPr marL="285750" lvl="0" indent="-285750" rtl="0">
              <a:spcBef>
                <a:spcPts val="0"/>
              </a:spcBef>
              <a:spcAft>
                <a:spcPts val="0"/>
              </a:spcAft>
              <a:buFont typeface="Arial" panose="020B0604020202020204" pitchFamily="34" charset="0"/>
              <a:buChar char="•"/>
            </a:pPr>
            <a:r>
              <a:rPr lang="en-US" dirty="0" smtClean="0"/>
              <a:t>Theory of Deep Learning</a:t>
            </a:r>
            <a:endParaRPr dirty="0"/>
          </a:p>
        </p:txBody>
      </p:sp>
      <p:sp>
        <p:nvSpPr>
          <p:cNvPr id="3" name="Rectangle 2"/>
          <p:cNvSpPr/>
          <p:nvPr/>
        </p:nvSpPr>
        <p:spPr>
          <a:xfrm>
            <a:off x="819912" y="2216530"/>
            <a:ext cx="3477768" cy="134963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8" name="Footer Placeholder 7"/>
          <p:cNvSpPr>
            <a:spLocks noGrp="1"/>
          </p:cNvSpPr>
          <p:nvPr>
            <p:ph type="ftr" sz="quarter" idx="11"/>
          </p:nvPr>
        </p:nvSpPr>
        <p:spPr>
          <a:xfrm>
            <a:off x="2012197" y="6492277"/>
            <a:ext cx="8167606" cy="365125"/>
          </a:xfrm>
        </p:spPr>
        <p:txBody>
          <a:bodyPr/>
          <a:lstStyle/>
          <a:p>
            <a:r>
              <a:rPr lang="en-US" dirty="0" smtClean="0"/>
              <a:t>CS60010 / Deep Learning | </a:t>
            </a:r>
            <a:r>
              <a:rPr lang="en-US" dirty="0" err="1" smtClean="0"/>
              <a:t>Explainibility</a:t>
            </a:r>
            <a:r>
              <a:rPr lang="en-US" dirty="0" smtClean="0"/>
              <a:t> </a:t>
            </a:r>
            <a:r>
              <a:rPr lang="en-US" smtClean="0"/>
              <a:t>and Bias (</a:t>
            </a:r>
            <a:r>
              <a:rPr lang="en-US" dirty="0" smtClean="0"/>
              <a:t>c) Abir Das</a:t>
            </a:r>
            <a:endParaRPr lang="en-US" dirty="0"/>
          </a:p>
        </p:txBody>
      </p:sp>
    </p:spTree>
    <p:extLst>
      <p:ext uri="{BB962C8B-B14F-4D97-AF65-F5344CB8AC3E}">
        <p14:creationId xmlns:p14="http://schemas.microsoft.com/office/powerpoint/2010/main" val="85895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14</a:t>
            </a:fld>
            <a:endParaRPr lang="en-US"/>
          </a:p>
        </p:txBody>
      </p:sp>
      <p:sp>
        <p:nvSpPr>
          <p:cNvPr id="76" name="Google Shape;100;p14"/>
          <p:cNvSpPr txBox="1"/>
          <p:nvPr/>
        </p:nvSpPr>
        <p:spPr>
          <a:xfrm>
            <a:off x="1861073" y="951665"/>
            <a:ext cx="8708771" cy="5777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smtClean="0">
                <a:solidFill>
                  <a:srgbClr val="434343"/>
                </a:solidFill>
              </a:rPr>
              <a:t>Introspection vs Justification/Post-hoc Rationalization</a:t>
            </a:r>
            <a:endParaRPr sz="2800" dirty="0">
              <a:solidFill>
                <a:srgbClr val="434343"/>
              </a:solidFill>
            </a:endParaRPr>
          </a:p>
        </p:txBody>
      </p:sp>
      <p:sp>
        <p:nvSpPr>
          <p:cNvPr id="6" name="Google Shape;100;p14"/>
          <p:cNvSpPr txBox="1"/>
          <p:nvPr/>
        </p:nvSpPr>
        <p:spPr>
          <a:xfrm>
            <a:off x="463745" y="1399321"/>
            <a:ext cx="11264510" cy="4957029"/>
          </a:xfrm>
          <a:prstGeom prst="rect">
            <a:avLst/>
          </a:prstGeom>
          <a:noFill/>
          <a:ln>
            <a:noFill/>
          </a:ln>
        </p:spPr>
        <p:txBody>
          <a:bodyPr spcFirstLastPara="1" wrap="square" lIns="91425" tIns="91425" rIns="91425" bIns="91425" anchor="t" anchorCtr="0">
            <a:noAutofit/>
          </a:bodyPr>
          <a:lstStyle/>
          <a:p>
            <a:pPr marL="285750" lvl="0" indent="-285750" rtl="0">
              <a:spcBef>
                <a:spcPts val="0"/>
              </a:spcBef>
              <a:spcAft>
                <a:spcPts val="0"/>
              </a:spcAft>
              <a:buFont typeface="Arial" panose="020B0604020202020204" pitchFamily="34" charset="0"/>
              <a:buChar char="•"/>
            </a:pPr>
            <a:r>
              <a:rPr lang="en-US" dirty="0" smtClean="0"/>
              <a:t>Introspection: Provides </a:t>
            </a:r>
            <a:r>
              <a:rPr lang="en-US" b="1" dirty="0" smtClean="0"/>
              <a:t>how</a:t>
            </a:r>
            <a:r>
              <a:rPr lang="en-US" dirty="0" smtClean="0"/>
              <a:t> a model determines its final output</a:t>
            </a:r>
          </a:p>
          <a:p>
            <a:pPr marL="742950" lvl="1" indent="-285750">
              <a:buFont typeface="Arial" panose="020B0604020202020204" pitchFamily="34" charset="0"/>
              <a:buChar char="•"/>
            </a:pPr>
            <a:r>
              <a:rPr lang="en-US" dirty="0" smtClean="0"/>
              <a:t>e.g., This is an elephant because filter 2 and 84 has high activation</a:t>
            </a:r>
          </a:p>
          <a:p>
            <a:pPr marL="742950" lvl="1"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Justification: It explains </a:t>
            </a:r>
            <a:r>
              <a:rPr lang="en-US" b="1" dirty="0" smtClean="0"/>
              <a:t>why</a:t>
            </a:r>
            <a:r>
              <a:rPr lang="en-US" dirty="0" smtClean="0"/>
              <a:t> a decision is made.</a:t>
            </a:r>
          </a:p>
          <a:p>
            <a:pPr marL="742950" lvl="1" indent="-285750">
              <a:buFont typeface="Arial" panose="020B0604020202020204" pitchFamily="34" charset="0"/>
              <a:buChar char="•"/>
            </a:pPr>
            <a:r>
              <a:rPr lang="en-US" dirty="0" smtClean="0"/>
              <a:t>e.g., This is an elephant because it has a trunk and two long teeth</a:t>
            </a:r>
          </a:p>
          <a:p>
            <a:pPr marL="742950" lvl="1" indent="-285750">
              <a:buFont typeface="Arial" panose="020B0604020202020204" pitchFamily="34" charset="0"/>
              <a:buChar char="•"/>
            </a:pPr>
            <a:r>
              <a:rPr lang="en-US" dirty="0" smtClean="0"/>
              <a:t>Intuitively, a justification explains why a decision is good (or bad), but it may not do so by explaining exactly how it was made</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Justification, many a times, make the user feel good than an introspection as introspection may not make “sufficient contact” with a given user (non-expert)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What makes an explanation good:</a:t>
            </a:r>
          </a:p>
          <a:p>
            <a:pPr marL="742950" lvl="1" indent="-285750">
              <a:buFont typeface="Arial" panose="020B0604020202020204" pitchFamily="34" charset="0"/>
              <a:buChar char="•"/>
            </a:pPr>
            <a:r>
              <a:rPr lang="en-US" dirty="0" smtClean="0"/>
              <a:t>Simplicity </a:t>
            </a:r>
            <a:r>
              <a:rPr lang="en-US" dirty="0"/>
              <a:t>(</a:t>
            </a:r>
            <a:r>
              <a:rPr lang="en-US" dirty="0" err="1"/>
              <a:t>Bonawitz</a:t>
            </a:r>
            <a:r>
              <a:rPr lang="en-US" dirty="0"/>
              <a:t> &amp; </a:t>
            </a:r>
            <a:r>
              <a:rPr lang="en-US" dirty="0" err="1" smtClean="0"/>
              <a:t>Lombrozo</a:t>
            </a:r>
            <a:r>
              <a:rPr lang="en-US" dirty="0" smtClean="0"/>
              <a:t> </a:t>
            </a:r>
            <a:r>
              <a:rPr lang="en-US" dirty="0"/>
              <a:t>2012</a:t>
            </a:r>
            <a:r>
              <a:rPr lang="en-US" dirty="0" smtClean="0"/>
              <a:t>; </a:t>
            </a:r>
            <a:r>
              <a:rPr lang="en-US" dirty="0" err="1" smtClean="0"/>
              <a:t>Lombrozo</a:t>
            </a:r>
            <a:r>
              <a:rPr lang="en-US" dirty="0" smtClean="0"/>
              <a:t> 2007;), Clarity, Completeness, Consistency with prior beliefs (</a:t>
            </a:r>
            <a:r>
              <a:rPr lang="en-US" dirty="0"/>
              <a:t>Pennington &amp; </a:t>
            </a:r>
            <a:r>
              <a:rPr lang="en-US" dirty="0" smtClean="0"/>
              <a:t>Hastie </a:t>
            </a:r>
            <a:r>
              <a:rPr lang="is-IS" dirty="0" smtClean="0"/>
              <a:t>1993, </a:t>
            </a:r>
            <a:r>
              <a:rPr lang="en-US" dirty="0"/>
              <a:t>Williams &amp; </a:t>
            </a:r>
            <a:r>
              <a:rPr lang="en-US" dirty="0" err="1" smtClean="0"/>
              <a:t>Lombrozo</a:t>
            </a:r>
            <a:r>
              <a:rPr lang="en-US" dirty="0" smtClean="0"/>
              <a:t> </a:t>
            </a:r>
            <a:r>
              <a:rPr lang="en-US" dirty="0"/>
              <a:t>2013</a:t>
            </a:r>
            <a:r>
              <a:rPr lang="en-US" dirty="0" smtClean="0"/>
              <a:t>), Fidelity</a:t>
            </a:r>
          </a:p>
          <a:p>
            <a:pPr marL="742950" lvl="1" indent="-285750">
              <a:buFont typeface="Arial" panose="020B0604020202020204" pitchFamily="34" charset="0"/>
              <a:buChar char="•"/>
            </a:pPr>
            <a:endParaRPr dirty="0"/>
          </a:p>
        </p:txBody>
      </p:sp>
      <p:sp>
        <p:nvSpPr>
          <p:cNvPr id="9"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8" name="Footer Placeholder 7"/>
          <p:cNvSpPr>
            <a:spLocks noGrp="1"/>
          </p:cNvSpPr>
          <p:nvPr>
            <p:ph type="ftr" sz="quarter" idx="11"/>
          </p:nvPr>
        </p:nvSpPr>
        <p:spPr>
          <a:xfrm>
            <a:off x="2012197" y="6492277"/>
            <a:ext cx="8167606" cy="365125"/>
          </a:xfrm>
        </p:spPr>
        <p:txBody>
          <a:bodyPr/>
          <a:lstStyle/>
          <a:p>
            <a:r>
              <a:rPr lang="en-US" dirty="0" smtClean="0"/>
              <a:t>CS60010 / Deep Learning | </a:t>
            </a:r>
            <a:r>
              <a:rPr lang="en-US" dirty="0" err="1" smtClean="0"/>
              <a:t>Explainibility</a:t>
            </a:r>
            <a:r>
              <a:rPr lang="en-US" dirty="0" smtClean="0"/>
              <a:t> </a:t>
            </a:r>
            <a:r>
              <a:rPr lang="en-US" smtClean="0"/>
              <a:t>and Bias (</a:t>
            </a:r>
            <a:r>
              <a:rPr lang="en-US" dirty="0" smtClean="0"/>
              <a:t>c) Abir Das</a:t>
            </a:r>
            <a:endParaRPr lang="en-US" dirty="0"/>
          </a:p>
        </p:txBody>
      </p:sp>
    </p:spTree>
    <p:extLst>
      <p:ext uri="{BB962C8B-B14F-4D97-AF65-F5344CB8AC3E}">
        <p14:creationId xmlns:p14="http://schemas.microsoft.com/office/powerpoint/2010/main" val="9075722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15</a:t>
            </a:fld>
            <a:endParaRPr lang="en-US"/>
          </a:p>
        </p:txBody>
      </p:sp>
      <p:sp>
        <p:nvSpPr>
          <p:cNvPr id="76" name="Google Shape;100;p14"/>
          <p:cNvSpPr txBox="1"/>
          <p:nvPr/>
        </p:nvSpPr>
        <p:spPr>
          <a:xfrm>
            <a:off x="1861073" y="951665"/>
            <a:ext cx="8708771" cy="5777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smtClean="0">
                <a:solidFill>
                  <a:srgbClr val="434343"/>
                </a:solidFill>
              </a:rPr>
              <a:t>Different Forms of Explanations</a:t>
            </a:r>
            <a:endParaRPr sz="2800" dirty="0">
              <a:solidFill>
                <a:srgbClr val="434343"/>
              </a:solidFill>
            </a:endParaRPr>
          </a:p>
        </p:txBody>
      </p:sp>
      <p:sp>
        <p:nvSpPr>
          <p:cNvPr id="15" name="Google Shape;100;p14"/>
          <p:cNvSpPr txBox="1"/>
          <p:nvPr/>
        </p:nvSpPr>
        <p:spPr>
          <a:xfrm>
            <a:off x="463745" y="1399321"/>
            <a:ext cx="11264510" cy="4957029"/>
          </a:xfrm>
          <a:prstGeom prst="rect">
            <a:avLst/>
          </a:prstGeom>
          <a:noFill/>
          <a:ln>
            <a:noFill/>
          </a:ln>
        </p:spPr>
        <p:txBody>
          <a:bodyPr spcFirstLastPara="1" wrap="square" lIns="91425" tIns="91425" rIns="91425" bIns="91425" anchor="t" anchorCtr="0">
            <a:noAutofit/>
          </a:bodyPr>
          <a:lstStyle/>
          <a:p>
            <a:pPr marL="285750" lvl="0" indent="-285750" rtl="0">
              <a:spcBef>
                <a:spcPts val="0"/>
              </a:spcBef>
              <a:spcAft>
                <a:spcPts val="0"/>
              </a:spcAft>
              <a:buFont typeface="Arial" panose="020B0604020202020204" pitchFamily="34" charset="0"/>
              <a:buChar char="•"/>
            </a:pPr>
            <a:r>
              <a:rPr lang="en-US" dirty="0" smtClean="0"/>
              <a:t>Visualizations</a:t>
            </a:r>
          </a:p>
          <a:p>
            <a:pPr marL="285750" lvl="0" indent="-285750" rtl="0">
              <a:spcBef>
                <a:spcPts val="0"/>
              </a:spcBef>
              <a:spcAft>
                <a:spcPts val="0"/>
              </a:spcAft>
              <a:buFont typeface="Arial" panose="020B0604020202020204" pitchFamily="34" charset="0"/>
              <a:buChar char="•"/>
            </a:pPr>
            <a:endParaRPr lang="en-US" dirty="0"/>
          </a:p>
          <a:p>
            <a:pPr marL="285750" lvl="0" indent="-285750" rtl="0">
              <a:spcBef>
                <a:spcPts val="0"/>
              </a:spcBef>
              <a:spcAft>
                <a:spcPts val="0"/>
              </a:spcAft>
              <a:buFont typeface="Arial" panose="020B0604020202020204" pitchFamily="34" charset="0"/>
              <a:buChar char="•"/>
            </a:pPr>
            <a:endParaRPr lang="en-US" dirty="0" smtClean="0"/>
          </a:p>
          <a:p>
            <a:pPr marL="285750" lvl="0" indent="-285750" rtl="0">
              <a:spcBef>
                <a:spcPts val="0"/>
              </a:spcBef>
              <a:spcAft>
                <a:spcPts val="0"/>
              </a:spcAft>
              <a:buFont typeface="Arial" panose="020B0604020202020204" pitchFamily="34" charset="0"/>
              <a:buChar char="•"/>
            </a:pPr>
            <a:endParaRPr lang="en-US" dirty="0"/>
          </a:p>
          <a:p>
            <a:pPr marL="285750" lvl="0" indent="-285750" rtl="0">
              <a:spcBef>
                <a:spcPts val="0"/>
              </a:spcBef>
              <a:spcAft>
                <a:spcPts val="0"/>
              </a:spcAft>
              <a:buFont typeface="Arial" panose="020B0604020202020204" pitchFamily="34" charset="0"/>
              <a:buChar char="•"/>
            </a:pPr>
            <a:r>
              <a:rPr lang="en-US" dirty="0" smtClean="0"/>
              <a:t>Textual justifications</a:t>
            </a:r>
          </a:p>
          <a:p>
            <a:pPr marL="285750" lvl="0" indent="-285750" rtl="0">
              <a:spcBef>
                <a:spcPts val="0"/>
              </a:spcBef>
              <a:spcAft>
                <a:spcPts val="0"/>
              </a:spcAft>
              <a:buFont typeface="Arial" panose="020B0604020202020204" pitchFamily="34" charset="0"/>
              <a:buChar char="•"/>
            </a:pPr>
            <a:endParaRPr lang="en-US" dirty="0"/>
          </a:p>
          <a:p>
            <a:pPr marL="285750" lvl="0" indent="-285750" rtl="0">
              <a:spcBef>
                <a:spcPts val="0"/>
              </a:spcBef>
              <a:spcAft>
                <a:spcPts val="0"/>
              </a:spcAft>
              <a:buFont typeface="Arial" panose="020B0604020202020204" pitchFamily="34" charset="0"/>
              <a:buChar char="•"/>
            </a:pPr>
            <a:endParaRPr lang="en-US" dirty="0" smtClean="0"/>
          </a:p>
          <a:p>
            <a:pPr marL="285750" lvl="0" indent="-285750" rtl="0">
              <a:spcBef>
                <a:spcPts val="0"/>
              </a:spcBef>
              <a:spcAft>
                <a:spcPts val="0"/>
              </a:spcAft>
              <a:buFont typeface="Arial" panose="020B0604020202020204" pitchFamily="34" charset="0"/>
              <a:buChar char="•"/>
            </a:pPr>
            <a:endParaRPr lang="en-US" dirty="0"/>
          </a:p>
          <a:p>
            <a:pPr marL="285750" lvl="0" indent="-285750" rtl="0">
              <a:spcBef>
                <a:spcPts val="0"/>
              </a:spcBef>
              <a:spcAft>
                <a:spcPts val="0"/>
              </a:spcAft>
              <a:buFont typeface="Arial" panose="020B0604020202020204" pitchFamily="34" charset="0"/>
              <a:buChar char="•"/>
            </a:pPr>
            <a:r>
              <a:rPr lang="en-US" dirty="0" smtClean="0"/>
              <a:t>Graphs, Networks, Algorithms, Computational Processes, Proofs</a:t>
            </a:r>
          </a:p>
          <a:p>
            <a:pPr marL="285750" lvl="0" indent="-285750" rtl="0">
              <a:spcBef>
                <a:spcPts val="0"/>
              </a:spcBef>
              <a:spcAft>
                <a:spcPts val="0"/>
              </a:spcAft>
              <a:buFont typeface="Arial" panose="020B0604020202020204" pitchFamily="34" charset="0"/>
              <a:buChar char="•"/>
            </a:pPr>
            <a:endParaRPr lang="en-US" dirty="0"/>
          </a:p>
          <a:p>
            <a:pPr marL="285750" lvl="0" indent="-285750" rtl="0">
              <a:spcBef>
                <a:spcPts val="0"/>
              </a:spcBef>
              <a:spcAft>
                <a:spcPts val="0"/>
              </a:spcAft>
              <a:buFont typeface="Arial" panose="020B0604020202020204" pitchFamily="34" charset="0"/>
              <a:buChar char="•"/>
            </a:pPr>
            <a:endParaRPr lang="en-US" dirty="0" smtClean="0"/>
          </a:p>
          <a:p>
            <a:pPr marL="285750" lvl="0" indent="-285750" rtl="0">
              <a:spcBef>
                <a:spcPts val="0"/>
              </a:spcBef>
              <a:spcAft>
                <a:spcPts val="0"/>
              </a:spcAft>
              <a:buFont typeface="Arial" panose="020B0604020202020204" pitchFamily="34" charset="0"/>
              <a:buChar char="•"/>
            </a:pPr>
            <a:endParaRPr lang="en-US" dirty="0"/>
          </a:p>
          <a:p>
            <a:pPr marL="285750" lvl="0" indent="-285750" rtl="0">
              <a:spcBef>
                <a:spcPts val="0"/>
              </a:spcBef>
              <a:spcAft>
                <a:spcPts val="0"/>
              </a:spcAft>
              <a:buFont typeface="Arial" panose="020B0604020202020204" pitchFamily="34" charset="0"/>
              <a:buChar char="•"/>
            </a:pPr>
            <a:r>
              <a:rPr lang="en-US" dirty="0" smtClean="0"/>
              <a:t>Hierarchies, Cause-effect relations</a:t>
            </a:r>
            <a:endParaRPr dirty="0"/>
          </a:p>
        </p:txBody>
      </p:sp>
      <p:sp>
        <p:nvSpPr>
          <p:cNvPr id="9"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8" name="Footer Placeholder 7"/>
          <p:cNvSpPr>
            <a:spLocks noGrp="1"/>
          </p:cNvSpPr>
          <p:nvPr>
            <p:ph type="ftr" sz="quarter" idx="11"/>
          </p:nvPr>
        </p:nvSpPr>
        <p:spPr>
          <a:xfrm>
            <a:off x="2012197" y="6492277"/>
            <a:ext cx="8167606" cy="365125"/>
          </a:xfrm>
        </p:spPr>
        <p:txBody>
          <a:bodyPr/>
          <a:lstStyle/>
          <a:p>
            <a:r>
              <a:rPr lang="en-US" dirty="0" smtClean="0"/>
              <a:t>CS60010 / Deep Learning | </a:t>
            </a:r>
            <a:r>
              <a:rPr lang="en-US" dirty="0" err="1" smtClean="0"/>
              <a:t>Explainibility</a:t>
            </a:r>
            <a:r>
              <a:rPr lang="en-US" dirty="0" smtClean="0"/>
              <a:t> </a:t>
            </a:r>
            <a:r>
              <a:rPr lang="en-US" smtClean="0"/>
              <a:t>and Bias (</a:t>
            </a:r>
            <a:r>
              <a:rPr lang="en-US" dirty="0" smtClean="0"/>
              <a:t>c) Abir Das</a:t>
            </a:r>
            <a:endParaRPr lang="en-US" dirty="0"/>
          </a:p>
        </p:txBody>
      </p:sp>
    </p:spTree>
    <p:extLst>
      <p:ext uri="{BB962C8B-B14F-4D97-AF65-F5344CB8AC3E}">
        <p14:creationId xmlns:p14="http://schemas.microsoft.com/office/powerpoint/2010/main" val="16406537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16</a:t>
            </a:fld>
            <a:endParaRPr lang="en-US"/>
          </a:p>
        </p:txBody>
      </p:sp>
      <p:sp>
        <p:nvSpPr>
          <p:cNvPr id="76" name="Google Shape;100;p14"/>
          <p:cNvSpPr txBox="1"/>
          <p:nvPr/>
        </p:nvSpPr>
        <p:spPr>
          <a:xfrm>
            <a:off x="1861073" y="3275143"/>
            <a:ext cx="8708771" cy="577795"/>
          </a:xfrm>
          <a:prstGeom prst="rect">
            <a:avLst/>
          </a:prstGeom>
          <a:noFill/>
          <a:ln>
            <a:noFill/>
          </a:ln>
        </p:spPr>
        <p:txBody>
          <a:bodyPr spcFirstLastPara="1" wrap="square" lIns="91425" tIns="91425" rIns="91425" bIns="91425" anchor="t" anchorCtr="0">
            <a:noAutofit/>
          </a:bodyPr>
          <a:lstStyle/>
          <a:p>
            <a:pPr lvl="0" algn="ctr"/>
            <a:r>
              <a:rPr lang="en-US" sz="2800" dirty="0"/>
              <a:t>Activation/Gradient based methods</a:t>
            </a:r>
            <a:endParaRPr sz="2800" dirty="0">
              <a:solidFill>
                <a:srgbClr val="434343"/>
              </a:solidFill>
            </a:endParaRPr>
          </a:p>
        </p:txBody>
      </p:sp>
      <p:sp>
        <p:nvSpPr>
          <p:cNvPr id="7"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8" name="Footer Placeholder 7"/>
          <p:cNvSpPr>
            <a:spLocks noGrp="1"/>
          </p:cNvSpPr>
          <p:nvPr>
            <p:ph type="ftr" sz="quarter" idx="11"/>
          </p:nvPr>
        </p:nvSpPr>
        <p:spPr>
          <a:xfrm>
            <a:off x="2012197" y="6492277"/>
            <a:ext cx="8167606" cy="365125"/>
          </a:xfrm>
        </p:spPr>
        <p:txBody>
          <a:bodyPr/>
          <a:lstStyle/>
          <a:p>
            <a:r>
              <a:rPr lang="en-US" dirty="0" smtClean="0"/>
              <a:t>CS60010 / Deep Learning | </a:t>
            </a:r>
            <a:r>
              <a:rPr lang="en-US" dirty="0" err="1" smtClean="0"/>
              <a:t>Explainibility</a:t>
            </a:r>
            <a:r>
              <a:rPr lang="en-US" dirty="0" smtClean="0"/>
              <a:t> </a:t>
            </a:r>
            <a:r>
              <a:rPr lang="en-US" smtClean="0"/>
              <a:t>and Bias (</a:t>
            </a:r>
            <a:r>
              <a:rPr lang="en-US" dirty="0" smtClean="0"/>
              <a:t>c) Abir Das</a:t>
            </a:r>
            <a:endParaRPr lang="en-US" dirty="0"/>
          </a:p>
        </p:txBody>
      </p:sp>
    </p:spTree>
    <p:extLst>
      <p:ext uri="{BB962C8B-B14F-4D97-AF65-F5344CB8AC3E}">
        <p14:creationId xmlns:p14="http://schemas.microsoft.com/office/powerpoint/2010/main" val="15785455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p:nvPr/>
        </p:nvSpPr>
        <p:spPr>
          <a:xfrm>
            <a:off x="1861073" y="832857"/>
            <a:ext cx="8509299" cy="5777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smtClean="0">
                <a:solidFill>
                  <a:srgbClr val="434343"/>
                </a:solidFill>
              </a:rPr>
              <a:t>Forward Pass in a Nutshell</a:t>
            </a:r>
            <a:endParaRPr sz="2800" dirty="0">
              <a:solidFill>
                <a:srgbClr val="434343"/>
              </a:solidFill>
            </a:endParaRPr>
          </a:p>
        </p:txBody>
      </p:sp>
      <p:sp>
        <p:nvSpPr>
          <p:cNvPr id="21" name="Slide Number Placeholder 20"/>
          <p:cNvSpPr>
            <a:spLocks noGrp="1"/>
          </p:cNvSpPr>
          <p:nvPr>
            <p:ph type="sldNum" sz="quarter" idx="12"/>
          </p:nvPr>
        </p:nvSpPr>
        <p:spPr/>
        <p:txBody>
          <a:bodyPr/>
          <a:lstStyle/>
          <a:p>
            <a:fld id="{683B8651-0143-4140-839E-3D36292080E8}" type="slidenum">
              <a:rPr lang="en-US" smtClean="0"/>
              <a:t>17</a:t>
            </a:fld>
            <a:endParaRPr lang="en-US"/>
          </a:p>
        </p:txBody>
      </p:sp>
      <p:sp>
        <p:nvSpPr>
          <p:cNvPr id="2" name="Rectangle 1"/>
          <p:cNvSpPr/>
          <p:nvPr/>
        </p:nvSpPr>
        <p:spPr>
          <a:xfrm>
            <a:off x="253387" y="1520328"/>
            <a:ext cx="385591"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7" name="TextBox 6"/>
              <p:cNvSpPr txBox="1"/>
              <p:nvPr/>
            </p:nvSpPr>
            <p:spPr>
              <a:xfrm>
                <a:off x="187286" y="1770244"/>
                <a:ext cx="566372" cy="502702"/>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rPr>
                        <m:t>𝒙</m:t>
                      </m:r>
                    </m:oMath>
                  </m:oMathPara>
                </a14:m>
                <a:endParaRPr lang="en-US" sz="1600" b="1" i="1" dirty="0" smtClean="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p>
                        <m:sSupPr>
                          <m:ctrlPr>
                            <a:rPr lang="en-US" sz="1600" b="0" i="1" smtClean="0">
                              <a:solidFill>
                                <a:schemeClr val="tx1"/>
                              </a:solidFill>
                              <a:latin typeface="Cambria Math" charset="0"/>
                            </a:rPr>
                          </m:ctrlPr>
                        </m:sSupPr>
                        <m:e>
                          <m:r>
                            <a:rPr lang="en-US" sz="1600" b="0" i="1" smtClean="0">
                              <a:solidFill>
                                <a:schemeClr val="tx1"/>
                              </a:solidFill>
                              <a:latin typeface="Cambria Math" panose="02040503050406030204" pitchFamily="18" charset="0"/>
                            </a:rPr>
                            <m:t>(</m:t>
                          </m:r>
                          <m:r>
                            <a:rPr lang="en-US" sz="1600" b="1" i="1" smtClean="0">
                              <a:solidFill>
                                <a:schemeClr val="tx1"/>
                              </a:solidFill>
                              <a:latin typeface="Cambria Math" panose="02040503050406030204" pitchFamily="18" charset="0"/>
                            </a:rPr>
                            <m:t>𝒉</m:t>
                          </m:r>
                        </m:e>
                        <m:sup>
                          <m:r>
                            <a:rPr lang="en-US" sz="1600" b="0" i="1" smtClean="0">
                              <a:solidFill>
                                <a:schemeClr val="tx1"/>
                              </a:solidFill>
                              <a:latin typeface="Cambria Math" panose="02040503050406030204" pitchFamily="18" charset="0"/>
                            </a:rPr>
                            <m:t>(0)</m:t>
                          </m:r>
                        </m:sup>
                      </m:sSup>
                      <m:r>
                        <a:rPr lang="en-US" sz="1600" b="0" i="1" smtClean="0">
                          <a:solidFill>
                            <a:schemeClr val="tx1"/>
                          </a:solidFill>
                          <a:latin typeface="Cambria Math" panose="02040503050406030204" pitchFamily="18" charset="0"/>
                        </a:rPr>
                        <m:t>)</m:t>
                      </m:r>
                    </m:oMath>
                  </m:oMathPara>
                </a14:m>
                <a:endParaRPr lang="en-IN" sz="1600" dirty="0">
                  <a:solidFill>
                    <a:schemeClr val="tx1"/>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87286" y="1770244"/>
                <a:ext cx="566372" cy="502702"/>
              </a:xfrm>
              <a:prstGeom prst="rect">
                <a:avLst/>
              </a:prstGeom>
              <a:blipFill rotWithShape="0">
                <a:blip r:embed="rId3"/>
                <a:stretch>
                  <a:fillRect l="-16129" r="-8602" b="-15663"/>
                </a:stretch>
              </a:blipFill>
            </p:spPr>
            <p:txBody>
              <a:bodyPr/>
              <a:lstStyle/>
              <a:p>
                <a:r>
                  <a:rPr lang="en-IN">
                    <a:noFill/>
                  </a:rPr>
                  <a:t> </a:t>
                </a:r>
              </a:p>
            </p:txBody>
          </p:sp>
        </mc:Fallback>
      </mc:AlternateContent>
      <p:cxnSp>
        <p:nvCxnSpPr>
          <p:cNvPr id="14" name="Straight Arrow Connector 13"/>
          <p:cNvCxnSpPr>
            <a:stCxn id="2" idx="3"/>
            <a:endCxn id="83" idx="1"/>
          </p:cNvCxnSpPr>
          <p:nvPr/>
        </p:nvCxnSpPr>
        <p:spPr>
          <a:xfrm>
            <a:off x="638978" y="2021596"/>
            <a:ext cx="900620"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649995" y="1744383"/>
                <a:ext cx="889603" cy="25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1600" i="1" smtClean="0">
                              <a:latin typeface="Cambria Math" charset="0"/>
                            </a:rPr>
                          </m:ctrlPr>
                        </m:sSupPr>
                        <m:e>
                          <m:r>
                            <a:rPr lang="en-US" sz="1600" b="1" i="1" smtClean="0">
                              <a:latin typeface="Cambria Math" panose="02040503050406030204" pitchFamily="18" charset="0"/>
                            </a:rPr>
                            <m:t>𝑾</m:t>
                          </m:r>
                        </m:e>
                        <m:sup>
                          <m:r>
                            <a:rPr lang="en-US" sz="1600" b="0" i="1" smtClean="0">
                              <a:latin typeface="Cambria Math" panose="02040503050406030204" pitchFamily="18" charset="0"/>
                            </a:rPr>
                            <m:t>(1)</m:t>
                          </m:r>
                        </m:sup>
                      </m:sSup>
                      <m:r>
                        <a:rPr lang="en-US" sz="1600" b="0" i="1" smtClean="0">
                          <a:latin typeface="Cambria Math" panose="02040503050406030204" pitchFamily="18" charset="0"/>
                        </a:rPr>
                        <m:t>,</m:t>
                      </m:r>
                      <m:sSup>
                        <m:sSupPr>
                          <m:ctrlPr>
                            <a:rPr lang="en-US" sz="1600" b="0" i="1" smtClean="0">
                              <a:latin typeface="Cambria Math" charset="0"/>
                            </a:rPr>
                          </m:ctrlPr>
                        </m:sSupPr>
                        <m:e>
                          <m:r>
                            <a:rPr lang="en-US" sz="1600" b="1" i="1" smtClean="0">
                              <a:latin typeface="Cambria Math" panose="02040503050406030204" pitchFamily="18" charset="0"/>
                            </a:rPr>
                            <m:t>𝒃</m:t>
                          </m:r>
                        </m:e>
                        <m:sup>
                          <m:r>
                            <a:rPr lang="en-US" sz="1600" b="0" i="1" smtClean="0">
                              <a:latin typeface="Cambria Math" panose="02040503050406030204" pitchFamily="18" charset="0"/>
                            </a:rPr>
                            <m:t>(1)</m:t>
                          </m:r>
                        </m:sup>
                      </m:sSup>
                    </m:oMath>
                  </m:oMathPara>
                </a14:m>
                <a:endParaRPr lang="en-IN" sz="1600" dirty="0"/>
              </a:p>
            </p:txBody>
          </p:sp>
        </mc:Choice>
        <mc:Fallback xmlns="">
          <p:sp>
            <p:nvSpPr>
              <p:cNvPr id="16" name="TextBox 15"/>
              <p:cNvSpPr txBox="1">
                <a:spLocks noRot="1" noChangeAspect="1" noMove="1" noResize="1" noEditPoints="1" noAdjustHandles="1" noChangeArrowheads="1" noChangeShapeType="1" noTextEdit="1"/>
              </p:cNvSpPr>
              <p:nvPr/>
            </p:nvSpPr>
            <p:spPr>
              <a:xfrm>
                <a:off x="649995" y="1744383"/>
                <a:ext cx="889603" cy="256480"/>
              </a:xfrm>
              <a:prstGeom prst="rect">
                <a:avLst/>
              </a:prstGeom>
              <a:blipFill rotWithShape="0">
                <a:blip r:embed="rId4"/>
                <a:stretch>
                  <a:fillRect l="-5479" t="-4762" r="-3425" b="-9524"/>
                </a:stretch>
              </a:blipFill>
            </p:spPr>
            <p:txBody>
              <a:bodyPr/>
              <a:lstStyle/>
              <a:p>
                <a:r>
                  <a:rPr lang="en-IN">
                    <a:noFill/>
                  </a:rPr>
                  <a:t> </a:t>
                </a:r>
              </a:p>
            </p:txBody>
          </p:sp>
        </mc:Fallback>
      </mc:AlternateContent>
      <p:sp>
        <p:nvSpPr>
          <p:cNvPr id="83" name="Rectangle 82"/>
          <p:cNvSpPr/>
          <p:nvPr/>
        </p:nvSpPr>
        <p:spPr>
          <a:xfrm>
            <a:off x="1539598" y="1520328"/>
            <a:ext cx="385591"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19" name="TextBox 18"/>
              <p:cNvSpPr txBox="1"/>
              <p:nvPr/>
            </p:nvSpPr>
            <p:spPr>
              <a:xfrm>
                <a:off x="1552222" y="1905847"/>
                <a:ext cx="394852" cy="25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1600" i="1" smtClean="0">
                              <a:latin typeface="Cambria Math" charset="0"/>
                            </a:rPr>
                          </m:ctrlPr>
                        </m:sSupPr>
                        <m:e>
                          <m:r>
                            <a:rPr lang="en-US" sz="1600" b="1" i="1" smtClean="0">
                              <a:latin typeface="Cambria Math" panose="02040503050406030204" pitchFamily="18" charset="0"/>
                            </a:rPr>
                            <m:t>𝒂</m:t>
                          </m:r>
                        </m:e>
                        <m:sup>
                          <m:r>
                            <a:rPr lang="en-US" sz="1600" b="0" i="1" smtClean="0">
                              <a:latin typeface="Cambria Math" panose="02040503050406030204" pitchFamily="18" charset="0"/>
                            </a:rPr>
                            <m:t>(1)</m:t>
                          </m:r>
                        </m:sup>
                      </m:sSup>
                    </m:oMath>
                  </m:oMathPara>
                </a14:m>
                <a:endParaRPr lang="en-IN" sz="1600" dirty="0"/>
              </a:p>
            </p:txBody>
          </p:sp>
        </mc:Choice>
        <mc:Fallback xmlns="">
          <p:sp>
            <p:nvSpPr>
              <p:cNvPr id="19" name="TextBox 18"/>
              <p:cNvSpPr txBox="1">
                <a:spLocks noRot="1" noChangeAspect="1" noMove="1" noResize="1" noEditPoints="1" noAdjustHandles="1" noChangeArrowheads="1" noChangeShapeType="1" noTextEdit="1"/>
              </p:cNvSpPr>
              <p:nvPr/>
            </p:nvSpPr>
            <p:spPr>
              <a:xfrm>
                <a:off x="1552222" y="1905847"/>
                <a:ext cx="394852" cy="256480"/>
              </a:xfrm>
              <a:prstGeom prst="rect">
                <a:avLst/>
              </a:prstGeom>
              <a:blipFill rotWithShape="0">
                <a:blip r:embed="rId5"/>
                <a:stretch>
                  <a:fillRect l="-7813" t="-4762" r="-9375"/>
                </a:stretch>
              </a:blipFill>
            </p:spPr>
            <p:txBody>
              <a:bodyPr/>
              <a:lstStyle/>
              <a:p>
                <a:r>
                  <a:rPr lang="en-IN">
                    <a:noFill/>
                  </a:rPr>
                  <a:t> </a:t>
                </a:r>
              </a:p>
            </p:txBody>
          </p:sp>
        </mc:Fallback>
      </mc:AlternateContent>
      <p:sp>
        <p:nvSpPr>
          <p:cNvPr id="85" name="Rectangle 84"/>
          <p:cNvSpPr/>
          <p:nvPr/>
        </p:nvSpPr>
        <p:spPr>
          <a:xfrm>
            <a:off x="2343682" y="1520328"/>
            <a:ext cx="385591"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86" name="TextBox 85"/>
              <p:cNvSpPr txBox="1"/>
              <p:nvPr/>
            </p:nvSpPr>
            <p:spPr>
              <a:xfrm>
                <a:off x="2354699" y="1905847"/>
                <a:ext cx="396454" cy="25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1600" i="1" smtClean="0">
                              <a:latin typeface="Cambria Math" charset="0"/>
                            </a:rPr>
                          </m:ctrlPr>
                        </m:sSupPr>
                        <m:e>
                          <m:r>
                            <a:rPr lang="en-US" sz="1600" b="1" i="1" smtClean="0">
                              <a:latin typeface="Cambria Math" panose="02040503050406030204" pitchFamily="18" charset="0"/>
                            </a:rPr>
                            <m:t>𝒉</m:t>
                          </m:r>
                        </m:e>
                        <m:sup>
                          <m:r>
                            <a:rPr lang="en-US" sz="1600" b="0" i="1" smtClean="0">
                              <a:latin typeface="Cambria Math" panose="02040503050406030204" pitchFamily="18" charset="0"/>
                            </a:rPr>
                            <m:t>(1)</m:t>
                          </m:r>
                        </m:sup>
                      </m:sSup>
                    </m:oMath>
                  </m:oMathPara>
                </a14:m>
                <a:endParaRPr lang="en-IN" sz="1600" dirty="0"/>
              </a:p>
            </p:txBody>
          </p:sp>
        </mc:Choice>
        <mc:Fallback xmlns="">
          <p:sp>
            <p:nvSpPr>
              <p:cNvPr id="86" name="TextBox 85"/>
              <p:cNvSpPr txBox="1">
                <a:spLocks noRot="1" noChangeAspect="1" noMove="1" noResize="1" noEditPoints="1" noAdjustHandles="1" noChangeArrowheads="1" noChangeShapeType="1" noTextEdit="1"/>
              </p:cNvSpPr>
              <p:nvPr/>
            </p:nvSpPr>
            <p:spPr>
              <a:xfrm>
                <a:off x="2354699" y="1905847"/>
                <a:ext cx="396454" cy="256480"/>
              </a:xfrm>
              <a:prstGeom prst="rect">
                <a:avLst/>
              </a:prstGeom>
              <a:blipFill rotWithShape="0">
                <a:blip r:embed="rId6"/>
                <a:stretch>
                  <a:fillRect l="-12308" t="-4762" r="-9231" b="-7143"/>
                </a:stretch>
              </a:blipFill>
            </p:spPr>
            <p:txBody>
              <a:bodyPr/>
              <a:lstStyle/>
              <a:p>
                <a:r>
                  <a:rPr lang="en-IN">
                    <a:noFill/>
                  </a:rPr>
                  <a:t> </a:t>
                </a:r>
              </a:p>
            </p:txBody>
          </p:sp>
        </mc:Fallback>
      </mc:AlternateContent>
      <p:cxnSp>
        <p:nvCxnSpPr>
          <p:cNvPr id="87" name="Straight Arrow Connector 86"/>
          <p:cNvCxnSpPr>
            <a:stCxn id="83" idx="3"/>
            <a:endCxn id="85" idx="1"/>
          </p:cNvCxnSpPr>
          <p:nvPr/>
        </p:nvCxnSpPr>
        <p:spPr>
          <a:xfrm>
            <a:off x="1925189" y="2021596"/>
            <a:ext cx="418493"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p:nvSpPr>
            <p:spPr>
              <a:xfrm>
                <a:off x="1933879" y="1744383"/>
                <a:ext cx="42082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𝑔</m:t>
                      </m:r>
                      <m:r>
                        <a:rPr lang="en-US" sz="1600" b="0" i="1" smtClean="0">
                          <a:latin typeface="Cambria Math" panose="02040503050406030204" pitchFamily="18" charset="0"/>
                        </a:rPr>
                        <m:t>(.)</m:t>
                      </m:r>
                    </m:oMath>
                  </m:oMathPara>
                </a14:m>
                <a:endParaRPr lang="en-IN" sz="1600" dirty="0"/>
              </a:p>
            </p:txBody>
          </p:sp>
        </mc:Choice>
        <mc:Fallback xmlns="">
          <p:sp>
            <p:nvSpPr>
              <p:cNvPr id="23" name="TextBox 22"/>
              <p:cNvSpPr txBox="1">
                <a:spLocks noRot="1" noChangeAspect="1" noMove="1" noResize="1" noEditPoints="1" noAdjustHandles="1" noChangeArrowheads="1" noChangeShapeType="1" noTextEdit="1"/>
              </p:cNvSpPr>
              <p:nvPr/>
            </p:nvSpPr>
            <p:spPr>
              <a:xfrm>
                <a:off x="1933879" y="1744383"/>
                <a:ext cx="420820" cy="246221"/>
              </a:xfrm>
              <a:prstGeom prst="rect">
                <a:avLst/>
              </a:prstGeom>
              <a:blipFill rotWithShape="0">
                <a:blip r:embed="rId7"/>
                <a:stretch>
                  <a:fillRect l="-11594" r="-17391" b="-31707"/>
                </a:stretch>
              </a:blipFill>
            </p:spPr>
            <p:txBody>
              <a:bodyPr/>
              <a:lstStyle/>
              <a:p>
                <a:r>
                  <a:rPr lang="en-IN">
                    <a:noFill/>
                  </a:rPr>
                  <a:t> </a:t>
                </a:r>
              </a:p>
            </p:txBody>
          </p:sp>
        </mc:Fallback>
      </mc:AlternateContent>
      <p:cxnSp>
        <p:nvCxnSpPr>
          <p:cNvPr id="91" name="Straight Arrow Connector 90"/>
          <p:cNvCxnSpPr>
            <a:stCxn id="85" idx="3"/>
            <a:endCxn id="93" idx="1"/>
          </p:cNvCxnSpPr>
          <p:nvPr/>
        </p:nvCxnSpPr>
        <p:spPr>
          <a:xfrm>
            <a:off x="2729273" y="2021596"/>
            <a:ext cx="888593"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TextBox 91"/>
              <p:cNvSpPr txBox="1"/>
              <p:nvPr/>
            </p:nvSpPr>
            <p:spPr>
              <a:xfrm>
                <a:off x="2728263" y="1744383"/>
                <a:ext cx="889603" cy="25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1600" i="1" smtClean="0">
                              <a:latin typeface="Cambria Math" charset="0"/>
                            </a:rPr>
                          </m:ctrlPr>
                        </m:sSupPr>
                        <m:e>
                          <m:r>
                            <a:rPr lang="en-US" sz="1600" b="1" i="1" smtClean="0">
                              <a:latin typeface="Cambria Math" panose="02040503050406030204" pitchFamily="18" charset="0"/>
                            </a:rPr>
                            <m:t>𝑾</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m:t>
                      </m:r>
                      <m:sSup>
                        <m:sSupPr>
                          <m:ctrlPr>
                            <a:rPr lang="en-US" sz="1600" b="0" i="1" smtClean="0">
                              <a:latin typeface="Cambria Math" charset="0"/>
                            </a:rPr>
                          </m:ctrlPr>
                        </m:sSupPr>
                        <m:e>
                          <m:r>
                            <a:rPr lang="en-US" sz="1600" b="1" i="1" smtClean="0">
                              <a:latin typeface="Cambria Math" panose="02040503050406030204" pitchFamily="18" charset="0"/>
                            </a:rPr>
                            <m:t>𝒃</m:t>
                          </m:r>
                        </m:e>
                        <m:sup>
                          <m:r>
                            <a:rPr lang="en-US" sz="1600" b="0" i="1" smtClean="0">
                              <a:latin typeface="Cambria Math" panose="02040503050406030204" pitchFamily="18" charset="0"/>
                            </a:rPr>
                            <m:t>(2)</m:t>
                          </m:r>
                        </m:sup>
                      </m:sSup>
                    </m:oMath>
                  </m:oMathPara>
                </a14:m>
                <a:endParaRPr lang="en-IN" sz="1600" dirty="0"/>
              </a:p>
            </p:txBody>
          </p:sp>
        </mc:Choice>
        <mc:Fallback xmlns="">
          <p:sp>
            <p:nvSpPr>
              <p:cNvPr id="92" name="TextBox 91"/>
              <p:cNvSpPr txBox="1">
                <a:spLocks noRot="1" noChangeAspect="1" noMove="1" noResize="1" noEditPoints="1" noAdjustHandles="1" noChangeArrowheads="1" noChangeShapeType="1" noTextEdit="1"/>
              </p:cNvSpPr>
              <p:nvPr/>
            </p:nvSpPr>
            <p:spPr>
              <a:xfrm>
                <a:off x="2728263" y="1744383"/>
                <a:ext cx="889603" cy="256480"/>
              </a:xfrm>
              <a:prstGeom prst="rect">
                <a:avLst/>
              </a:prstGeom>
              <a:blipFill rotWithShape="0">
                <a:blip r:embed="rId8"/>
                <a:stretch>
                  <a:fillRect l="-5517" t="-4762" r="-4138" b="-9524"/>
                </a:stretch>
              </a:blipFill>
            </p:spPr>
            <p:txBody>
              <a:bodyPr/>
              <a:lstStyle/>
              <a:p>
                <a:r>
                  <a:rPr lang="en-IN">
                    <a:noFill/>
                  </a:rPr>
                  <a:t> </a:t>
                </a:r>
              </a:p>
            </p:txBody>
          </p:sp>
        </mc:Fallback>
      </mc:AlternateContent>
      <p:sp>
        <p:nvSpPr>
          <p:cNvPr id="93" name="Rectangle 92"/>
          <p:cNvSpPr/>
          <p:nvPr/>
        </p:nvSpPr>
        <p:spPr>
          <a:xfrm>
            <a:off x="3617866" y="1520328"/>
            <a:ext cx="385591"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4" name="Rectangle 93"/>
          <p:cNvSpPr/>
          <p:nvPr/>
        </p:nvSpPr>
        <p:spPr>
          <a:xfrm>
            <a:off x="4421950" y="1520328"/>
            <a:ext cx="385591"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95" name="TextBox 94"/>
              <p:cNvSpPr txBox="1"/>
              <p:nvPr/>
            </p:nvSpPr>
            <p:spPr>
              <a:xfrm>
                <a:off x="4432967" y="1905847"/>
                <a:ext cx="396455" cy="25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1600" i="1" smtClean="0">
                              <a:latin typeface="Cambria Math" charset="0"/>
                            </a:rPr>
                          </m:ctrlPr>
                        </m:sSupPr>
                        <m:e>
                          <m:r>
                            <a:rPr lang="en-US" sz="1600" b="1" i="1" smtClean="0">
                              <a:latin typeface="Cambria Math" panose="02040503050406030204" pitchFamily="18" charset="0"/>
                            </a:rPr>
                            <m:t>𝒉</m:t>
                          </m:r>
                        </m:e>
                        <m:sup>
                          <m:r>
                            <a:rPr lang="en-US" sz="1600" b="0" i="1" smtClean="0">
                              <a:latin typeface="Cambria Math" panose="02040503050406030204" pitchFamily="18" charset="0"/>
                            </a:rPr>
                            <m:t>(2)</m:t>
                          </m:r>
                        </m:sup>
                      </m:sSup>
                    </m:oMath>
                  </m:oMathPara>
                </a14:m>
                <a:endParaRPr lang="en-IN" sz="1600" dirty="0"/>
              </a:p>
            </p:txBody>
          </p:sp>
        </mc:Choice>
        <mc:Fallback xmlns="">
          <p:sp>
            <p:nvSpPr>
              <p:cNvPr id="95" name="TextBox 94"/>
              <p:cNvSpPr txBox="1">
                <a:spLocks noRot="1" noChangeAspect="1" noMove="1" noResize="1" noEditPoints="1" noAdjustHandles="1" noChangeArrowheads="1" noChangeShapeType="1" noTextEdit="1"/>
              </p:cNvSpPr>
              <p:nvPr/>
            </p:nvSpPr>
            <p:spPr>
              <a:xfrm>
                <a:off x="4432967" y="1905847"/>
                <a:ext cx="396455" cy="256480"/>
              </a:xfrm>
              <a:prstGeom prst="rect">
                <a:avLst/>
              </a:prstGeom>
              <a:blipFill rotWithShape="0">
                <a:blip r:embed="rId9"/>
                <a:stretch>
                  <a:fillRect l="-12308" t="-4762" r="-9231" b="-7143"/>
                </a:stretch>
              </a:blipFill>
            </p:spPr>
            <p:txBody>
              <a:bodyPr/>
              <a:lstStyle/>
              <a:p>
                <a:r>
                  <a:rPr lang="en-IN">
                    <a:noFill/>
                  </a:rPr>
                  <a:t> </a:t>
                </a:r>
              </a:p>
            </p:txBody>
          </p:sp>
        </mc:Fallback>
      </mc:AlternateContent>
      <p:cxnSp>
        <p:nvCxnSpPr>
          <p:cNvPr id="96" name="Straight Arrow Connector 95"/>
          <p:cNvCxnSpPr/>
          <p:nvPr/>
        </p:nvCxnSpPr>
        <p:spPr>
          <a:xfrm>
            <a:off x="4003457" y="2021596"/>
            <a:ext cx="418493"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7" name="TextBox 96"/>
              <p:cNvSpPr txBox="1"/>
              <p:nvPr/>
            </p:nvSpPr>
            <p:spPr>
              <a:xfrm>
                <a:off x="4012147" y="1744383"/>
                <a:ext cx="42082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𝑔</m:t>
                      </m:r>
                      <m:r>
                        <a:rPr lang="en-US" sz="1600" b="0" i="1" smtClean="0">
                          <a:latin typeface="Cambria Math" panose="02040503050406030204" pitchFamily="18" charset="0"/>
                        </a:rPr>
                        <m:t>(.)</m:t>
                      </m:r>
                    </m:oMath>
                  </m:oMathPara>
                </a14:m>
                <a:endParaRPr lang="en-IN" sz="1600" dirty="0"/>
              </a:p>
            </p:txBody>
          </p:sp>
        </mc:Choice>
        <mc:Fallback xmlns="">
          <p:sp>
            <p:nvSpPr>
              <p:cNvPr id="97" name="TextBox 96"/>
              <p:cNvSpPr txBox="1">
                <a:spLocks noRot="1" noChangeAspect="1" noMove="1" noResize="1" noEditPoints="1" noAdjustHandles="1" noChangeArrowheads="1" noChangeShapeType="1" noTextEdit="1"/>
              </p:cNvSpPr>
              <p:nvPr/>
            </p:nvSpPr>
            <p:spPr>
              <a:xfrm>
                <a:off x="4012147" y="1744383"/>
                <a:ext cx="420820" cy="246221"/>
              </a:xfrm>
              <a:prstGeom prst="rect">
                <a:avLst/>
              </a:prstGeom>
              <a:blipFill rotWithShape="0">
                <a:blip r:embed="rId10"/>
                <a:stretch>
                  <a:fillRect l="-11594" r="-17391" b="-31707"/>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02" name="TextBox 101"/>
              <p:cNvSpPr txBox="1"/>
              <p:nvPr/>
            </p:nvSpPr>
            <p:spPr>
              <a:xfrm>
                <a:off x="3631898" y="1905847"/>
                <a:ext cx="394852" cy="25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1600" i="1" smtClean="0">
                              <a:latin typeface="Cambria Math" charset="0"/>
                            </a:rPr>
                          </m:ctrlPr>
                        </m:sSupPr>
                        <m:e>
                          <m:r>
                            <a:rPr lang="en-US" sz="1600" b="1" i="1" smtClean="0">
                              <a:latin typeface="Cambria Math" panose="02040503050406030204" pitchFamily="18" charset="0"/>
                            </a:rPr>
                            <m:t>𝒂</m:t>
                          </m:r>
                        </m:e>
                        <m:sup>
                          <m:r>
                            <a:rPr lang="en-US" sz="1600" b="0" i="1" smtClean="0">
                              <a:latin typeface="Cambria Math" panose="02040503050406030204" pitchFamily="18" charset="0"/>
                            </a:rPr>
                            <m:t>(2)</m:t>
                          </m:r>
                        </m:sup>
                      </m:sSup>
                    </m:oMath>
                  </m:oMathPara>
                </a14:m>
                <a:endParaRPr lang="en-IN" sz="1600" dirty="0"/>
              </a:p>
            </p:txBody>
          </p:sp>
        </mc:Choice>
        <mc:Fallback xmlns="">
          <p:sp>
            <p:nvSpPr>
              <p:cNvPr id="102" name="TextBox 101"/>
              <p:cNvSpPr txBox="1">
                <a:spLocks noRot="1" noChangeAspect="1" noMove="1" noResize="1" noEditPoints="1" noAdjustHandles="1" noChangeArrowheads="1" noChangeShapeType="1" noTextEdit="1"/>
              </p:cNvSpPr>
              <p:nvPr/>
            </p:nvSpPr>
            <p:spPr>
              <a:xfrm>
                <a:off x="3631898" y="1905847"/>
                <a:ext cx="394852" cy="256480"/>
              </a:xfrm>
              <a:prstGeom prst="rect">
                <a:avLst/>
              </a:prstGeom>
              <a:blipFill rotWithShape="0">
                <a:blip r:embed="rId11"/>
                <a:stretch>
                  <a:fillRect l="-7692" t="-4762" r="-7692"/>
                </a:stretch>
              </a:blipFill>
            </p:spPr>
            <p:txBody>
              <a:bodyPr/>
              <a:lstStyle/>
              <a:p>
                <a:r>
                  <a:rPr lang="en-IN">
                    <a:noFill/>
                  </a:rPr>
                  <a:t> </a:t>
                </a:r>
              </a:p>
            </p:txBody>
          </p:sp>
        </mc:Fallback>
      </mc:AlternateContent>
      <p:cxnSp>
        <p:nvCxnSpPr>
          <p:cNvPr id="103" name="Straight Arrow Connector 102"/>
          <p:cNvCxnSpPr/>
          <p:nvPr/>
        </p:nvCxnSpPr>
        <p:spPr>
          <a:xfrm>
            <a:off x="4807541" y="2021596"/>
            <a:ext cx="418493"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endCxn id="106" idx="1"/>
          </p:cNvCxnSpPr>
          <p:nvPr/>
        </p:nvCxnSpPr>
        <p:spPr>
          <a:xfrm>
            <a:off x="5862749" y="2021596"/>
            <a:ext cx="888593"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Box 104"/>
              <p:cNvSpPr txBox="1"/>
              <p:nvPr/>
            </p:nvSpPr>
            <p:spPr>
              <a:xfrm>
                <a:off x="5861739" y="1744383"/>
                <a:ext cx="888064" cy="25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1600" i="1" smtClean="0">
                              <a:latin typeface="Cambria Math" charset="0"/>
                            </a:rPr>
                          </m:ctrlPr>
                        </m:sSupPr>
                        <m:e>
                          <m:r>
                            <a:rPr lang="en-US" sz="1600" b="1" i="1" smtClean="0">
                              <a:latin typeface="Cambria Math" panose="02040503050406030204" pitchFamily="18" charset="0"/>
                            </a:rPr>
                            <m:t>𝑾</m:t>
                          </m:r>
                        </m:e>
                        <m:sup>
                          <m:r>
                            <a:rPr lang="en-US" sz="1600" b="0" i="1" smtClean="0">
                              <a:latin typeface="Cambria Math" panose="02040503050406030204" pitchFamily="18" charset="0"/>
                            </a:rPr>
                            <m:t>(</m:t>
                          </m:r>
                          <m:r>
                            <a:rPr lang="en-US" sz="1600" b="0" i="1" smtClean="0">
                              <a:latin typeface="Cambria Math" panose="02040503050406030204" pitchFamily="18" charset="0"/>
                            </a:rPr>
                            <m:t>𝐿</m:t>
                          </m:r>
                          <m:r>
                            <a:rPr lang="en-US" sz="1600" b="0" i="1" smtClean="0">
                              <a:latin typeface="Cambria Math" panose="02040503050406030204" pitchFamily="18" charset="0"/>
                            </a:rPr>
                            <m:t>)</m:t>
                          </m:r>
                        </m:sup>
                      </m:sSup>
                      <m:r>
                        <a:rPr lang="en-US" sz="1600" b="0" i="1" smtClean="0">
                          <a:latin typeface="Cambria Math" panose="02040503050406030204" pitchFamily="18" charset="0"/>
                        </a:rPr>
                        <m:t>,</m:t>
                      </m:r>
                      <m:sSup>
                        <m:sSupPr>
                          <m:ctrlPr>
                            <a:rPr lang="en-US" sz="1600" b="0" i="1" smtClean="0">
                              <a:latin typeface="Cambria Math" charset="0"/>
                            </a:rPr>
                          </m:ctrlPr>
                        </m:sSupPr>
                        <m:e>
                          <m:r>
                            <a:rPr lang="en-US" sz="1600" b="1" i="1" smtClean="0">
                              <a:latin typeface="Cambria Math" panose="02040503050406030204" pitchFamily="18" charset="0"/>
                            </a:rPr>
                            <m:t>𝒃</m:t>
                          </m:r>
                        </m:e>
                        <m:sup>
                          <m:r>
                            <a:rPr lang="en-US" sz="1600" b="0" i="1" smtClean="0">
                              <a:latin typeface="Cambria Math" panose="02040503050406030204" pitchFamily="18" charset="0"/>
                            </a:rPr>
                            <m:t>(</m:t>
                          </m:r>
                          <m:r>
                            <a:rPr lang="en-US" sz="1600" b="0" i="1" smtClean="0">
                              <a:latin typeface="Cambria Math" panose="02040503050406030204" pitchFamily="18" charset="0"/>
                            </a:rPr>
                            <m:t>𝐿</m:t>
                          </m:r>
                          <m:r>
                            <a:rPr lang="en-US" sz="1600" b="0" i="1" smtClean="0">
                              <a:latin typeface="Cambria Math" panose="02040503050406030204" pitchFamily="18" charset="0"/>
                            </a:rPr>
                            <m:t>)</m:t>
                          </m:r>
                        </m:sup>
                      </m:sSup>
                    </m:oMath>
                  </m:oMathPara>
                </a14:m>
                <a:endParaRPr lang="en-IN" sz="1600" dirty="0"/>
              </a:p>
            </p:txBody>
          </p:sp>
        </mc:Choice>
        <mc:Fallback xmlns="">
          <p:sp>
            <p:nvSpPr>
              <p:cNvPr id="105" name="TextBox 104"/>
              <p:cNvSpPr txBox="1">
                <a:spLocks noRot="1" noChangeAspect="1" noMove="1" noResize="1" noEditPoints="1" noAdjustHandles="1" noChangeArrowheads="1" noChangeShapeType="1" noTextEdit="1"/>
              </p:cNvSpPr>
              <p:nvPr/>
            </p:nvSpPr>
            <p:spPr>
              <a:xfrm>
                <a:off x="5861739" y="1744383"/>
                <a:ext cx="888064" cy="256480"/>
              </a:xfrm>
              <a:prstGeom prst="rect">
                <a:avLst/>
              </a:prstGeom>
              <a:blipFill rotWithShape="0">
                <a:blip r:embed="rId12"/>
                <a:stretch>
                  <a:fillRect l="-5517" t="-4762" r="-4138" b="-9524"/>
                </a:stretch>
              </a:blipFill>
            </p:spPr>
            <p:txBody>
              <a:bodyPr/>
              <a:lstStyle/>
              <a:p>
                <a:r>
                  <a:rPr lang="en-IN">
                    <a:noFill/>
                  </a:rPr>
                  <a:t> </a:t>
                </a:r>
              </a:p>
            </p:txBody>
          </p:sp>
        </mc:Fallback>
      </mc:AlternateContent>
      <p:sp>
        <p:nvSpPr>
          <p:cNvPr id="106" name="Rectangle 105"/>
          <p:cNvSpPr/>
          <p:nvPr/>
        </p:nvSpPr>
        <p:spPr>
          <a:xfrm>
            <a:off x="6751342" y="1520328"/>
            <a:ext cx="385591"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08" name="Straight Arrow Connector 107"/>
          <p:cNvCxnSpPr/>
          <p:nvPr/>
        </p:nvCxnSpPr>
        <p:spPr>
          <a:xfrm>
            <a:off x="7136933" y="2021596"/>
            <a:ext cx="486739" cy="5508"/>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TextBox 108"/>
              <p:cNvSpPr txBox="1"/>
              <p:nvPr/>
            </p:nvSpPr>
            <p:spPr>
              <a:xfrm>
                <a:off x="7189691" y="1744383"/>
                <a:ext cx="354777" cy="246221"/>
              </a:xfrm>
              <a:prstGeom prst="rect">
                <a:avLst/>
              </a:prstGeom>
              <a:noFill/>
            </p:spPr>
            <p:txBody>
              <a:bodyPr wrap="none" lIns="0" tIns="0" rIns="0" bIns="0" rtlCol="0">
                <a:spAutoFit/>
              </a:bodyPr>
              <a:lstStyle/>
              <a:p>
                <a:r>
                  <a:rPr lang="en-US" sz="1600" b="0" dirty="0" smtClean="0"/>
                  <a:t>o</a:t>
                </a:r>
                <a14:m>
                  <m:oMath xmlns:m="http://schemas.openxmlformats.org/officeDocument/2006/math">
                    <m:r>
                      <a:rPr lang="en-US" sz="1600" b="0" i="1" smtClean="0">
                        <a:latin typeface="Cambria Math" panose="02040503050406030204" pitchFamily="18" charset="0"/>
                      </a:rPr>
                      <m:t>(.)</m:t>
                    </m:r>
                  </m:oMath>
                </a14:m>
                <a:endParaRPr lang="en-IN" sz="1600" dirty="0"/>
              </a:p>
            </p:txBody>
          </p:sp>
        </mc:Choice>
        <mc:Fallback xmlns="">
          <p:sp>
            <p:nvSpPr>
              <p:cNvPr id="109" name="TextBox 108"/>
              <p:cNvSpPr txBox="1">
                <a:spLocks noRot="1" noChangeAspect="1" noMove="1" noResize="1" noEditPoints="1" noAdjustHandles="1" noChangeArrowheads="1" noChangeShapeType="1" noTextEdit="1"/>
              </p:cNvSpPr>
              <p:nvPr/>
            </p:nvSpPr>
            <p:spPr>
              <a:xfrm>
                <a:off x="7189691" y="1744383"/>
                <a:ext cx="354777" cy="246221"/>
              </a:xfrm>
              <a:prstGeom prst="rect">
                <a:avLst/>
              </a:prstGeom>
              <a:blipFill rotWithShape="0">
                <a:blip r:embed="rId13"/>
                <a:stretch>
                  <a:fillRect l="-33898" t="-24390" r="-23729" b="-48780"/>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10" name="TextBox 109"/>
              <p:cNvSpPr txBox="1"/>
              <p:nvPr/>
            </p:nvSpPr>
            <p:spPr>
              <a:xfrm>
                <a:off x="6765374" y="1905847"/>
                <a:ext cx="394082" cy="25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1600" i="1" smtClean="0">
                              <a:latin typeface="Cambria Math" charset="0"/>
                            </a:rPr>
                          </m:ctrlPr>
                        </m:sSupPr>
                        <m:e>
                          <m:r>
                            <a:rPr lang="en-US" sz="1600" b="1" i="1" smtClean="0">
                              <a:latin typeface="Cambria Math" panose="02040503050406030204" pitchFamily="18" charset="0"/>
                            </a:rPr>
                            <m:t>𝒂</m:t>
                          </m:r>
                        </m:e>
                        <m:sup>
                          <m:r>
                            <a:rPr lang="en-US" sz="1600" b="0" i="1" smtClean="0">
                              <a:latin typeface="Cambria Math" panose="02040503050406030204" pitchFamily="18" charset="0"/>
                            </a:rPr>
                            <m:t>(</m:t>
                          </m:r>
                          <m:r>
                            <a:rPr lang="en-US" sz="1600" b="0" i="1" smtClean="0">
                              <a:latin typeface="Cambria Math" panose="02040503050406030204" pitchFamily="18" charset="0"/>
                            </a:rPr>
                            <m:t>𝐿</m:t>
                          </m:r>
                          <m:r>
                            <a:rPr lang="en-US" sz="1600" b="0" i="1" smtClean="0">
                              <a:latin typeface="Cambria Math" panose="02040503050406030204" pitchFamily="18" charset="0"/>
                            </a:rPr>
                            <m:t>)</m:t>
                          </m:r>
                        </m:sup>
                      </m:sSup>
                    </m:oMath>
                  </m:oMathPara>
                </a14:m>
                <a:endParaRPr lang="en-IN" sz="1600" dirty="0"/>
              </a:p>
            </p:txBody>
          </p:sp>
        </mc:Choice>
        <mc:Fallback xmlns="">
          <p:sp>
            <p:nvSpPr>
              <p:cNvPr id="110" name="TextBox 109"/>
              <p:cNvSpPr txBox="1">
                <a:spLocks noRot="1" noChangeAspect="1" noMove="1" noResize="1" noEditPoints="1" noAdjustHandles="1" noChangeArrowheads="1" noChangeShapeType="1" noTextEdit="1"/>
              </p:cNvSpPr>
              <p:nvPr/>
            </p:nvSpPr>
            <p:spPr>
              <a:xfrm>
                <a:off x="6765374" y="1905847"/>
                <a:ext cx="394082" cy="256480"/>
              </a:xfrm>
              <a:prstGeom prst="rect">
                <a:avLst/>
              </a:prstGeom>
              <a:blipFill rotWithShape="0">
                <a:blip r:embed="rId14"/>
                <a:stretch>
                  <a:fillRect l="-7813" t="-4762" r="-9375"/>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11" name="TextBox 110"/>
              <p:cNvSpPr txBox="1"/>
              <p:nvPr/>
            </p:nvSpPr>
            <p:spPr>
              <a:xfrm>
                <a:off x="7628998" y="1877752"/>
                <a:ext cx="1044260"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rPr>
                        <m:t>𝒚</m:t>
                      </m:r>
                      <m:r>
                        <a:rPr lang="en-US" sz="1600" b="1" i="1" smtClean="0">
                          <a:latin typeface="Cambria Math" panose="02040503050406030204" pitchFamily="18" charset="0"/>
                        </a:rPr>
                        <m:t>=</m:t>
                      </m:r>
                      <m:r>
                        <a:rPr lang="en-US" sz="1600" b="1" i="1" smtClean="0">
                          <a:latin typeface="Cambria Math" panose="02040503050406030204" pitchFamily="18" charset="0"/>
                        </a:rPr>
                        <m:t>𝒇</m:t>
                      </m:r>
                      <m:r>
                        <a:rPr lang="en-US" sz="1600" b="1" i="1" smtClean="0">
                          <a:latin typeface="Cambria Math" panose="02040503050406030204" pitchFamily="18" charset="0"/>
                        </a:rPr>
                        <m:t>(</m:t>
                      </m:r>
                      <m:r>
                        <a:rPr lang="en-US" sz="1600" b="1" i="1" smtClean="0">
                          <a:latin typeface="Cambria Math" panose="02040503050406030204" pitchFamily="18" charset="0"/>
                        </a:rPr>
                        <m:t>𝒙</m:t>
                      </m:r>
                      <m:r>
                        <a:rPr lang="en-US" sz="1600" b="1" i="1" smtClean="0">
                          <a:latin typeface="Cambria Math" panose="02040503050406030204" pitchFamily="18" charset="0"/>
                        </a:rPr>
                        <m:t>, </m:t>
                      </m:r>
                      <m:r>
                        <a:rPr lang="en-US" sz="1600" b="1" i="1" smtClean="0">
                          <a:latin typeface="Cambria Math" panose="02040503050406030204" pitchFamily="18" charset="0"/>
                        </a:rPr>
                        <m:t>𝜽</m:t>
                      </m:r>
                      <m:r>
                        <a:rPr lang="en-US" sz="1600" b="1" i="1" smtClean="0">
                          <a:latin typeface="Cambria Math" panose="02040503050406030204" pitchFamily="18" charset="0"/>
                        </a:rPr>
                        <m:t>)</m:t>
                      </m:r>
                    </m:oMath>
                  </m:oMathPara>
                </a14:m>
                <a:endParaRPr lang="en-US" sz="1600" b="1" i="1" dirty="0" smtClean="0">
                  <a:latin typeface="Cambria Math" panose="02040503050406030204" pitchFamily="18" charset="0"/>
                </a:endParaRPr>
              </a:p>
            </p:txBody>
          </p:sp>
        </mc:Choice>
        <mc:Fallback xmlns="">
          <p:sp>
            <p:nvSpPr>
              <p:cNvPr id="111" name="TextBox 110"/>
              <p:cNvSpPr txBox="1">
                <a:spLocks noRot="1" noChangeAspect="1" noMove="1" noResize="1" noEditPoints="1" noAdjustHandles="1" noChangeArrowheads="1" noChangeShapeType="1" noTextEdit="1"/>
              </p:cNvSpPr>
              <p:nvPr/>
            </p:nvSpPr>
            <p:spPr>
              <a:xfrm>
                <a:off x="7628998" y="1877752"/>
                <a:ext cx="1044260" cy="246221"/>
              </a:xfrm>
              <a:prstGeom prst="rect">
                <a:avLst/>
              </a:prstGeom>
              <a:blipFill rotWithShape="0">
                <a:blip r:embed="rId15"/>
                <a:stretch>
                  <a:fillRect l="-6395" r="-4070" b="-37500"/>
                </a:stretch>
              </a:blipFill>
            </p:spPr>
            <p:txBody>
              <a:bodyPr/>
              <a:lstStyle/>
              <a:p>
                <a:r>
                  <a:rPr lang="en-IN">
                    <a:noFill/>
                  </a:rPr>
                  <a:t> </a:t>
                </a:r>
              </a:p>
            </p:txBody>
          </p:sp>
        </mc:Fallback>
      </mc:AlternateContent>
      <p:grpSp>
        <p:nvGrpSpPr>
          <p:cNvPr id="113" name="Group 112"/>
          <p:cNvGrpSpPr/>
          <p:nvPr/>
        </p:nvGrpSpPr>
        <p:grpSpPr>
          <a:xfrm rot="16200000">
            <a:off x="5521786" y="1863687"/>
            <a:ext cx="36000" cy="340800"/>
            <a:chOff x="2731586" y="4043627"/>
            <a:chExt cx="36000" cy="340800"/>
          </a:xfrm>
        </p:grpSpPr>
        <p:sp>
          <p:nvSpPr>
            <p:cNvPr id="114" name="Oval 113"/>
            <p:cNvSpPr/>
            <p:nvPr/>
          </p:nvSpPr>
          <p:spPr>
            <a:xfrm>
              <a:off x="2731586" y="4043627"/>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5" name="Oval 114"/>
            <p:cNvSpPr/>
            <p:nvPr/>
          </p:nvSpPr>
          <p:spPr>
            <a:xfrm>
              <a:off x="2731586" y="4196027"/>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5" name="Oval 154"/>
            <p:cNvSpPr/>
            <p:nvPr/>
          </p:nvSpPr>
          <p:spPr>
            <a:xfrm>
              <a:off x="2731586" y="4348427"/>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mc:AlternateContent xmlns:mc="http://schemas.openxmlformats.org/markup-compatibility/2006" xmlns:a14="http://schemas.microsoft.com/office/drawing/2010/main">
        <mc:Choice Requires="a14">
          <p:sp>
            <p:nvSpPr>
              <p:cNvPr id="29" name="TextBox 28"/>
              <p:cNvSpPr txBox="1"/>
              <p:nvPr/>
            </p:nvSpPr>
            <p:spPr>
              <a:xfrm>
                <a:off x="9155017" y="1520328"/>
                <a:ext cx="2389283" cy="923330"/>
              </a:xfrm>
              <a:prstGeom prst="rect">
                <a:avLst/>
              </a:prstGeom>
              <a:noFill/>
            </p:spPr>
            <p:txBody>
              <a:bodyPr wrap="square" rtlCol="0">
                <a:spAutoFit/>
              </a:bodyPr>
              <a:lstStyle/>
              <a:p>
                <a:pPr algn="ctr"/>
                <a14:m>
                  <m:oMath xmlns:m="http://schemas.openxmlformats.org/officeDocument/2006/math">
                    <m:r>
                      <a:rPr lang="en-US" b="1" i="1" smtClean="0">
                        <a:latin typeface="Cambria Math" panose="02040503050406030204" pitchFamily="18" charset="0"/>
                      </a:rPr>
                      <m:t>𝜽</m:t>
                    </m:r>
                  </m:oMath>
                </a14:m>
                <a:r>
                  <a:rPr lang="en-IN" dirty="0" smtClean="0"/>
                  <a:t> is the collection of all learnable parameters i.e., all </a:t>
                </a:r>
                <a14:m>
                  <m:oMath xmlns:m="http://schemas.openxmlformats.org/officeDocument/2006/math">
                    <m:r>
                      <a:rPr lang="en-US" b="1" i="1" smtClean="0">
                        <a:latin typeface="Cambria Math" panose="02040503050406030204" pitchFamily="18" charset="0"/>
                      </a:rPr>
                      <m:t>𝑾</m:t>
                    </m:r>
                  </m:oMath>
                </a14:m>
                <a:r>
                  <a:rPr lang="en-IN" b="1" dirty="0" smtClean="0"/>
                  <a:t> </a:t>
                </a:r>
                <a:r>
                  <a:rPr lang="en-IN" dirty="0" smtClean="0"/>
                  <a:t>and</a:t>
                </a:r>
                <a:r>
                  <a:rPr lang="en-IN" b="1" dirty="0" smtClean="0"/>
                  <a:t> </a:t>
                </a:r>
                <a14:m>
                  <m:oMath xmlns:m="http://schemas.openxmlformats.org/officeDocument/2006/math">
                    <m:r>
                      <a:rPr lang="en-US" b="1" i="1" smtClean="0">
                        <a:latin typeface="Cambria Math" panose="02040503050406030204" pitchFamily="18" charset="0"/>
                      </a:rPr>
                      <m:t>𝒃</m:t>
                    </m:r>
                  </m:oMath>
                </a14:m>
                <a:endParaRPr lang="en-IN" b="1" dirty="0"/>
              </a:p>
            </p:txBody>
          </p:sp>
        </mc:Choice>
        <mc:Fallback xmlns="">
          <p:sp>
            <p:nvSpPr>
              <p:cNvPr id="29" name="TextBox 28"/>
              <p:cNvSpPr txBox="1">
                <a:spLocks noRot="1" noChangeAspect="1" noMove="1" noResize="1" noEditPoints="1" noAdjustHandles="1" noChangeArrowheads="1" noChangeShapeType="1" noTextEdit="1"/>
              </p:cNvSpPr>
              <p:nvPr/>
            </p:nvSpPr>
            <p:spPr>
              <a:xfrm>
                <a:off x="9155017" y="1520328"/>
                <a:ext cx="2389283" cy="923330"/>
              </a:xfrm>
              <a:prstGeom prst="rect">
                <a:avLst/>
              </a:prstGeom>
              <a:blipFill rotWithShape="0">
                <a:blip r:embed="rId16"/>
                <a:stretch>
                  <a:fillRect t="-3289" r="-3061" b="-9211"/>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253387" y="3326130"/>
                <a:ext cx="4019370" cy="664926"/>
              </a:xfrm>
              <a:prstGeom prst="rect">
                <a:avLst/>
              </a:prstGeom>
              <a:noFill/>
            </p:spPr>
            <p:txBody>
              <a:bodyPr wrap="none" rtlCol="0">
                <a:spAutoFit/>
              </a:bodyPr>
              <a:lstStyle/>
              <a:p>
                <a:r>
                  <a:rPr lang="en-US" dirty="0" smtClean="0"/>
                  <a:t>Hidden layer pre-activation:</a:t>
                </a:r>
              </a:p>
              <a:p>
                <a:r>
                  <a:rPr lang="en-US" dirty="0" smtClean="0"/>
                  <a:t>For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=1,…,</m:t>
                    </m:r>
                    <m:r>
                      <a:rPr lang="en-US" b="0" i="1" smtClean="0">
                        <a:latin typeface="Cambria Math" panose="02040503050406030204" pitchFamily="18" charset="0"/>
                      </a:rPr>
                      <m:t>𝐿</m:t>
                    </m:r>
                    <m:r>
                      <a:rPr lang="en-US" b="0" i="1" smtClean="0">
                        <a:latin typeface="Cambria Math" panose="02040503050406030204" pitchFamily="18" charset="0"/>
                      </a:rPr>
                      <m:t>; </m:t>
                    </m:r>
                    <m:sSup>
                      <m:sSupPr>
                        <m:ctrlPr>
                          <a:rPr lang="en-US" b="0" i="1" smtClean="0">
                            <a:latin typeface="Cambria Math" charset="0"/>
                          </a:rPr>
                        </m:ctrlPr>
                      </m:sSupPr>
                      <m:e>
                        <m:r>
                          <a:rPr lang="en-US" b="1" i="1" smtClean="0">
                            <a:latin typeface="Cambria Math" panose="02040503050406030204" pitchFamily="18" charset="0"/>
                          </a:rPr>
                          <m:t>𝒂</m:t>
                        </m:r>
                      </m:e>
                      <m:sup>
                        <m:d>
                          <m:dPr>
                            <m:ctrlPr>
                              <a:rPr lang="en-US" b="0" i="1" smtClean="0">
                                <a:latin typeface="Cambria Math" charset="0"/>
                              </a:rPr>
                            </m:ctrlPr>
                          </m:dPr>
                          <m:e>
                            <m:r>
                              <a:rPr lang="en-US" b="0" i="1" smtClean="0">
                                <a:latin typeface="Cambria Math" panose="02040503050406030204" pitchFamily="18" charset="0"/>
                              </a:rPr>
                              <m:t>𝑙</m:t>
                            </m:r>
                          </m:e>
                        </m:d>
                      </m:sup>
                    </m:sSup>
                    <m:r>
                      <a:rPr lang="en-US" b="0" i="1" smtClean="0">
                        <a:latin typeface="Cambria Math" panose="02040503050406030204" pitchFamily="18" charset="0"/>
                      </a:rPr>
                      <m:t>=</m:t>
                    </m:r>
                    <m:sSup>
                      <m:sSupPr>
                        <m:ctrlPr>
                          <a:rPr lang="en-US" b="0" i="1" smtClean="0">
                            <a:latin typeface="Cambria Math" charset="0"/>
                          </a:rPr>
                        </m:ctrlPr>
                      </m:sSupPr>
                      <m:e>
                        <m:r>
                          <a:rPr lang="en-US" b="1" i="1" smtClean="0">
                            <a:latin typeface="Cambria Math" panose="02040503050406030204" pitchFamily="18" charset="0"/>
                          </a:rPr>
                          <m:t>𝑾</m:t>
                        </m:r>
                      </m:e>
                      <m:sup>
                        <m:d>
                          <m:dPr>
                            <m:ctrlPr>
                              <a:rPr lang="en-US" b="0" i="1" smtClean="0">
                                <a:latin typeface="Cambria Math" charset="0"/>
                              </a:rPr>
                            </m:ctrlPr>
                          </m:dPr>
                          <m:e>
                            <m:r>
                              <a:rPr lang="en-US" b="0" i="1" smtClean="0">
                                <a:latin typeface="Cambria Math" panose="02040503050406030204" pitchFamily="18" charset="0"/>
                              </a:rPr>
                              <m:t>𝑙</m:t>
                            </m:r>
                          </m:e>
                        </m:d>
                      </m:sup>
                    </m:sSup>
                    <m:sSup>
                      <m:sSupPr>
                        <m:ctrlPr>
                          <a:rPr lang="en-US" b="0" i="1" smtClean="0">
                            <a:latin typeface="Cambria Math" charset="0"/>
                          </a:rPr>
                        </m:ctrlPr>
                      </m:sSupPr>
                      <m:e>
                        <m:r>
                          <a:rPr lang="en-US" b="1" i="1" smtClean="0">
                            <a:latin typeface="Cambria Math" panose="02040503050406030204" pitchFamily="18" charset="0"/>
                          </a:rPr>
                          <m:t>𝒉</m:t>
                        </m:r>
                      </m:e>
                      <m:sup>
                        <m:d>
                          <m:dPr>
                            <m:ctrlPr>
                              <a:rPr lang="en-US" b="0" i="1" smtClean="0">
                                <a:latin typeface="Cambria Math" charset="0"/>
                              </a:rPr>
                            </m:ctrlPr>
                          </m:dPr>
                          <m:e>
                            <m:r>
                              <a:rPr lang="en-US" b="0" i="1" smtClean="0">
                                <a:latin typeface="Cambria Math" panose="02040503050406030204" pitchFamily="18" charset="0"/>
                              </a:rPr>
                              <m:t>𝑙</m:t>
                            </m:r>
                            <m:r>
                              <a:rPr lang="en-US" b="0" i="1" smtClean="0">
                                <a:latin typeface="Cambria Math" panose="02040503050406030204" pitchFamily="18" charset="0"/>
                              </a:rPr>
                              <m:t>−1</m:t>
                            </m:r>
                          </m:e>
                        </m:d>
                      </m:sup>
                    </m:sSup>
                    <m:r>
                      <a:rPr lang="en-US" b="0" i="1" smtClean="0">
                        <a:latin typeface="Cambria Math" panose="02040503050406030204" pitchFamily="18" charset="0"/>
                      </a:rPr>
                      <m:t>+</m:t>
                    </m:r>
                    <m:sSup>
                      <m:sSupPr>
                        <m:ctrlPr>
                          <a:rPr lang="en-US" b="0" i="1" smtClean="0">
                            <a:latin typeface="Cambria Math" charset="0"/>
                          </a:rPr>
                        </m:ctrlPr>
                      </m:sSupPr>
                      <m:e>
                        <m:r>
                          <a:rPr lang="en-US" b="1" i="1" smtClean="0">
                            <a:latin typeface="Cambria Math" panose="02040503050406030204" pitchFamily="18" charset="0"/>
                          </a:rPr>
                          <m:t>𝒃</m:t>
                        </m:r>
                      </m:e>
                      <m:sup>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m:t>
                        </m:r>
                      </m:sup>
                    </m:sSup>
                  </m:oMath>
                </a14:m>
                <a:endParaRPr lang="en-IN" dirty="0"/>
              </a:p>
            </p:txBody>
          </p:sp>
        </mc:Choice>
        <mc:Fallback xmlns="">
          <p:sp>
            <p:nvSpPr>
              <p:cNvPr id="30" name="TextBox 29"/>
              <p:cNvSpPr txBox="1">
                <a:spLocks noRot="1" noChangeAspect="1" noMove="1" noResize="1" noEditPoints="1" noAdjustHandles="1" noChangeArrowheads="1" noChangeShapeType="1" noTextEdit="1"/>
              </p:cNvSpPr>
              <p:nvPr/>
            </p:nvSpPr>
            <p:spPr>
              <a:xfrm>
                <a:off x="253387" y="3326130"/>
                <a:ext cx="4019370" cy="664926"/>
              </a:xfrm>
              <a:prstGeom prst="rect">
                <a:avLst/>
              </a:prstGeom>
              <a:blipFill rotWithShape="0">
                <a:blip r:embed="rId17"/>
                <a:stretch>
                  <a:fillRect l="-1366" t="-5505" b="-13761"/>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56" name="TextBox 155"/>
              <p:cNvSpPr txBox="1"/>
              <p:nvPr/>
            </p:nvSpPr>
            <p:spPr>
              <a:xfrm>
                <a:off x="253387" y="4305777"/>
                <a:ext cx="3466398" cy="664926"/>
              </a:xfrm>
              <a:prstGeom prst="rect">
                <a:avLst/>
              </a:prstGeom>
              <a:noFill/>
            </p:spPr>
            <p:txBody>
              <a:bodyPr wrap="none" rtlCol="0">
                <a:spAutoFit/>
              </a:bodyPr>
              <a:lstStyle/>
              <a:p>
                <a:r>
                  <a:rPr lang="en-US" dirty="0" smtClean="0"/>
                  <a:t>Hidden layer activation:</a:t>
                </a:r>
              </a:p>
              <a:p>
                <a:r>
                  <a:rPr lang="en-US" dirty="0" smtClean="0"/>
                  <a:t>For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=1,…,</m:t>
                    </m:r>
                    <m:r>
                      <a:rPr lang="en-US" b="0" i="1" smtClean="0">
                        <a:latin typeface="Cambria Math" panose="02040503050406030204" pitchFamily="18" charset="0"/>
                      </a:rPr>
                      <m:t>𝐿</m:t>
                    </m:r>
                    <m:r>
                      <a:rPr lang="en-US" b="0" i="1" smtClean="0">
                        <a:latin typeface="Cambria Math" panose="02040503050406030204" pitchFamily="18" charset="0"/>
                      </a:rPr>
                      <m:t>−1; </m:t>
                    </m:r>
                    <m:sSup>
                      <m:sSupPr>
                        <m:ctrlPr>
                          <a:rPr lang="en-US" b="0" i="1" smtClean="0">
                            <a:latin typeface="Cambria Math" charset="0"/>
                          </a:rPr>
                        </m:ctrlPr>
                      </m:sSupPr>
                      <m:e>
                        <m:r>
                          <a:rPr lang="en-US" b="1" i="1" smtClean="0">
                            <a:latin typeface="Cambria Math" panose="02040503050406030204" pitchFamily="18" charset="0"/>
                          </a:rPr>
                          <m:t>𝒉</m:t>
                        </m:r>
                      </m:e>
                      <m:sup>
                        <m:d>
                          <m:dPr>
                            <m:ctrlPr>
                              <a:rPr lang="en-US" b="0" i="1" smtClean="0">
                                <a:latin typeface="Cambria Math" charset="0"/>
                              </a:rPr>
                            </m:ctrlPr>
                          </m:dPr>
                          <m:e>
                            <m:r>
                              <a:rPr lang="en-US" b="0" i="1" smtClean="0">
                                <a:latin typeface="Cambria Math" panose="02040503050406030204" pitchFamily="18" charset="0"/>
                              </a:rPr>
                              <m:t>𝑙</m:t>
                            </m:r>
                          </m:e>
                        </m:d>
                      </m:sup>
                    </m:sSup>
                    <m:r>
                      <a:rPr lang="en-US" b="0" i="1" smtClean="0">
                        <a:latin typeface="Cambria Math" panose="02040503050406030204" pitchFamily="18" charset="0"/>
                      </a:rPr>
                      <m:t>=</m:t>
                    </m:r>
                    <m:sSup>
                      <m:sSupPr>
                        <m:ctrlPr>
                          <a:rPr lang="en-US" b="0" i="1" smtClean="0">
                            <a:latin typeface="Cambria Math" charset="0"/>
                          </a:rPr>
                        </m:ctrlPr>
                      </m:sSupPr>
                      <m:e>
                        <m:r>
                          <a:rPr lang="en-US" b="0" i="1" smtClean="0">
                            <a:latin typeface="Cambria Math" panose="02040503050406030204" pitchFamily="18" charset="0"/>
                          </a:rPr>
                          <m:t>𝑔</m:t>
                        </m:r>
                        <m:r>
                          <a:rPr lang="en-US" b="0" i="1" smtClean="0">
                            <a:latin typeface="Cambria Math" panose="02040503050406030204" pitchFamily="18" charset="0"/>
                          </a:rPr>
                          <m:t>(</m:t>
                        </m:r>
                        <m:r>
                          <a:rPr lang="en-US" b="1" i="1" smtClean="0">
                            <a:latin typeface="Cambria Math" panose="02040503050406030204" pitchFamily="18" charset="0"/>
                          </a:rPr>
                          <m:t>𝒂</m:t>
                        </m:r>
                      </m:e>
                      <m:sup>
                        <m:d>
                          <m:dPr>
                            <m:ctrlPr>
                              <a:rPr lang="en-US" b="0" i="1" smtClean="0">
                                <a:latin typeface="Cambria Math" charset="0"/>
                              </a:rPr>
                            </m:ctrlPr>
                          </m:dPr>
                          <m:e>
                            <m:r>
                              <a:rPr lang="en-US" b="0" i="1" smtClean="0">
                                <a:latin typeface="Cambria Math" panose="02040503050406030204" pitchFamily="18" charset="0"/>
                              </a:rPr>
                              <m:t>𝑙</m:t>
                            </m:r>
                          </m:e>
                        </m:d>
                      </m:sup>
                    </m:sSup>
                    <m:r>
                      <a:rPr lang="en-US" b="0" i="1" smtClean="0">
                        <a:latin typeface="Cambria Math" panose="02040503050406030204" pitchFamily="18" charset="0"/>
                      </a:rPr>
                      <m:t>)</m:t>
                    </m:r>
                  </m:oMath>
                </a14:m>
                <a:endParaRPr lang="en-IN" dirty="0"/>
              </a:p>
            </p:txBody>
          </p:sp>
        </mc:Choice>
        <mc:Fallback xmlns="">
          <p:sp>
            <p:nvSpPr>
              <p:cNvPr id="156" name="TextBox 155"/>
              <p:cNvSpPr txBox="1">
                <a:spLocks noRot="1" noChangeAspect="1" noMove="1" noResize="1" noEditPoints="1" noAdjustHandles="1" noChangeArrowheads="1" noChangeShapeType="1" noTextEdit="1"/>
              </p:cNvSpPr>
              <p:nvPr/>
            </p:nvSpPr>
            <p:spPr>
              <a:xfrm>
                <a:off x="253387" y="4305777"/>
                <a:ext cx="3466398" cy="664926"/>
              </a:xfrm>
              <a:prstGeom prst="rect">
                <a:avLst/>
              </a:prstGeom>
              <a:blipFill rotWithShape="0">
                <a:blip r:embed="rId18"/>
                <a:stretch>
                  <a:fillRect l="-1585" t="-4587" r="-176" b="-13761"/>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57" name="TextBox 156"/>
              <p:cNvSpPr txBox="1"/>
              <p:nvPr/>
            </p:nvSpPr>
            <p:spPr>
              <a:xfrm>
                <a:off x="253387" y="5202065"/>
                <a:ext cx="3590727" cy="664926"/>
              </a:xfrm>
              <a:prstGeom prst="rect">
                <a:avLst/>
              </a:prstGeom>
              <a:noFill/>
            </p:spPr>
            <p:txBody>
              <a:bodyPr wrap="none" rtlCol="0">
                <a:spAutoFit/>
              </a:bodyPr>
              <a:lstStyle/>
              <a:p>
                <a:r>
                  <a:rPr lang="en-US" dirty="0" smtClean="0"/>
                  <a:t>Output layer activation:</a:t>
                </a:r>
              </a:p>
              <a:p>
                <a:r>
                  <a:rPr lang="en-US" dirty="0" smtClean="0"/>
                  <a:t>For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m:t>
                    </m:r>
                    <m:r>
                      <a:rPr lang="en-US" b="0" i="1" smtClean="0">
                        <a:latin typeface="Cambria Math" panose="02040503050406030204" pitchFamily="18" charset="0"/>
                      </a:rPr>
                      <m:t>𝐿</m:t>
                    </m:r>
                    <m:r>
                      <a:rPr lang="en-US" b="0" i="1" smtClean="0">
                        <a:latin typeface="Cambria Math" panose="02040503050406030204" pitchFamily="18" charset="0"/>
                      </a:rPr>
                      <m:t>; </m:t>
                    </m:r>
                    <m:sSup>
                      <m:sSupPr>
                        <m:ctrlPr>
                          <a:rPr lang="en-US" b="0" i="1" smtClean="0">
                            <a:latin typeface="Cambria Math" charset="0"/>
                          </a:rPr>
                        </m:ctrlPr>
                      </m:sSupPr>
                      <m:e>
                        <m:r>
                          <a:rPr lang="en-US" b="1" i="1" smtClean="0">
                            <a:latin typeface="Cambria Math" panose="02040503050406030204" pitchFamily="18" charset="0"/>
                          </a:rPr>
                          <m:t>𝒉</m:t>
                        </m:r>
                      </m:e>
                      <m:sup>
                        <m:d>
                          <m:dPr>
                            <m:ctrlPr>
                              <a:rPr lang="en-US" b="0" i="1" smtClean="0">
                                <a:latin typeface="Cambria Math" charset="0"/>
                              </a:rPr>
                            </m:ctrlPr>
                          </m:dPr>
                          <m:e>
                            <m:r>
                              <a:rPr lang="en-US" b="0" i="1" smtClean="0">
                                <a:latin typeface="Cambria Math" panose="02040503050406030204" pitchFamily="18" charset="0"/>
                              </a:rPr>
                              <m:t>𝐿</m:t>
                            </m:r>
                          </m:e>
                        </m:d>
                      </m:sup>
                    </m:sSup>
                    <m:r>
                      <a:rPr lang="en-US" b="0" i="1" smtClean="0">
                        <a:latin typeface="Cambria Math" panose="02040503050406030204" pitchFamily="18" charset="0"/>
                      </a:rPr>
                      <m:t>=</m:t>
                    </m:r>
                    <m:sSup>
                      <m:sSupPr>
                        <m:ctrlPr>
                          <a:rPr lang="en-US" b="0" i="1" smtClean="0">
                            <a:latin typeface="Cambria Math" charset="0"/>
                          </a:rPr>
                        </m:ctrlPr>
                      </m:sSupPr>
                      <m:e>
                        <m:r>
                          <a:rPr lang="en-US" b="0" i="1" smtClean="0">
                            <a:latin typeface="Cambria Math" panose="02040503050406030204" pitchFamily="18" charset="0"/>
                          </a:rPr>
                          <m:t>𝑜</m:t>
                        </m:r>
                        <m:r>
                          <a:rPr lang="en-US" b="0" i="1" smtClean="0">
                            <a:latin typeface="Cambria Math" panose="02040503050406030204" pitchFamily="18" charset="0"/>
                          </a:rPr>
                          <m:t>(</m:t>
                        </m:r>
                        <m:r>
                          <a:rPr lang="en-US" b="1" i="1" smtClean="0">
                            <a:latin typeface="Cambria Math" panose="02040503050406030204" pitchFamily="18" charset="0"/>
                          </a:rPr>
                          <m:t>𝒂</m:t>
                        </m:r>
                      </m:e>
                      <m:sup>
                        <m:d>
                          <m:dPr>
                            <m:ctrlPr>
                              <a:rPr lang="en-US" b="0" i="1" smtClean="0">
                                <a:latin typeface="Cambria Math" charset="0"/>
                              </a:rPr>
                            </m:ctrlPr>
                          </m:dPr>
                          <m:e>
                            <m:r>
                              <a:rPr lang="en-US" b="0" i="1" smtClean="0">
                                <a:latin typeface="Cambria Math" panose="02040503050406030204" pitchFamily="18" charset="0"/>
                              </a:rPr>
                              <m:t>𝐿</m:t>
                            </m:r>
                          </m:e>
                        </m:d>
                      </m:sup>
                    </m:sSup>
                    <m:r>
                      <a:rPr lang="en-US" b="0" i="1" smtClean="0">
                        <a:latin typeface="Cambria Math" panose="02040503050406030204" pitchFamily="18" charset="0"/>
                      </a:rPr>
                      <m:t>)=</m:t>
                    </m:r>
                    <m:r>
                      <a:rPr lang="en-US" b="1" i="1" smtClean="0">
                        <a:latin typeface="Cambria Math" panose="02040503050406030204" pitchFamily="18" charset="0"/>
                      </a:rPr>
                      <m:t>𝒇</m:t>
                    </m:r>
                    <m:r>
                      <a:rPr lang="en-US" b="1" i="1" smtClean="0">
                        <a:latin typeface="Cambria Math" panose="02040503050406030204" pitchFamily="18" charset="0"/>
                      </a:rPr>
                      <m:t>(</m:t>
                    </m:r>
                    <m:r>
                      <a:rPr lang="en-US" b="1" i="1">
                        <a:latin typeface="Cambria Math" panose="02040503050406030204" pitchFamily="18" charset="0"/>
                      </a:rPr>
                      <m:t>𝒙</m:t>
                    </m:r>
                    <m:r>
                      <a:rPr lang="en-US" b="1" i="1">
                        <a:latin typeface="Cambria Math" panose="02040503050406030204" pitchFamily="18" charset="0"/>
                      </a:rPr>
                      <m:t>, </m:t>
                    </m:r>
                    <m:r>
                      <a:rPr lang="en-US" b="1" i="1">
                        <a:latin typeface="Cambria Math" panose="02040503050406030204" pitchFamily="18" charset="0"/>
                      </a:rPr>
                      <m:t>𝜽</m:t>
                    </m:r>
                    <m:r>
                      <a:rPr lang="en-US" b="1" i="1" smtClean="0">
                        <a:latin typeface="Cambria Math" panose="02040503050406030204" pitchFamily="18" charset="0"/>
                      </a:rPr>
                      <m:t>)</m:t>
                    </m:r>
                  </m:oMath>
                </a14:m>
                <a:endParaRPr lang="en-IN" b="1" dirty="0"/>
              </a:p>
            </p:txBody>
          </p:sp>
        </mc:Choice>
        <mc:Fallback xmlns="">
          <p:sp>
            <p:nvSpPr>
              <p:cNvPr id="157" name="TextBox 156"/>
              <p:cNvSpPr txBox="1">
                <a:spLocks noRot="1" noChangeAspect="1" noMove="1" noResize="1" noEditPoints="1" noAdjustHandles="1" noChangeArrowheads="1" noChangeShapeType="1" noTextEdit="1"/>
              </p:cNvSpPr>
              <p:nvPr/>
            </p:nvSpPr>
            <p:spPr>
              <a:xfrm>
                <a:off x="253387" y="5202065"/>
                <a:ext cx="3590727" cy="664926"/>
              </a:xfrm>
              <a:prstGeom prst="rect">
                <a:avLst/>
              </a:prstGeom>
              <a:blipFill rotWithShape="0">
                <a:blip r:embed="rId19"/>
                <a:stretch>
                  <a:fillRect l="-1528" t="-4587" b="-13761"/>
                </a:stretch>
              </a:blipFill>
            </p:spPr>
            <p:txBody>
              <a:bodyPr/>
              <a:lstStyle/>
              <a:p>
                <a:r>
                  <a:rPr lang="en-IN">
                    <a:noFill/>
                  </a:rPr>
                  <a:t> </a:t>
                </a:r>
              </a:p>
            </p:txBody>
          </p:sp>
        </mc:Fallback>
      </mc:AlternateContent>
      <p:sp>
        <p:nvSpPr>
          <p:cNvPr id="42"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41" name="Footer Placeholder 7"/>
          <p:cNvSpPr>
            <a:spLocks noGrp="1"/>
          </p:cNvSpPr>
          <p:nvPr>
            <p:ph type="ftr" sz="quarter" idx="11"/>
          </p:nvPr>
        </p:nvSpPr>
        <p:spPr>
          <a:xfrm>
            <a:off x="2012197" y="6492277"/>
            <a:ext cx="8167606" cy="365125"/>
          </a:xfrm>
        </p:spPr>
        <p:txBody>
          <a:bodyPr/>
          <a:lstStyle/>
          <a:p>
            <a:r>
              <a:rPr lang="en-US" dirty="0" smtClean="0"/>
              <a:t>CS60010 / Deep Learning | </a:t>
            </a:r>
            <a:r>
              <a:rPr lang="en-US" dirty="0" err="1" smtClean="0"/>
              <a:t>Explainibility</a:t>
            </a:r>
            <a:r>
              <a:rPr lang="en-US" dirty="0" smtClean="0"/>
              <a:t> </a:t>
            </a:r>
            <a:r>
              <a:rPr lang="en-US" smtClean="0"/>
              <a:t>and Bias (</a:t>
            </a:r>
            <a:r>
              <a:rPr lang="en-US" dirty="0" smtClean="0"/>
              <a:t>c) Abir Das</a:t>
            </a:r>
            <a:endParaRPr lang="en-US" dirty="0"/>
          </a:p>
        </p:txBody>
      </p:sp>
    </p:spTree>
    <p:extLst>
      <p:ext uri="{BB962C8B-B14F-4D97-AF65-F5344CB8AC3E}">
        <p14:creationId xmlns:p14="http://schemas.microsoft.com/office/powerpoint/2010/main" val="20445032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p:nvPr/>
        </p:nvSpPr>
        <p:spPr>
          <a:xfrm>
            <a:off x="1861073" y="832857"/>
            <a:ext cx="8509299" cy="5777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smtClean="0">
                <a:solidFill>
                  <a:srgbClr val="434343"/>
                </a:solidFill>
              </a:rPr>
              <a:t>Backpropagation in </a:t>
            </a:r>
            <a:r>
              <a:rPr lang="en-US" sz="2800" smtClean="0">
                <a:solidFill>
                  <a:srgbClr val="434343"/>
                </a:solidFill>
              </a:rPr>
              <a:t>a Nutshell</a:t>
            </a:r>
            <a:endParaRPr sz="2800" dirty="0">
              <a:solidFill>
                <a:srgbClr val="434343"/>
              </a:solidFill>
            </a:endParaRPr>
          </a:p>
        </p:txBody>
      </p:sp>
      <p:sp>
        <p:nvSpPr>
          <p:cNvPr id="21" name="Slide Number Placeholder 20"/>
          <p:cNvSpPr>
            <a:spLocks noGrp="1"/>
          </p:cNvSpPr>
          <p:nvPr>
            <p:ph type="sldNum" sz="quarter" idx="12"/>
          </p:nvPr>
        </p:nvSpPr>
        <p:spPr>
          <a:xfrm>
            <a:off x="10757133" y="6356350"/>
            <a:ext cx="783956" cy="365125"/>
          </a:xfrm>
        </p:spPr>
        <p:txBody>
          <a:bodyPr/>
          <a:lstStyle/>
          <a:p>
            <a:fld id="{683B8651-0143-4140-839E-3D36292080E8}" type="slidenum">
              <a:rPr lang="en-US" smtClean="0"/>
              <a:t>18</a:t>
            </a:fld>
            <a:endParaRPr lang="en-US"/>
          </a:p>
        </p:txBody>
      </p:sp>
      <p:sp>
        <p:nvSpPr>
          <p:cNvPr id="2" name="Rectangle 1"/>
          <p:cNvSpPr/>
          <p:nvPr/>
        </p:nvSpPr>
        <p:spPr>
          <a:xfrm>
            <a:off x="682344" y="1520328"/>
            <a:ext cx="727824"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7" name="TextBox 6"/>
              <p:cNvSpPr txBox="1"/>
              <p:nvPr/>
            </p:nvSpPr>
            <p:spPr>
              <a:xfrm>
                <a:off x="772628" y="1862364"/>
                <a:ext cx="563488" cy="256480"/>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en-US" sz="1600" b="0" i="1" smtClean="0">
                              <a:solidFill>
                                <a:schemeClr val="tx1"/>
                              </a:solidFill>
                              <a:latin typeface="Cambria Math" charset="0"/>
                            </a:rPr>
                          </m:ctrlPr>
                        </m:sSupPr>
                        <m:e>
                          <m:r>
                            <a:rPr lang="en-US" sz="1600" b="1" i="1" smtClean="0">
                              <a:solidFill>
                                <a:schemeClr val="tx1"/>
                              </a:solidFill>
                              <a:latin typeface="Cambria Math" panose="02040503050406030204" pitchFamily="18" charset="0"/>
                            </a:rPr>
                            <m:t>𝒉</m:t>
                          </m:r>
                        </m:e>
                        <m:sup>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𝑙</m:t>
                          </m:r>
                          <m:r>
                            <a:rPr lang="en-US" sz="1600" b="0" i="1" smtClean="0">
                              <a:solidFill>
                                <a:schemeClr val="tx1"/>
                              </a:solidFill>
                              <a:latin typeface="Cambria Math" panose="02040503050406030204" pitchFamily="18" charset="0"/>
                            </a:rPr>
                            <m:t>−1)</m:t>
                          </m:r>
                        </m:sup>
                      </m:sSup>
                    </m:oMath>
                  </m:oMathPara>
                </a14:m>
                <a:endParaRPr lang="en-IN" sz="1600" dirty="0">
                  <a:solidFill>
                    <a:schemeClr val="tx1"/>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772628" y="1862364"/>
                <a:ext cx="563488" cy="256480"/>
              </a:xfrm>
              <a:prstGeom prst="rect">
                <a:avLst/>
              </a:prstGeom>
              <a:blipFill rotWithShape="0">
                <a:blip r:embed="rId3"/>
                <a:stretch>
                  <a:fillRect l="-13043" t="-4762" r="-3261" b="-7143"/>
                </a:stretch>
              </a:blipFill>
            </p:spPr>
            <p:txBody>
              <a:bodyPr/>
              <a:lstStyle/>
              <a:p>
                <a:r>
                  <a:rPr lang="en-IN">
                    <a:noFill/>
                  </a:rPr>
                  <a:t> </a:t>
                </a:r>
              </a:p>
            </p:txBody>
          </p:sp>
        </mc:Fallback>
      </mc:AlternateContent>
      <p:cxnSp>
        <p:nvCxnSpPr>
          <p:cNvPr id="14" name="Straight Arrow Connector 13"/>
          <p:cNvCxnSpPr>
            <a:stCxn id="2" idx="3"/>
            <a:endCxn id="83" idx="1"/>
          </p:cNvCxnSpPr>
          <p:nvPr/>
        </p:nvCxnSpPr>
        <p:spPr>
          <a:xfrm>
            <a:off x="1410168" y="2021596"/>
            <a:ext cx="900620"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1421185" y="1744383"/>
                <a:ext cx="832536" cy="25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1600" i="1" smtClean="0">
                              <a:latin typeface="Cambria Math" charset="0"/>
                            </a:rPr>
                          </m:ctrlPr>
                        </m:sSupPr>
                        <m:e>
                          <m:r>
                            <a:rPr lang="en-US" sz="1600" b="1" i="1" smtClean="0">
                              <a:latin typeface="Cambria Math" panose="02040503050406030204" pitchFamily="18" charset="0"/>
                            </a:rPr>
                            <m:t>𝑾</m:t>
                          </m:r>
                        </m:e>
                        <m:sup>
                          <m:r>
                            <a:rPr lang="en-US" sz="1600" b="0" i="1" smtClean="0">
                              <a:latin typeface="Cambria Math" panose="02040503050406030204" pitchFamily="18" charset="0"/>
                            </a:rPr>
                            <m:t>(</m:t>
                          </m:r>
                          <m:r>
                            <a:rPr lang="en-US" sz="1600" b="0" i="1" smtClean="0">
                              <a:latin typeface="Cambria Math" panose="02040503050406030204" pitchFamily="18" charset="0"/>
                            </a:rPr>
                            <m:t>𝑙</m:t>
                          </m:r>
                          <m:r>
                            <a:rPr lang="en-US" sz="1600" b="0" i="1" smtClean="0">
                              <a:latin typeface="Cambria Math" panose="02040503050406030204" pitchFamily="18" charset="0"/>
                            </a:rPr>
                            <m:t>)</m:t>
                          </m:r>
                        </m:sup>
                      </m:sSup>
                      <m:r>
                        <a:rPr lang="en-US" sz="1600" b="0" i="1" smtClean="0">
                          <a:latin typeface="Cambria Math" panose="02040503050406030204" pitchFamily="18" charset="0"/>
                        </a:rPr>
                        <m:t>,</m:t>
                      </m:r>
                      <m:sSup>
                        <m:sSupPr>
                          <m:ctrlPr>
                            <a:rPr lang="en-US" sz="1600" b="0" i="1" smtClean="0">
                              <a:latin typeface="Cambria Math" charset="0"/>
                            </a:rPr>
                          </m:ctrlPr>
                        </m:sSupPr>
                        <m:e>
                          <m:r>
                            <a:rPr lang="en-US" sz="1600" b="1" i="1" smtClean="0">
                              <a:latin typeface="Cambria Math" panose="02040503050406030204" pitchFamily="18" charset="0"/>
                            </a:rPr>
                            <m:t>𝒃</m:t>
                          </m:r>
                        </m:e>
                        <m:sup>
                          <m:r>
                            <a:rPr lang="en-US" sz="1600" b="0" i="1" smtClean="0">
                              <a:latin typeface="Cambria Math" panose="02040503050406030204" pitchFamily="18" charset="0"/>
                            </a:rPr>
                            <m:t>(</m:t>
                          </m:r>
                          <m:r>
                            <a:rPr lang="en-US" sz="1600" b="0" i="1" smtClean="0">
                              <a:latin typeface="Cambria Math" panose="02040503050406030204" pitchFamily="18" charset="0"/>
                            </a:rPr>
                            <m:t>𝑙</m:t>
                          </m:r>
                          <m:r>
                            <a:rPr lang="en-US" sz="1600" b="0" i="1" smtClean="0">
                              <a:latin typeface="Cambria Math" panose="02040503050406030204" pitchFamily="18" charset="0"/>
                            </a:rPr>
                            <m:t>)</m:t>
                          </m:r>
                        </m:sup>
                      </m:sSup>
                    </m:oMath>
                  </m:oMathPara>
                </a14:m>
                <a:endParaRPr lang="en-IN" sz="1600" dirty="0"/>
              </a:p>
            </p:txBody>
          </p:sp>
        </mc:Choice>
        <mc:Fallback xmlns="">
          <p:sp>
            <p:nvSpPr>
              <p:cNvPr id="16" name="TextBox 15"/>
              <p:cNvSpPr txBox="1">
                <a:spLocks noRot="1" noChangeAspect="1" noMove="1" noResize="1" noEditPoints="1" noAdjustHandles="1" noChangeArrowheads="1" noChangeShapeType="1" noTextEdit="1"/>
              </p:cNvSpPr>
              <p:nvPr/>
            </p:nvSpPr>
            <p:spPr>
              <a:xfrm>
                <a:off x="1421185" y="1744383"/>
                <a:ext cx="832536" cy="256480"/>
              </a:xfrm>
              <a:prstGeom prst="rect">
                <a:avLst/>
              </a:prstGeom>
              <a:blipFill rotWithShape="0">
                <a:blip r:embed="rId4"/>
                <a:stretch>
                  <a:fillRect l="-5109" t="-4762" r="-4380" b="-9524"/>
                </a:stretch>
              </a:blipFill>
            </p:spPr>
            <p:txBody>
              <a:bodyPr/>
              <a:lstStyle/>
              <a:p>
                <a:r>
                  <a:rPr lang="en-IN">
                    <a:noFill/>
                  </a:rPr>
                  <a:t> </a:t>
                </a:r>
              </a:p>
            </p:txBody>
          </p:sp>
        </mc:Fallback>
      </mc:AlternateContent>
      <p:sp>
        <p:nvSpPr>
          <p:cNvPr id="83" name="Rectangle 82"/>
          <p:cNvSpPr/>
          <p:nvPr/>
        </p:nvSpPr>
        <p:spPr>
          <a:xfrm>
            <a:off x="2310788" y="1520328"/>
            <a:ext cx="385591"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19" name="TextBox 18"/>
              <p:cNvSpPr txBox="1"/>
              <p:nvPr/>
            </p:nvSpPr>
            <p:spPr>
              <a:xfrm>
                <a:off x="2323412" y="1905847"/>
                <a:ext cx="366319" cy="25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1600" i="1" smtClean="0">
                              <a:latin typeface="Cambria Math" charset="0"/>
                            </a:rPr>
                          </m:ctrlPr>
                        </m:sSupPr>
                        <m:e>
                          <m:r>
                            <a:rPr lang="en-US" sz="1600" b="1" i="1" smtClean="0">
                              <a:latin typeface="Cambria Math" panose="02040503050406030204" pitchFamily="18" charset="0"/>
                            </a:rPr>
                            <m:t>𝒂</m:t>
                          </m:r>
                        </m:e>
                        <m:sup>
                          <m:r>
                            <a:rPr lang="en-US" sz="1600" b="0" i="1" smtClean="0">
                              <a:latin typeface="Cambria Math" panose="02040503050406030204" pitchFamily="18" charset="0"/>
                            </a:rPr>
                            <m:t>(</m:t>
                          </m:r>
                          <m:r>
                            <a:rPr lang="en-US" sz="1600" b="0" i="1" smtClean="0">
                              <a:latin typeface="Cambria Math" panose="02040503050406030204" pitchFamily="18" charset="0"/>
                            </a:rPr>
                            <m:t>𝑙</m:t>
                          </m:r>
                          <m:r>
                            <a:rPr lang="en-US" sz="1600" b="0" i="1" smtClean="0">
                              <a:latin typeface="Cambria Math" panose="02040503050406030204" pitchFamily="18" charset="0"/>
                            </a:rPr>
                            <m:t>)</m:t>
                          </m:r>
                        </m:sup>
                      </m:sSup>
                    </m:oMath>
                  </m:oMathPara>
                </a14:m>
                <a:endParaRPr lang="en-IN" sz="1600" dirty="0"/>
              </a:p>
            </p:txBody>
          </p:sp>
        </mc:Choice>
        <mc:Fallback xmlns="">
          <p:sp>
            <p:nvSpPr>
              <p:cNvPr id="19" name="TextBox 18"/>
              <p:cNvSpPr txBox="1">
                <a:spLocks noRot="1" noChangeAspect="1" noMove="1" noResize="1" noEditPoints="1" noAdjustHandles="1" noChangeArrowheads="1" noChangeShapeType="1" noTextEdit="1"/>
              </p:cNvSpPr>
              <p:nvPr/>
            </p:nvSpPr>
            <p:spPr>
              <a:xfrm>
                <a:off x="2323412" y="1905847"/>
                <a:ext cx="366319" cy="256480"/>
              </a:xfrm>
              <a:prstGeom prst="rect">
                <a:avLst/>
              </a:prstGeom>
              <a:blipFill rotWithShape="0">
                <a:blip r:embed="rId5"/>
                <a:stretch>
                  <a:fillRect l="-6667" t="-4762" r="-10000"/>
                </a:stretch>
              </a:blipFill>
            </p:spPr>
            <p:txBody>
              <a:bodyPr/>
              <a:lstStyle/>
              <a:p>
                <a:r>
                  <a:rPr lang="en-IN">
                    <a:noFill/>
                  </a:rPr>
                  <a:t> </a:t>
                </a:r>
              </a:p>
            </p:txBody>
          </p:sp>
        </mc:Fallback>
      </mc:AlternateContent>
      <p:sp>
        <p:nvSpPr>
          <p:cNvPr id="85" name="Rectangle 84"/>
          <p:cNvSpPr/>
          <p:nvPr/>
        </p:nvSpPr>
        <p:spPr>
          <a:xfrm>
            <a:off x="3114872" y="1520328"/>
            <a:ext cx="385591"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86" name="TextBox 85"/>
              <p:cNvSpPr txBox="1"/>
              <p:nvPr/>
            </p:nvSpPr>
            <p:spPr>
              <a:xfrm>
                <a:off x="3125889" y="1905847"/>
                <a:ext cx="367921" cy="25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1600" i="1" smtClean="0">
                              <a:latin typeface="Cambria Math" charset="0"/>
                            </a:rPr>
                          </m:ctrlPr>
                        </m:sSupPr>
                        <m:e>
                          <m:r>
                            <a:rPr lang="en-US" sz="1600" b="1" i="1" smtClean="0">
                              <a:latin typeface="Cambria Math" panose="02040503050406030204" pitchFamily="18" charset="0"/>
                            </a:rPr>
                            <m:t>𝒉</m:t>
                          </m:r>
                        </m:e>
                        <m:sup>
                          <m:r>
                            <a:rPr lang="en-US" sz="1600" b="0" i="1" smtClean="0">
                              <a:latin typeface="Cambria Math" panose="02040503050406030204" pitchFamily="18" charset="0"/>
                            </a:rPr>
                            <m:t>(</m:t>
                          </m:r>
                          <m:r>
                            <a:rPr lang="en-US" sz="1600" b="0" i="1" smtClean="0">
                              <a:latin typeface="Cambria Math" panose="02040503050406030204" pitchFamily="18" charset="0"/>
                            </a:rPr>
                            <m:t>𝑙</m:t>
                          </m:r>
                          <m:r>
                            <a:rPr lang="en-US" sz="1600" b="0" i="1" smtClean="0">
                              <a:latin typeface="Cambria Math" panose="02040503050406030204" pitchFamily="18" charset="0"/>
                            </a:rPr>
                            <m:t>)</m:t>
                          </m:r>
                        </m:sup>
                      </m:sSup>
                    </m:oMath>
                  </m:oMathPara>
                </a14:m>
                <a:endParaRPr lang="en-IN" sz="1600" dirty="0"/>
              </a:p>
            </p:txBody>
          </p:sp>
        </mc:Choice>
        <mc:Fallback xmlns="">
          <p:sp>
            <p:nvSpPr>
              <p:cNvPr id="86" name="TextBox 85"/>
              <p:cNvSpPr txBox="1">
                <a:spLocks noRot="1" noChangeAspect="1" noMove="1" noResize="1" noEditPoints="1" noAdjustHandles="1" noChangeArrowheads="1" noChangeShapeType="1" noTextEdit="1"/>
              </p:cNvSpPr>
              <p:nvPr/>
            </p:nvSpPr>
            <p:spPr>
              <a:xfrm>
                <a:off x="3125889" y="1905847"/>
                <a:ext cx="367921" cy="256480"/>
              </a:xfrm>
              <a:prstGeom prst="rect">
                <a:avLst/>
              </a:prstGeom>
              <a:blipFill rotWithShape="0">
                <a:blip r:embed="rId6"/>
                <a:stretch>
                  <a:fillRect l="-15000" t="-4762" r="-10000" b="-7143"/>
                </a:stretch>
              </a:blipFill>
            </p:spPr>
            <p:txBody>
              <a:bodyPr/>
              <a:lstStyle/>
              <a:p>
                <a:r>
                  <a:rPr lang="en-IN">
                    <a:noFill/>
                  </a:rPr>
                  <a:t> </a:t>
                </a:r>
              </a:p>
            </p:txBody>
          </p:sp>
        </mc:Fallback>
      </mc:AlternateContent>
      <p:cxnSp>
        <p:nvCxnSpPr>
          <p:cNvPr id="87" name="Straight Arrow Connector 86"/>
          <p:cNvCxnSpPr>
            <a:stCxn id="83" idx="3"/>
            <a:endCxn id="85" idx="1"/>
          </p:cNvCxnSpPr>
          <p:nvPr/>
        </p:nvCxnSpPr>
        <p:spPr>
          <a:xfrm>
            <a:off x="2696379" y="2021596"/>
            <a:ext cx="418493"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p:nvSpPr>
            <p:spPr>
              <a:xfrm>
                <a:off x="2705069" y="1744383"/>
                <a:ext cx="42082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𝑔</m:t>
                      </m:r>
                      <m:r>
                        <a:rPr lang="en-US" sz="1600" b="0" i="1" smtClean="0">
                          <a:latin typeface="Cambria Math" panose="02040503050406030204" pitchFamily="18" charset="0"/>
                        </a:rPr>
                        <m:t>(.)</m:t>
                      </m:r>
                    </m:oMath>
                  </m:oMathPara>
                </a14:m>
                <a:endParaRPr lang="en-IN" sz="1600" dirty="0"/>
              </a:p>
            </p:txBody>
          </p:sp>
        </mc:Choice>
        <mc:Fallback xmlns="">
          <p:sp>
            <p:nvSpPr>
              <p:cNvPr id="23" name="TextBox 22"/>
              <p:cNvSpPr txBox="1">
                <a:spLocks noRot="1" noChangeAspect="1" noMove="1" noResize="1" noEditPoints="1" noAdjustHandles="1" noChangeArrowheads="1" noChangeShapeType="1" noTextEdit="1"/>
              </p:cNvSpPr>
              <p:nvPr/>
            </p:nvSpPr>
            <p:spPr>
              <a:xfrm>
                <a:off x="2705069" y="1744383"/>
                <a:ext cx="420820" cy="246221"/>
              </a:xfrm>
              <a:prstGeom prst="rect">
                <a:avLst/>
              </a:prstGeom>
              <a:blipFill rotWithShape="0">
                <a:blip r:embed="rId7"/>
                <a:stretch>
                  <a:fillRect l="-11594" r="-15942" b="-31707"/>
                </a:stretch>
              </a:blipFill>
            </p:spPr>
            <p:txBody>
              <a:bodyPr/>
              <a:lstStyle/>
              <a:p>
                <a:r>
                  <a:rPr lang="en-IN">
                    <a:noFill/>
                  </a:rPr>
                  <a:t> </a:t>
                </a:r>
              </a:p>
            </p:txBody>
          </p:sp>
        </mc:Fallback>
      </mc:AlternateContent>
      <p:cxnSp>
        <p:nvCxnSpPr>
          <p:cNvPr id="91" name="Straight Arrow Connector 90"/>
          <p:cNvCxnSpPr>
            <a:stCxn id="85" idx="3"/>
            <a:endCxn id="93" idx="1"/>
          </p:cNvCxnSpPr>
          <p:nvPr/>
        </p:nvCxnSpPr>
        <p:spPr>
          <a:xfrm>
            <a:off x="3500463" y="2021596"/>
            <a:ext cx="1197069"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TextBox 91"/>
              <p:cNvSpPr txBox="1"/>
              <p:nvPr/>
            </p:nvSpPr>
            <p:spPr>
              <a:xfrm>
                <a:off x="3499453" y="1744383"/>
                <a:ext cx="1223668" cy="25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1600" i="1" smtClean="0">
                              <a:latin typeface="Cambria Math" charset="0"/>
                            </a:rPr>
                          </m:ctrlPr>
                        </m:sSupPr>
                        <m:e>
                          <m:r>
                            <a:rPr lang="en-US" sz="1600" b="1" i="1" smtClean="0">
                              <a:latin typeface="Cambria Math" panose="02040503050406030204" pitchFamily="18" charset="0"/>
                            </a:rPr>
                            <m:t>𝑾</m:t>
                          </m:r>
                        </m:e>
                        <m:sup>
                          <m:r>
                            <a:rPr lang="en-US" sz="1600" b="0" i="1" smtClean="0">
                              <a:latin typeface="Cambria Math" panose="02040503050406030204" pitchFamily="18" charset="0"/>
                            </a:rPr>
                            <m:t>(</m:t>
                          </m:r>
                          <m:r>
                            <a:rPr lang="en-US" sz="1600" b="0" i="1" smtClean="0">
                              <a:latin typeface="Cambria Math" panose="02040503050406030204" pitchFamily="18" charset="0"/>
                            </a:rPr>
                            <m:t>𝑙</m:t>
                          </m:r>
                          <m:r>
                            <a:rPr lang="en-US" sz="1600" b="0" i="1" smtClean="0">
                              <a:latin typeface="Cambria Math" panose="02040503050406030204" pitchFamily="18" charset="0"/>
                            </a:rPr>
                            <m:t>+1)</m:t>
                          </m:r>
                        </m:sup>
                      </m:sSup>
                      <m:r>
                        <a:rPr lang="en-US" sz="1600" b="0" i="1" smtClean="0">
                          <a:latin typeface="Cambria Math" panose="02040503050406030204" pitchFamily="18" charset="0"/>
                        </a:rPr>
                        <m:t>,</m:t>
                      </m:r>
                      <m:sSup>
                        <m:sSupPr>
                          <m:ctrlPr>
                            <a:rPr lang="en-US" sz="1600" b="0" i="1" smtClean="0">
                              <a:latin typeface="Cambria Math" charset="0"/>
                            </a:rPr>
                          </m:ctrlPr>
                        </m:sSupPr>
                        <m:e>
                          <m:r>
                            <a:rPr lang="en-US" sz="1600" b="1" i="1" smtClean="0">
                              <a:latin typeface="Cambria Math" panose="02040503050406030204" pitchFamily="18" charset="0"/>
                            </a:rPr>
                            <m:t>𝒃</m:t>
                          </m:r>
                        </m:e>
                        <m:sup>
                          <m:r>
                            <a:rPr lang="en-US" sz="1600" b="0" i="1" smtClean="0">
                              <a:latin typeface="Cambria Math" panose="02040503050406030204" pitchFamily="18" charset="0"/>
                            </a:rPr>
                            <m:t>(</m:t>
                          </m:r>
                          <m:r>
                            <a:rPr lang="en-US" sz="1600" b="0" i="1" smtClean="0">
                              <a:latin typeface="Cambria Math" panose="02040503050406030204" pitchFamily="18" charset="0"/>
                            </a:rPr>
                            <m:t>𝑙</m:t>
                          </m:r>
                          <m:r>
                            <a:rPr lang="en-US" sz="1600" b="0" i="1" smtClean="0">
                              <a:latin typeface="Cambria Math" panose="02040503050406030204" pitchFamily="18" charset="0"/>
                            </a:rPr>
                            <m:t>+1)</m:t>
                          </m:r>
                        </m:sup>
                      </m:sSup>
                    </m:oMath>
                  </m:oMathPara>
                </a14:m>
                <a:endParaRPr lang="en-IN" sz="1600" dirty="0"/>
              </a:p>
            </p:txBody>
          </p:sp>
        </mc:Choice>
        <mc:Fallback xmlns="">
          <p:sp>
            <p:nvSpPr>
              <p:cNvPr id="92" name="TextBox 91"/>
              <p:cNvSpPr txBox="1">
                <a:spLocks noRot="1" noChangeAspect="1" noMove="1" noResize="1" noEditPoints="1" noAdjustHandles="1" noChangeArrowheads="1" noChangeShapeType="1" noTextEdit="1"/>
              </p:cNvSpPr>
              <p:nvPr/>
            </p:nvSpPr>
            <p:spPr>
              <a:xfrm>
                <a:off x="3499453" y="1744383"/>
                <a:ext cx="1223668" cy="256480"/>
              </a:xfrm>
              <a:prstGeom prst="rect">
                <a:avLst/>
              </a:prstGeom>
              <a:blipFill rotWithShape="0">
                <a:blip r:embed="rId8"/>
                <a:stretch>
                  <a:fillRect l="-2985" t="-4762" r="-2488" b="-9524"/>
                </a:stretch>
              </a:blipFill>
            </p:spPr>
            <p:txBody>
              <a:bodyPr/>
              <a:lstStyle/>
              <a:p>
                <a:r>
                  <a:rPr lang="en-IN">
                    <a:noFill/>
                  </a:rPr>
                  <a:t> </a:t>
                </a:r>
              </a:p>
            </p:txBody>
          </p:sp>
        </mc:Fallback>
      </mc:AlternateContent>
      <p:sp>
        <p:nvSpPr>
          <p:cNvPr id="93" name="Rectangle 92"/>
          <p:cNvSpPr/>
          <p:nvPr/>
        </p:nvSpPr>
        <p:spPr>
          <a:xfrm>
            <a:off x="4697532" y="1520328"/>
            <a:ext cx="575917"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4" name="Rectangle 93"/>
          <p:cNvSpPr/>
          <p:nvPr/>
        </p:nvSpPr>
        <p:spPr>
          <a:xfrm>
            <a:off x="5699921" y="1525836"/>
            <a:ext cx="522919"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95" name="TextBox 94"/>
              <p:cNvSpPr txBox="1"/>
              <p:nvPr/>
            </p:nvSpPr>
            <p:spPr>
              <a:xfrm>
                <a:off x="5699921" y="1923847"/>
                <a:ext cx="563488" cy="25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1600" i="1" smtClean="0">
                              <a:latin typeface="Cambria Math" charset="0"/>
                            </a:rPr>
                          </m:ctrlPr>
                        </m:sSupPr>
                        <m:e>
                          <m:r>
                            <a:rPr lang="en-US" sz="1600" b="1" i="1" smtClean="0">
                              <a:latin typeface="Cambria Math" panose="02040503050406030204" pitchFamily="18" charset="0"/>
                            </a:rPr>
                            <m:t>𝒉</m:t>
                          </m:r>
                        </m:e>
                        <m:sup>
                          <m:r>
                            <a:rPr lang="en-US" sz="1600" b="0" i="1" smtClean="0">
                              <a:latin typeface="Cambria Math" panose="02040503050406030204" pitchFamily="18" charset="0"/>
                            </a:rPr>
                            <m:t>(</m:t>
                          </m:r>
                          <m:r>
                            <a:rPr lang="en-US" sz="1600" b="0" i="1" smtClean="0">
                              <a:latin typeface="Cambria Math" panose="02040503050406030204" pitchFamily="18" charset="0"/>
                            </a:rPr>
                            <m:t>𝑙</m:t>
                          </m:r>
                          <m:r>
                            <a:rPr lang="en-US" sz="1600" b="0" i="1" smtClean="0">
                              <a:latin typeface="Cambria Math" panose="02040503050406030204" pitchFamily="18" charset="0"/>
                            </a:rPr>
                            <m:t>+1)</m:t>
                          </m:r>
                        </m:sup>
                      </m:sSup>
                    </m:oMath>
                  </m:oMathPara>
                </a14:m>
                <a:endParaRPr lang="en-IN" sz="1600" dirty="0"/>
              </a:p>
            </p:txBody>
          </p:sp>
        </mc:Choice>
        <mc:Fallback xmlns="">
          <p:sp>
            <p:nvSpPr>
              <p:cNvPr id="95" name="TextBox 94"/>
              <p:cNvSpPr txBox="1">
                <a:spLocks noRot="1" noChangeAspect="1" noMove="1" noResize="1" noEditPoints="1" noAdjustHandles="1" noChangeArrowheads="1" noChangeShapeType="1" noTextEdit="1"/>
              </p:cNvSpPr>
              <p:nvPr/>
            </p:nvSpPr>
            <p:spPr>
              <a:xfrm>
                <a:off x="5699921" y="1923847"/>
                <a:ext cx="563488" cy="256480"/>
              </a:xfrm>
              <a:prstGeom prst="rect">
                <a:avLst/>
              </a:prstGeom>
              <a:blipFill rotWithShape="0">
                <a:blip r:embed="rId9"/>
                <a:stretch>
                  <a:fillRect l="-8696" t="-4762" r="-7609" b="-7143"/>
                </a:stretch>
              </a:blipFill>
            </p:spPr>
            <p:txBody>
              <a:bodyPr/>
              <a:lstStyle/>
              <a:p>
                <a:r>
                  <a:rPr lang="en-IN">
                    <a:noFill/>
                  </a:rPr>
                  <a:t> </a:t>
                </a:r>
              </a:p>
            </p:txBody>
          </p:sp>
        </mc:Fallback>
      </mc:AlternateContent>
      <p:cxnSp>
        <p:nvCxnSpPr>
          <p:cNvPr id="96" name="Straight Arrow Connector 95"/>
          <p:cNvCxnSpPr/>
          <p:nvPr/>
        </p:nvCxnSpPr>
        <p:spPr>
          <a:xfrm>
            <a:off x="5281428" y="2021596"/>
            <a:ext cx="418493"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7" name="TextBox 96"/>
              <p:cNvSpPr txBox="1"/>
              <p:nvPr/>
            </p:nvSpPr>
            <p:spPr>
              <a:xfrm>
                <a:off x="5290118" y="1744383"/>
                <a:ext cx="42082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𝑔</m:t>
                      </m:r>
                      <m:r>
                        <a:rPr lang="en-US" sz="1600" b="0" i="1" smtClean="0">
                          <a:latin typeface="Cambria Math" panose="02040503050406030204" pitchFamily="18" charset="0"/>
                        </a:rPr>
                        <m:t>(.)</m:t>
                      </m:r>
                    </m:oMath>
                  </m:oMathPara>
                </a14:m>
                <a:endParaRPr lang="en-IN" sz="1600" dirty="0"/>
              </a:p>
            </p:txBody>
          </p:sp>
        </mc:Choice>
        <mc:Fallback xmlns="">
          <p:sp>
            <p:nvSpPr>
              <p:cNvPr id="97" name="TextBox 96"/>
              <p:cNvSpPr txBox="1">
                <a:spLocks noRot="1" noChangeAspect="1" noMove="1" noResize="1" noEditPoints="1" noAdjustHandles="1" noChangeArrowheads="1" noChangeShapeType="1" noTextEdit="1"/>
              </p:cNvSpPr>
              <p:nvPr/>
            </p:nvSpPr>
            <p:spPr>
              <a:xfrm>
                <a:off x="5290118" y="1744383"/>
                <a:ext cx="420820" cy="246221"/>
              </a:xfrm>
              <a:prstGeom prst="rect">
                <a:avLst/>
              </a:prstGeom>
              <a:blipFill rotWithShape="0">
                <a:blip r:embed="rId10"/>
                <a:stretch>
                  <a:fillRect l="-11594" r="-15942" b="-31707"/>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02" name="TextBox 101"/>
              <p:cNvSpPr txBox="1"/>
              <p:nvPr/>
            </p:nvSpPr>
            <p:spPr>
              <a:xfrm>
                <a:off x="4711564" y="1905847"/>
                <a:ext cx="561885" cy="25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1600" i="1" smtClean="0">
                              <a:latin typeface="Cambria Math" charset="0"/>
                            </a:rPr>
                          </m:ctrlPr>
                        </m:sSupPr>
                        <m:e>
                          <m:r>
                            <a:rPr lang="en-US" sz="1600" b="1" i="1" smtClean="0">
                              <a:latin typeface="Cambria Math" panose="02040503050406030204" pitchFamily="18" charset="0"/>
                            </a:rPr>
                            <m:t>𝒂</m:t>
                          </m:r>
                        </m:e>
                        <m:sup>
                          <m:r>
                            <a:rPr lang="en-US" sz="1600" b="0" i="1" smtClean="0">
                              <a:latin typeface="Cambria Math" panose="02040503050406030204" pitchFamily="18" charset="0"/>
                            </a:rPr>
                            <m:t>(</m:t>
                          </m:r>
                          <m:r>
                            <a:rPr lang="en-US" sz="1600" b="0" i="1" smtClean="0">
                              <a:latin typeface="Cambria Math" panose="02040503050406030204" pitchFamily="18" charset="0"/>
                            </a:rPr>
                            <m:t>𝑙</m:t>
                          </m:r>
                          <m:r>
                            <a:rPr lang="en-US" sz="1600" b="0" i="1" smtClean="0">
                              <a:latin typeface="Cambria Math" panose="02040503050406030204" pitchFamily="18" charset="0"/>
                            </a:rPr>
                            <m:t>+1)</m:t>
                          </m:r>
                        </m:sup>
                      </m:sSup>
                    </m:oMath>
                  </m:oMathPara>
                </a14:m>
                <a:endParaRPr lang="en-IN" sz="1600" dirty="0"/>
              </a:p>
            </p:txBody>
          </p:sp>
        </mc:Choice>
        <mc:Fallback xmlns="">
          <p:sp>
            <p:nvSpPr>
              <p:cNvPr id="102" name="TextBox 101"/>
              <p:cNvSpPr txBox="1">
                <a:spLocks noRot="1" noChangeAspect="1" noMove="1" noResize="1" noEditPoints="1" noAdjustHandles="1" noChangeArrowheads="1" noChangeShapeType="1" noTextEdit="1"/>
              </p:cNvSpPr>
              <p:nvPr/>
            </p:nvSpPr>
            <p:spPr>
              <a:xfrm>
                <a:off x="4711564" y="1905847"/>
                <a:ext cx="561885" cy="256480"/>
              </a:xfrm>
              <a:prstGeom prst="rect">
                <a:avLst/>
              </a:prstGeom>
              <a:blipFill rotWithShape="0">
                <a:blip r:embed="rId11"/>
                <a:stretch>
                  <a:fillRect l="-5435" t="-4762" r="-5435"/>
                </a:stretch>
              </a:blipFill>
            </p:spPr>
            <p:txBody>
              <a:bodyPr/>
              <a:lstStyle/>
              <a:p>
                <a:r>
                  <a:rPr lang="en-IN">
                    <a:noFill/>
                  </a:rPr>
                  <a:t> </a:t>
                </a:r>
              </a:p>
            </p:txBody>
          </p:sp>
        </mc:Fallback>
      </mc:AlternateContent>
      <p:cxnSp>
        <p:nvCxnSpPr>
          <p:cNvPr id="103" name="Straight Arrow Connector 102"/>
          <p:cNvCxnSpPr/>
          <p:nvPr/>
        </p:nvCxnSpPr>
        <p:spPr>
          <a:xfrm>
            <a:off x="6239742" y="2021596"/>
            <a:ext cx="418493"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endCxn id="106" idx="1"/>
          </p:cNvCxnSpPr>
          <p:nvPr/>
        </p:nvCxnSpPr>
        <p:spPr>
          <a:xfrm>
            <a:off x="7239865" y="2021596"/>
            <a:ext cx="888593"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Box 104"/>
              <p:cNvSpPr txBox="1"/>
              <p:nvPr/>
            </p:nvSpPr>
            <p:spPr>
              <a:xfrm>
                <a:off x="7238855" y="1744383"/>
                <a:ext cx="888064" cy="25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1600" i="1" smtClean="0">
                              <a:latin typeface="Cambria Math" charset="0"/>
                            </a:rPr>
                          </m:ctrlPr>
                        </m:sSupPr>
                        <m:e>
                          <m:r>
                            <a:rPr lang="en-US" sz="1600" b="1" i="1" smtClean="0">
                              <a:latin typeface="Cambria Math" panose="02040503050406030204" pitchFamily="18" charset="0"/>
                            </a:rPr>
                            <m:t>𝑾</m:t>
                          </m:r>
                        </m:e>
                        <m:sup>
                          <m:r>
                            <a:rPr lang="en-US" sz="1600" b="0" i="1" smtClean="0">
                              <a:latin typeface="Cambria Math" panose="02040503050406030204" pitchFamily="18" charset="0"/>
                            </a:rPr>
                            <m:t>(</m:t>
                          </m:r>
                          <m:r>
                            <a:rPr lang="en-US" sz="1600" b="0" i="1" smtClean="0">
                              <a:latin typeface="Cambria Math" panose="02040503050406030204" pitchFamily="18" charset="0"/>
                            </a:rPr>
                            <m:t>𝐿</m:t>
                          </m:r>
                          <m:r>
                            <a:rPr lang="en-US" sz="1600" b="0" i="1" smtClean="0">
                              <a:latin typeface="Cambria Math" panose="02040503050406030204" pitchFamily="18" charset="0"/>
                            </a:rPr>
                            <m:t>)</m:t>
                          </m:r>
                        </m:sup>
                      </m:sSup>
                      <m:r>
                        <a:rPr lang="en-US" sz="1600" b="0" i="1" smtClean="0">
                          <a:latin typeface="Cambria Math" panose="02040503050406030204" pitchFamily="18" charset="0"/>
                        </a:rPr>
                        <m:t>,</m:t>
                      </m:r>
                      <m:sSup>
                        <m:sSupPr>
                          <m:ctrlPr>
                            <a:rPr lang="en-US" sz="1600" b="0" i="1" smtClean="0">
                              <a:latin typeface="Cambria Math" charset="0"/>
                            </a:rPr>
                          </m:ctrlPr>
                        </m:sSupPr>
                        <m:e>
                          <m:r>
                            <a:rPr lang="en-US" sz="1600" b="1" i="1" smtClean="0">
                              <a:latin typeface="Cambria Math" panose="02040503050406030204" pitchFamily="18" charset="0"/>
                            </a:rPr>
                            <m:t>𝒃</m:t>
                          </m:r>
                        </m:e>
                        <m:sup>
                          <m:r>
                            <a:rPr lang="en-US" sz="1600" b="0" i="1" smtClean="0">
                              <a:latin typeface="Cambria Math" panose="02040503050406030204" pitchFamily="18" charset="0"/>
                            </a:rPr>
                            <m:t>(</m:t>
                          </m:r>
                          <m:r>
                            <a:rPr lang="en-US" sz="1600" b="0" i="1" smtClean="0">
                              <a:latin typeface="Cambria Math" panose="02040503050406030204" pitchFamily="18" charset="0"/>
                            </a:rPr>
                            <m:t>𝐿</m:t>
                          </m:r>
                          <m:r>
                            <a:rPr lang="en-US" sz="1600" b="0" i="1" smtClean="0">
                              <a:latin typeface="Cambria Math" panose="02040503050406030204" pitchFamily="18" charset="0"/>
                            </a:rPr>
                            <m:t>)</m:t>
                          </m:r>
                        </m:sup>
                      </m:sSup>
                    </m:oMath>
                  </m:oMathPara>
                </a14:m>
                <a:endParaRPr lang="en-IN" sz="1600" dirty="0"/>
              </a:p>
            </p:txBody>
          </p:sp>
        </mc:Choice>
        <mc:Fallback xmlns="">
          <p:sp>
            <p:nvSpPr>
              <p:cNvPr id="105" name="TextBox 104"/>
              <p:cNvSpPr txBox="1">
                <a:spLocks noRot="1" noChangeAspect="1" noMove="1" noResize="1" noEditPoints="1" noAdjustHandles="1" noChangeArrowheads="1" noChangeShapeType="1" noTextEdit="1"/>
              </p:cNvSpPr>
              <p:nvPr/>
            </p:nvSpPr>
            <p:spPr>
              <a:xfrm>
                <a:off x="7238855" y="1744383"/>
                <a:ext cx="888064" cy="256480"/>
              </a:xfrm>
              <a:prstGeom prst="rect">
                <a:avLst/>
              </a:prstGeom>
              <a:blipFill rotWithShape="0">
                <a:blip r:embed="rId12"/>
                <a:stretch>
                  <a:fillRect l="-4795" t="-4762" r="-4110" b="-9524"/>
                </a:stretch>
              </a:blipFill>
            </p:spPr>
            <p:txBody>
              <a:bodyPr/>
              <a:lstStyle/>
              <a:p>
                <a:r>
                  <a:rPr lang="en-IN">
                    <a:noFill/>
                  </a:rPr>
                  <a:t> </a:t>
                </a:r>
              </a:p>
            </p:txBody>
          </p:sp>
        </mc:Fallback>
      </mc:AlternateContent>
      <p:sp>
        <p:nvSpPr>
          <p:cNvPr id="106" name="Rectangle 105"/>
          <p:cNvSpPr/>
          <p:nvPr/>
        </p:nvSpPr>
        <p:spPr>
          <a:xfrm>
            <a:off x="8128458" y="1520328"/>
            <a:ext cx="385591"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08" name="Straight Arrow Connector 107"/>
          <p:cNvCxnSpPr/>
          <p:nvPr/>
        </p:nvCxnSpPr>
        <p:spPr>
          <a:xfrm>
            <a:off x="8514049" y="2021596"/>
            <a:ext cx="486739" cy="5508"/>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TextBox 108"/>
              <p:cNvSpPr txBox="1"/>
              <p:nvPr/>
            </p:nvSpPr>
            <p:spPr>
              <a:xfrm>
                <a:off x="8566807" y="1744383"/>
                <a:ext cx="354777" cy="246221"/>
              </a:xfrm>
              <a:prstGeom prst="rect">
                <a:avLst/>
              </a:prstGeom>
              <a:noFill/>
            </p:spPr>
            <p:txBody>
              <a:bodyPr wrap="none" lIns="0" tIns="0" rIns="0" bIns="0" rtlCol="0">
                <a:spAutoFit/>
              </a:bodyPr>
              <a:lstStyle/>
              <a:p>
                <a:r>
                  <a:rPr lang="en-US" sz="1600" b="0" dirty="0" smtClean="0"/>
                  <a:t>o</a:t>
                </a:r>
                <a14:m>
                  <m:oMath xmlns:m="http://schemas.openxmlformats.org/officeDocument/2006/math">
                    <m:r>
                      <a:rPr lang="en-US" sz="1600" b="0" i="1" smtClean="0">
                        <a:latin typeface="Cambria Math" panose="02040503050406030204" pitchFamily="18" charset="0"/>
                      </a:rPr>
                      <m:t>(.)</m:t>
                    </m:r>
                  </m:oMath>
                </a14:m>
                <a:endParaRPr lang="en-IN" sz="1600" dirty="0"/>
              </a:p>
            </p:txBody>
          </p:sp>
        </mc:Choice>
        <mc:Fallback xmlns="">
          <p:sp>
            <p:nvSpPr>
              <p:cNvPr id="109" name="TextBox 108"/>
              <p:cNvSpPr txBox="1">
                <a:spLocks noRot="1" noChangeAspect="1" noMove="1" noResize="1" noEditPoints="1" noAdjustHandles="1" noChangeArrowheads="1" noChangeShapeType="1" noTextEdit="1"/>
              </p:cNvSpPr>
              <p:nvPr/>
            </p:nvSpPr>
            <p:spPr>
              <a:xfrm>
                <a:off x="8566807" y="1744383"/>
                <a:ext cx="354777" cy="246221"/>
              </a:xfrm>
              <a:prstGeom prst="rect">
                <a:avLst/>
              </a:prstGeom>
              <a:blipFill rotWithShape="0">
                <a:blip r:embed="rId13"/>
                <a:stretch>
                  <a:fillRect l="-33898" t="-24390" r="-23729" b="-48780"/>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10" name="TextBox 109"/>
              <p:cNvSpPr txBox="1"/>
              <p:nvPr/>
            </p:nvSpPr>
            <p:spPr>
              <a:xfrm>
                <a:off x="8142490" y="1905847"/>
                <a:ext cx="394082" cy="25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1600" i="1" smtClean="0">
                              <a:latin typeface="Cambria Math" charset="0"/>
                            </a:rPr>
                          </m:ctrlPr>
                        </m:sSupPr>
                        <m:e>
                          <m:r>
                            <a:rPr lang="en-US" sz="1600" b="1" i="1" smtClean="0">
                              <a:latin typeface="Cambria Math" panose="02040503050406030204" pitchFamily="18" charset="0"/>
                            </a:rPr>
                            <m:t>𝒂</m:t>
                          </m:r>
                        </m:e>
                        <m:sup>
                          <m:r>
                            <a:rPr lang="en-US" sz="1600" b="0" i="1" smtClean="0">
                              <a:latin typeface="Cambria Math" panose="02040503050406030204" pitchFamily="18" charset="0"/>
                            </a:rPr>
                            <m:t>(</m:t>
                          </m:r>
                          <m:r>
                            <a:rPr lang="en-US" sz="1600" b="0" i="1" smtClean="0">
                              <a:latin typeface="Cambria Math" panose="02040503050406030204" pitchFamily="18" charset="0"/>
                            </a:rPr>
                            <m:t>𝐿</m:t>
                          </m:r>
                          <m:r>
                            <a:rPr lang="en-US" sz="1600" b="0" i="1" smtClean="0">
                              <a:latin typeface="Cambria Math" panose="02040503050406030204" pitchFamily="18" charset="0"/>
                            </a:rPr>
                            <m:t>)</m:t>
                          </m:r>
                        </m:sup>
                      </m:sSup>
                    </m:oMath>
                  </m:oMathPara>
                </a14:m>
                <a:endParaRPr lang="en-IN" sz="1600" dirty="0"/>
              </a:p>
            </p:txBody>
          </p:sp>
        </mc:Choice>
        <mc:Fallback xmlns="">
          <p:sp>
            <p:nvSpPr>
              <p:cNvPr id="110" name="TextBox 109"/>
              <p:cNvSpPr txBox="1">
                <a:spLocks noRot="1" noChangeAspect="1" noMove="1" noResize="1" noEditPoints="1" noAdjustHandles="1" noChangeArrowheads="1" noChangeShapeType="1" noTextEdit="1"/>
              </p:cNvSpPr>
              <p:nvPr/>
            </p:nvSpPr>
            <p:spPr>
              <a:xfrm>
                <a:off x="8142490" y="1905847"/>
                <a:ext cx="394082" cy="256480"/>
              </a:xfrm>
              <a:prstGeom prst="rect">
                <a:avLst/>
              </a:prstGeom>
              <a:blipFill rotWithShape="0">
                <a:blip r:embed="rId14"/>
                <a:stretch>
                  <a:fillRect l="-7813" t="-4762" r="-9375"/>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11" name="TextBox 110"/>
              <p:cNvSpPr txBox="1"/>
              <p:nvPr/>
            </p:nvSpPr>
            <p:spPr>
              <a:xfrm>
                <a:off x="9006114" y="1877752"/>
                <a:ext cx="1044260"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rPr>
                        <m:t>𝒚</m:t>
                      </m:r>
                      <m:r>
                        <a:rPr lang="en-US" sz="1600" b="1" i="1" smtClean="0">
                          <a:latin typeface="Cambria Math" panose="02040503050406030204" pitchFamily="18" charset="0"/>
                        </a:rPr>
                        <m:t>=</m:t>
                      </m:r>
                      <m:r>
                        <a:rPr lang="en-US" sz="1600" b="1" i="1" smtClean="0">
                          <a:latin typeface="Cambria Math" panose="02040503050406030204" pitchFamily="18" charset="0"/>
                        </a:rPr>
                        <m:t>𝒇</m:t>
                      </m:r>
                      <m:r>
                        <a:rPr lang="en-US" sz="1600" b="1" i="1" smtClean="0">
                          <a:latin typeface="Cambria Math" panose="02040503050406030204" pitchFamily="18" charset="0"/>
                        </a:rPr>
                        <m:t>(</m:t>
                      </m:r>
                      <m:r>
                        <a:rPr lang="en-US" sz="1600" b="1" i="1" smtClean="0">
                          <a:latin typeface="Cambria Math" panose="02040503050406030204" pitchFamily="18" charset="0"/>
                        </a:rPr>
                        <m:t>𝒙</m:t>
                      </m:r>
                      <m:r>
                        <a:rPr lang="en-US" sz="1600" b="1" i="1" smtClean="0">
                          <a:latin typeface="Cambria Math" panose="02040503050406030204" pitchFamily="18" charset="0"/>
                        </a:rPr>
                        <m:t>, </m:t>
                      </m:r>
                      <m:r>
                        <a:rPr lang="en-US" sz="1600" b="1" i="1" smtClean="0">
                          <a:latin typeface="Cambria Math" panose="02040503050406030204" pitchFamily="18" charset="0"/>
                        </a:rPr>
                        <m:t>𝜽</m:t>
                      </m:r>
                      <m:r>
                        <a:rPr lang="en-US" sz="1600" b="1" i="1" smtClean="0">
                          <a:latin typeface="Cambria Math" panose="02040503050406030204" pitchFamily="18" charset="0"/>
                        </a:rPr>
                        <m:t>)</m:t>
                      </m:r>
                    </m:oMath>
                  </m:oMathPara>
                </a14:m>
                <a:endParaRPr lang="en-US" sz="1600" b="1" i="1" dirty="0" smtClean="0">
                  <a:latin typeface="Cambria Math" panose="02040503050406030204" pitchFamily="18" charset="0"/>
                </a:endParaRPr>
              </a:p>
            </p:txBody>
          </p:sp>
        </mc:Choice>
        <mc:Fallback xmlns="">
          <p:sp>
            <p:nvSpPr>
              <p:cNvPr id="111" name="TextBox 110"/>
              <p:cNvSpPr txBox="1">
                <a:spLocks noRot="1" noChangeAspect="1" noMove="1" noResize="1" noEditPoints="1" noAdjustHandles="1" noChangeArrowheads="1" noChangeShapeType="1" noTextEdit="1"/>
              </p:cNvSpPr>
              <p:nvPr/>
            </p:nvSpPr>
            <p:spPr>
              <a:xfrm>
                <a:off x="9006114" y="1877752"/>
                <a:ext cx="1044260" cy="246221"/>
              </a:xfrm>
              <a:prstGeom prst="rect">
                <a:avLst/>
              </a:prstGeom>
              <a:blipFill rotWithShape="0">
                <a:blip r:embed="rId15"/>
                <a:stretch>
                  <a:fillRect l="-6395" r="-4070" b="-37500"/>
                </a:stretch>
              </a:blipFill>
            </p:spPr>
            <p:txBody>
              <a:bodyPr/>
              <a:lstStyle/>
              <a:p>
                <a:r>
                  <a:rPr lang="en-IN">
                    <a:noFill/>
                  </a:rPr>
                  <a:t> </a:t>
                </a:r>
              </a:p>
            </p:txBody>
          </p:sp>
        </mc:Fallback>
      </mc:AlternateContent>
      <p:grpSp>
        <p:nvGrpSpPr>
          <p:cNvPr id="113" name="Group 112"/>
          <p:cNvGrpSpPr/>
          <p:nvPr/>
        </p:nvGrpSpPr>
        <p:grpSpPr>
          <a:xfrm rot="16200000">
            <a:off x="6953987" y="1863687"/>
            <a:ext cx="36000" cy="340800"/>
            <a:chOff x="2731586" y="4043627"/>
            <a:chExt cx="36000" cy="340800"/>
          </a:xfrm>
        </p:grpSpPr>
        <p:sp>
          <p:nvSpPr>
            <p:cNvPr id="114" name="Oval 113"/>
            <p:cNvSpPr/>
            <p:nvPr/>
          </p:nvSpPr>
          <p:spPr>
            <a:xfrm>
              <a:off x="2731586" y="4043627"/>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5" name="Oval 114"/>
            <p:cNvSpPr/>
            <p:nvPr/>
          </p:nvSpPr>
          <p:spPr>
            <a:xfrm>
              <a:off x="2731586" y="4196027"/>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5" name="Oval 154"/>
            <p:cNvSpPr/>
            <p:nvPr/>
          </p:nvSpPr>
          <p:spPr>
            <a:xfrm>
              <a:off x="2731586" y="4348427"/>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42" name="Straight Arrow Connector 41"/>
          <p:cNvCxnSpPr/>
          <p:nvPr/>
        </p:nvCxnSpPr>
        <p:spPr>
          <a:xfrm>
            <a:off x="10103001" y="2031600"/>
            <a:ext cx="486739" cy="5508"/>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p:cNvSpPr txBox="1"/>
              <p:nvPr/>
            </p:nvSpPr>
            <p:spPr>
              <a:xfrm>
                <a:off x="10573660" y="1887756"/>
                <a:ext cx="1131142"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𝐽</m:t>
                      </m:r>
                      <m:d>
                        <m:dPr>
                          <m:ctrlPr>
                            <a:rPr lang="en-US" sz="1600" b="1" i="1" smtClean="0">
                              <a:latin typeface="Cambria Math" charset="0"/>
                            </a:rPr>
                          </m:ctrlPr>
                        </m:dPr>
                        <m:e>
                          <m:r>
                            <a:rPr lang="en-US" sz="1600" b="1" i="1" smtClean="0">
                              <a:latin typeface="Cambria Math" panose="02040503050406030204" pitchFamily="18" charset="0"/>
                            </a:rPr>
                            <m:t>𝒇</m:t>
                          </m:r>
                          <m:d>
                            <m:dPr>
                              <m:ctrlPr>
                                <a:rPr lang="en-US" sz="1600" b="1" i="1" smtClean="0">
                                  <a:latin typeface="Cambria Math" charset="0"/>
                                </a:rPr>
                              </m:ctrlPr>
                            </m:dPr>
                            <m:e>
                              <m:r>
                                <a:rPr lang="en-US" sz="1600" b="1" i="1" smtClean="0">
                                  <a:latin typeface="Cambria Math" panose="02040503050406030204" pitchFamily="18" charset="0"/>
                                </a:rPr>
                                <m:t>𝒙</m:t>
                              </m:r>
                              <m:r>
                                <a:rPr lang="en-US" sz="1600" b="1" i="1" smtClean="0">
                                  <a:latin typeface="Cambria Math" panose="02040503050406030204" pitchFamily="18" charset="0"/>
                                </a:rPr>
                                <m:t>, </m:t>
                              </m:r>
                              <m:r>
                                <a:rPr lang="en-US" sz="1600" b="1" i="1" smtClean="0">
                                  <a:latin typeface="Cambria Math" panose="02040503050406030204" pitchFamily="18" charset="0"/>
                                </a:rPr>
                                <m:t>𝜽</m:t>
                              </m:r>
                            </m:e>
                          </m:d>
                          <m:r>
                            <a:rPr lang="en-US" sz="1600" b="1" i="1" smtClean="0">
                              <a:latin typeface="Cambria Math" panose="02040503050406030204" pitchFamily="18" charset="0"/>
                            </a:rPr>
                            <m:t>,</m:t>
                          </m:r>
                          <m:r>
                            <a:rPr lang="en-US" sz="1600" b="1" i="1" smtClean="0">
                              <a:latin typeface="Cambria Math" panose="02040503050406030204" pitchFamily="18" charset="0"/>
                            </a:rPr>
                            <m:t>𝒄</m:t>
                          </m:r>
                          <m:r>
                            <a:rPr lang="en-US" sz="1600" b="1" i="1" smtClean="0">
                              <a:latin typeface="Cambria Math" panose="02040503050406030204" pitchFamily="18" charset="0"/>
                            </a:rPr>
                            <m:t> </m:t>
                          </m:r>
                        </m:e>
                      </m:d>
                    </m:oMath>
                  </m:oMathPara>
                </a14:m>
                <a:endParaRPr lang="en-US" sz="1600" b="1" i="1" dirty="0" smtClean="0">
                  <a:latin typeface="Cambria Math" panose="02040503050406030204" pitchFamily="18" charset="0"/>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10573660" y="1887756"/>
                <a:ext cx="1131142" cy="246221"/>
              </a:xfrm>
              <a:prstGeom prst="rect">
                <a:avLst/>
              </a:prstGeom>
              <a:blipFill rotWithShape="0">
                <a:blip r:embed="rId16"/>
                <a:stretch>
                  <a:fillRect l="-8108" b="-35000"/>
                </a:stretch>
              </a:blipFill>
            </p:spPr>
            <p:txBody>
              <a:bodyPr/>
              <a:lstStyle/>
              <a:p>
                <a:r>
                  <a:rPr lang="en-IN">
                    <a:noFill/>
                  </a:rPr>
                  <a:t> </a:t>
                </a:r>
              </a:p>
            </p:txBody>
          </p:sp>
        </mc:Fallback>
      </mc:AlternateContent>
      <p:cxnSp>
        <p:nvCxnSpPr>
          <p:cNvPr id="52" name="Straight Arrow Connector 51"/>
          <p:cNvCxnSpPr/>
          <p:nvPr/>
        </p:nvCxnSpPr>
        <p:spPr>
          <a:xfrm>
            <a:off x="451581" y="2052087"/>
            <a:ext cx="222057"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rot="16200000">
            <a:off x="280755" y="1950254"/>
            <a:ext cx="45719" cy="188400"/>
            <a:chOff x="2731586" y="4043627"/>
            <a:chExt cx="36000" cy="340800"/>
          </a:xfrm>
        </p:grpSpPr>
        <p:sp>
          <p:nvSpPr>
            <p:cNvPr id="54" name="Oval 53"/>
            <p:cNvSpPr/>
            <p:nvPr/>
          </p:nvSpPr>
          <p:spPr>
            <a:xfrm>
              <a:off x="2731586" y="4043627"/>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Oval 54"/>
            <p:cNvSpPr/>
            <p:nvPr/>
          </p:nvSpPr>
          <p:spPr>
            <a:xfrm>
              <a:off x="2731586" y="4196027"/>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Oval 55"/>
            <p:cNvSpPr/>
            <p:nvPr/>
          </p:nvSpPr>
          <p:spPr>
            <a:xfrm>
              <a:off x="2731586" y="4348427"/>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58" name="Straight Arrow Connector 57"/>
          <p:cNvCxnSpPr/>
          <p:nvPr/>
        </p:nvCxnSpPr>
        <p:spPr>
          <a:xfrm>
            <a:off x="11482806" y="2151173"/>
            <a:ext cx="7943" cy="288000"/>
          </a:xfrm>
          <a:prstGeom prst="straightConnector1">
            <a:avLst/>
          </a:prstGeom>
          <a:ln>
            <a:tailEnd type="stealth" w="lg" len="lg"/>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10850375" y="2432332"/>
            <a:ext cx="1307335" cy="584775"/>
          </a:xfrm>
          <a:prstGeom prst="rect">
            <a:avLst/>
          </a:prstGeom>
          <a:noFill/>
        </p:spPr>
        <p:txBody>
          <a:bodyPr wrap="square" rtlCol="0">
            <a:spAutoFit/>
          </a:bodyPr>
          <a:lstStyle/>
          <a:p>
            <a:r>
              <a:rPr lang="en-US" sz="1600" dirty="0" smtClean="0"/>
              <a:t>True class of the example</a:t>
            </a:r>
            <a:endParaRPr lang="en-IN" sz="1600" dirty="0"/>
          </a:p>
        </p:txBody>
      </p:sp>
      <p:sp>
        <p:nvSpPr>
          <p:cNvPr id="60" name="Google Shape;100;p14"/>
          <p:cNvSpPr txBox="1"/>
          <p:nvPr/>
        </p:nvSpPr>
        <p:spPr>
          <a:xfrm>
            <a:off x="302992" y="3206847"/>
            <a:ext cx="11012212" cy="5777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smtClean="0"/>
              <a:t>Backpropagation</a:t>
            </a:r>
            <a:r>
              <a:rPr lang="en-US" dirty="0" smtClean="0"/>
              <a:t> consists of intelligent use of the chain rule of differentiation for computation of these gradients</a:t>
            </a:r>
            <a:endParaRPr dirty="0"/>
          </a:p>
        </p:txBody>
      </p:sp>
      <mc:AlternateContent xmlns:mc="http://schemas.openxmlformats.org/markup-compatibility/2006" xmlns:a14="http://schemas.microsoft.com/office/drawing/2010/main">
        <mc:Choice Requires="a14">
          <p:sp>
            <p:nvSpPr>
              <p:cNvPr id="62" name="Google Shape;100;p14"/>
              <p:cNvSpPr txBox="1"/>
              <p:nvPr/>
            </p:nvSpPr>
            <p:spPr>
              <a:xfrm>
                <a:off x="-108766" y="2661113"/>
                <a:ext cx="7347621" cy="577795"/>
              </a:xfrm>
              <a:prstGeom prst="rect">
                <a:avLst/>
              </a:prstGeom>
              <a:noFill/>
              <a:ln>
                <a:noFill/>
              </a:ln>
            </p:spPr>
            <p:txBody>
              <a:bodyPr spcFirstLastPara="1" wrap="square" lIns="91425" tIns="91425" rIns="91425" bIns="91425" anchor="t" anchorCtr="0">
                <a:noAutofit/>
              </a:bodyPr>
              <a:lstStyle/>
              <a:p>
                <a:pPr lvl="0" algn="ctr"/>
                <a:r>
                  <a:rPr lang="en-US" dirty="0" smtClean="0"/>
                  <a:t>For gradient descent we need to compute </a:t>
                </a:r>
                <a14:m>
                  <m:oMath xmlns:m="http://schemas.openxmlformats.org/officeDocument/2006/math">
                    <m:f>
                      <m:fPr>
                        <m:ctrlPr>
                          <a:rPr lang="en-US" i="1" smtClean="0">
                            <a:latin typeface="Cambria Math" charset="0"/>
                          </a:rPr>
                        </m:ctrlPr>
                      </m:fPr>
                      <m:num>
                        <m:r>
                          <a:rPr lang="en-US" i="1" smtClean="0">
                            <a:latin typeface="Cambria Math" panose="02040503050406030204" pitchFamily="18" charset="0"/>
                          </a:rPr>
                          <m:t>𝜕</m:t>
                        </m:r>
                        <m:r>
                          <a:rPr lang="en-IN" b="0" i="1" smtClean="0">
                            <a:latin typeface="Cambria Math" panose="02040503050406030204" pitchFamily="18" charset="0"/>
                          </a:rPr>
                          <m:t>𝐽</m:t>
                        </m:r>
                      </m:num>
                      <m:den>
                        <m:r>
                          <a:rPr lang="en-US" i="1" smtClean="0">
                            <a:latin typeface="Cambria Math" panose="02040503050406030204" pitchFamily="18" charset="0"/>
                          </a:rPr>
                          <m:t>𝜕</m:t>
                        </m:r>
                        <m:sSubSup>
                          <m:sSubSupPr>
                            <m:ctrlPr>
                              <a:rPr lang="en-US" i="1" smtClean="0">
                                <a:latin typeface="Cambria Math" charset="0"/>
                              </a:rPr>
                            </m:ctrlPr>
                          </m:sSubSupPr>
                          <m:e>
                            <m:r>
                              <a:rPr lang="en-IN" b="1" i="1" smtClean="0">
                                <a:latin typeface="Cambria Math" panose="02040503050406030204" pitchFamily="18" charset="0"/>
                              </a:rPr>
                              <m:t>𝑾</m:t>
                            </m:r>
                          </m:e>
                          <m:sub>
                            <m:r>
                              <a:rPr lang="en-IN" b="0" i="1" smtClean="0">
                                <a:latin typeface="Cambria Math" panose="02040503050406030204" pitchFamily="18" charset="0"/>
                              </a:rPr>
                              <m:t>𝑖</m:t>
                            </m:r>
                            <m:r>
                              <a:rPr lang="en-IN" b="0" i="1" smtClean="0">
                                <a:latin typeface="Cambria Math" panose="02040503050406030204" pitchFamily="18" charset="0"/>
                              </a:rPr>
                              <m:t>,</m:t>
                            </m:r>
                            <m:r>
                              <a:rPr lang="en-IN" b="0" i="1" smtClean="0">
                                <a:latin typeface="Cambria Math" panose="02040503050406030204" pitchFamily="18" charset="0"/>
                              </a:rPr>
                              <m:t>𝑗</m:t>
                            </m:r>
                          </m:sub>
                          <m:sup>
                            <m:r>
                              <a:rPr lang="en-IN" b="0" i="1" smtClean="0">
                                <a:latin typeface="Cambria Math" panose="02040503050406030204" pitchFamily="18" charset="0"/>
                              </a:rPr>
                              <m:t>(</m:t>
                            </m:r>
                            <m:r>
                              <a:rPr lang="en-IN" b="0" i="1" smtClean="0">
                                <a:latin typeface="Cambria Math" panose="02040503050406030204" pitchFamily="18" charset="0"/>
                              </a:rPr>
                              <m:t>𝑙</m:t>
                            </m:r>
                            <m:r>
                              <a:rPr lang="en-IN" b="0" i="1" smtClean="0">
                                <a:latin typeface="Cambria Math" panose="02040503050406030204" pitchFamily="18" charset="0"/>
                              </a:rPr>
                              <m:t>)</m:t>
                            </m:r>
                          </m:sup>
                        </m:sSubSup>
                      </m:den>
                    </m:f>
                  </m:oMath>
                </a14:m>
                <a:r>
                  <a:rPr lang="en-IN" dirty="0" smtClean="0"/>
                  <a:t> and </a:t>
                </a:r>
                <a14:m>
                  <m:oMath xmlns:m="http://schemas.openxmlformats.org/officeDocument/2006/math">
                    <m:f>
                      <m:fPr>
                        <m:ctrlPr>
                          <a:rPr lang="en-US" i="1">
                            <a:latin typeface="Cambria Math" charset="0"/>
                          </a:rPr>
                        </m:ctrlPr>
                      </m:fPr>
                      <m:num>
                        <m:r>
                          <a:rPr lang="en-US" i="1">
                            <a:latin typeface="Cambria Math" panose="02040503050406030204" pitchFamily="18" charset="0"/>
                          </a:rPr>
                          <m:t>𝜕</m:t>
                        </m:r>
                        <m:r>
                          <a:rPr lang="en-IN" i="1" smtClean="0">
                            <a:latin typeface="Cambria Math" panose="02040503050406030204" pitchFamily="18" charset="0"/>
                          </a:rPr>
                          <m:t>𝐽</m:t>
                        </m:r>
                      </m:num>
                      <m:den>
                        <m:r>
                          <a:rPr lang="en-US" i="1">
                            <a:latin typeface="Cambria Math" panose="02040503050406030204" pitchFamily="18" charset="0"/>
                          </a:rPr>
                          <m:t>𝜕</m:t>
                        </m:r>
                        <m:sSubSup>
                          <m:sSubSupPr>
                            <m:ctrlPr>
                              <a:rPr lang="en-US" i="1">
                                <a:latin typeface="Cambria Math" charset="0"/>
                              </a:rPr>
                            </m:ctrlPr>
                          </m:sSubSupPr>
                          <m:e>
                            <m:r>
                              <a:rPr lang="en-US" b="1" i="1" smtClean="0">
                                <a:latin typeface="Cambria Math" charset="0"/>
                              </a:rPr>
                              <m:t>𝒃</m:t>
                            </m:r>
                          </m:e>
                          <m:sub>
                            <m:r>
                              <a:rPr lang="en-IN" i="1">
                                <a:latin typeface="Cambria Math" panose="02040503050406030204" pitchFamily="18" charset="0"/>
                              </a:rPr>
                              <m:t>𝑖</m:t>
                            </m:r>
                          </m:sub>
                          <m:sup>
                            <m:r>
                              <a:rPr lang="en-IN" i="1">
                                <a:latin typeface="Cambria Math" panose="02040503050406030204" pitchFamily="18" charset="0"/>
                              </a:rPr>
                              <m:t>(</m:t>
                            </m:r>
                            <m:r>
                              <a:rPr lang="en-IN" i="1">
                                <a:latin typeface="Cambria Math" panose="02040503050406030204" pitchFamily="18" charset="0"/>
                              </a:rPr>
                              <m:t>𝑙</m:t>
                            </m:r>
                            <m:r>
                              <a:rPr lang="en-IN" i="1">
                                <a:latin typeface="Cambria Math" panose="02040503050406030204" pitchFamily="18" charset="0"/>
                              </a:rPr>
                              <m:t>)</m:t>
                            </m:r>
                          </m:sup>
                        </m:sSubSup>
                      </m:den>
                    </m:f>
                    <m:r>
                      <a:rPr lang="en-IN" b="0" i="1" smtClean="0">
                        <a:latin typeface="Cambria Math" panose="02040503050406030204" pitchFamily="18" charset="0"/>
                      </a:rPr>
                      <m:t> ∀</m:t>
                    </m:r>
                    <m:r>
                      <a:rPr lang="en-IN" b="0" i="1" smtClean="0">
                        <a:latin typeface="Cambria Math" panose="02040503050406030204" pitchFamily="18" charset="0"/>
                      </a:rPr>
                      <m:t>𝑖</m:t>
                    </m:r>
                    <m:r>
                      <a:rPr lang="en-IN" b="0" i="1" smtClean="0">
                        <a:latin typeface="Cambria Math" panose="02040503050406030204" pitchFamily="18" charset="0"/>
                      </a:rPr>
                      <m:t>,</m:t>
                    </m:r>
                    <m:r>
                      <a:rPr lang="en-IN" b="0" i="1" smtClean="0">
                        <a:latin typeface="Cambria Math" panose="02040503050406030204" pitchFamily="18" charset="0"/>
                      </a:rPr>
                      <m:t>𝑗</m:t>
                    </m:r>
                    <m:r>
                      <a:rPr lang="en-IN" b="0" i="1" smtClean="0">
                        <a:latin typeface="Cambria Math" panose="02040503050406030204" pitchFamily="18" charset="0"/>
                      </a:rPr>
                      <m:t>,</m:t>
                    </m:r>
                    <m:r>
                      <a:rPr lang="en-IN" b="0" i="1" smtClean="0">
                        <a:latin typeface="Cambria Math" panose="02040503050406030204" pitchFamily="18" charset="0"/>
                      </a:rPr>
                      <m:t>𝑙</m:t>
                    </m:r>
                  </m:oMath>
                </a14:m>
                <a:endParaRPr dirty="0"/>
              </a:p>
            </p:txBody>
          </p:sp>
        </mc:Choice>
        <mc:Fallback xmlns="">
          <p:sp>
            <p:nvSpPr>
              <p:cNvPr id="62" name="Google Shape;100;p14"/>
              <p:cNvSpPr txBox="1">
                <a:spLocks noRot="1" noChangeAspect="1" noMove="1" noResize="1" noEditPoints="1" noAdjustHandles="1" noChangeArrowheads="1" noChangeShapeType="1" noTextEdit="1"/>
              </p:cNvSpPr>
              <p:nvPr/>
            </p:nvSpPr>
            <p:spPr>
              <a:xfrm>
                <a:off x="-108766" y="2661113"/>
                <a:ext cx="7347621" cy="577795"/>
              </a:xfrm>
              <a:prstGeom prst="rect">
                <a:avLst/>
              </a:prstGeom>
              <a:blipFill rotWithShape="0">
                <a:blip r:embed="rId17"/>
                <a:stretch>
                  <a:fillRect t="-42553" b="-62766"/>
                </a:stretch>
              </a:blipFill>
              <a:ln>
                <a:noFill/>
              </a:ln>
            </p:spPr>
            <p:txBody>
              <a:bodyPr/>
              <a:lstStyle/>
              <a:p>
                <a:r>
                  <a:rPr lang="en-US">
                    <a:noFill/>
                  </a:rPr>
                  <a:t> </a:t>
                </a:r>
              </a:p>
            </p:txBody>
          </p:sp>
        </mc:Fallback>
      </mc:AlternateContent>
      <p:sp>
        <p:nvSpPr>
          <p:cNvPr id="48"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49" name="Footer Placeholder 7"/>
          <p:cNvSpPr>
            <a:spLocks noGrp="1"/>
          </p:cNvSpPr>
          <p:nvPr>
            <p:ph type="ftr" sz="quarter" idx="11"/>
          </p:nvPr>
        </p:nvSpPr>
        <p:spPr>
          <a:xfrm>
            <a:off x="2012197" y="6492277"/>
            <a:ext cx="8167606" cy="365125"/>
          </a:xfrm>
        </p:spPr>
        <p:txBody>
          <a:bodyPr/>
          <a:lstStyle/>
          <a:p>
            <a:r>
              <a:rPr lang="en-US" dirty="0" smtClean="0"/>
              <a:t>CS60010 / Deep Learning | </a:t>
            </a:r>
            <a:r>
              <a:rPr lang="en-US" dirty="0" err="1" smtClean="0"/>
              <a:t>Explainibility</a:t>
            </a:r>
            <a:r>
              <a:rPr lang="en-US" dirty="0" smtClean="0"/>
              <a:t> </a:t>
            </a:r>
            <a:r>
              <a:rPr lang="en-US" smtClean="0"/>
              <a:t>and Bias (</a:t>
            </a:r>
            <a:r>
              <a:rPr lang="en-US" dirty="0" smtClean="0"/>
              <a:t>c) Abir Das</a:t>
            </a:r>
            <a:endParaRPr lang="en-US" dirty="0"/>
          </a:p>
        </p:txBody>
      </p:sp>
    </p:spTree>
    <p:extLst>
      <p:ext uri="{BB962C8B-B14F-4D97-AF65-F5344CB8AC3E}">
        <p14:creationId xmlns:p14="http://schemas.microsoft.com/office/powerpoint/2010/main" val="17183617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1" name="Slide Number Placeholder 20"/>
          <p:cNvSpPr>
            <a:spLocks noGrp="1"/>
          </p:cNvSpPr>
          <p:nvPr>
            <p:ph type="sldNum" sz="quarter" idx="12"/>
          </p:nvPr>
        </p:nvSpPr>
        <p:spPr>
          <a:xfrm>
            <a:off x="10757133" y="6356350"/>
            <a:ext cx="783956" cy="365125"/>
          </a:xfrm>
        </p:spPr>
        <p:txBody>
          <a:bodyPr/>
          <a:lstStyle/>
          <a:p>
            <a:fld id="{683B8651-0143-4140-839E-3D36292080E8}" type="slidenum">
              <a:rPr lang="en-US" smtClean="0"/>
              <a:t>19</a:t>
            </a:fld>
            <a:endParaRPr lang="en-US"/>
          </a:p>
        </p:txBody>
      </p:sp>
      <p:sp>
        <p:nvSpPr>
          <p:cNvPr id="2" name="Rectangle 1"/>
          <p:cNvSpPr/>
          <p:nvPr/>
        </p:nvSpPr>
        <p:spPr>
          <a:xfrm>
            <a:off x="682344" y="1520328"/>
            <a:ext cx="727824"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7" name="TextBox 6"/>
              <p:cNvSpPr txBox="1"/>
              <p:nvPr/>
            </p:nvSpPr>
            <p:spPr>
              <a:xfrm>
                <a:off x="772628" y="1862364"/>
                <a:ext cx="563488" cy="256480"/>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p>
                        <m:sSupPr>
                          <m:ctrlPr>
                            <a:rPr lang="en-US" sz="1600" b="0" i="1" smtClean="0">
                              <a:solidFill>
                                <a:schemeClr val="tx1"/>
                              </a:solidFill>
                              <a:latin typeface="Cambria Math" charset="0"/>
                            </a:rPr>
                          </m:ctrlPr>
                        </m:sSupPr>
                        <m:e>
                          <m:r>
                            <a:rPr lang="en-US" sz="1600" b="1" i="1" smtClean="0">
                              <a:solidFill>
                                <a:schemeClr val="tx1"/>
                              </a:solidFill>
                              <a:latin typeface="Cambria Math" panose="02040503050406030204" pitchFamily="18" charset="0"/>
                            </a:rPr>
                            <m:t>𝒉</m:t>
                          </m:r>
                        </m:e>
                        <m:sup>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𝑙</m:t>
                          </m:r>
                          <m:r>
                            <a:rPr lang="en-US" sz="1600" b="0" i="1" smtClean="0">
                              <a:solidFill>
                                <a:schemeClr val="tx1"/>
                              </a:solidFill>
                              <a:latin typeface="Cambria Math" panose="02040503050406030204" pitchFamily="18" charset="0"/>
                            </a:rPr>
                            <m:t>−1)</m:t>
                          </m:r>
                        </m:sup>
                      </m:sSup>
                    </m:oMath>
                  </m:oMathPara>
                </a14:m>
                <a:endParaRPr lang="en-IN" sz="1600" dirty="0">
                  <a:solidFill>
                    <a:schemeClr val="tx1"/>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772628" y="1862364"/>
                <a:ext cx="563488" cy="256480"/>
              </a:xfrm>
              <a:prstGeom prst="rect">
                <a:avLst/>
              </a:prstGeom>
              <a:blipFill rotWithShape="0">
                <a:blip r:embed="rId3"/>
                <a:stretch>
                  <a:fillRect l="-13043" t="-4762" r="-3261" b="-7143"/>
                </a:stretch>
              </a:blipFill>
            </p:spPr>
            <p:txBody>
              <a:bodyPr/>
              <a:lstStyle/>
              <a:p>
                <a:r>
                  <a:rPr lang="en-IN">
                    <a:noFill/>
                  </a:rPr>
                  <a:t> </a:t>
                </a:r>
              </a:p>
            </p:txBody>
          </p:sp>
        </mc:Fallback>
      </mc:AlternateContent>
      <p:cxnSp>
        <p:nvCxnSpPr>
          <p:cNvPr id="14" name="Straight Arrow Connector 13"/>
          <p:cNvCxnSpPr>
            <a:stCxn id="2" idx="3"/>
            <a:endCxn id="83" idx="1"/>
          </p:cNvCxnSpPr>
          <p:nvPr/>
        </p:nvCxnSpPr>
        <p:spPr>
          <a:xfrm>
            <a:off x="1410168" y="2021596"/>
            <a:ext cx="900620"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1421185" y="1744383"/>
                <a:ext cx="832536" cy="25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1600" i="1" smtClean="0">
                              <a:latin typeface="Cambria Math" charset="0"/>
                            </a:rPr>
                          </m:ctrlPr>
                        </m:sSupPr>
                        <m:e>
                          <m:r>
                            <a:rPr lang="en-US" sz="1600" b="1" i="1" smtClean="0">
                              <a:latin typeface="Cambria Math" panose="02040503050406030204" pitchFamily="18" charset="0"/>
                            </a:rPr>
                            <m:t>𝑾</m:t>
                          </m:r>
                        </m:e>
                        <m:sup>
                          <m:r>
                            <a:rPr lang="en-US" sz="1600" b="0" i="1" smtClean="0">
                              <a:latin typeface="Cambria Math" panose="02040503050406030204" pitchFamily="18" charset="0"/>
                            </a:rPr>
                            <m:t>(</m:t>
                          </m:r>
                          <m:r>
                            <a:rPr lang="en-US" sz="1600" b="0" i="1" smtClean="0">
                              <a:latin typeface="Cambria Math" panose="02040503050406030204" pitchFamily="18" charset="0"/>
                            </a:rPr>
                            <m:t>𝑙</m:t>
                          </m:r>
                          <m:r>
                            <a:rPr lang="en-US" sz="1600" b="0" i="1" smtClean="0">
                              <a:latin typeface="Cambria Math" panose="02040503050406030204" pitchFamily="18" charset="0"/>
                            </a:rPr>
                            <m:t>)</m:t>
                          </m:r>
                        </m:sup>
                      </m:sSup>
                      <m:r>
                        <a:rPr lang="en-US" sz="1600" b="0" i="1" smtClean="0">
                          <a:latin typeface="Cambria Math" panose="02040503050406030204" pitchFamily="18" charset="0"/>
                        </a:rPr>
                        <m:t>,</m:t>
                      </m:r>
                      <m:sSup>
                        <m:sSupPr>
                          <m:ctrlPr>
                            <a:rPr lang="en-US" sz="1600" b="0" i="1" smtClean="0">
                              <a:latin typeface="Cambria Math" charset="0"/>
                            </a:rPr>
                          </m:ctrlPr>
                        </m:sSupPr>
                        <m:e>
                          <m:r>
                            <a:rPr lang="en-US" sz="1600" b="1" i="1" smtClean="0">
                              <a:latin typeface="Cambria Math" panose="02040503050406030204" pitchFamily="18" charset="0"/>
                            </a:rPr>
                            <m:t>𝒃</m:t>
                          </m:r>
                        </m:e>
                        <m:sup>
                          <m:r>
                            <a:rPr lang="en-US" sz="1600" b="0" i="1" smtClean="0">
                              <a:latin typeface="Cambria Math" panose="02040503050406030204" pitchFamily="18" charset="0"/>
                            </a:rPr>
                            <m:t>(</m:t>
                          </m:r>
                          <m:r>
                            <a:rPr lang="en-US" sz="1600" b="0" i="1" smtClean="0">
                              <a:latin typeface="Cambria Math" panose="02040503050406030204" pitchFamily="18" charset="0"/>
                            </a:rPr>
                            <m:t>𝑙</m:t>
                          </m:r>
                          <m:r>
                            <a:rPr lang="en-US" sz="1600" b="0" i="1" smtClean="0">
                              <a:latin typeface="Cambria Math" panose="02040503050406030204" pitchFamily="18" charset="0"/>
                            </a:rPr>
                            <m:t>)</m:t>
                          </m:r>
                        </m:sup>
                      </m:sSup>
                    </m:oMath>
                  </m:oMathPara>
                </a14:m>
                <a:endParaRPr lang="en-IN" sz="1600" dirty="0"/>
              </a:p>
            </p:txBody>
          </p:sp>
        </mc:Choice>
        <mc:Fallback xmlns="">
          <p:sp>
            <p:nvSpPr>
              <p:cNvPr id="16" name="TextBox 15"/>
              <p:cNvSpPr txBox="1">
                <a:spLocks noRot="1" noChangeAspect="1" noMove="1" noResize="1" noEditPoints="1" noAdjustHandles="1" noChangeArrowheads="1" noChangeShapeType="1" noTextEdit="1"/>
              </p:cNvSpPr>
              <p:nvPr/>
            </p:nvSpPr>
            <p:spPr>
              <a:xfrm>
                <a:off x="1421185" y="1744383"/>
                <a:ext cx="832536" cy="256480"/>
              </a:xfrm>
              <a:prstGeom prst="rect">
                <a:avLst/>
              </a:prstGeom>
              <a:blipFill rotWithShape="0">
                <a:blip r:embed="rId4"/>
                <a:stretch>
                  <a:fillRect l="-5109" t="-4762" r="-4380" b="-9524"/>
                </a:stretch>
              </a:blipFill>
            </p:spPr>
            <p:txBody>
              <a:bodyPr/>
              <a:lstStyle/>
              <a:p>
                <a:r>
                  <a:rPr lang="en-IN">
                    <a:noFill/>
                  </a:rPr>
                  <a:t> </a:t>
                </a:r>
              </a:p>
            </p:txBody>
          </p:sp>
        </mc:Fallback>
      </mc:AlternateContent>
      <p:sp>
        <p:nvSpPr>
          <p:cNvPr id="83" name="Rectangle 82"/>
          <p:cNvSpPr/>
          <p:nvPr/>
        </p:nvSpPr>
        <p:spPr>
          <a:xfrm>
            <a:off x="2310788" y="1520328"/>
            <a:ext cx="385591"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19" name="TextBox 18"/>
              <p:cNvSpPr txBox="1"/>
              <p:nvPr/>
            </p:nvSpPr>
            <p:spPr>
              <a:xfrm>
                <a:off x="2323412" y="1905847"/>
                <a:ext cx="366319" cy="25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1600" i="1" smtClean="0">
                              <a:latin typeface="Cambria Math" charset="0"/>
                            </a:rPr>
                          </m:ctrlPr>
                        </m:sSupPr>
                        <m:e>
                          <m:r>
                            <a:rPr lang="en-US" sz="1600" b="1" i="1" smtClean="0">
                              <a:latin typeface="Cambria Math" panose="02040503050406030204" pitchFamily="18" charset="0"/>
                            </a:rPr>
                            <m:t>𝒂</m:t>
                          </m:r>
                        </m:e>
                        <m:sup>
                          <m:r>
                            <a:rPr lang="en-US" sz="1600" b="0" i="1" smtClean="0">
                              <a:latin typeface="Cambria Math" panose="02040503050406030204" pitchFamily="18" charset="0"/>
                            </a:rPr>
                            <m:t>(</m:t>
                          </m:r>
                          <m:r>
                            <a:rPr lang="en-US" sz="1600" b="0" i="1" smtClean="0">
                              <a:latin typeface="Cambria Math" panose="02040503050406030204" pitchFamily="18" charset="0"/>
                            </a:rPr>
                            <m:t>𝑙</m:t>
                          </m:r>
                          <m:r>
                            <a:rPr lang="en-US" sz="1600" b="0" i="1" smtClean="0">
                              <a:latin typeface="Cambria Math" panose="02040503050406030204" pitchFamily="18" charset="0"/>
                            </a:rPr>
                            <m:t>)</m:t>
                          </m:r>
                        </m:sup>
                      </m:sSup>
                    </m:oMath>
                  </m:oMathPara>
                </a14:m>
                <a:endParaRPr lang="en-IN" sz="1600" dirty="0"/>
              </a:p>
            </p:txBody>
          </p:sp>
        </mc:Choice>
        <mc:Fallback xmlns="">
          <p:sp>
            <p:nvSpPr>
              <p:cNvPr id="19" name="TextBox 18"/>
              <p:cNvSpPr txBox="1">
                <a:spLocks noRot="1" noChangeAspect="1" noMove="1" noResize="1" noEditPoints="1" noAdjustHandles="1" noChangeArrowheads="1" noChangeShapeType="1" noTextEdit="1"/>
              </p:cNvSpPr>
              <p:nvPr/>
            </p:nvSpPr>
            <p:spPr>
              <a:xfrm>
                <a:off x="2323412" y="1905847"/>
                <a:ext cx="366319" cy="256480"/>
              </a:xfrm>
              <a:prstGeom prst="rect">
                <a:avLst/>
              </a:prstGeom>
              <a:blipFill rotWithShape="0">
                <a:blip r:embed="rId5"/>
                <a:stretch>
                  <a:fillRect l="-6667" t="-4762" r="-10000"/>
                </a:stretch>
              </a:blipFill>
            </p:spPr>
            <p:txBody>
              <a:bodyPr/>
              <a:lstStyle/>
              <a:p>
                <a:r>
                  <a:rPr lang="en-IN">
                    <a:noFill/>
                  </a:rPr>
                  <a:t> </a:t>
                </a:r>
              </a:p>
            </p:txBody>
          </p:sp>
        </mc:Fallback>
      </mc:AlternateContent>
      <p:sp>
        <p:nvSpPr>
          <p:cNvPr id="85" name="Rectangle 84"/>
          <p:cNvSpPr/>
          <p:nvPr/>
        </p:nvSpPr>
        <p:spPr>
          <a:xfrm>
            <a:off x="3114872" y="1520328"/>
            <a:ext cx="385591"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86" name="TextBox 85"/>
              <p:cNvSpPr txBox="1"/>
              <p:nvPr/>
            </p:nvSpPr>
            <p:spPr>
              <a:xfrm>
                <a:off x="3125889" y="1905847"/>
                <a:ext cx="367921" cy="25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1600" i="1" smtClean="0">
                              <a:latin typeface="Cambria Math" charset="0"/>
                            </a:rPr>
                          </m:ctrlPr>
                        </m:sSupPr>
                        <m:e>
                          <m:r>
                            <a:rPr lang="en-US" sz="1600" b="1" i="1" smtClean="0">
                              <a:latin typeface="Cambria Math" panose="02040503050406030204" pitchFamily="18" charset="0"/>
                            </a:rPr>
                            <m:t>𝒉</m:t>
                          </m:r>
                        </m:e>
                        <m:sup>
                          <m:r>
                            <a:rPr lang="en-US" sz="1600" b="0" i="1" smtClean="0">
                              <a:latin typeface="Cambria Math" panose="02040503050406030204" pitchFamily="18" charset="0"/>
                            </a:rPr>
                            <m:t>(</m:t>
                          </m:r>
                          <m:r>
                            <a:rPr lang="en-US" sz="1600" b="0" i="1" smtClean="0">
                              <a:latin typeface="Cambria Math" panose="02040503050406030204" pitchFamily="18" charset="0"/>
                            </a:rPr>
                            <m:t>𝑙</m:t>
                          </m:r>
                          <m:r>
                            <a:rPr lang="en-US" sz="1600" b="0" i="1" smtClean="0">
                              <a:latin typeface="Cambria Math" panose="02040503050406030204" pitchFamily="18" charset="0"/>
                            </a:rPr>
                            <m:t>)</m:t>
                          </m:r>
                        </m:sup>
                      </m:sSup>
                    </m:oMath>
                  </m:oMathPara>
                </a14:m>
                <a:endParaRPr lang="en-IN" sz="1600" dirty="0"/>
              </a:p>
            </p:txBody>
          </p:sp>
        </mc:Choice>
        <mc:Fallback xmlns="">
          <p:sp>
            <p:nvSpPr>
              <p:cNvPr id="86" name="TextBox 85"/>
              <p:cNvSpPr txBox="1">
                <a:spLocks noRot="1" noChangeAspect="1" noMove="1" noResize="1" noEditPoints="1" noAdjustHandles="1" noChangeArrowheads="1" noChangeShapeType="1" noTextEdit="1"/>
              </p:cNvSpPr>
              <p:nvPr/>
            </p:nvSpPr>
            <p:spPr>
              <a:xfrm>
                <a:off x="3125889" y="1905847"/>
                <a:ext cx="367921" cy="256480"/>
              </a:xfrm>
              <a:prstGeom prst="rect">
                <a:avLst/>
              </a:prstGeom>
              <a:blipFill rotWithShape="0">
                <a:blip r:embed="rId6"/>
                <a:stretch>
                  <a:fillRect l="-15000" t="-4762" r="-10000" b="-7143"/>
                </a:stretch>
              </a:blipFill>
            </p:spPr>
            <p:txBody>
              <a:bodyPr/>
              <a:lstStyle/>
              <a:p>
                <a:r>
                  <a:rPr lang="en-IN">
                    <a:noFill/>
                  </a:rPr>
                  <a:t> </a:t>
                </a:r>
              </a:p>
            </p:txBody>
          </p:sp>
        </mc:Fallback>
      </mc:AlternateContent>
      <p:cxnSp>
        <p:nvCxnSpPr>
          <p:cNvPr id="87" name="Straight Arrow Connector 86"/>
          <p:cNvCxnSpPr>
            <a:stCxn id="83" idx="3"/>
            <a:endCxn id="85" idx="1"/>
          </p:cNvCxnSpPr>
          <p:nvPr/>
        </p:nvCxnSpPr>
        <p:spPr>
          <a:xfrm>
            <a:off x="2696379" y="2021596"/>
            <a:ext cx="418493"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p:nvSpPr>
            <p:spPr>
              <a:xfrm>
                <a:off x="2705069" y="1744383"/>
                <a:ext cx="42082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𝑔</m:t>
                      </m:r>
                      <m:r>
                        <a:rPr lang="en-US" sz="1600" b="0" i="1" smtClean="0">
                          <a:latin typeface="Cambria Math" panose="02040503050406030204" pitchFamily="18" charset="0"/>
                        </a:rPr>
                        <m:t>(.)</m:t>
                      </m:r>
                    </m:oMath>
                  </m:oMathPara>
                </a14:m>
                <a:endParaRPr lang="en-IN" sz="1600" dirty="0"/>
              </a:p>
            </p:txBody>
          </p:sp>
        </mc:Choice>
        <mc:Fallback xmlns="">
          <p:sp>
            <p:nvSpPr>
              <p:cNvPr id="23" name="TextBox 22"/>
              <p:cNvSpPr txBox="1">
                <a:spLocks noRot="1" noChangeAspect="1" noMove="1" noResize="1" noEditPoints="1" noAdjustHandles="1" noChangeArrowheads="1" noChangeShapeType="1" noTextEdit="1"/>
              </p:cNvSpPr>
              <p:nvPr/>
            </p:nvSpPr>
            <p:spPr>
              <a:xfrm>
                <a:off x="2705069" y="1744383"/>
                <a:ext cx="420820" cy="246221"/>
              </a:xfrm>
              <a:prstGeom prst="rect">
                <a:avLst/>
              </a:prstGeom>
              <a:blipFill rotWithShape="0">
                <a:blip r:embed="rId7"/>
                <a:stretch>
                  <a:fillRect l="-11594" r="-15942" b="-31707"/>
                </a:stretch>
              </a:blipFill>
            </p:spPr>
            <p:txBody>
              <a:bodyPr/>
              <a:lstStyle/>
              <a:p>
                <a:r>
                  <a:rPr lang="en-IN">
                    <a:noFill/>
                  </a:rPr>
                  <a:t> </a:t>
                </a:r>
              </a:p>
            </p:txBody>
          </p:sp>
        </mc:Fallback>
      </mc:AlternateContent>
      <p:cxnSp>
        <p:nvCxnSpPr>
          <p:cNvPr id="91" name="Straight Arrow Connector 90"/>
          <p:cNvCxnSpPr>
            <a:stCxn id="85" idx="3"/>
            <a:endCxn id="93" idx="1"/>
          </p:cNvCxnSpPr>
          <p:nvPr/>
        </p:nvCxnSpPr>
        <p:spPr>
          <a:xfrm>
            <a:off x="3500463" y="2021596"/>
            <a:ext cx="1197069"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TextBox 91"/>
              <p:cNvSpPr txBox="1"/>
              <p:nvPr/>
            </p:nvSpPr>
            <p:spPr>
              <a:xfrm>
                <a:off x="3499453" y="1744383"/>
                <a:ext cx="1223668" cy="25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1600" i="1" smtClean="0">
                              <a:latin typeface="Cambria Math" charset="0"/>
                            </a:rPr>
                          </m:ctrlPr>
                        </m:sSupPr>
                        <m:e>
                          <m:r>
                            <a:rPr lang="en-US" sz="1600" b="1" i="1" smtClean="0">
                              <a:latin typeface="Cambria Math" panose="02040503050406030204" pitchFamily="18" charset="0"/>
                            </a:rPr>
                            <m:t>𝑾</m:t>
                          </m:r>
                        </m:e>
                        <m:sup>
                          <m:r>
                            <a:rPr lang="en-US" sz="1600" b="0" i="1" smtClean="0">
                              <a:latin typeface="Cambria Math" panose="02040503050406030204" pitchFamily="18" charset="0"/>
                            </a:rPr>
                            <m:t>(</m:t>
                          </m:r>
                          <m:r>
                            <a:rPr lang="en-US" sz="1600" b="0" i="1" smtClean="0">
                              <a:latin typeface="Cambria Math" panose="02040503050406030204" pitchFamily="18" charset="0"/>
                            </a:rPr>
                            <m:t>𝑙</m:t>
                          </m:r>
                          <m:r>
                            <a:rPr lang="en-US" sz="1600" b="0" i="1" smtClean="0">
                              <a:latin typeface="Cambria Math" panose="02040503050406030204" pitchFamily="18" charset="0"/>
                            </a:rPr>
                            <m:t>+1)</m:t>
                          </m:r>
                        </m:sup>
                      </m:sSup>
                      <m:r>
                        <a:rPr lang="en-US" sz="1600" b="0" i="1" smtClean="0">
                          <a:latin typeface="Cambria Math" panose="02040503050406030204" pitchFamily="18" charset="0"/>
                        </a:rPr>
                        <m:t>,</m:t>
                      </m:r>
                      <m:sSup>
                        <m:sSupPr>
                          <m:ctrlPr>
                            <a:rPr lang="en-US" sz="1600" b="0" i="1" smtClean="0">
                              <a:latin typeface="Cambria Math" charset="0"/>
                            </a:rPr>
                          </m:ctrlPr>
                        </m:sSupPr>
                        <m:e>
                          <m:r>
                            <a:rPr lang="en-US" sz="1600" b="1" i="1" smtClean="0">
                              <a:latin typeface="Cambria Math" panose="02040503050406030204" pitchFamily="18" charset="0"/>
                            </a:rPr>
                            <m:t>𝒃</m:t>
                          </m:r>
                        </m:e>
                        <m:sup>
                          <m:r>
                            <a:rPr lang="en-US" sz="1600" b="0" i="1" smtClean="0">
                              <a:latin typeface="Cambria Math" panose="02040503050406030204" pitchFamily="18" charset="0"/>
                            </a:rPr>
                            <m:t>(</m:t>
                          </m:r>
                          <m:r>
                            <a:rPr lang="en-US" sz="1600" b="0" i="1" smtClean="0">
                              <a:latin typeface="Cambria Math" panose="02040503050406030204" pitchFamily="18" charset="0"/>
                            </a:rPr>
                            <m:t>𝑙</m:t>
                          </m:r>
                          <m:r>
                            <a:rPr lang="en-US" sz="1600" b="0" i="1" smtClean="0">
                              <a:latin typeface="Cambria Math" panose="02040503050406030204" pitchFamily="18" charset="0"/>
                            </a:rPr>
                            <m:t>+1)</m:t>
                          </m:r>
                        </m:sup>
                      </m:sSup>
                    </m:oMath>
                  </m:oMathPara>
                </a14:m>
                <a:endParaRPr lang="en-IN" sz="1600" dirty="0"/>
              </a:p>
            </p:txBody>
          </p:sp>
        </mc:Choice>
        <mc:Fallback xmlns="">
          <p:sp>
            <p:nvSpPr>
              <p:cNvPr id="92" name="TextBox 91"/>
              <p:cNvSpPr txBox="1">
                <a:spLocks noRot="1" noChangeAspect="1" noMove="1" noResize="1" noEditPoints="1" noAdjustHandles="1" noChangeArrowheads="1" noChangeShapeType="1" noTextEdit="1"/>
              </p:cNvSpPr>
              <p:nvPr/>
            </p:nvSpPr>
            <p:spPr>
              <a:xfrm>
                <a:off x="3499453" y="1744383"/>
                <a:ext cx="1223668" cy="256480"/>
              </a:xfrm>
              <a:prstGeom prst="rect">
                <a:avLst/>
              </a:prstGeom>
              <a:blipFill rotWithShape="0">
                <a:blip r:embed="rId8"/>
                <a:stretch>
                  <a:fillRect l="-2985" t="-4762" r="-2488" b="-9524"/>
                </a:stretch>
              </a:blipFill>
            </p:spPr>
            <p:txBody>
              <a:bodyPr/>
              <a:lstStyle/>
              <a:p>
                <a:r>
                  <a:rPr lang="en-IN">
                    <a:noFill/>
                  </a:rPr>
                  <a:t> </a:t>
                </a:r>
              </a:p>
            </p:txBody>
          </p:sp>
        </mc:Fallback>
      </mc:AlternateContent>
      <p:sp>
        <p:nvSpPr>
          <p:cNvPr id="93" name="Rectangle 92"/>
          <p:cNvSpPr/>
          <p:nvPr/>
        </p:nvSpPr>
        <p:spPr>
          <a:xfrm>
            <a:off x="4697532" y="1520328"/>
            <a:ext cx="575917"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4" name="Rectangle 93"/>
          <p:cNvSpPr/>
          <p:nvPr/>
        </p:nvSpPr>
        <p:spPr>
          <a:xfrm>
            <a:off x="5699921" y="1525836"/>
            <a:ext cx="522919"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95" name="TextBox 94"/>
              <p:cNvSpPr txBox="1"/>
              <p:nvPr/>
            </p:nvSpPr>
            <p:spPr>
              <a:xfrm>
                <a:off x="5699921" y="1923847"/>
                <a:ext cx="563488" cy="25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1600" i="1" smtClean="0">
                              <a:latin typeface="Cambria Math" charset="0"/>
                            </a:rPr>
                          </m:ctrlPr>
                        </m:sSupPr>
                        <m:e>
                          <m:r>
                            <a:rPr lang="en-US" sz="1600" b="1" i="1" smtClean="0">
                              <a:latin typeface="Cambria Math" panose="02040503050406030204" pitchFamily="18" charset="0"/>
                            </a:rPr>
                            <m:t>𝒉</m:t>
                          </m:r>
                        </m:e>
                        <m:sup>
                          <m:r>
                            <a:rPr lang="en-US" sz="1600" b="0" i="1" smtClean="0">
                              <a:latin typeface="Cambria Math" panose="02040503050406030204" pitchFamily="18" charset="0"/>
                            </a:rPr>
                            <m:t>(</m:t>
                          </m:r>
                          <m:r>
                            <a:rPr lang="en-US" sz="1600" b="0" i="1" smtClean="0">
                              <a:latin typeface="Cambria Math" panose="02040503050406030204" pitchFamily="18" charset="0"/>
                            </a:rPr>
                            <m:t>𝑙</m:t>
                          </m:r>
                          <m:r>
                            <a:rPr lang="en-US" sz="1600" b="0" i="1" smtClean="0">
                              <a:latin typeface="Cambria Math" panose="02040503050406030204" pitchFamily="18" charset="0"/>
                            </a:rPr>
                            <m:t>+1)</m:t>
                          </m:r>
                        </m:sup>
                      </m:sSup>
                    </m:oMath>
                  </m:oMathPara>
                </a14:m>
                <a:endParaRPr lang="en-IN" sz="1600" dirty="0"/>
              </a:p>
            </p:txBody>
          </p:sp>
        </mc:Choice>
        <mc:Fallback xmlns="">
          <p:sp>
            <p:nvSpPr>
              <p:cNvPr id="95" name="TextBox 94"/>
              <p:cNvSpPr txBox="1">
                <a:spLocks noRot="1" noChangeAspect="1" noMove="1" noResize="1" noEditPoints="1" noAdjustHandles="1" noChangeArrowheads="1" noChangeShapeType="1" noTextEdit="1"/>
              </p:cNvSpPr>
              <p:nvPr/>
            </p:nvSpPr>
            <p:spPr>
              <a:xfrm>
                <a:off x="5699921" y="1923847"/>
                <a:ext cx="563488" cy="256480"/>
              </a:xfrm>
              <a:prstGeom prst="rect">
                <a:avLst/>
              </a:prstGeom>
              <a:blipFill rotWithShape="0">
                <a:blip r:embed="rId9"/>
                <a:stretch>
                  <a:fillRect l="-8696" t="-4762" r="-7609" b="-7143"/>
                </a:stretch>
              </a:blipFill>
            </p:spPr>
            <p:txBody>
              <a:bodyPr/>
              <a:lstStyle/>
              <a:p>
                <a:r>
                  <a:rPr lang="en-IN">
                    <a:noFill/>
                  </a:rPr>
                  <a:t> </a:t>
                </a:r>
              </a:p>
            </p:txBody>
          </p:sp>
        </mc:Fallback>
      </mc:AlternateContent>
      <p:cxnSp>
        <p:nvCxnSpPr>
          <p:cNvPr id="96" name="Straight Arrow Connector 95"/>
          <p:cNvCxnSpPr/>
          <p:nvPr/>
        </p:nvCxnSpPr>
        <p:spPr>
          <a:xfrm>
            <a:off x="5281428" y="2021596"/>
            <a:ext cx="418493"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7" name="TextBox 96"/>
              <p:cNvSpPr txBox="1"/>
              <p:nvPr/>
            </p:nvSpPr>
            <p:spPr>
              <a:xfrm>
                <a:off x="5290118" y="1744383"/>
                <a:ext cx="42082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𝑔</m:t>
                      </m:r>
                      <m:r>
                        <a:rPr lang="en-US" sz="1600" b="0" i="1" smtClean="0">
                          <a:latin typeface="Cambria Math" panose="02040503050406030204" pitchFamily="18" charset="0"/>
                        </a:rPr>
                        <m:t>(.)</m:t>
                      </m:r>
                    </m:oMath>
                  </m:oMathPara>
                </a14:m>
                <a:endParaRPr lang="en-IN" sz="1600" dirty="0"/>
              </a:p>
            </p:txBody>
          </p:sp>
        </mc:Choice>
        <mc:Fallback xmlns="">
          <p:sp>
            <p:nvSpPr>
              <p:cNvPr id="97" name="TextBox 96"/>
              <p:cNvSpPr txBox="1">
                <a:spLocks noRot="1" noChangeAspect="1" noMove="1" noResize="1" noEditPoints="1" noAdjustHandles="1" noChangeArrowheads="1" noChangeShapeType="1" noTextEdit="1"/>
              </p:cNvSpPr>
              <p:nvPr/>
            </p:nvSpPr>
            <p:spPr>
              <a:xfrm>
                <a:off x="5290118" y="1744383"/>
                <a:ext cx="420820" cy="246221"/>
              </a:xfrm>
              <a:prstGeom prst="rect">
                <a:avLst/>
              </a:prstGeom>
              <a:blipFill rotWithShape="0">
                <a:blip r:embed="rId10"/>
                <a:stretch>
                  <a:fillRect l="-11594" r="-15942" b="-31707"/>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02" name="TextBox 101"/>
              <p:cNvSpPr txBox="1"/>
              <p:nvPr/>
            </p:nvSpPr>
            <p:spPr>
              <a:xfrm>
                <a:off x="4711564" y="1905847"/>
                <a:ext cx="561885" cy="25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1600" i="1" smtClean="0">
                              <a:latin typeface="Cambria Math" charset="0"/>
                            </a:rPr>
                          </m:ctrlPr>
                        </m:sSupPr>
                        <m:e>
                          <m:r>
                            <a:rPr lang="en-US" sz="1600" b="1" i="1" smtClean="0">
                              <a:latin typeface="Cambria Math" panose="02040503050406030204" pitchFamily="18" charset="0"/>
                            </a:rPr>
                            <m:t>𝒂</m:t>
                          </m:r>
                        </m:e>
                        <m:sup>
                          <m:r>
                            <a:rPr lang="en-US" sz="1600" b="0" i="1" smtClean="0">
                              <a:latin typeface="Cambria Math" panose="02040503050406030204" pitchFamily="18" charset="0"/>
                            </a:rPr>
                            <m:t>(</m:t>
                          </m:r>
                          <m:r>
                            <a:rPr lang="en-US" sz="1600" b="0" i="1" smtClean="0">
                              <a:latin typeface="Cambria Math" panose="02040503050406030204" pitchFamily="18" charset="0"/>
                            </a:rPr>
                            <m:t>𝑙</m:t>
                          </m:r>
                          <m:r>
                            <a:rPr lang="en-US" sz="1600" b="0" i="1" smtClean="0">
                              <a:latin typeface="Cambria Math" panose="02040503050406030204" pitchFamily="18" charset="0"/>
                            </a:rPr>
                            <m:t>+1)</m:t>
                          </m:r>
                        </m:sup>
                      </m:sSup>
                    </m:oMath>
                  </m:oMathPara>
                </a14:m>
                <a:endParaRPr lang="en-IN" sz="1600" dirty="0"/>
              </a:p>
            </p:txBody>
          </p:sp>
        </mc:Choice>
        <mc:Fallback xmlns="">
          <p:sp>
            <p:nvSpPr>
              <p:cNvPr id="102" name="TextBox 101"/>
              <p:cNvSpPr txBox="1">
                <a:spLocks noRot="1" noChangeAspect="1" noMove="1" noResize="1" noEditPoints="1" noAdjustHandles="1" noChangeArrowheads="1" noChangeShapeType="1" noTextEdit="1"/>
              </p:cNvSpPr>
              <p:nvPr/>
            </p:nvSpPr>
            <p:spPr>
              <a:xfrm>
                <a:off x="4711564" y="1905847"/>
                <a:ext cx="561885" cy="256480"/>
              </a:xfrm>
              <a:prstGeom prst="rect">
                <a:avLst/>
              </a:prstGeom>
              <a:blipFill rotWithShape="0">
                <a:blip r:embed="rId11"/>
                <a:stretch>
                  <a:fillRect l="-5435" t="-4762" r="-5435"/>
                </a:stretch>
              </a:blipFill>
            </p:spPr>
            <p:txBody>
              <a:bodyPr/>
              <a:lstStyle/>
              <a:p>
                <a:r>
                  <a:rPr lang="en-IN">
                    <a:noFill/>
                  </a:rPr>
                  <a:t> </a:t>
                </a:r>
              </a:p>
            </p:txBody>
          </p:sp>
        </mc:Fallback>
      </mc:AlternateContent>
      <p:cxnSp>
        <p:nvCxnSpPr>
          <p:cNvPr id="103" name="Straight Arrow Connector 102"/>
          <p:cNvCxnSpPr/>
          <p:nvPr/>
        </p:nvCxnSpPr>
        <p:spPr>
          <a:xfrm>
            <a:off x="6239742" y="2021596"/>
            <a:ext cx="418493"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endCxn id="106" idx="1"/>
          </p:cNvCxnSpPr>
          <p:nvPr/>
        </p:nvCxnSpPr>
        <p:spPr>
          <a:xfrm>
            <a:off x="7239865" y="2021596"/>
            <a:ext cx="888593"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Box 104"/>
              <p:cNvSpPr txBox="1"/>
              <p:nvPr/>
            </p:nvSpPr>
            <p:spPr>
              <a:xfrm>
                <a:off x="7238855" y="1744383"/>
                <a:ext cx="888064" cy="25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1600" i="1" smtClean="0">
                              <a:latin typeface="Cambria Math" charset="0"/>
                            </a:rPr>
                          </m:ctrlPr>
                        </m:sSupPr>
                        <m:e>
                          <m:r>
                            <a:rPr lang="en-US" sz="1600" b="1" i="1" smtClean="0">
                              <a:latin typeface="Cambria Math" panose="02040503050406030204" pitchFamily="18" charset="0"/>
                            </a:rPr>
                            <m:t>𝑾</m:t>
                          </m:r>
                        </m:e>
                        <m:sup>
                          <m:r>
                            <a:rPr lang="en-US" sz="1600" b="0" i="1" smtClean="0">
                              <a:latin typeface="Cambria Math" panose="02040503050406030204" pitchFamily="18" charset="0"/>
                            </a:rPr>
                            <m:t>(</m:t>
                          </m:r>
                          <m:r>
                            <a:rPr lang="en-US" sz="1600" b="0" i="1" smtClean="0">
                              <a:latin typeface="Cambria Math" panose="02040503050406030204" pitchFamily="18" charset="0"/>
                            </a:rPr>
                            <m:t>𝐿</m:t>
                          </m:r>
                          <m:r>
                            <a:rPr lang="en-US" sz="1600" b="0" i="1" smtClean="0">
                              <a:latin typeface="Cambria Math" panose="02040503050406030204" pitchFamily="18" charset="0"/>
                            </a:rPr>
                            <m:t>)</m:t>
                          </m:r>
                        </m:sup>
                      </m:sSup>
                      <m:r>
                        <a:rPr lang="en-US" sz="1600" b="0" i="1" smtClean="0">
                          <a:latin typeface="Cambria Math" panose="02040503050406030204" pitchFamily="18" charset="0"/>
                        </a:rPr>
                        <m:t>,</m:t>
                      </m:r>
                      <m:sSup>
                        <m:sSupPr>
                          <m:ctrlPr>
                            <a:rPr lang="en-US" sz="1600" b="0" i="1" smtClean="0">
                              <a:latin typeface="Cambria Math" charset="0"/>
                            </a:rPr>
                          </m:ctrlPr>
                        </m:sSupPr>
                        <m:e>
                          <m:r>
                            <a:rPr lang="en-US" sz="1600" b="1" i="1" smtClean="0">
                              <a:latin typeface="Cambria Math" panose="02040503050406030204" pitchFamily="18" charset="0"/>
                            </a:rPr>
                            <m:t>𝒃</m:t>
                          </m:r>
                        </m:e>
                        <m:sup>
                          <m:r>
                            <a:rPr lang="en-US" sz="1600" b="0" i="1" smtClean="0">
                              <a:latin typeface="Cambria Math" panose="02040503050406030204" pitchFamily="18" charset="0"/>
                            </a:rPr>
                            <m:t>(</m:t>
                          </m:r>
                          <m:r>
                            <a:rPr lang="en-US" sz="1600" b="0" i="1" smtClean="0">
                              <a:latin typeface="Cambria Math" panose="02040503050406030204" pitchFamily="18" charset="0"/>
                            </a:rPr>
                            <m:t>𝐿</m:t>
                          </m:r>
                          <m:r>
                            <a:rPr lang="en-US" sz="1600" b="0" i="1" smtClean="0">
                              <a:latin typeface="Cambria Math" panose="02040503050406030204" pitchFamily="18" charset="0"/>
                            </a:rPr>
                            <m:t>)</m:t>
                          </m:r>
                        </m:sup>
                      </m:sSup>
                    </m:oMath>
                  </m:oMathPara>
                </a14:m>
                <a:endParaRPr lang="en-IN" sz="1600" dirty="0"/>
              </a:p>
            </p:txBody>
          </p:sp>
        </mc:Choice>
        <mc:Fallback xmlns="">
          <p:sp>
            <p:nvSpPr>
              <p:cNvPr id="105" name="TextBox 104"/>
              <p:cNvSpPr txBox="1">
                <a:spLocks noRot="1" noChangeAspect="1" noMove="1" noResize="1" noEditPoints="1" noAdjustHandles="1" noChangeArrowheads="1" noChangeShapeType="1" noTextEdit="1"/>
              </p:cNvSpPr>
              <p:nvPr/>
            </p:nvSpPr>
            <p:spPr>
              <a:xfrm>
                <a:off x="7238855" y="1744383"/>
                <a:ext cx="888064" cy="256480"/>
              </a:xfrm>
              <a:prstGeom prst="rect">
                <a:avLst/>
              </a:prstGeom>
              <a:blipFill rotWithShape="0">
                <a:blip r:embed="rId12"/>
                <a:stretch>
                  <a:fillRect l="-4795" t="-4762" r="-4110" b="-9524"/>
                </a:stretch>
              </a:blipFill>
            </p:spPr>
            <p:txBody>
              <a:bodyPr/>
              <a:lstStyle/>
              <a:p>
                <a:r>
                  <a:rPr lang="en-IN">
                    <a:noFill/>
                  </a:rPr>
                  <a:t> </a:t>
                </a:r>
              </a:p>
            </p:txBody>
          </p:sp>
        </mc:Fallback>
      </mc:AlternateContent>
      <p:sp>
        <p:nvSpPr>
          <p:cNvPr id="106" name="Rectangle 105"/>
          <p:cNvSpPr/>
          <p:nvPr/>
        </p:nvSpPr>
        <p:spPr>
          <a:xfrm>
            <a:off x="8128458" y="1520328"/>
            <a:ext cx="385591"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08" name="Straight Arrow Connector 107"/>
          <p:cNvCxnSpPr/>
          <p:nvPr/>
        </p:nvCxnSpPr>
        <p:spPr>
          <a:xfrm>
            <a:off x="8514049" y="2021596"/>
            <a:ext cx="486739" cy="5508"/>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TextBox 108"/>
              <p:cNvSpPr txBox="1"/>
              <p:nvPr/>
            </p:nvSpPr>
            <p:spPr>
              <a:xfrm>
                <a:off x="8566807" y="1744383"/>
                <a:ext cx="354777" cy="246221"/>
              </a:xfrm>
              <a:prstGeom prst="rect">
                <a:avLst/>
              </a:prstGeom>
              <a:noFill/>
            </p:spPr>
            <p:txBody>
              <a:bodyPr wrap="none" lIns="0" tIns="0" rIns="0" bIns="0" rtlCol="0">
                <a:spAutoFit/>
              </a:bodyPr>
              <a:lstStyle/>
              <a:p>
                <a:r>
                  <a:rPr lang="en-US" sz="1600" b="0" dirty="0" smtClean="0"/>
                  <a:t>o</a:t>
                </a:r>
                <a14:m>
                  <m:oMath xmlns:m="http://schemas.openxmlformats.org/officeDocument/2006/math">
                    <m:r>
                      <a:rPr lang="en-US" sz="1600" b="0" i="1" smtClean="0">
                        <a:latin typeface="Cambria Math" panose="02040503050406030204" pitchFamily="18" charset="0"/>
                      </a:rPr>
                      <m:t>(.)</m:t>
                    </m:r>
                  </m:oMath>
                </a14:m>
                <a:endParaRPr lang="en-IN" sz="1600" dirty="0"/>
              </a:p>
            </p:txBody>
          </p:sp>
        </mc:Choice>
        <mc:Fallback xmlns="">
          <p:sp>
            <p:nvSpPr>
              <p:cNvPr id="109" name="TextBox 108"/>
              <p:cNvSpPr txBox="1">
                <a:spLocks noRot="1" noChangeAspect="1" noMove="1" noResize="1" noEditPoints="1" noAdjustHandles="1" noChangeArrowheads="1" noChangeShapeType="1" noTextEdit="1"/>
              </p:cNvSpPr>
              <p:nvPr/>
            </p:nvSpPr>
            <p:spPr>
              <a:xfrm>
                <a:off x="8566807" y="1744383"/>
                <a:ext cx="354777" cy="246221"/>
              </a:xfrm>
              <a:prstGeom prst="rect">
                <a:avLst/>
              </a:prstGeom>
              <a:blipFill rotWithShape="0">
                <a:blip r:embed="rId13"/>
                <a:stretch>
                  <a:fillRect l="-33898" t="-24390" r="-23729" b="-48780"/>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10" name="TextBox 109"/>
              <p:cNvSpPr txBox="1"/>
              <p:nvPr/>
            </p:nvSpPr>
            <p:spPr>
              <a:xfrm>
                <a:off x="8142490" y="1905847"/>
                <a:ext cx="394082" cy="25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IN" sz="1600" i="1" smtClean="0">
                              <a:latin typeface="Cambria Math" charset="0"/>
                            </a:rPr>
                          </m:ctrlPr>
                        </m:sSupPr>
                        <m:e>
                          <m:r>
                            <a:rPr lang="en-US" sz="1600" b="1" i="1" smtClean="0">
                              <a:latin typeface="Cambria Math" panose="02040503050406030204" pitchFamily="18" charset="0"/>
                            </a:rPr>
                            <m:t>𝒂</m:t>
                          </m:r>
                        </m:e>
                        <m:sup>
                          <m:r>
                            <a:rPr lang="en-US" sz="1600" b="0" i="1" smtClean="0">
                              <a:latin typeface="Cambria Math" panose="02040503050406030204" pitchFamily="18" charset="0"/>
                            </a:rPr>
                            <m:t>(</m:t>
                          </m:r>
                          <m:r>
                            <a:rPr lang="en-US" sz="1600" b="0" i="1" smtClean="0">
                              <a:latin typeface="Cambria Math" panose="02040503050406030204" pitchFamily="18" charset="0"/>
                            </a:rPr>
                            <m:t>𝐿</m:t>
                          </m:r>
                          <m:r>
                            <a:rPr lang="en-US" sz="1600" b="0" i="1" smtClean="0">
                              <a:latin typeface="Cambria Math" panose="02040503050406030204" pitchFamily="18" charset="0"/>
                            </a:rPr>
                            <m:t>)</m:t>
                          </m:r>
                        </m:sup>
                      </m:sSup>
                    </m:oMath>
                  </m:oMathPara>
                </a14:m>
                <a:endParaRPr lang="en-IN" sz="1600" dirty="0"/>
              </a:p>
            </p:txBody>
          </p:sp>
        </mc:Choice>
        <mc:Fallback xmlns="">
          <p:sp>
            <p:nvSpPr>
              <p:cNvPr id="110" name="TextBox 109"/>
              <p:cNvSpPr txBox="1">
                <a:spLocks noRot="1" noChangeAspect="1" noMove="1" noResize="1" noEditPoints="1" noAdjustHandles="1" noChangeArrowheads="1" noChangeShapeType="1" noTextEdit="1"/>
              </p:cNvSpPr>
              <p:nvPr/>
            </p:nvSpPr>
            <p:spPr>
              <a:xfrm>
                <a:off x="8142490" y="1905847"/>
                <a:ext cx="394082" cy="256480"/>
              </a:xfrm>
              <a:prstGeom prst="rect">
                <a:avLst/>
              </a:prstGeom>
              <a:blipFill rotWithShape="0">
                <a:blip r:embed="rId14"/>
                <a:stretch>
                  <a:fillRect l="-7813" t="-4762" r="-9375"/>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11" name="TextBox 110"/>
              <p:cNvSpPr txBox="1"/>
              <p:nvPr/>
            </p:nvSpPr>
            <p:spPr>
              <a:xfrm>
                <a:off x="9006114" y="1877752"/>
                <a:ext cx="1044260"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rPr>
                        <m:t>𝒚</m:t>
                      </m:r>
                      <m:r>
                        <a:rPr lang="en-US" sz="1600" b="1" i="1" smtClean="0">
                          <a:latin typeface="Cambria Math" panose="02040503050406030204" pitchFamily="18" charset="0"/>
                        </a:rPr>
                        <m:t>=</m:t>
                      </m:r>
                      <m:r>
                        <a:rPr lang="en-US" sz="1600" b="1" i="1" smtClean="0">
                          <a:latin typeface="Cambria Math" panose="02040503050406030204" pitchFamily="18" charset="0"/>
                        </a:rPr>
                        <m:t>𝒇</m:t>
                      </m:r>
                      <m:r>
                        <a:rPr lang="en-US" sz="1600" b="1" i="1" smtClean="0">
                          <a:latin typeface="Cambria Math" panose="02040503050406030204" pitchFamily="18" charset="0"/>
                        </a:rPr>
                        <m:t>(</m:t>
                      </m:r>
                      <m:r>
                        <a:rPr lang="en-US" sz="1600" b="1" i="1" smtClean="0">
                          <a:latin typeface="Cambria Math" panose="02040503050406030204" pitchFamily="18" charset="0"/>
                        </a:rPr>
                        <m:t>𝒙</m:t>
                      </m:r>
                      <m:r>
                        <a:rPr lang="en-US" sz="1600" b="1" i="1" smtClean="0">
                          <a:latin typeface="Cambria Math" panose="02040503050406030204" pitchFamily="18" charset="0"/>
                        </a:rPr>
                        <m:t>, </m:t>
                      </m:r>
                      <m:r>
                        <a:rPr lang="en-US" sz="1600" b="1" i="1" smtClean="0">
                          <a:latin typeface="Cambria Math" panose="02040503050406030204" pitchFamily="18" charset="0"/>
                        </a:rPr>
                        <m:t>𝜽</m:t>
                      </m:r>
                      <m:r>
                        <a:rPr lang="en-US" sz="1600" b="1" i="1" smtClean="0">
                          <a:latin typeface="Cambria Math" panose="02040503050406030204" pitchFamily="18" charset="0"/>
                        </a:rPr>
                        <m:t>)</m:t>
                      </m:r>
                    </m:oMath>
                  </m:oMathPara>
                </a14:m>
                <a:endParaRPr lang="en-US" sz="1600" b="1" i="1" dirty="0" smtClean="0">
                  <a:latin typeface="Cambria Math" panose="02040503050406030204" pitchFamily="18" charset="0"/>
                </a:endParaRPr>
              </a:p>
            </p:txBody>
          </p:sp>
        </mc:Choice>
        <mc:Fallback xmlns="">
          <p:sp>
            <p:nvSpPr>
              <p:cNvPr id="111" name="TextBox 110"/>
              <p:cNvSpPr txBox="1">
                <a:spLocks noRot="1" noChangeAspect="1" noMove="1" noResize="1" noEditPoints="1" noAdjustHandles="1" noChangeArrowheads="1" noChangeShapeType="1" noTextEdit="1"/>
              </p:cNvSpPr>
              <p:nvPr/>
            </p:nvSpPr>
            <p:spPr>
              <a:xfrm>
                <a:off x="9006114" y="1877752"/>
                <a:ext cx="1044260" cy="246221"/>
              </a:xfrm>
              <a:prstGeom prst="rect">
                <a:avLst/>
              </a:prstGeom>
              <a:blipFill rotWithShape="0">
                <a:blip r:embed="rId15"/>
                <a:stretch>
                  <a:fillRect l="-6395" r="-4070" b="-37500"/>
                </a:stretch>
              </a:blipFill>
            </p:spPr>
            <p:txBody>
              <a:bodyPr/>
              <a:lstStyle/>
              <a:p>
                <a:r>
                  <a:rPr lang="en-IN">
                    <a:noFill/>
                  </a:rPr>
                  <a:t> </a:t>
                </a:r>
              </a:p>
            </p:txBody>
          </p:sp>
        </mc:Fallback>
      </mc:AlternateContent>
      <p:grpSp>
        <p:nvGrpSpPr>
          <p:cNvPr id="113" name="Group 112"/>
          <p:cNvGrpSpPr/>
          <p:nvPr/>
        </p:nvGrpSpPr>
        <p:grpSpPr>
          <a:xfrm rot="16200000">
            <a:off x="6953987" y="1863687"/>
            <a:ext cx="36000" cy="340800"/>
            <a:chOff x="2731586" y="4043627"/>
            <a:chExt cx="36000" cy="340800"/>
          </a:xfrm>
        </p:grpSpPr>
        <p:sp>
          <p:nvSpPr>
            <p:cNvPr id="114" name="Oval 113"/>
            <p:cNvSpPr/>
            <p:nvPr/>
          </p:nvSpPr>
          <p:spPr>
            <a:xfrm>
              <a:off x="2731586" y="4043627"/>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5" name="Oval 114"/>
            <p:cNvSpPr/>
            <p:nvPr/>
          </p:nvSpPr>
          <p:spPr>
            <a:xfrm>
              <a:off x="2731586" y="4196027"/>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5" name="Oval 154"/>
            <p:cNvSpPr/>
            <p:nvPr/>
          </p:nvSpPr>
          <p:spPr>
            <a:xfrm>
              <a:off x="2731586" y="4348427"/>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42" name="Straight Arrow Connector 41"/>
          <p:cNvCxnSpPr/>
          <p:nvPr/>
        </p:nvCxnSpPr>
        <p:spPr>
          <a:xfrm>
            <a:off x="10103001" y="2031600"/>
            <a:ext cx="486739" cy="5508"/>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p:cNvSpPr txBox="1"/>
              <p:nvPr/>
            </p:nvSpPr>
            <p:spPr>
              <a:xfrm>
                <a:off x="10573660" y="1887756"/>
                <a:ext cx="1131142" cy="24622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𝐽</m:t>
                      </m:r>
                      <m:d>
                        <m:dPr>
                          <m:ctrlPr>
                            <a:rPr lang="en-US" sz="1600" b="1" i="1" smtClean="0">
                              <a:latin typeface="Cambria Math" charset="0"/>
                            </a:rPr>
                          </m:ctrlPr>
                        </m:dPr>
                        <m:e>
                          <m:r>
                            <a:rPr lang="en-US" sz="1600" b="1" i="1" smtClean="0">
                              <a:latin typeface="Cambria Math" panose="02040503050406030204" pitchFamily="18" charset="0"/>
                            </a:rPr>
                            <m:t>𝒇</m:t>
                          </m:r>
                          <m:d>
                            <m:dPr>
                              <m:ctrlPr>
                                <a:rPr lang="en-US" sz="1600" b="1" i="1" smtClean="0">
                                  <a:latin typeface="Cambria Math" charset="0"/>
                                </a:rPr>
                              </m:ctrlPr>
                            </m:dPr>
                            <m:e>
                              <m:r>
                                <a:rPr lang="en-US" sz="1600" b="1" i="1" smtClean="0">
                                  <a:latin typeface="Cambria Math" panose="02040503050406030204" pitchFamily="18" charset="0"/>
                                </a:rPr>
                                <m:t>𝒙</m:t>
                              </m:r>
                              <m:r>
                                <a:rPr lang="en-US" sz="1600" b="1" i="1" smtClean="0">
                                  <a:latin typeface="Cambria Math" panose="02040503050406030204" pitchFamily="18" charset="0"/>
                                </a:rPr>
                                <m:t>, </m:t>
                              </m:r>
                              <m:r>
                                <a:rPr lang="en-US" sz="1600" b="1" i="1" smtClean="0">
                                  <a:latin typeface="Cambria Math" panose="02040503050406030204" pitchFamily="18" charset="0"/>
                                </a:rPr>
                                <m:t>𝜽</m:t>
                              </m:r>
                            </m:e>
                          </m:d>
                          <m:r>
                            <a:rPr lang="en-US" sz="1600" b="1" i="1" smtClean="0">
                              <a:latin typeface="Cambria Math" panose="02040503050406030204" pitchFamily="18" charset="0"/>
                            </a:rPr>
                            <m:t>,</m:t>
                          </m:r>
                          <m:r>
                            <a:rPr lang="en-US" sz="1600" b="1" i="1" smtClean="0">
                              <a:latin typeface="Cambria Math" panose="02040503050406030204" pitchFamily="18" charset="0"/>
                            </a:rPr>
                            <m:t>𝒄</m:t>
                          </m:r>
                          <m:r>
                            <a:rPr lang="en-US" sz="1600" b="1" i="1" smtClean="0">
                              <a:latin typeface="Cambria Math" panose="02040503050406030204" pitchFamily="18" charset="0"/>
                            </a:rPr>
                            <m:t> </m:t>
                          </m:r>
                        </m:e>
                      </m:d>
                    </m:oMath>
                  </m:oMathPara>
                </a14:m>
                <a:endParaRPr lang="en-US" sz="1600" b="1" i="1" dirty="0" smtClean="0">
                  <a:latin typeface="Cambria Math" panose="02040503050406030204" pitchFamily="18" charset="0"/>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10573660" y="1887756"/>
                <a:ext cx="1131142" cy="246221"/>
              </a:xfrm>
              <a:prstGeom prst="rect">
                <a:avLst/>
              </a:prstGeom>
              <a:blipFill rotWithShape="0">
                <a:blip r:embed="rId16"/>
                <a:stretch>
                  <a:fillRect l="-8108" b="-35000"/>
                </a:stretch>
              </a:blipFill>
            </p:spPr>
            <p:txBody>
              <a:bodyPr/>
              <a:lstStyle/>
              <a:p>
                <a:r>
                  <a:rPr lang="en-IN">
                    <a:noFill/>
                  </a:rPr>
                  <a:t> </a:t>
                </a:r>
              </a:p>
            </p:txBody>
          </p:sp>
        </mc:Fallback>
      </mc:AlternateContent>
      <p:cxnSp>
        <p:nvCxnSpPr>
          <p:cNvPr id="52" name="Straight Arrow Connector 51"/>
          <p:cNvCxnSpPr/>
          <p:nvPr/>
        </p:nvCxnSpPr>
        <p:spPr>
          <a:xfrm>
            <a:off x="451581" y="2052087"/>
            <a:ext cx="222057" cy="0"/>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rot="16200000">
            <a:off x="280755" y="1950254"/>
            <a:ext cx="45719" cy="188400"/>
            <a:chOff x="2731586" y="4043627"/>
            <a:chExt cx="36000" cy="340800"/>
          </a:xfrm>
        </p:grpSpPr>
        <p:sp>
          <p:nvSpPr>
            <p:cNvPr id="54" name="Oval 53"/>
            <p:cNvSpPr/>
            <p:nvPr/>
          </p:nvSpPr>
          <p:spPr>
            <a:xfrm>
              <a:off x="2731586" y="4043627"/>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Oval 54"/>
            <p:cNvSpPr/>
            <p:nvPr/>
          </p:nvSpPr>
          <p:spPr>
            <a:xfrm>
              <a:off x="2731586" y="4196027"/>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Oval 55"/>
            <p:cNvSpPr/>
            <p:nvPr/>
          </p:nvSpPr>
          <p:spPr>
            <a:xfrm>
              <a:off x="2731586" y="4348427"/>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cxnSp>
        <p:nvCxnSpPr>
          <p:cNvPr id="58" name="Straight Arrow Connector 57"/>
          <p:cNvCxnSpPr/>
          <p:nvPr/>
        </p:nvCxnSpPr>
        <p:spPr>
          <a:xfrm>
            <a:off x="11482806" y="2151173"/>
            <a:ext cx="7943" cy="288000"/>
          </a:xfrm>
          <a:prstGeom prst="straightConnector1">
            <a:avLst/>
          </a:prstGeom>
          <a:ln>
            <a:tailEnd type="stealth" w="lg" len="lg"/>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10850375" y="2432332"/>
            <a:ext cx="1307335" cy="584775"/>
          </a:xfrm>
          <a:prstGeom prst="rect">
            <a:avLst/>
          </a:prstGeom>
          <a:noFill/>
        </p:spPr>
        <p:txBody>
          <a:bodyPr wrap="square" rtlCol="0">
            <a:spAutoFit/>
          </a:bodyPr>
          <a:lstStyle/>
          <a:p>
            <a:r>
              <a:rPr lang="en-US" sz="1600" dirty="0" smtClean="0"/>
              <a:t>True class of the example</a:t>
            </a:r>
            <a:endParaRPr lang="en-IN" sz="1600" dirty="0"/>
          </a:p>
        </p:txBody>
      </p:sp>
      <p:sp>
        <p:nvSpPr>
          <p:cNvPr id="60" name="Google Shape;100;p14"/>
          <p:cNvSpPr txBox="1"/>
          <p:nvPr/>
        </p:nvSpPr>
        <p:spPr>
          <a:xfrm>
            <a:off x="302992" y="3206847"/>
            <a:ext cx="11012212" cy="5777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smtClean="0"/>
              <a:t>Backpropagation</a:t>
            </a:r>
            <a:r>
              <a:rPr lang="en-US" dirty="0" smtClean="0"/>
              <a:t> consists of intelligent use of the chain rule of differentiation for computation of these gradients</a:t>
            </a:r>
            <a:endParaRPr dirty="0"/>
          </a:p>
        </p:txBody>
      </p:sp>
      <mc:AlternateContent xmlns:mc="http://schemas.openxmlformats.org/markup-compatibility/2006" xmlns:a14="http://schemas.microsoft.com/office/drawing/2010/main">
        <mc:Choice Requires="a14">
          <p:sp>
            <p:nvSpPr>
              <p:cNvPr id="62" name="Google Shape;100;p14"/>
              <p:cNvSpPr txBox="1"/>
              <p:nvPr/>
            </p:nvSpPr>
            <p:spPr>
              <a:xfrm>
                <a:off x="-108766" y="2661113"/>
                <a:ext cx="7347621" cy="577795"/>
              </a:xfrm>
              <a:prstGeom prst="rect">
                <a:avLst/>
              </a:prstGeom>
              <a:noFill/>
              <a:ln>
                <a:noFill/>
              </a:ln>
            </p:spPr>
            <p:txBody>
              <a:bodyPr spcFirstLastPara="1" wrap="square" lIns="91425" tIns="91425" rIns="91425" bIns="91425" anchor="t" anchorCtr="0">
                <a:noAutofit/>
              </a:bodyPr>
              <a:lstStyle/>
              <a:p>
                <a:pPr lvl="0" algn="ctr"/>
                <a:r>
                  <a:rPr lang="en-US" dirty="0" smtClean="0"/>
                  <a:t>For gradient descent we need to compute </a:t>
                </a:r>
                <a14:m>
                  <m:oMath xmlns:m="http://schemas.openxmlformats.org/officeDocument/2006/math">
                    <m:f>
                      <m:fPr>
                        <m:ctrlPr>
                          <a:rPr lang="en-US" i="1" smtClean="0">
                            <a:latin typeface="Cambria Math" charset="0"/>
                          </a:rPr>
                        </m:ctrlPr>
                      </m:fPr>
                      <m:num>
                        <m:r>
                          <a:rPr lang="en-US" i="1" smtClean="0">
                            <a:latin typeface="Cambria Math" panose="02040503050406030204" pitchFamily="18" charset="0"/>
                          </a:rPr>
                          <m:t>𝜕</m:t>
                        </m:r>
                        <m:r>
                          <a:rPr lang="en-IN" b="0" i="1" smtClean="0">
                            <a:latin typeface="Cambria Math" panose="02040503050406030204" pitchFamily="18" charset="0"/>
                          </a:rPr>
                          <m:t>𝐽</m:t>
                        </m:r>
                      </m:num>
                      <m:den>
                        <m:r>
                          <a:rPr lang="en-US" i="1" smtClean="0">
                            <a:latin typeface="Cambria Math" panose="02040503050406030204" pitchFamily="18" charset="0"/>
                          </a:rPr>
                          <m:t>𝜕</m:t>
                        </m:r>
                        <m:sSubSup>
                          <m:sSubSupPr>
                            <m:ctrlPr>
                              <a:rPr lang="en-US" i="1" smtClean="0">
                                <a:latin typeface="Cambria Math" charset="0"/>
                              </a:rPr>
                            </m:ctrlPr>
                          </m:sSubSupPr>
                          <m:e>
                            <m:r>
                              <a:rPr lang="en-IN" b="1" i="1" smtClean="0">
                                <a:latin typeface="Cambria Math" panose="02040503050406030204" pitchFamily="18" charset="0"/>
                              </a:rPr>
                              <m:t>𝑾</m:t>
                            </m:r>
                          </m:e>
                          <m:sub>
                            <m:r>
                              <a:rPr lang="en-IN" b="0" i="1" smtClean="0">
                                <a:latin typeface="Cambria Math" panose="02040503050406030204" pitchFamily="18" charset="0"/>
                              </a:rPr>
                              <m:t>𝑖</m:t>
                            </m:r>
                            <m:r>
                              <a:rPr lang="en-IN" b="0" i="1" smtClean="0">
                                <a:latin typeface="Cambria Math" panose="02040503050406030204" pitchFamily="18" charset="0"/>
                              </a:rPr>
                              <m:t>,</m:t>
                            </m:r>
                            <m:r>
                              <a:rPr lang="en-IN" b="0" i="1" smtClean="0">
                                <a:latin typeface="Cambria Math" panose="02040503050406030204" pitchFamily="18" charset="0"/>
                              </a:rPr>
                              <m:t>𝑗</m:t>
                            </m:r>
                          </m:sub>
                          <m:sup>
                            <m:r>
                              <a:rPr lang="en-IN" b="0" i="1" smtClean="0">
                                <a:latin typeface="Cambria Math" panose="02040503050406030204" pitchFamily="18" charset="0"/>
                              </a:rPr>
                              <m:t>(</m:t>
                            </m:r>
                            <m:r>
                              <a:rPr lang="en-IN" b="0" i="1" smtClean="0">
                                <a:latin typeface="Cambria Math" panose="02040503050406030204" pitchFamily="18" charset="0"/>
                              </a:rPr>
                              <m:t>𝑙</m:t>
                            </m:r>
                            <m:r>
                              <a:rPr lang="en-IN" b="0" i="1" smtClean="0">
                                <a:latin typeface="Cambria Math" panose="02040503050406030204" pitchFamily="18" charset="0"/>
                              </a:rPr>
                              <m:t>)</m:t>
                            </m:r>
                          </m:sup>
                        </m:sSubSup>
                      </m:den>
                    </m:f>
                  </m:oMath>
                </a14:m>
                <a:r>
                  <a:rPr lang="en-IN" dirty="0" smtClean="0"/>
                  <a:t> and </a:t>
                </a:r>
                <a14:m>
                  <m:oMath xmlns:m="http://schemas.openxmlformats.org/officeDocument/2006/math">
                    <m:f>
                      <m:fPr>
                        <m:ctrlPr>
                          <a:rPr lang="en-US" i="1">
                            <a:latin typeface="Cambria Math" charset="0"/>
                          </a:rPr>
                        </m:ctrlPr>
                      </m:fPr>
                      <m:num>
                        <m:r>
                          <a:rPr lang="en-US" i="1">
                            <a:latin typeface="Cambria Math" panose="02040503050406030204" pitchFamily="18" charset="0"/>
                          </a:rPr>
                          <m:t>𝜕</m:t>
                        </m:r>
                        <m:r>
                          <a:rPr lang="en-IN" i="1" smtClean="0">
                            <a:latin typeface="Cambria Math" panose="02040503050406030204" pitchFamily="18" charset="0"/>
                          </a:rPr>
                          <m:t>𝐽</m:t>
                        </m:r>
                      </m:num>
                      <m:den>
                        <m:r>
                          <a:rPr lang="en-US" i="1">
                            <a:latin typeface="Cambria Math" panose="02040503050406030204" pitchFamily="18" charset="0"/>
                          </a:rPr>
                          <m:t>𝜕</m:t>
                        </m:r>
                        <m:sSubSup>
                          <m:sSubSupPr>
                            <m:ctrlPr>
                              <a:rPr lang="en-US" i="1">
                                <a:latin typeface="Cambria Math" charset="0"/>
                              </a:rPr>
                            </m:ctrlPr>
                          </m:sSubSupPr>
                          <m:e>
                            <m:r>
                              <a:rPr lang="en-US" b="1" i="1" smtClean="0">
                                <a:latin typeface="Cambria Math" charset="0"/>
                              </a:rPr>
                              <m:t>𝒃</m:t>
                            </m:r>
                          </m:e>
                          <m:sub>
                            <m:r>
                              <a:rPr lang="en-IN" i="1">
                                <a:latin typeface="Cambria Math" panose="02040503050406030204" pitchFamily="18" charset="0"/>
                              </a:rPr>
                              <m:t>𝑖</m:t>
                            </m:r>
                          </m:sub>
                          <m:sup>
                            <m:r>
                              <a:rPr lang="en-IN" i="1">
                                <a:latin typeface="Cambria Math" panose="02040503050406030204" pitchFamily="18" charset="0"/>
                              </a:rPr>
                              <m:t>(</m:t>
                            </m:r>
                            <m:r>
                              <a:rPr lang="en-IN" i="1">
                                <a:latin typeface="Cambria Math" panose="02040503050406030204" pitchFamily="18" charset="0"/>
                              </a:rPr>
                              <m:t>𝑙</m:t>
                            </m:r>
                            <m:r>
                              <a:rPr lang="en-IN" i="1">
                                <a:latin typeface="Cambria Math" panose="02040503050406030204" pitchFamily="18" charset="0"/>
                              </a:rPr>
                              <m:t>)</m:t>
                            </m:r>
                          </m:sup>
                        </m:sSubSup>
                      </m:den>
                    </m:f>
                    <m:r>
                      <a:rPr lang="en-IN" b="0" i="1" smtClean="0">
                        <a:latin typeface="Cambria Math" panose="02040503050406030204" pitchFamily="18" charset="0"/>
                      </a:rPr>
                      <m:t> ∀</m:t>
                    </m:r>
                    <m:r>
                      <a:rPr lang="en-IN" b="0" i="1" smtClean="0">
                        <a:latin typeface="Cambria Math" panose="02040503050406030204" pitchFamily="18" charset="0"/>
                      </a:rPr>
                      <m:t>𝑖</m:t>
                    </m:r>
                    <m:r>
                      <a:rPr lang="en-IN" b="0" i="1" smtClean="0">
                        <a:latin typeface="Cambria Math" panose="02040503050406030204" pitchFamily="18" charset="0"/>
                      </a:rPr>
                      <m:t>,</m:t>
                    </m:r>
                    <m:r>
                      <a:rPr lang="en-IN" b="0" i="1" smtClean="0">
                        <a:latin typeface="Cambria Math" panose="02040503050406030204" pitchFamily="18" charset="0"/>
                      </a:rPr>
                      <m:t>𝑗</m:t>
                    </m:r>
                    <m:r>
                      <a:rPr lang="en-IN" b="0" i="1" smtClean="0">
                        <a:latin typeface="Cambria Math" panose="02040503050406030204" pitchFamily="18" charset="0"/>
                      </a:rPr>
                      <m:t>,</m:t>
                    </m:r>
                    <m:r>
                      <a:rPr lang="en-IN" b="0" i="1" smtClean="0">
                        <a:latin typeface="Cambria Math" panose="02040503050406030204" pitchFamily="18" charset="0"/>
                      </a:rPr>
                      <m:t>𝑙</m:t>
                    </m:r>
                  </m:oMath>
                </a14:m>
                <a:endParaRPr dirty="0"/>
              </a:p>
            </p:txBody>
          </p:sp>
        </mc:Choice>
        <mc:Fallback xmlns="">
          <p:sp>
            <p:nvSpPr>
              <p:cNvPr id="62" name="Google Shape;100;p14"/>
              <p:cNvSpPr txBox="1">
                <a:spLocks noRot="1" noChangeAspect="1" noMove="1" noResize="1" noEditPoints="1" noAdjustHandles="1" noChangeArrowheads="1" noChangeShapeType="1" noTextEdit="1"/>
              </p:cNvSpPr>
              <p:nvPr/>
            </p:nvSpPr>
            <p:spPr>
              <a:xfrm>
                <a:off x="-108766" y="2661113"/>
                <a:ext cx="7347621" cy="577795"/>
              </a:xfrm>
              <a:prstGeom prst="rect">
                <a:avLst/>
              </a:prstGeom>
              <a:blipFill rotWithShape="0">
                <a:blip r:embed="rId17"/>
                <a:stretch>
                  <a:fillRect b="-21277"/>
                </a:stretch>
              </a:blipFill>
              <a:ln>
                <a:noFill/>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0" name="Google Shape;100;p14"/>
              <p:cNvSpPr txBox="1"/>
              <p:nvPr/>
            </p:nvSpPr>
            <p:spPr>
              <a:xfrm>
                <a:off x="313565" y="3728847"/>
                <a:ext cx="11264510" cy="2081769"/>
              </a:xfrm>
              <a:prstGeom prst="rect">
                <a:avLst/>
              </a:prstGeom>
              <a:noFill/>
              <a:ln>
                <a:noFill/>
              </a:ln>
            </p:spPr>
            <p:txBody>
              <a:bodyPr spcFirstLastPara="1" wrap="square" lIns="91425" tIns="91425" rIns="91425" bIns="91425" anchor="t" anchorCtr="0">
                <a:noAutofit/>
              </a:bodyPr>
              <a:lstStyle/>
              <a:p>
                <a:pPr marL="285750" lvl="0" indent="-285750" rtl="0">
                  <a:spcBef>
                    <a:spcPts val="0"/>
                  </a:spcBef>
                  <a:spcAft>
                    <a:spcPts val="0"/>
                  </a:spcAft>
                  <a:buFont typeface="Arial" panose="020B0604020202020204" pitchFamily="34" charset="0"/>
                  <a:buChar char="•"/>
                </a:pPr>
                <a:r>
                  <a:rPr lang="en-US" dirty="0" smtClean="0"/>
                  <a:t>If we want to compute the gradient of the activation of any neuron in a layer w.r.t. the input what will we do?</a:t>
                </a:r>
              </a:p>
              <a:p>
                <a:pPr marL="285750" lvl="0" indent="-285750" rtl="0">
                  <a:spcBef>
                    <a:spcPts val="0"/>
                  </a:spcBef>
                  <a:spcAft>
                    <a:spcPts val="0"/>
                  </a:spcAft>
                  <a:buFont typeface="Arial" panose="020B0604020202020204" pitchFamily="34" charset="0"/>
                  <a:buChar char="•"/>
                </a:pPr>
                <a:r>
                  <a:rPr lang="en-US" dirty="0" smtClean="0"/>
                  <a:t>Can we use </a:t>
                </a:r>
                <a:r>
                  <a:rPr lang="en-US" dirty="0" err="1" smtClean="0"/>
                  <a:t>Backpropagation</a:t>
                </a:r>
                <a:r>
                  <a:rPr lang="en-US" dirty="0" smtClean="0"/>
                  <a:t>?</a:t>
                </a:r>
              </a:p>
              <a:p>
                <a:pPr marL="285750" lvl="0" indent="-285750" rtl="0">
                  <a:spcBef>
                    <a:spcPts val="0"/>
                  </a:spcBef>
                  <a:spcAft>
                    <a:spcPts val="0"/>
                  </a:spcAft>
                  <a:buFont typeface="Arial" panose="020B0604020202020204" pitchFamily="34" charset="0"/>
                  <a:buChar char="•"/>
                </a:pPr>
                <a:r>
                  <a:rPr lang="en-US" dirty="0" smtClean="0"/>
                  <a:t>If yes, then how? That is what changes need to be incorporated?</a:t>
                </a:r>
              </a:p>
              <a:p>
                <a:pPr marL="285750" lvl="0" indent="-285750" rtl="0">
                  <a:spcBef>
                    <a:spcPts val="0"/>
                  </a:spcBef>
                  <a:spcAft>
                    <a:spcPts val="0"/>
                  </a:spcAft>
                  <a:buFont typeface="Arial" panose="020B0604020202020204" pitchFamily="34" charset="0"/>
                  <a:buChar char="•"/>
                </a:pPr>
                <a:endParaRPr lang="en-US" dirty="0"/>
              </a:p>
              <a:p>
                <a:pPr marL="285750" lvl="0" indent="-285750">
                  <a:buFont typeface="Arial" panose="020B0604020202020204" pitchFamily="34" charset="0"/>
                  <a:buChar char="•"/>
                </a:pPr>
                <a:r>
                  <a:rPr lang="en-US" dirty="0" smtClean="0"/>
                  <a:t>We will compute </a:t>
                </a:r>
                <a14:m>
                  <m:oMath xmlns:m="http://schemas.openxmlformats.org/officeDocument/2006/math">
                    <m:f>
                      <m:fPr>
                        <m:ctrlPr>
                          <a:rPr lang="en-US" i="1">
                            <a:latin typeface="Cambria Math" charset="0"/>
                          </a:rPr>
                        </m:ctrlPr>
                      </m:fPr>
                      <m:num>
                        <m:r>
                          <a:rPr lang="en-US" i="1">
                            <a:latin typeface="Cambria Math" panose="02040503050406030204" pitchFamily="18" charset="0"/>
                          </a:rPr>
                          <m:t>𝜕</m:t>
                        </m:r>
                        <m:sSubSup>
                          <m:sSubSupPr>
                            <m:ctrlPr>
                              <a:rPr lang="en-US" i="1" smtClean="0">
                                <a:latin typeface="Cambria Math" charset="0"/>
                              </a:rPr>
                            </m:ctrlPr>
                          </m:sSubSupPr>
                          <m:e>
                            <m:r>
                              <a:rPr lang="en-US" b="1" i="1" smtClean="0">
                                <a:latin typeface="Cambria Math" panose="02040503050406030204" pitchFamily="18" charset="0"/>
                              </a:rPr>
                              <m:t>𝒉</m:t>
                            </m:r>
                          </m:e>
                          <m:sub>
                            <m:r>
                              <a:rPr lang="en-US" b="0" i="1" smtClean="0">
                                <a:latin typeface="Cambria Math" panose="02040503050406030204" pitchFamily="18" charset="0"/>
                              </a:rPr>
                              <m:t>𝑗</m:t>
                            </m:r>
                          </m:sub>
                          <m:sup>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sup>
                        </m:sSubSup>
                      </m:num>
                      <m:den>
                        <m:r>
                          <a:rPr lang="en-US" i="1">
                            <a:latin typeface="Cambria Math" panose="02040503050406030204" pitchFamily="18" charset="0"/>
                          </a:rPr>
                          <m:t>𝜕</m:t>
                        </m:r>
                        <m:sSub>
                          <m:sSubPr>
                            <m:ctrlPr>
                              <a:rPr lang="en-US" i="1" smtClean="0">
                                <a:latin typeface="Cambria Math" charset="0"/>
                              </a:rPr>
                            </m:ctrlPr>
                          </m:sSubPr>
                          <m:e>
                            <m:r>
                              <a:rPr lang="en-US" b="1" i="1" smtClean="0">
                                <a:latin typeface="Cambria Math" panose="02040503050406030204" pitchFamily="18" charset="0"/>
                              </a:rPr>
                              <m:t>𝒙</m:t>
                            </m:r>
                          </m:e>
                          <m:sub>
                            <m:r>
                              <a:rPr lang="en-US" b="0" i="1" smtClean="0">
                                <a:latin typeface="Cambria Math" panose="02040503050406030204" pitchFamily="18" charset="0"/>
                              </a:rPr>
                              <m:t>𝑖</m:t>
                            </m:r>
                          </m:sub>
                        </m:sSub>
                      </m:den>
                    </m:f>
                  </m:oMath>
                </a14:m>
                <a:r>
                  <a:rPr lang="en-US" dirty="0" smtClean="0"/>
                  <a:t>, So, first thing we will do is – we will not do the full forward pass, i.e., stop after the </a:t>
                </a:r>
                <a14:m>
                  <m:oMath xmlns:m="http://schemas.openxmlformats.org/officeDocument/2006/math">
                    <m:sSup>
                      <m:sSupPr>
                        <m:ctrlPr>
                          <a:rPr lang="en-US" b="0" i="1" smtClean="0">
                            <a:latin typeface="Cambria Math" charset="0"/>
                          </a:rPr>
                        </m:ctrlPr>
                      </m:sSupPr>
                      <m:e>
                        <m:r>
                          <a:rPr lang="en-US" b="0" i="1" smtClean="0">
                            <a:latin typeface="Cambria Math" panose="02040503050406030204" pitchFamily="18" charset="0"/>
                          </a:rPr>
                          <m:t>𝑘</m:t>
                        </m:r>
                      </m:e>
                      <m:sup>
                        <m:r>
                          <a:rPr lang="en-US" b="0" i="1" smtClean="0">
                            <a:latin typeface="Cambria Math" panose="02040503050406030204" pitchFamily="18" charset="0"/>
                          </a:rPr>
                          <m:t>𝑡h</m:t>
                        </m:r>
                      </m:sup>
                    </m:sSup>
                  </m:oMath>
                </a14:m>
                <a:r>
                  <a:rPr lang="en-US" dirty="0" smtClean="0"/>
                  <a:t>layer</a:t>
                </a:r>
              </a:p>
              <a:p>
                <a:pPr marL="285750" lvl="0" indent="-285750">
                  <a:buFont typeface="Arial" panose="020B0604020202020204" pitchFamily="34" charset="0"/>
                  <a:buChar char="•"/>
                </a:pPr>
                <a:endParaRPr dirty="0"/>
              </a:p>
            </p:txBody>
          </p:sp>
        </mc:Choice>
        <mc:Fallback xmlns="">
          <p:sp>
            <p:nvSpPr>
              <p:cNvPr id="50" name="Google Shape;100;p14"/>
              <p:cNvSpPr txBox="1">
                <a:spLocks noRot="1" noChangeAspect="1" noMove="1" noResize="1" noEditPoints="1" noAdjustHandles="1" noChangeArrowheads="1" noChangeShapeType="1" noTextEdit="1"/>
              </p:cNvSpPr>
              <p:nvPr/>
            </p:nvSpPr>
            <p:spPr>
              <a:xfrm>
                <a:off x="313565" y="3728847"/>
                <a:ext cx="11264510" cy="2081769"/>
              </a:xfrm>
              <a:prstGeom prst="rect">
                <a:avLst/>
              </a:prstGeom>
              <a:blipFill rotWithShape="0">
                <a:blip r:embed="rId18"/>
                <a:stretch>
                  <a:fillRect l="-325"/>
                </a:stretch>
              </a:blipFill>
              <a:ln>
                <a:noFill/>
              </a:ln>
            </p:spPr>
            <p:txBody>
              <a:bodyPr/>
              <a:lstStyle/>
              <a:p>
                <a:r>
                  <a:rPr lang="en-IN">
                    <a:noFill/>
                  </a:rPr>
                  <a:t> </a:t>
                </a:r>
              </a:p>
            </p:txBody>
          </p:sp>
        </mc:Fallback>
      </mc:AlternateContent>
      <p:sp>
        <p:nvSpPr>
          <p:cNvPr id="51"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57" name="Google Shape;100;p14"/>
          <p:cNvSpPr txBox="1"/>
          <p:nvPr/>
        </p:nvSpPr>
        <p:spPr>
          <a:xfrm>
            <a:off x="1861073" y="832857"/>
            <a:ext cx="8509299" cy="5777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smtClean="0">
                <a:solidFill>
                  <a:srgbClr val="434343"/>
                </a:solidFill>
              </a:rPr>
              <a:t>Backpropagation in </a:t>
            </a:r>
            <a:r>
              <a:rPr lang="en-US" sz="2800" smtClean="0">
                <a:solidFill>
                  <a:srgbClr val="434343"/>
                </a:solidFill>
              </a:rPr>
              <a:t>a Nutshell</a:t>
            </a:r>
            <a:endParaRPr sz="2800" dirty="0">
              <a:solidFill>
                <a:srgbClr val="434343"/>
              </a:solidFill>
            </a:endParaRPr>
          </a:p>
        </p:txBody>
      </p:sp>
      <p:sp>
        <p:nvSpPr>
          <p:cNvPr id="48" name="Footer Placeholder 7"/>
          <p:cNvSpPr>
            <a:spLocks noGrp="1"/>
          </p:cNvSpPr>
          <p:nvPr>
            <p:ph type="ftr" sz="quarter" idx="11"/>
          </p:nvPr>
        </p:nvSpPr>
        <p:spPr>
          <a:xfrm>
            <a:off x="2012197" y="6492277"/>
            <a:ext cx="8167606" cy="365125"/>
          </a:xfrm>
        </p:spPr>
        <p:txBody>
          <a:bodyPr/>
          <a:lstStyle/>
          <a:p>
            <a:r>
              <a:rPr lang="en-US" dirty="0" smtClean="0"/>
              <a:t>CS60010 / Deep Learning | </a:t>
            </a:r>
            <a:r>
              <a:rPr lang="en-US" dirty="0" err="1" smtClean="0"/>
              <a:t>Explainibility</a:t>
            </a:r>
            <a:r>
              <a:rPr lang="en-US" dirty="0" smtClean="0"/>
              <a:t> </a:t>
            </a:r>
            <a:r>
              <a:rPr lang="en-US" smtClean="0"/>
              <a:t>and Bias (</a:t>
            </a:r>
            <a:r>
              <a:rPr lang="en-US" dirty="0" smtClean="0"/>
              <a:t>c) Abir Das</a:t>
            </a:r>
            <a:endParaRPr lang="en-US" dirty="0"/>
          </a:p>
        </p:txBody>
      </p:sp>
    </p:spTree>
    <p:extLst>
      <p:ext uri="{BB962C8B-B14F-4D97-AF65-F5344CB8AC3E}">
        <p14:creationId xmlns:p14="http://schemas.microsoft.com/office/powerpoint/2010/main" val="27139582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2</a:t>
            </a:fld>
            <a:endParaRPr lang="en-US"/>
          </a:p>
        </p:txBody>
      </p:sp>
      <p:sp>
        <p:nvSpPr>
          <p:cNvPr id="75"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500" y="2109536"/>
            <a:ext cx="7493000" cy="4102100"/>
          </a:xfrm>
          <a:prstGeom prst="rect">
            <a:avLst/>
          </a:prstGeom>
        </p:spPr>
      </p:pic>
      <p:sp>
        <p:nvSpPr>
          <p:cNvPr id="77" name="Google Shape;100;p14"/>
          <p:cNvSpPr txBox="1"/>
          <p:nvPr/>
        </p:nvSpPr>
        <p:spPr>
          <a:xfrm>
            <a:off x="2679221" y="951665"/>
            <a:ext cx="7591619" cy="5777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smtClean="0">
                <a:solidFill>
                  <a:srgbClr val="434343"/>
                </a:solidFill>
              </a:rPr>
              <a:t>What has a Forefather to Say about </a:t>
            </a:r>
            <a:r>
              <a:rPr lang="en-US" sz="2800" dirty="0" err="1" smtClean="0">
                <a:solidFill>
                  <a:srgbClr val="434343"/>
                </a:solidFill>
              </a:rPr>
              <a:t>Explainability</a:t>
            </a:r>
            <a:endParaRPr sz="2800" dirty="0">
              <a:solidFill>
                <a:srgbClr val="434343"/>
              </a:solidFill>
            </a:endParaRPr>
          </a:p>
        </p:txBody>
      </p:sp>
      <p:sp>
        <p:nvSpPr>
          <p:cNvPr id="7" name="Footer Placeholder 7"/>
          <p:cNvSpPr>
            <a:spLocks noGrp="1"/>
          </p:cNvSpPr>
          <p:nvPr>
            <p:ph type="ftr" sz="quarter" idx="11"/>
          </p:nvPr>
        </p:nvSpPr>
        <p:spPr>
          <a:xfrm>
            <a:off x="2012197" y="6492277"/>
            <a:ext cx="8167606" cy="365125"/>
          </a:xfrm>
        </p:spPr>
        <p:txBody>
          <a:bodyPr/>
          <a:lstStyle/>
          <a:p>
            <a:r>
              <a:rPr lang="en-US" dirty="0" smtClean="0"/>
              <a:t>CS60010 / Deep Learning | </a:t>
            </a:r>
            <a:r>
              <a:rPr lang="en-US" dirty="0" err="1" smtClean="0"/>
              <a:t>Explainibility</a:t>
            </a:r>
            <a:r>
              <a:rPr lang="en-US" dirty="0" smtClean="0"/>
              <a:t> and Bias (c) Abir Das</a:t>
            </a:r>
            <a:endParaRPr lang="en-US" dirty="0"/>
          </a:p>
        </p:txBody>
      </p:sp>
    </p:spTree>
    <p:extLst>
      <p:ext uri="{BB962C8B-B14F-4D97-AF65-F5344CB8AC3E}">
        <p14:creationId xmlns:p14="http://schemas.microsoft.com/office/powerpoint/2010/main" val="247273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1" name="Slide Number Placeholder 20"/>
          <p:cNvSpPr>
            <a:spLocks noGrp="1"/>
          </p:cNvSpPr>
          <p:nvPr>
            <p:ph type="sldNum" sz="quarter" idx="12"/>
          </p:nvPr>
        </p:nvSpPr>
        <p:spPr>
          <a:xfrm>
            <a:off x="10757133" y="6356350"/>
            <a:ext cx="783956" cy="365125"/>
          </a:xfrm>
        </p:spPr>
        <p:txBody>
          <a:bodyPr/>
          <a:lstStyle/>
          <a:p>
            <a:fld id="{683B8651-0143-4140-839E-3D36292080E8}" type="slidenum">
              <a:rPr lang="en-US" smtClean="0"/>
              <a:t>20</a:t>
            </a:fld>
            <a:endParaRPr lang="en-US"/>
          </a:p>
        </p:txBody>
      </p:sp>
      <p:sp>
        <p:nvSpPr>
          <p:cNvPr id="62" name="Rectangle 61"/>
          <p:cNvSpPr/>
          <p:nvPr/>
        </p:nvSpPr>
        <p:spPr>
          <a:xfrm>
            <a:off x="804453" y="2522167"/>
            <a:ext cx="727824"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63" name="TextBox 62"/>
              <p:cNvSpPr txBox="1"/>
              <p:nvPr/>
            </p:nvSpPr>
            <p:spPr>
              <a:xfrm>
                <a:off x="860017" y="2864203"/>
                <a:ext cx="632930" cy="38036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Sup>
                        <m:sSubSupPr>
                          <m:ctrlPr>
                            <a:rPr lang="en-IN" i="1" dirty="0">
                              <a:latin typeface="Cambria Math" charset="0"/>
                            </a:rPr>
                          </m:ctrlPr>
                        </m:sSubSupPr>
                        <m:e>
                          <m:r>
                            <a:rPr lang="en-US" b="1" i="1" dirty="0">
                              <a:latin typeface="Cambria Math" panose="02040503050406030204" pitchFamily="18" charset="0"/>
                            </a:rPr>
                            <m:t>𝒉</m:t>
                          </m:r>
                        </m:e>
                        <m:sub>
                          <m:r>
                            <a:rPr lang="en-US" i="1" dirty="0">
                              <a:latin typeface="Cambria Math" panose="02040503050406030204" pitchFamily="18" charset="0"/>
                            </a:rPr>
                            <m:t>𝑗</m:t>
                          </m:r>
                        </m:sub>
                        <m:sup>
                          <m:d>
                            <m:dPr>
                              <m:ctrlPr>
                                <a:rPr lang="en-US" i="1" dirty="0">
                                  <a:latin typeface="Cambria Math" charset="0"/>
                                </a:rPr>
                              </m:ctrlPr>
                            </m:dPr>
                            <m:e>
                              <m:r>
                                <a:rPr lang="en-US" i="1" dirty="0">
                                  <a:latin typeface="Cambria Math" panose="02040503050406030204" pitchFamily="18" charset="0"/>
                                </a:rPr>
                                <m:t>𝑙</m:t>
                              </m:r>
                              <m:r>
                                <a:rPr lang="en-US" i="1" dirty="0">
                                  <a:latin typeface="Cambria Math" panose="02040503050406030204" pitchFamily="18" charset="0"/>
                                </a:rPr>
                                <m:t>−1</m:t>
                              </m:r>
                            </m:e>
                          </m:d>
                        </m:sup>
                      </m:sSubSup>
                    </m:oMath>
                  </m:oMathPara>
                </a14:m>
                <a:endParaRPr lang="en-IN" dirty="0">
                  <a:solidFill>
                    <a:schemeClr val="tx1"/>
                  </a:solidFill>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860017" y="2864203"/>
                <a:ext cx="632930" cy="380361"/>
              </a:xfrm>
              <a:prstGeom prst="rect">
                <a:avLst/>
              </a:prstGeom>
              <a:blipFill rotWithShape="0">
                <a:blip r:embed="rId3"/>
                <a:stretch>
                  <a:fillRect l="-13462" b="-20968"/>
                </a:stretch>
              </a:blipFill>
            </p:spPr>
            <p:txBody>
              <a:bodyPr/>
              <a:lstStyle/>
              <a:p>
                <a:r>
                  <a:rPr lang="en-IN">
                    <a:noFill/>
                  </a:rPr>
                  <a:t> </a:t>
                </a:r>
              </a:p>
            </p:txBody>
          </p:sp>
        </mc:Fallback>
      </mc:AlternateContent>
      <p:cxnSp>
        <p:nvCxnSpPr>
          <p:cNvPr id="64" name="Straight Arrow Connector 63"/>
          <p:cNvCxnSpPr>
            <a:stCxn id="62" idx="3"/>
            <a:endCxn id="65" idx="1"/>
          </p:cNvCxnSpPr>
          <p:nvPr/>
        </p:nvCxnSpPr>
        <p:spPr>
          <a:xfrm>
            <a:off x="1532277" y="3023435"/>
            <a:ext cx="548076"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2080353" y="2522167"/>
            <a:ext cx="319605" cy="100253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p:cxnSp>
        <p:nvCxnSpPr>
          <p:cNvPr id="66" name="Straight Arrow Connector 65"/>
          <p:cNvCxnSpPr/>
          <p:nvPr/>
        </p:nvCxnSpPr>
        <p:spPr>
          <a:xfrm>
            <a:off x="573690" y="3053926"/>
            <a:ext cx="222057"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65" idx="3"/>
            <a:endCxn id="68" idx="1"/>
          </p:cNvCxnSpPr>
          <p:nvPr/>
        </p:nvCxnSpPr>
        <p:spPr>
          <a:xfrm>
            <a:off x="2399958" y="3023435"/>
            <a:ext cx="1180085" cy="7489"/>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3580043" y="2529656"/>
            <a:ext cx="319605" cy="100253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p:sp>
        <p:nvSpPr>
          <p:cNvPr id="69" name="Rectangle 68"/>
          <p:cNvSpPr/>
          <p:nvPr/>
        </p:nvSpPr>
        <p:spPr>
          <a:xfrm>
            <a:off x="4827363" y="2529656"/>
            <a:ext cx="385591"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70" name="TextBox 69"/>
              <p:cNvSpPr txBox="1"/>
              <p:nvPr/>
            </p:nvSpPr>
            <p:spPr>
              <a:xfrm>
                <a:off x="4828970" y="2874834"/>
                <a:ext cx="411266" cy="3525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IN" i="1" smtClean="0">
                              <a:latin typeface="Cambria Math" charset="0"/>
                            </a:rPr>
                          </m:ctrlPr>
                        </m:sSubSupPr>
                        <m:e>
                          <m:r>
                            <a:rPr lang="en-IN" b="1" i="1" smtClean="0">
                              <a:latin typeface="Cambria Math" panose="02040503050406030204" pitchFamily="18" charset="0"/>
                            </a:rPr>
                            <m:t>𝒂</m:t>
                          </m:r>
                        </m:e>
                        <m:sub>
                          <m:r>
                            <a:rPr lang="en-IN" b="0" i="1" smtClean="0">
                              <a:latin typeface="Cambria Math" panose="02040503050406030204" pitchFamily="18" charset="0"/>
                            </a:rPr>
                            <m:t>𝑖</m:t>
                          </m:r>
                        </m:sub>
                        <m:sup>
                          <m:r>
                            <a:rPr lang="en-IN" b="0" i="1" smtClean="0">
                              <a:latin typeface="Cambria Math" panose="02040503050406030204" pitchFamily="18" charset="0"/>
                            </a:rPr>
                            <m:t>(</m:t>
                          </m:r>
                          <m:r>
                            <a:rPr lang="en-IN" b="0" i="1" smtClean="0">
                              <a:latin typeface="Cambria Math" panose="02040503050406030204" pitchFamily="18" charset="0"/>
                            </a:rPr>
                            <m:t>𝑙</m:t>
                          </m:r>
                          <m:r>
                            <a:rPr lang="en-IN" b="0" i="1" smtClean="0">
                              <a:latin typeface="Cambria Math" panose="02040503050406030204" pitchFamily="18" charset="0"/>
                            </a:rPr>
                            <m:t>)</m:t>
                          </m:r>
                        </m:sup>
                      </m:sSubSup>
                    </m:oMath>
                  </m:oMathPara>
                </a14:m>
                <a:endParaRPr lang="en-IN" dirty="0"/>
              </a:p>
            </p:txBody>
          </p:sp>
        </mc:Choice>
        <mc:Fallback xmlns="">
          <p:sp>
            <p:nvSpPr>
              <p:cNvPr id="70" name="TextBox 69"/>
              <p:cNvSpPr txBox="1">
                <a:spLocks noRot="1" noChangeAspect="1" noMove="1" noResize="1" noEditPoints="1" noAdjustHandles="1" noChangeArrowheads="1" noChangeShapeType="1" noTextEdit="1"/>
              </p:cNvSpPr>
              <p:nvPr/>
            </p:nvSpPr>
            <p:spPr>
              <a:xfrm>
                <a:off x="4828970" y="2874834"/>
                <a:ext cx="411266" cy="352597"/>
              </a:xfrm>
              <a:prstGeom prst="rect">
                <a:avLst/>
              </a:prstGeom>
              <a:blipFill rotWithShape="0">
                <a:blip r:embed="rId4"/>
                <a:stretch>
                  <a:fillRect l="-7353" t="-3509" r="-11765" b="-19298"/>
                </a:stretch>
              </a:blipFill>
            </p:spPr>
            <p:txBody>
              <a:bodyPr/>
              <a:lstStyle/>
              <a:p>
                <a:r>
                  <a:rPr lang="en-IN">
                    <a:noFill/>
                  </a:rPr>
                  <a:t> </a:t>
                </a:r>
              </a:p>
            </p:txBody>
          </p:sp>
        </mc:Fallback>
      </mc:AlternateContent>
      <p:cxnSp>
        <p:nvCxnSpPr>
          <p:cNvPr id="71" name="Straight Arrow Connector 70"/>
          <p:cNvCxnSpPr>
            <a:stCxn id="68" idx="3"/>
            <a:endCxn id="69" idx="1"/>
          </p:cNvCxnSpPr>
          <p:nvPr/>
        </p:nvCxnSpPr>
        <p:spPr>
          <a:xfrm>
            <a:off x="3899648" y="3030924"/>
            <a:ext cx="927715"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6022334" y="2529656"/>
            <a:ext cx="441547" cy="100253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73" name="TextBox 72"/>
              <p:cNvSpPr txBox="1"/>
              <p:nvPr/>
            </p:nvSpPr>
            <p:spPr>
              <a:xfrm>
                <a:off x="6006899" y="2888679"/>
                <a:ext cx="4768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oMath>
                  </m:oMathPara>
                </a14:m>
                <a:endParaRPr lang="en-IN" dirty="0"/>
              </a:p>
            </p:txBody>
          </p:sp>
        </mc:Choice>
        <mc:Fallback xmlns="">
          <p:sp>
            <p:nvSpPr>
              <p:cNvPr id="73" name="TextBox 72"/>
              <p:cNvSpPr txBox="1">
                <a:spLocks noRot="1" noChangeAspect="1" noMove="1" noResize="1" noEditPoints="1" noAdjustHandles="1" noChangeArrowheads="1" noChangeShapeType="1" noTextEdit="1"/>
              </p:cNvSpPr>
              <p:nvPr/>
            </p:nvSpPr>
            <p:spPr>
              <a:xfrm>
                <a:off x="6006899" y="2888679"/>
                <a:ext cx="476862" cy="276999"/>
              </a:xfrm>
              <a:prstGeom prst="rect">
                <a:avLst/>
              </a:prstGeom>
              <a:blipFill rotWithShape="0">
                <a:blip r:embed="rId5"/>
                <a:stretch>
                  <a:fillRect l="-11392" t="-2222" r="-16456" b="-35556"/>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2148112" y="2890757"/>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smtClean="0">
                          <a:latin typeface="Cambria Math" panose="02040503050406030204" pitchFamily="18" charset="0"/>
                          <a:ea typeface="Cambria Math" panose="02040503050406030204" pitchFamily="18" charset="0"/>
                        </a:rPr>
                        <m:t>×</m:t>
                      </m:r>
                    </m:oMath>
                  </m:oMathPara>
                </a14:m>
                <a:endParaRPr lang="en-IN" dirty="0"/>
              </a:p>
            </p:txBody>
          </p:sp>
        </mc:Choice>
        <mc:Fallback xmlns="">
          <p:sp>
            <p:nvSpPr>
              <p:cNvPr id="74" name="TextBox 73"/>
              <p:cNvSpPr txBox="1">
                <a:spLocks noRot="1" noChangeAspect="1" noMove="1" noResize="1" noEditPoints="1" noAdjustHandles="1" noChangeArrowheads="1" noChangeShapeType="1" noTextEdit="1"/>
              </p:cNvSpPr>
              <p:nvPr/>
            </p:nvSpPr>
            <p:spPr>
              <a:xfrm>
                <a:off x="2148112" y="2890757"/>
                <a:ext cx="218008" cy="276999"/>
              </a:xfrm>
              <a:prstGeom prst="rect">
                <a:avLst/>
              </a:prstGeom>
              <a:blipFill rotWithShape="0">
                <a:blip r:embed="rId6"/>
                <a:stretch>
                  <a:fillRect l="-19444" r="-16667"/>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5" name="TextBox 74"/>
              <p:cNvSpPr txBox="1"/>
              <p:nvPr/>
            </p:nvSpPr>
            <p:spPr>
              <a:xfrm>
                <a:off x="3632163" y="2892424"/>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smtClean="0">
                          <a:latin typeface="Cambria Math" panose="02040503050406030204" pitchFamily="18" charset="0"/>
                          <a:ea typeface="Cambria Math" panose="02040503050406030204" pitchFamily="18" charset="0"/>
                        </a:rPr>
                        <m:t>+</m:t>
                      </m:r>
                    </m:oMath>
                  </m:oMathPara>
                </a14:m>
                <a:endParaRPr lang="en-IN" dirty="0"/>
              </a:p>
            </p:txBody>
          </p:sp>
        </mc:Choice>
        <mc:Fallback xmlns="">
          <p:sp>
            <p:nvSpPr>
              <p:cNvPr id="75" name="TextBox 74"/>
              <p:cNvSpPr txBox="1">
                <a:spLocks noRot="1" noChangeAspect="1" noMove="1" noResize="1" noEditPoints="1" noAdjustHandles="1" noChangeArrowheads="1" noChangeShapeType="1" noTextEdit="1"/>
              </p:cNvSpPr>
              <p:nvPr/>
            </p:nvSpPr>
            <p:spPr>
              <a:xfrm>
                <a:off x="3632163" y="2892424"/>
                <a:ext cx="226024" cy="276999"/>
              </a:xfrm>
              <a:prstGeom prst="rect">
                <a:avLst/>
              </a:prstGeom>
              <a:blipFill rotWithShape="0">
                <a:blip r:embed="rId7"/>
                <a:stretch>
                  <a:fillRect l="-24324" r="-18919" b="-6522"/>
                </a:stretch>
              </a:blipFill>
            </p:spPr>
            <p:txBody>
              <a:bodyPr/>
              <a:lstStyle/>
              <a:p>
                <a:r>
                  <a:rPr lang="en-IN">
                    <a:noFill/>
                  </a:rPr>
                  <a:t> </a:t>
                </a:r>
              </a:p>
            </p:txBody>
          </p:sp>
        </mc:Fallback>
      </mc:AlternateContent>
      <p:cxnSp>
        <p:nvCxnSpPr>
          <p:cNvPr id="76" name="Straight Arrow Connector 75"/>
          <p:cNvCxnSpPr>
            <a:endCxn id="72" idx="1"/>
          </p:cNvCxnSpPr>
          <p:nvPr/>
        </p:nvCxnSpPr>
        <p:spPr>
          <a:xfrm>
            <a:off x="5212954" y="3023435"/>
            <a:ext cx="809380" cy="7489"/>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7147521" y="2529656"/>
            <a:ext cx="727824"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78" name="Straight Arrow Connector 77"/>
          <p:cNvCxnSpPr>
            <a:stCxn id="72" idx="3"/>
            <a:endCxn id="77" idx="1"/>
          </p:cNvCxnSpPr>
          <p:nvPr/>
        </p:nvCxnSpPr>
        <p:spPr>
          <a:xfrm>
            <a:off x="6463881" y="3030924"/>
            <a:ext cx="683640"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7894376" y="3030924"/>
            <a:ext cx="222057"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6022334" y="4103245"/>
            <a:ext cx="441547" cy="1002535"/>
          </a:xfrm>
          <a:prstGeom prst="rect">
            <a:avLst/>
          </a:prstGeom>
          <a:ln w="1270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84" name="TextBox 83"/>
              <p:cNvSpPr txBox="1"/>
              <p:nvPr/>
            </p:nvSpPr>
            <p:spPr>
              <a:xfrm>
                <a:off x="5995882" y="4462268"/>
                <a:ext cx="5321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IN" b="0" i="1" smtClean="0">
                          <a:latin typeface="Cambria Math" panose="02040503050406030204" pitchFamily="18" charset="0"/>
                        </a:rPr>
                        <m:t>′</m:t>
                      </m:r>
                      <m:r>
                        <a:rPr lang="en-US" b="0" i="1" smtClean="0">
                          <a:latin typeface="Cambria Math" panose="02040503050406030204" pitchFamily="18" charset="0"/>
                        </a:rPr>
                        <m:t>(.)</m:t>
                      </m:r>
                    </m:oMath>
                  </m:oMathPara>
                </a14:m>
                <a:endParaRPr lang="en-IN" dirty="0"/>
              </a:p>
            </p:txBody>
          </p:sp>
        </mc:Choice>
        <mc:Fallback xmlns="">
          <p:sp>
            <p:nvSpPr>
              <p:cNvPr id="84" name="TextBox 83"/>
              <p:cNvSpPr txBox="1">
                <a:spLocks noRot="1" noChangeAspect="1" noMove="1" noResize="1" noEditPoints="1" noAdjustHandles="1" noChangeArrowheads="1" noChangeShapeType="1" noTextEdit="1"/>
              </p:cNvSpPr>
              <p:nvPr/>
            </p:nvSpPr>
            <p:spPr>
              <a:xfrm>
                <a:off x="5995882" y="4462268"/>
                <a:ext cx="532197" cy="276999"/>
              </a:xfrm>
              <a:prstGeom prst="rect">
                <a:avLst/>
              </a:prstGeom>
              <a:blipFill rotWithShape="0">
                <a:blip r:embed="rId8"/>
                <a:stretch>
                  <a:fillRect l="-10345" t="-4444" r="-16092" b="-35556"/>
                </a:stretch>
              </a:blipFill>
            </p:spPr>
            <p:txBody>
              <a:bodyPr/>
              <a:lstStyle/>
              <a:p>
                <a:r>
                  <a:rPr lang="en-IN">
                    <a:noFill/>
                  </a:rPr>
                  <a:t> </a:t>
                </a:r>
              </a:p>
            </p:txBody>
          </p:sp>
        </mc:Fallback>
      </mc:AlternateContent>
      <p:cxnSp>
        <p:nvCxnSpPr>
          <p:cNvPr id="24" name="Curved Connector 23"/>
          <p:cNvCxnSpPr>
            <a:stCxn id="69" idx="2"/>
            <a:endCxn id="82" idx="0"/>
          </p:cNvCxnSpPr>
          <p:nvPr/>
        </p:nvCxnSpPr>
        <p:spPr>
          <a:xfrm rot="16200000" flipH="1">
            <a:off x="5346106" y="3206243"/>
            <a:ext cx="571054" cy="1222949"/>
          </a:xfrm>
          <a:prstGeom prst="curvedConnector3">
            <a:avLst>
              <a:gd name="adj1" fmla="val 48071"/>
            </a:avLst>
          </a:prstGeom>
          <a:ln w="28575"/>
        </p:spPr>
        <p:style>
          <a:lnRef idx="1">
            <a:schemeClr val="dk1"/>
          </a:lnRef>
          <a:fillRef idx="0">
            <a:schemeClr val="dk1"/>
          </a:fillRef>
          <a:effectRef idx="0">
            <a:schemeClr val="dk1"/>
          </a:effectRef>
          <a:fontRef idx="minor">
            <a:schemeClr val="tx1"/>
          </a:fontRef>
        </p:style>
      </p:cxnSp>
      <p:sp>
        <p:nvSpPr>
          <p:cNvPr id="88" name="Rectangle 87"/>
          <p:cNvSpPr/>
          <p:nvPr/>
        </p:nvSpPr>
        <p:spPr>
          <a:xfrm>
            <a:off x="6011317" y="5419334"/>
            <a:ext cx="461427" cy="1002535"/>
          </a:xfrm>
          <a:prstGeom prst="rect">
            <a:avLst/>
          </a:prstGeom>
          <a:ln w="1270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89" name="TextBox 88"/>
              <p:cNvSpPr txBox="1"/>
              <p:nvPr/>
            </p:nvSpPr>
            <p:spPr>
              <a:xfrm>
                <a:off x="6144043" y="5766887"/>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smtClean="0">
                          <a:latin typeface="Cambria Math" panose="02040503050406030204" pitchFamily="18" charset="0"/>
                          <a:ea typeface="Cambria Math" panose="02040503050406030204" pitchFamily="18" charset="0"/>
                        </a:rPr>
                        <m:t>×</m:t>
                      </m:r>
                    </m:oMath>
                  </m:oMathPara>
                </a14:m>
                <a:endParaRPr lang="en-IN" dirty="0"/>
              </a:p>
            </p:txBody>
          </p:sp>
        </mc:Choice>
        <mc:Fallback xmlns="">
          <p:sp>
            <p:nvSpPr>
              <p:cNvPr id="89" name="TextBox 88"/>
              <p:cNvSpPr txBox="1">
                <a:spLocks noRot="1" noChangeAspect="1" noMove="1" noResize="1" noEditPoints="1" noAdjustHandles="1" noChangeArrowheads="1" noChangeShapeType="1" noTextEdit="1"/>
              </p:cNvSpPr>
              <p:nvPr/>
            </p:nvSpPr>
            <p:spPr>
              <a:xfrm>
                <a:off x="6144043" y="5766887"/>
                <a:ext cx="218008" cy="276999"/>
              </a:xfrm>
              <a:prstGeom prst="rect">
                <a:avLst/>
              </a:prstGeom>
              <a:blipFill rotWithShape="0">
                <a:blip r:embed="rId9"/>
                <a:stretch>
                  <a:fillRect l="-19444" r="-16667" b="-2222"/>
                </a:stretch>
              </a:blipFill>
            </p:spPr>
            <p:txBody>
              <a:bodyPr/>
              <a:lstStyle/>
              <a:p>
                <a:r>
                  <a:rPr lang="en-IN">
                    <a:noFill/>
                  </a:rPr>
                  <a:t> </a:t>
                </a:r>
              </a:p>
            </p:txBody>
          </p:sp>
        </mc:Fallback>
      </mc:AlternateContent>
      <p:cxnSp>
        <p:nvCxnSpPr>
          <p:cNvPr id="28" name="Straight Connector 27"/>
          <p:cNvCxnSpPr>
            <a:stCxn id="82" idx="2"/>
            <a:endCxn id="88" idx="0"/>
          </p:cNvCxnSpPr>
          <p:nvPr/>
        </p:nvCxnSpPr>
        <p:spPr>
          <a:xfrm flipH="1">
            <a:off x="6242031" y="5105780"/>
            <a:ext cx="1077" cy="313554"/>
          </a:xfrm>
          <a:prstGeom prst="line">
            <a:avLst/>
          </a:prstGeom>
          <a:ln w="28575"/>
        </p:spPr>
        <p:style>
          <a:lnRef idx="1">
            <a:schemeClr val="dk1"/>
          </a:lnRef>
          <a:fillRef idx="0">
            <a:schemeClr val="dk1"/>
          </a:fillRef>
          <a:effectRef idx="0">
            <a:schemeClr val="dk1"/>
          </a:effectRef>
          <a:fontRef idx="minor">
            <a:schemeClr val="tx1"/>
          </a:fontRef>
        </p:style>
      </p:cxnSp>
      <p:sp>
        <p:nvSpPr>
          <p:cNvPr id="98" name="Rectangle 97"/>
          <p:cNvSpPr/>
          <p:nvPr/>
        </p:nvSpPr>
        <p:spPr>
          <a:xfrm>
            <a:off x="7145806" y="5416531"/>
            <a:ext cx="727824"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99" name="TextBox 98"/>
              <p:cNvSpPr txBox="1"/>
              <p:nvPr/>
            </p:nvSpPr>
            <p:spPr>
              <a:xfrm>
                <a:off x="7271445" y="5635177"/>
                <a:ext cx="486928" cy="5934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r>
                            <a:rPr lang="en-IN" sz="1600" i="1">
                              <a:latin typeface="Cambria Math" panose="02040503050406030204" pitchFamily="18" charset="0"/>
                            </a:rPr>
                            <m:t>𝐽</m:t>
                          </m:r>
                        </m:num>
                        <m:den>
                          <m:r>
                            <a:rPr lang="en-US" sz="1600" i="1">
                              <a:latin typeface="Cambria Math" panose="02040503050406030204" pitchFamily="18" charset="0"/>
                            </a:rPr>
                            <m:t>𝜕</m:t>
                          </m:r>
                          <m:sSubSup>
                            <m:sSubSupPr>
                              <m:ctrlPr>
                                <a:rPr lang="en-US" sz="1600" i="1">
                                  <a:latin typeface="Cambria Math" charset="0"/>
                                </a:rPr>
                              </m:ctrlPr>
                            </m:sSubSupPr>
                            <m:e>
                              <m:r>
                                <a:rPr lang="en-IN" sz="1600" b="1" i="1" smtClean="0">
                                  <a:latin typeface="Cambria Math" panose="02040503050406030204" pitchFamily="18" charset="0"/>
                                </a:rPr>
                                <m:t>𝒉</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oMath>
                  </m:oMathPara>
                </a14:m>
                <a:endParaRPr lang="en-IN" sz="1600" dirty="0"/>
              </a:p>
            </p:txBody>
          </p:sp>
        </mc:Choice>
        <mc:Fallback xmlns="">
          <p:sp>
            <p:nvSpPr>
              <p:cNvPr id="99" name="TextBox 98"/>
              <p:cNvSpPr txBox="1">
                <a:spLocks noRot="1" noChangeAspect="1" noMove="1" noResize="1" noEditPoints="1" noAdjustHandles="1" noChangeArrowheads="1" noChangeShapeType="1" noTextEdit="1"/>
              </p:cNvSpPr>
              <p:nvPr/>
            </p:nvSpPr>
            <p:spPr>
              <a:xfrm>
                <a:off x="7271445" y="5635177"/>
                <a:ext cx="486928" cy="593496"/>
              </a:xfrm>
              <a:prstGeom prst="rect">
                <a:avLst/>
              </a:prstGeom>
              <a:blipFill rotWithShape="0">
                <a:blip r:embed="rId10"/>
                <a:stretch>
                  <a:fillRect/>
                </a:stretch>
              </a:blipFill>
            </p:spPr>
            <p:txBody>
              <a:bodyPr/>
              <a:lstStyle/>
              <a:p>
                <a:r>
                  <a:rPr lang="en-IN">
                    <a:noFill/>
                  </a:rPr>
                  <a:t> </a:t>
                </a:r>
              </a:p>
            </p:txBody>
          </p:sp>
        </mc:Fallback>
      </mc:AlternateContent>
      <p:cxnSp>
        <p:nvCxnSpPr>
          <p:cNvPr id="101" name="Straight Connector 100"/>
          <p:cNvCxnSpPr>
            <a:stCxn id="98" idx="1"/>
            <a:endCxn id="88" idx="3"/>
          </p:cNvCxnSpPr>
          <p:nvPr/>
        </p:nvCxnSpPr>
        <p:spPr>
          <a:xfrm flipH="1">
            <a:off x="6472744" y="5917799"/>
            <a:ext cx="673062" cy="2803"/>
          </a:xfrm>
          <a:prstGeom prst="line">
            <a:avLst/>
          </a:prstGeom>
          <a:ln w="28575"/>
        </p:spPr>
        <p:style>
          <a:lnRef idx="1">
            <a:schemeClr val="dk1"/>
          </a:lnRef>
          <a:fillRef idx="0">
            <a:schemeClr val="dk1"/>
          </a:fillRef>
          <a:effectRef idx="0">
            <a:schemeClr val="dk1"/>
          </a:effectRef>
          <a:fontRef idx="minor">
            <a:schemeClr val="tx1"/>
          </a:fontRef>
        </p:style>
      </p:cxnSp>
      <p:sp>
        <p:nvSpPr>
          <p:cNvPr id="107" name="Rectangle 106"/>
          <p:cNvSpPr/>
          <p:nvPr/>
        </p:nvSpPr>
        <p:spPr>
          <a:xfrm>
            <a:off x="4610431" y="5424699"/>
            <a:ext cx="727824" cy="1002535"/>
          </a:xfrm>
          <a:prstGeom prst="rect">
            <a:avLst/>
          </a:prstGeom>
          <a:solidFill>
            <a:srgbClr val="FFFF0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112" name="TextBox 111"/>
              <p:cNvSpPr txBox="1"/>
              <p:nvPr/>
            </p:nvSpPr>
            <p:spPr>
              <a:xfrm>
                <a:off x="4730879" y="5635177"/>
                <a:ext cx="485326" cy="5934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r>
                            <a:rPr lang="en-IN" sz="1600" i="1">
                              <a:latin typeface="Cambria Math" panose="02040503050406030204" pitchFamily="18" charset="0"/>
                            </a:rPr>
                            <m:t>𝐽</m:t>
                          </m:r>
                        </m:num>
                        <m:den>
                          <m:r>
                            <a:rPr lang="en-US" sz="1600" i="1">
                              <a:latin typeface="Cambria Math" panose="02040503050406030204" pitchFamily="18" charset="0"/>
                            </a:rPr>
                            <m:t>𝜕</m:t>
                          </m:r>
                          <m:sSubSup>
                            <m:sSubSupPr>
                              <m:ctrlPr>
                                <a:rPr lang="en-US" sz="1600" i="1">
                                  <a:latin typeface="Cambria Math" charset="0"/>
                                </a:rPr>
                              </m:ctrlPr>
                            </m:sSubSupPr>
                            <m:e>
                              <m:r>
                                <a:rPr lang="en-IN" sz="1600" b="1" i="1" smtClean="0">
                                  <a:latin typeface="Cambria Math" panose="02040503050406030204" pitchFamily="18" charset="0"/>
                                </a:rPr>
                                <m:t>𝒂</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oMath>
                  </m:oMathPara>
                </a14:m>
                <a:endParaRPr lang="en-IN" sz="1600" dirty="0"/>
              </a:p>
            </p:txBody>
          </p:sp>
        </mc:Choice>
        <mc:Fallback xmlns="">
          <p:sp>
            <p:nvSpPr>
              <p:cNvPr id="112" name="TextBox 111"/>
              <p:cNvSpPr txBox="1">
                <a:spLocks noRot="1" noChangeAspect="1" noMove="1" noResize="1" noEditPoints="1" noAdjustHandles="1" noChangeArrowheads="1" noChangeShapeType="1" noTextEdit="1"/>
              </p:cNvSpPr>
              <p:nvPr/>
            </p:nvSpPr>
            <p:spPr>
              <a:xfrm>
                <a:off x="4730879" y="5635177"/>
                <a:ext cx="485326" cy="593496"/>
              </a:xfrm>
              <a:prstGeom prst="rect">
                <a:avLst/>
              </a:prstGeom>
              <a:blipFill rotWithShape="0">
                <a:blip r:embed="rId11"/>
                <a:stretch>
                  <a:fillRect/>
                </a:stretch>
              </a:blipFill>
            </p:spPr>
            <p:txBody>
              <a:bodyPr/>
              <a:lstStyle/>
              <a:p>
                <a:r>
                  <a:rPr lang="en-IN">
                    <a:noFill/>
                  </a:rPr>
                  <a:t> </a:t>
                </a:r>
              </a:p>
            </p:txBody>
          </p:sp>
        </mc:Fallback>
      </mc:AlternateContent>
      <p:cxnSp>
        <p:nvCxnSpPr>
          <p:cNvPr id="116" name="Straight Connector 115"/>
          <p:cNvCxnSpPr/>
          <p:nvPr/>
        </p:nvCxnSpPr>
        <p:spPr>
          <a:xfrm flipH="1">
            <a:off x="5346501" y="5925966"/>
            <a:ext cx="673062" cy="2803"/>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7" name="Rectangle 116"/>
              <p:cNvSpPr/>
              <p:nvPr/>
            </p:nvSpPr>
            <p:spPr>
              <a:xfrm>
                <a:off x="8434918" y="3540991"/>
                <a:ext cx="2145651" cy="6858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r>
                            <a:rPr lang="en-IN" sz="1600" i="1">
                              <a:latin typeface="Cambria Math" panose="02040503050406030204" pitchFamily="18" charset="0"/>
                            </a:rPr>
                            <m:t>𝐽</m:t>
                          </m:r>
                        </m:num>
                        <m:den>
                          <m:r>
                            <a:rPr lang="en-US" sz="1600" i="1">
                              <a:latin typeface="Cambria Math" panose="02040503050406030204" pitchFamily="18" charset="0"/>
                            </a:rPr>
                            <m:t>𝜕</m:t>
                          </m:r>
                          <m:sSubSup>
                            <m:sSubSupPr>
                              <m:ctrlPr>
                                <a:rPr lang="en-US" sz="1600" i="1">
                                  <a:latin typeface="Cambria Math" charset="0"/>
                                </a:rPr>
                              </m:ctrlPr>
                            </m:sSubSupPr>
                            <m:e>
                              <m:r>
                                <a:rPr lang="en-IN" sz="1600" b="1" i="1" smtClean="0">
                                  <a:latin typeface="Cambria Math" panose="02040503050406030204" pitchFamily="18" charset="0"/>
                                </a:rPr>
                                <m:t>𝒂</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r>
                        <a:rPr lang="en-IN" sz="1600" b="0" i="1" smtClean="0">
                          <a:latin typeface="Cambria Math" panose="02040503050406030204" pitchFamily="18" charset="0"/>
                        </a:rPr>
                        <m:t>=</m:t>
                      </m:r>
                      <m:f>
                        <m:fPr>
                          <m:ctrlPr>
                            <a:rPr lang="en-IN" sz="1600" i="1">
                              <a:latin typeface="Cambria Math" charset="0"/>
                            </a:rPr>
                          </m:ctrlPr>
                        </m:fPr>
                        <m:num>
                          <m:r>
                            <a:rPr lang="en-IN" sz="1600" i="1">
                              <a:latin typeface="Cambria Math" panose="02040503050406030204" pitchFamily="18" charset="0"/>
                            </a:rPr>
                            <m:t>𝜕</m:t>
                          </m:r>
                          <m:r>
                            <a:rPr lang="en-IN" sz="1600" i="1">
                              <a:latin typeface="Cambria Math" panose="02040503050406030204" pitchFamily="18" charset="0"/>
                            </a:rPr>
                            <m:t>𝐽</m:t>
                          </m:r>
                        </m:num>
                        <m:den>
                          <m:r>
                            <a:rPr lang="en-IN" sz="1600" i="1">
                              <a:latin typeface="Cambria Math" panose="02040503050406030204" pitchFamily="18" charset="0"/>
                            </a:rPr>
                            <m:t>𝜕</m:t>
                          </m:r>
                          <m:sSubSup>
                            <m:sSubSupPr>
                              <m:ctrlPr>
                                <a:rPr lang="en-IN" sz="1600" i="1">
                                  <a:latin typeface="Cambria Math" charset="0"/>
                                </a:rPr>
                              </m:ctrlPr>
                            </m:sSubSupPr>
                            <m:e>
                              <m:r>
                                <a:rPr lang="en-IN" sz="1600" b="1" i="1">
                                  <a:latin typeface="Cambria Math" panose="02040503050406030204" pitchFamily="18" charset="0"/>
                                </a:rPr>
                                <m:t>𝒉</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r>
                        <a:rPr lang="en-IN" sz="1600" b="0" i="1" smtClean="0">
                          <a:latin typeface="Cambria Math" panose="02040503050406030204" pitchFamily="18" charset="0"/>
                        </a:rPr>
                        <m:t>𝑔</m:t>
                      </m:r>
                      <m:r>
                        <a:rPr lang="en-IN" sz="1600" b="0" i="1" smtClean="0">
                          <a:latin typeface="Cambria Math" panose="02040503050406030204" pitchFamily="18" charset="0"/>
                        </a:rPr>
                        <m:t>′</m:t>
                      </m:r>
                      <m:d>
                        <m:dPr>
                          <m:ctrlPr>
                            <a:rPr lang="en-IN" sz="1600" b="0" i="1" smtClean="0">
                              <a:latin typeface="Cambria Math" charset="0"/>
                            </a:rPr>
                          </m:ctrlPr>
                        </m:dPr>
                        <m:e>
                          <m:sSubSup>
                            <m:sSubSupPr>
                              <m:ctrlPr>
                                <a:rPr lang="en-IN" sz="1600" b="0" i="1" smtClean="0">
                                  <a:latin typeface="Cambria Math" charset="0"/>
                                </a:rPr>
                              </m:ctrlPr>
                            </m:sSubSupPr>
                            <m:e>
                              <m:r>
                                <a:rPr lang="en-IN" sz="1600" b="1" i="1" smtClean="0">
                                  <a:latin typeface="Cambria Math" panose="02040503050406030204" pitchFamily="18" charset="0"/>
                                </a:rPr>
                                <m:t>𝒂</m:t>
                              </m:r>
                            </m:e>
                            <m:sub>
                              <m:r>
                                <a:rPr lang="en-IN" sz="1600" b="0" i="1" smtClean="0">
                                  <a:latin typeface="Cambria Math" panose="02040503050406030204" pitchFamily="18" charset="0"/>
                                </a:rPr>
                                <m:t>𝑖</m:t>
                              </m:r>
                            </m:sub>
                            <m:sup>
                              <m:r>
                                <a:rPr lang="en-IN" sz="1600" b="0" i="1" smtClean="0">
                                  <a:latin typeface="Cambria Math" panose="02040503050406030204" pitchFamily="18" charset="0"/>
                                </a:rPr>
                                <m:t>(</m:t>
                              </m:r>
                              <m:r>
                                <a:rPr lang="en-IN" sz="1600" b="0" i="1" smtClean="0">
                                  <a:latin typeface="Cambria Math" panose="02040503050406030204" pitchFamily="18" charset="0"/>
                                </a:rPr>
                                <m:t>𝑙</m:t>
                              </m:r>
                              <m:r>
                                <a:rPr lang="en-IN" sz="1600" b="0" i="1" smtClean="0">
                                  <a:latin typeface="Cambria Math" panose="02040503050406030204" pitchFamily="18" charset="0"/>
                                </a:rPr>
                                <m:t>)</m:t>
                              </m:r>
                            </m:sup>
                          </m:sSubSup>
                        </m:e>
                      </m:d>
                    </m:oMath>
                  </m:oMathPara>
                </a14:m>
                <a:endParaRPr lang="en-IN" sz="1600" dirty="0"/>
              </a:p>
            </p:txBody>
          </p:sp>
        </mc:Choice>
        <mc:Fallback xmlns="">
          <p:sp>
            <p:nvSpPr>
              <p:cNvPr id="117" name="Rectangle 116"/>
              <p:cNvSpPr>
                <a:spLocks noRot="1" noChangeAspect="1" noMove="1" noResize="1" noEditPoints="1" noAdjustHandles="1" noChangeArrowheads="1" noChangeShapeType="1" noTextEdit="1"/>
              </p:cNvSpPr>
              <p:nvPr/>
            </p:nvSpPr>
            <p:spPr>
              <a:xfrm>
                <a:off x="8434918" y="3540991"/>
                <a:ext cx="2145651" cy="685829"/>
              </a:xfrm>
              <a:prstGeom prst="rect">
                <a:avLst/>
              </a:prstGeom>
              <a:blipFill rotWithShape="0">
                <a:blip r:embed="rId12"/>
                <a:stretch>
                  <a:fillRect/>
                </a:stretch>
              </a:blipFill>
            </p:spPr>
            <p:txBody>
              <a:bodyPr/>
              <a:lstStyle/>
              <a:p>
                <a:r>
                  <a:rPr lang="en-IN">
                    <a:noFill/>
                  </a:rPr>
                  <a:t> </a:t>
                </a:r>
              </a:p>
            </p:txBody>
          </p:sp>
        </mc:Fallback>
      </mc:AlternateContent>
      <p:sp>
        <p:nvSpPr>
          <p:cNvPr id="118" name="TextBox 117"/>
          <p:cNvSpPr txBox="1"/>
          <p:nvPr/>
        </p:nvSpPr>
        <p:spPr>
          <a:xfrm>
            <a:off x="11240365" y="3714628"/>
            <a:ext cx="601447" cy="338554"/>
          </a:xfrm>
          <a:prstGeom prst="rect">
            <a:avLst/>
          </a:prstGeom>
          <a:noFill/>
        </p:spPr>
        <p:txBody>
          <a:bodyPr wrap="none" rtlCol="0">
            <a:spAutoFit/>
          </a:bodyPr>
          <a:lstStyle/>
          <a:p>
            <a:r>
              <a:rPr lang="en-IN" sz="1600" dirty="0" smtClean="0"/>
              <a:t>… (3)</a:t>
            </a:r>
            <a:endParaRPr lang="en-IN" sz="1600" dirty="0"/>
          </a:p>
        </p:txBody>
      </p:sp>
      <p:sp>
        <p:nvSpPr>
          <p:cNvPr id="119" name="Rectangle 118"/>
          <p:cNvSpPr/>
          <p:nvPr/>
        </p:nvSpPr>
        <p:spPr>
          <a:xfrm>
            <a:off x="1902157" y="1363726"/>
            <a:ext cx="595401" cy="694848"/>
          </a:xfrm>
          <a:prstGeom prst="rect">
            <a:avLst/>
          </a:prstGeom>
          <a:no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p:sp>
        <p:nvSpPr>
          <p:cNvPr id="120" name="Rectangle 119"/>
          <p:cNvSpPr/>
          <p:nvPr/>
        </p:nvSpPr>
        <p:spPr>
          <a:xfrm>
            <a:off x="3580043" y="1393248"/>
            <a:ext cx="319605" cy="687359"/>
          </a:xfrm>
          <a:prstGeom prst="rect">
            <a:avLst/>
          </a:prstGeom>
          <a:no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p:sp>
        <p:nvSpPr>
          <p:cNvPr id="41" name="Rectangle 40"/>
          <p:cNvSpPr/>
          <p:nvPr/>
        </p:nvSpPr>
        <p:spPr>
          <a:xfrm>
            <a:off x="4101146" y="1350936"/>
            <a:ext cx="726217" cy="729671"/>
          </a:xfrm>
          <a:prstGeom prst="rect">
            <a:avLst/>
          </a:prstGeom>
          <a:solidFill>
            <a:srgbClr val="FFFF0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42" name="TextBox 41"/>
              <p:cNvSpPr txBox="1"/>
              <p:nvPr/>
            </p:nvSpPr>
            <p:spPr>
              <a:xfrm>
                <a:off x="4221594" y="1444848"/>
                <a:ext cx="485326" cy="5934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r>
                            <a:rPr lang="en-IN" sz="1600" i="1">
                              <a:latin typeface="Cambria Math" panose="02040503050406030204" pitchFamily="18" charset="0"/>
                            </a:rPr>
                            <m:t>𝐽</m:t>
                          </m:r>
                        </m:num>
                        <m:den>
                          <m:r>
                            <a:rPr lang="en-US" sz="1600" i="1">
                              <a:latin typeface="Cambria Math" panose="02040503050406030204" pitchFamily="18" charset="0"/>
                            </a:rPr>
                            <m:t>𝜕</m:t>
                          </m:r>
                          <m:sSubSup>
                            <m:sSubSupPr>
                              <m:ctrlPr>
                                <a:rPr lang="en-US" sz="1600" i="1">
                                  <a:latin typeface="Cambria Math" charset="0"/>
                                </a:rPr>
                              </m:ctrlPr>
                            </m:sSubSupPr>
                            <m:e>
                              <m:r>
                                <a:rPr lang="en-IN" sz="1600" b="1" i="1" smtClean="0">
                                  <a:latin typeface="Cambria Math" panose="02040503050406030204" pitchFamily="18" charset="0"/>
                                </a:rPr>
                                <m:t>𝒂</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oMath>
                  </m:oMathPara>
                </a14:m>
                <a:endParaRPr lang="en-IN" sz="1600" dirty="0"/>
              </a:p>
            </p:txBody>
          </p:sp>
        </mc:Choice>
        <mc:Fallback xmlns="">
          <p:sp>
            <p:nvSpPr>
              <p:cNvPr id="42" name="TextBox 41"/>
              <p:cNvSpPr txBox="1">
                <a:spLocks noRot="1" noChangeAspect="1" noMove="1" noResize="1" noEditPoints="1" noAdjustHandles="1" noChangeArrowheads="1" noChangeShapeType="1" noTextEdit="1"/>
              </p:cNvSpPr>
              <p:nvPr/>
            </p:nvSpPr>
            <p:spPr>
              <a:xfrm>
                <a:off x="4221594" y="1444848"/>
                <a:ext cx="485326" cy="593496"/>
              </a:xfrm>
              <a:prstGeom prst="rect">
                <a:avLst/>
              </a:prstGeom>
              <a:blipFill rotWithShape="0">
                <a:blip r:embed="rId13"/>
                <a:stretch>
                  <a:fillRect b="-1031"/>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8389858" y="4226820"/>
                <a:ext cx="1373518" cy="6858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r>
                            <a:rPr lang="en-IN" sz="1600" i="1">
                              <a:latin typeface="Cambria Math" panose="02040503050406030204" pitchFamily="18" charset="0"/>
                            </a:rPr>
                            <m:t>𝐽</m:t>
                          </m:r>
                        </m:num>
                        <m:den>
                          <m:r>
                            <a:rPr lang="en-US" sz="1600" i="1">
                              <a:latin typeface="Cambria Math" panose="02040503050406030204" pitchFamily="18" charset="0"/>
                            </a:rPr>
                            <m:t>𝜕</m:t>
                          </m:r>
                          <m:sSubSup>
                            <m:sSubSupPr>
                              <m:ctrlPr>
                                <a:rPr lang="en-US" sz="1600" i="1">
                                  <a:latin typeface="Cambria Math" charset="0"/>
                                </a:rPr>
                              </m:ctrlPr>
                            </m:sSubSupPr>
                            <m:e>
                              <m:r>
                                <a:rPr lang="en-IN" sz="1600" b="1" i="1" smtClean="0">
                                  <a:latin typeface="Cambria Math" panose="02040503050406030204" pitchFamily="18" charset="0"/>
                                </a:rPr>
                                <m:t>𝒃</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r>
                        <a:rPr lang="en-IN" sz="1600" b="0" i="1" smtClean="0">
                          <a:latin typeface="Cambria Math" panose="02040503050406030204" pitchFamily="18" charset="0"/>
                        </a:rPr>
                        <m:t>=</m:t>
                      </m:r>
                      <m:f>
                        <m:fPr>
                          <m:ctrlPr>
                            <a:rPr lang="en-IN" sz="1600" i="1">
                              <a:latin typeface="Cambria Math" charset="0"/>
                            </a:rPr>
                          </m:ctrlPr>
                        </m:fPr>
                        <m:num>
                          <m:r>
                            <a:rPr lang="en-IN" sz="1600" i="1">
                              <a:latin typeface="Cambria Math" panose="02040503050406030204" pitchFamily="18" charset="0"/>
                            </a:rPr>
                            <m:t>𝜕</m:t>
                          </m:r>
                          <m:r>
                            <a:rPr lang="en-IN" sz="1600" i="1">
                              <a:latin typeface="Cambria Math" panose="02040503050406030204" pitchFamily="18" charset="0"/>
                            </a:rPr>
                            <m:t>𝐽</m:t>
                          </m:r>
                        </m:num>
                        <m:den>
                          <m:r>
                            <a:rPr lang="en-IN" sz="1600" i="1">
                              <a:latin typeface="Cambria Math" panose="02040503050406030204" pitchFamily="18" charset="0"/>
                            </a:rPr>
                            <m:t>𝜕</m:t>
                          </m:r>
                          <m:sSubSup>
                            <m:sSubSupPr>
                              <m:ctrlPr>
                                <a:rPr lang="en-IN" sz="1600" i="1">
                                  <a:latin typeface="Cambria Math" charset="0"/>
                                </a:rPr>
                              </m:ctrlPr>
                            </m:sSubSupPr>
                            <m:e>
                              <m:r>
                                <a:rPr lang="en-IN" sz="1600" b="1" i="1">
                                  <a:latin typeface="Cambria Math" panose="02040503050406030204" pitchFamily="18" charset="0"/>
                                </a:rPr>
                                <m:t>𝒂</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oMath>
                  </m:oMathPara>
                </a14:m>
                <a:endParaRPr lang="en-IN" sz="1600" dirty="0"/>
              </a:p>
            </p:txBody>
          </p:sp>
        </mc:Choice>
        <mc:Fallback xmlns="">
          <p:sp>
            <p:nvSpPr>
              <p:cNvPr id="43" name="Rectangle 42"/>
              <p:cNvSpPr>
                <a:spLocks noRot="1" noChangeAspect="1" noMove="1" noResize="1" noEditPoints="1" noAdjustHandles="1" noChangeArrowheads="1" noChangeShapeType="1" noTextEdit="1"/>
              </p:cNvSpPr>
              <p:nvPr/>
            </p:nvSpPr>
            <p:spPr>
              <a:xfrm>
                <a:off x="8389858" y="4226820"/>
                <a:ext cx="1373518" cy="685829"/>
              </a:xfrm>
              <a:prstGeom prst="rect">
                <a:avLst/>
              </a:prstGeom>
              <a:blipFill rotWithShape="0">
                <a:blip r:embed="rId14"/>
                <a:stretch>
                  <a:fillRect/>
                </a:stretch>
              </a:blipFill>
            </p:spPr>
            <p:txBody>
              <a:bodyPr/>
              <a:lstStyle/>
              <a:p>
                <a:r>
                  <a:rPr lang="en-IN">
                    <a:noFill/>
                  </a:rPr>
                  <a:t> </a:t>
                </a:r>
              </a:p>
            </p:txBody>
          </p:sp>
        </mc:Fallback>
      </mc:AlternateContent>
      <p:cxnSp>
        <p:nvCxnSpPr>
          <p:cNvPr id="44" name="Straight Connector 43"/>
          <p:cNvCxnSpPr/>
          <p:nvPr/>
        </p:nvCxnSpPr>
        <p:spPr>
          <a:xfrm flipH="1">
            <a:off x="2818845" y="5925966"/>
            <a:ext cx="1800000" cy="2803"/>
          </a:xfrm>
          <a:prstGeom prst="line">
            <a:avLst/>
          </a:prstGeom>
          <a:ln w="28575"/>
        </p:spPr>
        <p:style>
          <a:lnRef idx="1">
            <a:schemeClr val="dk1"/>
          </a:lnRef>
          <a:fillRef idx="0">
            <a:schemeClr val="dk1"/>
          </a:fillRef>
          <a:effectRef idx="0">
            <a:schemeClr val="dk1"/>
          </a:effectRef>
          <a:fontRef idx="minor">
            <a:schemeClr val="tx1"/>
          </a:fontRef>
        </p:style>
      </p:cxnSp>
      <p:cxnSp>
        <p:nvCxnSpPr>
          <p:cNvPr id="45" name="Straight Connector 44"/>
          <p:cNvCxnSpPr>
            <a:endCxn id="41" idx="2"/>
          </p:cNvCxnSpPr>
          <p:nvPr/>
        </p:nvCxnSpPr>
        <p:spPr>
          <a:xfrm flipV="1">
            <a:off x="4450814" y="2080607"/>
            <a:ext cx="13441" cy="3857486"/>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6" name="Rectangle 45"/>
              <p:cNvSpPr/>
              <p:nvPr/>
            </p:nvSpPr>
            <p:spPr>
              <a:xfrm>
                <a:off x="8314883" y="4921455"/>
                <a:ext cx="2000997" cy="7137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r>
                            <a:rPr lang="en-IN" sz="1600" i="1">
                              <a:latin typeface="Cambria Math" panose="02040503050406030204" pitchFamily="18" charset="0"/>
                            </a:rPr>
                            <m:t>𝐽</m:t>
                          </m:r>
                        </m:num>
                        <m:den>
                          <m:r>
                            <a:rPr lang="en-US" sz="1600" i="1">
                              <a:latin typeface="Cambria Math" panose="02040503050406030204" pitchFamily="18" charset="0"/>
                            </a:rPr>
                            <m:t>𝜕</m:t>
                          </m:r>
                          <m:sSubSup>
                            <m:sSubSupPr>
                              <m:ctrlPr>
                                <a:rPr lang="en-US" sz="1600" i="1">
                                  <a:latin typeface="Cambria Math" charset="0"/>
                                </a:rPr>
                              </m:ctrlPr>
                            </m:sSubSupPr>
                            <m:e>
                              <m:r>
                                <a:rPr lang="en-IN" sz="1600" b="1" i="1">
                                  <a:latin typeface="Cambria Math" panose="02040503050406030204" pitchFamily="18" charset="0"/>
                                </a:rPr>
                                <m:t>𝑾</m:t>
                              </m:r>
                            </m:e>
                            <m:sub>
                              <m:r>
                                <a:rPr lang="en-IN" sz="1600" i="1">
                                  <a:latin typeface="Cambria Math" panose="02040503050406030204" pitchFamily="18" charset="0"/>
                                </a:rPr>
                                <m:t>𝑖</m:t>
                              </m:r>
                              <m:r>
                                <a:rPr lang="en-IN" sz="1600" i="1">
                                  <a:latin typeface="Cambria Math" panose="02040503050406030204" pitchFamily="18" charset="0"/>
                                </a:rPr>
                                <m:t>,</m:t>
                              </m:r>
                              <m:r>
                                <a:rPr lang="en-IN" sz="1600" i="1">
                                  <a:latin typeface="Cambria Math" panose="02040503050406030204" pitchFamily="18" charset="0"/>
                                </a:rPr>
                                <m:t>𝑗</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r>
                        <a:rPr lang="en-IN" sz="1600" b="0" i="1" smtClean="0">
                          <a:latin typeface="Cambria Math" panose="02040503050406030204" pitchFamily="18" charset="0"/>
                        </a:rPr>
                        <m:t>=</m:t>
                      </m:r>
                      <m:f>
                        <m:fPr>
                          <m:ctrlPr>
                            <a:rPr lang="en-IN" sz="1600" i="1">
                              <a:latin typeface="Cambria Math" charset="0"/>
                            </a:rPr>
                          </m:ctrlPr>
                        </m:fPr>
                        <m:num>
                          <m:r>
                            <a:rPr lang="en-IN" sz="1600" i="1">
                              <a:latin typeface="Cambria Math" panose="02040503050406030204" pitchFamily="18" charset="0"/>
                            </a:rPr>
                            <m:t>𝜕</m:t>
                          </m:r>
                          <m:r>
                            <a:rPr lang="en-IN" sz="1600" i="1">
                              <a:latin typeface="Cambria Math" panose="02040503050406030204" pitchFamily="18" charset="0"/>
                            </a:rPr>
                            <m:t>𝐽</m:t>
                          </m:r>
                        </m:num>
                        <m:den>
                          <m:r>
                            <a:rPr lang="en-IN" sz="1600" i="1">
                              <a:latin typeface="Cambria Math" panose="02040503050406030204" pitchFamily="18" charset="0"/>
                            </a:rPr>
                            <m:t>𝜕</m:t>
                          </m:r>
                          <m:sSubSup>
                            <m:sSubSupPr>
                              <m:ctrlPr>
                                <a:rPr lang="en-IN" sz="1600" i="1">
                                  <a:latin typeface="Cambria Math" charset="0"/>
                                </a:rPr>
                              </m:ctrlPr>
                            </m:sSubSupPr>
                            <m:e>
                              <m:r>
                                <a:rPr lang="en-IN" sz="1600" b="1" i="1">
                                  <a:latin typeface="Cambria Math" panose="02040503050406030204" pitchFamily="18" charset="0"/>
                                </a:rPr>
                                <m:t>𝒂</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sSubSup>
                        <m:sSubSupPr>
                          <m:ctrlPr>
                            <a:rPr lang="en-IN" sz="1600" i="1" dirty="0">
                              <a:latin typeface="Cambria Math" charset="0"/>
                            </a:rPr>
                          </m:ctrlPr>
                        </m:sSubSupPr>
                        <m:e>
                          <m:r>
                            <a:rPr lang="en-US" sz="1600" b="1" i="1" dirty="0">
                              <a:latin typeface="Cambria Math" panose="02040503050406030204" pitchFamily="18" charset="0"/>
                            </a:rPr>
                            <m:t>𝒉</m:t>
                          </m:r>
                        </m:e>
                        <m:sub>
                          <m:r>
                            <a:rPr lang="en-US" sz="1600" i="1" dirty="0">
                              <a:latin typeface="Cambria Math" panose="02040503050406030204" pitchFamily="18" charset="0"/>
                            </a:rPr>
                            <m:t>𝑗</m:t>
                          </m:r>
                        </m:sub>
                        <m:sup>
                          <m:d>
                            <m:dPr>
                              <m:ctrlPr>
                                <a:rPr lang="en-US" sz="1600" i="1" dirty="0">
                                  <a:latin typeface="Cambria Math" charset="0"/>
                                </a:rPr>
                              </m:ctrlPr>
                            </m:dPr>
                            <m:e>
                              <m:r>
                                <a:rPr lang="en-US" sz="1600" i="1" dirty="0">
                                  <a:latin typeface="Cambria Math" panose="02040503050406030204" pitchFamily="18" charset="0"/>
                                </a:rPr>
                                <m:t>𝑙</m:t>
                              </m:r>
                              <m:r>
                                <a:rPr lang="en-US" sz="1600" i="1" dirty="0">
                                  <a:latin typeface="Cambria Math" panose="02040503050406030204" pitchFamily="18" charset="0"/>
                                </a:rPr>
                                <m:t>−1</m:t>
                              </m:r>
                            </m:e>
                          </m:d>
                        </m:sup>
                      </m:sSubSup>
                    </m:oMath>
                  </m:oMathPara>
                </a14:m>
                <a:endParaRPr lang="en-IN" sz="1600" dirty="0"/>
              </a:p>
            </p:txBody>
          </p:sp>
        </mc:Choice>
        <mc:Fallback xmlns="">
          <p:sp>
            <p:nvSpPr>
              <p:cNvPr id="46" name="Rectangle 45"/>
              <p:cNvSpPr>
                <a:spLocks noRot="1" noChangeAspect="1" noMove="1" noResize="1" noEditPoints="1" noAdjustHandles="1" noChangeArrowheads="1" noChangeShapeType="1" noTextEdit="1"/>
              </p:cNvSpPr>
              <p:nvPr/>
            </p:nvSpPr>
            <p:spPr>
              <a:xfrm>
                <a:off x="8314883" y="4921455"/>
                <a:ext cx="2000997" cy="713722"/>
              </a:xfrm>
              <a:prstGeom prst="rect">
                <a:avLst/>
              </a:prstGeom>
              <a:blipFill rotWithShape="0">
                <a:blip r:embed="rId15"/>
                <a:stretch>
                  <a:fillRect/>
                </a:stretch>
              </a:blipFill>
            </p:spPr>
            <p:txBody>
              <a:bodyPr/>
              <a:lstStyle/>
              <a:p>
                <a:r>
                  <a:rPr lang="en-IN">
                    <a:noFill/>
                  </a:rPr>
                  <a:t> </a:t>
                </a:r>
              </a:p>
            </p:txBody>
          </p:sp>
        </mc:Fallback>
      </mc:AlternateContent>
      <p:sp>
        <p:nvSpPr>
          <p:cNvPr id="47" name="TextBox 46"/>
          <p:cNvSpPr txBox="1"/>
          <p:nvPr/>
        </p:nvSpPr>
        <p:spPr>
          <a:xfrm>
            <a:off x="11240365" y="4334355"/>
            <a:ext cx="601447" cy="338554"/>
          </a:xfrm>
          <a:prstGeom prst="rect">
            <a:avLst/>
          </a:prstGeom>
          <a:noFill/>
        </p:spPr>
        <p:txBody>
          <a:bodyPr wrap="none" rtlCol="0">
            <a:spAutoFit/>
          </a:bodyPr>
          <a:lstStyle/>
          <a:p>
            <a:r>
              <a:rPr lang="en-IN" sz="1600" dirty="0" smtClean="0"/>
              <a:t>… (2)</a:t>
            </a:r>
            <a:endParaRPr lang="en-IN" sz="1600" dirty="0"/>
          </a:p>
        </p:txBody>
      </p:sp>
      <p:sp>
        <p:nvSpPr>
          <p:cNvPr id="48" name="TextBox 47"/>
          <p:cNvSpPr txBox="1"/>
          <p:nvPr/>
        </p:nvSpPr>
        <p:spPr>
          <a:xfrm>
            <a:off x="11240365" y="5080867"/>
            <a:ext cx="601447" cy="338554"/>
          </a:xfrm>
          <a:prstGeom prst="rect">
            <a:avLst/>
          </a:prstGeom>
          <a:noFill/>
        </p:spPr>
        <p:txBody>
          <a:bodyPr wrap="none" rtlCol="0">
            <a:spAutoFit/>
          </a:bodyPr>
          <a:lstStyle/>
          <a:p>
            <a:r>
              <a:rPr lang="en-IN" sz="1600" dirty="0" smtClean="0"/>
              <a:t>… (1)</a:t>
            </a:r>
            <a:endParaRPr lang="en-IN" sz="1600" dirty="0"/>
          </a:p>
        </p:txBody>
      </p:sp>
      <p:sp>
        <p:nvSpPr>
          <p:cNvPr id="49" name="Rectangle 48"/>
          <p:cNvSpPr/>
          <p:nvPr/>
        </p:nvSpPr>
        <p:spPr>
          <a:xfrm>
            <a:off x="2618001" y="1350936"/>
            <a:ext cx="726217" cy="729671"/>
          </a:xfrm>
          <a:prstGeom prst="rect">
            <a:avLst/>
          </a:prstGeom>
          <a:solidFill>
            <a:srgbClr val="FFFF0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50" name="TextBox 49"/>
              <p:cNvSpPr txBox="1"/>
              <p:nvPr/>
            </p:nvSpPr>
            <p:spPr>
              <a:xfrm>
                <a:off x="2727432" y="1452192"/>
                <a:ext cx="559063" cy="6213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r>
                            <a:rPr lang="en-IN" sz="1600" i="1">
                              <a:latin typeface="Cambria Math" panose="02040503050406030204" pitchFamily="18" charset="0"/>
                            </a:rPr>
                            <m:t>𝐽</m:t>
                          </m:r>
                        </m:num>
                        <m:den>
                          <m:r>
                            <a:rPr lang="en-US" sz="1600" i="1">
                              <a:latin typeface="Cambria Math" panose="02040503050406030204" pitchFamily="18" charset="0"/>
                            </a:rPr>
                            <m:t>𝜕</m:t>
                          </m:r>
                          <m:sSubSup>
                            <m:sSubSupPr>
                              <m:ctrlPr>
                                <a:rPr lang="en-US" sz="1600" i="1" smtClean="0">
                                  <a:latin typeface="Cambria Math" charset="0"/>
                                </a:rPr>
                              </m:ctrlPr>
                            </m:sSubSupPr>
                            <m:e>
                              <m:r>
                                <a:rPr lang="en-IN" sz="1600" b="1" i="1" smtClean="0">
                                  <a:latin typeface="Cambria Math" panose="02040503050406030204" pitchFamily="18" charset="0"/>
                                </a:rPr>
                                <m:t>𝑾</m:t>
                              </m:r>
                            </m:e>
                            <m:sub>
                              <m:r>
                                <a:rPr lang="en-IN" sz="1600" i="1">
                                  <a:latin typeface="Cambria Math" panose="02040503050406030204" pitchFamily="18" charset="0"/>
                                </a:rPr>
                                <m:t>𝑖</m:t>
                              </m:r>
                              <m:r>
                                <a:rPr lang="en-IN" sz="1600" b="0" i="1" smtClean="0">
                                  <a:latin typeface="Cambria Math" panose="02040503050406030204" pitchFamily="18" charset="0"/>
                                </a:rPr>
                                <m:t>,</m:t>
                              </m:r>
                              <m:r>
                                <a:rPr lang="en-IN" sz="1600" b="0" i="1" smtClean="0">
                                  <a:latin typeface="Cambria Math" panose="02040503050406030204" pitchFamily="18" charset="0"/>
                                </a:rPr>
                                <m:t>𝑗</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oMath>
                  </m:oMathPara>
                </a14:m>
                <a:endParaRPr lang="en-IN" sz="1600" dirty="0"/>
              </a:p>
            </p:txBody>
          </p:sp>
        </mc:Choice>
        <mc:Fallback xmlns="">
          <p:sp>
            <p:nvSpPr>
              <p:cNvPr id="50" name="TextBox 49"/>
              <p:cNvSpPr txBox="1">
                <a:spLocks noRot="1" noChangeAspect="1" noMove="1" noResize="1" noEditPoints="1" noAdjustHandles="1" noChangeArrowheads="1" noChangeShapeType="1" noTextEdit="1"/>
              </p:cNvSpPr>
              <p:nvPr/>
            </p:nvSpPr>
            <p:spPr>
              <a:xfrm>
                <a:off x="2727432" y="1452192"/>
                <a:ext cx="559063" cy="621389"/>
              </a:xfrm>
              <a:prstGeom prst="rect">
                <a:avLst/>
              </a:prstGeom>
              <a:blipFill rotWithShape="0">
                <a:blip r:embed="rId16"/>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7331597" y="2833253"/>
                <a:ext cx="413318" cy="38036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Sup>
                        <m:sSubSupPr>
                          <m:ctrlPr>
                            <a:rPr lang="en-IN" i="1" dirty="0">
                              <a:latin typeface="Cambria Math" charset="0"/>
                            </a:rPr>
                          </m:ctrlPr>
                        </m:sSubSupPr>
                        <m:e>
                          <m:r>
                            <a:rPr lang="en-US" b="1" i="1" dirty="0">
                              <a:latin typeface="Cambria Math" panose="02040503050406030204" pitchFamily="18" charset="0"/>
                            </a:rPr>
                            <m:t>𝒉</m:t>
                          </m:r>
                        </m:e>
                        <m:sub>
                          <m:r>
                            <a:rPr lang="en-US" i="1" dirty="0">
                              <a:latin typeface="Cambria Math" panose="02040503050406030204" pitchFamily="18" charset="0"/>
                            </a:rPr>
                            <m:t>𝑗</m:t>
                          </m:r>
                        </m:sub>
                        <m:sup>
                          <m:d>
                            <m:dPr>
                              <m:ctrlPr>
                                <a:rPr lang="en-US" i="1" dirty="0">
                                  <a:latin typeface="Cambria Math" charset="0"/>
                                </a:rPr>
                              </m:ctrlPr>
                            </m:dPr>
                            <m:e>
                              <m:r>
                                <a:rPr lang="en-US" i="1" dirty="0">
                                  <a:latin typeface="Cambria Math" panose="02040503050406030204" pitchFamily="18" charset="0"/>
                                </a:rPr>
                                <m:t>𝑙</m:t>
                              </m:r>
                            </m:e>
                          </m:d>
                        </m:sup>
                      </m:sSubSup>
                    </m:oMath>
                  </m:oMathPara>
                </a14:m>
                <a:endParaRPr lang="en-IN" dirty="0">
                  <a:solidFill>
                    <a:schemeClr val="tx1"/>
                  </a:solidFill>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7331597" y="2833253"/>
                <a:ext cx="413318" cy="380361"/>
              </a:xfrm>
              <a:prstGeom prst="rect">
                <a:avLst/>
              </a:prstGeom>
              <a:blipFill rotWithShape="0">
                <a:blip r:embed="rId17"/>
                <a:stretch>
                  <a:fillRect l="-20896" b="-20968"/>
                </a:stretch>
              </a:blipFill>
            </p:spPr>
            <p:txBody>
              <a:bodyPr/>
              <a:lstStyle/>
              <a:p>
                <a:r>
                  <a:rPr lang="en-IN">
                    <a:noFill/>
                  </a:rPr>
                  <a:t> </a:t>
                </a:r>
              </a:p>
            </p:txBody>
          </p:sp>
        </mc:Fallback>
      </mc:AlternateContent>
      <p:sp>
        <p:nvSpPr>
          <p:cNvPr id="52" name="Rectangle 51"/>
          <p:cNvSpPr/>
          <p:nvPr/>
        </p:nvSpPr>
        <p:spPr>
          <a:xfrm>
            <a:off x="2821306" y="2285031"/>
            <a:ext cx="319605" cy="325180"/>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53" name="TextBox 52"/>
              <p:cNvSpPr txBox="1"/>
              <p:nvPr/>
            </p:nvSpPr>
            <p:spPr>
              <a:xfrm>
                <a:off x="2880996" y="2309121"/>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smtClean="0">
                          <a:latin typeface="Cambria Math" panose="02040503050406030204" pitchFamily="18" charset="0"/>
                          <a:ea typeface="Cambria Math" panose="02040503050406030204" pitchFamily="18" charset="0"/>
                        </a:rPr>
                        <m:t>×</m:t>
                      </m:r>
                    </m:oMath>
                  </m:oMathPara>
                </a14:m>
                <a:endParaRPr lang="en-IN" dirty="0"/>
              </a:p>
            </p:txBody>
          </p:sp>
        </mc:Choice>
        <mc:Fallback xmlns="">
          <p:sp>
            <p:nvSpPr>
              <p:cNvPr id="53" name="TextBox 52"/>
              <p:cNvSpPr txBox="1">
                <a:spLocks noRot="1" noChangeAspect="1" noMove="1" noResize="1" noEditPoints="1" noAdjustHandles="1" noChangeArrowheads="1" noChangeShapeType="1" noTextEdit="1"/>
              </p:cNvSpPr>
              <p:nvPr/>
            </p:nvSpPr>
            <p:spPr>
              <a:xfrm>
                <a:off x="2880996" y="2309121"/>
                <a:ext cx="218008" cy="276999"/>
              </a:xfrm>
              <a:prstGeom prst="rect">
                <a:avLst/>
              </a:prstGeom>
              <a:blipFill rotWithShape="0">
                <a:blip r:embed="rId18"/>
                <a:stretch>
                  <a:fillRect l="-20000" r="-20000" b="-2222"/>
                </a:stretch>
              </a:blipFill>
            </p:spPr>
            <p:txBody>
              <a:bodyPr/>
              <a:lstStyle/>
              <a:p>
                <a:r>
                  <a:rPr lang="en-IN">
                    <a:noFill/>
                  </a:rPr>
                  <a:t> </a:t>
                </a:r>
              </a:p>
            </p:txBody>
          </p:sp>
        </mc:Fallback>
      </mc:AlternateContent>
      <p:cxnSp>
        <p:nvCxnSpPr>
          <p:cNvPr id="54" name="Straight Connector 53"/>
          <p:cNvCxnSpPr/>
          <p:nvPr/>
        </p:nvCxnSpPr>
        <p:spPr>
          <a:xfrm flipV="1">
            <a:off x="1173939" y="2425585"/>
            <a:ext cx="2543" cy="108000"/>
          </a:xfrm>
          <a:prstGeom prst="line">
            <a:avLst/>
          </a:prstGeom>
          <a:ln w="28575"/>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a:xfrm flipH="1">
            <a:off x="1164193" y="2411106"/>
            <a:ext cx="1656000" cy="2803"/>
          </a:xfrm>
          <a:prstGeom prst="line">
            <a:avLst/>
          </a:prstGeom>
          <a:ln w="28575"/>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flipV="1">
            <a:off x="2962520" y="2610210"/>
            <a:ext cx="13441" cy="331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flipH="1">
            <a:off x="2968163" y="2075518"/>
            <a:ext cx="1077" cy="216000"/>
          </a:xfrm>
          <a:prstGeom prst="line">
            <a:avLst/>
          </a:prstGeom>
          <a:ln w="28575"/>
        </p:spPr>
        <p:style>
          <a:lnRef idx="1">
            <a:schemeClr val="dk1"/>
          </a:lnRef>
          <a:fillRef idx="0">
            <a:schemeClr val="dk1"/>
          </a:fillRef>
          <a:effectRef idx="0">
            <a:schemeClr val="dk1"/>
          </a:effectRef>
          <a:fontRef idx="minor">
            <a:schemeClr val="tx1"/>
          </a:fontRef>
        </p:style>
      </p:cxnSp>
      <p:sp>
        <p:nvSpPr>
          <p:cNvPr id="79" name="Rectangle 78"/>
          <p:cNvSpPr/>
          <p:nvPr/>
        </p:nvSpPr>
        <p:spPr>
          <a:xfrm>
            <a:off x="117565" y="5424699"/>
            <a:ext cx="727824" cy="1002535"/>
          </a:xfrm>
          <a:prstGeom prst="rect">
            <a:avLst/>
          </a:prstGeom>
          <a:solidFill>
            <a:srgbClr val="FFFF0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83" name="TextBox 82"/>
              <p:cNvSpPr txBox="1"/>
              <p:nvPr/>
            </p:nvSpPr>
            <p:spPr>
              <a:xfrm>
                <a:off x="149877" y="5635177"/>
                <a:ext cx="682495" cy="5934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r>
                            <a:rPr lang="en-IN" sz="1600" i="1">
                              <a:latin typeface="Cambria Math" panose="02040503050406030204" pitchFamily="18" charset="0"/>
                            </a:rPr>
                            <m:t>𝐽</m:t>
                          </m:r>
                        </m:num>
                        <m:den>
                          <m:r>
                            <a:rPr lang="en-US" sz="1600" i="1">
                              <a:latin typeface="Cambria Math" panose="02040503050406030204" pitchFamily="18" charset="0"/>
                            </a:rPr>
                            <m:t>𝜕</m:t>
                          </m:r>
                          <m:sSubSup>
                            <m:sSubSupPr>
                              <m:ctrlPr>
                                <a:rPr lang="en-US" sz="1600" i="1">
                                  <a:latin typeface="Cambria Math" charset="0"/>
                                </a:rPr>
                              </m:ctrlPr>
                            </m:sSubSupPr>
                            <m:e>
                              <m:r>
                                <a:rPr lang="en-IN" sz="1600" b="1" i="1" smtClean="0">
                                  <a:latin typeface="Cambria Math" panose="02040503050406030204" pitchFamily="18" charset="0"/>
                                </a:rPr>
                                <m:t>𝒉</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b="0" i="1" smtClean="0">
                                  <a:latin typeface="Cambria Math" panose="02040503050406030204" pitchFamily="18" charset="0"/>
                                </a:rPr>
                                <m:t>−1</m:t>
                              </m:r>
                              <m:r>
                                <a:rPr lang="en-IN" sz="1600" i="1">
                                  <a:latin typeface="Cambria Math" panose="02040503050406030204" pitchFamily="18" charset="0"/>
                                </a:rPr>
                                <m:t>)</m:t>
                              </m:r>
                            </m:sup>
                          </m:sSubSup>
                        </m:den>
                      </m:f>
                    </m:oMath>
                  </m:oMathPara>
                </a14:m>
                <a:endParaRPr lang="en-IN" sz="1600" dirty="0"/>
              </a:p>
            </p:txBody>
          </p:sp>
        </mc:Choice>
        <mc:Fallback xmlns="">
          <p:sp>
            <p:nvSpPr>
              <p:cNvPr id="83" name="TextBox 82"/>
              <p:cNvSpPr txBox="1">
                <a:spLocks noRot="1" noChangeAspect="1" noMove="1" noResize="1" noEditPoints="1" noAdjustHandles="1" noChangeArrowheads="1" noChangeShapeType="1" noTextEdit="1"/>
              </p:cNvSpPr>
              <p:nvPr/>
            </p:nvSpPr>
            <p:spPr>
              <a:xfrm>
                <a:off x="149877" y="5635177"/>
                <a:ext cx="682495" cy="593496"/>
              </a:xfrm>
              <a:prstGeom prst="rect">
                <a:avLst/>
              </a:prstGeom>
              <a:blipFill rotWithShape="0">
                <a:blip r:embed="rId19"/>
                <a:stretch>
                  <a:fillRect/>
                </a:stretch>
              </a:blipFill>
            </p:spPr>
            <p:txBody>
              <a:bodyPr/>
              <a:lstStyle/>
              <a:p>
                <a:r>
                  <a:rPr lang="en-IN">
                    <a:noFill/>
                  </a:rPr>
                  <a:t> </a:t>
                </a:r>
              </a:p>
            </p:txBody>
          </p:sp>
        </mc:Fallback>
      </mc:AlternateContent>
      <p:sp>
        <p:nvSpPr>
          <p:cNvPr id="59" name="Rectangle 58"/>
          <p:cNvSpPr/>
          <p:nvPr/>
        </p:nvSpPr>
        <p:spPr>
          <a:xfrm>
            <a:off x="1141306" y="5436825"/>
            <a:ext cx="461427" cy="1002535"/>
          </a:xfrm>
          <a:prstGeom prst="rect">
            <a:avLst/>
          </a:prstGeom>
          <a:ln w="1270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80" name="TextBox 79"/>
              <p:cNvSpPr txBox="1"/>
              <p:nvPr/>
            </p:nvSpPr>
            <p:spPr>
              <a:xfrm>
                <a:off x="1262697" y="5507902"/>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smtClean="0">
                          <a:latin typeface="Cambria Math" panose="02040503050406030204" pitchFamily="18" charset="0"/>
                          <a:ea typeface="Cambria Math" panose="02040503050406030204" pitchFamily="18" charset="0"/>
                        </a:rPr>
                        <m:t>×</m:t>
                      </m:r>
                    </m:oMath>
                  </m:oMathPara>
                </a14:m>
                <a:endParaRPr lang="en-IN" dirty="0"/>
              </a:p>
            </p:txBody>
          </p:sp>
        </mc:Choice>
        <mc:Fallback xmlns="">
          <p:sp>
            <p:nvSpPr>
              <p:cNvPr id="80" name="TextBox 79"/>
              <p:cNvSpPr txBox="1">
                <a:spLocks noRot="1" noChangeAspect="1" noMove="1" noResize="1" noEditPoints="1" noAdjustHandles="1" noChangeArrowheads="1" noChangeShapeType="1" noTextEdit="1"/>
              </p:cNvSpPr>
              <p:nvPr/>
            </p:nvSpPr>
            <p:spPr>
              <a:xfrm>
                <a:off x="1262697" y="5507902"/>
                <a:ext cx="218008" cy="276999"/>
              </a:xfrm>
              <a:prstGeom prst="rect">
                <a:avLst/>
              </a:prstGeom>
              <a:blipFill rotWithShape="0">
                <a:blip r:embed="rId20"/>
                <a:stretch>
                  <a:fillRect l="-19444" r="-16667" b="-2222"/>
                </a:stretch>
              </a:blipFill>
            </p:spPr>
            <p:txBody>
              <a:bodyPr/>
              <a:lstStyle/>
              <a:p>
                <a:r>
                  <a:rPr lang="en-IN">
                    <a:noFill/>
                  </a:rPr>
                  <a:t> </a:t>
                </a:r>
              </a:p>
            </p:txBody>
          </p:sp>
        </mc:Fallback>
      </mc:AlternateContent>
      <p:cxnSp>
        <p:nvCxnSpPr>
          <p:cNvPr id="85" name="Straight Connector 84"/>
          <p:cNvCxnSpPr/>
          <p:nvPr/>
        </p:nvCxnSpPr>
        <p:spPr>
          <a:xfrm flipH="1">
            <a:off x="851585" y="5902350"/>
            <a:ext cx="288000" cy="2803"/>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86" name="Rectangle 85"/>
              <p:cNvSpPr/>
              <p:nvPr/>
            </p:nvSpPr>
            <p:spPr>
              <a:xfrm>
                <a:off x="8263671" y="5616933"/>
                <a:ext cx="2420856" cy="785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r>
                            <a:rPr lang="en-IN" sz="1600" i="1">
                              <a:latin typeface="Cambria Math" panose="02040503050406030204" pitchFamily="18" charset="0"/>
                            </a:rPr>
                            <m:t>𝐽</m:t>
                          </m:r>
                        </m:num>
                        <m:den>
                          <m:r>
                            <a:rPr lang="en-US" sz="1600" i="1">
                              <a:latin typeface="Cambria Math" panose="02040503050406030204" pitchFamily="18" charset="0"/>
                            </a:rPr>
                            <m:t>𝜕</m:t>
                          </m:r>
                          <m:sSubSup>
                            <m:sSubSupPr>
                              <m:ctrlPr>
                                <a:rPr lang="en-US" sz="1600" i="1">
                                  <a:latin typeface="Cambria Math" charset="0"/>
                                </a:rPr>
                              </m:ctrlPr>
                            </m:sSubSupPr>
                            <m:e>
                              <m:r>
                                <a:rPr lang="en-IN" sz="1600" b="1" i="1">
                                  <a:latin typeface="Cambria Math" panose="02040503050406030204" pitchFamily="18" charset="0"/>
                                </a:rPr>
                                <m:t>𝒉</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b="0" i="1" smtClean="0">
                                  <a:latin typeface="Cambria Math" panose="02040503050406030204" pitchFamily="18" charset="0"/>
                                </a:rPr>
                                <m:t>−1</m:t>
                              </m:r>
                              <m:r>
                                <a:rPr lang="en-IN" sz="1600" i="1">
                                  <a:latin typeface="Cambria Math" panose="02040503050406030204" pitchFamily="18" charset="0"/>
                                </a:rPr>
                                <m:t>)</m:t>
                              </m:r>
                            </m:sup>
                          </m:sSubSup>
                        </m:den>
                      </m:f>
                      <m:r>
                        <a:rPr lang="en-IN" sz="1600" i="1">
                          <a:latin typeface="Cambria Math" panose="02040503050406030204" pitchFamily="18" charset="0"/>
                        </a:rPr>
                        <m:t>=</m:t>
                      </m:r>
                      <m:nary>
                        <m:naryPr>
                          <m:chr m:val="∑"/>
                          <m:ctrlPr>
                            <a:rPr lang="en-IN" sz="1600" i="1">
                              <a:latin typeface="Cambria Math" charset="0"/>
                            </a:rPr>
                          </m:ctrlPr>
                        </m:naryPr>
                        <m:sub>
                          <m:r>
                            <m:rPr>
                              <m:brk m:alnAt="23"/>
                            </m:rPr>
                            <a:rPr lang="en-IN" sz="1600" i="1">
                              <a:latin typeface="Cambria Math" panose="02040503050406030204" pitchFamily="18" charset="0"/>
                            </a:rPr>
                            <m:t>𝑚</m:t>
                          </m:r>
                          <m:r>
                            <a:rPr lang="en-IN" sz="1600" i="1">
                              <a:latin typeface="Cambria Math" panose="02040503050406030204" pitchFamily="18" charset="0"/>
                            </a:rPr>
                            <m:t>=1</m:t>
                          </m:r>
                        </m:sub>
                        <m:sup>
                          <m:sSub>
                            <m:sSubPr>
                              <m:ctrlPr>
                                <a:rPr lang="en-IN" sz="1600" i="1">
                                  <a:latin typeface="Cambria Math" charset="0"/>
                                </a:rPr>
                              </m:ctrlPr>
                            </m:sSubPr>
                            <m:e>
                              <m:r>
                                <a:rPr lang="en-IN" sz="1600" i="1">
                                  <a:latin typeface="Cambria Math" panose="02040503050406030204" pitchFamily="18" charset="0"/>
                                </a:rPr>
                                <m:t>𝑀</m:t>
                              </m:r>
                            </m:e>
                            <m:sub>
                              <m:r>
                                <a:rPr lang="en-IN" sz="1600" i="1">
                                  <a:latin typeface="Cambria Math" panose="02040503050406030204" pitchFamily="18" charset="0"/>
                                </a:rPr>
                                <m:t>𝑙</m:t>
                              </m:r>
                            </m:sub>
                          </m:sSub>
                        </m:sup>
                        <m:e>
                          <m:f>
                            <m:fPr>
                              <m:ctrlPr>
                                <a:rPr lang="en-IN" sz="1600" i="1">
                                  <a:latin typeface="Cambria Math" charset="0"/>
                                </a:rPr>
                              </m:ctrlPr>
                            </m:fPr>
                            <m:num>
                              <m:r>
                                <a:rPr lang="en-IN" sz="1600" i="1">
                                  <a:latin typeface="Cambria Math" panose="02040503050406030204" pitchFamily="18" charset="0"/>
                                </a:rPr>
                                <m:t>𝜕</m:t>
                              </m:r>
                              <m:r>
                                <a:rPr lang="en-IN" sz="1600" i="1">
                                  <a:latin typeface="Cambria Math" panose="02040503050406030204" pitchFamily="18" charset="0"/>
                                </a:rPr>
                                <m:t>𝐽</m:t>
                              </m:r>
                            </m:num>
                            <m:den>
                              <m:r>
                                <a:rPr lang="en-IN" sz="1600" i="1">
                                  <a:latin typeface="Cambria Math" panose="02040503050406030204" pitchFamily="18" charset="0"/>
                                </a:rPr>
                                <m:t>𝜕</m:t>
                              </m:r>
                              <m:sSubSup>
                                <m:sSubSupPr>
                                  <m:ctrlPr>
                                    <a:rPr lang="en-IN" sz="1600" i="1">
                                      <a:latin typeface="Cambria Math" charset="0"/>
                                    </a:rPr>
                                  </m:ctrlPr>
                                </m:sSubSupPr>
                                <m:e>
                                  <m:r>
                                    <a:rPr lang="en-IN" sz="1600" b="1" i="1">
                                      <a:latin typeface="Cambria Math" panose="02040503050406030204" pitchFamily="18" charset="0"/>
                                    </a:rPr>
                                    <m:t>𝒂</m:t>
                                  </m:r>
                                </m:e>
                                <m:sub>
                                  <m:r>
                                    <a:rPr lang="en-IN" sz="1600" i="1">
                                      <a:latin typeface="Cambria Math" panose="02040503050406030204" pitchFamily="18" charset="0"/>
                                    </a:rPr>
                                    <m:t>𝑚</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e>
                      </m:nary>
                      <m:sSubSup>
                        <m:sSubSupPr>
                          <m:ctrlPr>
                            <a:rPr lang="en-IN" sz="1600" i="1">
                              <a:latin typeface="Cambria Math" charset="0"/>
                            </a:rPr>
                          </m:ctrlPr>
                        </m:sSubSupPr>
                        <m:e>
                          <m:r>
                            <a:rPr lang="en-US" sz="1600" b="1" i="1">
                              <a:latin typeface="Cambria Math" panose="02040503050406030204" pitchFamily="18" charset="0"/>
                            </a:rPr>
                            <m:t>𝑾</m:t>
                          </m:r>
                        </m:e>
                        <m:sub>
                          <m:r>
                            <a:rPr lang="en-IN" sz="1600" i="1">
                              <a:latin typeface="Cambria Math" panose="02040503050406030204" pitchFamily="18" charset="0"/>
                            </a:rPr>
                            <m:t>𝑚</m:t>
                          </m:r>
                          <m:r>
                            <a:rPr lang="en-US" sz="1600" i="1">
                              <a:latin typeface="Cambria Math" panose="02040503050406030204" pitchFamily="18" charset="0"/>
                            </a:rPr>
                            <m:t>,</m:t>
                          </m:r>
                          <m:r>
                            <a:rPr lang="en-IN" sz="1600" i="1">
                              <a:latin typeface="Cambria Math" panose="02040503050406030204" pitchFamily="18" charset="0"/>
                            </a:rPr>
                            <m:t>𝑖</m:t>
                          </m:r>
                        </m:sub>
                        <m:sup>
                          <m:d>
                            <m:dPr>
                              <m:ctrlPr>
                                <a:rPr lang="en-US" sz="1600" i="1">
                                  <a:latin typeface="Cambria Math" charset="0"/>
                                </a:rPr>
                              </m:ctrlPr>
                            </m:dPr>
                            <m:e>
                              <m:r>
                                <a:rPr lang="en-US" sz="1600" i="1">
                                  <a:latin typeface="Cambria Math" panose="02040503050406030204" pitchFamily="18" charset="0"/>
                                </a:rPr>
                                <m:t>𝑙</m:t>
                              </m:r>
                            </m:e>
                          </m:d>
                        </m:sup>
                      </m:sSubSup>
                    </m:oMath>
                  </m:oMathPara>
                </a14:m>
                <a:endParaRPr lang="en-IN" sz="1600" dirty="0"/>
              </a:p>
            </p:txBody>
          </p:sp>
        </mc:Choice>
        <mc:Fallback xmlns="">
          <p:sp>
            <p:nvSpPr>
              <p:cNvPr id="86" name="Rectangle 85"/>
              <p:cNvSpPr>
                <a:spLocks noRot="1" noChangeAspect="1" noMove="1" noResize="1" noEditPoints="1" noAdjustHandles="1" noChangeArrowheads="1" noChangeShapeType="1" noTextEdit="1"/>
              </p:cNvSpPr>
              <p:nvPr/>
            </p:nvSpPr>
            <p:spPr>
              <a:xfrm>
                <a:off x="8263671" y="5616933"/>
                <a:ext cx="2420856" cy="785984"/>
              </a:xfrm>
              <a:prstGeom prst="rect">
                <a:avLst/>
              </a:prstGeom>
              <a:blipFill rotWithShape="0">
                <a:blip r:embed="rId21"/>
                <a:stretch>
                  <a:fillRect/>
                </a:stretch>
              </a:blipFill>
            </p:spPr>
            <p:txBody>
              <a:bodyPr/>
              <a:lstStyle/>
              <a:p>
                <a:r>
                  <a:rPr lang="en-IN">
                    <a:noFill/>
                  </a:rPr>
                  <a:t> </a:t>
                </a:r>
              </a:p>
            </p:txBody>
          </p:sp>
        </mc:Fallback>
      </mc:AlternateContent>
      <p:sp>
        <p:nvSpPr>
          <p:cNvPr id="87" name="TextBox 86"/>
          <p:cNvSpPr txBox="1"/>
          <p:nvPr/>
        </p:nvSpPr>
        <p:spPr>
          <a:xfrm>
            <a:off x="11246793" y="5849668"/>
            <a:ext cx="601447" cy="338554"/>
          </a:xfrm>
          <a:prstGeom prst="rect">
            <a:avLst/>
          </a:prstGeom>
          <a:noFill/>
        </p:spPr>
        <p:txBody>
          <a:bodyPr wrap="none" rtlCol="0">
            <a:spAutoFit/>
          </a:bodyPr>
          <a:lstStyle/>
          <a:p>
            <a:r>
              <a:rPr lang="en-IN" sz="1600" dirty="0" smtClean="0"/>
              <a:t>… (4)</a:t>
            </a:r>
            <a:endParaRPr lang="en-IN" sz="1600" dirty="0"/>
          </a:p>
        </p:txBody>
      </p:sp>
      <p:sp>
        <p:nvSpPr>
          <p:cNvPr id="90" name="Rectangle 89"/>
          <p:cNvSpPr/>
          <p:nvPr/>
        </p:nvSpPr>
        <p:spPr>
          <a:xfrm>
            <a:off x="1981130" y="5772839"/>
            <a:ext cx="835881" cy="319490"/>
          </a:xfrm>
          <a:prstGeom prst="rect">
            <a:avLst/>
          </a:prstGeom>
          <a:solidFill>
            <a:schemeClr val="accent1">
              <a:lumMod val="40000"/>
              <a:lumOff val="60000"/>
            </a:schemeClr>
          </a:solidFill>
          <a:ln>
            <a:solidFill>
              <a:schemeClr val="bg1">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2" name="TextBox 1"/>
              <p:cNvSpPr txBox="1"/>
              <p:nvPr/>
            </p:nvSpPr>
            <p:spPr>
              <a:xfrm>
                <a:off x="1976873" y="5814488"/>
                <a:ext cx="85081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sz="1400" b="0" i="1" smtClean="0">
                          <a:latin typeface="Cambria Math" panose="02040503050406030204" pitchFamily="18" charset="0"/>
                        </a:rPr>
                        <m:t>∀</m:t>
                      </m:r>
                      <m:r>
                        <a:rPr lang="en-IN" sz="1400" b="0" i="1" smtClean="0">
                          <a:latin typeface="Cambria Math" panose="02040503050406030204" pitchFamily="18" charset="0"/>
                        </a:rPr>
                        <m:t>𝑖</m:t>
                      </m:r>
                      <m:r>
                        <a:rPr lang="en-IN" sz="1400" b="0" i="1" smtClean="0">
                          <a:latin typeface="Cambria Math" panose="02040503050406030204" pitchFamily="18" charset="0"/>
                        </a:rPr>
                        <m:t>=1:</m:t>
                      </m:r>
                      <m:sSub>
                        <m:sSubPr>
                          <m:ctrlPr>
                            <a:rPr lang="en-IN" sz="1400" b="0" i="1" smtClean="0">
                              <a:latin typeface="Cambria Math" charset="0"/>
                            </a:rPr>
                          </m:ctrlPr>
                        </m:sSubPr>
                        <m:e>
                          <m:r>
                            <a:rPr lang="en-IN" sz="1400" b="0" i="1" smtClean="0">
                              <a:latin typeface="Cambria Math" panose="02040503050406030204" pitchFamily="18" charset="0"/>
                            </a:rPr>
                            <m:t>𝑀</m:t>
                          </m:r>
                        </m:e>
                        <m:sub>
                          <m:r>
                            <a:rPr lang="en-IN" sz="1400" b="0" i="1" smtClean="0">
                              <a:latin typeface="Cambria Math" panose="02040503050406030204" pitchFamily="18" charset="0"/>
                            </a:rPr>
                            <m:t>𝐿</m:t>
                          </m:r>
                        </m:sub>
                      </m:sSub>
                    </m:oMath>
                  </m:oMathPara>
                </a14:m>
                <a:endParaRPr lang="en-IN" sz="1400" dirty="0"/>
              </a:p>
            </p:txBody>
          </p:sp>
        </mc:Choice>
        <mc:Fallback xmlns="">
          <p:sp>
            <p:nvSpPr>
              <p:cNvPr id="2" name="TextBox 1"/>
              <p:cNvSpPr txBox="1">
                <a:spLocks noRot="1" noChangeAspect="1" noMove="1" noResize="1" noEditPoints="1" noAdjustHandles="1" noChangeArrowheads="1" noChangeShapeType="1" noTextEdit="1"/>
              </p:cNvSpPr>
              <p:nvPr/>
            </p:nvSpPr>
            <p:spPr>
              <a:xfrm>
                <a:off x="1976873" y="5814488"/>
                <a:ext cx="850810" cy="215444"/>
              </a:xfrm>
              <a:prstGeom prst="rect">
                <a:avLst/>
              </a:prstGeom>
              <a:blipFill rotWithShape="0">
                <a:blip r:embed="rId22"/>
                <a:stretch>
                  <a:fillRect l="-3571" b="-14286"/>
                </a:stretch>
              </a:blipFill>
            </p:spPr>
            <p:txBody>
              <a:bodyPr/>
              <a:lstStyle/>
              <a:p>
                <a:r>
                  <a:rPr lang="en-IN">
                    <a:noFill/>
                  </a:rPr>
                  <a:t> </a:t>
                </a:r>
              </a:p>
            </p:txBody>
          </p:sp>
        </mc:Fallback>
      </mc:AlternateContent>
      <p:cxnSp>
        <p:nvCxnSpPr>
          <p:cNvPr id="91" name="Straight Connector 90"/>
          <p:cNvCxnSpPr/>
          <p:nvPr/>
        </p:nvCxnSpPr>
        <p:spPr>
          <a:xfrm flipH="1">
            <a:off x="1600631" y="5909094"/>
            <a:ext cx="396000" cy="2803"/>
          </a:xfrm>
          <a:prstGeom prst="line">
            <a:avLst/>
          </a:prstGeom>
          <a:ln w="28575"/>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1122890" y="5763230"/>
            <a:ext cx="497252" cy="338554"/>
          </a:xfrm>
          <a:prstGeom prst="rect">
            <a:avLst/>
          </a:prstGeom>
          <a:noFill/>
        </p:spPr>
        <p:txBody>
          <a:bodyPr wrap="none" rtlCol="0">
            <a:spAutoFit/>
          </a:bodyPr>
          <a:lstStyle/>
          <a:p>
            <a:pPr algn="ctr"/>
            <a:r>
              <a:rPr lang="en-IN" sz="1600" dirty="0" smtClean="0"/>
              <a:t>and</a:t>
            </a:r>
            <a:endParaRPr lang="en-IN" sz="1600" dirty="0"/>
          </a:p>
        </p:txBody>
      </p:sp>
      <mc:AlternateContent xmlns:mc="http://schemas.openxmlformats.org/markup-compatibility/2006" xmlns:a14="http://schemas.microsoft.com/office/drawing/2010/main">
        <mc:Choice Requires="a14">
          <p:sp>
            <p:nvSpPr>
              <p:cNvPr id="95" name="TextBox 94"/>
              <p:cNvSpPr txBox="1"/>
              <p:nvPr/>
            </p:nvSpPr>
            <p:spPr>
              <a:xfrm>
                <a:off x="1256454" y="6075569"/>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smtClean="0">
                          <a:latin typeface="Cambria Math" panose="02040503050406030204" pitchFamily="18" charset="0"/>
                          <a:ea typeface="Cambria Math" panose="02040503050406030204" pitchFamily="18" charset="0"/>
                        </a:rPr>
                        <m:t>+</m:t>
                      </m:r>
                    </m:oMath>
                  </m:oMathPara>
                </a14:m>
                <a:endParaRPr lang="en-IN" dirty="0"/>
              </a:p>
            </p:txBody>
          </p:sp>
        </mc:Choice>
        <mc:Fallback xmlns="">
          <p:sp>
            <p:nvSpPr>
              <p:cNvPr id="95" name="TextBox 94"/>
              <p:cNvSpPr txBox="1">
                <a:spLocks noRot="1" noChangeAspect="1" noMove="1" noResize="1" noEditPoints="1" noAdjustHandles="1" noChangeArrowheads="1" noChangeShapeType="1" noTextEdit="1"/>
              </p:cNvSpPr>
              <p:nvPr/>
            </p:nvSpPr>
            <p:spPr>
              <a:xfrm>
                <a:off x="1256454" y="6075569"/>
                <a:ext cx="226024" cy="276999"/>
              </a:xfrm>
              <a:prstGeom prst="rect">
                <a:avLst/>
              </a:prstGeom>
              <a:blipFill rotWithShape="0">
                <a:blip r:embed="rId23"/>
                <a:stretch>
                  <a:fillRect l="-21622" r="-21622" b="-6667"/>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839039" y="1683743"/>
                <a:ext cx="739753" cy="4131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i="1" smtClean="0">
                              <a:latin typeface="Cambria Math" charset="0"/>
                            </a:rPr>
                          </m:ctrlPr>
                        </m:dPr>
                        <m:e>
                          <m:sSubSup>
                            <m:sSubSupPr>
                              <m:ctrlPr>
                                <a:rPr lang="en-US" sz="1400" i="1">
                                  <a:latin typeface="Cambria Math" charset="0"/>
                                </a:rPr>
                              </m:ctrlPr>
                            </m:sSubSupPr>
                            <m:e>
                              <m:r>
                                <a:rPr lang="en-IN" sz="1400" b="1" i="1">
                                  <a:latin typeface="Cambria Math" panose="02040503050406030204" pitchFamily="18" charset="0"/>
                                </a:rPr>
                                <m:t>𝑾</m:t>
                              </m:r>
                            </m:e>
                            <m:sub>
                              <m:r>
                                <a:rPr lang="en-IN" sz="1400" i="1">
                                  <a:latin typeface="Cambria Math" panose="02040503050406030204" pitchFamily="18" charset="0"/>
                                </a:rPr>
                                <m:t>𝑖</m:t>
                              </m:r>
                              <m:r>
                                <a:rPr lang="en-IN" sz="1400" i="1">
                                  <a:latin typeface="Cambria Math" panose="02040503050406030204" pitchFamily="18" charset="0"/>
                                </a:rPr>
                                <m:t>,</m:t>
                              </m:r>
                              <m:r>
                                <a:rPr lang="en-IN" sz="1400" i="1">
                                  <a:latin typeface="Cambria Math" panose="02040503050406030204" pitchFamily="18" charset="0"/>
                                </a:rPr>
                                <m:t>𝑗</m:t>
                              </m:r>
                            </m:sub>
                            <m:sup>
                              <m:r>
                                <a:rPr lang="en-IN" sz="1400" i="1">
                                  <a:latin typeface="Cambria Math" panose="02040503050406030204" pitchFamily="18" charset="0"/>
                                </a:rPr>
                                <m:t>(</m:t>
                              </m:r>
                              <m:r>
                                <a:rPr lang="en-IN" sz="1400" i="1">
                                  <a:latin typeface="Cambria Math" panose="02040503050406030204" pitchFamily="18" charset="0"/>
                                </a:rPr>
                                <m:t>𝑙</m:t>
                              </m:r>
                              <m:r>
                                <a:rPr lang="en-IN" sz="1400" i="1">
                                  <a:latin typeface="Cambria Math" panose="02040503050406030204" pitchFamily="18" charset="0"/>
                                </a:rPr>
                                <m:t>)</m:t>
                              </m:r>
                            </m:sup>
                          </m:sSubSup>
                          <m:r>
                            <m:rPr>
                              <m:nor/>
                            </m:rPr>
                            <a:rPr lang="en-IN" sz="1400" dirty="0"/>
                            <m:t> </m:t>
                          </m:r>
                        </m:e>
                      </m:d>
                    </m:oMath>
                  </m:oMathPara>
                </a14:m>
                <a:endParaRPr lang="en-IN" sz="1400" dirty="0"/>
              </a:p>
            </p:txBody>
          </p:sp>
        </mc:Choice>
        <mc:Fallback xmlns="">
          <p:sp>
            <p:nvSpPr>
              <p:cNvPr id="7" name="Rectangle 6"/>
              <p:cNvSpPr>
                <a:spLocks noRot="1" noChangeAspect="1" noMove="1" noResize="1" noEditPoints="1" noAdjustHandles="1" noChangeArrowheads="1" noChangeShapeType="1" noTextEdit="1"/>
              </p:cNvSpPr>
              <p:nvPr/>
            </p:nvSpPr>
            <p:spPr>
              <a:xfrm>
                <a:off x="1839039" y="1683743"/>
                <a:ext cx="739753" cy="413190"/>
              </a:xfrm>
              <a:prstGeom prst="rect">
                <a:avLst/>
              </a:prstGeom>
              <a:blipFill rotWithShape="0">
                <a:blip r:embed="rId24"/>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96" name="Rectangle 95"/>
              <p:cNvSpPr/>
              <p:nvPr/>
            </p:nvSpPr>
            <p:spPr>
              <a:xfrm>
                <a:off x="1826327" y="1319907"/>
                <a:ext cx="782073" cy="4131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i="1" smtClean="0">
                              <a:latin typeface="Cambria Math" charset="0"/>
                            </a:rPr>
                          </m:ctrlPr>
                        </m:dPr>
                        <m:e>
                          <m:sSubSup>
                            <m:sSubSupPr>
                              <m:ctrlPr>
                                <a:rPr lang="en-US" sz="1400" i="1">
                                  <a:latin typeface="Cambria Math" charset="0"/>
                                </a:rPr>
                              </m:ctrlPr>
                            </m:sSubSupPr>
                            <m:e>
                              <m:r>
                                <a:rPr lang="en-IN" sz="1400" b="1" i="1">
                                  <a:latin typeface="Cambria Math" panose="02040503050406030204" pitchFamily="18" charset="0"/>
                                </a:rPr>
                                <m:t>𝑾</m:t>
                              </m:r>
                            </m:e>
                            <m:sub>
                              <m:r>
                                <a:rPr lang="en-IN" sz="1400" b="0" i="1" smtClean="0">
                                  <a:latin typeface="Cambria Math" panose="02040503050406030204" pitchFamily="18" charset="0"/>
                                </a:rPr>
                                <m:t>𝑚</m:t>
                              </m:r>
                              <m:r>
                                <a:rPr lang="en-IN" sz="1400" i="1">
                                  <a:latin typeface="Cambria Math" panose="02040503050406030204" pitchFamily="18" charset="0"/>
                                </a:rPr>
                                <m:t>,</m:t>
                              </m:r>
                              <m:r>
                                <a:rPr lang="en-IN" sz="1400" b="0" i="1" smtClean="0">
                                  <a:latin typeface="Cambria Math" panose="02040503050406030204" pitchFamily="18" charset="0"/>
                                </a:rPr>
                                <m:t>𝑖</m:t>
                              </m:r>
                            </m:sub>
                            <m:sup>
                              <m:r>
                                <a:rPr lang="en-IN" sz="1400" i="1">
                                  <a:latin typeface="Cambria Math" panose="02040503050406030204" pitchFamily="18" charset="0"/>
                                </a:rPr>
                                <m:t>(</m:t>
                              </m:r>
                              <m:r>
                                <a:rPr lang="en-IN" sz="1400" i="1">
                                  <a:latin typeface="Cambria Math" panose="02040503050406030204" pitchFamily="18" charset="0"/>
                                </a:rPr>
                                <m:t>𝑙</m:t>
                              </m:r>
                              <m:r>
                                <a:rPr lang="en-IN" sz="1400" i="1">
                                  <a:latin typeface="Cambria Math" panose="02040503050406030204" pitchFamily="18" charset="0"/>
                                </a:rPr>
                                <m:t>)</m:t>
                              </m:r>
                            </m:sup>
                          </m:sSubSup>
                          <m:r>
                            <m:rPr>
                              <m:nor/>
                            </m:rPr>
                            <a:rPr lang="en-IN" sz="1400" dirty="0"/>
                            <m:t> </m:t>
                          </m:r>
                        </m:e>
                      </m:d>
                    </m:oMath>
                  </m:oMathPara>
                </a14:m>
                <a:endParaRPr lang="en-IN" sz="1400" dirty="0"/>
              </a:p>
            </p:txBody>
          </p:sp>
        </mc:Choice>
        <mc:Fallback xmlns="">
          <p:sp>
            <p:nvSpPr>
              <p:cNvPr id="96" name="Rectangle 95"/>
              <p:cNvSpPr>
                <a:spLocks noRot="1" noChangeAspect="1" noMove="1" noResize="1" noEditPoints="1" noAdjustHandles="1" noChangeArrowheads="1" noChangeShapeType="1" noTextEdit="1"/>
              </p:cNvSpPr>
              <p:nvPr/>
            </p:nvSpPr>
            <p:spPr>
              <a:xfrm>
                <a:off x="1826327" y="1319907"/>
                <a:ext cx="782073" cy="413190"/>
              </a:xfrm>
              <a:prstGeom prst="rect">
                <a:avLst/>
              </a:prstGeom>
              <a:blipFill rotWithShape="0">
                <a:blip r:embed="rId25"/>
                <a:stretch>
                  <a:fillRect/>
                </a:stretch>
              </a:blipFill>
            </p:spPr>
            <p:txBody>
              <a:bodyPr/>
              <a:lstStyle/>
              <a:p>
                <a:r>
                  <a:rPr lang="en-IN">
                    <a:noFill/>
                  </a:rPr>
                  <a:t> </a:t>
                </a:r>
              </a:p>
            </p:txBody>
          </p:sp>
        </mc:Fallback>
      </mc:AlternateContent>
      <p:cxnSp>
        <p:nvCxnSpPr>
          <p:cNvPr id="9" name="Straight Connector 8"/>
          <p:cNvCxnSpPr>
            <a:stCxn id="119" idx="1"/>
            <a:endCxn id="119" idx="3"/>
          </p:cNvCxnSpPr>
          <p:nvPr/>
        </p:nvCxnSpPr>
        <p:spPr>
          <a:xfrm>
            <a:off x="1902157" y="1711150"/>
            <a:ext cx="595401" cy="0"/>
          </a:xfrm>
          <a:prstGeom prst="line">
            <a:avLst/>
          </a:prstGeom>
        </p:spPr>
        <p:style>
          <a:lnRef idx="1">
            <a:schemeClr val="dk1"/>
          </a:lnRef>
          <a:fillRef idx="0">
            <a:schemeClr val="dk1"/>
          </a:fillRef>
          <a:effectRef idx="0">
            <a:schemeClr val="dk1"/>
          </a:effectRef>
          <a:fontRef idx="minor">
            <a:schemeClr val="tx1"/>
          </a:fontRef>
        </p:style>
      </p:cxnSp>
      <p:cxnSp>
        <p:nvCxnSpPr>
          <p:cNvPr id="97" name="Straight Connector 96"/>
          <p:cNvCxnSpPr/>
          <p:nvPr/>
        </p:nvCxnSpPr>
        <p:spPr>
          <a:xfrm flipH="1">
            <a:off x="2207838" y="2050719"/>
            <a:ext cx="1077" cy="468000"/>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2" name="Rectangle 101"/>
              <p:cNvSpPr/>
              <p:nvPr/>
            </p:nvSpPr>
            <p:spPr>
              <a:xfrm>
                <a:off x="3477225" y="1542214"/>
                <a:ext cx="547778" cy="4057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IN" sz="1600" i="1" smtClean="0">
                              <a:latin typeface="Cambria Math" charset="0"/>
                            </a:rPr>
                          </m:ctrlPr>
                        </m:sSubSupPr>
                        <m:e>
                          <m:r>
                            <a:rPr lang="en-IN" sz="1600" b="1" i="1" smtClean="0">
                              <a:latin typeface="Cambria Math" panose="02040503050406030204" pitchFamily="18" charset="0"/>
                            </a:rPr>
                            <m:t>𝒃</m:t>
                          </m:r>
                        </m:e>
                        <m:sub>
                          <m:r>
                            <a:rPr lang="en-IN" sz="1600" b="0" i="1" smtClean="0">
                              <a:latin typeface="Cambria Math" panose="02040503050406030204" pitchFamily="18" charset="0"/>
                            </a:rPr>
                            <m:t>𝑖</m:t>
                          </m:r>
                        </m:sub>
                        <m:sup>
                          <m:r>
                            <a:rPr lang="en-IN" sz="1600" b="0" i="1" smtClean="0">
                              <a:latin typeface="Cambria Math" panose="02040503050406030204" pitchFamily="18" charset="0"/>
                            </a:rPr>
                            <m:t>(</m:t>
                          </m:r>
                          <m:r>
                            <a:rPr lang="en-IN" sz="1600" b="0" i="1" smtClean="0">
                              <a:latin typeface="Cambria Math" panose="02040503050406030204" pitchFamily="18" charset="0"/>
                            </a:rPr>
                            <m:t>𝑙</m:t>
                          </m:r>
                          <m:r>
                            <a:rPr lang="en-IN" sz="1600" b="0" i="1" smtClean="0">
                              <a:latin typeface="Cambria Math" panose="02040503050406030204" pitchFamily="18" charset="0"/>
                            </a:rPr>
                            <m:t>)</m:t>
                          </m:r>
                        </m:sup>
                      </m:sSubSup>
                    </m:oMath>
                  </m:oMathPara>
                </a14:m>
                <a:endParaRPr lang="en-IN" sz="1600" dirty="0"/>
              </a:p>
            </p:txBody>
          </p:sp>
        </mc:Choice>
        <mc:Fallback xmlns="">
          <p:sp>
            <p:nvSpPr>
              <p:cNvPr id="102" name="Rectangle 101"/>
              <p:cNvSpPr>
                <a:spLocks noRot="1" noChangeAspect="1" noMove="1" noResize="1" noEditPoints="1" noAdjustHandles="1" noChangeArrowheads="1" noChangeShapeType="1" noTextEdit="1"/>
              </p:cNvSpPr>
              <p:nvPr/>
            </p:nvSpPr>
            <p:spPr>
              <a:xfrm>
                <a:off x="3477225" y="1542214"/>
                <a:ext cx="547778" cy="405752"/>
              </a:xfrm>
              <a:prstGeom prst="rect">
                <a:avLst/>
              </a:prstGeom>
              <a:blipFill rotWithShape="0">
                <a:blip r:embed="rId26"/>
                <a:stretch>
                  <a:fillRect/>
                </a:stretch>
              </a:blipFill>
            </p:spPr>
            <p:txBody>
              <a:bodyPr/>
              <a:lstStyle/>
              <a:p>
                <a:r>
                  <a:rPr lang="en-IN">
                    <a:noFill/>
                  </a:rPr>
                  <a:t> </a:t>
                </a:r>
              </a:p>
            </p:txBody>
          </p:sp>
        </mc:Fallback>
      </mc:AlternateContent>
      <p:cxnSp>
        <p:nvCxnSpPr>
          <p:cNvPr id="103" name="Straight Connector 102"/>
          <p:cNvCxnSpPr/>
          <p:nvPr/>
        </p:nvCxnSpPr>
        <p:spPr>
          <a:xfrm flipH="1">
            <a:off x="3747741" y="2078052"/>
            <a:ext cx="1077" cy="468000"/>
          </a:xfrm>
          <a:prstGeom prst="line">
            <a:avLst/>
          </a:prstGeom>
          <a:ln w="28575"/>
        </p:spPr>
        <p:style>
          <a:lnRef idx="1">
            <a:schemeClr val="dk1"/>
          </a:lnRef>
          <a:fillRef idx="0">
            <a:schemeClr val="dk1"/>
          </a:fillRef>
          <a:effectRef idx="0">
            <a:schemeClr val="dk1"/>
          </a:effectRef>
          <a:fontRef idx="minor">
            <a:schemeClr val="tx1"/>
          </a:fontRef>
        </p:style>
      </p:cxnSp>
      <p:sp>
        <p:nvSpPr>
          <p:cNvPr id="12" name="Freeform 11"/>
          <p:cNvSpPr/>
          <p:nvPr/>
        </p:nvSpPr>
        <p:spPr>
          <a:xfrm>
            <a:off x="1388125" y="1514742"/>
            <a:ext cx="517793" cy="3929254"/>
          </a:xfrm>
          <a:custGeom>
            <a:avLst/>
            <a:gdLst>
              <a:gd name="connsiteX0" fmla="*/ 517793 w 517793"/>
              <a:gd name="connsiteY0" fmla="*/ 5586 h 3929254"/>
              <a:gd name="connsiteX1" fmla="*/ 363557 w 517793"/>
              <a:gd name="connsiteY1" fmla="*/ 534395 h 3929254"/>
              <a:gd name="connsiteX2" fmla="*/ 242371 w 517793"/>
              <a:gd name="connsiteY2" fmla="*/ 3376747 h 3929254"/>
              <a:gd name="connsiteX3" fmla="*/ 0 w 517793"/>
              <a:gd name="connsiteY3" fmla="*/ 3927591 h 3929254"/>
            </a:gdLst>
            <a:ahLst/>
            <a:cxnLst>
              <a:cxn ang="0">
                <a:pos x="connsiteX0" y="connsiteY0"/>
              </a:cxn>
              <a:cxn ang="0">
                <a:pos x="connsiteX1" y="connsiteY1"/>
              </a:cxn>
              <a:cxn ang="0">
                <a:pos x="connsiteX2" y="connsiteY2"/>
              </a:cxn>
              <a:cxn ang="0">
                <a:pos x="connsiteX3" y="connsiteY3"/>
              </a:cxn>
            </a:cxnLst>
            <a:rect l="l" t="t" r="r" b="b"/>
            <a:pathLst>
              <a:path w="517793" h="3929254">
                <a:moveTo>
                  <a:pt x="517793" y="5586"/>
                </a:moveTo>
                <a:cubicBezTo>
                  <a:pt x="463627" y="-10940"/>
                  <a:pt x="409461" y="-27465"/>
                  <a:pt x="363557" y="534395"/>
                </a:cubicBezTo>
                <a:cubicBezTo>
                  <a:pt x="317653" y="1096255"/>
                  <a:pt x="302964" y="2811214"/>
                  <a:pt x="242371" y="3376747"/>
                </a:cubicBezTo>
                <a:cubicBezTo>
                  <a:pt x="181778" y="3942280"/>
                  <a:pt x="90889" y="3934935"/>
                  <a:pt x="0" y="3927591"/>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IN"/>
          </a:p>
        </p:txBody>
      </p:sp>
      <p:sp>
        <p:nvSpPr>
          <p:cNvPr id="93" name="Rectangle 92"/>
          <p:cNvSpPr/>
          <p:nvPr/>
        </p:nvSpPr>
        <p:spPr>
          <a:xfrm>
            <a:off x="1267877" y="3964219"/>
            <a:ext cx="835881" cy="319490"/>
          </a:xfrm>
          <a:prstGeom prst="rect">
            <a:avLst/>
          </a:prstGeom>
          <a:solidFill>
            <a:schemeClr val="accent1">
              <a:lumMod val="40000"/>
              <a:lumOff val="60000"/>
            </a:schemeClr>
          </a:solidFill>
          <a:ln>
            <a:solidFill>
              <a:schemeClr val="bg1">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94" name="TextBox 93"/>
              <p:cNvSpPr txBox="1"/>
              <p:nvPr/>
            </p:nvSpPr>
            <p:spPr>
              <a:xfrm>
                <a:off x="1263620" y="4005868"/>
                <a:ext cx="85081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sz="1400" b="0" i="1" smtClean="0">
                          <a:latin typeface="Cambria Math" panose="02040503050406030204" pitchFamily="18" charset="0"/>
                        </a:rPr>
                        <m:t>∀</m:t>
                      </m:r>
                      <m:r>
                        <a:rPr lang="en-IN" sz="1400" b="0" i="1" smtClean="0">
                          <a:latin typeface="Cambria Math" panose="02040503050406030204" pitchFamily="18" charset="0"/>
                        </a:rPr>
                        <m:t>𝑖</m:t>
                      </m:r>
                      <m:r>
                        <a:rPr lang="en-IN" sz="1400" b="0" i="1" smtClean="0">
                          <a:latin typeface="Cambria Math" panose="02040503050406030204" pitchFamily="18" charset="0"/>
                        </a:rPr>
                        <m:t>=1:</m:t>
                      </m:r>
                      <m:sSub>
                        <m:sSubPr>
                          <m:ctrlPr>
                            <a:rPr lang="en-IN" sz="1400" b="0" i="1" smtClean="0">
                              <a:latin typeface="Cambria Math" charset="0"/>
                            </a:rPr>
                          </m:ctrlPr>
                        </m:sSubPr>
                        <m:e>
                          <m:r>
                            <a:rPr lang="en-IN" sz="1400" b="0" i="1" smtClean="0">
                              <a:latin typeface="Cambria Math" panose="02040503050406030204" pitchFamily="18" charset="0"/>
                            </a:rPr>
                            <m:t>𝑀</m:t>
                          </m:r>
                        </m:e>
                        <m:sub>
                          <m:r>
                            <a:rPr lang="en-IN" sz="1400" b="0" i="1" smtClean="0">
                              <a:latin typeface="Cambria Math" panose="02040503050406030204" pitchFamily="18" charset="0"/>
                            </a:rPr>
                            <m:t>𝐿</m:t>
                          </m:r>
                        </m:sub>
                      </m:sSub>
                    </m:oMath>
                  </m:oMathPara>
                </a14:m>
                <a:endParaRPr lang="en-IN" sz="1400" dirty="0"/>
              </a:p>
            </p:txBody>
          </p:sp>
        </mc:Choice>
        <mc:Fallback xmlns="">
          <p:sp>
            <p:nvSpPr>
              <p:cNvPr id="94" name="TextBox 93"/>
              <p:cNvSpPr txBox="1">
                <a:spLocks noRot="1" noChangeAspect="1" noMove="1" noResize="1" noEditPoints="1" noAdjustHandles="1" noChangeArrowheads="1" noChangeShapeType="1" noTextEdit="1"/>
              </p:cNvSpPr>
              <p:nvPr/>
            </p:nvSpPr>
            <p:spPr>
              <a:xfrm>
                <a:off x="1263620" y="4005868"/>
                <a:ext cx="850810" cy="215444"/>
              </a:xfrm>
              <a:prstGeom prst="rect">
                <a:avLst/>
              </a:prstGeom>
              <a:blipFill rotWithShape="0">
                <a:blip r:embed="rId22"/>
                <a:stretch>
                  <a:fillRect l="-3571" b="-14286"/>
                </a:stretch>
              </a:blipFill>
            </p:spPr>
            <p:txBody>
              <a:bodyPr/>
              <a:lstStyle/>
              <a:p>
                <a:r>
                  <a:rPr lang="en-IN">
                    <a:noFill/>
                  </a:rPr>
                  <a:t> </a:t>
                </a:r>
              </a:p>
            </p:txBody>
          </p:sp>
        </mc:Fallback>
      </mc:AlternateContent>
      <p:sp>
        <p:nvSpPr>
          <p:cNvPr id="105"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106" name="Google Shape;100;p14"/>
          <p:cNvSpPr txBox="1"/>
          <p:nvPr/>
        </p:nvSpPr>
        <p:spPr>
          <a:xfrm>
            <a:off x="1861073" y="832857"/>
            <a:ext cx="8509299" cy="5777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smtClean="0">
                <a:solidFill>
                  <a:srgbClr val="434343"/>
                </a:solidFill>
              </a:rPr>
              <a:t>Backpropagation in </a:t>
            </a:r>
            <a:r>
              <a:rPr lang="en-US" sz="2800" smtClean="0">
                <a:solidFill>
                  <a:srgbClr val="434343"/>
                </a:solidFill>
              </a:rPr>
              <a:t>a Nutshell</a:t>
            </a:r>
            <a:endParaRPr sz="2800" dirty="0">
              <a:solidFill>
                <a:srgbClr val="434343"/>
              </a:solidFill>
            </a:endParaRPr>
          </a:p>
        </p:txBody>
      </p:sp>
      <p:sp>
        <p:nvSpPr>
          <p:cNvPr id="100" name="Footer Placeholder 7"/>
          <p:cNvSpPr>
            <a:spLocks noGrp="1"/>
          </p:cNvSpPr>
          <p:nvPr>
            <p:ph type="ftr" sz="quarter" idx="11"/>
          </p:nvPr>
        </p:nvSpPr>
        <p:spPr>
          <a:xfrm>
            <a:off x="2012197" y="6492277"/>
            <a:ext cx="8167606" cy="365125"/>
          </a:xfrm>
        </p:spPr>
        <p:txBody>
          <a:bodyPr/>
          <a:lstStyle/>
          <a:p>
            <a:r>
              <a:rPr lang="en-US" dirty="0" smtClean="0"/>
              <a:t>CS60010 / Deep Learning | </a:t>
            </a:r>
            <a:r>
              <a:rPr lang="en-US" dirty="0" err="1" smtClean="0"/>
              <a:t>Explainibility</a:t>
            </a:r>
            <a:r>
              <a:rPr lang="en-US" dirty="0" smtClean="0"/>
              <a:t> </a:t>
            </a:r>
            <a:r>
              <a:rPr lang="en-US" smtClean="0"/>
              <a:t>and Bias (</a:t>
            </a:r>
            <a:r>
              <a:rPr lang="en-US" dirty="0" smtClean="0"/>
              <a:t>c) Abir Das</a:t>
            </a:r>
            <a:endParaRPr lang="en-US" dirty="0"/>
          </a:p>
        </p:txBody>
      </p:sp>
    </p:spTree>
    <p:extLst>
      <p:ext uri="{BB962C8B-B14F-4D97-AF65-F5344CB8AC3E}">
        <p14:creationId xmlns:p14="http://schemas.microsoft.com/office/powerpoint/2010/main" val="104927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1" name="Slide Number Placeholder 20"/>
          <p:cNvSpPr>
            <a:spLocks noGrp="1"/>
          </p:cNvSpPr>
          <p:nvPr>
            <p:ph type="sldNum" sz="quarter" idx="12"/>
          </p:nvPr>
        </p:nvSpPr>
        <p:spPr>
          <a:xfrm>
            <a:off x="10757133" y="6356350"/>
            <a:ext cx="783956" cy="365125"/>
          </a:xfrm>
        </p:spPr>
        <p:txBody>
          <a:bodyPr/>
          <a:lstStyle/>
          <a:p>
            <a:fld id="{683B8651-0143-4140-839E-3D36292080E8}" type="slidenum">
              <a:rPr lang="en-US" smtClean="0"/>
              <a:t>21</a:t>
            </a:fld>
            <a:endParaRPr lang="en-US"/>
          </a:p>
        </p:txBody>
      </p:sp>
      <p:sp>
        <p:nvSpPr>
          <p:cNvPr id="62" name="Rectangle 61"/>
          <p:cNvSpPr/>
          <p:nvPr/>
        </p:nvSpPr>
        <p:spPr>
          <a:xfrm>
            <a:off x="804453" y="2522167"/>
            <a:ext cx="727824"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63" name="TextBox 62"/>
              <p:cNvSpPr txBox="1"/>
              <p:nvPr/>
            </p:nvSpPr>
            <p:spPr>
              <a:xfrm>
                <a:off x="860017" y="2864203"/>
                <a:ext cx="632930" cy="38036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Sup>
                        <m:sSubSupPr>
                          <m:ctrlPr>
                            <a:rPr lang="en-IN" i="1" dirty="0">
                              <a:latin typeface="Cambria Math" charset="0"/>
                            </a:rPr>
                          </m:ctrlPr>
                        </m:sSubSupPr>
                        <m:e>
                          <m:r>
                            <a:rPr lang="en-US" b="1" i="1" dirty="0">
                              <a:latin typeface="Cambria Math" panose="02040503050406030204" pitchFamily="18" charset="0"/>
                            </a:rPr>
                            <m:t>𝒉</m:t>
                          </m:r>
                        </m:e>
                        <m:sub>
                          <m:r>
                            <a:rPr lang="en-US" i="1" dirty="0">
                              <a:latin typeface="Cambria Math" panose="02040503050406030204" pitchFamily="18" charset="0"/>
                            </a:rPr>
                            <m:t>𝑗</m:t>
                          </m:r>
                        </m:sub>
                        <m:sup>
                          <m:d>
                            <m:dPr>
                              <m:ctrlPr>
                                <a:rPr lang="en-US" i="1" dirty="0">
                                  <a:latin typeface="Cambria Math" charset="0"/>
                                </a:rPr>
                              </m:ctrlPr>
                            </m:dPr>
                            <m:e>
                              <m:r>
                                <a:rPr lang="en-US" i="1" dirty="0">
                                  <a:latin typeface="Cambria Math" panose="02040503050406030204" pitchFamily="18" charset="0"/>
                                </a:rPr>
                                <m:t>𝑙</m:t>
                              </m:r>
                              <m:r>
                                <a:rPr lang="en-US" i="1" dirty="0">
                                  <a:latin typeface="Cambria Math" panose="02040503050406030204" pitchFamily="18" charset="0"/>
                                </a:rPr>
                                <m:t>−1</m:t>
                              </m:r>
                            </m:e>
                          </m:d>
                        </m:sup>
                      </m:sSubSup>
                    </m:oMath>
                  </m:oMathPara>
                </a14:m>
                <a:endParaRPr lang="en-IN" dirty="0">
                  <a:solidFill>
                    <a:schemeClr val="tx1"/>
                  </a:solidFill>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860017" y="2864203"/>
                <a:ext cx="632930" cy="380361"/>
              </a:xfrm>
              <a:prstGeom prst="rect">
                <a:avLst/>
              </a:prstGeom>
              <a:blipFill rotWithShape="0">
                <a:blip r:embed="rId3"/>
                <a:stretch>
                  <a:fillRect l="-13462" b="-20968"/>
                </a:stretch>
              </a:blipFill>
            </p:spPr>
            <p:txBody>
              <a:bodyPr/>
              <a:lstStyle/>
              <a:p>
                <a:r>
                  <a:rPr lang="en-IN">
                    <a:noFill/>
                  </a:rPr>
                  <a:t> </a:t>
                </a:r>
              </a:p>
            </p:txBody>
          </p:sp>
        </mc:Fallback>
      </mc:AlternateContent>
      <p:cxnSp>
        <p:nvCxnSpPr>
          <p:cNvPr id="64" name="Straight Arrow Connector 63"/>
          <p:cNvCxnSpPr>
            <a:stCxn id="62" idx="3"/>
            <a:endCxn id="65" idx="1"/>
          </p:cNvCxnSpPr>
          <p:nvPr/>
        </p:nvCxnSpPr>
        <p:spPr>
          <a:xfrm>
            <a:off x="1532277" y="3023435"/>
            <a:ext cx="548076"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2080353" y="2522167"/>
            <a:ext cx="319605" cy="100253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p:cxnSp>
        <p:nvCxnSpPr>
          <p:cNvPr id="66" name="Straight Arrow Connector 65"/>
          <p:cNvCxnSpPr/>
          <p:nvPr/>
        </p:nvCxnSpPr>
        <p:spPr>
          <a:xfrm>
            <a:off x="573690" y="3053926"/>
            <a:ext cx="222057"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65" idx="3"/>
            <a:endCxn id="68" idx="1"/>
          </p:cNvCxnSpPr>
          <p:nvPr/>
        </p:nvCxnSpPr>
        <p:spPr>
          <a:xfrm>
            <a:off x="2399958" y="3023435"/>
            <a:ext cx="1180085" cy="7489"/>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3580043" y="2529656"/>
            <a:ext cx="319605" cy="100253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p:sp>
        <p:nvSpPr>
          <p:cNvPr id="69" name="Rectangle 68"/>
          <p:cNvSpPr/>
          <p:nvPr/>
        </p:nvSpPr>
        <p:spPr>
          <a:xfrm>
            <a:off x="4827363" y="2529656"/>
            <a:ext cx="385591"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70" name="TextBox 69"/>
              <p:cNvSpPr txBox="1"/>
              <p:nvPr/>
            </p:nvSpPr>
            <p:spPr>
              <a:xfrm>
                <a:off x="4828970" y="2874834"/>
                <a:ext cx="411266" cy="3525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IN" i="1" smtClean="0">
                              <a:latin typeface="Cambria Math" charset="0"/>
                            </a:rPr>
                          </m:ctrlPr>
                        </m:sSubSupPr>
                        <m:e>
                          <m:r>
                            <a:rPr lang="en-IN" b="1" i="1" smtClean="0">
                              <a:latin typeface="Cambria Math" panose="02040503050406030204" pitchFamily="18" charset="0"/>
                            </a:rPr>
                            <m:t>𝒂</m:t>
                          </m:r>
                        </m:e>
                        <m:sub>
                          <m:r>
                            <a:rPr lang="en-IN" b="0" i="1" smtClean="0">
                              <a:latin typeface="Cambria Math" panose="02040503050406030204" pitchFamily="18" charset="0"/>
                            </a:rPr>
                            <m:t>𝑖</m:t>
                          </m:r>
                        </m:sub>
                        <m:sup>
                          <m:r>
                            <a:rPr lang="en-IN" b="0" i="1" smtClean="0">
                              <a:latin typeface="Cambria Math" panose="02040503050406030204" pitchFamily="18" charset="0"/>
                            </a:rPr>
                            <m:t>(</m:t>
                          </m:r>
                          <m:r>
                            <a:rPr lang="en-IN" b="0" i="1" smtClean="0">
                              <a:latin typeface="Cambria Math" panose="02040503050406030204" pitchFamily="18" charset="0"/>
                            </a:rPr>
                            <m:t>𝑙</m:t>
                          </m:r>
                          <m:r>
                            <a:rPr lang="en-IN" b="0" i="1" smtClean="0">
                              <a:latin typeface="Cambria Math" panose="02040503050406030204" pitchFamily="18" charset="0"/>
                            </a:rPr>
                            <m:t>)</m:t>
                          </m:r>
                        </m:sup>
                      </m:sSubSup>
                    </m:oMath>
                  </m:oMathPara>
                </a14:m>
                <a:endParaRPr lang="en-IN" dirty="0"/>
              </a:p>
            </p:txBody>
          </p:sp>
        </mc:Choice>
        <mc:Fallback xmlns="">
          <p:sp>
            <p:nvSpPr>
              <p:cNvPr id="70" name="TextBox 69"/>
              <p:cNvSpPr txBox="1">
                <a:spLocks noRot="1" noChangeAspect="1" noMove="1" noResize="1" noEditPoints="1" noAdjustHandles="1" noChangeArrowheads="1" noChangeShapeType="1" noTextEdit="1"/>
              </p:cNvSpPr>
              <p:nvPr/>
            </p:nvSpPr>
            <p:spPr>
              <a:xfrm>
                <a:off x="4828970" y="2874834"/>
                <a:ext cx="411266" cy="352597"/>
              </a:xfrm>
              <a:prstGeom prst="rect">
                <a:avLst/>
              </a:prstGeom>
              <a:blipFill rotWithShape="0">
                <a:blip r:embed="rId4"/>
                <a:stretch>
                  <a:fillRect l="-7353" t="-3509" r="-11765" b="-19298"/>
                </a:stretch>
              </a:blipFill>
            </p:spPr>
            <p:txBody>
              <a:bodyPr/>
              <a:lstStyle/>
              <a:p>
                <a:r>
                  <a:rPr lang="en-IN">
                    <a:noFill/>
                  </a:rPr>
                  <a:t> </a:t>
                </a:r>
              </a:p>
            </p:txBody>
          </p:sp>
        </mc:Fallback>
      </mc:AlternateContent>
      <p:cxnSp>
        <p:nvCxnSpPr>
          <p:cNvPr id="71" name="Straight Arrow Connector 70"/>
          <p:cNvCxnSpPr>
            <a:stCxn id="68" idx="3"/>
            <a:endCxn id="69" idx="1"/>
          </p:cNvCxnSpPr>
          <p:nvPr/>
        </p:nvCxnSpPr>
        <p:spPr>
          <a:xfrm>
            <a:off x="3899648" y="3030924"/>
            <a:ext cx="927715"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6022334" y="2529656"/>
            <a:ext cx="441547" cy="100253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73" name="TextBox 72"/>
              <p:cNvSpPr txBox="1"/>
              <p:nvPr/>
            </p:nvSpPr>
            <p:spPr>
              <a:xfrm>
                <a:off x="6006899" y="2888679"/>
                <a:ext cx="4768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oMath>
                  </m:oMathPara>
                </a14:m>
                <a:endParaRPr lang="en-IN" dirty="0"/>
              </a:p>
            </p:txBody>
          </p:sp>
        </mc:Choice>
        <mc:Fallback xmlns="">
          <p:sp>
            <p:nvSpPr>
              <p:cNvPr id="73" name="TextBox 72"/>
              <p:cNvSpPr txBox="1">
                <a:spLocks noRot="1" noChangeAspect="1" noMove="1" noResize="1" noEditPoints="1" noAdjustHandles="1" noChangeArrowheads="1" noChangeShapeType="1" noTextEdit="1"/>
              </p:cNvSpPr>
              <p:nvPr/>
            </p:nvSpPr>
            <p:spPr>
              <a:xfrm>
                <a:off x="6006899" y="2888679"/>
                <a:ext cx="476862" cy="276999"/>
              </a:xfrm>
              <a:prstGeom prst="rect">
                <a:avLst/>
              </a:prstGeom>
              <a:blipFill rotWithShape="0">
                <a:blip r:embed="rId5"/>
                <a:stretch>
                  <a:fillRect l="-11392" t="-2222" r="-16456" b="-35556"/>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2148112" y="2890757"/>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smtClean="0">
                          <a:latin typeface="Cambria Math" panose="02040503050406030204" pitchFamily="18" charset="0"/>
                          <a:ea typeface="Cambria Math" panose="02040503050406030204" pitchFamily="18" charset="0"/>
                        </a:rPr>
                        <m:t>×</m:t>
                      </m:r>
                    </m:oMath>
                  </m:oMathPara>
                </a14:m>
                <a:endParaRPr lang="en-IN" dirty="0"/>
              </a:p>
            </p:txBody>
          </p:sp>
        </mc:Choice>
        <mc:Fallback xmlns="">
          <p:sp>
            <p:nvSpPr>
              <p:cNvPr id="74" name="TextBox 73"/>
              <p:cNvSpPr txBox="1">
                <a:spLocks noRot="1" noChangeAspect="1" noMove="1" noResize="1" noEditPoints="1" noAdjustHandles="1" noChangeArrowheads="1" noChangeShapeType="1" noTextEdit="1"/>
              </p:cNvSpPr>
              <p:nvPr/>
            </p:nvSpPr>
            <p:spPr>
              <a:xfrm>
                <a:off x="2148112" y="2890757"/>
                <a:ext cx="218008" cy="276999"/>
              </a:xfrm>
              <a:prstGeom prst="rect">
                <a:avLst/>
              </a:prstGeom>
              <a:blipFill rotWithShape="0">
                <a:blip r:embed="rId6"/>
                <a:stretch>
                  <a:fillRect l="-19444" r="-16667"/>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5" name="TextBox 74"/>
              <p:cNvSpPr txBox="1"/>
              <p:nvPr/>
            </p:nvSpPr>
            <p:spPr>
              <a:xfrm>
                <a:off x="3632163" y="2892424"/>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smtClean="0">
                          <a:latin typeface="Cambria Math" panose="02040503050406030204" pitchFamily="18" charset="0"/>
                          <a:ea typeface="Cambria Math" panose="02040503050406030204" pitchFamily="18" charset="0"/>
                        </a:rPr>
                        <m:t>+</m:t>
                      </m:r>
                    </m:oMath>
                  </m:oMathPara>
                </a14:m>
                <a:endParaRPr lang="en-IN" dirty="0"/>
              </a:p>
            </p:txBody>
          </p:sp>
        </mc:Choice>
        <mc:Fallback xmlns="">
          <p:sp>
            <p:nvSpPr>
              <p:cNvPr id="75" name="TextBox 74"/>
              <p:cNvSpPr txBox="1">
                <a:spLocks noRot="1" noChangeAspect="1" noMove="1" noResize="1" noEditPoints="1" noAdjustHandles="1" noChangeArrowheads="1" noChangeShapeType="1" noTextEdit="1"/>
              </p:cNvSpPr>
              <p:nvPr/>
            </p:nvSpPr>
            <p:spPr>
              <a:xfrm>
                <a:off x="3632163" y="2892424"/>
                <a:ext cx="226024" cy="276999"/>
              </a:xfrm>
              <a:prstGeom prst="rect">
                <a:avLst/>
              </a:prstGeom>
              <a:blipFill rotWithShape="0">
                <a:blip r:embed="rId7"/>
                <a:stretch>
                  <a:fillRect l="-24324" r="-18919" b="-6522"/>
                </a:stretch>
              </a:blipFill>
            </p:spPr>
            <p:txBody>
              <a:bodyPr/>
              <a:lstStyle/>
              <a:p>
                <a:r>
                  <a:rPr lang="en-IN">
                    <a:noFill/>
                  </a:rPr>
                  <a:t> </a:t>
                </a:r>
              </a:p>
            </p:txBody>
          </p:sp>
        </mc:Fallback>
      </mc:AlternateContent>
      <p:cxnSp>
        <p:nvCxnSpPr>
          <p:cNvPr id="76" name="Straight Arrow Connector 75"/>
          <p:cNvCxnSpPr>
            <a:endCxn id="72" idx="1"/>
          </p:cNvCxnSpPr>
          <p:nvPr/>
        </p:nvCxnSpPr>
        <p:spPr>
          <a:xfrm>
            <a:off x="5212954" y="3023435"/>
            <a:ext cx="809380" cy="7489"/>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7147521" y="2529656"/>
            <a:ext cx="727824"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78" name="Straight Arrow Connector 77"/>
          <p:cNvCxnSpPr>
            <a:stCxn id="72" idx="3"/>
            <a:endCxn id="77" idx="1"/>
          </p:cNvCxnSpPr>
          <p:nvPr/>
        </p:nvCxnSpPr>
        <p:spPr>
          <a:xfrm>
            <a:off x="6463881" y="3030924"/>
            <a:ext cx="683640"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7894376" y="3030924"/>
            <a:ext cx="222057"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6022334" y="4103245"/>
            <a:ext cx="441547" cy="1002535"/>
          </a:xfrm>
          <a:prstGeom prst="rect">
            <a:avLst/>
          </a:prstGeom>
          <a:ln w="1270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84" name="TextBox 83"/>
              <p:cNvSpPr txBox="1"/>
              <p:nvPr/>
            </p:nvSpPr>
            <p:spPr>
              <a:xfrm>
                <a:off x="5995882" y="4462268"/>
                <a:ext cx="5321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IN" b="0" i="1" smtClean="0">
                          <a:latin typeface="Cambria Math" panose="02040503050406030204" pitchFamily="18" charset="0"/>
                        </a:rPr>
                        <m:t>′</m:t>
                      </m:r>
                      <m:r>
                        <a:rPr lang="en-US" b="0" i="1" smtClean="0">
                          <a:latin typeface="Cambria Math" panose="02040503050406030204" pitchFamily="18" charset="0"/>
                        </a:rPr>
                        <m:t>(.)</m:t>
                      </m:r>
                    </m:oMath>
                  </m:oMathPara>
                </a14:m>
                <a:endParaRPr lang="en-IN" dirty="0"/>
              </a:p>
            </p:txBody>
          </p:sp>
        </mc:Choice>
        <mc:Fallback xmlns="">
          <p:sp>
            <p:nvSpPr>
              <p:cNvPr id="84" name="TextBox 83"/>
              <p:cNvSpPr txBox="1">
                <a:spLocks noRot="1" noChangeAspect="1" noMove="1" noResize="1" noEditPoints="1" noAdjustHandles="1" noChangeArrowheads="1" noChangeShapeType="1" noTextEdit="1"/>
              </p:cNvSpPr>
              <p:nvPr/>
            </p:nvSpPr>
            <p:spPr>
              <a:xfrm>
                <a:off x="5995882" y="4462268"/>
                <a:ext cx="532197" cy="276999"/>
              </a:xfrm>
              <a:prstGeom prst="rect">
                <a:avLst/>
              </a:prstGeom>
              <a:blipFill rotWithShape="0">
                <a:blip r:embed="rId8"/>
                <a:stretch>
                  <a:fillRect l="-10345" t="-4444" r="-16092" b="-35556"/>
                </a:stretch>
              </a:blipFill>
            </p:spPr>
            <p:txBody>
              <a:bodyPr/>
              <a:lstStyle/>
              <a:p>
                <a:r>
                  <a:rPr lang="en-IN">
                    <a:noFill/>
                  </a:rPr>
                  <a:t> </a:t>
                </a:r>
              </a:p>
            </p:txBody>
          </p:sp>
        </mc:Fallback>
      </mc:AlternateContent>
      <p:cxnSp>
        <p:nvCxnSpPr>
          <p:cNvPr id="24" name="Curved Connector 23"/>
          <p:cNvCxnSpPr>
            <a:stCxn id="69" idx="2"/>
            <a:endCxn id="82" idx="0"/>
          </p:cNvCxnSpPr>
          <p:nvPr/>
        </p:nvCxnSpPr>
        <p:spPr>
          <a:xfrm rot="16200000" flipH="1">
            <a:off x="5346106" y="3206243"/>
            <a:ext cx="571054" cy="1222949"/>
          </a:xfrm>
          <a:prstGeom prst="curvedConnector3">
            <a:avLst>
              <a:gd name="adj1" fmla="val 48071"/>
            </a:avLst>
          </a:prstGeom>
          <a:ln w="28575"/>
        </p:spPr>
        <p:style>
          <a:lnRef idx="1">
            <a:schemeClr val="dk1"/>
          </a:lnRef>
          <a:fillRef idx="0">
            <a:schemeClr val="dk1"/>
          </a:fillRef>
          <a:effectRef idx="0">
            <a:schemeClr val="dk1"/>
          </a:effectRef>
          <a:fontRef idx="minor">
            <a:schemeClr val="tx1"/>
          </a:fontRef>
        </p:style>
      </p:cxnSp>
      <p:sp>
        <p:nvSpPr>
          <p:cNvPr id="88" name="Rectangle 87"/>
          <p:cNvSpPr/>
          <p:nvPr/>
        </p:nvSpPr>
        <p:spPr>
          <a:xfrm>
            <a:off x="6011317" y="5419334"/>
            <a:ext cx="461427" cy="1002535"/>
          </a:xfrm>
          <a:prstGeom prst="rect">
            <a:avLst/>
          </a:prstGeom>
          <a:ln w="1270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89" name="TextBox 88"/>
              <p:cNvSpPr txBox="1"/>
              <p:nvPr/>
            </p:nvSpPr>
            <p:spPr>
              <a:xfrm>
                <a:off x="6144043" y="5766887"/>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smtClean="0">
                          <a:latin typeface="Cambria Math" panose="02040503050406030204" pitchFamily="18" charset="0"/>
                          <a:ea typeface="Cambria Math" panose="02040503050406030204" pitchFamily="18" charset="0"/>
                        </a:rPr>
                        <m:t>×</m:t>
                      </m:r>
                    </m:oMath>
                  </m:oMathPara>
                </a14:m>
                <a:endParaRPr lang="en-IN" dirty="0"/>
              </a:p>
            </p:txBody>
          </p:sp>
        </mc:Choice>
        <mc:Fallback xmlns="">
          <p:sp>
            <p:nvSpPr>
              <p:cNvPr id="89" name="TextBox 88"/>
              <p:cNvSpPr txBox="1">
                <a:spLocks noRot="1" noChangeAspect="1" noMove="1" noResize="1" noEditPoints="1" noAdjustHandles="1" noChangeArrowheads="1" noChangeShapeType="1" noTextEdit="1"/>
              </p:cNvSpPr>
              <p:nvPr/>
            </p:nvSpPr>
            <p:spPr>
              <a:xfrm>
                <a:off x="6144043" y="5766887"/>
                <a:ext cx="218008" cy="276999"/>
              </a:xfrm>
              <a:prstGeom prst="rect">
                <a:avLst/>
              </a:prstGeom>
              <a:blipFill rotWithShape="0">
                <a:blip r:embed="rId9"/>
                <a:stretch>
                  <a:fillRect l="-19444" r="-16667" b="-2222"/>
                </a:stretch>
              </a:blipFill>
            </p:spPr>
            <p:txBody>
              <a:bodyPr/>
              <a:lstStyle/>
              <a:p>
                <a:r>
                  <a:rPr lang="en-IN">
                    <a:noFill/>
                  </a:rPr>
                  <a:t> </a:t>
                </a:r>
              </a:p>
            </p:txBody>
          </p:sp>
        </mc:Fallback>
      </mc:AlternateContent>
      <p:cxnSp>
        <p:nvCxnSpPr>
          <p:cNvPr id="28" name="Straight Connector 27"/>
          <p:cNvCxnSpPr>
            <a:stCxn id="82" idx="2"/>
            <a:endCxn id="88" idx="0"/>
          </p:cNvCxnSpPr>
          <p:nvPr/>
        </p:nvCxnSpPr>
        <p:spPr>
          <a:xfrm flipH="1">
            <a:off x="6242031" y="5105780"/>
            <a:ext cx="1077" cy="313554"/>
          </a:xfrm>
          <a:prstGeom prst="line">
            <a:avLst/>
          </a:prstGeom>
          <a:ln w="28575"/>
        </p:spPr>
        <p:style>
          <a:lnRef idx="1">
            <a:schemeClr val="dk1"/>
          </a:lnRef>
          <a:fillRef idx="0">
            <a:schemeClr val="dk1"/>
          </a:fillRef>
          <a:effectRef idx="0">
            <a:schemeClr val="dk1"/>
          </a:effectRef>
          <a:fontRef idx="minor">
            <a:schemeClr val="tx1"/>
          </a:fontRef>
        </p:style>
      </p:cxnSp>
      <p:sp>
        <p:nvSpPr>
          <p:cNvPr id="98" name="Rectangle 97"/>
          <p:cNvSpPr/>
          <p:nvPr/>
        </p:nvSpPr>
        <p:spPr>
          <a:xfrm>
            <a:off x="7145806" y="5416531"/>
            <a:ext cx="727824"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99" name="TextBox 98"/>
              <p:cNvSpPr txBox="1"/>
              <p:nvPr/>
            </p:nvSpPr>
            <p:spPr>
              <a:xfrm>
                <a:off x="7271445" y="5635177"/>
                <a:ext cx="486928" cy="5934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r>
                            <a:rPr lang="en-IN" sz="1600" i="1">
                              <a:latin typeface="Cambria Math" panose="02040503050406030204" pitchFamily="18" charset="0"/>
                            </a:rPr>
                            <m:t>𝐽</m:t>
                          </m:r>
                        </m:num>
                        <m:den>
                          <m:r>
                            <a:rPr lang="en-US" sz="1600" i="1">
                              <a:latin typeface="Cambria Math" panose="02040503050406030204" pitchFamily="18" charset="0"/>
                            </a:rPr>
                            <m:t>𝜕</m:t>
                          </m:r>
                          <m:sSubSup>
                            <m:sSubSupPr>
                              <m:ctrlPr>
                                <a:rPr lang="en-US" sz="1600" i="1">
                                  <a:latin typeface="Cambria Math" charset="0"/>
                                </a:rPr>
                              </m:ctrlPr>
                            </m:sSubSupPr>
                            <m:e>
                              <m:r>
                                <a:rPr lang="en-IN" sz="1600" b="1" i="1" smtClean="0">
                                  <a:latin typeface="Cambria Math" panose="02040503050406030204" pitchFamily="18" charset="0"/>
                                </a:rPr>
                                <m:t>𝒉</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oMath>
                  </m:oMathPara>
                </a14:m>
                <a:endParaRPr lang="en-IN" sz="1600" dirty="0"/>
              </a:p>
            </p:txBody>
          </p:sp>
        </mc:Choice>
        <mc:Fallback xmlns="">
          <p:sp>
            <p:nvSpPr>
              <p:cNvPr id="99" name="TextBox 98"/>
              <p:cNvSpPr txBox="1">
                <a:spLocks noRot="1" noChangeAspect="1" noMove="1" noResize="1" noEditPoints="1" noAdjustHandles="1" noChangeArrowheads="1" noChangeShapeType="1" noTextEdit="1"/>
              </p:cNvSpPr>
              <p:nvPr/>
            </p:nvSpPr>
            <p:spPr>
              <a:xfrm>
                <a:off x="7271445" y="5635177"/>
                <a:ext cx="486928" cy="593496"/>
              </a:xfrm>
              <a:prstGeom prst="rect">
                <a:avLst/>
              </a:prstGeom>
              <a:blipFill rotWithShape="0">
                <a:blip r:embed="rId10"/>
                <a:stretch>
                  <a:fillRect/>
                </a:stretch>
              </a:blipFill>
            </p:spPr>
            <p:txBody>
              <a:bodyPr/>
              <a:lstStyle/>
              <a:p>
                <a:r>
                  <a:rPr lang="en-IN">
                    <a:noFill/>
                  </a:rPr>
                  <a:t> </a:t>
                </a:r>
              </a:p>
            </p:txBody>
          </p:sp>
        </mc:Fallback>
      </mc:AlternateContent>
      <p:cxnSp>
        <p:nvCxnSpPr>
          <p:cNvPr id="101" name="Straight Connector 100"/>
          <p:cNvCxnSpPr>
            <a:stCxn id="98" idx="1"/>
            <a:endCxn id="88" idx="3"/>
          </p:cNvCxnSpPr>
          <p:nvPr/>
        </p:nvCxnSpPr>
        <p:spPr>
          <a:xfrm flipH="1">
            <a:off x="6472744" y="5917799"/>
            <a:ext cx="673062" cy="2803"/>
          </a:xfrm>
          <a:prstGeom prst="line">
            <a:avLst/>
          </a:prstGeom>
          <a:ln w="28575"/>
        </p:spPr>
        <p:style>
          <a:lnRef idx="1">
            <a:schemeClr val="dk1"/>
          </a:lnRef>
          <a:fillRef idx="0">
            <a:schemeClr val="dk1"/>
          </a:fillRef>
          <a:effectRef idx="0">
            <a:schemeClr val="dk1"/>
          </a:effectRef>
          <a:fontRef idx="minor">
            <a:schemeClr val="tx1"/>
          </a:fontRef>
        </p:style>
      </p:cxnSp>
      <p:sp>
        <p:nvSpPr>
          <p:cNvPr id="107" name="Rectangle 106"/>
          <p:cNvSpPr/>
          <p:nvPr/>
        </p:nvSpPr>
        <p:spPr>
          <a:xfrm>
            <a:off x="4610431" y="5424699"/>
            <a:ext cx="727824" cy="1002535"/>
          </a:xfrm>
          <a:prstGeom prst="rect">
            <a:avLst/>
          </a:prstGeom>
          <a:solidFill>
            <a:srgbClr val="FFFF0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112" name="TextBox 111"/>
              <p:cNvSpPr txBox="1"/>
              <p:nvPr/>
            </p:nvSpPr>
            <p:spPr>
              <a:xfrm>
                <a:off x="4730879" y="5635177"/>
                <a:ext cx="485326" cy="5934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r>
                            <a:rPr lang="en-IN" sz="1600" i="1">
                              <a:latin typeface="Cambria Math" panose="02040503050406030204" pitchFamily="18" charset="0"/>
                            </a:rPr>
                            <m:t>𝐽</m:t>
                          </m:r>
                        </m:num>
                        <m:den>
                          <m:r>
                            <a:rPr lang="en-US" sz="1600" i="1">
                              <a:latin typeface="Cambria Math" panose="02040503050406030204" pitchFamily="18" charset="0"/>
                            </a:rPr>
                            <m:t>𝜕</m:t>
                          </m:r>
                          <m:sSubSup>
                            <m:sSubSupPr>
                              <m:ctrlPr>
                                <a:rPr lang="en-US" sz="1600" i="1">
                                  <a:latin typeface="Cambria Math" charset="0"/>
                                </a:rPr>
                              </m:ctrlPr>
                            </m:sSubSupPr>
                            <m:e>
                              <m:r>
                                <a:rPr lang="en-IN" sz="1600" b="1" i="1" smtClean="0">
                                  <a:latin typeface="Cambria Math" panose="02040503050406030204" pitchFamily="18" charset="0"/>
                                </a:rPr>
                                <m:t>𝒂</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oMath>
                  </m:oMathPara>
                </a14:m>
                <a:endParaRPr lang="en-IN" sz="1600" dirty="0"/>
              </a:p>
            </p:txBody>
          </p:sp>
        </mc:Choice>
        <mc:Fallback xmlns="">
          <p:sp>
            <p:nvSpPr>
              <p:cNvPr id="112" name="TextBox 111"/>
              <p:cNvSpPr txBox="1">
                <a:spLocks noRot="1" noChangeAspect="1" noMove="1" noResize="1" noEditPoints="1" noAdjustHandles="1" noChangeArrowheads="1" noChangeShapeType="1" noTextEdit="1"/>
              </p:cNvSpPr>
              <p:nvPr/>
            </p:nvSpPr>
            <p:spPr>
              <a:xfrm>
                <a:off x="4730879" y="5635177"/>
                <a:ext cx="485326" cy="593496"/>
              </a:xfrm>
              <a:prstGeom prst="rect">
                <a:avLst/>
              </a:prstGeom>
              <a:blipFill rotWithShape="0">
                <a:blip r:embed="rId11"/>
                <a:stretch>
                  <a:fillRect/>
                </a:stretch>
              </a:blipFill>
            </p:spPr>
            <p:txBody>
              <a:bodyPr/>
              <a:lstStyle/>
              <a:p>
                <a:r>
                  <a:rPr lang="en-IN">
                    <a:noFill/>
                  </a:rPr>
                  <a:t> </a:t>
                </a:r>
              </a:p>
            </p:txBody>
          </p:sp>
        </mc:Fallback>
      </mc:AlternateContent>
      <p:cxnSp>
        <p:nvCxnSpPr>
          <p:cNvPr id="116" name="Straight Connector 115"/>
          <p:cNvCxnSpPr/>
          <p:nvPr/>
        </p:nvCxnSpPr>
        <p:spPr>
          <a:xfrm flipH="1">
            <a:off x="5346501" y="5925966"/>
            <a:ext cx="673062" cy="2803"/>
          </a:xfrm>
          <a:prstGeom prst="line">
            <a:avLst/>
          </a:prstGeom>
          <a:ln w="28575"/>
        </p:spPr>
        <p:style>
          <a:lnRef idx="1">
            <a:schemeClr val="dk1"/>
          </a:lnRef>
          <a:fillRef idx="0">
            <a:schemeClr val="dk1"/>
          </a:fillRef>
          <a:effectRef idx="0">
            <a:schemeClr val="dk1"/>
          </a:effectRef>
          <a:fontRef idx="minor">
            <a:schemeClr val="tx1"/>
          </a:fontRef>
        </p:style>
      </p:cxnSp>
      <p:sp>
        <p:nvSpPr>
          <p:cNvPr id="119" name="Rectangle 118"/>
          <p:cNvSpPr/>
          <p:nvPr/>
        </p:nvSpPr>
        <p:spPr>
          <a:xfrm>
            <a:off x="1902157" y="1363726"/>
            <a:ext cx="595401" cy="694848"/>
          </a:xfrm>
          <a:prstGeom prst="rect">
            <a:avLst/>
          </a:prstGeom>
          <a:no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p:sp>
        <p:nvSpPr>
          <p:cNvPr id="120" name="Rectangle 119"/>
          <p:cNvSpPr/>
          <p:nvPr/>
        </p:nvSpPr>
        <p:spPr>
          <a:xfrm>
            <a:off x="3580043" y="1393248"/>
            <a:ext cx="319605" cy="687359"/>
          </a:xfrm>
          <a:prstGeom prst="rect">
            <a:avLst/>
          </a:prstGeom>
          <a:no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p:sp>
        <p:nvSpPr>
          <p:cNvPr id="41" name="Rectangle 40"/>
          <p:cNvSpPr/>
          <p:nvPr/>
        </p:nvSpPr>
        <p:spPr>
          <a:xfrm>
            <a:off x="4101146" y="1350936"/>
            <a:ext cx="726217" cy="729671"/>
          </a:xfrm>
          <a:prstGeom prst="rect">
            <a:avLst/>
          </a:prstGeom>
          <a:solidFill>
            <a:srgbClr val="FFFF0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42" name="TextBox 41"/>
              <p:cNvSpPr txBox="1"/>
              <p:nvPr/>
            </p:nvSpPr>
            <p:spPr>
              <a:xfrm>
                <a:off x="4221594" y="1444848"/>
                <a:ext cx="485326" cy="5934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r>
                            <a:rPr lang="en-IN" sz="1600" i="1">
                              <a:latin typeface="Cambria Math" panose="02040503050406030204" pitchFamily="18" charset="0"/>
                            </a:rPr>
                            <m:t>𝐽</m:t>
                          </m:r>
                        </m:num>
                        <m:den>
                          <m:r>
                            <a:rPr lang="en-US" sz="1600" i="1">
                              <a:latin typeface="Cambria Math" panose="02040503050406030204" pitchFamily="18" charset="0"/>
                            </a:rPr>
                            <m:t>𝜕</m:t>
                          </m:r>
                          <m:sSubSup>
                            <m:sSubSupPr>
                              <m:ctrlPr>
                                <a:rPr lang="en-US" sz="1600" i="1">
                                  <a:latin typeface="Cambria Math" charset="0"/>
                                </a:rPr>
                              </m:ctrlPr>
                            </m:sSubSupPr>
                            <m:e>
                              <m:r>
                                <a:rPr lang="en-IN" sz="1600" b="1" i="1" smtClean="0">
                                  <a:latin typeface="Cambria Math" panose="02040503050406030204" pitchFamily="18" charset="0"/>
                                </a:rPr>
                                <m:t>𝒂</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oMath>
                  </m:oMathPara>
                </a14:m>
                <a:endParaRPr lang="en-IN" sz="1600" dirty="0"/>
              </a:p>
            </p:txBody>
          </p:sp>
        </mc:Choice>
        <mc:Fallback xmlns="">
          <p:sp>
            <p:nvSpPr>
              <p:cNvPr id="42" name="TextBox 41"/>
              <p:cNvSpPr txBox="1">
                <a:spLocks noRot="1" noChangeAspect="1" noMove="1" noResize="1" noEditPoints="1" noAdjustHandles="1" noChangeArrowheads="1" noChangeShapeType="1" noTextEdit="1"/>
              </p:cNvSpPr>
              <p:nvPr/>
            </p:nvSpPr>
            <p:spPr>
              <a:xfrm>
                <a:off x="4221594" y="1444848"/>
                <a:ext cx="485326" cy="593496"/>
              </a:xfrm>
              <a:prstGeom prst="rect">
                <a:avLst/>
              </a:prstGeom>
              <a:blipFill rotWithShape="0">
                <a:blip r:embed="rId12"/>
                <a:stretch>
                  <a:fillRect b="-1031"/>
                </a:stretch>
              </a:blipFill>
            </p:spPr>
            <p:txBody>
              <a:bodyPr/>
              <a:lstStyle/>
              <a:p>
                <a:r>
                  <a:rPr lang="en-IN">
                    <a:noFill/>
                  </a:rPr>
                  <a:t> </a:t>
                </a:r>
              </a:p>
            </p:txBody>
          </p:sp>
        </mc:Fallback>
      </mc:AlternateContent>
      <p:cxnSp>
        <p:nvCxnSpPr>
          <p:cNvPr id="44" name="Straight Connector 43"/>
          <p:cNvCxnSpPr/>
          <p:nvPr/>
        </p:nvCxnSpPr>
        <p:spPr>
          <a:xfrm flipH="1">
            <a:off x="2818845" y="5925966"/>
            <a:ext cx="1800000" cy="2803"/>
          </a:xfrm>
          <a:prstGeom prst="line">
            <a:avLst/>
          </a:prstGeom>
          <a:ln w="28575"/>
        </p:spPr>
        <p:style>
          <a:lnRef idx="1">
            <a:schemeClr val="dk1"/>
          </a:lnRef>
          <a:fillRef idx="0">
            <a:schemeClr val="dk1"/>
          </a:fillRef>
          <a:effectRef idx="0">
            <a:schemeClr val="dk1"/>
          </a:effectRef>
          <a:fontRef idx="minor">
            <a:schemeClr val="tx1"/>
          </a:fontRef>
        </p:style>
      </p:cxnSp>
      <p:cxnSp>
        <p:nvCxnSpPr>
          <p:cNvPr id="45" name="Straight Connector 44"/>
          <p:cNvCxnSpPr>
            <a:endCxn id="41" idx="2"/>
          </p:cNvCxnSpPr>
          <p:nvPr/>
        </p:nvCxnSpPr>
        <p:spPr>
          <a:xfrm flipV="1">
            <a:off x="4450814" y="2080607"/>
            <a:ext cx="13441" cy="3857486"/>
          </a:xfrm>
          <a:prstGeom prst="line">
            <a:avLst/>
          </a:prstGeom>
          <a:ln w="28575"/>
        </p:spPr>
        <p:style>
          <a:lnRef idx="1">
            <a:schemeClr val="dk1"/>
          </a:lnRef>
          <a:fillRef idx="0">
            <a:schemeClr val="dk1"/>
          </a:fillRef>
          <a:effectRef idx="0">
            <a:schemeClr val="dk1"/>
          </a:effectRef>
          <a:fontRef idx="minor">
            <a:schemeClr val="tx1"/>
          </a:fontRef>
        </p:style>
      </p:cxnSp>
      <p:sp>
        <p:nvSpPr>
          <p:cNvPr id="49" name="Rectangle 48"/>
          <p:cNvSpPr/>
          <p:nvPr/>
        </p:nvSpPr>
        <p:spPr>
          <a:xfrm>
            <a:off x="2618001" y="1350936"/>
            <a:ext cx="726217" cy="729671"/>
          </a:xfrm>
          <a:prstGeom prst="rect">
            <a:avLst/>
          </a:prstGeom>
          <a:solidFill>
            <a:srgbClr val="FFFF0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50" name="TextBox 49"/>
              <p:cNvSpPr txBox="1"/>
              <p:nvPr/>
            </p:nvSpPr>
            <p:spPr>
              <a:xfrm>
                <a:off x="2727432" y="1452192"/>
                <a:ext cx="559063" cy="6213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r>
                            <a:rPr lang="en-IN" sz="1600" i="1">
                              <a:latin typeface="Cambria Math" panose="02040503050406030204" pitchFamily="18" charset="0"/>
                            </a:rPr>
                            <m:t>𝐽</m:t>
                          </m:r>
                        </m:num>
                        <m:den>
                          <m:r>
                            <a:rPr lang="en-US" sz="1600" i="1">
                              <a:latin typeface="Cambria Math" panose="02040503050406030204" pitchFamily="18" charset="0"/>
                            </a:rPr>
                            <m:t>𝜕</m:t>
                          </m:r>
                          <m:sSubSup>
                            <m:sSubSupPr>
                              <m:ctrlPr>
                                <a:rPr lang="en-US" sz="1600" i="1" smtClean="0">
                                  <a:latin typeface="Cambria Math" charset="0"/>
                                </a:rPr>
                              </m:ctrlPr>
                            </m:sSubSupPr>
                            <m:e>
                              <m:r>
                                <a:rPr lang="en-IN" sz="1600" b="1" i="1" smtClean="0">
                                  <a:latin typeface="Cambria Math" panose="02040503050406030204" pitchFamily="18" charset="0"/>
                                </a:rPr>
                                <m:t>𝑾</m:t>
                              </m:r>
                            </m:e>
                            <m:sub>
                              <m:r>
                                <a:rPr lang="en-IN" sz="1600" i="1">
                                  <a:latin typeface="Cambria Math" panose="02040503050406030204" pitchFamily="18" charset="0"/>
                                </a:rPr>
                                <m:t>𝑖</m:t>
                              </m:r>
                              <m:r>
                                <a:rPr lang="en-IN" sz="1600" b="0" i="1" smtClean="0">
                                  <a:latin typeface="Cambria Math" panose="02040503050406030204" pitchFamily="18" charset="0"/>
                                </a:rPr>
                                <m:t>,</m:t>
                              </m:r>
                              <m:r>
                                <a:rPr lang="en-IN" sz="1600" b="0" i="1" smtClean="0">
                                  <a:latin typeface="Cambria Math" panose="02040503050406030204" pitchFamily="18" charset="0"/>
                                </a:rPr>
                                <m:t>𝑗</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oMath>
                  </m:oMathPara>
                </a14:m>
                <a:endParaRPr lang="en-IN" sz="1600" dirty="0"/>
              </a:p>
            </p:txBody>
          </p:sp>
        </mc:Choice>
        <mc:Fallback xmlns="">
          <p:sp>
            <p:nvSpPr>
              <p:cNvPr id="50" name="TextBox 49"/>
              <p:cNvSpPr txBox="1">
                <a:spLocks noRot="1" noChangeAspect="1" noMove="1" noResize="1" noEditPoints="1" noAdjustHandles="1" noChangeArrowheads="1" noChangeShapeType="1" noTextEdit="1"/>
              </p:cNvSpPr>
              <p:nvPr/>
            </p:nvSpPr>
            <p:spPr>
              <a:xfrm>
                <a:off x="2727432" y="1452192"/>
                <a:ext cx="559063" cy="621389"/>
              </a:xfrm>
              <a:prstGeom prst="rect">
                <a:avLst/>
              </a:prstGeom>
              <a:blipFill rotWithShape="0">
                <a:blip r:embed="rId13"/>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7331597" y="2833253"/>
                <a:ext cx="413318" cy="38036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Sup>
                        <m:sSubSupPr>
                          <m:ctrlPr>
                            <a:rPr lang="en-IN" i="1" dirty="0">
                              <a:latin typeface="Cambria Math" charset="0"/>
                            </a:rPr>
                          </m:ctrlPr>
                        </m:sSubSupPr>
                        <m:e>
                          <m:r>
                            <a:rPr lang="en-US" b="1" i="1" dirty="0">
                              <a:latin typeface="Cambria Math" panose="02040503050406030204" pitchFamily="18" charset="0"/>
                            </a:rPr>
                            <m:t>𝒉</m:t>
                          </m:r>
                        </m:e>
                        <m:sub>
                          <m:r>
                            <a:rPr lang="en-US" i="1" dirty="0">
                              <a:latin typeface="Cambria Math" panose="02040503050406030204" pitchFamily="18" charset="0"/>
                            </a:rPr>
                            <m:t>𝑗</m:t>
                          </m:r>
                        </m:sub>
                        <m:sup>
                          <m:d>
                            <m:dPr>
                              <m:ctrlPr>
                                <a:rPr lang="en-US" i="1" dirty="0">
                                  <a:latin typeface="Cambria Math" charset="0"/>
                                </a:rPr>
                              </m:ctrlPr>
                            </m:dPr>
                            <m:e>
                              <m:r>
                                <a:rPr lang="en-US" i="1" dirty="0">
                                  <a:latin typeface="Cambria Math" panose="02040503050406030204" pitchFamily="18" charset="0"/>
                                </a:rPr>
                                <m:t>𝑙</m:t>
                              </m:r>
                            </m:e>
                          </m:d>
                        </m:sup>
                      </m:sSubSup>
                    </m:oMath>
                  </m:oMathPara>
                </a14:m>
                <a:endParaRPr lang="en-IN" dirty="0">
                  <a:solidFill>
                    <a:schemeClr val="tx1"/>
                  </a:solidFill>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7331597" y="2833253"/>
                <a:ext cx="413318" cy="380361"/>
              </a:xfrm>
              <a:prstGeom prst="rect">
                <a:avLst/>
              </a:prstGeom>
              <a:blipFill rotWithShape="0">
                <a:blip r:embed="rId14"/>
                <a:stretch>
                  <a:fillRect l="-20896" b="-20968"/>
                </a:stretch>
              </a:blipFill>
            </p:spPr>
            <p:txBody>
              <a:bodyPr/>
              <a:lstStyle/>
              <a:p>
                <a:r>
                  <a:rPr lang="en-IN">
                    <a:noFill/>
                  </a:rPr>
                  <a:t> </a:t>
                </a:r>
              </a:p>
            </p:txBody>
          </p:sp>
        </mc:Fallback>
      </mc:AlternateContent>
      <p:sp>
        <p:nvSpPr>
          <p:cNvPr id="52" name="Rectangle 51"/>
          <p:cNvSpPr/>
          <p:nvPr/>
        </p:nvSpPr>
        <p:spPr>
          <a:xfrm>
            <a:off x="2821306" y="2285031"/>
            <a:ext cx="319605" cy="325180"/>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53" name="TextBox 52"/>
              <p:cNvSpPr txBox="1"/>
              <p:nvPr/>
            </p:nvSpPr>
            <p:spPr>
              <a:xfrm>
                <a:off x="2880996" y="2309121"/>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smtClean="0">
                          <a:latin typeface="Cambria Math" panose="02040503050406030204" pitchFamily="18" charset="0"/>
                          <a:ea typeface="Cambria Math" panose="02040503050406030204" pitchFamily="18" charset="0"/>
                        </a:rPr>
                        <m:t>×</m:t>
                      </m:r>
                    </m:oMath>
                  </m:oMathPara>
                </a14:m>
                <a:endParaRPr lang="en-IN" dirty="0"/>
              </a:p>
            </p:txBody>
          </p:sp>
        </mc:Choice>
        <mc:Fallback xmlns="">
          <p:sp>
            <p:nvSpPr>
              <p:cNvPr id="53" name="TextBox 52"/>
              <p:cNvSpPr txBox="1">
                <a:spLocks noRot="1" noChangeAspect="1" noMove="1" noResize="1" noEditPoints="1" noAdjustHandles="1" noChangeArrowheads="1" noChangeShapeType="1" noTextEdit="1"/>
              </p:cNvSpPr>
              <p:nvPr/>
            </p:nvSpPr>
            <p:spPr>
              <a:xfrm>
                <a:off x="2880996" y="2309121"/>
                <a:ext cx="218008" cy="276999"/>
              </a:xfrm>
              <a:prstGeom prst="rect">
                <a:avLst/>
              </a:prstGeom>
              <a:blipFill rotWithShape="0">
                <a:blip r:embed="rId15"/>
                <a:stretch>
                  <a:fillRect l="-20000" r="-20000" b="-2222"/>
                </a:stretch>
              </a:blipFill>
            </p:spPr>
            <p:txBody>
              <a:bodyPr/>
              <a:lstStyle/>
              <a:p>
                <a:r>
                  <a:rPr lang="en-IN">
                    <a:noFill/>
                  </a:rPr>
                  <a:t> </a:t>
                </a:r>
              </a:p>
            </p:txBody>
          </p:sp>
        </mc:Fallback>
      </mc:AlternateContent>
      <p:cxnSp>
        <p:nvCxnSpPr>
          <p:cNvPr id="54" name="Straight Connector 53"/>
          <p:cNvCxnSpPr/>
          <p:nvPr/>
        </p:nvCxnSpPr>
        <p:spPr>
          <a:xfrm flipV="1">
            <a:off x="1173939" y="2425585"/>
            <a:ext cx="2543" cy="108000"/>
          </a:xfrm>
          <a:prstGeom prst="line">
            <a:avLst/>
          </a:prstGeom>
          <a:ln w="28575"/>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a:xfrm flipH="1">
            <a:off x="1164193" y="2411106"/>
            <a:ext cx="1656000" cy="2803"/>
          </a:xfrm>
          <a:prstGeom prst="line">
            <a:avLst/>
          </a:prstGeom>
          <a:ln w="28575"/>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flipV="1">
            <a:off x="2962520" y="2610210"/>
            <a:ext cx="13441" cy="331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flipH="1">
            <a:off x="2968163" y="2075518"/>
            <a:ext cx="1077" cy="216000"/>
          </a:xfrm>
          <a:prstGeom prst="line">
            <a:avLst/>
          </a:prstGeom>
          <a:ln w="28575"/>
        </p:spPr>
        <p:style>
          <a:lnRef idx="1">
            <a:schemeClr val="dk1"/>
          </a:lnRef>
          <a:fillRef idx="0">
            <a:schemeClr val="dk1"/>
          </a:fillRef>
          <a:effectRef idx="0">
            <a:schemeClr val="dk1"/>
          </a:effectRef>
          <a:fontRef idx="minor">
            <a:schemeClr val="tx1"/>
          </a:fontRef>
        </p:style>
      </p:cxnSp>
      <p:sp>
        <p:nvSpPr>
          <p:cNvPr id="79" name="Rectangle 78"/>
          <p:cNvSpPr/>
          <p:nvPr/>
        </p:nvSpPr>
        <p:spPr>
          <a:xfrm>
            <a:off x="117565" y="5424699"/>
            <a:ext cx="727824" cy="1002535"/>
          </a:xfrm>
          <a:prstGeom prst="rect">
            <a:avLst/>
          </a:prstGeom>
          <a:solidFill>
            <a:srgbClr val="FFFF0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83" name="TextBox 82"/>
              <p:cNvSpPr txBox="1"/>
              <p:nvPr/>
            </p:nvSpPr>
            <p:spPr>
              <a:xfrm>
                <a:off x="149877" y="5635177"/>
                <a:ext cx="682495" cy="5934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r>
                            <a:rPr lang="en-IN" sz="1600" i="1">
                              <a:latin typeface="Cambria Math" panose="02040503050406030204" pitchFamily="18" charset="0"/>
                            </a:rPr>
                            <m:t>𝐽</m:t>
                          </m:r>
                        </m:num>
                        <m:den>
                          <m:r>
                            <a:rPr lang="en-US" sz="1600" i="1">
                              <a:latin typeface="Cambria Math" panose="02040503050406030204" pitchFamily="18" charset="0"/>
                            </a:rPr>
                            <m:t>𝜕</m:t>
                          </m:r>
                          <m:sSubSup>
                            <m:sSubSupPr>
                              <m:ctrlPr>
                                <a:rPr lang="en-US" sz="1600" i="1">
                                  <a:latin typeface="Cambria Math" charset="0"/>
                                </a:rPr>
                              </m:ctrlPr>
                            </m:sSubSupPr>
                            <m:e>
                              <m:r>
                                <a:rPr lang="en-IN" sz="1600" b="1" i="1" smtClean="0">
                                  <a:latin typeface="Cambria Math" panose="02040503050406030204" pitchFamily="18" charset="0"/>
                                </a:rPr>
                                <m:t>𝒉</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b="0" i="1" smtClean="0">
                                  <a:latin typeface="Cambria Math" panose="02040503050406030204" pitchFamily="18" charset="0"/>
                                </a:rPr>
                                <m:t>−1</m:t>
                              </m:r>
                              <m:r>
                                <a:rPr lang="en-IN" sz="1600" i="1">
                                  <a:latin typeface="Cambria Math" panose="02040503050406030204" pitchFamily="18" charset="0"/>
                                </a:rPr>
                                <m:t>)</m:t>
                              </m:r>
                            </m:sup>
                          </m:sSubSup>
                        </m:den>
                      </m:f>
                    </m:oMath>
                  </m:oMathPara>
                </a14:m>
                <a:endParaRPr lang="en-IN" sz="1600" dirty="0"/>
              </a:p>
            </p:txBody>
          </p:sp>
        </mc:Choice>
        <mc:Fallback xmlns="">
          <p:sp>
            <p:nvSpPr>
              <p:cNvPr id="83" name="TextBox 82"/>
              <p:cNvSpPr txBox="1">
                <a:spLocks noRot="1" noChangeAspect="1" noMove="1" noResize="1" noEditPoints="1" noAdjustHandles="1" noChangeArrowheads="1" noChangeShapeType="1" noTextEdit="1"/>
              </p:cNvSpPr>
              <p:nvPr/>
            </p:nvSpPr>
            <p:spPr>
              <a:xfrm>
                <a:off x="149877" y="5635177"/>
                <a:ext cx="682495" cy="593496"/>
              </a:xfrm>
              <a:prstGeom prst="rect">
                <a:avLst/>
              </a:prstGeom>
              <a:blipFill rotWithShape="0">
                <a:blip r:embed="rId16"/>
                <a:stretch>
                  <a:fillRect/>
                </a:stretch>
              </a:blipFill>
            </p:spPr>
            <p:txBody>
              <a:bodyPr/>
              <a:lstStyle/>
              <a:p>
                <a:r>
                  <a:rPr lang="en-IN">
                    <a:noFill/>
                  </a:rPr>
                  <a:t> </a:t>
                </a:r>
              </a:p>
            </p:txBody>
          </p:sp>
        </mc:Fallback>
      </mc:AlternateContent>
      <p:sp>
        <p:nvSpPr>
          <p:cNvPr id="59" name="Rectangle 58"/>
          <p:cNvSpPr/>
          <p:nvPr/>
        </p:nvSpPr>
        <p:spPr>
          <a:xfrm>
            <a:off x="1141306" y="5436825"/>
            <a:ext cx="461427" cy="1002535"/>
          </a:xfrm>
          <a:prstGeom prst="rect">
            <a:avLst/>
          </a:prstGeom>
          <a:ln w="1270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80" name="TextBox 79"/>
              <p:cNvSpPr txBox="1"/>
              <p:nvPr/>
            </p:nvSpPr>
            <p:spPr>
              <a:xfrm>
                <a:off x="1262697" y="5507902"/>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smtClean="0">
                          <a:latin typeface="Cambria Math" panose="02040503050406030204" pitchFamily="18" charset="0"/>
                          <a:ea typeface="Cambria Math" panose="02040503050406030204" pitchFamily="18" charset="0"/>
                        </a:rPr>
                        <m:t>×</m:t>
                      </m:r>
                    </m:oMath>
                  </m:oMathPara>
                </a14:m>
                <a:endParaRPr lang="en-IN" dirty="0"/>
              </a:p>
            </p:txBody>
          </p:sp>
        </mc:Choice>
        <mc:Fallback xmlns="">
          <p:sp>
            <p:nvSpPr>
              <p:cNvPr id="80" name="TextBox 79"/>
              <p:cNvSpPr txBox="1">
                <a:spLocks noRot="1" noChangeAspect="1" noMove="1" noResize="1" noEditPoints="1" noAdjustHandles="1" noChangeArrowheads="1" noChangeShapeType="1" noTextEdit="1"/>
              </p:cNvSpPr>
              <p:nvPr/>
            </p:nvSpPr>
            <p:spPr>
              <a:xfrm>
                <a:off x="1262697" y="5507902"/>
                <a:ext cx="218008" cy="276999"/>
              </a:xfrm>
              <a:prstGeom prst="rect">
                <a:avLst/>
              </a:prstGeom>
              <a:blipFill rotWithShape="0">
                <a:blip r:embed="rId17"/>
                <a:stretch>
                  <a:fillRect l="-19444" r="-16667" b="-2222"/>
                </a:stretch>
              </a:blipFill>
            </p:spPr>
            <p:txBody>
              <a:bodyPr/>
              <a:lstStyle/>
              <a:p>
                <a:r>
                  <a:rPr lang="en-IN">
                    <a:noFill/>
                  </a:rPr>
                  <a:t> </a:t>
                </a:r>
              </a:p>
            </p:txBody>
          </p:sp>
        </mc:Fallback>
      </mc:AlternateContent>
      <p:cxnSp>
        <p:nvCxnSpPr>
          <p:cNvPr id="85" name="Straight Connector 84"/>
          <p:cNvCxnSpPr/>
          <p:nvPr/>
        </p:nvCxnSpPr>
        <p:spPr>
          <a:xfrm flipH="1">
            <a:off x="851585" y="5902350"/>
            <a:ext cx="288000" cy="2803"/>
          </a:xfrm>
          <a:prstGeom prst="line">
            <a:avLst/>
          </a:prstGeom>
          <a:ln w="28575"/>
        </p:spPr>
        <p:style>
          <a:lnRef idx="1">
            <a:schemeClr val="dk1"/>
          </a:lnRef>
          <a:fillRef idx="0">
            <a:schemeClr val="dk1"/>
          </a:fillRef>
          <a:effectRef idx="0">
            <a:schemeClr val="dk1"/>
          </a:effectRef>
          <a:fontRef idx="minor">
            <a:schemeClr val="tx1"/>
          </a:fontRef>
        </p:style>
      </p:cxnSp>
      <p:sp>
        <p:nvSpPr>
          <p:cNvPr id="90" name="Rectangle 89"/>
          <p:cNvSpPr/>
          <p:nvPr/>
        </p:nvSpPr>
        <p:spPr>
          <a:xfrm>
            <a:off x="1981130" y="5772839"/>
            <a:ext cx="835881" cy="319490"/>
          </a:xfrm>
          <a:prstGeom prst="rect">
            <a:avLst/>
          </a:prstGeom>
          <a:solidFill>
            <a:schemeClr val="accent1">
              <a:lumMod val="40000"/>
              <a:lumOff val="60000"/>
            </a:schemeClr>
          </a:solidFill>
          <a:ln>
            <a:solidFill>
              <a:schemeClr val="bg1">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2" name="TextBox 1"/>
              <p:cNvSpPr txBox="1"/>
              <p:nvPr/>
            </p:nvSpPr>
            <p:spPr>
              <a:xfrm>
                <a:off x="1976873" y="5814488"/>
                <a:ext cx="85081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sz="1400" b="0" i="1" smtClean="0">
                          <a:latin typeface="Cambria Math" panose="02040503050406030204" pitchFamily="18" charset="0"/>
                        </a:rPr>
                        <m:t>∀</m:t>
                      </m:r>
                      <m:r>
                        <a:rPr lang="en-IN" sz="1400" b="0" i="1" smtClean="0">
                          <a:latin typeface="Cambria Math" panose="02040503050406030204" pitchFamily="18" charset="0"/>
                        </a:rPr>
                        <m:t>𝑖</m:t>
                      </m:r>
                      <m:r>
                        <a:rPr lang="en-IN" sz="1400" b="0" i="1" smtClean="0">
                          <a:latin typeface="Cambria Math" panose="02040503050406030204" pitchFamily="18" charset="0"/>
                        </a:rPr>
                        <m:t>=1:</m:t>
                      </m:r>
                      <m:sSub>
                        <m:sSubPr>
                          <m:ctrlPr>
                            <a:rPr lang="en-IN" sz="1400" b="0" i="1" smtClean="0">
                              <a:latin typeface="Cambria Math" charset="0"/>
                            </a:rPr>
                          </m:ctrlPr>
                        </m:sSubPr>
                        <m:e>
                          <m:r>
                            <a:rPr lang="en-IN" sz="1400" b="0" i="1" smtClean="0">
                              <a:latin typeface="Cambria Math" panose="02040503050406030204" pitchFamily="18" charset="0"/>
                            </a:rPr>
                            <m:t>𝑀</m:t>
                          </m:r>
                        </m:e>
                        <m:sub>
                          <m:r>
                            <a:rPr lang="en-IN" sz="1400" b="0" i="1" smtClean="0">
                              <a:latin typeface="Cambria Math" panose="02040503050406030204" pitchFamily="18" charset="0"/>
                            </a:rPr>
                            <m:t>𝐿</m:t>
                          </m:r>
                        </m:sub>
                      </m:sSub>
                    </m:oMath>
                  </m:oMathPara>
                </a14:m>
                <a:endParaRPr lang="en-IN" sz="1400" dirty="0"/>
              </a:p>
            </p:txBody>
          </p:sp>
        </mc:Choice>
        <mc:Fallback xmlns="">
          <p:sp>
            <p:nvSpPr>
              <p:cNvPr id="2" name="TextBox 1"/>
              <p:cNvSpPr txBox="1">
                <a:spLocks noRot="1" noChangeAspect="1" noMove="1" noResize="1" noEditPoints="1" noAdjustHandles="1" noChangeArrowheads="1" noChangeShapeType="1" noTextEdit="1"/>
              </p:cNvSpPr>
              <p:nvPr/>
            </p:nvSpPr>
            <p:spPr>
              <a:xfrm>
                <a:off x="1976873" y="5814488"/>
                <a:ext cx="850810" cy="215444"/>
              </a:xfrm>
              <a:prstGeom prst="rect">
                <a:avLst/>
              </a:prstGeom>
              <a:blipFill rotWithShape="0">
                <a:blip r:embed="rId18"/>
                <a:stretch>
                  <a:fillRect l="-3571" b="-14286"/>
                </a:stretch>
              </a:blipFill>
            </p:spPr>
            <p:txBody>
              <a:bodyPr/>
              <a:lstStyle/>
              <a:p>
                <a:r>
                  <a:rPr lang="en-IN">
                    <a:noFill/>
                  </a:rPr>
                  <a:t> </a:t>
                </a:r>
              </a:p>
            </p:txBody>
          </p:sp>
        </mc:Fallback>
      </mc:AlternateContent>
      <p:cxnSp>
        <p:nvCxnSpPr>
          <p:cNvPr id="91" name="Straight Connector 90"/>
          <p:cNvCxnSpPr/>
          <p:nvPr/>
        </p:nvCxnSpPr>
        <p:spPr>
          <a:xfrm flipH="1">
            <a:off x="1600631" y="5909094"/>
            <a:ext cx="396000" cy="2803"/>
          </a:xfrm>
          <a:prstGeom prst="line">
            <a:avLst/>
          </a:prstGeom>
          <a:ln w="28575"/>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1122890" y="5763230"/>
            <a:ext cx="497252" cy="338554"/>
          </a:xfrm>
          <a:prstGeom prst="rect">
            <a:avLst/>
          </a:prstGeom>
          <a:noFill/>
        </p:spPr>
        <p:txBody>
          <a:bodyPr wrap="none" rtlCol="0">
            <a:spAutoFit/>
          </a:bodyPr>
          <a:lstStyle/>
          <a:p>
            <a:pPr algn="ctr"/>
            <a:r>
              <a:rPr lang="en-IN" sz="1600" dirty="0" smtClean="0"/>
              <a:t>and</a:t>
            </a:r>
            <a:endParaRPr lang="en-IN" sz="1600" dirty="0"/>
          </a:p>
        </p:txBody>
      </p:sp>
      <mc:AlternateContent xmlns:mc="http://schemas.openxmlformats.org/markup-compatibility/2006" xmlns:a14="http://schemas.microsoft.com/office/drawing/2010/main">
        <mc:Choice Requires="a14">
          <p:sp>
            <p:nvSpPr>
              <p:cNvPr id="95" name="TextBox 94"/>
              <p:cNvSpPr txBox="1"/>
              <p:nvPr/>
            </p:nvSpPr>
            <p:spPr>
              <a:xfrm>
                <a:off x="1256454" y="6075569"/>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smtClean="0">
                          <a:latin typeface="Cambria Math" panose="02040503050406030204" pitchFamily="18" charset="0"/>
                          <a:ea typeface="Cambria Math" panose="02040503050406030204" pitchFamily="18" charset="0"/>
                        </a:rPr>
                        <m:t>+</m:t>
                      </m:r>
                    </m:oMath>
                  </m:oMathPara>
                </a14:m>
                <a:endParaRPr lang="en-IN" dirty="0"/>
              </a:p>
            </p:txBody>
          </p:sp>
        </mc:Choice>
        <mc:Fallback xmlns="">
          <p:sp>
            <p:nvSpPr>
              <p:cNvPr id="95" name="TextBox 94"/>
              <p:cNvSpPr txBox="1">
                <a:spLocks noRot="1" noChangeAspect="1" noMove="1" noResize="1" noEditPoints="1" noAdjustHandles="1" noChangeArrowheads="1" noChangeShapeType="1" noTextEdit="1"/>
              </p:cNvSpPr>
              <p:nvPr/>
            </p:nvSpPr>
            <p:spPr>
              <a:xfrm>
                <a:off x="1256454" y="6075569"/>
                <a:ext cx="226024" cy="276999"/>
              </a:xfrm>
              <a:prstGeom prst="rect">
                <a:avLst/>
              </a:prstGeom>
              <a:blipFill rotWithShape="0">
                <a:blip r:embed="rId19"/>
                <a:stretch>
                  <a:fillRect l="-21622" r="-21622" b="-6667"/>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839039" y="1683743"/>
                <a:ext cx="739753" cy="4131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i="1" smtClean="0">
                              <a:latin typeface="Cambria Math" charset="0"/>
                            </a:rPr>
                          </m:ctrlPr>
                        </m:dPr>
                        <m:e>
                          <m:sSubSup>
                            <m:sSubSupPr>
                              <m:ctrlPr>
                                <a:rPr lang="en-US" sz="1400" i="1">
                                  <a:latin typeface="Cambria Math" charset="0"/>
                                </a:rPr>
                              </m:ctrlPr>
                            </m:sSubSupPr>
                            <m:e>
                              <m:r>
                                <a:rPr lang="en-IN" sz="1400" b="1" i="1">
                                  <a:latin typeface="Cambria Math" panose="02040503050406030204" pitchFamily="18" charset="0"/>
                                </a:rPr>
                                <m:t>𝑾</m:t>
                              </m:r>
                            </m:e>
                            <m:sub>
                              <m:r>
                                <a:rPr lang="en-IN" sz="1400" i="1">
                                  <a:latin typeface="Cambria Math" panose="02040503050406030204" pitchFamily="18" charset="0"/>
                                </a:rPr>
                                <m:t>𝑖</m:t>
                              </m:r>
                              <m:r>
                                <a:rPr lang="en-IN" sz="1400" i="1">
                                  <a:latin typeface="Cambria Math" panose="02040503050406030204" pitchFamily="18" charset="0"/>
                                </a:rPr>
                                <m:t>,</m:t>
                              </m:r>
                              <m:r>
                                <a:rPr lang="en-IN" sz="1400" i="1">
                                  <a:latin typeface="Cambria Math" panose="02040503050406030204" pitchFamily="18" charset="0"/>
                                </a:rPr>
                                <m:t>𝑗</m:t>
                              </m:r>
                            </m:sub>
                            <m:sup>
                              <m:r>
                                <a:rPr lang="en-IN" sz="1400" i="1">
                                  <a:latin typeface="Cambria Math" panose="02040503050406030204" pitchFamily="18" charset="0"/>
                                </a:rPr>
                                <m:t>(</m:t>
                              </m:r>
                              <m:r>
                                <a:rPr lang="en-IN" sz="1400" i="1">
                                  <a:latin typeface="Cambria Math" panose="02040503050406030204" pitchFamily="18" charset="0"/>
                                </a:rPr>
                                <m:t>𝑙</m:t>
                              </m:r>
                              <m:r>
                                <a:rPr lang="en-IN" sz="1400" i="1">
                                  <a:latin typeface="Cambria Math" panose="02040503050406030204" pitchFamily="18" charset="0"/>
                                </a:rPr>
                                <m:t>)</m:t>
                              </m:r>
                            </m:sup>
                          </m:sSubSup>
                          <m:r>
                            <m:rPr>
                              <m:nor/>
                            </m:rPr>
                            <a:rPr lang="en-IN" sz="1400" dirty="0"/>
                            <m:t> </m:t>
                          </m:r>
                        </m:e>
                      </m:d>
                    </m:oMath>
                  </m:oMathPara>
                </a14:m>
                <a:endParaRPr lang="en-IN" sz="1400" dirty="0"/>
              </a:p>
            </p:txBody>
          </p:sp>
        </mc:Choice>
        <mc:Fallback xmlns="">
          <p:sp>
            <p:nvSpPr>
              <p:cNvPr id="7" name="Rectangle 6"/>
              <p:cNvSpPr>
                <a:spLocks noRot="1" noChangeAspect="1" noMove="1" noResize="1" noEditPoints="1" noAdjustHandles="1" noChangeArrowheads="1" noChangeShapeType="1" noTextEdit="1"/>
              </p:cNvSpPr>
              <p:nvPr/>
            </p:nvSpPr>
            <p:spPr>
              <a:xfrm>
                <a:off x="1839039" y="1683743"/>
                <a:ext cx="739753" cy="413190"/>
              </a:xfrm>
              <a:prstGeom prst="rect">
                <a:avLst/>
              </a:prstGeom>
              <a:blipFill rotWithShape="0">
                <a:blip r:embed="rId20"/>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96" name="Rectangle 95"/>
              <p:cNvSpPr/>
              <p:nvPr/>
            </p:nvSpPr>
            <p:spPr>
              <a:xfrm>
                <a:off x="1826327" y="1319907"/>
                <a:ext cx="782073" cy="4131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i="1" smtClean="0">
                              <a:latin typeface="Cambria Math" charset="0"/>
                            </a:rPr>
                          </m:ctrlPr>
                        </m:dPr>
                        <m:e>
                          <m:sSubSup>
                            <m:sSubSupPr>
                              <m:ctrlPr>
                                <a:rPr lang="en-US" sz="1400" i="1">
                                  <a:latin typeface="Cambria Math" charset="0"/>
                                </a:rPr>
                              </m:ctrlPr>
                            </m:sSubSupPr>
                            <m:e>
                              <m:r>
                                <a:rPr lang="en-IN" sz="1400" b="1" i="1">
                                  <a:latin typeface="Cambria Math" panose="02040503050406030204" pitchFamily="18" charset="0"/>
                                </a:rPr>
                                <m:t>𝑾</m:t>
                              </m:r>
                            </m:e>
                            <m:sub>
                              <m:r>
                                <a:rPr lang="en-IN" sz="1400" b="0" i="1" smtClean="0">
                                  <a:latin typeface="Cambria Math" panose="02040503050406030204" pitchFamily="18" charset="0"/>
                                </a:rPr>
                                <m:t>𝑚</m:t>
                              </m:r>
                              <m:r>
                                <a:rPr lang="en-IN" sz="1400" i="1">
                                  <a:latin typeface="Cambria Math" panose="02040503050406030204" pitchFamily="18" charset="0"/>
                                </a:rPr>
                                <m:t>,</m:t>
                              </m:r>
                              <m:r>
                                <a:rPr lang="en-IN" sz="1400" b="0" i="1" smtClean="0">
                                  <a:latin typeface="Cambria Math" panose="02040503050406030204" pitchFamily="18" charset="0"/>
                                </a:rPr>
                                <m:t>𝑖</m:t>
                              </m:r>
                            </m:sub>
                            <m:sup>
                              <m:r>
                                <a:rPr lang="en-IN" sz="1400" i="1">
                                  <a:latin typeface="Cambria Math" panose="02040503050406030204" pitchFamily="18" charset="0"/>
                                </a:rPr>
                                <m:t>(</m:t>
                              </m:r>
                              <m:r>
                                <a:rPr lang="en-IN" sz="1400" i="1">
                                  <a:latin typeface="Cambria Math" panose="02040503050406030204" pitchFamily="18" charset="0"/>
                                </a:rPr>
                                <m:t>𝑙</m:t>
                              </m:r>
                              <m:r>
                                <a:rPr lang="en-IN" sz="1400" i="1">
                                  <a:latin typeface="Cambria Math" panose="02040503050406030204" pitchFamily="18" charset="0"/>
                                </a:rPr>
                                <m:t>)</m:t>
                              </m:r>
                            </m:sup>
                          </m:sSubSup>
                          <m:r>
                            <m:rPr>
                              <m:nor/>
                            </m:rPr>
                            <a:rPr lang="en-IN" sz="1400" dirty="0"/>
                            <m:t> </m:t>
                          </m:r>
                        </m:e>
                      </m:d>
                    </m:oMath>
                  </m:oMathPara>
                </a14:m>
                <a:endParaRPr lang="en-IN" sz="1400" dirty="0"/>
              </a:p>
            </p:txBody>
          </p:sp>
        </mc:Choice>
        <mc:Fallback xmlns="">
          <p:sp>
            <p:nvSpPr>
              <p:cNvPr id="96" name="Rectangle 95"/>
              <p:cNvSpPr>
                <a:spLocks noRot="1" noChangeAspect="1" noMove="1" noResize="1" noEditPoints="1" noAdjustHandles="1" noChangeArrowheads="1" noChangeShapeType="1" noTextEdit="1"/>
              </p:cNvSpPr>
              <p:nvPr/>
            </p:nvSpPr>
            <p:spPr>
              <a:xfrm>
                <a:off x="1826327" y="1319907"/>
                <a:ext cx="782073" cy="413190"/>
              </a:xfrm>
              <a:prstGeom prst="rect">
                <a:avLst/>
              </a:prstGeom>
              <a:blipFill rotWithShape="0">
                <a:blip r:embed="rId21"/>
                <a:stretch>
                  <a:fillRect/>
                </a:stretch>
              </a:blipFill>
            </p:spPr>
            <p:txBody>
              <a:bodyPr/>
              <a:lstStyle/>
              <a:p>
                <a:r>
                  <a:rPr lang="en-IN">
                    <a:noFill/>
                  </a:rPr>
                  <a:t> </a:t>
                </a:r>
              </a:p>
            </p:txBody>
          </p:sp>
        </mc:Fallback>
      </mc:AlternateContent>
      <p:cxnSp>
        <p:nvCxnSpPr>
          <p:cNvPr id="9" name="Straight Connector 8"/>
          <p:cNvCxnSpPr>
            <a:stCxn id="119" idx="1"/>
            <a:endCxn id="119" idx="3"/>
          </p:cNvCxnSpPr>
          <p:nvPr/>
        </p:nvCxnSpPr>
        <p:spPr>
          <a:xfrm>
            <a:off x="1902157" y="1711150"/>
            <a:ext cx="595401" cy="0"/>
          </a:xfrm>
          <a:prstGeom prst="line">
            <a:avLst/>
          </a:prstGeom>
        </p:spPr>
        <p:style>
          <a:lnRef idx="1">
            <a:schemeClr val="dk1"/>
          </a:lnRef>
          <a:fillRef idx="0">
            <a:schemeClr val="dk1"/>
          </a:fillRef>
          <a:effectRef idx="0">
            <a:schemeClr val="dk1"/>
          </a:effectRef>
          <a:fontRef idx="minor">
            <a:schemeClr val="tx1"/>
          </a:fontRef>
        </p:style>
      </p:cxnSp>
      <p:cxnSp>
        <p:nvCxnSpPr>
          <p:cNvPr id="97" name="Straight Connector 96"/>
          <p:cNvCxnSpPr/>
          <p:nvPr/>
        </p:nvCxnSpPr>
        <p:spPr>
          <a:xfrm flipH="1">
            <a:off x="2207838" y="2050719"/>
            <a:ext cx="1077" cy="468000"/>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2" name="Rectangle 101"/>
              <p:cNvSpPr/>
              <p:nvPr/>
            </p:nvSpPr>
            <p:spPr>
              <a:xfrm>
                <a:off x="3477225" y="1542214"/>
                <a:ext cx="547778" cy="4057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IN" sz="1600" i="1" smtClean="0">
                              <a:latin typeface="Cambria Math" charset="0"/>
                            </a:rPr>
                          </m:ctrlPr>
                        </m:sSubSupPr>
                        <m:e>
                          <m:r>
                            <a:rPr lang="en-IN" sz="1600" b="1" i="1" smtClean="0">
                              <a:latin typeface="Cambria Math" panose="02040503050406030204" pitchFamily="18" charset="0"/>
                            </a:rPr>
                            <m:t>𝒃</m:t>
                          </m:r>
                        </m:e>
                        <m:sub>
                          <m:r>
                            <a:rPr lang="en-IN" sz="1600" b="0" i="1" smtClean="0">
                              <a:latin typeface="Cambria Math" panose="02040503050406030204" pitchFamily="18" charset="0"/>
                            </a:rPr>
                            <m:t>𝑖</m:t>
                          </m:r>
                        </m:sub>
                        <m:sup>
                          <m:r>
                            <a:rPr lang="en-IN" sz="1600" b="0" i="1" smtClean="0">
                              <a:latin typeface="Cambria Math" panose="02040503050406030204" pitchFamily="18" charset="0"/>
                            </a:rPr>
                            <m:t>(</m:t>
                          </m:r>
                          <m:r>
                            <a:rPr lang="en-IN" sz="1600" b="0" i="1" smtClean="0">
                              <a:latin typeface="Cambria Math" panose="02040503050406030204" pitchFamily="18" charset="0"/>
                            </a:rPr>
                            <m:t>𝑙</m:t>
                          </m:r>
                          <m:r>
                            <a:rPr lang="en-IN" sz="1600" b="0" i="1" smtClean="0">
                              <a:latin typeface="Cambria Math" panose="02040503050406030204" pitchFamily="18" charset="0"/>
                            </a:rPr>
                            <m:t>)</m:t>
                          </m:r>
                        </m:sup>
                      </m:sSubSup>
                    </m:oMath>
                  </m:oMathPara>
                </a14:m>
                <a:endParaRPr lang="en-IN" sz="1600" dirty="0"/>
              </a:p>
            </p:txBody>
          </p:sp>
        </mc:Choice>
        <mc:Fallback xmlns="">
          <p:sp>
            <p:nvSpPr>
              <p:cNvPr id="102" name="Rectangle 101"/>
              <p:cNvSpPr>
                <a:spLocks noRot="1" noChangeAspect="1" noMove="1" noResize="1" noEditPoints="1" noAdjustHandles="1" noChangeArrowheads="1" noChangeShapeType="1" noTextEdit="1"/>
              </p:cNvSpPr>
              <p:nvPr/>
            </p:nvSpPr>
            <p:spPr>
              <a:xfrm>
                <a:off x="3477225" y="1542214"/>
                <a:ext cx="547778" cy="405752"/>
              </a:xfrm>
              <a:prstGeom prst="rect">
                <a:avLst/>
              </a:prstGeom>
              <a:blipFill rotWithShape="0">
                <a:blip r:embed="rId22"/>
                <a:stretch>
                  <a:fillRect/>
                </a:stretch>
              </a:blipFill>
            </p:spPr>
            <p:txBody>
              <a:bodyPr/>
              <a:lstStyle/>
              <a:p>
                <a:r>
                  <a:rPr lang="en-IN">
                    <a:noFill/>
                  </a:rPr>
                  <a:t> </a:t>
                </a:r>
              </a:p>
            </p:txBody>
          </p:sp>
        </mc:Fallback>
      </mc:AlternateContent>
      <p:cxnSp>
        <p:nvCxnSpPr>
          <p:cNvPr id="103" name="Straight Connector 102"/>
          <p:cNvCxnSpPr/>
          <p:nvPr/>
        </p:nvCxnSpPr>
        <p:spPr>
          <a:xfrm flipH="1">
            <a:off x="3747741" y="2078052"/>
            <a:ext cx="1077" cy="468000"/>
          </a:xfrm>
          <a:prstGeom prst="line">
            <a:avLst/>
          </a:prstGeom>
          <a:ln w="28575"/>
        </p:spPr>
        <p:style>
          <a:lnRef idx="1">
            <a:schemeClr val="dk1"/>
          </a:lnRef>
          <a:fillRef idx="0">
            <a:schemeClr val="dk1"/>
          </a:fillRef>
          <a:effectRef idx="0">
            <a:schemeClr val="dk1"/>
          </a:effectRef>
          <a:fontRef idx="minor">
            <a:schemeClr val="tx1"/>
          </a:fontRef>
        </p:style>
      </p:cxnSp>
      <p:sp>
        <p:nvSpPr>
          <p:cNvPr id="12" name="Freeform 11"/>
          <p:cNvSpPr/>
          <p:nvPr/>
        </p:nvSpPr>
        <p:spPr>
          <a:xfrm>
            <a:off x="1388125" y="1514742"/>
            <a:ext cx="517793" cy="3929254"/>
          </a:xfrm>
          <a:custGeom>
            <a:avLst/>
            <a:gdLst>
              <a:gd name="connsiteX0" fmla="*/ 517793 w 517793"/>
              <a:gd name="connsiteY0" fmla="*/ 5586 h 3929254"/>
              <a:gd name="connsiteX1" fmla="*/ 363557 w 517793"/>
              <a:gd name="connsiteY1" fmla="*/ 534395 h 3929254"/>
              <a:gd name="connsiteX2" fmla="*/ 242371 w 517793"/>
              <a:gd name="connsiteY2" fmla="*/ 3376747 h 3929254"/>
              <a:gd name="connsiteX3" fmla="*/ 0 w 517793"/>
              <a:gd name="connsiteY3" fmla="*/ 3927591 h 3929254"/>
            </a:gdLst>
            <a:ahLst/>
            <a:cxnLst>
              <a:cxn ang="0">
                <a:pos x="connsiteX0" y="connsiteY0"/>
              </a:cxn>
              <a:cxn ang="0">
                <a:pos x="connsiteX1" y="connsiteY1"/>
              </a:cxn>
              <a:cxn ang="0">
                <a:pos x="connsiteX2" y="connsiteY2"/>
              </a:cxn>
              <a:cxn ang="0">
                <a:pos x="connsiteX3" y="connsiteY3"/>
              </a:cxn>
            </a:cxnLst>
            <a:rect l="l" t="t" r="r" b="b"/>
            <a:pathLst>
              <a:path w="517793" h="3929254">
                <a:moveTo>
                  <a:pt x="517793" y="5586"/>
                </a:moveTo>
                <a:cubicBezTo>
                  <a:pt x="463627" y="-10940"/>
                  <a:pt x="409461" y="-27465"/>
                  <a:pt x="363557" y="534395"/>
                </a:cubicBezTo>
                <a:cubicBezTo>
                  <a:pt x="317653" y="1096255"/>
                  <a:pt x="302964" y="2811214"/>
                  <a:pt x="242371" y="3376747"/>
                </a:cubicBezTo>
                <a:cubicBezTo>
                  <a:pt x="181778" y="3942280"/>
                  <a:pt x="90889" y="3934935"/>
                  <a:pt x="0" y="3927591"/>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IN"/>
          </a:p>
        </p:txBody>
      </p:sp>
      <p:sp>
        <p:nvSpPr>
          <p:cNvPr id="93" name="Rectangle 92"/>
          <p:cNvSpPr/>
          <p:nvPr/>
        </p:nvSpPr>
        <p:spPr>
          <a:xfrm>
            <a:off x="1267877" y="3964219"/>
            <a:ext cx="835881" cy="319490"/>
          </a:xfrm>
          <a:prstGeom prst="rect">
            <a:avLst/>
          </a:prstGeom>
          <a:solidFill>
            <a:schemeClr val="accent1">
              <a:lumMod val="40000"/>
              <a:lumOff val="60000"/>
            </a:schemeClr>
          </a:solidFill>
          <a:ln>
            <a:solidFill>
              <a:schemeClr val="bg1">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94" name="TextBox 93"/>
              <p:cNvSpPr txBox="1"/>
              <p:nvPr/>
            </p:nvSpPr>
            <p:spPr>
              <a:xfrm>
                <a:off x="1263620" y="4005868"/>
                <a:ext cx="85081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sz="1400" b="0" i="1" smtClean="0">
                          <a:latin typeface="Cambria Math" panose="02040503050406030204" pitchFamily="18" charset="0"/>
                        </a:rPr>
                        <m:t>∀</m:t>
                      </m:r>
                      <m:r>
                        <a:rPr lang="en-IN" sz="1400" b="0" i="1" smtClean="0">
                          <a:latin typeface="Cambria Math" panose="02040503050406030204" pitchFamily="18" charset="0"/>
                        </a:rPr>
                        <m:t>𝑖</m:t>
                      </m:r>
                      <m:r>
                        <a:rPr lang="en-IN" sz="1400" b="0" i="1" smtClean="0">
                          <a:latin typeface="Cambria Math" panose="02040503050406030204" pitchFamily="18" charset="0"/>
                        </a:rPr>
                        <m:t>=1:</m:t>
                      </m:r>
                      <m:sSub>
                        <m:sSubPr>
                          <m:ctrlPr>
                            <a:rPr lang="en-IN" sz="1400" b="0" i="1" smtClean="0">
                              <a:latin typeface="Cambria Math" charset="0"/>
                            </a:rPr>
                          </m:ctrlPr>
                        </m:sSubPr>
                        <m:e>
                          <m:r>
                            <a:rPr lang="en-IN" sz="1400" b="0" i="1" smtClean="0">
                              <a:latin typeface="Cambria Math" panose="02040503050406030204" pitchFamily="18" charset="0"/>
                            </a:rPr>
                            <m:t>𝑀</m:t>
                          </m:r>
                        </m:e>
                        <m:sub>
                          <m:r>
                            <a:rPr lang="en-IN" sz="1400" b="0" i="1" smtClean="0">
                              <a:latin typeface="Cambria Math" panose="02040503050406030204" pitchFamily="18" charset="0"/>
                            </a:rPr>
                            <m:t>𝐿</m:t>
                          </m:r>
                        </m:sub>
                      </m:sSub>
                    </m:oMath>
                  </m:oMathPara>
                </a14:m>
                <a:endParaRPr lang="en-IN" sz="1400" dirty="0"/>
              </a:p>
            </p:txBody>
          </p:sp>
        </mc:Choice>
        <mc:Fallback xmlns="">
          <p:sp>
            <p:nvSpPr>
              <p:cNvPr id="94" name="TextBox 93"/>
              <p:cNvSpPr txBox="1">
                <a:spLocks noRot="1" noChangeAspect="1" noMove="1" noResize="1" noEditPoints="1" noAdjustHandles="1" noChangeArrowheads="1" noChangeShapeType="1" noTextEdit="1"/>
              </p:cNvSpPr>
              <p:nvPr/>
            </p:nvSpPr>
            <p:spPr>
              <a:xfrm>
                <a:off x="1263620" y="4005868"/>
                <a:ext cx="850810" cy="215444"/>
              </a:xfrm>
              <a:prstGeom prst="rect">
                <a:avLst/>
              </a:prstGeom>
              <a:blipFill rotWithShape="0">
                <a:blip r:embed="rId18"/>
                <a:stretch>
                  <a:fillRect l="-3571" b="-14286"/>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92" name="Google Shape;100;p14"/>
              <p:cNvSpPr txBox="1"/>
              <p:nvPr/>
            </p:nvSpPr>
            <p:spPr>
              <a:xfrm>
                <a:off x="8116433" y="1144120"/>
                <a:ext cx="3980832" cy="1545432"/>
              </a:xfrm>
              <a:prstGeom prst="rect">
                <a:avLst/>
              </a:prstGeom>
              <a:noFill/>
              <a:ln>
                <a:noFill/>
              </a:ln>
            </p:spPr>
            <p:txBody>
              <a:bodyPr spcFirstLastPara="1" wrap="square" lIns="91425" tIns="91425" rIns="91425" bIns="91425" anchor="t" anchorCtr="0">
                <a:noAutofit/>
              </a:bodyPr>
              <a:lstStyle/>
              <a:p>
                <a:pPr lvl="0"/>
                <a:r>
                  <a:rPr lang="en-US" sz="1600" dirty="0" smtClean="0"/>
                  <a:t>The very first thing to compute is </a:t>
                </a:r>
                <a14:m>
                  <m:oMath xmlns:m="http://schemas.openxmlformats.org/officeDocument/2006/math">
                    <m:f>
                      <m:fPr>
                        <m:ctrlPr>
                          <a:rPr lang="en-US" sz="1600" i="1">
                            <a:solidFill>
                              <a:prstClr val="black"/>
                            </a:solidFill>
                            <a:latin typeface="Cambria Math" charset="0"/>
                          </a:rPr>
                        </m:ctrlPr>
                      </m:fPr>
                      <m:num>
                        <m:r>
                          <a:rPr lang="en-US" sz="1600" i="1">
                            <a:solidFill>
                              <a:prstClr val="black"/>
                            </a:solidFill>
                            <a:latin typeface="Cambria Math" panose="02040503050406030204" pitchFamily="18" charset="0"/>
                          </a:rPr>
                          <m:t>𝜕</m:t>
                        </m:r>
                        <m:sSubSup>
                          <m:sSubSupPr>
                            <m:ctrlPr>
                              <a:rPr lang="en-US" sz="1600" i="1">
                                <a:solidFill>
                                  <a:prstClr val="black"/>
                                </a:solidFill>
                                <a:latin typeface="Cambria Math" charset="0"/>
                              </a:rPr>
                            </m:ctrlPr>
                          </m:sSubSupPr>
                          <m:e>
                            <m:r>
                              <a:rPr lang="en-US" sz="1600" b="1" i="1">
                                <a:solidFill>
                                  <a:prstClr val="black"/>
                                </a:solidFill>
                                <a:latin typeface="Cambria Math" panose="02040503050406030204" pitchFamily="18" charset="0"/>
                              </a:rPr>
                              <m:t>𝒉</m:t>
                            </m:r>
                          </m:e>
                          <m:sub>
                            <m:r>
                              <a:rPr lang="en-US" sz="1600" b="0" i="1" smtClean="0">
                                <a:solidFill>
                                  <a:prstClr val="black"/>
                                </a:solidFill>
                                <a:latin typeface="Cambria Math" panose="02040503050406030204" pitchFamily="18" charset="0"/>
                              </a:rPr>
                              <m:t>𝑗</m:t>
                            </m:r>
                          </m:sub>
                          <m: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𝑘</m:t>
                            </m:r>
                            <m:r>
                              <a:rPr lang="en-US" sz="1600" i="1">
                                <a:solidFill>
                                  <a:prstClr val="black"/>
                                </a:solidFill>
                                <a:latin typeface="Cambria Math" panose="02040503050406030204" pitchFamily="18" charset="0"/>
                              </a:rPr>
                              <m:t>)</m:t>
                            </m:r>
                          </m:sup>
                        </m:sSubSup>
                      </m:num>
                      <m:den>
                        <m:r>
                          <a:rPr lang="en-US" sz="1600" i="1">
                            <a:solidFill>
                              <a:prstClr val="black"/>
                            </a:solidFill>
                            <a:latin typeface="Cambria Math" panose="02040503050406030204" pitchFamily="18" charset="0"/>
                          </a:rPr>
                          <m:t>𝜕</m:t>
                        </m:r>
                        <m:sSubSup>
                          <m:sSubSupPr>
                            <m:ctrlPr>
                              <a:rPr lang="en-IN" sz="1600" i="1">
                                <a:latin typeface="Cambria Math" charset="0"/>
                              </a:rPr>
                            </m:ctrlPr>
                          </m:sSubSupPr>
                          <m:e>
                            <m:r>
                              <a:rPr lang="en-IN" sz="1600" b="1" i="1">
                                <a:latin typeface="Cambria Math" panose="02040503050406030204" pitchFamily="18" charset="0"/>
                              </a:rPr>
                              <m:t>𝒉</m:t>
                            </m:r>
                          </m:e>
                          <m:sub>
                            <m:r>
                              <a:rPr lang="en-US" sz="1600" b="0" i="1" smtClean="0">
                                <a:latin typeface="Cambria Math" panose="02040503050406030204" pitchFamily="18" charset="0"/>
                              </a:rPr>
                              <m:t>𝑗</m:t>
                            </m:r>
                          </m:sub>
                          <m:sup>
                            <m:r>
                              <a:rPr lang="en-IN" sz="1600" i="1">
                                <a:latin typeface="Cambria Math" panose="02040503050406030204" pitchFamily="18" charset="0"/>
                              </a:rPr>
                              <m:t>(</m:t>
                            </m:r>
                            <m:r>
                              <a:rPr lang="en-US" sz="1600" b="0" i="1" smtClean="0">
                                <a:latin typeface="Cambria Math" panose="02040503050406030204" pitchFamily="18" charset="0"/>
                              </a:rPr>
                              <m:t>𝑘</m:t>
                            </m:r>
                            <m:r>
                              <a:rPr lang="en-IN" sz="1600" i="1">
                                <a:latin typeface="Cambria Math" panose="02040503050406030204" pitchFamily="18" charset="0"/>
                              </a:rPr>
                              <m:t>)</m:t>
                            </m:r>
                          </m:sup>
                        </m:sSubSup>
                      </m:den>
                    </m:f>
                  </m:oMath>
                </a14:m>
                <a:r>
                  <a:rPr lang="en-US" sz="1600" dirty="0" smtClean="0"/>
                  <a:t> which is 1 and </a:t>
                </a:r>
                <a:r>
                  <a:rPr lang="en-US" sz="1600" dirty="0" err="1" smtClean="0"/>
                  <a:t>backpropagate</a:t>
                </a:r>
                <a:r>
                  <a:rPr lang="en-US" sz="1600" dirty="0" smtClean="0"/>
                  <a:t> this all the way to the input. (Note, derivatives of </a:t>
                </a:r>
                <a14:m>
                  <m:oMath xmlns:m="http://schemas.openxmlformats.org/officeDocument/2006/math">
                    <m:sSubSup>
                      <m:sSubSupPr>
                        <m:ctrlPr>
                          <a:rPr lang="en-US" sz="1600" i="1">
                            <a:solidFill>
                              <a:prstClr val="black"/>
                            </a:solidFill>
                            <a:latin typeface="Cambria Math" charset="0"/>
                          </a:rPr>
                        </m:ctrlPr>
                      </m:sSubSupPr>
                      <m:e>
                        <m:r>
                          <a:rPr lang="en-US" sz="1600" b="1" i="1">
                            <a:solidFill>
                              <a:prstClr val="black"/>
                            </a:solidFill>
                            <a:latin typeface="Cambria Math" panose="02040503050406030204" pitchFamily="18" charset="0"/>
                          </a:rPr>
                          <m:t>𝒉</m:t>
                        </m:r>
                      </m:e>
                      <m:sub>
                        <m:r>
                          <a:rPr lang="en-US" sz="1600" i="1">
                            <a:solidFill>
                              <a:prstClr val="black"/>
                            </a:solidFill>
                            <a:latin typeface="Cambria Math" panose="02040503050406030204" pitchFamily="18" charset="0"/>
                          </a:rPr>
                          <m:t>𝑗</m:t>
                        </m:r>
                      </m:sub>
                      <m: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𝑘</m:t>
                        </m:r>
                        <m:r>
                          <a:rPr lang="en-US" sz="1600" i="1">
                            <a:solidFill>
                              <a:prstClr val="black"/>
                            </a:solidFill>
                            <a:latin typeface="Cambria Math" panose="02040503050406030204" pitchFamily="18" charset="0"/>
                          </a:rPr>
                          <m:t>)</m:t>
                        </m:r>
                      </m:sup>
                    </m:sSubSup>
                  </m:oMath>
                </a14:m>
                <a:r>
                  <a:rPr lang="en-US" sz="1600" dirty="0" smtClean="0"/>
                  <a:t> w.r.t. all other neurons in the </a:t>
                </a:r>
                <a14:m>
                  <m:oMath xmlns:m="http://schemas.openxmlformats.org/officeDocument/2006/math">
                    <m:sSup>
                      <m:sSupPr>
                        <m:ctrlPr>
                          <a:rPr lang="en-US" sz="1600" b="0" i="1" smtClean="0">
                            <a:latin typeface="Cambria Math" charset="0"/>
                          </a:rPr>
                        </m:ctrlPr>
                      </m:sSupPr>
                      <m:e>
                        <m:r>
                          <a:rPr lang="en-US" sz="1600" b="0" i="1" smtClean="0">
                            <a:latin typeface="Cambria Math" panose="02040503050406030204" pitchFamily="18" charset="0"/>
                          </a:rPr>
                          <m:t>𝑘</m:t>
                        </m:r>
                      </m:e>
                      <m:sup>
                        <m:r>
                          <a:rPr lang="en-US" sz="1600" b="0" i="1" smtClean="0">
                            <a:latin typeface="Cambria Math" panose="02040503050406030204" pitchFamily="18" charset="0"/>
                          </a:rPr>
                          <m:t>𝑡h</m:t>
                        </m:r>
                      </m:sup>
                    </m:sSup>
                  </m:oMath>
                </a14:m>
                <a:r>
                  <a:rPr lang="en-US" sz="1600" dirty="0" smtClean="0"/>
                  <a:t>layer are 0)</a:t>
                </a:r>
                <a:endParaRPr sz="1600" dirty="0"/>
              </a:p>
            </p:txBody>
          </p:sp>
        </mc:Choice>
        <mc:Fallback xmlns="">
          <p:sp>
            <p:nvSpPr>
              <p:cNvPr id="92" name="Google Shape;100;p14"/>
              <p:cNvSpPr txBox="1">
                <a:spLocks noRot="1" noChangeAspect="1" noMove="1" noResize="1" noEditPoints="1" noAdjustHandles="1" noChangeArrowheads="1" noChangeShapeType="1" noTextEdit="1"/>
              </p:cNvSpPr>
              <p:nvPr/>
            </p:nvSpPr>
            <p:spPr>
              <a:xfrm>
                <a:off x="8116433" y="1144120"/>
                <a:ext cx="3980832" cy="1545432"/>
              </a:xfrm>
              <a:prstGeom prst="rect">
                <a:avLst/>
              </a:prstGeom>
              <a:blipFill rotWithShape="0">
                <a:blip r:embed="rId23"/>
                <a:stretch>
                  <a:fillRect l="-766" r="-1838" b="-5138"/>
                </a:stretch>
              </a:blipFill>
              <a:ln>
                <a:noFill/>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05" name="Rectangle 104"/>
              <p:cNvSpPr/>
              <p:nvPr/>
            </p:nvSpPr>
            <p:spPr>
              <a:xfrm>
                <a:off x="8434918" y="3540991"/>
                <a:ext cx="2145651" cy="6858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r>
                            <a:rPr lang="en-IN" sz="1600" i="1">
                              <a:latin typeface="Cambria Math" panose="02040503050406030204" pitchFamily="18" charset="0"/>
                            </a:rPr>
                            <m:t>𝐽</m:t>
                          </m:r>
                        </m:num>
                        <m:den>
                          <m:r>
                            <a:rPr lang="en-US" sz="1600" i="1">
                              <a:latin typeface="Cambria Math" panose="02040503050406030204" pitchFamily="18" charset="0"/>
                            </a:rPr>
                            <m:t>𝜕</m:t>
                          </m:r>
                          <m:sSubSup>
                            <m:sSubSupPr>
                              <m:ctrlPr>
                                <a:rPr lang="en-US" sz="1600" i="1">
                                  <a:latin typeface="Cambria Math" charset="0"/>
                                </a:rPr>
                              </m:ctrlPr>
                            </m:sSubSupPr>
                            <m:e>
                              <m:r>
                                <a:rPr lang="en-IN" sz="1600" b="1" i="1" smtClean="0">
                                  <a:latin typeface="Cambria Math" panose="02040503050406030204" pitchFamily="18" charset="0"/>
                                </a:rPr>
                                <m:t>𝒂</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r>
                        <a:rPr lang="en-IN" sz="1600" b="0" i="1" smtClean="0">
                          <a:latin typeface="Cambria Math" panose="02040503050406030204" pitchFamily="18" charset="0"/>
                        </a:rPr>
                        <m:t>=</m:t>
                      </m:r>
                      <m:f>
                        <m:fPr>
                          <m:ctrlPr>
                            <a:rPr lang="en-IN" sz="1600" i="1">
                              <a:latin typeface="Cambria Math" charset="0"/>
                            </a:rPr>
                          </m:ctrlPr>
                        </m:fPr>
                        <m:num>
                          <m:r>
                            <a:rPr lang="en-IN" sz="1600" i="1">
                              <a:latin typeface="Cambria Math" panose="02040503050406030204" pitchFamily="18" charset="0"/>
                            </a:rPr>
                            <m:t>𝜕</m:t>
                          </m:r>
                          <m:r>
                            <a:rPr lang="en-IN" sz="1600" i="1">
                              <a:latin typeface="Cambria Math" panose="02040503050406030204" pitchFamily="18" charset="0"/>
                            </a:rPr>
                            <m:t>𝐽</m:t>
                          </m:r>
                        </m:num>
                        <m:den>
                          <m:r>
                            <a:rPr lang="en-IN" sz="1600" i="1">
                              <a:latin typeface="Cambria Math" panose="02040503050406030204" pitchFamily="18" charset="0"/>
                            </a:rPr>
                            <m:t>𝜕</m:t>
                          </m:r>
                          <m:sSubSup>
                            <m:sSubSupPr>
                              <m:ctrlPr>
                                <a:rPr lang="en-IN" sz="1600" i="1">
                                  <a:latin typeface="Cambria Math" charset="0"/>
                                </a:rPr>
                              </m:ctrlPr>
                            </m:sSubSupPr>
                            <m:e>
                              <m:r>
                                <a:rPr lang="en-IN" sz="1600" b="1" i="1">
                                  <a:latin typeface="Cambria Math" panose="02040503050406030204" pitchFamily="18" charset="0"/>
                                </a:rPr>
                                <m:t>𝒉</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r>
                        <a:rPr lang="en-IN" sz="1600" b="0" i="1" smtClean="0">
                          <a:latin typeface="Cambria Math" panose="02040503050406030204" pitchFamily="18" charset="0"/>
                        </a:rPr>
                        <m:t>𝑔</m:t>
                      </m:r>
                      <m:r>
                        <a:rPr lang="en-IN" sz="1600" b="0" i="1" smtClean="0">
                          <a:latin typeface="Cambria Math" panose="02040503050406030204" pitchFamily="18" charset="0"/>
                        </a:rPr>
                        <m:t>′</m:t>
                      </m:r>
                      <m:d>
                        <m:dPr>
                          <m:ctrlPr>
                            <a:rPr lang="en-IN" sz="1600" b="0" i="1" smtClean="0">
                              <a:latin typeface="Cambria Math" charset="0"/>
                            </a:rPr>
                          </m:ctrlPr>
                        </m:dPr>
                        <m:e>
                          <m:sSubSup>
                            <m:sSubSupPr>
                              <m:ctrlPr>
                                <a:rPr lang="en-IN" sz="1600" b="0" i="1" smtClean="0">
                                  <a:latin typeface="Cambria Math" charset="0"/>
                                </a:rPr>
                              </m:ctrlPr>
                            </m:sSubSupPr>
                            <m:e>
                              <m:r>
                                <a:rPr lang="en-IN" sz="1600" b="1" i="1" smtClean="0">
                                  <a:latin typeface="Cambria Math" panose="02040503050406030204" pitchFamily="18" charset="0"/>
                                </a:rPr>
                                <m:t>𝒂</m:t>
                              </m:r>
                            </m:e>
                            <m:sub>
                              <m:r>
                                <a:rPr lang="en-IN" sz="1600" b="0" i="1" smtClean="0">
                                  <a:latin typeface="Cambria Math" panose="02040503050406030204" pitchFamily="18" charset="0"/>
                                </a:rPr>
                                <m:t>𝑖</m:t>
                              </m:r>
                            </m:sub>
                            <m:sup>
                              <m:r>
                                <a:rPr lang="en-IN" sz="1600" b="0" i="1" smtClean="0">
                                  <a:latin typeface="Cambria Math" panose="02040503050406030204" pitchFamily="18" charset="0"/>
                                </a:rPr>
                                <m:t>(</m:t>
                              </m:r>
                              <m:r>
                                <a:rPr lang="en-IN" sz="1600" b="0" i="1" smtClean="0">
                                  <a:latin typeface="Cambria Math" panose="02040503050406030204" pitchFamily="18" charset="0"/>
                                </a:rPr>
                                <m:t>𝑙</m:t>
                              </m:r>
                              <m:r>
                                <a:rPr lang="en-IN" sz="1600" b="0" i="1" smtClean="0">
                                  <a:latin typeface="Cambria Math" panose="02040503050406030204" pitchFamily="18" charset="0"/>
                                </a:rPr>
                                <m:t>)</m:t>
                              </m:r>
                            </m:sup>
                          </m:sSubSup>
                        </m:e>
                      </m:d>
                    </m:oMath>
                  </m:oMathPara>
                </a14:m>
                <a:endParaRPr lang="en-IN" sz="1600" dirty="0"/>
              </a:p>
            </p:txBody>
          </p:sp>
        </mc:Choice>
        <mc:Fallback xmlns="">
          <p:sp>
            <p:nvSpPr>
              <p:cNvPr id="117" name="Rectangle 116"/>
              <p:cNvSpPr>
                <a:spLocks noRot="1" noChangeAspect="1" noMove="1" noResize="1" noEditPoints="1" noAdjustHandles="1" noChangeArrowheads="1" noChangeShapeType="1" noTextEdit="1"/>
              </p:cNvSpPr>
              <p:nvPr/>
            </p:nvSpPr>
            <p:spPr>
              <a:xfrm>
                <a:off x="8434918" y="3540991"/>
                <a:ext cx="2145651" cy="685829"/>
              </a:xfrm>
              <a:prstGeom prst="rect">
                <a:avLst/>
              </a:prstGeom>
              <a:blipFill rotWithShape="0">
                <a:blip r:embed="rId24"/>
                <a:stretch>
                  <a:fillRect/>
                </a:stretch>
              </a:blipFill>
            </p:spPr>
            <p:txBody>
              <a:bodyPr/>
              <a:lstStyle/>
              <a:p>
                <a:r>
                  <a:rPr lang="en-IN">
                    <a:noFill/>
                  </a:rPr>
                  <a:t> </a:t>
                </a:r>
              </a:p>
            </p:txBody>
          </p:sp>
        </mc:Fallback>
      </mc:AlternateContent>
      <p:sp>
        <p:nvSpPr>
          <p:cNvPr id="106" name="TextBox 105"/>
          <p:cNvSpPr txBox="1"/>
          <p:nvPr/>
        </p:nvSpPr>
        <p:spPr>
          <a:xfrm>
            <a:off x="11240365" y="3714628"/>
            <a:ext cx="601447" cy="338554"/>
          </a:xfrm>
          <a:prstGeom prst="rect">
            <a:avLst/>
          </a:prstGeom>
          <a:noFill/>
        </p:spPr>
        <p:txBody>
          <a:bodyPr wrap="none" rtlCol="0">
            <a:spAutoFit/>
          </a:bodyPr>
          <a:lstStyle/>
          <a:p>
            <a:r>
              <a:rPr lang="en-IN" sz="1600" dirty="0" smtClean="0"/>
              <a:t>… (3)</a:t>
            </a:r>
            <a:endParaRPr lang="en-IN" sz="1600" dirty="0"/>
          </a:p>
        </p:txBody>
      </p:sp>
      <mc:AlternateContent xmlns:mc="http://schemas.openxmlformats.org/markup-compatibility/2006" xmlns:a14="http://schemas.microsoft.com/office/drawing/2010/main">
        <mc:Choice Requires="a14">
          <p:sp>
            <p:nvSpPr>
              <p:cNvPr id="108" name="Rectangle 107"/>
              <p:cNvSpPr/>
              <p:nvPr/>
            </p:nvSpPr>
            <p:spPr>
              <a:xfrm>
                <a:off x="8389858" y="4226820"/>
                <a:ext cx="1373518" cy="6858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r>
                            <a:rPr lang="en-IN" sz="1600" i="1">
                              <a:latin typeface="Cambria Math" panose="02040503050406030204" pitchFamily="18" charset="0"/>
                            </a:rPr>
                            <m:t>𝐽</m:t>
                          </m:r>
                        </m:num>
                        <m:den>
                          <m:r>
                            <a:rPr lang="en-US" sz="1600" i="1">
                              <a:latin typeface="Cambria Math" panose="02040503050406030204" pitchFamily="18" charset="0"/>
                            </a:rPr>
                            <m:t>𝜕</m:t>
                          </m:r>
                          <m:sSubSup>
                            <m:sSubSupPr>
                              <m:ctrlPr>
                                <a:rPr lang="en-US" sz="1600" i="1">
                                  <a:latin typeface="Cambria Math" charset="0"/>
                                </a:rPr>
                              </m:ctrlPr>
                            </m:sSubSupPr>
                            <m:e>
                              <m:r>
                                <a:rPr lang="en-IN" sz="1600" b="1" i="1" smtClean="0">
                                  <a:latin typeface="Cambria Math" panose="02040503050406030204" pitchFamily="18" charset="0"/>
                                </a:rPr>
                                <m:t>𝒃</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r>
                        <a:rPr lang="en-IN" sz="1600" b="0" i="1" smtClean="0">
                          <a:latin typeface="Cambria Math" panose="02040503050406030204" pitchFamily="18" charset="0"/>
                        </a:rPr>
                        <m:t>=</m:t>
                      </m:r>
                      <m:f>
                        <m:fPr>
                          <m:ctrlPr>
                            <a:rPr lang="en-IN" sz="1600" i="1">
                              <a:latin typeface="Cambria Math" charset="0"/>
                            </a:rPr>
                          </m:ctrlPr>
                        </m:fPr>
                        <m:num>
                          <m:r>
                            <a:rPr lang="en-IN" sz="1600" i="1">
                              <a:latin typeface="Cambria Math" panose="02040503050406030204" pitchFamily="18" charset="0"/>
                            </a:rPr>
                            <m:t>𝜕</m:t>
                          </m:r>
                          <m:r>
                            <a:rPr lang="en-IN" sz="1600" i="1">
                              <a:latin typeface="Cambria Math" panose="02040503050406030204" pitchFamily="18" charset="0"/>
                            </a:rPr>
                            <m:t>𝐽</m:t>
                          </m:r>
                        </m:num>
                        <m:den>
                          <m:r>
                            <a:rPr lang="en-IN" sz="1600" i="1">
                              <a:latin typeface="Cambria Math" panose="02040503050406030204" pitchFamily="18" charset="0"/>
                            </a:rPr>
                            <m:t>𝜕</m:t>
                          </m:r>
                          <m:sSubSup>
                            <m:sSubSupPr>
                              <m:ctrlPr>
                                <a:rPr lang="en-IN" sz="1600" i="1">
                                  <a:latin typeface="Cambria Math" charset="0"/>
                                </a:rPr>
                              </m:ctrlPr>
                            </m:sSubSupPr>
                            <m:e>
                              <m:r>
                                <a:rPr lang="en-IN" sz="1600" b="1" i="1">
                                  <a:latin typeface="Cambria Math" panose="02040503050406030204" pitchFamily="18" charset="0"/>
                                </a:rPr>
                                <m:t>𝒂</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oMath>
                  </m:oMathPara>
                </a14:m>
                <a:endParaRPr lang="en-IN" sz="1600" dirty="0"/>
              </a:p>
            </p:txBody>
          </p:sp>
        </mc:Choice>
        <mc:Fallback xmlns="">
          <p:sp>
            <p:nvSpPr>
              <p:cNvPr id="43" name="Rectangle 42"/>
              <p:cNvSpPr>
                <a:spLocks noRot="1" noChangeAspect="1" noMove="1" noResize="1" noEditPoints="1" noAdjustHandles="1" noChangeArrowheads="1" noChangeShapeType="1" noTextEdit="1"/>
              </p:cNvSpPr>
              <p:nvPr/>
            </p:nvSpPr>
            <p:spPr>
              <a:xfrm>
                <a:off x="8389858" y="4226820"/>
                <a:ext cx="1373518" cy="685829"/>
              </a:xfrm>
              <a:prstGeom prst="rect">
                <a:avLst/>
              </a:prstGeom>
              <a:blipFill rotWithShape="0">
                <a:blip r:embed="rId25"/>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09" name="Rectangle 108"/>
              <p:cNvSpPr/>
              <p:nvPr/>
            </p:nvSpPr>
            <p:spPr>
              <a:xfrm>
                <a:off x="8314883" y="4921455"/>
                <a:ext cx="2000997" cy="7137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r>
                            <a:rPr lang="en-IN" sz="1600" i="1">
                              <a:latin typeface="Cambria Math" panose="02040503050406030204" pitchFamily="18" charset="0"/>
                            </a:rPr>
                            <m:t>𝐽</m:t>
                          </m:r>
                        </m:num>
                        <m:den>
                          <m:r>
                            <a:rPr lang="en-US" sz="1600" i="1">
                              <a:latin typeface="Cambria Math" panose="02040503050406030204" pitchFamily="18" charset="0"/>
                            </a:rPr>
                            <m:t>𝜕</m:t>
                          </m:r>
                          <m:sSubSup>
                            <m:sSubSupPr>
                              <m:ctrlPr>
                                <a:rPr lang="en-US" sz="1600" i="1">
                                  <a:latin typeface="Cambria Math" charset="0"/>
                                </a:rPr>
                              </m:ctrlPr>
                            </m:sSubSupPr>
                            <m:e>
                              <m:r>
                                <a:rPr lang="en-IN" sz="1600" b="1" i="1">
                                  <a:latin typeface="Cambria Math" panose="02040503050406030204" pitchFamily="18" charset="0"/>
                                </a:rPr>
                                <m:t>𝑾</m:t>
                              </m:r>
                            </m:e>
                            <m:sub>
                              <m:r>
                                <a:rPr lang="en-IN" sz="1600" i="1">
                                  <a:latin typeface="Cambria Math" panose="02040503050406030204" pitchFamily="18" charset="0"/>
                                </a:rPr>
                                <m:t>𝑖</m:t>
                              </m:r>
                              <m:r>
                                <a:rPr lang="en-IN" sz="1600" i="1">
                                  <a:latin typeface="Cambria Math" panose="02040503050406030204" pitchFamily="18" charset="0"/>
                                </a:rPr>
                                <m:t>,</m:t>
                              </m:r>
                              <m:r>
                                <a:rPr lang="en-IN" sz="1600" i="1">
                                  <a:latin typeface="Cambria Math" panose="02040503050406030204" pitchFamily="18" charset="0"/>
                                </a:rPr>
                                <m:t>𝑗</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r>
                        <a:rPr lang="en-IN" sz="1600" b="0" i="1" smtClean="0">
                          <a:latin typeface="Cambria Math" panose="02040503050406030204" pitchFamily="18" charset="0"/>
                        </a:rPr>
                        <m:t>=</m:t>
                      </m:r>
                      <m:f>
                        <m:fPr>
                          <m:ctrlPr>
                            <a:rPr lang="en-IN" sz="1600" i="1">
                              <a:latin typeface="Cambria Math" charset="0"/>
                            </a:rPr>
                          </m:ctrlPr>
                        </m:fPr>
                        <m:num>
                          <m:r>
                            <a:rPr lang="en-IN" sz="1600" i="1">
                              <a:latin typeface="Cambria Math" panose="02040503050406030204" pitchFamily="18" charset="0"/>
                            </a:rPr>
                            <m:t>𝜕</m:t>
                          </m:r>
                          <m:r>
                            <a:rPr lang="en-IN" sz="1600" i="1">
                              <a:latin typeface="Cambria Math" panose="02040503050406030204" pitchFamily="18" charset="0"/>
                            </a:rPr>
                            <m:t>𝐽</m:t>
                          </m:r>
                        </m:num>
                        <m:den>
                          <m:r>
                            <a:rPr lang="en-IN" sz="1600" i="1">
                              <a:latin typeface="Cambria Math" panose="02040503050406030204" pitchFamily="18" charset="0"/>
                            </a:rPr>
                            <m:t>𝜕</m:t>
                          </m:r>
                          <m:sSubSup>
                            <m:sSubSupPr>
                              <m:ctrlPr>
                                <a:rPr lang="en-IN" sz="1600" i="1">
                                  <a:latin typeface="Cambria Math" charset="0"/>
                                </a:rPr>
                              </m:ctrlPr>
                            </m:sSubSupPr>
                            <m:e>
                              <m:r>
                                <a:rPr lang="en-IN" sz="1600" b="1" i="1">
                                  <a:latin typeface="Cambria Math" panose="02040503050406030204" pitchFamily="18" charset="0"/>
                                </a:rPr>
                                <m:t>𝒂</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sSubSup>
                        <m:sSubSupPr>
                          <m:ctrlPr>
                            <a:rPr lang="en-IN" sz="1600" i="1" dirty="0">
                              <a:latin typeface="Cambria Math" charset="0"/>
                            </a:rPr>
                          </m:ctrlPr>
                        </m:sSubSupPr>
                        <m:e>
                          <m:r>
                            <a:rPr lang="en-US" sz="1600" b="1" i="1" dirty="0">
                              <a:latin typeface="Cambria Math" panose="02040503050406030204" pitchFamily="18" charset="0"/>
                            </a:rPr>
                            <m:t>𝒉</m:t>
                          </m:r>
                        </m:e>
                        <m:sub>
                          <m:r>
                            <a:rPr lang="en-US" sz="1600" i="1" dirty="0">
                              <a:latin typeface="Cambria Math" panose="02040503050406030204" pitchFamily="18" charset="0"/>
                            </a:rPr>
                            <m:t>𝑗</m:t>
                          </m:r>
                        </m:sub>
                        <m:sup>
                          <m:d>
                            <m:dPr>
                              <m:ctrlPr>
                                <a:rPr lang="en-US" sz="1600" i="1" dirty="0">
                                  <a:latin typeface="Cambria Math" charset="0"/>
                                </a:rPr>
                              </m:ctrlPr>
                            </m:dPr>
                            <m:e>
                              <m:r>
                                <a:rPr lang="en-US" sz="1600" i="1" dirty="0">
                                  <a:latin typeface="Cambria Math" panose="02040503050406030204" pitchFamily="18" charset="0"/>
                                </a:rPr>
                                <m:t>𝑙</m:t>
                              </m:r>
                              <m:r>
                                <a:rPr lang="en-US" sz="1600" i="1" dirty="0">
                                  <a:latin typeface="Cambria Math" panose="02040503050406030204" pitchFamily="18" charset="0"/>
                                </a:rPr>
                                <m:t>−1</m:t>
                              </m:r>
                            </m:e>
                          </m:d>
                        </m:sup>
                      </m:sSubSup>
                    </m:oMath>
                  </m:oMathPara>
                </a14:m>
                <a:endParaRPr lang="en-IN" sz="1600" dirty="0"/>
              </a:p>
            </p:txBody>
          </p:sp>
        </mc:Choice>
        <mc:Fallback xmlns="">
          <p:sp>
            <p:nvSpPr>
              <p:cNvPr id="46" name="Rectangle 45"/>
              <p:cNvSpPr>
                <a:spLocks noRot="1" noChangeAspect="1" noMove="1" noResize="1" noEditPoints="1" noAdjustHandles="1" noChangeArrowheads="1" noChangeShapeType="1" noTextEdit="1"/>
              </p:cNvSpPr>
              <p:nvPr/>
            </p:nvSpPr>
            <p:spPr>
              <a:xfrm>
                <a:off x="8314883" y="4921455"/>
                <a:ext cx="2000997" cy="713722"/>
              </a:xfrm>
              <a:prstGeom prst="rect">
                <a:avLst/>
              </a:prstGeom>
              <a:blipFill rotWithShape="0">
                <a:blip r:embed="rId26"/>
                <a:stretch>
                  <a:fillRect/>
                </a:stretch>
              </a:blipFill>
            </p:spPr>
            <p:txBody>
              <a:bodyPr/>
              <a:lstStyle/>
              <a:p>
                <a:r>
                  <a:rPr lang="en-IN">
                    <a:noFill/>
                  </a:rPr>
                  <a:t> </a:t>
                </a:r>
              </a:p>
            </p:txBody>
          </p:sp>
        </mc:Fallback>
      </mc:AlternateContent>
      <p:sp>
        <p:nvSpPr>
          <p:cNvPr id="110" name="TextBox 109"/>
          <p:cNvSpPr txBox="1"/>
          <p:nvPr/>
        </p:nvSpPr>
        <p:spPr>
          <a:xfrm>
            <a:off x="11240365" y="4334355"/>
            <a:ext cx="601447" cy="338554"/>
          </a:xfrm>
          <a:prstGeom prst="rect">
            <a:avLst/>
          </a:prstGeom>
          <a:noFill/>
        </p:spPr>
        <p:txBody>
          <a:bodyPr wrap="none" rtlCol="0">
            <a:spAutoFit/>
          </a:bodyPr>
          <a:lstStyle/>
          <a:p>
            <a:r>
              <a:rPr lang="en-IN" sz="1600" dirty="0" smtClean="0"/>
              <a:t>… (2)</a:t>
            </a:r>
            <a:endParaRPr lang="en-IN" sz="1600" dirty="0"/>
          </a:p>
        </p:txBody>
      </p:sp>
      <p:sp>
        <p:nvSpPr>
          <p:cNvPr id="111" name="TextBox 110"/>
          <p:cNvSpPr txBox="1"/>
          <p:nvPr/>
        </p:nvSpPr>
        <p:spPr>
          <a:xfrm>
            <a:off x="11240365" y="5080867"/>
            <a:ext cx="601447" cy="338554"/>
          </a:xfrm>
          <a:prstGeom prst="rect">
            <a:avLst/>
          </a:prstGeom>
          <a:noFill/>
        </p:spPr>
        <p:txBody>
          <a:bodyPr wrap="none" rtlCol="0">
            <a:spAutoFit/>
          </a:bodyPr>
          <a:lstStyle/>
          <a:p>
            <a:r>
              <a:rPr lang="en-IN" sz="1600" dirty="0" smtClean="0"/>
              <a:t>… (1)</a:t>
            </a:r>
            <a:endParaRPr lang="en-IN" sz="1600" dirty="0"/>
          </a:p>
        </p:txBody>
      </p:sp>
      <mc:AlternateContent xmlns:mc="http://schemas.openxmlformats.org/markup-compatibility/2006" xmlns:a14="http://schemas.microsoft.com/office/drawing/2010/main">
        <mc:Choice Requires="a14">
          <p:sp>
            <p:nvSpPr>
              <p:cNvPr id="113" name="Rectangle 112"/>
              <p:cNvSpPr/>
              <p:nvPr/>
            </p:nvSpPr>
            <p:spPr>
              <a:xfrm>
                <a:off x="8263671" y="5616933"/>
                <a:ext cx="2420856" cy="785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r>
                            <a:rPr lang="en-IN" sz="1600" i="1">
                              <a:latin typeface="Cambria Math" panose="02040503050406030204" pitchFamily="18" charset="0"/>
                            </a:rPr>
                            <m:t>𝐽</m:t>
                          </m:r>
                        </m:num>
                        <m:den>
                          <m:r>
                            <a:rPr lang="en-US" sz="1600" i="1">
                              <a:latin typeface="Cambria Math" panose="02040503050406030204" pitchFamily="18" charset="0"/>
                            </a:rPr>
                            <m:t>𝜕</m:t>
                          </m:r>
                          <m:sSubSup>
                            <m:sSubSupPr>
                              <m:ctrlPr>
                                <a:rPr lang="en-US" sz="1600" i="1">
                                  <a:latin typeface="Cambria Math" charset="0"/>
                                </a:rPr>
                              </m:ctrlPr>
                            </m:sSubSupPr>
                            <m:e>
                              <m:r>
                                <a:rPr lang="en-IN" sz="1600" b="1" i="1">
                                  <a:latin typeface="Cambria Math" panose="02040503050406030204" pitchFamily="18" charset="0"/>
                                </a:rPr>
                                <m:t>𝒉</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b="0" i="1" smtClean="0">
                                  <a:latin typeface="Cambria Math" panose="02040503050406030204" pitchFamily="18" charset="0"/>
                                </a:rPr>
                                <m:t>−1</m:t>
                              </m:r>
                              <m:r>
                                <a:rPr lang="en-IN" sz="1600" i="1">
                                  <a:latin typeface="Cambria Math" panose="02040503050406030204" pitchFamily="18" charset="0"/>
                                </a:rPr>
                                <m:t>)</m:t>
                              </m:r>
                            </m:sup>
                          </m:sSubSup>
                        </m:den>
                      </m:f>
                      <m:r>
                        <a:rPr lang="en-IN" sz="1600" i="1">
                          <a:latin typeface="Cambria Math" panose="02040503050406030204" pitchFamily="18" charset="0"/>
                        </a:rPr>
                        <m:t>=</m:t>
                      </m:r>
                      <m:nary>
                        <m:naryPr>
                          <m:chr m:val="∑"/>
                          <m:ctrlPr>
                            <a:rPr lang="en-IN" sz="1600" i="1">
                              <a:latin typeface="Cambria Math" charset="0"/>
                            </a:rPr>
                          </m:ctrlPr>
                        </m:naryPr>
                        <m:sub>
                          <m:r>
                            <m:rPr>
                              <m:brk m:alnAt="23"/>
                            </m:rPr>
                            <a:rPr lang="en-IN" sz="1600" i="1">
                              <a:latin typeface="Cambria Math" panose="02040503050406030204" pitchFamily="18" charset="0"/>
                            </a:rPr>
                            <m:t>𝑚</m:t>
                          </m:r>
                          <m:r>
                            <a:rPr lang="en-IN" sz="1600" i="1">
                              <a:latin typeface="Cambria Math" panose="02040503050406030204" pitchFamily="18" charset="0"/>
                            </a:rPr>
                            <m:t>=1</m:t>
                          </m:r>
                        </m:sub>
                        <m:sup>
                          <m:sSub>
                            <m:sSubPr>
                              <m:ctrlPr>
                                <a:rPr lang="en-IN" sz="1600" i="1">
                                  <a:latin typeface="Cambria Math" charset="0"/>
                                </a:rPr>
                              </m:ctrlPr>
                            </m:sSubPr>
                            <m:e>
                              <m:r>
                                <a:rPr lang="en-IN" sz="1600" i="1">
                                  <a:latin typeface="Cambria Math" panose="02040503050406030204" pitchFamily="18" charset="0"/>
                                </a:rPr>
                                <m:t>𝑀</m:t>
                              </m:r>
                            </m:e>
                            <m:sub>
                              <m:r>
                                <a:rPr lang="en-IN" sz="1600" i="1">
                                  <a:latin typeface="Cambria Math" panose="02040503050406030204" pitchFamily="18" charset="0"/>
                                </a:rPr>
                                <m:t>𝑙</m:t>
                              </m:r>
                            </m:sub>
                          </m:sSub>
                        </m:sup>
                        <m:e>
                          <m:f>
                            <m:fPr>
                              <m:ctrlPr>
                                <a:rPr lang="en-IN" sz="1600" i="1">
                                  <a:latin typeface="Cambria Math" charset="0"/>
                                </a:rPr>
                              </m:ctrlPr>
                            </m:fPr>
                            <m:num>
                              <m:r>
                                <a:rPr lang="en-IN" sz="1600" i="1">
                                  <a:latin typeface="Cambria Math" panose="02040503050406030204" pitchFamily="18" charset="0"/>
                                </a:rPr>
                                <m:t>𝜕</m:t>
                              </m:r>
                              <m:r>
                                <a:rPr lang="en-IN" sz="1600" i="1">
                                  <a:latin typeface="Cambria Math" panose="02040503050406030204" pitchFamily="18" charset="0"/>
                                </a:rPr>
                                <m:t>𝐽</m:t>
                              </m:r>
                            </m:num>
                            <m:den>
                              <m:r>
                                <a:rPr lang="en-IN" sz="1600" i="1">
                                  <a:latin typeface="Cambria Math" panose="02040503050406030204" pitchFamily="18" charset="0"/>
                                </a:rPr>
                                <m:t>𝜕</m:t>
                              </m:r>
                              <m:sSubSup>
                                <m:sSubSupPr>
                                  <m:ctrlPr>
                                    <a:rPr lang="en-IN" sz="1600" i="1">
                                      <a:latin typeface="Cambria Math" charset="0"/>
                                    </a:rPr>
                                  </m:ctrlPr>
                                </m:sSubSupPr>
                                <m:e>
                                  <m:r>
                                    <a:rPr lang="en-IN" sz="1600" b="1" i="1">
                                      <a:latin typeface="Cambria Math" panose="02040503050406030204" pitchFamily="18" charset="0"/>
                                    </a:rPr>
                                    <m:t>𝒂</m:t>
                                  </m:r>
                                </m:e>
                                <m:sub>
                                  <m:r>
                                    <a:rPr lang="en-IN" sz="1600" i="1">
                                      <a:latin typeface="Cambria Math" panose="02040503050406030204" pitchFamily="18" charset="0"/>
                                    </a:rPr>
                                    <m:t>𝑚</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e>
                      </m:nary>
                      <m:sSubSup>
                        <m:sSubSupPr>
                          <m:ctrlPr>
                            <a:rPr lang="en-IN" sz="1600" i="1">
                              <a:latin typeface="Cambria Math" charset="0"/>
                            </a:rPr>
                          </m:ctrlPr>
                        </m:sSubSupPr>
                        <m:e>
                          <m:r>
                            <a:rPr lang="en-US" sz="1600" b="1" i="1">
                              <a:latin typeface="Cambria Math" panose="02040503050406030204" pitchFamily="18" charset="0"/>
                            </a:rPr>
                            <m:t>𝑾</m:t>
                          </m:r>
                        </m:e>
                        <m:sub>
                          <m:r>
                            <a:rPr lang="en-IN" sz="1600" i="1">
                              <a:latin typeface="Cambria Math" panose="02040503050406030204" pitchFamily="18" charset="0"/>
                            </a:rPr>
                            <m:t>𝑚</m:t>
                          </m:r>
                          <m:r>
                            <a:rPr lang="en-US" sz="1600" i="1">
                              <a:latin typeface="Cambria Math" panose="02040503050406030204" pitchFamily="18" charset="0"/>
                            </a:rPr>
                            <m:t>,</m:t>
                          </m:r>
                          <m:r>
                            <a:rPr lang="en-IN" sz="1600" i="1">
                              <a:latin typeface="Cambria Math" panose="02040503050406030204" pitchFamily="18" charset="0"/>
                            </a:rPr>
                            <m:t>𝑖</m:t>
                          </m:r>
                        </m:sub>
                        <m:sup>
                          <m:d>
                            <m:dPr>
                              <m:ctrlPr>
                                <a:rPr lang="en-US" sz="1600" i="1">
                                  <a:latin typeface="Cambria Math" charset="0"/>
                                </a:rPr>
                              </m:ctrlPr>
                            </m:dPr>
                            <m:e>
                              <m:r>
                                <a:rPr lang="en-US" sz="1600" i="1">
                                  <a:latin typeface="Cambria Math" panose="02040503050406030204" pitchFamily="18" charset="0"/>
                                </a:rPr>
                                <m:t>𝑙</m:t>
                              </m:r>
                            </m:e>
                          </m:d>
                        </m:sup>
                      </m:sSubSup>
                    </m:oMath>
                  </m:oMathPara>
                </a14:m>
                <a:endParaRPr lang="en-IN" sz="1600" dirty="0"/>
              </a:p>
            </p:txBody>
          </p:sp>
        </mc:Choice>
        <mc:Fallback xmlns="">
          <p:sp>
            <p:nvSpPr>
              <p:cNvPr id="86" name="Rectangle 85"/>
              <p:cNvSpPr>
                <a:spLocks noRot="1" noChangeAspect="1" noMove="1" noResize="1" noEditPoints="1" noAdjustHandles="1" noChangeArrowheads="1" noChangeShapeType="1" noTextEdit="1"/>
              </p:cNvSpPr>
              <p:nvPr/>
            </p:nvSpPr>
            <p:spPr>
              <a:xfrm>
                <a:off x="8263671" y="5616933"/>
                <a:ext cx="2420856" cy="785984"/>
              </a:xfrm>
              <a:prstGeom prst="rect">
                <a:avLst/>
              </a:prstGeom>
              <a:blipFill rotWithShape="0">
                <a:blip r:embed="rId27"/>
                <a:stretch>
                  <a:fillRect/>
                </a:stretch>
              </a:blipFill>
            </p:spPr>
            <p:txBody>
              <a:bodyPr/>
              <a:lstStyle/>
              <a:p>
                <a:r>
                  <a:rPr lang="en-IN">
                    <a:noFill/>
                  </a:rPr>
                  <a:t> </a:t>
                </a:r>
              </a:p>
            </p:txBody>
          </p:sp>
        </mc:Fallback>
      </mc:AlternateContent>
      <p:sp>
        <p:nvSpPr>
          <p:cNvPr id="114" name="TextBox 113"/>
          <p:cNvSpPr txBox="1"/>
          <p:nvPr/>
        </p:nvSpPr>
        <p:spPr>
          <a:xfrm>
            <a:off x="11246793" y="5849668"/>
            <a:ext cx="601447" cy="338554"/>
          </a:xfrm>
          <a:prstGeom prst="rect">
            <a:avLst/>
          </a:prstGeom>
          <a:noFill/>
        </p:spPr>
        <p:txBody>
          <a:bodyPr wrap="none" rtlCol="0">
            <a:spAutoFit/>
          </a:bodyPr>
          <a:lstStyle/>
          <a:p>
            <a:r>
              <a:rPr lang="en-IN" sz="1600" dirty="0" smtClean="0"/>
              <a:t>… (4)</a:t>
            </a:r>
            <a:endParaRPr lang="en-IN" sz="1600" dirty="0"/>
          </a:p>
        </p:txBody>
      </p:sp>
      <p:sp>
        <p:nvSpPr>
          <p:cNvPr id="87"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115" name="Google Shape;100;p14"/>
          <p:cNvSpPr txBox="1"/>
          <p:nvPr/>
        </p:nvSpPr>
        <p:spPr>
          <a:xfrm>
            <a:off x="1861073" y="832857"/>
            <a:ext cx="8509299" cy="5777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smtClean="0">
                <a:solidFill>
                  <a:srgbClr val="434343"/>
                </a:solidFill>
              </a:rPr>
              <a:t>Backpropagation in </a:t>
            </a:r>
            <a:r>
              <a:rPr lang="en-US" sz="2800" smtClean="0">
                <a:solidFill>
                  <a:srgbClr val="434343"/>
                </a:solidFill>
              </a:rPr>
              <a:t>a Nutshell</a:t>
            </a:r>
            <a:endParaRPr sz="2800" dirty="0">
              <a:solidFill>
                <a:srgbClr val="434343"/>
              </a:solidFill>
            </a:endParaRPr>
          </a:p>
        </p:txBody>
      </p:sp>
      <p:sp>
        <p:nvSpPr>
          <p:cNvPr id="100" name="Footer Placeholder 7"/>
          <p:cNvSpPr>
            <a:spLocks noGrp="1"/>
          </p:cNvSpPr>
          <p:nvPr>
            <p:ph type="ftr" sz="quarter" idx="11"/>
          </p:nvPr>
        </p:nvSpPr>
        <p:spPr>
          <a:xfrm>
            <a:off x="2012197" y="6492277"/>
            <a:ext cx="8167606" cy="365125"/>
          </a:xfrm>
        </p:spPr>
        <p:txBody>
          <a:bodyPr/>
          <a:lstStyle/>
          <a:p>
            <a:r>
              <a:rPr lang="en-US" dirty="0" smtClean="0"/>
              <a:t>CS60010 / Deep Learning | </a:t>
            </a:r>
            <a:r>
              <a:rPr lang="en-US" dirty="0" err="1" smtClean="0"/>
              <a:t>Explainibility</a:t>
            </a:r>
            <a:r>
              <a:rPr lang="en-US" dirty="0" smtClean="0"/>
              <a:t> </a:t>
            </a:r>
            <a:r>
              <a:rPr lang="en-US" smtClean="0"/>
              <a:t>and Bias (</a:t>
            </a:r>
            <a:r>
              <a:rPr lang="en-US" dirty="0" smtClean="0"/>
              <a:t>c) Abir Das</a:t>
            </a:r>
            <a:endParaRPr lang="en-US" dirty="0"/>
          </a:p>
        </p:txBody>
      </p:sp>
    </p:spTree>
    <p:extLst>
      <p:ext uri="{BB962C8B-B14F-4D97-AF65-F5344CB8AC3E}">
        <p14:creationId xmlns:p14="http://schemas.microsoft.com/office/powerpoint/2010/main" val="25033761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1" name="Slide Number Placeholder 20"/>
          <p:cNvSpPr>
            <a:spLocks noGrp="1"/>
          </p:cNvSpPr>
          <p:nvPr>
            <p:ph type="sldNum" sz="quarter" idx="12"/>
          </p:nvPr>
        </p:nvSpPr>
        <p:spPr>
          <a:xfrm>
            <a:off x="10757133" y="6356350"/>
            <a:ext cx="783956" cy="365125"/>
          </a:xfrm>
        </p:spPr>
        <p:txBody>
          <a:bodyPr/>
          <a:lstStyle/>
          <a:p>
            <a:fld id="{683B8651-0143-4140-839E-3D36292080E8}" type="slidenum">
              <a:rPr lang="en-US" smtClean="0"/>
              <a:t>22</a:t>
            </a:fld>
            <a:endParaRPr lang="en-US"/>
          </a:p>
        </p:txBody>
      </p:sp>
      <p:sp>
        <p:nvSpPr>
          <p:cNvPr id="62" name="Rectangle 61"/>
          <p:cNvSpPr/>
          <p:nvPr/>
        </p:nvSpPr>
        <p:spPr>
          <a:xfrm>
            <a:off x="804453" y="2522167"/>
            <a:ext cx="727824"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63" name="TextBox 62"/>
              <p:cNvSpPr txBox="1"/>
              <p:nvPr/>
            </p:nvSpPr>
            <p:spPr>
              <a:xfrm>
                <a:off x="860017" y="2864203"/>
                <a:ext cx="632930" cy="38036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Sup>
                        <m:sSubSupPr>
                          <m:ctrlPr>
                            <a:rPr lang="en-IN" i="1" dirty="0">
                              <a:latin typeface="Cambria Math" charset="0"/>
                            </a:rPr>
                          </m:ctrlPr>
                        </m:sSubSupPr>
                        <m:e>
                          <m:r>
                            <a:rPr lang="en-US" b="1" i="1" dirty="0">
                              <a:latin typeface="Cambria Math" panose="02040503050406030204" pitchFamily="18" charset="0"/>
                            </a:rPr>
                            <m:t>𝒉</m:t>
                          </m:r>
                        </m:e>
                        <m:sub>
                          <m:r>
                            <a:rPr lang="en-US" i="1" dirty="0">
                              <a:latin typeface="Cambria Math" panose="02040503050406030204" pitchFamily="18" charset="0"/>
                            </a:rPr>
                            <m:t>𝑗</m:t>
                          </m:r>
                        </m:sub>
                        <m:sup>
                          <m:d>
                            <m:dPr>
                              <m:ctrlPr>
                                <a:rPr lang="en-US" i="1" dirty="0">
                                  <a:latin typeface="Cambria Math" charset="0"/>
                                </a:rPr>
                              </m:ctrlPr>
                            </m:dPr>
                            <m:e>
                              <m:r>
                                <a:rPr lang="en-US" i="1" dirty="0">
                                  <a:latin typeface="Cambria Math" panose="02040503050406030204" pitchFamily="18" charset="0"/>
                                </a:rPr>
                                <m:t>𝑙</m:t>
                              </m:r>
                              <m:r>
                                <a:rPr lang="en-US" i="1" dirty="0">
                                  <a:latin typeface="Cambria Math" panose="02040503050406030204" pitchFamily="18" charset="0"/>
                                </a:rPr>
                                <m:t>−1</m:t>
                              </m:r>
                            </m:e>
                          </m:d>
                        </m:sup>
                      </m:sSubSup>
                    </m:oMath>
                  </m:oMathPara>
                </a14:m>
                <a:endParaRPr lang="en-IN" dirty="0">
                  <a:solidFill>
                    <a:schemeClr val="tx1"/>
                  </a:solidFill>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860017" y="2864203"/>
                <a:ext cx="632930" cy="380361"/>
              </a:xfrm>
              <a:prstGeom prst="rect">
                <a:avLst/>
              </a:prstGeom>
              <a:blipFill rotWithShape="0">
                <a:blip r:embed="rId3"/>
                <a:stretch>
                  <a:fillRect l="-13462" b="-20968"/>
                </a:stretch>
              </a:blipFill>
            </p:spPr>
            <p:txBody>
              <a:bodyPr/>
              <a:lstStyle/>
              <a:p>
                <a:r>
                  <a:rPr lang="en-IN">
                    <a:noFill/>
                  </a:rPr>
                  <a:t> </a:t>
                </a:r>
              </a:p>
            </p:txBody>
          </p:sp>
        </mc:Fallback>
      </mc:AlternateContent>
      <p:cxnSp>
        <p:nvCxnSpPr>
          <p:cNvPr id="64" name="Straight Arrow Connector 63"/>
          <p:cNvCxnSpPr>
            <a:stCxn id="62" idx="3"/>
            <a:endCxn id="65" idx="1"/>
          </p:cNvCxnSpPr>
          <p:nvPr/>
        </p:nvCxnSpPr>
        <p:spPr>
          <a:xfrm>
            <a:off x="1532277" y="3023435"/>
            <a:ext cx="548076"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2080353" y="2522167"/>
            <a:ext cx="319605" cy="100253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p:cxnSp>
        <p:nvCxnSpPr>
          <p:cNvPr id="66" name="Straight Arrow Connector 65"/>
          <p:cNvCxnSpPr/>
          <p:nvPr/>
        </p:nvCxnSpPr>
        <p:spPr>
          <a:xfrm>
            <a:off x="573690" y="3053926"/>
            <a:ext cx="222057"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65" idx="3"/>
            <a:endCxn id="68" idx="1"/>
          </p:cNvCxnSpPr>
          <p:nvPr/>
        </p:nvCxnSpPr>
        <p:spPr>
          <a:xfrm>
            <a:off x="2399958" y="3023435"/>
            <a:ext cx="1180085" cy="7489"/>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3580043" y="2529656"/>
            <a:ext cx="319605" cy="100253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p:sp>
        <p:nvSpPr>
          <p:cNvPr id="69" name="Rectangle 68"/>
          <p:cNvSpPr/>
          <p:nvPr/>
        </p:nvSpPr>
        <p:spPr>
          <a:xfrm>
            <a:off x="4827363" y="2529656"/>
            <a:ext cx="385591"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70" name="TextBox 69"/>
              <p:cNvSpPr txBox="1"/>
              <p:nvPr/>
            </p:nvSpPr>
            <p:spPr>
              <a:xfrm>
                <a:off x="4828970" y="2874834"/>
                <a:ext cx="411266" cy="3525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IN" i="1" smtClean="0">
                              <a:latin typeface="Cambria Math" charset="0"/>
                            </a:rPr>
                          </m:ctrlPr>
                        </m:sSubSupPr>
                        <m:e>
                          <m:r>
                            <a:rPr lang="en-IN" b="1" i="1" smtClean="0">
                              <a:latin typeface="Cambria Math" panose="02040503050406030204" pitchFamily="18" charset="0"/>
                            </a:rPr>
                            <m:t>𝒂</m:t>
                          </m:r>
                        </m:e>
                        <m:sub>
                          <m:r>
                            <a:rPr lang="en-IN" b="0" i="1" smtClean="0">
                              <a:latin typeface="Cambria Math" panose="02040503050406030204" pitchFamily="18" charset="0"/>
                            </a:rPr>
                            <m:t>𝑖</m:t>
                          </m:r>
                        </m:sub>
                        <m:sup>
                          <m:r>
                            <a:rPr lang="en-IN" b="0" i="1" smtClean="0">
                              <a:latin typeface="Cambria Math" panose="02040503050406030204" pitchFamily="18" charset="0"/>
                            </a:rPr>
                            <m:t>(</m:t>
                          </m:r>
                          <m:r>
                            <a:rPr lang="en-IN" b="0" i="1" smtClean="0">
                              <a:latin typeface="Cambria Math" panose="02040503050406030204" pitchFamily="18" charset="0"/>
                            </a:rPr>
                            <m:t>𝑙</m:t>
                          </m:r>
                          <m:r>
                            <a:rPr lang="en-IN" b="0" i="1" smtClean="0">
                              <a:latin typeface="Cambria Math" panose="02040503050406030204" pitchFamily="18" charset="0"/>
                            </a:rPr>
                            <m:t>)</m:t>
                          </m:r>
                        </m:sup>
                      </m:sSubSup>
                    </m:oMath>
                  </m:oMathPara>
                </a14:m>
                <a:endParaRPr lang="en-IN" dirty="0"/>
              </a:p>
            </p:txBody>
          </p:sp>
        </mc:Choice>
        <mc:Fallback xmlns="">
          <p:sp>
            <p:nvSpPr>
              <p:cNvPr id="70" name="TextBox 69"/>
              <p:cNvSpPr txBox="1">
                <a:spLocks noRot="1" noChangeAspect="1" noMove="1" noResize="1" noEditPoints="1" noAdjustHandles="1" noChangeArrowheads="1" noChangeShapeType="1" noTextEdit="1"/>
              </p:cNvSpPr>
              <p:nvPr/>
            </p:nvSpPr>
            <p:spPr>
              <a:xfrm>
                <a:off x="4828970" y="2874834"/>
                <a:ext cx="411266" cy="352597"/>
              </a:xfrm>
              <a:prstGeom prst="rect">
                <a:avLst/>
              </a:prstGeom>
              <a:blipFill rotWithShape="0">
                <a:blip r:embed="rId4"/>
                <a:stretch>
                  <a:fillRect l="-7353" t="-3509" r="-11765" b="-19298"/>
                </a:stretch>
              </a:blipFill>
            </p:spPr>
            <p:txBody>
              <a:bodyPr/>
              <a:lstStyle/>
              <a:p>
                <a:r>
                  <a:rPr lang="en-IN">
                    <a:noFill/>
                  </a:rPr>
                  <a:t> </a:t>
                </a:r>
              </a:p>
            </p:txBody>
          </p:sp>
        </mc:Fallback>
      </mc:AlternateContent>
      <p:cxnSp>
        <p:nvCxnSpPr>
          <p:cNvPr id="71" name="Straight Arrow Connector 70"/>
          <p:cNvCxnSpPr>
            <a:stCxn id="68" idx="3"/>
            <a:endCxn id="69" idx="1"/>
          </p:cNvCxnSpPr>
          <p:nvPr/>
        </p:nvCxnSpPr>
        <p:spPr>
          <a:xfrm>
            <a:off x="3899648" y="3030924"/>
            <a:ext cx="927715"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6022334" y="2529656"/>
            <a:ext cx="441547" cy="100253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73" name="TextBox 72"/>
              <p:cNvSpPr txBox="1"/>
              <p:nvPr/>
            </p:nvSpPr>
            <p:spPr>
              <a:xfrm>
                <a:off x="6006899" y="2888679"/>
                <a:ext cx="4768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oMath>
                  </m:oMathPara>
                </a14:m>
                <a:endParaRPr lang="en-IN" dirty="0"/>
              </a:p>
            </p:txBody>
          </p:sp>
        </mc:Choice>
        <mc:Fallback xmlns="">
          <p:sp>
            <p:nvSpPr>
              <p:cNvPr id="73" name="TextBox 72"/>
              <p:cNvSpPr txBox="1">
                <a:spLocks noRot="1" noChangeAspect="1" noMove="1" noResize="1" noEditPoints="1" noAdjustHandles="1" noChangeArrowheads="1" noChangeShapeType="1" noTextEdit="1"/>
              </p:cNvSpPr>
              <p:nvPr/>
            </p:nvSpPr>
            <p:spPr>
              <a:xfrm>
                <a:off x="6006899" y="2888679"/>
                <a:ext cx="476862" cy="276999"/>
              </a:xfrm>
              <a:prstGeom prst="rect">
                <a:avLst/>
              </a:prstGeom>
              <a:blipFill rotWithShape="0">
                <a:blip r:embed="rId5"/>
                <a:stretch>
                  <a:fillRect l="-11392" t="-2222" r="-16456" b="-35556"/>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2148112" y="2890757"/>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smtClean="0">
                          <a:latin typeface="Cambria Math" panose="02040503050406030204" pitchFamily="18" charset="0"/>
                          <a:ea typeface="Cambria Math" panose="02040503050406030204" pitchFamily="18" charset="0"/>
                        </a:rPr>
                        <m:t>×</m:t>
                      </m:r>
                    </m:oMath>
                  </m:oMathPara>
                </a14:m>
                <a:endParaRPr lang="en-IN" dirty="0"/>
              </a:p>
            </p:txBody>
          </p:sp>
        </mc:Choice>
        <mc:Fallback xmlns="">
          <p:sp>
            <p:nvSpPr>
              <p:cNvPr id="74" name="TextBox 73"/>
              <p:cNvSpPr txBox="1">
                <a:spLocks noRot="1" noChangeAspect="1" noMove="1" noResize="1" noEditPoints="1" noAdjustHandles="1" noChangeArrowheads="1" noChangeShapeType="1" noTextEdit="1"/>
              </p:cNvSpPr>
              <p:nvPr/>
            </p:nvSpPr>
            <p:spPr>
              <a:xfrm>
                <a:off x="2148112" y="2890757"/>
                <a:ext cx="218008" cy="276999"/>
              </a:xfrm>
              <a:prstGeom prst="rect">
                <a:avLst/>
              </a:prstGeom>
              <a:blipFill rotWithShape="0">
                <a:blip r:embed="rId6"/>
                <a:stretch>
                  <a:fillRect l="-19444" r="-16667"/>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5" name="TextBox 74"/>
              <p:cNvSpPr txBox="1"/>
              <p:nvPr/>
            </p:nvSpPr>
            <p:spPr>
              <a:xfrm>
                <a:off x="3632163" y="2892424"/>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smtClean="0">
                          <a:latin typeface="Cambria Math" panose="02040503050406030204" pitchFamily="18" charset="0"/>
                          <a:ea typeface="Cambria Math" panose="02040503050406030204" pitchFamily="18" charset="0"/>
                        </a:rPr>
                        <m:t>+</m:t>
                      </m:r>
                    </m:oMath>
                  </m:oMathPara>
                </a14:m>
                <a:endParaRPr lang="en-IN" dirty="0"/>
              </a:p>
            </p:txBody>
          </p:sp>
        </mc:Choice>
        <mc:Fallback xmlns="">
          <p:sp>
            <p:nvSpPr>
              <p:cNvPr id="75" name="TextBox 74"/>
              <p:cNvSpPr txBox="1">
                <a:spLocks noRot="1" noChangeAspect="1" noMove="1" noResize="1" noEditPoints="1" noAdjustHandles="1" noChangeArrowheads="1" noChangeShapeType="1" noTextEdit="1"/>
              </p:cNvSpPr>
              <p:nvPr/>
            </p:nvSpPr>
            <p:spPr>
              <a:xfrm>
                <a:off x="3632163" y="2892424"/>
                <a:ext cx="226024" cy="276999"/>
              </a:xfrm>
              <a:prstGeom prst="rect">
                <a:avLst/>
              </a:prstGeom>
              <a:blipFill rotWithShape="0">
                <a:blip r:embed="rId7"/>
                <a:stretch>
                  <a:fillRect l="-24324" r="-18919" b="-6522"/>
                </a:stretch>
              </a:blipFill>
            </p:spPr>
            <p:txBody>
              <a:bodyPr/>
              <a:lstStyle/>
              <a:p>
                <a:r>
                  <a:rPr lang="en-IN">
                    <a:noFill/>
                  </a:rPr>
                  <a:t> </a:t>
                </a:r>
              </a:p>
            </p:txBody>
          </p:sp>
        </mc:Fallback>
      </mc:AlternateContent>
      <p:cxnSp>
        <p:nvCxnSpPr>
          <p:cNvPr id="76" name="Straight Arrow Connector 75"/>
          <p:cNvCxnSpPr>
            <a:endCxn id="72" idx="1"/>
          </p:cNvCxnSpPr>
          <p:nvPr/>
        </p:nvCxnSpPr>
        <p:spPr>
          <a:xfrm>
            <a:off x="5212954" y="3023435"/>
            <a:ext cx="809380" cy="7489"/>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7147521" y="2529656"/>
            <a:ext cx="727824"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78" name="Straight Arrow Connector 77"/>
          <p:cNvCxnSpPr>
            <a:stCxn id="72" idx="3"/>
            <a:endCxn id="77" idx="1"/>
          </p:cNvCxnSpPr>
          <p:nvPr/>
        </p:nvCxnSpPr>
        <p:spPr>
          <a:xfrm>
            <a:off x="6463881" y="3030924"/>
            <a:ext cx="683640"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7894376" y="3030924"/>
            <a:ext cx="222057" cy="0"/>
          </a:xfrm>
          <a:prstGeom prst="straightConnector1">
            <a:avLst/>
          </a:prstGeom>
          <a:ln w="15875">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6022334" y="4103245"/>
            <a:ext cx="441547" cy="1002535"/>
          </a:xfrm>
          <a:prstGeom prst="rect">
            <a:avLst/>
          </a:prstGeom>
          <a:ln w="1270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84" name="TextBox 83"/>
              <p:cNvSpPr txBox="1"/>
              <p:nvPr/>
            </p:nvSpPr>
            <p:spPr>
              <a:xfrm>
                <a:off x="5995882" y="4462268"/>
                <a:ext cx="5321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IN" b="0" i="1" smtClean="0">
                          <a:latin typeface="Cambria Math" panose="02040503050406030204" pitchFamily="18" charset="0"/>
                        </a:rPr>
                        <m:t>′</m:t>
                      </m:r>
                      <m:r>
                        <a:rPr lang="en-US" b="0" i="1" smtClean="0">
                          <a:latin typeface="Cambria Math" panose="02040503050406030204" pitchFamily="18" charset="0"/>
                        </a:rPr>
                        <m:t>(.)</m:t>
                      </m:r>
                    </m:oMath>
                  </m:oMathPara>
                </a14:m>
                <a:endParaRPr lang="en-IN" dirty="0"/>
              </a:p>
            </p:txBody>
          </p:sp>
        </mc:Choice>
        <mc:Fallback xmlns="">
          <p:sp>
            <p:nvSpPr>
              <p:cNvPr id="84" name="TextBox 83"/>
              <p:cNvSpPr txBox="1">
                <a:spLocks noRot="1" noChangeAspect="1" noMove="1" noResize="1" noEditPoints="1" noAdjustHandles="1" noChangeArrowheads="1" noChangeShapeType="1" noTextEdit="1"/>
              </p:cNvSpPr>
              <p:nvPr/>
            </p:nvSpPr>
            <p:spPr>
              <a:xfrm>
                <a:off x="5995882" y="4462268"/>
                <a:ext cx="532197" cy="276999"/>
              </a:xfrm>
              <a:prstGeom prst="rect">
                <a:avLst/>
              </a:prstGeom>
              <a:blipFill rotWithShape="0">
                <a:blip r:embed="rId8"/>
                <a:stretch>
                  <a:fillRect l="-10345" t="-4444" r="-16092" b="-35556"/>
                </a:stretch>
              </a:blipFill>
            </p:spPr>
            <p:txBody>
              <a:bodyPr/>
              <a:lstStyle/>
              <a:p>
                <a:r>
                  <a:rPr lang="en-IN">
                    <a:noFill/>
                  </a:rPr>
                  <a:t> </a:t>
                </a:r>
              </a:p>
            </p:txBody>
          </p:sp>
        </mc:Fallback>
      </mc:AlternateContent>
      <p:cxnSp>
        <p:nvCxnSpPr>
          <p:cNvPr id="24" name="Curved Connector 23"/>
          <p:cNvCxnSpPr>
            <a:stCxn id="69" idx="2"/>
            <a:endCxn id="82" idx="0"/>
          </p:cNvCxnSpPr>
          <p:nvPr/>
        </p:nvCxnSpPr>
        <p:spPr>
          <a:xfrm rot="16200000" flipH="1">
            <a:off x="5346106" y="3206243"/>
            <a:ext cx="571054" cy="1222949"/>
          </a:xfrm>
          <a:prstGeom prst="curvedConnector3">
            <a:avLst>
              <a:gd name="adj1" fmla="val 48071"/>
            </a:avLst>
          </a:prstGeom>
          <a:ln w="28575"/>
        </p:spPr>
        <p:style>
          <a:lnRef idx="1">
            <a:schemeClr val="dk1"/>
          </a:lnRef>
          <a:fillRef idx="0">
            <a:schemeClr val="dk1"/>
          </a:fillRef>
          <a:effectRef idx="0">
            <a:schemeClr val="dk1"/>
          </a:effectRef>
          <a:fontRef idx="minor">
            <a:schemeClr val="tx1"/>
          </a:fontRef>
        </p:style>
      </p:cxnSp>
      <p:sp>
        <p:nvSpPr>
          <p:cNvPr id="88" name="Rectangle 87"/>
          <p:cNvSpPr/>
          <p:nvPr/>
        </p:nvSpPr>
        <p:spPr>
          <a:xfrm>
            <a:off x="6011317" y="5419334"/>
            <a:ext cx="461427" cy="1002535"/>
          </a:xfrm>
          <a:prstGeom prst="rect">
            <a:avLst/>
          </a:prstGeom>
          <a:ln w="1270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89" name="TextBox 88"/>
              <p:cNvSpPr txBox="1"/>
              <p:nvPr/>
            </p:nvSpPr>
            <p:spPr>
              <a:xfrm>
                <a:off x="6144043" y="5766887"/>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smtClean="0">
                          <a:latin typeface="Cambria Math" panose="02040503050406030204" pitchFamily="18" charset="0"/>
                          <a:ea typeface="Cambria Math" panose="02040503050406030204" pitchFamily="18" charset="0"/>
                        </a:rPr>
                        <m:t>×</m:t>
                      </m:r>
                    </m:oMath>
                  </m:oMathPara>
                </a14:m>
                <a:endParaRPr lang="en-IN" dirty="0"/>
              </a:p>
            </p:txBody>
          </p:sp>
        </mc:Choice>
        <mc:Fallback xmlns="">
          <p:sp>
            <p:nvSpPr>
              <p:cNvPr id="89" name="TextBox 88"/>
              <p:cNvSpPr txBox="1">
                <a:spLocks noRot="1" noChangeAspect="1" noMove="1" noResize="1" noEditPoints="1" noAdjustHandles="1" noChangeArrowheads="1" noChangeShapeType="1" noTextEdit="1"/>
              </p:cNvSpPr>
              <p:nvPr/>
            </p:nvSpPr>
            <p:spPr>
              <a:xfrm>
                <a:off x="6144043" y="5766887"/>
                <a:ext cx="218008" cy="276999"/>
              </a:xfrm>
              <a:prstGeom prst="rect">
                <a:avLst/>
              </a:prstGeom>
              <a:blipFill rotWithShape="0">
                <a:blip r:embed="rId9"/>
                <a:stretch>
                  <a:fillRect l="-19444" r="-16667" b="-2222"/>
                </a:stretch>
              </a:blipFill>
            </p:spPr>
            <p:txBody>
              <a:bodyPr/>
              <a:lstStyle/>
              <a:p>
                <a:r>
                  <a:rPr lang="en-IN">
                    <a:noFill/>
                  </a:rPr>
                  <a:t> </a:t>
                </a:r>
              </a:p>
            </p:txBody>
          </p:sp>
        </mc:Fallback>
      </mc:AlternateContent>
      <p:cxnSp>
        <p:nvCxnSpPr>
          <p:cNvPr id="28" name="Straight Connector 27"/>
          <p:cNvCxnSpPr>
            <a:stCxn id="82" idx="2"/>
            <a:endCxn id="88" idx="0"/>
          </p:cNvCxnSpPr>
          <p:nvPr/>
        </p:nvCxnSpPr>
        <p:spPr>
          <a:xfrm flipH="1">
            <a:off x="6242031" y="5105780"/>
            <a:ext cx="1077" cy="313554"/>
          </a:xfrm>
          <a:prstGeom prst="line">
            <a:avLst/>
          </a:prstGeom>
          <a:ln w="28575"/>
        </p:spPr>
        <p:style>
          <a:lnRef idx="1">
            <a:schemeClr val="dk1"/>
          </a:lnRef>
          <a:fillRef idx="0">
            <a:schemeClr val="dk1"/>
          </a:fillRef>
          <a:effectRef idx="0">
            <a:schemeClr val="dk1"/>
          </a:effectRef>
          <a:fontRef idx="minor">
            <a:schemeClr val="tx1"/>
          </a:fontRef>
        </p:style>
      </p:cxnSp>
      <p:sp>
        <p:nvSpPr>
          <p:cNvPr id="98" name="Rectangle 97"/>
          <p:cNvSpPr/>
          <p:nvPr/>
        </p:nvSpPr>
        <p:spPr>
          <a:xfrm>
            <a:off x="7145806" y="5416531"/>
            <a:ext cx="727824" cy="1002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99" name="TextBox 98"/>
              <p:cNvSpPr txBox="1"/>
              <p:nvPr/>
            </p:nvSpPr>
            <p:spPr>
              <a:xfrm>
                <a:off x="7271445" y="5635177"/>
                <a:ext cx="524631" cy="696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sSubSup>
                            <m:sSubSupPr>
                              <m:ctrlPr>
                                <a:rPr lang="en-US" sz="1600" i="1">
                                  <a:solidFill>
                                    <a:prstClr val="black"/>
                                  </a:solidFill>
                                  <a:latin typeface="Cambria Math" charset="0"/>
                                </a:rPr>
                              </m:ctrlPr>
                            </m:sSubSupPr>
                            <m:e>
                              <m:r>
                                <a:rPr lang="en-US" sz="1600" b="1" i="1">
                                  <a:solidFill>
                                    <a:prstClr val="black"/>
                                  </a:solidFill>
                                  <a:latin typeface="Cambria Math" panose="02040503050406030204" pitchFamily="18" charset="0"/>
                                </a:rPr>
                                <m:t>𝒉</m:t>
                              </m:r>
                            </m:e>
                            <m:sub>
                              <m:r>
                                <a:rPr lang="en-US" sz="1600" i="1">
                                  <a:solidFill>
                                    <a:prstClr val="black"/>
                                  </a:solidFill>
                                  <a:latin typeface="Cambria Math" panose="02040503050406030204" pitchFamily="18" charset="0"/>
                                </a:rPr>
                                <m:t>𝑗</m:t>
                              </m:r>
                            </m:sub>
                            <m: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𝑘</m:t>
                              </m:r>
                              <m:r>
                                <a:rPr lang="en-US" sz="1600" i="1">
                                  <a:solidFill>
                                    <a:prstClr val="black"/>
                                  </a:solidFill>
                                  <a:latin typeface="Cambria Math" panose="02040503050406030204" pitchFamily="18" charset="0"/>
                                </a:rPr>
                                <m:t>)</m:t>
                              </m:r>
                            </m:sup>
                          </m:sSubSup>
                        </m:num>
                        <m:den>
                          <m:r>
                            <a:rPr lang="en-US" sz="1600" i="1">
                              <a:latin typeface="Cambria Math" panose="02040503050406030204" pitchFamily="18" charset="0"/>
                            </a:rPr>
                            <m:t>𝜕</m:t>
                          </m:r>
                          <m:sSubSup>
                            <m:sSubSupPr>
                              <m:ctrlPr>
                                <a:rPr lang="en-US" sz="1600" i="1">
                                  <a:latin typeface="Cambria Math" charset="0"/>
                                </a:rPr>
                              </m:ctrlPr>
                            </m:sSubSupPr>
                            <m:e>
                              <m:r>
                                <a:rPr lang="en-IN" sz="1600" b="1" i="1" smtClean="0">
                                  <a:latin typeface="Cambria Math" panose="02040503050406030204" pitchFamily="18" charset="0"/>
                                </a:rPr>
                                <m:t>𝒉</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oMath>
                  </m:oMathPara>
                </a14:m>
                <a:endParaRPr lang="en-IN" sz="1600" dirty="0"/>
              </a:p>
            </p:txBody>
          </p:sp>
        </mc:Choice>
        <mc:Fallback xmlns="">
          <p:sp>
            <p:nvSpPr>
              <p:cNvPr id="99" name="TextBox 98"/>
              <p:cNvSpPr txBox="1">
                <a:spLocks noRot="1" noChangeAspect="1" noMove="1" noResize="1" noEditPoints="1" noAdjustHandles="1" noChangeArrowheads="1" noChangeShapeType="1" noTextEdit="1"/>
              </p:cNvSpPr>
              <p:nvPr/>
            </p:nvSpPr>
            <p:spPr>
              <a:xfrm>
                <a:off x="7271445" y="5635177"/>
                <a:ext cx="524631" cy="696794"/>
              </a:xfrm>
              <a:prstGeom prst="rect">
                <a:avLst/>
              </a:prstGeom>
              <a:blipFill rotWithShape="0">
                <a:blip r:embed="rId10"/>
                <a:stretch>
                  <a:fillRect/>
                </a:stretch>
              </a:blipFill>
            </p:spPr>
            <p:txBody>
              <a:bodyPr/>
              <a:lstStyle/>
              <a:p>
                <a:r>
                  <a:rPr lang="en-IN">
                    <a:noFill/>
                  </a:rPr>
                  <a:t> </a:t>
                </a:r>
              </a:p>
            </p:txBody>
          </p:sp>
        </mc:Fallback>
      </mc:AlternateContent>
      <p:cxnSp>
        <p:nvCxnSpPr>
          <p:cNvPr id="101" name="Straight Connector 100"/>
          <p:cNvCxnSpPr>
            <a:stCxn id="98" idx="1"/>
            <a:endCxn id="88" idx="3"/>
          </p:cNvCxnSpPr>
          <p:nvPr/>
        </p:nvCxnSpPr>
        <p:spPr>
          <a:xfrm flipH="1">
            <a:off x="6472744" y="5917799"/>
            <a:ext cx="673062" cy="2803"/>
          </a:xfrm>
          <a:prstGeom prst="line">
            <a:avLst/>
          </a:prstGeom>
          <a:ln w="28575"/>
        </p:spPr>
        <p:style>
          <a:lnRef idx="1">
            <a:schemeClr val="dk1"/>
          </a:lnRef>
          <a:fillRef idx="0">
            <a:schemeClr val="dk1"/>
          </a:fillRef>
          <a:effectRef idx="0">
            <a:schemeClr val="dk1"/>
          </a:effectRef>
          <a:fontRef idx="minor">
            <a:schemeClr val="tx1"/>
          </a:fontRef>
        </p:style>
      </p:cxnSp>
      <p:sp>
        <p:nvSpPr>
          <p:cNvPr id="107" name="Rectangle 106"/>
          <p:cNvSpPr/>
          <p:nvPr/>
        </p:nvSpPr>
        <p:spPr>
          <a:xfrm>
            <a:off x="4610431" y="5424699"/>
            <a:ext cx="727824" cy="1002535"/>
          </a:xfrm>
          <a:prstGeom prst="rect">
            <a:avLst/>
          </a:prstGeom>
          <a:solidFill>
            <a:srgbClr val="FFFF0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112" name="TextBox 111"/>
              <p:cNvSpPr txBox="1"/>
              <p:nvPr/>
            </p:nvSpPr>
            <p:spPr>
              <a:xfrm>
                <a:off x="4730879" y="5635177"/>
                <a:ext cx="524631" cy="696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sSubSup>
                            <m:sSubSupPr>
                              <m:ctrlPr>
                                <a:rPr lang="en-US" sz="1600" i="1">
                                  <a:solidFill>
                                    <a:prstClr val="black"/>
                                  </a:solidFill>
                                  <a:latin typeface="Cambria Math" charset="0"/>
                                </a:rPr>
                              </m:ctrlPr>
                            </m:sSubSupPr>
                            <m:e>
                              <m:r>
                                <a:rPr lang="en-US" sz="1600" b="1" i="1">
                                  <a:solidFill>
                                    <a:prstClr val="black"/>
                                  </a:solidFill>
                                  <a:latin typeface="Cambria Math" panose="02040503050406030204" pitchFamily="18" charset="0"/>
                                </a:rPr>
                                <m:t>𝒉</m:t>
                              </m:r>
                            </m:e>
                            <m:sub>
                              <m:r>
                                <a:rPr lang="en-US" sz="1600" i="1">
                                  <a:solidFill>
                                    <a:prstClr val="black"/>
                                  </a:solidFill>
                                  <a:latin typeface="Cambria Math" panose="02040503050406030204" pitchFamily="18" charset="0"/>
                                </a:rPr>
                                <m:t>𝑗</m:t>
                              </m:r>
                            </m:sub>
                            <m: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𝑘</m:t>
                              </m:r>
                              <m:r>
                                <a:rPr lang="en-US" sz="1600" i="1">
                                  <a:solidFill>
                                    <a:prstClr val="black"/>
                                  </a:solidFill>
                                  <a:latin typeface="Cambria Math" panose="02040503050406030204" pitchFamily="18" charset="0"/>
                                </a:rPr>
                                <m:t>)</m:t>
                              </m:r>
                            </m:sup>
                          </m:sSubSup>
                        </m:num>
                        <m:den>
                          <m:r>
                            <a:rPr lang="en-US" sz="1600" i="1">
                              <a:latin typeface="Cambria Math" panose="02040503050406030204" pitchFamily="18" charset="0"/>
                            </a:rPr>
                            <m:t>𝜕</m:t>
                          </m:r>
                          <m:sSubSup>
                            <m:sSubSupPr>
                              <m:ctrlPr>
                                <a:rPr lang="en-US" sz="1600" i="1">
                                  <a:latin typeface="Cambria Math" charset="0"/>
                                </a:rPr>
                              </m:ctrlPr>
                            </m:sSubSupPr>
                            <m:e>
                              <m:r>
                                <a:rPr lang="en-IN" sz="1600" b="1" i="1" smtClean="0">
                                  <a:latin typeface="Cambria Math" panose="02040503050406030204" pitchFamily="18" charset="0"/>
                                </a:rPr>
                                <m:t>𝒂</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oMath>
                  </m:oMathPara>
                </a14:m>
                <a:endParaRPr lang="en-IN" sz="1600" dirty="0"/>
              </a:p>
            </p:txBody>
          </p:sp>
        </mc:Choice>
        <mc:Fallback xmlns="">
          <p:sp>
            <p:nvSpPr>
              <p:cNvPr id="112" name="TextBox 111"/>
              <p:cNvSpPr txBox="1">
                <a:spLocks noRot="1" noChangeAspect="1" noMove="1" noResize="1" noEditPoints="1" noAdjustHandles="1" noChangeArrowheads="1" noChangeShapeType="1" noTextEdit="1"/>
              </p:cNvSpPr>
              <p:nvPr/>
            </p:nvSpPr>
            <p:spPr>
              <a:xfrm>
                <a:off x="4730879" y="5635177"/>
                <a:ext cx="524631" cy="696794"/>
              </a:xfrm>
              <a:prstGeom prst="rect">
                <a:avLst/>
              </a:prstGeom>
              <a:blipFill rotWithShape="0">
                <a:blip r:embed="rId11"/>
                <a:stretch>
                  <a:fillRect/>
                </a:stretch>
              </a:blipFill>
            </p:spPr>
            <p:txBody>
              <a:bodyPr/>
              <a:lstStyle/>
              <a:p>
                <a:r>
                  <a:rPr lang="en-IN">
                    <a:noFill/>
                  </a:rPr>
                  <a:t> </a:t>
                </a:r>
              </a:p>
            </p:txBody>
          </p:sp>
        </mc:Fallback>
      </mc:AlternateContent>
      <p:cxnSp>
        <p:nvCxnSpPr>
          <p:cNvPr id="116" name="Straight Connector 115"/>
          <p:cNvCxnSpPr/>
          <p:nvPr/>
        </p:nvCxnSpPr>
        <p:spPr>
          <a:xfrm flipH="1">
            <a:off x="5346501" y="5925966"/>
            <a:ext cx="673062" cy="2803"/>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7" name="Rectangle 116"/>
              <p:cNvSpPr/>
              <p:nvPr/>
            </p:nvSpPr>
            <p:spPr>
              <a:xfrm>
                <a:off x="8434918" y="3540991"/>
                <a:ext cx="2222660" cy="78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sSubSup>
                            <m:sSubSupPr>
                              <m:ctrlPr>
                                <a:rPr lang="en-US" sz="1600" i="1">
                                  <a:solidFill>
                                    <a:prstClr val="black"/>
                                  </a:solidFill>
                                  <a:latin typeface="Cambria Math" charset="0"/>
                                </a:rPr>
                              </m:ctrlPr>
                            </m:sSubSupPr>
                            <m:e>
                              <m:r>
                                <a:rPr lang="en-US" sz="1600" b="1" i="1">
                                  <a:solidFill>
                                    <a:prstClr val="black"/>
                                  </a:solidFill>
                                  <a:latin typeface="Cambria Math" panose="02040503050406030204" pitchFamily="18" charset="0"/>
                                </a:rPr>
                                <m:t>𝒉</m:t>
                              </m:r>
                            </m:e>
                            <m:sub>
                              <m:r>
                                <a:rPr lang="en-US" sz="1600" i="1">
                                  <a:solidFill>
                                    <a:prstClr val="black"/>
                                  </a:solidFill>
                                  <a:latin typeface="Cambria Math" panose="02040503050406030204" pitchFamily="18" charset="0"/>
                                </a:rPr>
                                <m:t>𝑗</m:t>
                              </m:r>
                            </m:sub>
                            <m: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𝑘</m:t>
                              </m:r>
                              <m:r>
                                <a:rPr lang="en-US" sz="1600" i="1">
                                  <a:solidFill>
                                    <a:prstClr val="black"/>
                                  </a:solidFill>
                                  <a:latin typeface="Cambria Math" panose="02040503050406030204" pitchFamily="18" charset="0"/>
                                </a:rPr>
                                <m:t>)</m:t>
                              </m:r>
                            </m:sup>
                          </m:sSubSup>
                        </m:num>
                        <m:den>
                          <m:r>
                            <a:rPr lang="en-US" sz="1600" i="1">
                              <a:latin typeface="Cambria Math" panose="02040503050406030204" pitchFamily="18" charset="0"/>
                            </a:rPr>
                            <m:t>𝜕</m:t>
                          </m:r>
                          <m:sSubSup>
                            <m:sSubSupPr>
                              <m:ctrlPr>
                                <a:rPr lang="en-US" sz="1600" i="1">
                                  <a:latin typeface="Cambria Math" charset="0"/>
                                </a:rPr>
                              </m:ctrlPr>
                            </m:sSubSupPr>
                            <m:e>
                              <m:r>
                                <a:rPr lang="en-IN" sz="1600" b="1" i="1" smtClean="0">
                                  <a:latin typeface="Cambria Math" panose="02040503050406030204" pitchFamily="18" charset="0"/>
                                </a:rPr>
                                <m:t>𝒂</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r>
                        <a:rPr lang="en-IN" sz="1600" b="0" i="1" smtClean="0">
                          <a:latin typeface="Cambria Math" panose="02040503050406030204" pitchFamily="18" charset="0"/>
                        </a:rPr>
                        <m:t>=</m:t>
                      </m:r>
                      <m:f>
                        <m:fPr>
                          <m:ctrlPr>
                            <a:rPr lang="en-IN" sz="1600" i="1">
                              <a:latin typeface="Cambria Math" charset="0"/>
                            </a:rPr>
                          </m:ctrlPr>
                        </m:fPr>
                        <m:num>
                          <m:r>
                            <a:rPr lang="en-IN" sz="1600" i="1">
                              <a:latin typeface="Cambria Math" panose="02040503050406030204" pitchFamily="18" charset="0"/>
                            </a:rPr>
                            <m:t>𝜕</m:t>
                          </m:r>
                          <m:sSubSup>
                            <m:sSubSupPr>
                              <m:ctrlPr>
                                <a:rPr lang="en-US" sz="1600" i="1">
                                  <a:solidFill>
                                    <a:prstClr val="black"/>
                                  </a:solidFill>
                                  <a:latin typeface="Cambria Math" charset="0"/>
                                </a:rPr>
                              </m:ctrlPr>
                            </m:sSubSupPr>
                            <m:e>
                              <m:r>
                                <a:rPr lang="en-US" sz="1600" b="1" i="1">
                                  <a:solidFill>
                                    <a:prstClr val="black"/>
                                  </a:solidFill>
                                  <a:latin typeface="Cambria Math" panose="02040503050406030204" pitchFamily="18" charset="0"/>
                                </a:rPr>
                                <m:t>𝒉</m:t>
                              </m:r>
                            </m:e>
                            <m:sub>
                              <m:r>
                                <a:rPr lang="en-US" sz="1600" i="1">
                                  <a:solidFill>
                                    <a:prstClr val="black"/>
                                  </a:solidFill>
                                  <a:latin typeface="Cambria Math" panose="02040503050406030204" pitchFamily="18" charset="0"/>
                                </a:rPr>
                                <m:t>𝑗</m:t>
                              </m:r>
                            </m:sub>
                            <m: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𝑘</m:t>
                              </m:r>
                              <m:r>
                                <a:rPr lang="en-US" sz="1600" i="1">
                                  <a:solidFill>
                                    <a:prstClr val="black"/>
                                  </a:solidFill>
                                  <a:latin typeface="Cambria Math" panose="02040503050406030204" pitchFamily="18" charset="0"/>
                                </a:rPr>
                                <m:t>)</m:t>
                              </m:r>
                            </m:sup>
                          </m:sSubSup>
                        </m:num>
                        <m:den>
                          <m:r>
                            <a:rPr lang="en-IN" sz="1600" i="1">
                              <a:latin typeface="Cambria Math" panose="02040503050406030204" pitchFamily="18" charset="0"/>
                            </a:rPr>
                            <m:t>𝜕</m:t>
                          </m:r>
                          <m:sSubSup>
                            <m:sSubSupPr>
                              <m:ctrlPr>
                                <a:rPr lang="en-IN" sz="1600" i="1">
                                  <a:latin typeface="Cambria Math" charset="0"/>
                                </a:rPr>
                              </m:ctrlPr>
                            </m:sSubSupPr>
                            <m:e>
                              <m:r>
                                <a:rPr lang="en-IN" sz="1600" b="1" i="1">
                                  <a:latin typeface="Cambria Math" panose="02040503050406030204" pitchFamily="18" charset="0"/>
                                </a:rPr>
                                <m:t>𝒉</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r>
                        <a:rPr lang="en-IN" sz="1600" b="0" i="1" smtClean="0">
                          <a:latin typeface="Cambria Math" panose="02040503050406030204" pitchFamily="18" charset="0"/>
                        </a:rPr>
                        <m:t>𝑔</m:t>
                      </m:r>
                      <m:r>
                        <a:rPr lang="en-IN" sz="1600" b="0" i="1" smtClean="0">
                          <a:latin typeface="Cambria Math" panose="02040503050406030204" pitchFamily="18" charset="0"/>
                        </a:rPr>
                        <m:t>′</m:t>
                      </m:r>
                      <m:d>
                        <m:dPr>
                          <m:ctrlPr>
                            <a:rPr lang="en-IN" sz="1600" b="0" i="1" smtClean="0">
                              <a:latin typeface="Cambria Math" charset="0"/>
                            </a:rPr>
                          </m:ctrlPr>
                        </m:dPr>
                        <m:e>
                          <m:sSubSup>
                            <m:sSubSupPr>
                              <m:ctrlPr>
                                <a:rPr lang="en-IN" sz="1600" b="0" i="1" smtClean="0">
                                  <a:latin typeface="Cambria Math" charset="0"/>
                                </a:rPr>
                              </m:ctrlPr>
                            </m:sSubSupPr>
                            <m:e>
                              <m:r>
                                <a:rPr lang="en-IN" sz="1600" b="1" i="1" smtClean="0">
                                  <a:latin typeface="Cambria Math" panose="02040503050406030204" pitchFamily="18" charset="0"/>
                                </a:rPr>
                                <m:t>𝒂</m:t>
                              </m:r>
                            </m:e>
                            <m:sub>
                              <m:r>
                                <a:rPr lang="en-IN" sz="1600" b="0" i="1" smtClean="0">
                                  <a:latin typeface="Cambria Math" panose="02040503050406030204" pitchFamily="18" charset="0"/>
                                </a:rPr>
                                <m:t>𝑖</m:t>
                              </m:r>
                            </m:sub>
                            <m:sup>
                              <m:r>
                                <a:rPr lang="en-IN" sz="1600" b="0" i="1" smtClean="0">
                                  <a:latin typeface="Cambria Math" panose="02040503050406030204" pitchFamily="18" charset="0"/>
                                </a:rPr>
                                <m:t>(</m:t>
                              </m:r>
                              <m:r>
                                <a:rPr lang="en-IN" sz="1600" b="0" i="1" smtClean="0">
                                  <a:latin typeface="Cambria Math" panose="02040503050406030204" pitchFamily="18" charset="0"/>
                                </a:rPr>
                                <m:t>𝑙</m:t>
                              </m:r>
                              <m:r>
                                <a:rPr lang="en-IN" sz="1600" b="0" i="1" smtClean="0">
                                  <a:latin typeface="Cambria Math" panose="02040503050406030204" pitchFamily="18" charset="0"/>
                                </a:rPr>
                                <m:t>)</m:t>
                              </m:r>
                            </m:sup>
                          </m:sSubSup>
                        </m:e>
                      </m:d>
                    </m:oMath>
                  </m:oMathPara>
                </a14:m>
                <a:endParaRPr lang="en-IN" sz="1600" dirty="0"/>
              </a:p>
            </p:txBody>
          </p:sp>
        </mc:Choice>
        <mc:Fallback xmlns="">
          <p:sp>
            <p:nvSpPr>
              <p:cNvPr id="117" name="Rectangle 116"/>
              <p:cNvSpPr>
                <a:spLocks noRot="1" noChangeAspect="1" noMove="1" noResize="1" noEditPoints="1" noAdjustHandles="1" noChangeArrowheads="1" noChangeShapeType="1" noTextEdit="1"/>
              </p:cNvSpPr>
              <p:nvPr/>
            </p:nvSpPr>
            <p:spPr>
              <a:xfrm>
                <a:off x="8434918" y="3540991"/>
                <a:ext cx="2222660" cy="789127"/>
              </a:xfrm>
              <a:prstGeom prst="rect">
                <a:avLst/>
              </a:prstGeom>
              <a:blipFill rotWithShape="0">
                <a:blip r:embed="rId12"/>
                <a:stretch>
                  <a:fillRect/>
                </a:stretch>
              </a:blipFill>
            </p:spPr>
            <p:txBody>
              <a:bodyPr/>
              <a:lstStyle/>
              <a:p>
                <a:r>
                  <a:rPr lang="en-IN">
                    <a:noFill/>
                  </a:rPr>
                  <a:t> </a:t>
                </a:r>
              </a:p>
            </p:txBody>
          </p:sp>
        </mc:Fallback>
      </mc:AlternateContent>
      <p:sp>
        <p:nvSpPr>
          <p:cNvPr id="118" name="TextBox 117"/>
          <p:cNvSpPr txBox="1"/>
          <p:nvPr/>
        </p:nvSpPr>
        <p:spPr>
          <a:xfrm>
            <a:off x="11240365" y="3714628"/>
            <a:ext cx="601447" cy="338554"/>
          </a:xfrm>
          <a:prstGeom prst="rect">
            <a:avLst/>
          </a:prstGeom>
          <a:noFill/>
        </p:spPr>
        <p:txBody>
          <a:bodyPr wrap="none" rtlCol="0">
            <a:spAutoFit/>
          </a:bodyPr>
          <a:lstStyle/>
          <a:p>
            <a:r>
              <a:rPr lang="en-IN" sz="1600" dirty="0" smtClean="0"/>
              <a:t>… (3)</a:t>
            </a:r>
            <a:endParaRPr lang="en-IN" sz="1600" dirty="0"/>
          </a:p>
        </p:txBody>
      </p:sp>
      <p:sp>
        <p:nvSpPr>
          <p:cNvPr id="119" name="Rectangle 118"/>
          <p:cNvSpPr/>
          <p:nvPr/>
        </p:nvSpPr>
        <p:spPr>
          <a:xfrm>
            <a:off x="1902157" y="1363726"/>
            <a:ext cx="595401" cy="694848"/>
          </a:xfrm>
          <a:prstGeom prst="rect">
            <a:avLst/>
          </a:prstGeom>
          <a:no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p:sp>
        <p:nvSpPr>
          <p:cNvPr id="120" name="Rectangle 119"/>
          <p:cNvSpPr/>
          <p:nvPr/>
        </p:nvSpPr>
        <p:spPr>
          <a:xfrm>
            <a:off x="3580043" y="1393248"/>
            <a:ext cx="319605" cy="687359"/>
          </a:xfrm>
          <a:prstGeom prst="rect">
            <a:avLst/>
          </a:prstGeom>
          <a:no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p:sp>
        <p:nvSpPr>
          <p:cNvPr id="41" name="Rectangle 40"/>
          <p:cNvSpPr/>
          <p:nvPr/>
        </p:nvSpPr>
        <p:spPr>
          <a:xfrm>
            <a:off x="4101146" y="1350936"/>
            <a:ext cx="726217" cy="729671"/>
          </a:xfrm>
          <a:prstGeom prst="rect">
            <a:avLst/>
          </a:prstGeom>
          <a:solidFill>
            <a:srgbClr val="FFFF0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42" name="TextBox 41"/>
              <p:cNvSpPr txBox="1"/>
              <p:nvPr/>
            </p:nvSpPr>
            <p:spPr>
              <a:xfrm>
                <a:off x="4221594" y="1444848"/>
                <a:ext cx="524631" cy="696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sSubSup>
                            <m:sSubSupPr>
                              <m:ctrlPr>
                                <a:rPr lang="en-US" sz="1600" i="1">
                                  <a:solidFill>
                                    <a:prstClr val="black"/>
                                  </a:solidFill>
                                  <a:latin typeface="Cambria Math" charset="0"/>
                                </a:rPr>
                              </m:ctrlPr>
                            </m:sSubSupPr>
                            <m:e>
                              <m:r>
                                <a:rPr lang="en-US" sz="1600" b="1" i="1">
                                  <a:solidFill>
                                    <a:prstClr val="black"/>
                                  </a:solidFill>
                                  <a:latin typeface="Cambria Math" panose="02040503050406030204" pitchFamily="18" charset="0"/>
                                </a:rPr>
                                <m:t>𝒉</m:t>
                              </m:r>
                            </m:e>
                            <m:sub>
                              <m:r>
                                <a:rPr lang="en-US" sz="1600" i="1">
                                  <a:solidFill>
                                    <a:prstClr val="black"/>
                                  </a:solidFill>
                                  <a:latin typeface="Cambria Math" panose="02040503050406030204" pitchFamily="18" charset="0"/>
                                </a:rPr>
                                <m:t>𝑗</m:t>
                              </m:r>
                            </m:sub>
                            <m: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𝑘</m:t>
                              </m:r>
                              <m:r>
                                <a:rPr lang="en-US" sz="1600" i="1">
                                  <a:solidFill>
                                    <a:prstClr val="black"/>
                                  </a:solidFill>
                                  <a:latin typeface="Cambria Math" panose="02040503050406030204" pitchFamily="18" charset="0"/>
                                </a:rPr>
                                <m:t>)</m:t>
                              </m:r>
                            </m:sup>
                          </m:sSubSup>
                        </m:num>
                        <m:den>
                          <m:r>
                            <a:rPr lang="en-US" sz="1600" i="1">
                              <a:latin typeface="Cambria Math" panose="02040503050406030204" pitchFamily="18" charset="0"/>
                            </a:rPr>
                            <m:t>𝜕</m:t>
                          </m:r>
                          <m:sSubSup>
                            <m:sSubSupPr>
                              <m:ctrlPr>
                                <a:rPr lang="en-US" sz="1600" i="1">
                                  <a:latin typeface="Cambria Math" charset="0"/>
                                </a:rPr>
                              </m:ctrlPr>
                            </m:sSubSupPr>
                            <m:e>
                              <m:r>
                                <a:rPr lang="en-IN" sz="1600" b="1" i="1" smtClean="0">
                                  <a:latin typeface="Cambria Math" panose="02040503050406030204" pitchFamily="18" charset="0"/>
                                </a:rPr>
                                <m:t>𝒂</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oMath>
                  </m:oMathPara>
                </a14:m>
                <a:endParaRPr lang="en-IN" sz="1600" dirty="0"/>
              </a:p>
            </p:txBody>
          </p:sp>
        </mc:Choice>
        <mc:Fallback xmlns="">
          <p:sp>
            <p:nvSpPr>
              <p:cNvPr id="42" name="TextBox 41"/>
              <p:cNvSpPr txBox="1">
                <a:spLocks noRot="1" noChangeAspect="1" noMove="1" noResize="1" noEditPoints="1" noAdjustHandles="1" noChangeArrowheads="1" noChangeShapeType="1" noTextEdit="1"/>
              </p:cNvSpPr>
              <p:nvPr/>
            </p:nvSpPr>
            <p:spPr>
              <a:xfrm>
                <a:off x="4221594" y="1444848"/>
                <a:ext cx="524631" cy="696794"/>
              </a:xfrm>
              <a:prstGeom prst="rect">
                <a:avLst/>
              </a:prstGeom>
              <a:blipFill rotWithShape="0">
                <a:blip r:embed="rId13"/>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8389858" y="4226820"/>
                <a:ext cx="1455335" cy="78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sSubSup>
                            <m:sSubSupPr>
                              <m:ctrlPr>
                                <a:rPr lang="en-US" sz="1600" i="1">
                                  <a:solidFill>
                                    <a:prstClr val="black"/>
                                  </a:solidFill>
                                  <a:latin typeface="Cambria Math" charset="0"/>
                                </a:rPr>
                              </m:ctrlPr>
                            </m:sSubSupPr>
                            <m:e>
                              <m:r>
                                <a:rPr lang="en-US" sz="1600" b="1" i="1">
                                  <a:solidFill>
                                    <a:prstClr val="black"/>
                                  </a:solidFill>
                                  <a:latin typeface="Cambria Math" panose="02040503050406030204" pitchFamily="18" charset="0"/>
                                </a:rPr>
                                <m:t>𝒉</m:t>
                              </m:r>
                            </m:e>
                            <m:sub>
                              <m:r>
                                <a:rPr lang="en-US" sz="1600" i="1">
                                  <a:solidFill>
                                    <a:prstClr val="black"/>
                                  </a:solidFill>
                                  <a:latin typeface="Cambria Math" panose="02040503050406030204" pitchFamily="18" charset="0"/>
                                </a:rPr>
                                <m:t>𝑗</m:t>
                              </m:r>
                            </m:sub>
                            <m: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𝑘</m:t>
                              </m:r>
                              <m:r>
                                <a:rPr lang="en-US" sz="1600" i="1">
                                  <a:solidFill>
                                    <a:prstClr val="black"/>
                                  </a:solidFill>
                                  <a:latin typeface="Cambria Math" panose="02040503050406030204" pitchFamily="18" charset="0"/>
                                </a:rPr>
                                <m:t>)</m:t>
                              </m:r>
                            </m:sup>
                          </m:sSubSup>
                        </m:num>
                        <m:den>
                          <m:r>
                            <a:rPr lang="en-US" sz="1600" i="1">
                              <a:latin typeface="Cambria Math" panose="02040503050406030204" pitchFamily="18" charset="0"/>
                            </a:rPr>
                            <m:t>𝜕</m:t>
                          </m:r>
                          <m:sSubSup>
                            <m:sSubSupPr>
                              <m:ctrlPr>
                                <a:rPr lang="en-US" sz="1600" i="1">
                                  <a:latin typeface="Cambria Math" charset="0"/>
                                </a:rPr>
                              </m:ctrlPr>
                            </m:sSubSupPr>
                            <m:e>
                              <m:r>
                                <a:rPr lang="en-IN" sz="1600" b="1" i="1" smtClean="0">
                                  <a:latin typeface="Cambria Math" panose="02040503050406030204" pitchFamily="18" charset="0"/>
                                </a:rPr>
                                <m:t>𝒃</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r>
                        <a:rPr lang="en-IN" sz="1600" b="0" i="1" smtClean="0">
                          <a:latin typeface="Cambria Math" panose="02040503050406030204" pitchFamily="18" charset="0"/>
                        </a:rPr>
                        <m:t>=</m:t>
                      </m:r>
                      <m:f>
                        <m:fPr>
                          <m:ctrlPr>
                            <a:rPr lang="en-IN" sz="1600" i="1">
                              <a:latin typeface="Cambria Math" charset="0"/>
                            </a:rPr>
                          </m:ctrlPr>
                        </m:fPr>
                        <m:num>
                          <m:r>
                            <a:rPr lang="en-IN" sz="1600" i="1">
                              <a:latin typeface="Cambria Math" panose="02040503050406030204" pitchFamily="18" charset="0"/>
                            </a:rPr>
                            <m:t>𝜕</m:t>
                          </m:r>
                          <m:sSubSup>
                            <m:sSubSupPr>
                              <m:ctrlPr>
                                <a:rPr lang="en-US" sz="1600" i="1">
                                  <a:solidFill>
                                    <a:prstClr val="black"/>
                                  </a:solidFill>
                                  <a:latin typeface="Cambria Math" charset="0"/>
                                </a:rPr>
                              </m:ctrlPr>
                            </m:sSubSupPr>
                            <m:e>
                              <m:r>
                                <a:rPr lang="en-US" sz="1600" b="1" i="1">
                                  <a:solidFill>
                                    <a:prstClr val="black"/>
                                  </a:solidFill>
                                  <a:latin typeface="Cambria Math" panose="02040503050406030204" pitchFamily="18" charset="0"/>
                                </a:rPr>
                                <m:t>𝒉</m:t>
                              </m:r>
                            </m:e>
                            <m:sub>
                              <m:r>
                                <a:rPr lang="en-US" sz="1600" i="1">
                                  <a:solidFill>
                                    <a:prstClr val="black"/>
                                  </a:solidFill>
                                  <a:latin typeface="Cambria Math" panose="02040503050406030204" pitchFamily="18" charset="0"/>
                                </a:rPr>
                                <m:t>𝑗</m:t>
                              </m:r>
                            </m:sub>
                            <m: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𝑘</m:t>
                              </m:r>
                              <m:r>
                                <a:rPr lang="en-US" sz="1600" i="1">
                                  <a:solidFill>
                                    <a:prstClr val="black"/>
                                  </a:solidFill>
                                  <a:latin typeface="Cambria Math" panose="02040503050406030204" pitchFamily="18" charset="0"/>
                                </a:rPr>
                                <m:t>)</m:t>
                              </m:r>
                            </m:sup>
                          </m:sSubSup>
                        </m:num>
                        <m:den>
                          <m:r>
                            <a:rPr lang="en-IN" sz="1600" i="1">
                              <a:latin typeface="Cambria Math" panose="02040503050406030204" pitchFamily="18" charset="0"/>
                            </a:rPr>
                            <m:t>𝜕</m:t>
                          </m:r>
                          <m:sSubSup>
                            <m:sSubSupPr>
                              <m:ctrlPr>
                                <a:rPr lang="en-IN" sz="1600" i="1">
                                  <a:latin typeface="Cambria Math" charset="0"/>
                                </a:rPr>
                              </m:ctrlPr>
                            </m:sSubSupPr>
                            <m:e>
                              <m:r>
                                <a:rPr lang="en-IN" sz="1600" b="1" i="1">
                                  <a:latin typeface="Cambria Math" panose="02040503050406030204" pitchFamily="18" charset="0"/>
                                </a:rPr>
                                <m:t>𝒂</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oMath>
                  </m:oMathPara>
                </a14:m>
                <a:endParaRPr lang="en-IN" sz="1600" dirty="0"/>
              </a:p>
            </p:txBody>
          </p:sp>
        </mc:Choice>
        <mc:Fallback xmlns="">
          <p:sp>
            <p:nvSpPr>
              <p:cNvPr id="43" name="Rectangle 42"/>
              <p:cNvSpPr>
                <a:spLocks noRot="1" noChangeAspect="1" noMove="1" noResize="1" noEditPoints="1" noAdjustHandles="1" noChangeArrowheads="1" noChangeShapeType="1" noTextEdit="1"/>
              </p:cNvSpPr>
              <p:nvPr/>
            </p:nvSpPr>
            <p:spPr>
              <a:xfrm>
                <a:off x="8389858" y="4226820"/>
                <a:ext cx="1455335" cy="789127"/>
              </a:xfrm>
              <a:prstGeom prst="rect">
                <a:avLst/>
              </a:prstGeom>
              <a:blipFill rotWithShape="0">
                <a:blip r:embed="rId14"/>
                <a:stretch>
                  <a:fillRect/>
                </a:stretch>
              </a:blipFill>
            </p:spPr>
            <p:txBody>
              <a:bodyPr/>
              <a:lstStyle/>
              <a:p>
                <a:r>
                  <a:rPr lang="en-IN">
                    <a:noFill/>
                  </a:rPr>
                  <a:t> </a:t>
                </a:r>
              </a:p>
            </p:txBody>
          </p:sp>
        </mc:Fallback>
      </mc:AlternateContent>
      <p:cxnSp>
        <p:nvCxnSpPr>
          <p:cNvPr id="44" name="Straight Connector 43"/>
          <p:cNvCxnSpPr/>
          <p:nvPr/>
        </p:nvCxnSpPr>
        <p:spPr>
          <a:xfrm flipH="1">
            <a:off x="2818845" y="5925966"/>
            <a:ext cx="1800000" cy="2803"/>
          </a:xfrm>
          <a:prstGeom prst="line">
            <a:avLst/>
          </a:prstGeom>
          <a:ln w="28575"/>
        </p:spPr>
        <p:style>
          <a:lnRef idx="1">
            <a:schemeClr val="dk1"/>
          </a:lnRef>
          <a:fillRef idx="0">
            <a:schemeClr val="dk1"/>
          </a:fillRef>
          <a:effectRef idx="0">
            <a:schemeClr val="dk1"/>
          </a:effectRef>
          <a:fontRef idx="minor">
            <a:schemeClr val="tx1"/>
          </a:fontRef>
        </p:style>
      </p:cxnSp>
      <p:cxnSp>
        <p:nvCxnSpPr>
          <p:cNvPr id="45" name="Straight Connector 44"/>
          <p:cNvCxnSpPr>
            <a:endCxn id="41" idx="2"/>
          </p:cNvCxnSpPr>
          <p:nvPr/>
        </p:nvCxnSpPr>
        <p:spPr>
          <a:xfrm flipV="1">
            <a:off x="4450814" y="2080607"/>
            <a:ext cx="13441" cy="3857486"/>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6" name="Rectangle 45"/>
              <p:cNvSpPr/>
              <p:nvPr/>
            </p:nvSpPr>
            <p:spPr>
              <a:xfrm>
                <a:off x="8314883" y="4921455"/>
                <a:ext cx="2040302" cy="8170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sSubSup>
                            <m:sSubSupPr>
                              <m:ctrlPr>
                                <a:rPr lang="en-US" sz="1600" i="1">
                                  <a:solidFill>
                                    <a:prstClr val="black"/>
                                  </a:solidFill>
                                  <a:latin typeface="Cambria Math" charset="0"/>
                                </a:rPr>
                              </m:ctrlPr>
                            </m:sSubSupPr>
                            <m:e>
                              <m:r>
                                <a:rPr lang="en-US" sz="1600" b="1" i="1">
                                  <a:solidFill>
                                    <a:prstClr val="black"/>
                                  </a:solidFill>
                                  <a:latin typeface="Cambria Math" panose="02040503050406030204" pitchFamily="18" charset="0"/>
                                </a:rPr>
                                <m:t>𝒉</m:t>
                              </m:r>
                            </m:e>
                            <m:sub>
                              <m:r>
                                <a:rPr lang="en-US" sz="1600" i="1">
                                  <a:solidFill>
                                    <a:prstClr val="black"/>
                                  </a:solidFill>
                                  <a:latin typeface="Cambria Math" panose="02040503050406030204" pitchFamily="18" charset="0"/>
                                </a:rPr>
                                <m:t>𝑗</m:t>
                              </m:r>
                            </m:sub>
                            <m: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𝑘</m:t>
                              </m:r>
                              <m:r>
                                <a:rPr lang="en-US" sz="1600" i="1">
                                  <a:solidFill>
                                    <a:prstClr val="black"/>
                                  </a:solidFill>
                                  <a:latin typeface="Cambria Math" panose="02040503050406030204" pitchFamily="18" charset="0"/>
                                </a:rPr>
                                <m:t>)</m:t>
                              </m:r>
                            </m:sup>
                          </m:sSubSup>
                        </m:num>
                        <m:den>
                          <m:r>
                            <a:rPr lang="en-US" sz="1600" i="1">
                              <a:latin typeface="Cambria Math" panose="02040503050406030204" pitchFamily="18" charset="0"/>
                            </a:rPr>
                            <m:t>𝜕</m:t>
                          </m:r>
                          <m:sSubSup>
                            <m:sSubSupPr>
                              <m:ctrlPr>
                                <a:rPr lang="en-US" sz="1600" i="1">
                                  <a:latin typeface="Cambria Math" charset="0"/>
                                </a:rPr>
                              </m:ctrlPr>
                            </m:sSubSupPr>
                            <m:e>
                              <m:r>
                                <a:rPr lang="en-IN" sz="1600" b="1" i="1">
                                  <a:latin typeface="Cambria Math" panose="02040503050406030204" pitchFamily="18" charset="0"/>
                                </a:rPr>
                                <m:t>𝑾</m:t>
                              </m:r>
                            </m:e>
                            <m:sub>
                              <m:r>
                                <a:rPr lang="en-IN" sz="1600" i="1">
                                  <a:latin typeface="Cambria Math" panose="02040503050406030204" pitchFamily="18" charset="0"/>
                                </a:rPr>
                                <m:t>𝑖</m:t>
                              </m:r>
                              <m:r>
                                <a:rPr lang="en-IN" sz="1600" i="1">
                                  <a:latin typeface="Cambria Math" panose="02040503050406030204" pitchFamily="18" charset="0"/>
                                </a:rPr>
                                <m:t>,</m:t>
                              </m:r>
                              <m:r>
                                <a:rPr lang="en-IN" sz="1600" i="1">
                                  <a:latin typeface="Cambria Math" panose="02040503050406030204" pitchFamily="18" charset="0"/>
                                </a:rPr>
                                <m:t>𝑗</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r>
                        <a:rPr lang="en-IN" sz="1600" b="0" i="1" smtClean="0">
                          <a:latin typeface="Cambria Math" panose="02040503050406030204" pitchFamily="18" charset="0"/>
                        </a:rPr>
                        <m:t>=</m:t>
                      </m:r>
                      <m:f>
                        <m:fPr>
                          <m:ctrlPr>
                            <a:rPr lang="en-IN" sz="1600" i="1">
                              <a:latin typeface="Cambria Math" charset="0"/>
                            </a:rPr>
                          </m:ctrlPr>
                        </m:fPr>
                        <m:num>
                          <m:r>
                            <a:rPr lang="en-IN" sz="1600" i="1">
                              <a:latin typeface="Cambria Math" panose="02040503050406030204" pitchFamily="18" charset="0"/>
                            </a:rPr>
                            <m:t>𝜕</m:t>
                          </m:r>
                          <m:sSubSup>
                            <m:sSubSupPr>
                              <m:ctrlPr>
                                <a:rPr lang="en-US" sz="1600" i="1">
                                  <a:solidFill>
                                    <a:prstClr val="black"/>
                                  </a:solidFill>
                                  <a:latin typeface="Cambria Math" charset="0"/>
                                </a:rPr>
                              </m:ctrlPr>
                            </m:sSubSupPr>
                            <m:e>
                              <m:r>
                                <a:rPr lang="en-US" sz="1600" b="1" i="1">
                                  <a:solidFill>
                                    <a:prstClr val="black"/>
                                  </a:solidFill>
                                  <a:latin typeface="Cambria Math" panose="02040503050406030204" pitchFamily="18" charset="0"/>
                                </a:rPr>
                                <m:t>𝒉</m:t>
                              </m:r>
                            </m:e>
                            <m:sub>
                              <m:r>
                                <a:rPr lang="en-US" sz="1600" i="1">
                                  <a:solidFill>
                                    <a:prstClr val="black"/>
                                  </a:solidFill>
                                  <a:latin typeface="Cambria Math" panose="02040503050406030204" pitchFamily="18" charset="0"/>
                                </a:rPr>
                                <m:t>𝑗</m:t>
                              </m:r>
                            </m:sub>
                            <m: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𝑘</m:t>
                              </m:r>
                              <m:r>
                                <a:rPr lang="en-US" sz="1600" i="1">
                                  <a:solidFill>
                                    <a:prstClr val="black"/>
                                  </a:solidFill>
                                  <a:latin typeface="Cambria Math" panose="02040503050406030204" pitchFamily="18" charset="0"/>
                                </a:rPr>
                                <m:t>)</m:t>
                              </m:r>
                            </m:sup>
                          </m:sSubSup>
                        </m:num>
                        <m:den>
                          <m:r>
                            <a:rPr lang="en-IN" sz="1600" i="1">
                              <a:latin typeface="Cambria Math" panose="02040503050406030204" pitchFamily="18" charset="0"/>
                            </a:rPr>
                            <m:t>𝜕</m:t>
                          </m:r>
                          <m:sSubSup>
                            <m:sSubSupPr>
                              <m:ctrlPr>
                                <a:rPr lang="en-IN" sz="1600" i="1">
                                  <a:latin typeface="Cambria Math" charset="0"/>
                                </a:rPr>
                              </m:ctrlPr>
                            </m:sSubSupPr>
                            <m:e>
                              <m:r>
                                <a:rPr lang="en-IN" sz="1600" b="1" i="1">
                                  <a:latin typeface="Cambria Math" panose="02040503050406030204" pitchFamily="18" charset="0"/>
                                </a:rPr>
                                <m:t>𝒂</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sSubSup>
                        <m:sSubSupPr>
                          <m:ctrlPr>
                            <a:rPr lang="en-IN" sz="1600" i="1" dirty="0">
                              <a:latin typeface="Cambria Math" charset="0"/>
                            </a:rPr>
                          </m:ctrlPr>
                        </m:sSubSupPr>
                        <m:e>
                          <m:r>
                            <a:rPr lang="en-US" sz="1600" b="1" i="1" dirty="0">
                              <a:latin typeface="Cambria Math" panose="02040503050406030204" pitchFamily="18" charset="0"/>
                            </a:rPr>
                            <m:t>𝒉</m:t>
                          </m:r>
                        </m:e>
                        <m:sub>
                          <m:r>
                            <a:rPr lang="en-US" sz="1600" i="1" dirty="0">
                              <a:latin typeface="Cambria Math" panose="02040503050406030204" pitchFamily="18" charset="0"/>
                            </a:rPr>
                            <m:t>𝑗</m:t>
                          </m:r>
                        </m:sub>
                        <m:sup>
                          <m:d>
                            <m:dPr>
                              <m:ctrlPr>
                                <a:rPr lang="en-US" sz="1600" i="1" dirty="0">
                                  <a:latin typeface="Cambria Math" charset="0"/>
                                </a:rPr>
                              </m:ctrlPr>
                            </m:dPr>
                            <m:e>
                              <m:r>
                                <a:rPr lang="en-US" sz="1600" i="1" dirty="0">
                                  <a:latin typeface="Cambria Math" panose="02040503050406030204" pitchFamily="18" charset="0"/>
                                </a:rPr>
                                <m:t>𝑙</m:t>
                              </m:r>
                              <m:r>
                                <a:rPr lang="en-US" sz="1600" i="1" dirty="0">
                                  <a:latin typeface="Cambria Math" panose="02040503050406030204" pitchFamily="18" charset="0"/>
                                </a:rPr>
                                <m:t>−1</m:t>
                              </m:r>
                            </m:e>
                          </m:d>
                        </m:sup>
                      </m:sSubSup>
                    </m:oMath>
                  </m:oMathPara>
                </a14:m>
                <a:endParaRPr lang="en-IN" sz="1600" dirty="0"/>
              </a:p>
            </p:txBody>
          </p:sp>
        </mc:Choice>
        <mc:Fallback xmlns="">
          <p:sp>
            <p:nvSpPr>
              <p:cNvPr id="46" name="Rectangle 45"/>
              <p:cNvSpPr>
                <a:spLocks noRot="1" noChangeAspect="1" noMove="1" noResize="1" noEditPoints="1" noAdjustHandles="1" noChangeArrowheads="1" noChangeShapeType="1" noTextEdit="1"/>
              </p:cNvSpPr>
              <p:nvPr/>
            </p:nvSpPr>
            <p:spPr>
              <a:xfrm>
                <a:off x="8314883" y="4921455"/>
                <a:ext cx="2040302" cy="817019"/>
              </a:xfrm>
              <a:prstGeom prst="rect">
                <a:avLst/>
              </a:prstGeom>
              <a:blipFill rotWithShape="0">
                <a:blip r:embed="rId15"/>
                <a:stretch>
                  <a:fillRect/>
                </a:stretch>
              </a:blipFill>
            </p:spPr>
            <p:txBody>
              <a:bodyPr/>
              <a:lstStyle/>
              <a:p>
                <a:r>
                  <a:rPr lang="en-IN">
                    <a:noFill/>
                  </a:rPr>
                  <a:t> </a:t>
                </a:r>
              </a:p>
            </p:txBody>
          </p:sp>
        </mc:Fallback>
      </mc:AlternateContent>
      <p:sp>
        <p:nvSpPr>
          <p:cNvPr id="47" name="TextBox 46"/>
          <p:cNvSpPr txBox="1"/>
          <p:nvPr/>
        </p:nvSpPr>
        <p:spPr>
          <a:xfrm>
            <a:off x="11240365" y="4334355"/>
            <a:ext cx="601447" cy="338554"/>
          </a:xfrm>
          <a:prstGeom prst="rect">
            <a:avLst/>
          </a:prstGeom>
          <a:noFill/>
        </p:spPr>
        <p:txBody>
          <a:bodyPr wrap="none" rtlCol="0">
            <a:spAutoFit/>
          </a:bodyPr>
          <a:lstStyle/>
          <a:p>
            <a:r>
              <a:rPr lang="en-IN" sz="1600" dirty="0" smtClean="0"/>
              <a:t>… (2)</a:t>
            </a:r>
            <a:endParaRPr lang="en-IN" sz="1600" dirty="0"/>
          </a:p>
        </p:txBody>
      </p:sp>
      <p:sp>
        <p:nvSpPr>
          <p:cNvPr id="48" name="TextBox 47"/>
          <p:cNvSpPr txBox="1"/>
          <p:nvPr/>
        </p:nvSpPr>
        <p:spPr>
          <a:xfrm>
            <a:off x="11240365" y="5080867"/>
            <a:ext cx="601447" cy="338554"/>
          </a:xfrm>
          <a:prstGeom prst="rect">
            <a:avLst/>
          </a:prstGeom>
          <a:noFill/>
        </p:spPr>
        <p:txBody>
          <a:bodyPr wrap="none" rtlCol="0">
            <a:spAutoFit/>
          </a:bodyPr>
          <a:lstStyle/>
          <a:p>
            <a:r>
              <a:rPr lang="en-IN" sz="1600" dirty="0" smtClean="0"/>
              <a:t>… (1)</a:t>
            </a:r>
            <a:endParaRPr lang="en-IN" sz="1600" dirty="0"/>
          </a:p>
        </p:txBody>
      </p:sp>
      <p:sp>
        <p:nvSpPr>
          <p:cNvPr id="49" name="Rectangle 48"/>
          <p:cNvSpPr/>
          <p:nvPr/>
        </p:nvSpPr>
        <p:spPr>
          <a:xfrm>
            <a:off x="2618001" y="1350936"/>
            <a:ext cx="726217" cy="729671"/>
          </a:xfrm>
          <a:prstGeom prst="rect">
            <a:avLst/>
          </a:prstGeom>
          <a:solidFill>
            <a:srgbClr val="FFFF0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50" name="TextBox 49"/>
              <p:cNvSpPr txBox="1"/>
              <p:nvPr/>
            </p:nvSpPr>
            <p:spPr>
              <a:xfrm>
                <a:off x="2727432" y="1452192"/>
                <a:ext cx="559063" cy="7246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sSubSup>
                            <m:sSubSupPr>
                              <m:ctrlPr>
                                <a:rPr lang="en-US" sz="1600" i="1">
                                  <a:solidFill>
                                    <a:prstClr val="black"/>
                                  </a:solidFill>
                                  <a:latin typeface="Cambria Math" charset="0"/>
                                </a:rPr>
                              </m:ctrlPr>
                            </m:sSubSupPr>
                            <m:e>
                              <m:r>
                                <a:rPr lang="en-US" sz="1600" b="1" i="1">
                                  <a:solidFill>
                                    <a:prstClr val="black"/>
                                  </a:solidFill>
                                  <a:latin typeface="Cambria Math" panose="02040503050406030204" pitchFamily="18" charset="0"/>
                                </a:rPr>
                                <m:t>𝒉</m:t>
                              </m:r>
                            </m:e>
                            <m:sub>
                              <m:r>
                                <a:rPr lang="en-US" sz="1600" i="1">
                                  <a:solidFill>
                                    <a:prstClr val="black"/>
                                  </a:solidFill>
                                  <a:latin typeface="Cambria Math" panose="02040503050406030204" pitchFamily="18" charset="0"/>
                                </a:rPr>
                                <m:t>𝑗</m:t>
                              </m:r>
                            </m:sub>
                            <m: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𝑘</m:t>
                              </m:r>
                              <m:r>
                                <a:rPr lang="en-US" sz="1600" i="1">
                                  <a:solidFill>
                                    <a:prstClr val="black"/>
                                  </a:solidFill>
                                  <a:latin typeface="Cambria Math" panose="02040503050406030204" pitchFamily="18" charset="0"/>
                                </a:rPr>
                                <m:t>)</m:t>
                              </m:r>
                            </m:sup>
                          </m:sSubSup>
                        </m:num>
                        <m:den>
                          <m:r>
                            <a:rPr lang="en-US" sz="1600" i="1">
                              <a:latin typeface="Cambria Math" panose="02040503050406030204" pitchFamily="18" charset="0"/>
                            </a:rPr>
                            <m:t>𝜕</m:t>
                          </m:r>
                          <m:sSubSup>
                            <m:sSubSupPr>
                              <m:ctrlPr>
                                <a:rPr lang="en-US" sz="1600" i="1" smtClean="0">
                                  <a:latin typeface="Cambria Math" charset="0"/>
                                </a:rPr>
                              </m:ctrlPr>
                            </m:sSubSupPr>
                            <m:e>
                              <m:r>
                                <a:rPr lang="en-IN" sz="1600" b="1" i="1" smtClean="0">
                                  <a:latin typeface="Cambria Math" panose="02040503050406030204" pitchFamily="18" charset="0"/>
                                </a:rPr>
                                <m:t>𝑾</m:t>
                              </m:r>
                            </m:e>
                            <m:sub>
                              <m:r>
                                <a:rPr lang="en-IN" sz="1600" i="1">
                                  <a:latin typeface="Cambria Math" panose="02040503050406030204" pitchFamily="18" charset="0"/>
                                </a:rPr>
                                <m:t>𝑖</m:t>
                              </m:r>
                              <m:r>
                                <a:rPr lang="en-IN" sz="1600" b="0" i="1" smtClean="0">
                                  <a:latin typeface="Cambria Math" panose="02040503050406030204" pitchFamily="18" charset="0"/>
                                </a:rPr>
                                <m:t>,</m:t>
                              </m:r>
                              <m:r>
                                <a:rPr lang="en-IN" sz="1600" b="0" i="1" smtClean="0">
                                  <a:latin typeface="Cambria Math" panose="02040503050406030204" pitchFamily="18" charset="0"/>
                                </a:rPr>
                                <m:t>𝑗</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oMath>
                  </m:oMathPara>
                </a14:m>
                <a:endParaRPr lang="en-IN" sz="1600" dirty="0"/>
              </a:p>
            </p:txBody>
          </p:sp>
        </mc:Choice>
        <mc:Fallback xmlns="">
          <p:sp>
            <p:nvSpPr>
              <p:cNvPr id="50" name="TextBox 49"/>
              <p:cNvSpPr txBox="1">
                <a:spLocks noRot="1" noChangeAspect="1" noMove="1" noResize="1" noEditPoints="1" noAdjustHandles="1" noChangeArrowheads="1" noChangeShapeType="1" noTextEdit="1"/>
              </p:cNvSpPr>
              <p:nvPr/>
            </p:nvSpPr>
            <p:spPr>
              <a:xfrm>
                <a:off x="2727432" y="1452192"/>
                <a:ext cx="559063" cy="724686"/>
              </a:xfrm>
              <a:prstGeom prst="rect">
                <a:avLst/>
              </a:prstGeom>
              <a:blipFill rotWithShape="0">
                <a:blip r:embed="rId16"/>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7331597" y="2833253"/>
                <a:ext cx="413318" cy="380361"/>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Sup>
                        <m:sSubSupPr>
                          <m:ctrlPr>
                            <a:rPr lang="en-IN" i="1" dirty="0">
                              <a:latin typeface="Cambria Math" charset="0"/>
                            </a:rPr>
                          </m:ctrlPr>
                        </m:sSubSupPr>
                        <m:e>
                          <m:r>
                            <a:rPr lang="en-US" b="1" i="1" dirty="0">
                              <a:latin typeface="Cambria Math" panose="02040503050406030204" pitchFamily="18" charset="0"/>
                            </a:rPr>
                            <m:t>𝒉</m:t>
                          </m:r>
                        </m:e>
                        <m:sub>
                          <m:r>
                            <a:rPr lang="en-US" i="1" dirty="0">
                              <a:latin typeface="Cambria Math" panose="02040503050406030204" pitchFamily="18" charset="0"/>
                            </a:rPr>
                            <m:t>𝑗</m:t>
                          </m:r>
                        </m:sub>
                        <m:sup>
                          <m:d>
                            <m:dPr>
                              <m:ctrlPr>
                                <a:rPr lang="en-US" i="1" dirty="0">
                                  <a:latin typeface="Cambria Math" charset="0"/>
                                </a:rPr>
                              </m:ctrlPr>
                            </m:dPr>
                            <m:e>
                              <m:r>
                                <a:rPr lang="en-US" i="1" dirty="0">
                                  <a:latin typeface="Cambria Math" panose="02040503050406030204" pitchFamily="18" charset="0"/>
                                </a:rPr>
                                <m:t>𝑙</m:t>
                              </m:r>
                            </m:e>
                          </m:d>
                        </m:sup>
                      </m:sSubSup>
                    </m:oMath>
                  </m:oMathPara>
                </a14:m>
                <a:endParaRPr lang="en-IN" dirty="0">
                  <a:solidFill>
                    <a:schemeClr val="tx1"/>
                  </a:solidFill>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7331597" y="2833253"/>
                <a:ext cx="413318" cy="380361"/>
              </a:xfrm>
              <a:prstGeom prst="rect">
                <a:avLst/>
              </a:prstGeom>
              <a:blipFill rotWithShape="0">
                <a:blip r:embed="rId17"/>
                <a:stretch>
                  <a:fillRect l="-20896" b="-20968"/>
                </a:stretch>
              </a:blipFill>
            </p:spPr>
            <p:txBody>
              <a:bodyPr/>
              <a:lstStyle/>
              <a:p>
                <a:r>
                  <a:rPr lang="en-IN">
                    <a:noFill/>
                  </a:rPr>
                  <a:t> </a:t>
                </a:r>
              </a:p>
            </p:txBody>
          </p:sp>
        </mc:Fallback>
      </mc:AlternateContent>
      <p:sp>
        <p:nvSpPr>
          <p:cNvPr id="52" name="Rectangle 51"/>
          <p:cNvSpPr/>
          <p:nvPr/>
        </p:nvSpPr>
        <p:spPr>
          <a:xfrm>
            <a:off x="2821306" y="2285031"/>
            <a:ext cx="319605" cy="325180"/>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53" name="TextBox 52"/>
              <p:cNvSpPr txBox="1"/>
              <p:nvPr/>
            </p:nvSpPr>
            <p:spPr>
              <a:xfrm>
                <a:off x="2880996" y="2309121"/>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smtClean="0">
                          <a:latin typeface="Cambria Math" panose="02040503050406030204" pitchFamily="18" charset="0"/>
                          <a:ea typeface="Cambria Math" panose="02040503050406030204" pitchFamily="18" charset="0"/>
                        </a:rPr>
                        <m:t>×</m:t>
                      </m:r>
                    </m:oMath>
                  </m:oMathPara>
                </a14:m>
                <a:endParaRPr lang="en-IN" dirty="0"/>
              </a:p>
            </p:txBody>
          </p:sp>
        </mc:Choice>
        <mc:Fallback xmlns="">
          <p:sp>
            <p:nvSpPr>
              <p:cNvPr id="53" name="TextBox 52"/>
              <p:cNvSpPr txBox="1">
                <a:spLocks noRot="1" noChangeAspect="1" noMove="1" noResize="1" noEditPoints="1" noAdjustHandles="1" noChangeArrowheads="1" noChangeShapeType="1" noTextEdit="1"/>
              </p:cNvSpPr>
              <p:nvPr/>
            </p:nvSpPr>
            <p:spPr>
              <a:xfrm>
                <a:off x="2880996" y="2309121"/>
                <a:ext cx="218008" cy="276999"/>
              </a:xfrm>
              <a:prstGeom prst="rect">
                <a:avLst/>
              </a:prstGeom>
              <a:blipFill rotWithShape="0">
                <a:blip r:embed="rId18"/>
                <a:stretch>
                  <a:fillRect l="-20000" r="-20000" b="-2222"/>
                </a:stretch>
              </a:blipFill>
            </p:spPr>
            <p:txBody>
              <a:bodyPr/>
              <a:lstStyle/>
              <a:p>
                <a:r>
                  <a:rPr lang="en-IN">
                    <a:noFill/>
                  </a:rPr>
                  <a:t> </a:t>
                </a:r>
              </a:p>
            </p:txBody>
          </p:sp>
        </mc:Fallback>
      </mc:AlternateContent>
      <p:cxnSp>
        <p:nvCxnSpPr>
          <p:cNvPr id="54" name="Straight Connector 53"/>
          <p:cNvCxnSpPr/>
          <p:nvPr/>
        </p:nvCxnSpPr>
        <p:spPr>
          <a:xfrm flipV="1">
            <a:off x="1173939" y="2425585"/>
            <a:ext cx="2543" cy="108000"/>
          </a:xfrm>
          <a:prstGeom prst="line">
            <a:avLst/>
          </a:prstGeom>
          <a:ln w="28575"/>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a:xfrm flipH="1">
            <a:off x="1164193" y="2411106"/>
            <a:ext cx="1656000" cy="2803"/>
          </a:xfrm>
          <a:prstGeom prst="line">
            <a:avLst/>
          </a:prstGeom>
          <a:ln w="28575"/>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flipV="1">
            <a:off x="2962520" y="2610210"/>
            <a:ext cx="13441" cy="3312000"/>
          </a:xfrm>
          <a:prstGeom prst="line">
            <a:avLst/>
          </a:prstGeom>
          <a:ln w="28575"/>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flipH="1">
            <a:off x="2968163" y="2075518"/>
            <a:ext cx="1077" cy="216000"/>
          </a:xfrm>
          <a:prstGeom prst="line">
            <a:avLst/>
          </a:prstGeom>
          <a:ln w="28575"/>
        </p:spPr>
        <p:style>
          <a:lnRef idx="1">
            <a:schemeClr val="dk1"/>
          </a:lnRef>
          <a:fillRef idx="0">
            <a:schemeClr val="dk1"/>
          </a:fillRef>
          <a:effectRef idx="0">
            <a:schemeClr val="dk1"/>
          </a:effectRef>
          <a:fontRef idx="minor">
            <a:schemeClr val="tx1"/>
          </a:fontRef>
        </p:style>
      </p:cxnSp>
      <p:sp>
        <p:nvSpPr>
          <p:cNvPr id="79" name="Rectangle 78"/>
          <p:cNvSpPr/>
          <p:nvPr/>
        </p:nvSpPr>
        <p:spPr>
          <a:xfrm>
            <a:off x="117565" y="5424699"/>
            <a:ext cx="727824" cy="1002535"/>
          </a:xfrm>
          <a:prstGeom prst="rect">
            <a:avLst/>
          </a:prstGeom>
          <a:solidFill>
            <a:srgbClr val="FFFF0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83" name="TextBox 82"/>
              <p:cNvSpPr txBox="1"/>
              <p:nvPr/>
            </p:nvSpPr>
            <p:spPr>
              <a:xfrm>
                <a:off x="149877" y="5635177"/>
                <a:ext cx="682495" cy="6967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sSubSup>
                            <m:sSubSupPr>
                              <m:ctrlPr>
                                <a:rPr lang="en-US" sz="1600" i="1">
                                  <a:solidFill>
                                    <a:prstClr val="black"/>
                                  </a:solidFill>
                                  <a:latin typeface="Cambria Math" charset="0"/>
                                </a:rPr>
                              </m:ctrlPr>
                            </m:sSubSupPr>
                            <m:e>
                              <m:r>
                                <a:rPr lang="en-US" sz="1600" b="1" i="1">
                                  <a:solidFill>
                                    <a:prstClr val="black"/>
                                  </a:solidFill>
                                  <a:latin typeface="Cambria Math" panose="02040503050406030204" pitchFamily="18" charset="0"/>
                                </a:rPr>
                                <m:t>𝒉</m:t>
                              </m:r>
                            </m:e>
                            <m:sub>
                              <m:r>
                                <a:rPr lang="en-US" sz="1600" i="1">
                                  <a:solidFill>
                                    <a:prstClr val="black"/>
                                  </a:solidFill>
                                  <a:latin typeface="Cambria Math" panose="02040503050406030204" pitchFamily="18" charset="0"/>
                                </a:rPr>
                                <m:t>𝑗</m:t>
                              </m:r>
                            </m:sub>
                            <m: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𝑘</m:t>
                              </m:r>
                              <m:r>
                                <a:rPr lang="en-US" sz="1600" i="1">
                                  <a:solidFill>
                                    <a:prstClr val="black"/>
                                  </a:solidFill>
                                  <a:latin typeface="Cambria Math" panose="02040503050406030204" pitchFamily="18" charset="0"/>
                                </a:rPr>
                                <m:t>)</m:t>
                              </m:r>
                            </m:sup>
                          </m:sSubSup>
                        </m:num>
                        <m:den>
                          <m:r>
                            <a:rPr lang="en-US" sz="1600" i="1">
                              <a:latin typeface="Cambria Math" panose="02040503050406030204" pitchFamily="18" charset="0"/>
                            </a:rPr>
                            <m:t>𝜕</m:t>
                          </m:r>
                          <m:sSubSup>
                            <m:sSubSupPr>
                              <m:ctrlPr>
                                <a:rPr lang="en-US" sz="1600" i="1">
                                  <a:latin typeface="Cambria Math" charset="0"/>
                                </a:rPr>
                              </m:ctrlPr>
                            </m:sSubSupPr>
                            <m:e>
                              <m:r>
                                <a:rPr lang="en-IN" sz="1600" b="1" i="1" smtClean="0">
                                  <a:latin typeface="Cambria Math" panose="02040503050406030204" pitchFamily="18" charset="0"/>
                                </a:rPr>
                                <m:t>𝒉</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b="0" i="1" smtClean="0">
                                  <a:latin typeface="Cambria Math" panose="02040503050406030204" pitchFamily="18" charset="0"/>
                                </a:rPr>
                                <m:t>−1</m:t>
                              </m:r>
                              <m:r>
                                <a:rPr lang="en-IN" sz="1600" i="1">
                                  <a:latin typeface="Cambria Math" panose="02040503050406030204" pitchFamily="18" charset="0"/>
                                </a:rPr>
                                <m:t>)</m:t>
                              </m:r>
                            </m:sup>
                          </m:sSubSup>
                        </m:den>
                      </m:f>
                    </m:oMath>
                  </m:oMathPara>
                </a14:m>
                <a:endParaRPr lang="en-IN" sz="1600" dirty="0"/>
              </a:p>
            </p:txBody>
          </p:sp>
        </mc:Choice>
        <mc:Fallback xmlns="">
          <p:sp>
            <p:nvSpPr>
              <p:cNvPr id="83" name="TextBox 82"/>
              <p:cNvSpPr txBox="1">
                <a:spLocks noRot="1" noChangeAspect="1" noMove="1" noResize="1" noEditPoints="1" noAdjustHandles="1" noChangeArrowheads="1" noChangeShapeType="1" noTextEdit="1"/>
              </p:cNvSpPr>
              <p:nvPr/>
            </p:nvSpPr>
            <p:spPr>
              <a:xfrm>
                <a:off x="149877" y="5635177"/>
                <a:ext cx="682495" cy="696794"/>
              </a:xfrm>
              <a:prstGeom prst="rect">
                <a:avLst/>
              </a:prstGeom>
              <a:blipFill rotWithShape="0">
                <a:blip r:embed="rId19"/>
                <a:stretch>
                  <a:fillRect/>
                </a:stretch>
              </a:blipFill>
            </p:spPr>
            <p:txBody>
              <a:bodyPr/>
              <a:lstStyle/>
              <a:p>
                <a:r>
                  <a:rPr lang="en-IN">
                    <a:noFill/>
                  </a:rPr>
                  <a:t> </a:t>
                </a:r>
              </a:p>
            </p:txBody>
          </p:sp>
        </mc:Fallback>
      </mc:AlternateContent>
      <p:sp>
        <p:nvSpPr>
          <p:cNvPr id="59" name="Rectangle 58"/>
          <p:cNvSpPr/>
          <p:nvPr/>
        </p:nvSpPr>
        <p:spPr>
          <a:xfrm>
            <a:off x="1141306" y="5436825"/>
            <a:ext cx="461427" cy="1002535"/>
          </a:xfrm>
          <a:prstGeom prst="rect">
            <a:avLst/>
          </a:prstGeom>
          <a:ln w="1270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80" name="TextBox 79"/>
              <p:cNvSpPr txBox="1"/>
              <p:nvPr/>
            </p:nvSpPr>
            <p:spPr>
              <a:xfrm>
                <a:off x="1262697" y="5507902"/>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smtClean="0">
                          <a:latin typeface="Cambria Math" panose="02040503050406030204" pitchFamily="18" charset="0"/>
                          <a:ea typeface="Cambria Math" panose="02040503050406030204" pitchFamily="18" charset="0"/>
                        </a:rPr>
                        <m:t>×</m:t>
                      </m:r>
                    </m:oMath>
                  </m:oMathPara>
                </a14:m>
                <a:endParaRPr lang="en-IN" dirty="0"/>
              </a:p>
            </p:txBody>
          </p:sp>
        </mc:Choice>
        <mc:Fallback xmlns="">
          <p:sp>
            <p:nvSpPr>
              <p:cNvPr id="80" name="TextBox 79"/>
              <p:cNvSpPr txBox="1">
                <a:spLocks noRot="1" noChangeAspect="1" noMove="1" noResize="1" noEditPoints="1" noAdjustHandles="1" noChangeArrowheads="1" noChangeShapeType="1" noTextEdit="1"/>
              </p:cNvSpPr>
              <p:nvPr/>
            </p:nvSpPr>
            <p:spPr>
              <a:xfrm>
                <a:off x="1262697" y="5507902"/>
                <a:ext cx="218008" cy="276999"/>
              </a:xfrm>
              <a:prstGeom prst="rect">
                <a:avLst/>
              </a:prstGeom>
              <a:blipFill rotWithShape="0">
                <a:blip r:embed="rId20"/>
                <a:stretch>
                  <a:fillRect l="-19444" r="-16667" b="-2222"/>
                </a:stretch>
              </a:blipFill>
            </p:spPr>
            <p:txBody>
              <a:bodyPr/>
              <a:lstStyle/>
              <a:p>
                <a:r>
                  <a:rPr lang="en-IN">
                    <a:noFill/>
                  </a:rPr>
                  <a:t> </a:t>
                </a:r>
              </a:p>
            </p:txBody>
          </p:sp>
        </mc:Fallback>
      </mc:AlternateContent>
      <p:cxnSp>
        <p:nvCxnSpPr>
          <p:cNvPr id="85" name="Straight Connector 84"/>
          <p:cNvCxnSpPr/>
          <p:nvPr/>
        </p:nvCxnSpPr>
        <p:spPr>
          <a:xfrm flipH="1">
            <a:off x="851585" y="5902350"/>
            <a:ext cx="288000" cy="2803"/>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86" name="Rectangle 85"/>
              <p:cNvSpPr/>
              <p:nvPr/>
            </p:nvSpPr>
            <p:spPr>
              <a:xfrm>
                <a:off x="8263671" y="5616933"/>
                <a:ext cx="2460161" cy="78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charset="0"/>
                            </a:rPr>
                          </m:ctrlPr>
                        </m:fPr>
                        <m:num>
                          <m:r>
                            <a:rPr lang="en-US" sz="1600" i="1">
                              <a:latin typeface="Cambria Math" panose="02040503050406030204" pitchFamily="18" charset="0"/>
                            </a:rPr>
                            <m:t>𝜕</m:t>
                          </m:r>
                          <m:sSubSup>
                            <m:sSubSupPr>
                              <m:ctrlPr>
                                <a:rPr lang="en-US" sz="1600" i="1">
                                  <a:solidFill>
                                    <a:prstClr val="black"/>
                                  </a:solidFill>
                                  <a:latin typeface="Cambria Math" charset="0"/>
                                </a:rPr>
                              </m:ctrlPr>
                            </m:sSubSupPr>
                            <m:e>
                              <m:r>
                                <a:rPr lang="en-US" sz="1600" b="1" i="1">
                                  <a:solidFill>
                                    <a:prstClr val="black"/>
                                  </a:solidFill>
                                  <a:latin typeface="Cambria Math" panose="02040503050406030204" pitchFamily="18" charset="0"/>
                                </a:rPr>
                                <m:t>𝒉</m:t>
                              </m:r>
                            </m:e>
                            <m:sub>
                              <m:r>
                                <a:rPr lang="en-US" sz="1600" i="1">
                                  <a:solidFill>
                                    <a:prstClr val="black"/>
                                  </a:solidFill>
                                  <a:latin typeface="Cambria Math" panose="02040503050406030204" pitchFamily="18" charset="0"/>
                                </a:rPr>
                                <m:t>𝑗</m:t>
                              </m:r>
                            </m:sub>
                            <m: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𝑘</m:t>
                              </m:r>
                              <m:r>
                                <a:rPr lang="en-US" sz="1600" i="1">
                                  <a:solidFill>
                                    <a:prstClr val="black"/>
                                  </a:solidFill>
                                  <a:latin typeface="Cambria Math" panose="02040503050406030204" pitchFamily="18" charset="0"/>
                                </a:rPr>
                                <m:t>)</m:t>
                              </m:r>
                            </m:sup>
                          </m:sSubSup>
                        </m:num>
                        <m:den>
                          <m:r>
                            <a:rPr lang="en-US" sz="1600" i="1">
                              <a:latin typeface="Cambria Math" panose="02040503050406030204" pitchFamily="18" charset="0"/>
                            </a:rPr>
                            <m:t>𝜕</m:t>
                          </m:r>
                          <m:sSubSup>
                            <m:sSubSupPr>
                              <m:ctrlPr>
                                <a:rPr lang="en-US" sz="1600" i="1">
                                  <a:latin typeface="Cambria Math" charset="0"/>
                                </a:rPr>
                              </m:ctrlPr>
                            </m:sSubSupPr>
                            <m:e>
                              <m:r>
                                <a:rPr lang="en-IN" sz="1600" b="1" i="1">
                                  <a:latin typeface="Cambria Math" panose="02040503050406030204" pitchFamily="18" charset="0"/>
                                </a:rPr>
                                <m:t>𝒉</m:t>
                              </m:r>
                            </m:e>
                            <m:sub>
                              <m:r>
                                <a:rPr lang="en-IN" sz="1600" i="1">
                                  <a:latin typeface="Cambria Math" panose="02040503050406030204" pitchFamily="18" charset="0"/>
                                </a:rPr>
                                <m:t>𝑖</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b="0" i="1" smtClean="0">
                                  <a:latin typeface="Cambria Math" panose="02040503050406030204" pitchFamily="18" charset="0"/>
                                </a:rPr>
                                <m:t>−1</m:t>
                              </m:r>
                              <m:r>
                                <a:rPr lang="en-IN" sz="1600" i="1">
                                  <a:latin typeface="Cambria Math" panose="02040503050406030204" pitchFamily="18" charset="0"/>
                                </a:rPr>
                                <m:t>)</m:t>
                              </m:r>
                            </m:sup>
                          </m:sSubSup>
                        </m:den>
                      </m:f>
                      <m:r>
                        <a:rPr lang="en-IN" sz="1600" i="1">
                          <a:latin typeface="Cambria Math" panose="02040503050406030204" pitchFamily="18" charset="0"/>
                        </a:rPr>
                        <m:t>=</m:t>
                      </m:r>
                      <m:nary>
                        <m:naryPr>
                          <m:chr m:val="∑"/>
                          <m:ctrlPr>
                            <a:rPr lang="en-IN" sz="1600" i="1">
                              <a:latin typeface="Cambria Math" charset="0"/>
                            </a:rPr>
                          </m:ctrlPr>
                        </m:naryPr>
                        <m:sub>
                          <m:r>
                            <m:rPr>
                              <m:brk m:alnAt="23"/>
                            </m:rPr>
                            <a:rPr lang="en-IN" sz="1600" i="1">
                              <a:latin typeface="Cambria Math" panose="02040503050406030204" pitchFamily="18" charset="0"/>
                            </a:rPr>
                            <m:t>𝑚</m:t>
                          </m:r>
                          <m:r>
                            <a:rPr lang="en-IN" sz="1600" i="1">
                              <a:latin typeface="Cambria Math" panose="02040503050406030204" pitchFamily="18" charset="0"/>
                            </a:rPr>
                            <m:t>=1</m:t>
                          </m:r>
                        </m:sub>
                        <m:sup>
                          <m:sSub>
                            <m:sSubPr>
                              <m:ctrlPr>
                                <a:rPr lang="en-IN" sz="1600" i="1">
                                  <a:latin typeface="Cambria Math" charset="0"/>
                                </a:rPr>
                              </m:ctrlPr>
                            </m:sSubPr>
                            <m:e>
                              <m:r>
                                <a:rPr lang="en-IN" sz="1600" i="1">
                                  <a:latin typeface="Cambria Math" panose="02040503050406030204" pitchFamily="18" charset="0"/>
                                </a:rPr>
                                <m:t>𝑀</m:t>
                              </m:r>
                            </m:e>
                            <m:sub>
                              <m:r>
                                <a:rPr lang="en-IN" sz="1600" i="1">
                                  <a:latin typeface="Cambria Math" panose="02040503050406030204" pitchFamily="18" charset="0"/>
                                </a:rPr>
                                <m:t>𝑙</m:t>
                              </m:r>
                            </m:sub>
                          </m:sSub>
                        </m:sup>
                        <m:e>
                          <m:f>
                            <m:fPr>
                              <m:ctrlPr>
                                <a:rPr lang="en-IN" sz="1600" i="1">
                                  <a:latin typeface="Cambria Math" charset="0"/>
                                </a:rPr>
                              </m:ctrlPr>
                            </m:fPr>
                            <m:num>
                              <m:r>
                                <a:rPr lang="en-IN" sz="1600" i="1">
                                  <a:latin typeface="Cambria Math" panose="02040503050406030204" pitchFamily="18" charset="0"/>
                                </a:rPr>
                                <m:t>𝜕</m:t>
                              </m:r>
                              <m:sSubSup>
                                <m:sSubSupPr>
                                  <m:ctrlPr>
                                    <a:rPr lang="en-US" sz="1600" i="1">
                                      <a:solidFill>
                                        <a:prstClr val="black"/>
                                      </a:solidFill>
                                      <a:latin typeface="Cambria Math" charset="0"/>
                                    </a:rPr>
                                  </m:ctrlPr>
                                </m:sSubSupPr>
                                <m:e>
                                  <m:r>
                                    <a:rPr lang="en-US" sz="1600" b="1" i="1">
                                      <a:solidFill>
                                        <a:prstClr val="black"/>
                                      </a:solidFill>
                                      <a:latin typeface="Cambria Math" panose="02040503050406030204" pitchFamily="18" charset="0"/>
                                    </a:rPr>
                                    <m:t>𝒉</m:t>
                                  </m:r>
                                </m:e>
                                <m:sub>
                                  <m:r>
                                    <a:rPr lang="en-US" sz="1600" i="1">
                                      <a:solidFill>
                                        <a:prstClr val="black"/>
                                      </a:solidFill>
                                      <a:latin typeface="Cambria Math" panose="02040503050406030204" pitchFamily="18" charset="0"/>
                                    </a:rPr>
                                    <m:t>𝑗</m:t>
                                  </m:r>
                                </m:sub>
                                <m: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𝑘</m:t>
                                  </m:r>
                                  <m:r>
                                    <a:rPr lang="en-US" sz="1600" i="1">
                                      <a:solidFill>
                                        <a:prstClr val="black"/>
                                      </a:solidFill>
                                      <a:latin typeface="Cambria Math" panose="02040503050406030204" pitchFamily="18" charset="0"/>
                                    </a:rPr>
                                    <m:t>)</m:t>
                                  </m:r>
                                </m:sup>
                              </m:sSubSup>
                            </m:num>
                            <m:den>
                              <m:r>
                                <a:rPr lang="en-IN" sz="1600" i="1">
                                  <a:latin typeface="Cambria Math" panose="02040503050406030204" pitchFamily="18" charset="0"/>
                                </a:rPr>
                                <m:t>𝜕</m:t>
                              </m:r>
                              <m:sSubSup>
                                <m:sSubSupPr>
                                  <m:ctrlPr>
                                    <a:rPr lang="en-IN" sz="1600" i="1">
                                      <a:latin typeface="Cambria Math" charset="0"/>
                                    </a:rPr>
                                  </m:ctrlPr>
                                </m:sSubSupPr>
                                <m:e>
                                  <m:r>
                                    <a:rPr lang="en-IN" sz="1600" b="1" i="1">
                                      <a:latin typeface="Cambria Math" panose="02040503050406030204" pitchFamily="18" charset="0"/>
                                    </a:rPr>
                                    <m:t>𝒂</m:t>
                                  </m:r>
                                </m:e>
                                <m:sub>
                                  <m:r>
                                    <a:rPr lang="en-IN" sz="1600" i="1">
                                      <a:latin typeface="Cambria Math" panose="02040503050406030204" pitchFamily="18" charset="0"/>
                                    </a:rPr>
                                    <m:t>𝑚</m:t>
                                  </m:r>
                                </m:sub>
                                <m:sup>
                                  <m:r>
                                    <a:rPr lang="en-IN" sz="1600" i="1">
                                      <a:latin typeface="Cambria Math" panose="02040503050406030204" pitchFamily="18" charset="0"/>
                                    </a:rPr>
                                    <m:t>(</m:t>
                                  </m:r>
                                  <m:r>
                                    <a:rPr lang="en-IN" sz="1600" i="1">
                                      <a:latin typeface="Cambria Math" panose="02040503050406030204" pitchFamily="18" charset="0"/>
                                    </a:rPr>
                                    <m:t>𝑙</m:t>
                                  </m:r>
                                  <m:r>
                                    <a:rPr lang="en-IN" sz="1600" i="1">
                                      <a:latin typeface="Cambria Math" panose="02040503050406030204" pitchFamily="18" charset="0"/>
                                    </a:rPr>
                                    <m:t>)</m:t>
                                  </m:r>
                                </m:sup>
                              </m:sSubSup>
                            </m:den>
                          </m:f>
                        </m:e>
                      </m:nary>
                      <m:sSubSup>
                        <m:sSubSupPr>
                          <m:ctrlPr>
                            <a:rPr lang="en-IN" sz="1600" i="1">
                              <a:latin typeface="Cambria Math" charset="0"/>
                            </a:rPr>
                          </m:ctrlPr>
                        </m:sSubSupPr>
                        <m:e>
                          <m:r>
                            <a:rPr lang="en-US" sz="1600" b="1" i="1">
                              <a:latin typeface="Cambria Math" panose="02040503050406030204" pitchFamily="18" charset="0"/>
                            </a:rPr>
                            <m:t>𝑾</m:t>
                          </m:r>
                        </m:e>
                        <m:sub>
                          <m:r>
                            <a:rPr lang="en-IN" sz="1600" i="1">
                              <a:latin typeface="Cambria Math" panose="02040503050406030204" pitchFamily="18" charset="0"/>
                            </a:rPr>
                            <m:t>𝑚</m:t>
                          </m:r>
                          <m:r>
                            <a:rPr lang="en-US" sz="1600" i="1">
                              <a:latin typeface="Cambria Math" panose="02040503050406030204" pitchFamily="18" charset="0"/>
                            </a:rPr>
                            <m:t>,</m:t>
                          </m:r>
                          <m:r>
                            <a:rPr lang="en-IN" sz="1600" i="1">
                              <a:latin typeface="Cambria Math" panose="02040503050406030204" pitchFamily="18" charset="0"/>
                            </a:rPr>
                            <m:t>𝑖</m:t>
                          </m:r>
                        </m:sub>
                        <m:sup>
                          <m:d>
                            <m:dPr>
                              <m:ctrlPr>
                                <a:rPr lang="en-US" sz="1600" i="1">
                                  <a:latin typeface="Cambria Math" charset="0"/>
                                </a:rPr>
                              </m:ctrlPr>
                            </m:dPr>
                            <m:e>
                              <m:r>
                                <a:rPr lang="en-US" sz="1600" i="1">
                                  <a:latin typeface="Cambria Math" panose="02040503050406030204" pitchFamily="18" charset="0"/>
                                </a:rPr>
                                <m:t>𝑙</m:t>
                              </m:r>
                            </m:e>
                          </m:d>
                        </m:sup>
                      </m:sSubSup>
                    </m:oMath>
                  </m:oMathPara>
                </a14:m>
                <a:endParaRPr lang="en-IN" sz="1600" dirty="0"/>
              </a:p>
            </p:txBody>
          </p:sp>
        </mc:Choice>
        <mc:Fallback xmlns="">
          <p:sp>
            <p:nvSpPr>
              <p:cNvPr id="86" name="Rectangle 85"/>
              <p:cNvSpPr>
                <a:spLocks noRot="1" noChangeAspect="1" noMove="1" noResize="1" noEditPoints="1" noAdjustHandles="1" noChangeArrowheads="1" noChangeShapeType="1" noTextEdit="1"/>
              </p:cNvSpPr>
              <p:nvPr/>
            </p:nvSpPr>
            <p:spPr>
              <a:xfrm>
                <a:off x="8263671" y="5616933"/>
                <a:ext cx="2460161" cy="789127"/>
              </a:xfrm>
              <a:prstGeom prst="rect">
                <a:avLst/>
              </a:prstGeom>
              <a:blipFill rotWithShape="0">
                <a:blip r:embed="rId21"/>
                <a:stretch>
                  <a:fillRect/>
                </a:stretch>
              </a:blipFill>
            </p:spPr>
            <p:txBody>
              <a:bodyPr/>
              <a:lstStyle/>
              <a:p>
                <a:r>
                  <a:rPr lang="en-IN">
                    <a:noFill/>
                  </a:rPr>
                  <a:t> </a:t>
                </a:r>
              </a:p>
            </p:txBody>
          </p:sp>
        </mc:Fallback>
      </mc:AlternateContent>
      <p:sp>
        <p:nvSpPr>
          <p:cNvPr id="87" name="TextBox 86"/>
          <p:cNvSpPr txBox="1"/>
          <p:nvPr/>
        </p:nvSpPr>
        <p:spPr>
          <a:xfrm>
            <a:off x="11246793" y="5849668"/>
            <a:ext cx="601447" cy="338554"/>
          </a:xfrm>
          <a:prstGeom prst="rect">
            <a:avLst/>
          </a:prstGeom>
          <a:noFill/>
        </p:spPr>
        <p:txBody>
          <a:bodyPr wrap="none" rtlCol="0">
            <a:spAutoFit/>
          </a:bodyPr>
          <a:lstStyle/>
          <a:p>
            <a:r>
              <a:rPr lang="en-IN" sz="1600" dirty="0" smtClean="0"/>
              <a:t>… (4)</a:t>
            </a:r>
            <a:endParaRPr lang="en-IN" sz="1600" dirty="0"/>
          </a:p>
        </p:txBody>
      </p:sp>
      <p:sp>
        <p:nvSpPr>
          <p:cNvPr id="90" name="Rectangle 89"/>
          <p:cNvSpPr/>
          <p:nvPr/>
        </p:nvSpPr>
        <p:spPr>
          <a:xfrm>
            <a:off x="1981130" y="5772839"/>
            <a:ext cx="835881" cy="319490"/>
          </a:xfrm>
          <a:prstGeom prst="rect">
            <a:avLst/>
          </a:prstGeom>
          <a:solidFill>
            <a:schemeClr val="accent1">
              <a:lumMod val="40000"/>
              <a:lumOff val="60000"/>
            </a:schemeClr>
          </a:solidFill>
          <a:ln>
            <a:solidFill>
              <a:schemeClr val="bg1">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2" name="TextBox 1"/>
              <p:cNvSpPr txBox="1"/>
              <p:nvPr/>
            </p:nvSpPr>
            <p:spPr>
              <a:xfrm>
                <a:off x="1976873" y="5814488"/>
                <a:ext cx="85081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sz="1400" b="0" i="1" smtClean="0">
                          <a:latin typeface="Cambria Math" panose="02040503050406030204" pitchFamily="18" charset="0"/>
                        </a:rPr>
                        <m:t>∀</m:t>
                      </m:r>
                      <m:r>
                        <a:rPr lang="en-IN" sz="1400" b="0" i="1" smtClean="0">
                          <a:latin typeface="Cambria Math" panose="02040503050406030204" pitchFamily="18" charset="0"/>
                        </a:rPr>
                        <m:t>𝑖</m:t>
                      </m:r>
                      <m:r>
                        <a:rPr lang="en-IN" sz="1400" b="0" i="1" smtClean="0">
                          <a:latin typeface="Cambria Math" panose="02040503050406030204" pitchFamily="18" charset="0"/>
                        </a:rPr>
                        <m:t>=1:</m:t>
                      </m:r>
                      <m:sSub>
                        <m:sSubPr>
                          <m:ctrlPr>
                            <a:rPr lang="en-IN" sz="1400" b="0" i="1" smtClean="0">
                              <a:latin typeface="Cambria Math" charset="0"/>
                            </a:rPr>
                          </m:ctrlPr>
                        </m:sSubPr>
                        <m:e>
                          <m:r>
                            <a:rPr lang="en-IN" sz="1400" b="0" i="1" smtClean="0">
                              <a:latin typeface="Cambria Math" panose="02040503050406030204" pitchFamily="18" charset="0"/>
                            </a:rPr>
                            <m:t>𝑀</m:t>
                          </m:r>
                        </m:e>
                        <m:sub>
                          <m:r>
                            <a:rPr lang="en-IN" sz="1400" b="0" i="1" smtClean="0">
                              <a:latin typeface="Cambria Math" panose="02040503050406030204" pitchFamily="18" charset="0"/>
                            </a:rPr>
                            <m:t>𝐿</m:t>
                          </m:r>
                        </m:sub>
                      </m:sSub>
                    </m:oMath>
                  </m:oMathPara>
                </a14:m>
                <a:endParaRPr lang="en-IN" sz="1400" dirty="0"/>
              </a:p>
            </p:txBody>
          </p:sp>
        </mc:Choice>
        <mc:Fallback xmlns="">
          <p:sp>
            <p:nvSpPr>
              <p:cNvPr id="2" name="TextBox 1"/>
              <p:cNvSpPr txBox="1">
                <a:spLocks noRot="1" noChangeAspect="1" noMove="1" noResize="1" noEditPoints="1" noAdjustHandles="1" noChangeArrowheads="1" noChangeShapeType="1" noTextEdit="1"/>
              </p:cNvSpPr>
              <p:nvPr/>
            </p:nvSpPr>
            <p:spPr>
              <a:xfrm>
                <a:off x="1976873" y="5814488"/>
                <a:ext cx="850810" cy="215444"/>
              </a:xfrm>
              <a:prstGeom prst="rect">
                <a:avLst/>
              </a:prstGeom>
              <a:blipFill rotWithShape="0">
                <a:blip r:embed="rId22"/>
                <a:stretch>
                  <a:fillRect l="-3571" b="-14286"/>
                </a:stretch>
              </a:blipFill>
            </p:spPr>
            <p:txBody>
              <a:bodyPr/>
              <a:lstStyle/>
              <a:p>
                <a:r>
                  <a:rPr lang="en-IN">
                    <a:noFill/>
                  </a:rPr>
                  <a:t> </a:t>
                </a:r>
              </a:p>
            </p:txBody>
          </p:sp>
        </mc:Fallback>
      </mc:AlternateContent>
      <p:cxnSp>
        <p:nvCxnSpPr>
          <p:cNvPr id="91" name="Straight Connector 90"/>
          <p:cNvCxnSpPr/>
          <p:nvPr/>
        </p:nvCxnSpPr>
        <p:spPr>
          <a:xfrm flipH="1">
            <a:off x="1600631" y="5909094"/>
            <a:ext cx="396000" cy="2803"/>
          </a:xfrm>
          <a:prstGeom prst="line">
            <a:avLst/>
          </a:prstGeom>
          <a:ln w="28575"/>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1122890" y="5763230"/>
            <a:ext cx="497252" cy="338554"/>
          </a:xfrm>
          <a:prstGeom prst="rect">
            <a:avLst/>
          </a:prstGeom>
          <a:noFill/>
        </p:spPr>
        <p:txBody>
          <a:bodyPr wrap="none" rtlCol="0">
            <a:spAutoFit/>
          </a:bodyPr>
          <a:lstStyle/>
          <a:p>
            <a:pPr algn="ctr"/>
            <a:r>
              <a:rPr lang="en-IN" sz="1600" dirty="0" smtClean="0"/>
              <a:t>and</a:t>
            </a:r>
            <a:endParaRPr lang="en-IN" sz="1600" dirty="0"/>
          </a:p>
        </p:txBody>
      </p:sp>
      <mc:AlternateContent xmlns:mc="http://schemas.openxmlformats.org/markup-compatibility/2006" xmlns:a14="http://schemas.microsoft.com/office/drawing/2010/main">
        <mc:Choice Requires="a14">
          <p:sp>
            <p:nvSpPr>
              <p:cNvPr id="95" name="TextBox 94"/>
              <p:cNvSpPr txBox="1"/>
              <p:nvPr/>
            </p:nvSpPr>
            <p:spPr>
              <a:xfrm>
                <a:off x="1256454" y="6075569"/>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smtClean="0">
                          <a:latin typeface="Cambria Math" panose="02040503050406030204" pitchFamily="18" charset="0"/>
                          <a:ea typeface="Cambria Math" panose="02040503050406030204" pitchFamily="18" charset="0"/>
                        </a:rPr>
                        <m:t>+</m:t>
                      </m:r>
                    </m:oMath>
                  </m:oMathPara>
                </a14:m>
                <a:endParaRPr lang="en-IN" dirty="0"/>
              </a:p>
            </p:txBody>
          </p:sp>
        </mc:Choice>
        <mc:Fallback xmlns="">
          <p:sp>
            <p:nvSpPr>
              <p:cNvPr id="95" name="TextBox 94"/>
              <p:cNvSpPr txBox="1">
                <a:spLocks noRot="1" noChangeAspect="1" noMove="1" noResize="1" noEditPoints="1" noAdjustHandles="1" noChangeArrowheads="1" noChangeShapeType="1" noTextEdit="1"/>
              </p:cNvSpPr>
              <p:nvPr/>
            </p:nvSpPr>
            <p:spPr>
              <a:xfrm>
                <a:off x="1256454" y="6075569"/>
                <a:ext cx="226024" cy="276999"/>
              </a:xfrm>
              <a:prstGeom prst="rect">
                <a:avLst/>
              </a:prstGeom>
              <a:blipFill rotWithShape="0">
                <a:blip r:embed="rId23"/>
                <a:stretch>
                  <a:fillRect l="-21622" r="-21622" b="-6667"/>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839039" y="1683743"/>
                <a:ext cx="739753" cy="4131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i="1" smtClean="0">
                              <a:latin typeface="Cambria Math" charset="0"/>
                            </a:rPr>
                          </m:ctrlPr>
                        </m:dPr>
                        <m:e>
                          <m:sSubSup>
                            <m:sSubSupPr>
                              <m:ctrlPr>
                                <a:rPr lang="en-US" sz="1400" i="1">
                                  <a:latin typeface="Cambria Math" charset="0"/>
                                </a:rPr>
                              </m:ctrlPr>
                            </m:sSubSupPr>
                            <m:e>
                              <m:r>
                                <a:rPr lang="en-IN" sz="1400" b="1" i="1">
                                  <a:latin typeface="Cambria Math" panose="02040503050406030204" pitchFamily="18" charset="0"/>
                                </a:rPr>
                                <m:t>𝑾</m:t>
                              </m:r>
                            </m:e>
                            <m:sub>
                              <m:r>
                                <a:rPr lang="en-IN" sz="1400" i="1">
                                  <a:latin typeface="Cambria Math" panose="02040503050406030204" pitchFamily="18" charset="0"/>
                                </a:rPr>
                                <m:t>𝑖</m:t>
                              </m:r>
                              <m:r>
                                <a:rPr lang="en-IN" sz="1400" i="1">
                                  <a:latin typeface="Cambria Math" panose="02040503050406030204" pitchFamily="18" charset="0"/>
                                </a:rPr>
                                <m:t>,</m:t>
                              </m:r>
                              <m:r>
                                <a:rPr lang="en-IN" sz="1400" i="1">
                                  <a:latin typeface="Cambria Math" panose="02040503050406030204" pitchFamily="18" charset="0"/>
                                </a:rPr>
                                <m:t>𝑗</m:t>
                              </m:r>
                            </m:sub>
                            <m:sup>
                              <m:r>
                                <a:rPr lang="en-IN" sz="1400" i="1">
                                  <a:latin typeface="Cambria Math" panose="02040503050406030204" pitchFamily="18" charset="0"/>
                                </a:rPr>
                                <m:t>(</m:t>
                              </m:r>
                              <m:r>
                                <a:rPr lang="en-IN" sz="1400" i="1">
                                  <a:latin typeface="Cambria Math" panose="02040503050406030204" pitchFamily="18" charset="0"/>
                                </a:rPr>
                                <m:t>𝑙</m:t>
                              </m:r>
                              <m:r>
                                <a:rPr lang="en-IN" sz="1400" i="1">
                                  <a:latin typeface="Cambria Math" panose="02040503050406030204" pitchFamily="18" charset="0"/>
                                </a:rPr>
                                <m:t>)</m:t>
                              </m:r>
                            </m:sup>
                          </m:sSubSup>
                          <m:r>
                            <m:rPr>
                              <m:nor/>
                            </m:rPr>
                            <a:rPr lang="en-IN" sz="1400" dirty="0"/>
                            <m:t> </m:t>
                          </m:r>
                        </m:e>
                      </m:d>
                    </m:oMath>
                  </m:oMathPara>
                </a14:m>
                <a:endParaRPr lang="en-IN" sz="1400" dirty="0"/>
              </a:p>
            </p:txBody>
          </p:sp>
        </mc:Choice>
        <mc:Fallback xmlns="">
          <p:sp>
            <p:nvSpPr>
              <p:cNvPr id="7" name="Rectangle 6"/>
              <p:cNvSpPr>
                <a:spLocks noRot="1" noChangeAspect="1" noMove="1" noResize="1" noEditPoints="1" noAdjustHandles="1" noChangeArrowheads="1" noChangeShapeType="1" noTextEdit="1"/>
              </p:cNvSpPr>
              <p:nvPr/>
            </p:nvSpPr>
            <p:spPr>
              <a:xfrm>
                <a:off x="1839039" y="1683743"/>
                <a:ext cx="739753" cy="413190"/>
              </a:xfrm>
              <a:prstGeom prst="rect">
                <a:avLst/>
              </a:prstGeom>
              <a:blipFill rotWithShape="0">
                <a:blip r:embed="rId24"/>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96" name="Rectangle 95"/>
              <p:cNvSpPr/>
              <p:nvPr/>
            </p:nvSpPr>
            <p:spPr>
              <a:xfrm>
                <a:off x="1826327" y="1319907"/>
                <a:ext cx="782073" cy="4131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i="1" smtClean="0">
                              <a:latin typeface="Cambria Math" charset="0"/>
                            </a:rPr>
                          </m:ctrlPr>
                        </m:dPr>
                        <m:e>
                          <m:sSubSup>
                            <m:sSubSupPr>
                              <m:ctrlPr>
                                <a:rPr lang="en-US" sz="1400" i="1">
                                  <a:latin typeface="Cambria Math" charset="0"/>
                                </a:rPr>
                              </m:ctrlPr>
                            </m:sSubSupPr>
                            <m:e>
                              <m:r>
                                <a:rPr lang="en-IN" sz="1400" b="1" i="1">
                                  <a:latin typeface="Cambria Math" panose="02040503050406030204" pitchFamily="18" charset="0"/>
                                </a:rPr>
                                <m:t>𝑾</m:t>
                              </m:r>
                            </m:e>
                            <m:sub>
                              <m:r>
                                <a:rPr lang="en-IN" sz="1400" b="0" i="1" smtClean="0">
                                  <a:latin typeface="Cambria Math" panose="02040503050406030204" pitchFamily="18" charset="0"/>
                                </a:rPr>
                                <m:t>𝑚</m:t>
                              </m:r>
                              <m:r>
                                <a:rPr lang="en-IN" sz="1400" i="1">
                                  <a:latin typeface="Cambria Math" panose="02040503050406030204" pitchFamily="18" charset="0"/>
                                </a:rPr>
                                <m:t>,</m:t>
                              </m:r>
                              <m:r>
                                <a:rPr lang="en-IN" sz="1400" b="0" i="1" smtClean="0">
                                  <a:latin typeface="Cambria Math" panose="02040503050406030204" pitchFamily="18" charset="0"/>
                                </a:rPr>
                                <m:t>𝑖</m:t>
                              </m:r>
                            </m:sub>
                            <m:sup>
                              <m:r>
                                <a:rPr lang="en-IN" sz="1400" i="1">
                                  <a:latin typeface="Cambria Math" panose="02040503050406030204" pitchFamily="18" charset="0"/>
                                </a:rPr>
                                <m:t>(</m:t>
                              </m:r>
                              <m:r>
                                <a:rPr lang="en-IN" sz="1400" i="1">
                                  <a:latin typeface="Cambria Math" panose="02040503050406030204" pitchFamily="18" charset="0"/>
                                </a:rPr>
                                <m:t>𝑙</m:t>
                              </m:r>
                              <m:r>
                                <a:rPr lang="en-IN" sz="1400" i="1">
                                  <a:latin typeface="Cambria Math" panose="02040503050406030204" pitchFamily="18" charset="0"/>
                                </a:rPr>
                                <m:t>)</m:t>
                              </m:r>
                            </m:sup>
                          </m:sSubSup>
                          <m:r>
                            <m:rPr>
                              <m:nor/>
                            </m:rPr>
                            <a:rPr lang="en-IN" sz="1400" dirty="0"/>
                            <m:t> </m:t>
                          </m:r>
                        </m:e>
                      </m:d>
                    </m:oMath>
                  </m:oMathPara>
                </a14:m>
                <a:endParaRPr lang="en-IN" sz="1400" dirty="0"/>
              </a:p>
            </p:txBody>
          </p:sp>
        </mc:Choice>
        <mc:Fallback xmlns="">
          <p:sp>
            <p:nvSpPr>
              <p:cNvPr id="96" name="Rectangle 95"/>
              <p:cNvSpPr>
                <a:spLocks noRot="1" noChangeAspect="1" noMove="1" noResize="1" noEditPoints="1" noAdjustHandles="1" noChangeArrowheads="1" noChangeShapeType="1" noTextEdit="1"/>
              </p:cNvSpPr>
              <p:nvPr/>
            </p:nvSpPr>
            <p:spPr>
              <a:xfrm>
                <a:off x="1826327" y="1319907"/>
                <a:ext cx="782073" cy="413190"/>
              </a:xfrm>
              <a:prstGeom prst="rect">
                <a:avLst/>
              </a:prstGeom>
              <a:blipFill rotWithShape="0">
                <a:blip r:embed="rId25"/>
                <a:stretch>
                  <a:fillRect/>
                </a:stretch>
              </a:blipFill>
            </p:spPr>
            <p:txBody>
              <a:bodyPr/>
              <a:lstStyle/>
              <a:p>
                <a:r>
                  <a:rPr lang="en-IN">
                    <a:noFill/>
                  </a:rPr>
                  <a:t> </a:t>
                </a:r>
              </a:p>
            </p:txBody>
          </p:sp>
        </mc:Fallback>
      </mc:AlternateContent>
      <p:cxnSp>
        <p:nvCxnSpPr>
          <p:cNvPr id="9" name="Straight Connector 8"/>
          <p:cNvCxnSpPr>
            <a:stCxn id="119" idx="1"/>
            <a:endCxn id="119" idx="3"/>
          </p:cNvCxnSpPr>
          <p:nvPr/>
        </p:nvCxnSpPr>
        <p:spPr>
          <a:xfrm>
            <a:off x="1902157" y="1711150"/>
            <a:ext cx="595401" cy="0"/>
          </a:xfrm>
          <a:prstGeom prst="line">
            <a:avLst/>
          </a:prstGeom>
        </p:spPr>
        <p:style>
          <a:lnRef idx="1">
            <a:schemeClr val="dk1"/>
          </a:lnRef>
          <a:fillRef idx="0">
            <a:schemeClr val="dk1"/>
          </a:fillRef>
          <a:effectRef idx="0">
            <a:schemeClr val="dk1"/>
          </a:effectRef>
          <a:fontRef idx="minor">
            <a:schemeClr val="tx1"/>
          </a:fontRef>
        </p:style>
      </p:cxnSp>
      <p:cxnSp>
        <p:nvCxnSpPr>
          <p:cNvPr id="97" name="Straight Connector 96"/>
          <p:cNvCxnSpPr/>
          <p:nvPr/>
        </p:nvCxnSpPr>
        <p:spPr>
          <a:xfrm flipH="1">
            <a:off x="2207838" y="2050719"/>
            <a:ext cx="1077" cy="468000"/>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2" name="Rectangle 101"/>
              <p:cNvSpPr/>
              <p:nvPr/>
            </p:nvSpPr>
            <p:spPr>
              <a:xfrm>
                <a:off x="3477225" y="1542214"/>
                <a:ext cx="547778" cy="4057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IN" sz="1600" i="1" smtClean="0">
                              <a:latin typeface="Cambria Math" charset="0"/>
                            </a:rPr>
                          </m:ctrlPr>
                        </m:sSubSupPr>
                        <m:e>
                          <m:r>
                            <a:rPr lang="en-IN" sz="1600" b="1" i="1" smtClean="0">
                              <a:latin typeface="Cambria Math" panose="02040503050406030204" pitchFamily="18" charset="0"/>
                            </a:rPr>
                            <m:t>𝒃</m:t>
                          </m:r>
                        </m:e>
                        <m:sub>
                          <m:r>
                            <a:rPr lang="en-IN" sz="1600" b="0" i="1" smtClean="0">
                              <a:latin typeface="Cambria Math" panose="02040503050406030204" pitchFamily="18" charset="0"/>
                            </a:rPr>
                            <m:t>𝑖</m:t>
                          </m:r>
                        </m:sub>
                        <m:sup>
                          <m:r>
                            <a:rPr lang="en-IN" sz="1600" b="0" i="1" smtClean="0">
                              <a:latin typeface="Cambria Math" panose="02040503050406030204" pitchFamily="18" charset="0"/>
                            </a:rPr>
                            <m:t>(</m:t>
                          </m:r>
                          <m:r>
                            <a:rPr lang="en-IN" sz="1600" b="0" i="1" smtClean="0">
                              <a:latin typeface="Cambria Math" panose="02040503050406030204" pitchFamily="18" charset="0"/>
                            </a:rPr>
                            <m:t>𝑙</m:t>
                          </m:r>
                          <m:r>
                            <a:rPr lang="en-IN" sz="1600" b="0" i="1" smtClean="0">
                              <a:latin typeface="Cambria Math" panose="02040503050406030204" pitchFamily="18" charset="0"/>
                            </a:rPr>
                            <m:t>)</m:t>
                          </m:r>
                        </m:sup>
                      </m:sSubSup>
                    </m:oMath>
                  </m:oMathPara>
                </a14:m>
                <a:endParaRPr lang="en-IN" sz="1600" dirty="0"/>
              </a:p>
            </p:txBody>
          </p:sp>
        </mc:Choice>
        <mc:Fallback xmlns="">
          <p:sp>
            <p:nvSpPr>
              <p:cNvPr id="102" name="Rectangle 101"/>
              <p:cNvSpPr>
                <a:spLocks noRot="1" noChangeAspect="1" noMove="1" noResize="1" noEditPoints="1" noAdjustHandles="1" noChangeArrowheads="1" noChangeShapeType="1" noTextEdit="1"/>
              </p:cNvSpPr>
              <p:nvPr/>
            </p:nvSpPr>
            <p:spPr>
              <a:xfrm>
                <a:off x="3477225" y="1542214"/>
                <a:ext cx="547778" cy="405752"/>
              </a:xfrm>
              <a:prstGeom prst="rect">
                <a:avLst/>
              </a:prstGeom>
              <a:blipFill rotWithShape="0">
                <a:blip r:embed="rId26"/>
                <a:stretch>
                  <a:fillRect/>
                </a:stretch>
              </a:blipFill>
            </p:spPr>
            <p:txBody>
              <a:bodyPr/>
              <a:lstStyle/>
              <a:p>
                <a:r>
                  <a:rPr lang="en-IN">
                    <a:noFill/>
                  </a:rPr>
                  <a:t> </a:t>
                </a:r>
              </a:p>
            </p:txBody>
          </p:sp>
        </mc:Fallback>
      </mc:AlternateContent>
      <p:cxnSp>
        <p:nvCxnSpPr>
          <p:cNvPr id="103" name="Straight Connector 102"/>
          <p:cNvCxnSpPr/>
          <p:nvPr/>
        </p:nvCxnSpPr>
        <p:spPr>
          <a:xfrm flipH="1">
            <a:off x="3747741" y="2078052"/>
            <a:ext cx="1077" cy="468000"/>
          </a:xfrm>
          <a:prstGeom prst="line">
            <a:avLst/>
          </a:prstGeom>
          <a:ln w="28575"/>
        </p:spPr>
        <p:style>
          <a:lnRef idx="1">
            <a:schemeClr val="dk1"/>
          </a:lnRef>
          <a:fillRef idx="0">
            <a:schemeClr val="dk1"/>
          </a:fillRef>
          <a:effectRef idx="0">
            <a:schemeClr val="dk1"/>
          </a:effectRef>
          <a:fontRef idx="minor">
            <a:schemeClr val="tx1"/>
          </a:fontRef>
        </p:style>
      </p:cxnSp>
      <p:sp>
        <p:nvSpPr>
          <p:cNvPr id="12" name="Freeform 11"/>
          <p:cNvSpPr/>
          <p:nvPr/>
        </p:nvSpPr>
        <p:spPr>
          <a:xfrm>
            <a:off x="1388125" y="1514742"/>
            <a:ext cx="517793" cy="3929254"/>
          </a:xfrm>
          <a:custGeom>
            <a:avLst/>
            <a:gdLst>
              <a:gd name="connsiteX0" fmla="*/ 517793 w 517793"/>
              <a:gd name="connsiteY0" fmla="*/ 5586 h 3929254"/>
              <a:gd name="connsiteX1" fmla="*/ 363557 w 517793"/>
              <a:gd name="connsiteY1" fmla="*/ 534395 h 3929254"/>
              <a:gd name="connsiteX2" fmla="*/ 242371 w 517793"/>
              <a:gd name="connsiteY2" fmla="*/ 3376747 h 3929254"/>
              <a:gd name="connsiteX3" fmla="*/ 0 w 517793"/>
              <a:gd name="connsiteY3" fmla="*/ 3927591 h 3929254"/>
            </a:gdLst>
            <a:ahLst/>
            <a:cxnLst>
              <a:cxn ang="0">
                <a:pos x="connsiteX0" y="connsiteY0"/>
              </a:cxn>
              <a:cxn ang="0">
                <a:pos x="connsiteX1" y="connsiteY1"/>
              </a:cxn>
              <a:cxn ang="0">
                <a:pos x="connsiteX2" y="connsiteY2"/>
              </a:cxn>
              <a:cxn ang="0">
                <a:pos x="connsiteX3" y="connsiteY3"/>
              </a:cxn>
            </a:cxnLst>
            <a:rect l="l" t="t" r="r" b="b"/>
            <a:pathLst>
              <a:path w="517793" h="3929254">
                <a:moveTo>
                  <a:pt x="517793" y="5586"/>
                </a:moveTo>
                <a:cubicBezTo>
                  <a:pt x="463627" y="-10940"/>
                  <a:pt x="409461" y="-27465"/>
                  <a:pt x="363557" y="534395"/>
                </a:cubicBezTo>
                <a:cubicBezTo>
                  <a:pt x="317653" y="1096255"/>
                  <a:pt x="302964" y="2811214"/>
                  <a:pt x="242371" y="3376747"/>
                </a:cubicBezTo>
                <a:cubicBezTo>
                  <a:pt x="181778" y="3942280"/>
                  <a:pt x="90889" y="3934935"/>
                  <a:pt x="0" y="3927591"/>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IN"/>
          </a:p>
        </p:txBody>
      </p:sp>
      <p:sp>
        <p:nvSpPr>
          <p:cNvPr id="93" name="Rectangle 92"/>
          <p:cNvSpPr/>
          <p:nvPr/>
        </p:nvSpPr>
        <p:spPr>
          <a:xfrm>
            <a:off x="1267877" y="3964219"/>
            <a:ext cx="835881" cy="319490"/>
          </a:xfrm>
          <a:prstGeom prst="rect">
            <a:avLst/>
          </a:prstGeom>
          <a:solidFill>
            <a:schemeClr val="accent1">
              <a:lumMod val="40000"/>
              <a:lumOff val="60000"/>
            </a:schemeClr>
          </a:solidFill>
          <a:ln>
            <a:solidFill>
              <a:schemeClr val="bg1">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dirty="0"/>
          </a:p>
        </p:txBody>
      </p:sp>
      <mc:AlternateContent xmlns:mc="http://schemas.openxmlformats.org/markup-compatibility/2006" xmlns:a14="http://schemas.microsoft.com/office/drawing/2010/main">
        <mc:Choice Requires="a14">
          <p:sp>
            <p:nvSpPr>
              <p:cNvPr id="94" name="TextBox 93"/>
              <p:cNvSpPr txBox="1"/>
              <p:nvPr/>
            </p:nvSpPr>
            <p:spPr>
              <a:xfrm>
                <a:off x="1263620" y="4005868"/>
                <a:ext cx="85081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sz="1400" b="0" i="1" smtClean="0">
                          <a:latin typeface="Cambria Math" panose="02040503050406030204" pitchFamily="18" charset="0"/>
                        </a:rPr>
                        <m:t>∀</m:t>
                      </m:r>
                      <m:r>
                        <a:rPr lang="en-IN" sz="1400" b="0" i="1" smtClean="0">
                          <a:latin typeface="Cambria Math" panose="02040503050406030204" pitchFamily="18" charset="0"/>
                        </a:rPr>
                        <m:t>𝑖</m:t>
                      </m:r>
                      <m:r>
                        <a:rPr lang="en-IN" sz="1400" b="0" i="1" smtClean="0">
                          <a:latin typeface="Cambria Math" panose="02040503050406030204" pitchFamily="18" charset="0"/>
                        </a:rPr>
                        <m:t>=1:</m:t>
                      </m:r>
                      <m:sSub>
                        <m:sSubPr>
                          <m:ctrlPr>
                            <a:rPr lang="en-IN" sz="1400" b="0" i="1" smtClean="0">
                              <a:latin typeface="Cambria Math" charset="0"/>
                            </a:rPr>
                          </m:ctrlPr>
                        </m:sSubPr>
                        <m:e>
                          <m:r>
                            <a:rPr lang="en-IN" sz="1400" b="0" i="1" smtClean="0">
                              <a:latin typeface="Cambria Math" panose="02040503050406030204" pitchFamily="18" charset="0"/>
                            </a:rPr>
                            <m:t>𝑀</m:t>
                          </m:r>
                        </m:e>
                        <m:sub>
                          <m:r>
                            <a:rPr lang="en-IN" sz="1400" b="0" i="1" smtClean="0">
                              <a:latin typeface="Cambria Math" panose="02040503050406030204" pitchFamily="18" charset="0"/>
                            </a:rPr>
                            <m:t>𝐿</m:t>
                          </m:r>
                        </m:sub>
                      </m:sSub>
                    </m:oMath>
                  </m:oMathPara>
                </a14:m>
                <a:endParaRPr lang="en-IN" sz="1400" dirty="0"/>
              </a:p>
            </p:txBody>
          </p:sp>
        </mc:Choice>
        <mc:Fallback xmlns="">
          <p:sp>
            <p:nvSpPr>
              <p:cNvPr id="94" name="TextBox 93"/>
              <p:cNvSpPr txBox="1">
                <a:spLocks noRot="1" noChangeAspect="1" noMove="1" noResize="1" noEditPoints="1" noAdjustHandles="1" noChangeArrowheads="1" noChangeShapeType="1" noTextEdit="1"/>
              </p:cNvSpPr>
              <p:nvPr/>
            </p:nvSpPr>
            <p:spPr>
              <a:xfrm>
                <a:off x="1263620" y="4005868"/>
                <a:ext cx="850810" cy="215444"/>
              </a:xfrm>
              <a:prstGeom prst="rect">
                <a:avLst/>
              </a:prstGeom>
              <a:blipFill rotWithShape="0">
                <a:blip r:embed="rId22"/>
                <a:stretch>
                  <a:fillRect l="-3571" b="-14286"/>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92" name="Google Shape;100;p14"/>
              <p:cNvSpPr txBox="1"/>
              <p:nvPr/>
            </p:nvSpPr>
            <p:spPr>
              <a:xfrm>
                <a:off x="8116433" y="1144120"/>
                <a:ext cx="3980832" cy="1545432"/>
              </a:xfrm>
              <a:prstGeom prst="rect">
                <a:avLst/>
              </a:prstGeom>
              <a:noFill/>
              <a:ln>
                <a:noFill/>
              </a:ln>
            </p:spPr>
            <p:txBody>
              <a:bodyPr spcFirstLastPara="1" wrap="square" lIns="91425" tIns="91425" rIns="91425" bIns="91425" anchor="t" anchorCtr="0">
                <a:noAutofit/>
              </a:bodyPr>
              <a:lstStyle/>
              <a:p>
                <a:pPr lvl="0"/>
                <a:r>
                  <a:rPr lang="en-US" sz="1600" dirty="0" smtClean="0"/>
                  <a:t>The very first thing to compute is </a:t>
                </a:r>
                <a14:m>
                  <m:oMath xmlns:m="http://schemas.openxmlformats.org/officeDocument/2006/math">
                    <m:f>
                      <m:fPr>
                        <m:ctrlPr>
                          <a:rPr lang="en-US" sz="1600" i="1">
                            <a:solidFill>
                              <a:prstClr val="black"/>
                            </a:solidFill>
                            <a:latin typeface="Cambria Math" charset="0"/>
                          </a:rPr>
                        </m:ctrlPr>
                      </m:fPr>
                      <m:num>
                        <m:r>
                          <a:rPr lang="en-US" sz="1600" i="1">
                            <a:solidFill>
                              <a:prstClr val="black"/>
                            </a:solidFill>
                            <a:latin typeface="Cambria Math" panose="02040503050406030204" pitchFamily="18" charset="0"/>
                          </a:rPr>
                          <m:t>𝜕</m:t>
                        </m:r>
                        <m:sSubSup>
                          <m:sSubSupPr>
                            <m:ctrlPr>
                              <a:rPr lang="en-US" sz="1600" i="1">
                                <a:solidFill>
                                  <a:prstClr val="black"/>
                                </a:solidFill>
                                <a:latin typeface="Cambria Math" charset="0"/>
                              </a:rPr>
                            </m:ctrlPr>
                          </m:sSubSupPr>
                          <m:e>
                            <m:r>
                              <a:rPr lang="en-US" sz="1600" b="1" i="1">
                                <a:solidFill>
                                  <a:prstClr val="black"/>
                                </a:solidFill>
                                <a:latin typeface="Cambria Math" panose="02040503050406030204" pitchFamily="18" charset="0"/>
                              </a:rPr>
                              <m:t>𝒉</m:t>
                            </m:r>
                          </m:e>
                          <m:sub>
                            <m:r>
                              <a:rPr lang="en-US" sz="1600" b="0" i="1" smtClean="0">
                                <a:solidFill>
                                  <a:prstClr val="black"/>
                                </a:solidFill>
                                <a:latin typeface="Cambria Math" panose="02040503050406030204" pitchFamily="18" charset="0"/>
                              </a:rPr>
                              <m:t>𝑗</m:t>
                            </m:r>
                          </m:sub>
                          <m: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𝑘</m:t>
                            </m:r>
                            <m:r>
                              <a:rPr lang="en-US" sz="1600" i="1">
                                <a:solidFill>
                                  <a:prstClr val="black"/>
                                </a:solidFill>
                                <a:latin typeface="Cambria Math" panose="02040503050406030204" pitchFamily="18" charset="0"/>
                              </a:rPr>
                              <m:t>)</m:t>
                            </m:r>
                          </m:sup>
                        </m:sSubSup>
                      </m:num>
                      <m:den>
                        <m:r>
                          <a:rPr lang="en-US" sz="1600" i="1">
                            <a:solidFill>
                              <a:prstClr val="black"/>
                            </a:solidFill>
                            <a:latin typeface="Cambria Math" panose="02040503050406030204" pitchFamily="18" charset="0"/>
                          </a:rPr>
                          <m:t>𝜕</m:t>
                        </m:r>
                        <m:sSubSup>
                          <m:sSubSupPr>
                            <m:ctrlPr>
                              <a:rPr lang="en-IN" sz="1600" i="1">
                                <a:latin typeface="Cambria Math" charset="0"/>
                              </a:rPr>
                            </m:ctrlPr>
                          </m:sSubSupPr>
                          <m:e>
                            <m:r>
                              <a:rPr lang="en-IN" sz="1600" b="1" i="1">
                                <a:latin typeface="Cambria Math" panose="02040503050406030204" pitchFamily="18" charset="0"/>
                              </a:rPr>
                              <m:t>𝒉</m:t>
                            </m:r>
                          </m:e>
                          <m:sub>
                            <m:r>
                              <a:rPr lang="en-US" sz="1600" b="0" i="1" smtClean="0">
                                <a:latin typeface="Cambria Math" panose="02040503050406030204" pitchFamily="18" charset="0"/>
                              </a:rPr>
                              <m:t>𝑗</m:t>
                            </m:r>
                          </m:sub>
                          <m:sup>
                            <m:r>
                              <a:rPr lang="en-IN" sz="1600" i="1">
                                <a:latin typeface="Cambria Math" panose="02040503050406030204" pitchFamily="18" charset="0"/>
                              </a:rPr>
                              <m:t>(</m:t>
                            </m:r>
                            <m:r>
                              <a:rPr lang="en-US" sz="1600" b="0" i="1" smtClean="0">
                                <a:latin typeface="Cambria Math" panose="02040503050406030204" pitchFamily="18" charset="0"/>
                              </a:rPr>
                              <m:t>𝑘</m:t>
                            </m:r>
                            <m:r>
                              <a:rPr lang="en-IN" sz="1600" i="1">
                                <a:latin typeface="Cambria Math" panose="02040503050406030204" pitchFamily="18" charset="0"/>
                              </a:rPr>
                              <m:t>)</m:t>
                            </m:r>
                          </m:sup>
                        </m:sSubSup>
                      </m:den>
                    </m:f>
                  </m:oMath>
                </a14:m>
                <a:r>
                  <a:rPr lang="en-US" sz="1600" dirty="0" smtClean="0"/>
                  <a:t> which is 1 and </a:t>
                </a:r>
                <a:r>
                  <a:rPr lang="en-US" sz="1600" dirty="0" err="1" smtClean="0"/>
                  <a:t>backpropagate</a:t>
                </a:r>
                <a:r>
                  <a:rPr lang="en-US" sz="1600" dirty="0" smtClean="0"/>
                  <a:t> this all the way to the input. (Note, derivatives of </a:t>
                </a:r>
                <a14:m>
                  <m:oMath xmlns:m="http://schemas.openxmlformats.org/officeDocument/2006/math">
                    <m:sSubSup>
                      <m:sSubSupPr>
                        <m:ctrlPr>
                          <a:rPr lang="en-US" sz="1600" i="1">
                            <a:solidFill>
                              <a:prstClr val="black"/>
                            </a:solidFill>
                            <a:latin typeface="Cambria Math" charset="0"/>
                          </a:rPr>
                        </m:ctrlPr>
                      </m:sSubSupPr>
                      <m:e>
                        <m:r>
                          <a:rPr lang="en-US" sz="1600" b="1" i="1">
                            <a:solidFill>
                              <a:prstClr val="black"/>
                            </a:solidFill>
                            <a:latin typeface="Cambria Math" panose="02040503050406030204" pitchFamily="18" charset="0"/>
                          </a:rPr>
                          <m:t>𝒉</m:t>
                        </m:r>
                      </m:e>
                      <m:sub>
                        <m:r>
                          <a:rPr lang="en-US" sz="1600" i="1">
                            <a:solidFill>
                              <a:prstClr val="black"/>
                            </a:solidFill>
                            <a:latin typeface="Cambria Math" panose="02040503050406030204" pitchFamily="18" charset="0"/>
                          </a:rPr>
                          <m:t>𝑗</m:t>
                        </m:r>
                      </m:sub>
                      <m:sup>
                        <m:r>
                          <a:rPr lang="en-US" sz="1600" i="1">
                            <a:solidFill>
                              <a:prstClr val="black"/>
                            </a:solidFill>
                            <a:latin typeface="Cambria Math" panose="02040503050406030204" pitchFamily="18" charset="0"/>
                          </a:rPr>
                          <m:t>(</m:t>
                        </m:r>
                        <m:r>
                          <a:rPr lang="en-US" sz="1600" i="1">
                            <a:solidFill>
                              <a:prstClr val="black"/>
                            </a:solidFill>
                            <a:latin typeface="Cambria Math" panose="02040503050406030204" pitchFamily="18" charset="0"/>
                          </a:rPr>
                          <m:t>𝑘</m:t>
                        </m:r>
                        <m:r>
                          <a:rPr lang="en-US" sz="1600" i="1">
                            <a:solidFill>
                              <a:prstClr val="black"/>
                            </a:solidFill>
                            <a:latin typeface="Cambria Math" panose="02040503050406030204" pitchFamily="18" charset="0"/>
                          </a:rPr>
                          <m:t>)</m:t>
                        </m:r>
                      </m:sup>
                    </m:sSubSup>
                  </m:oMath>
                </a14:m>
                <a:r>
                  <a:rPr lang="en-US" sz="1600" dirty="0" smtClean="0"/>
                  <a:t> w.r.t. all other neurons in the </a:t>
                </a:r>
                <a14:m>
                  <m:oMath xmlns:m="http://schemas.openxmlformats.org/officeDocument/2006/math">
                    <m:sSup>
                      <m:sSupPr>
                        <m:ctrlPr>
                          <a:rPr lang="en-US" sz="1600" b="0" i="1" smtClean="0">
                            <a:latin typeface="Cambria Math" charset="0"/>
                          </a:rPr>
                        </m:ctrlPr>
                      </m:sSupPr>
                      <m:e>
                        <m:r>
                          <a:rPr lang="en-US" sz="1600" b="0" i="1" smtClean="0">
                            <a:latin typeface="Cambria Math" panose="02040503050406030204" pitchFamily="18" charset="0"/>
                          </a:rPr>
                          <m:t>𝑘</m:t>
                        </m:r>
                      </m:e>
                      <m:sup>
                        <m:r>
                          <a:rPr lang="en-US" sz="1600" b="0" i="1" smtClean="0">
                            <a:latin typeface="Cambria Math" panose="02040503050406030204" pitchFamily="18" charset="0"/>
                          </a:rPr>
                          <m:t>𝑡h</m:t>
                        </m:r>
                      </m:sup>
                    </m:sSup>
                  </m:oMath>
                </a14:m>
                <a:r>
                  <a:rPr lang="en-US" sz="1600" dirty="0" smtClean="0"/>
                  <a:t>layer are 0)</a:t>
                </a:r>
                <a:endParaRPr sz="1600" dirty="0"/>
              </a:p>
            </p:txBody>
          </p:sp>
        </mc:Choice>
        <mc:Fallback xmlns="">
          <p:sp>
            <p:nvSpPr>
              <p:cNvPr id="92" name="Google Shape;100;p14"/>
              <p:cNvSpPr txBox="1">
                <a:spLocks noRot="1" noChangeAspect="1" noMove="1" noResize="1" noEditPoints="1" noAdjustHandles="1" noChangeArrowheads="1" noChangeShapeType="1" noTextEdit="1"/>
              </p:cNvSpPr>
              <p:nvPr/>
            </p:nvSpPr>
            <p:spPr>
              <a:xfrm>
                <a:off x="8116433" y="1144120"/>
                <a:ext cx="3980832" cy="1545432"/>
              </a:xfrm>
              <a:prstGeom prst="rect">
                <a:avLst/>
              </a:prstGeom>
              <a:blipFill rotWithShape="0">
                <a:blip r:embed="rId27"/>
                <a:stretch>
                  <a:fillRect l="-766" r="-1838" b="-5138"/>
                </a:stretch>
              </a:blipFill>
              <a:ln>
                <a:noFill/>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05" name="Google Shape;100;p14"/>
              <p:cNvSpPr txBox="1"/>
              <p:nvPr/>
            </p:nvSpPr>
            <p:spPr>
              <a:xfrm>
                <a:off x="8225319" y="2677608"/>
                <a:ext cx="3980832" cy="455425"/>
              </a:xfrm>
              <a:prstGeom prst="rect">
                <a:avLst/>
              </a:prstGeom>
              <a:noFill/>
              <a:ln>
                <a:noFill/>
              </a:ln>
            </p:spPr>
            <p:txBody>
              <a:bodyPr spcFirstLastPara="1" wrap="square" lIns="91425" tIns="91425" rIns="91425" bIns="91425" anchor="t" anchorCtr="0">
                <a:noAutofit/>
              </a:bodyPr>
              <a:lstStyle/>
              <a:p>
                <a:pPr lvl="0"/>
                <a:r>
                  <a:rPr lang="en-US" sz="1600" dirty="0" smtClean="0"/>
                  <a:t>Then, for all </a:t>
                </a:r>
                <a14:m>
                  <m:oMath xmlns:m="http://schemas.openxmlformats.org/officeDocument/2006/math">
                    <m:r>
                      <a:rPr lang="en-US" sz="1600" b="0" i="0" smtClean="0">
                        <a:latin typeface="Cambria Math" panose="02040503050406030204" pitchFamily="18" charset="0"/>
                        <a:ea typeface="Cambria Math" panose="02040503050406030204" pitchFamily="18" charset="0"/>
                      </a:rPr>
                      <m:t>0</m:t>
                    </m:r>
                    <m:r>
                      <a:rPr lang="en-US" sz="1600" b="0" i="1" smtClean="0">
                        <a:latin typeface="Cambria Math" panose="02040503050406030204" pitchFamily="18" charset="0"/>
                        <a:ea typeface="Cambria Math" panose="02040503050406030204" pitchFamily="18" charset="0"/>
                      </a:rPr>
                      <m:t>≤</m:t>
                    </m:r>
                    <m:r>
                      <a:rPr lang="en-IN" sz="1600" i="1">
                        <a:latin typeface="Cambria Math" panose="02040503050406030204" pitchFamily="18" charset="0"/>
                      </a:rPr>
                      <m:t>𝑙</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𝑘</m:t>
                    </m:r>
                  </m:oMath>
                </a14:m>
                <a:endParaRPr sz="1600" dirty="0"/>
              </a:p>
            </p:txBody>
          </p:sp>
        </mc:Choice>
        <mc:Fallback xmlns="">
          <p:sp>
            <p:nvSpPr>
              <p:cNvPr id="105" name="Google Shape;100;p14"/>
              <p:cNvSpPr txBox="1">
                <a:spLocks noRot="1" noChangeAspect="1" noMove="1" noResize="1" noEditPoints="1" noAdjustHandles="1" noChangeArrowheads="1" noChangeShapeType="1" noTextEdit="1"/>
              </p:cNvSpPr>
              <p:nvPr/>
            </p:nvSpPr>
            <p:spPr>
              <a:xfrm>
                <a:off x="8225319" y="2677608"/>
                <a:ext cx="3980832" cy="455425"/>
              </a:xfrm>
              <a:prstGeom prst="rect">
                <a:avLst/>
              </a:prstGeom>
              <a:blipFill rotWithShape="0">
                <a:blip r:embed="rId28"/>
                <a:stretch>
                  <a:fillRect l="-766" b="-1333"/>
                </a:stretch>
              </a:blipFill>
              <a:ln>
                <a:noFill/>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06" name="Google Shape;100;p14"/>
              <p:cNvSpPr txBox="1"/>
              <p:nvPr/>
            </p:nvSpPr>
            <p:spPr>
              <a:xfrm>
                <a:off x="8263671" y="3027748"/>
                <a:ext cx="3584569" cy="455425"/>
              </a:xfrm>
              <a:prstGeom prst="rect">
                <a:avLst/>
              </a:prstGeom>
              <a:noFill/>
              <a:ln>
                <a:noFill/>
              </a:ln>
            </p:spPr>
            <p:txBody>
              <a:bodyPr spcFirstLastPara="1" wrap="square" lIns="91425" tIns="91425" rIns="91425" bIns="91425" anchor="t" anchorCtr="0">
                <a:noAutofit/>
              </a:bodyPr>
              <a:lstStyle/>
              <a:p>
                <a:pPr lvl="0"/>
                <a:r>
                  <a:rPr lang="en-US" sz="1600" dirty="0" smtClean="0">
                    <a:solidFill>
                      <a:srgbClr val="FF0000"/>
                    </a:solidFill>
                  </a:rPr>
                  <a:t>(Notice the change from </a:t>
                </a:r>
                <a14:m>
                  <m:oMath xmlns:m="http://schemas.openxmlformats.org/officeDocument/2006/math">
                    <m:r>
                      <a:rPr lang="en-US" sz="1600" i="1">
                        <a:solidFill>
                          <a:srgbClr val="FF0000"/>
                        </a:solidFill>
                        <a:latin typeface="Cambria Math" panose="02040503050406030204" pitchFamily="18" charset="0"/>
                      </a:rPr>
                      <m:t>𝐽</m:t>
                    </m:r>
                  </m:oMath>
                </a14:m>
                <a:r>
                  <a:rPr lang="en-US" sz="1600" dirty="0" smtClean="0">
                    <a:solidFill>
                      <a:srgbClr val="FF0000"/>
                    </a:solidFill>
                  </a:rPr>
                  <a:t> to </a:t>
                </a:r>
                <a14:m>
                  <m:oMath xmlns:m="http://schemas.openxmlformats.org/officeDocument/2006/math">
                    <m:sSubSup>
                      <m:sSubSupPr>
                        <m:ctrlPr>
                          <a:rPr lang="ar-AE" sz="1600" i="1">
                            <a:solidFill>
                              <a:srgbClr val="FF0000"/>
                            </a:solidFill>
                            <a:latin typeface="Cambria Math" charset="0"/>
                          </a:rPr>
                        </m:ctrlPr>
                      </m:sSubSupPr>
                      <m:e>
                        <m:r>
                          <a:rPr lang="ar-AE" sz="1600" b="1" i="1">
                            <a:solidFill>
                              <a:srgbClr val="FF0000"/>
                            </a:solidFill>
                            <a:latin typeface="Cambria Math" panose="02040503050406030204" pitchFamily="18" charset="0"/>
                          </a:rPr>
                          <m:t>𝒉</m:t>
                        </m:r>
                      </m:e>
                      <m:sub>
                        <m:r>
                          <a:rPr lang="ar-AE" sz="1600" i="1">
                            <a:solidFill>
                              <a:srgbClr val="FF0000"/>
                            </a:solidFill>
                            <a:latin typeface="Cambria Math" panose="02040503050406030204" pitchFamily="18" charset="0"/>
                          </a:rPr>
                          <m:t>𝑗</m:t>
                        </m:r>
                      </m:sub>
                      <m:sup>
                        <m:r>
                          <a:rPr lang="ar-AE" sz="1600" i="1">
                            <a:solidFill>
                              <a:srgbClr val="FF0000"/>
                            </a:solidFill>
                            <a:latin typeface="Cambria Math" panose="02040503050406030204" pitchFamily="18" charset="0"/>
                          </a:rPr>
                          <m:t>(</m:t>
                        </m:r>
                        <m:r>
                          <a:rPr lang="ar-AE" sz="1600" i="1">
                            <a:solidFill>
                              <a:srgbClr val="FF0000"/>
                            </a:solidFill>
                            <a:latin typeface="Cambria Math" panose="02040503050406030204" pitchFamily="18" charset="0"/>
                          </a:rPr>
                          <m:t>𝑘</m:t>
                        </m:r>
                        <m:r>
                          <a:rPr lang="ar-AE" sz="1600" i="1">
                            <a:solidFill>
                              <a:srgbClr val="FF0000"/>
                            </a:solidFill>
                            <a:latin typeface="Cambria Math" panose="02040503050406030204" pitchFamily="18" charset="0"/>
                          </a:rPr>
                          <m:t>)</m:t>
                        </m:r>
                      </m:sup>
                    </m:sSubSup>
                  </m:oMath>
                </a14:m>
                <a:r>
                  <a:rPr lang="en-US" sz="1600" dirty="0" smtClean="0">
                    <a:solidFill>
                      <a:srgbClr val="FF0000"/>
                    </a:solidFill>
                  </a:rPr>
                  <a:t>)</a:t>
                </a:r>
                <a:endParaRPr lang="ar-AE" sz="1600" dirty="0">
                  <a:solidFill>
                    <a:srgbClr val="FF0000"/>
                  </a:solidFill>
                </a:endParaRPr>
              </a:p>
            </p:txBody>
          </p:sp>
        </mc:Choice>
        <mc:Fallback xmlns="">
          <p:sp>
            <p:nvSpPr>
              <p:cNvPr id="106" name="Google Shape;100;p14"/>
              <p:cNvSpPr txBox="1">
                <a:spLocks noRot="1" noChangeAspect="1" noMove="1" noResize="1" noEditPoints="1" noAdjustHandles="1" noChangeArrowheads="1" noChangeShapeType="1" noTextEdit="1"/>
              </p:cNvSpPr>
              <p:nvPr/>
            </p:nvSpPr>
            <p:spPr>
              <a:xfrm>
                <a:off x="8263671" y="3027748"/>
                <a:ext cx="3584569" cy="455425"/>
              </a:xfrm>
              <a:prstGeom prst="rect">
                <a:avLst/>
              </a:prstGeom>
              <a:blipFill rotWithShape="0">
                <a:blip r:embed="rId29"/>
                <a:stretch>
                  <a:fillRect l="-1020" b="-13514"/>
                </a:stretch>
              </a:blipFill>
              <a:ln>
                <a:noFill/>
              </a:ln>
            </p:spPr>
            <p:txBody>
              <a:bodyPr/>
              <a:lstStyle/>
              <a:p>
                <a:r>
                  <a:rPr lang="en-IN">
                    <a:noFill/>
                  </a:rPr>
                  <a:t> </a:t>
                </a:r>
              </a:p>
            </p:txBody>
          </p:sp>
        </mc:Fallback>
      </mc:AlternateContent>
      <p:sp>
        <p:nvSpPr>
          <p:cNvPr id="109"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110" name="Google Shape;100;p14"/>
          <p:cNvSpPr txBox="1"/>
          <p:nvPr/>
        </p:nvSpPr>
        <p:spPr>
          <a:xfrm>
            <a:off x="1861073" y="832857"/>
            <a:ext cx="8509299" cy="5777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smtClean="0">
                <a:solidFill>
                  <a:srgbClr val="434343"/>
                </a:solidFill>
              </a:rPr>
              <a:t>Backpropagation in </a:t>
            </a:r>
            <a:r>
              <a:rPr lang="en-US" sz="2800" smtClean="0">
                <a:solidFill>
                  <a:srgbClr val="434343"/>
                </a:solidFill>
              </a:rPr>
              <a:t>a Nutshell</a:t>
            </a:r>
            <a:endParaRPr sz="2800" dirty="0">
              <a:solidFill>
                <a:srgbClr val="434343"/>
              </a:solidFill>
            </a:endParaRPr>
          </a:p>
        </p:txBody>
      </p:sp>
      <p:sp>
        <p:nvSpPr>
          <p:cNvPr id="100" name="Footer Placeholder 7"/>
          <p:cNvSpPr>
            <a:spLocks noGrp="1"/>
          </p:cNvSpPr>
          <p:nvPr>
            <p:ph type="ftr" sz="quarter" idx="11"/>
          </p:nvPr>
        </p:nvSpPr>
        <p:spPr>
          <a:xfrm>
            <a:off x="2012197" y="6492277"/>
            <a:ext cx="8167606" cy="365125"/>
          </a:xfrm>
        </p:spPr>
        <p:txBody>
          <a:bodyPr/>
          <a:lstStyle/>
          <a:p>
            <a:r>
              <a:rPr lang="en-US" dirty="0" smtClean="0"/>
              <a:t>CS60010 / Deep Learning | </a:t>
            </a:r>
            <a:r>
              <a:rPr lang="en-US" dirty="0" err="1" smtClean="0"/>
              <a:t>Explainibility</a:t>
            </a:r>
            <a:r>
              <a:rPr lang="en-US" dirty="0" smtClean="0"/>
              <a:t> </a:t>
            </a:r>
            <a:r>
              <a:rPr lang="en-US" smtClean="0"/>
              <a:t>and Bias (</a:t>
            </a:r>
            <a:r>
              <a:rPr lang="en-US" dirty="0" smtClean="0"/>
              <a:t>c) Abir Das</a:t>
            </a:r>
            <a:endParaRPr lang="en-US" dirty="0"/>
          </a:p>
        </p:txBody>
      </p:sp>
    </p:spTree>
    <p:extLst>
      <p:ext uri="{BB962C8B-B14F-4D97-AF65-F5344CB8AC3E}">
        <p14:creationId xmlns:p14="http://schemas.microsoft.com/office/powerpoint/2010/main" val="32320472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23</a:t>
            </a:fld>
            <a:endParaRPr lang="en-US" dirty="0"/>
          </a:p>
        </p:txBody>
      </p:sp>
      <p:sp>
        <p:nvSpPr>
          <p:cNvPr id="5" name="Google Shape;87;p12"/>
          <p:cNvSpPr txBox="1"/>
          <p:nvPr/>
        </p:nvSpPr>
        <p:spPr>
          <a:xfrm>
            <a:off x="2491800" y="817552"/>
            <a:ext cx="7208400"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How Does It Help?</a:t>
            </a:r>
            <a:endParaRPr sz="3000" dirty="0">
              <a:solidFill>
                <a:srgbClr val="434343"/>
              </a:solidFill>
            </a:endParaRPr>
          </a:p>
        </p:txBody>
      </p:sp>
      <p:sp>
        <p:nvSpPr>
          <p:cNvPr id="6" name="Google Shape;100;p14"/>
          <p:cNvSpPr txBox="1"/>
          <p:nvPr/>
        </p:nvSpPr>
        <p:spPr>
          <a:xfrm>
            <a:off x="463745" y="1399321"/>
            <a:ext cx="11264510" cy="1609271"/>
          </a:xfrm>
          <a:prstGeom prst="rect">
            <a:avLst/>
          </a:prstGeom>
          <a:noFill/>
          <a:ln>
            <a:noFill/>
          </a:ln>
        </p:spPr>
        <p:txBody>
          <a:bodyPr spcFirstLastPara="1" wrap="square" lIns="91425" tIns="91425" rIns="91425" bIns="91425" anchor="t" anchorCtr="0">
            <a:noAutofit/>
          </a:bodyPr>
          <a:lstStyle/>
          <a:p>
            <a:pPr marL="285750" lvl="0" indent="-285750" rtl="0">
              <a:spcBef>
                <a:spcPts val="0"/>
              </a:spcBef>
              <a:spcAft>
                <a:spcPts val="0"/>
              </a:spcAft>
              <a:buFont typeface="Arial" panose="020B0604020202020204" pitchFamily="34" charset="0"/>
              <a:buChar char="•"/>
            </a:pPr>
            <a:r>
              <a:rPr lang="en-US" dirty="0" smtClean="0"/>
              <a:t>Helps to understand what excites a neuron the most. That is the interpretation of the gradient of a neuron activation value with respect to the input</a:t>
            </a:r>
          </a:p>
          <a:p>
            <a:pPr marL="285750" lvl="0" indent="-285750" rtl="0">
              <a:spcBef>
                <a:spcPts val="0"/>
              </a:spcBef>
              <a:spcAft>
                <a:spcPts val="0"/>
              </a:spcAft>
              <a:buFont typeface="Arial" panose="020B0604020202020204" pitchFamily="34" charset="0"/>
              <a:buChar char="•"/>
            </a:pPr>
            <a:r>
              <a:rPr lang="en-US" dirty="0" smtClean="0"/>
              <a:t>A high gradient of an output neuron activation value (i.e., classification score) w.r.t. a certain input pixel implies a small change (perturbation) of that input pixel has a large effect on the classification score represented by that output neuron</a:t>
            </a:r>
            <a:endParaRPr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967038"/>
            <a:ext cx="2332030" cy="3025990"/>
          </a:xfrm>
          <a:prstGeom prst="rect">
            <a:avLst/>
          </a:prstGeom>
        </p:spPr>
      </p:pic>
      <p:sp>
        <p:nvSpPr>
          <p:cNvPr id="10" name="TextBox 9"/>
          <p:cNvSpPr txBox="1"/>
          <p:nvPr/>
        </p:nvSpPr>
        <p:spPr>
          <a:xfrm>
            <a:off x="7574692" y="6101961"/>
            <a:ext cx="4617308" cy="400110"/>
          </a:xfrm>
          <a:prstGeom prst="rect">
            <a:avLst/>
          </a:prstGeom>
          <a:noFill/>
        </p:spPr>
        <p:txBody>
          <a:bodyPr wrap="square" rtlCol="0">
            <a:spAutoFit/>
          </a:bodyPr>
          <a:lstStyle/>
          <a:p>
            <a:pPr marL="227012" lvl="1">
              <a:buClr>
                <a:schemeClr val="tx2">
                  <a:lumMod val="75000"/>
                </a:schemeClr>
              </a:buClr>
            </a:pPr>
            <a:r>
              <a:rPr lang="en-US" sz="1000" dirty="0" err="1" smtClean="0">
                <a:solidFill>
                  <a:schemeClr val="tx2">
                    <a:lumMod val="50000"/>
                  </a:schemeClr>
                </a:solidFill>
              </a:rPr>
              <a:t>Simonyan</a:t>
            </a:r>
            <a:r>
              <a:rPr lang="en-US" sz="1000" dirty="0">
                <a:solidFill>
                  <a:schemeClr val="tx2">
                    <a:lumMod val="50000"/>
                  </a:schemeClr>
                </a:solidFill>
              </a:rPr>
              <a:t>, </a:t>
            </a:r>
            <a:r>
              <a:rPr lang="en-US" sz="1000" dirty="0" err="1">
                <a:solidFill>
                  <a:schemeClr val="tx2">
                    <a:lumMod val="50000"/>
                  </a:schemeClr>
                </a:solidFill>
              </a:rPr>
              <a:t>Vedaldi</a:t>
            </a:r>
            <a:r>
              <a:rPr lang="en-US" sz="1000" dirty="0">
                <a:solidFill>
                  <a:schemeClr val="tx2">
                    <a:lumMod val="50000"/>
                  </a:schemeClr>
                </a:solidFill>
              </a:rPr>
              <a:t>, and Zisserman, "Deep Inside Convolutional Networks: </a:t>
            </a:r>
            <a:r>
              <a:rPr lang="en-US" sz="1000" dirty="0" err="1">
                <a:solidFill>
                  <a:schemeClr val="tx2">
                    <a:lumMod val="50000"/>
                  </a:schemeClr>
                </a:solidFill>
              </a:rPr>
              <a:t>Visualising</a:t>
            </a:r>
            <a:r>
              <a:rPr lang="en-US" sz="1000" dirty="0">
                <a:solidFill>
                  <a:schemeClr val="tx2">
                    <a:lumMod val="50000"/>
                  </a:schemeClr>
                </a:solidFill>
              </a:rPr>
              <a:t> Image Classification Models and Saliency Maps", ICLR Workshop 2014.</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8337" y="2967039"/>
            <a:ext cx="2498673" cy="302599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8560" y="2967039"/>
            <a:ext cx="2201448" cy="3025990"/>
          </a:xfrm>
          <a:prstGeom prst="rect">
            <a:avLst/>
          </a:prstGeom>
        </p:spPr>
      </p:pic>
      <p:sp>
        <p:nvSpPr>
          <p:cNvPr id="13"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14" name="Footer Placeholder 7"/>
          <p:cNvSpPr>
            <a:spLocks noGrp="1"/>
          </p:cNvSpPr>
          <p:nvPr>
            <p:ph type="ftr" sz="quarter" idx="11"/>
          </p:nvPr>
        </p:nvSpPr>
        <p:spPr>
          <a:xfrm>
            <a:off x="2012197" y="6492277"/>
            <a:ext cx="8167606" cy="365125"/>
          </a:xfrm>
        </p:spPr>
        <p:txBody>
          <a:bodyPr/>
          <a:lstStyle/>
          <a:p>
            <a:r>
              <a:rPr lang="en-US" dirty="0" smtClean="0"/>
              <a:t>CS60010 / Deep Learning | </a:t>
            </a:r>
            <a:r>
              <a:rPr lang="en-US" dirty="0" err="1" smtClean="0"/>
              <a:t>Explainibility</a:t>
            </a:r>
            <a:r>
              <a:rPr lang="en-US" dirty="0" smtClean="0"/>
              <a:t> </a:t>
            </a:r>
            <a:r>
              <a:rPr lang="en-US" smtClean="0"/>
              <a:t>and Bias (</a:t>
            </a:r>
            <a:r>
              <a:rPr lang="en-US" dirty="0" smtClean="0"/>
              <a:t>c) Abir Das</a:t>
            </a:r>
            <a:endParaRPr lang="en-US" dirty="0"/>
          </a:p>
        </p:txBody>
      </p:sp>
    </p:spTree>
    <p:extLst>
      <p:ext uri="{BB962C8B-B14F-4D97-AF65-F5344CB8AC3E}">
        <p14:creationId xmlns:p14="http://schemas.microsoft.com/office/powerpoint/2010/main" val="295192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24</a:t>
            </a:fld>
            <a:endParaRPr lang="en-US" dirty="0"/>
          </a:p>
        </p:txBody>
      </p:sp>
      <p:sp>
        <p:nvSpPr>
          <p:cNvPr id="5" name="Google Shape;87;p12"/>
          <p:cNvSpPr txBox="1"/>
          <p:nvPr/>
        </p:nvSpPr>
        <p:spPr>
          <a:xfrm>
            <a:off x="2491800" y="817552"/>
            <a:ext cx="7208400"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How Does It Help?</a:t>
            </a:r>
            <a:endParaRPr sz="3000" dirty="0">
              <a:solidFill>
                <a:srgbClr val="434343"/>
              </a:solidFill>
            </a:endParaRPr>
          </a:p>
        </p:txBody>
      </p:sp>
      <mc:AlternateContent xmlns:mc="http://schemas.openxmlformats.org/markup-compatibility/2006" xmlns:a14="http://schemas.microsoft.com/office/drawing/2010/main">
        <mc:Choice Requires="a14">
          <p:sp>
            <p:nvSpPr>
              <p:cNvPr id="6" name="Google Shape;100;p14"/>
              <p:cNvSpPr txBox="1"/>
              <p:nvPr/>
            </p:nvSpPr>
            <p:spPr>
              <a:xfrm>
                <a:off x="463745" y="1399321"/>
                <a:ext cx="11264510" cy="1609271"/>
              </a:xfrm>
              <a:prstGeom prst="rect">
                <a:avLst/>
              </a:prstGeom>
              <a:noFill/>
              <a:ln>
                <a:noFill/>
              </a:ln>
            </p:spPr>
            <p:txBody>
              <a:bodyPr spcFirstLastPara="1" wrap="square" lIns="91425" tIns="91425" rIns="91425" bIns="91425" anchor="t" anchorCtr="0">
                <a:noAutofit/>
              </a:bodyPr>
              <a:lstStyle/>
              <a:p>
                <a:pPr marL="285750" lvl="0" indent="-285750" rtl="0">
                  <a:spcBef>
                    <a:spcPts val="0"/>
                  </a:spcBef>
                  <a:spcAft>
                    <a:spcPts val="0"/>
                  </a:spcAft>
                  <a:buFont typeface="Arial" panose="020B0604020202020204" pitchFamily="34" charset="0"/>
                  <a:buChar char="•"/>
                </a:pPr>
                <a:r>
                  <a:rPr lang="en-US" dirty="0" smtClean="0"/>
                  <a:t>Helps to understand what sort of images generate maximum score (probability) for a particular class</a:t>
                </a:r>
              </a:p>
              <a:p>
                <a:pPr marL="285750" lvl="0" indent="-285750" rtl="0">
                  <a:spcBef>
                    <a:spcPts val="0"/>
                  </a:spcBef>
                  <a:spcAft>
                    <a:spcPts val="0"/>
                  </a:spcAft>
                  <a:buFont typeface="Arial" panose="020B0604020202020204" pitchFamily="34" charset="0"/>
                  <a:buChar char="•"/>
                </a:pPr>
                <a:r>
                  <a:rPr lang="en-US" dirty="0" smtClean="0"/>
                  <a:t>Use </a:t>
                </a:r>
                <a:r>
                  <a:rPr lang="en-US" dirty="0" err="1" smtClean="0"/>
                  <a:t>backpropagation</a:t>
                </a:r>
                <a:r>
                  <a:rPr lang="en-US" dirty="0" smtClean="0"/>
                  <a:t> to get such an image (</a:t>
                </a:r>
                <a:r>
                  <a:rPr lang="en-US" dirty="0" smtClean="0">
                    <a:solidFill>
                      <a:srgbClr val="FF0000"/>
                    </a:solidFill>
                  </a:rPr>
                  <a:t>not</a:t>
                </a:r>
                <a:r>
                  <a:rPr lang="en-US" dirty="0" smtClean="0"/>
                  <a:t> </a:t>
                </a:r>
                <a:r>
                  <a:rPr lang="en-US" u="sng" dirty="0" smtClean="0"/>
                  <a:t>a network i.e., weights of a network</a:t>
                </a:r>
                <a:r>
                  <a:rPr lang="en-US" dirty="0" smtClean="0"/>
                  <a:t>) for a particular class</a:t>
                </a:r>
              </a:p>
              <a:p>
                <a:pPr marL="285750" lvl="0" indent="-285750">
                  <a:buFont typeface="Arial" panose="020B0604020202020204" pitchFamily="34" charset="0"/>
                  <a:buChar char="•"/>
                </a:pPr>
                <a14:m>
                  <m:oMath xmlns:m="http://schemas.openxmlformats.org/officeDocument/2006/math">
                    <m:func>
                      <m:funcPr>
                        <m:ctrlPr>
                          <a:rPr lang="en-US" b="0" i="1" smtClean="0">
                            <a:latin typeface="Cambria Math" charset="0"/>
                          </a:rPr>
                        </m:ctrlPr>
                      </m:funcPr>
                      <m:fName>
                        <m:r>
                          <m:rPr>
                            <m:sty m:val="p"/>
                          </m:rPr>
                          <a:rPr lang="en-US" b="0" i="0" smtClean="0">
                            <a:latin typeface="Cambria Math" panose="02040503050406030204" pitchFamily="18" charset="0"/>
                          </a:rPr>
                          <m:t>arg</m:t>
                        </m:r>
                      </m:fName>
                      <m:e>
                        <m:func>
                          <m:funcPr>
                            <m:ctrlPr>
                              <a:rPr lang="en-US" b="0" i="1" smtClean="0">
                                <a:latin typeface="Cambria Math" charset="0"/>
                              </a:rPr>
                            </m:ctrlPr>
                          </m:funcPr>
                          <m:fName>
                            <m:limLow>
                              <m:limLowPr>
                                <m:ctrlPr>
                                  <a:rPr lang="en-US" b="0" i="1" smtClean="0">
                                    <a:latin typeface="Cambria Math" charset="0"/>
                                  </a:rPr>
                                </m:ctrlPr>
                              </m:limLowPr>
                              <m:e>
                                <m:r>
                                  <m:rPr>
                                    <m:sty m:val="p"/>
                                  </m:rPr>
                                  <a:rPr lang="en-US" b="0" i="0" smtClean="0">
                                    <a:latin typeface="Cambria Math" panose="02040503050406030204" pitchFamily="18" charset="0"/>
                                  </a:rPr>
                                  <m:t>max</m:t>
                                </m:r>
                              </m:e>
                              <m:lim>
                                <m:r>
                                  <a:rPr lang="en-US" b="1" i="1" smtClean="0">
                                    <a:latin typeface="Cambria Math" panose="02040503050406030204" pitchFamily="18" charset="0"/>
                                  </a:rPr>
                                  <m:t>𝑰</m:t>
                                </m:r>
                              </m:lim>
                            </m:limLow>
                          </m:fName>
                          <m:e>
                            <m:sSub>
                              <m:sSubPr>
                                <m:ctrlPr>
                                  <a:rPr lang="en-US" b="0" i="1" smtClean="0">
                                    <a:latin typeface="Cambria Math"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𝑐</m:t>
                                </m:r>
                              </m:sub>
                            </m:sSub>
                            <m:d>
                              <m:dPr>
                                <m:ctrlPr>
                                  <a:rPr lang="en-US" b="0" i="1" smtClean="0">
                                    <a:latin typeface="Cambria Math" charset="0"/>
                                  </a:rPr>
                                </m:ctrlPr>
                              </m:dPr>
                              <m:e>
                                <m:r>
                                  <a:rPr lang="en-US" b="1" i="1" smtClean="0">
                                    <a:latin typeface="Cambria Math" panose="02040503050406030204" pitchFamily="18" charset="0"/>
                                  </a:rPr>
                                  <m:t>𝑰</m:t>
                                </m:r>
                              </m:e>
                            </m:d>
                            <m:r>
                              <a:rPr lang="en-US" b="0" i="1" smtClean="0">
                                <a:latin typeface="Cambria Math" panose="02040503050406030204" pitchFamily="18" charset="0"/>
                              </a:rPr>
                              <m:t>−</m:t>
                            </m:r>
                            <m:r>
                              <a:rPr lang="en-US" b="0" i="1" smtClean="0">
                                <a:latin typeface="Cambria Math" panose="02040503050406030204" pitchFamily="18" charset="0"/>
                              </a:rPr>
                              <m:t>𝜆</m:t>
                            </m:r>
                            <m:sSubSup>
                              <m:sSubSupPr>
                                <m:ctrlPr>
                                  <a:rPr lang="en-US" b="0" i="1" smtClean="0">
                                    <a:latin typeface="Cambria Math" charset="0"/>
                                  </a:rPr>
                                </m:ctrlPr>
                              </m:sSubSupPr>
                              <m:e>
                                <m:d>
                                  <m:dPr>
                                    <m:begChr m:val="|"/>
                                    <m:endChr m:val="|"/>
                                    <m:ctrlPr>
                                      <a:rPr lang="en-US" b="0" i="1" smtClean="0">
                                        <a:latin typeface="Cambria Math" charset="0"/>
                                      </a:rPr>
                                    </m:ctrlPr>
                                  </m:dPr>
                                  <m:e>
                                    <m:d>
                                      <m:dPr>
                                        <m:begChr m:val="|"/>
                                        <m:endChr m:val="|"/>
                                        <m:ctrlPr>
                                          <a:rPr lang="en-US" b="0" i="1" smtClean="0">
                                            <a:latin typeface="Cambria Math" charset="0"/>
                                          </a:rPr>
                                        </m:ctrlPr>
                                      </m:dPr>
                                      <m:e>
                                        <m:r>
                                          <a:rPr lang="en-US" b="1" i="1" smtClean="0">
                                            <a:latin typeface="Cambria Math" panose="02040503050406030204" pitchFamily="18" charset="0"/>
                                          </a:rPr>
                                          <m:t>𝑰</m:t>
                                        </m:r>
                                      </m:e>
                                    </m:d>
                                  </m:e>
                                </m:d>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e>
                        </m:func>
                      </m:e>
                    </m:func>
                  </m:oMath>
                </a14:m>
                <a:r>
                  <a:rPr lang="en-US" dirty="0" smtClean="0"/>
                  <a:t> </a:t>
                </a:r>
                <a:r>
                  <a:rPr lang="en-US" dirty="0" smtClean="0">
                    <a:sym typeface="Wingdings" panose="05000000000000000000" pitchFamily="2" charset="2"/>
                  </a:rPr>
                  <a:t>-- Looking for an image </a:t>
                </a:r>
                <a14:m>
                  <m:oMath xmlns:m="http://schemas.openxmlformats.org/officeDocument/2006/math">
                    <m:r>
                      <a:rPr lang="en-US" b="1" i="1">
                        <a:latin typeface="Cambria Math" panose="02040503050406030204" pitchFamily="18" charset="0"/>
                      </a:rPr>
                      <m:t>𝑰</m:t>
                    </m:r>
                  </m:oMath>
                </a14:m>
                <a:r>
                  <a:rPr lang="en-US" dirty="0" smtClean="0"/>
                  <a:t> where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𝑆</m:t>
                        </m:r>
                      </m:e>
                      <m:sub>
                        <m:r>
                          <a:rPr lang="en-US" i="1">
                            <a:latin typeface="Cambria Math" panose="02040503050406030204" pitchFamily="18" charset="0"/>
                          </a:rPr>
                          <m:t>𝑐</m:t>
                        </m:r>
                      </m:sub>
                    </m:sSub>
                  </m:oMath>
                </a14:m>
                <a:r>
                  <a:rPr lang="en-US" dirty="0" smtClean="0"/>
                  <a:t> is the score of class </a:t>
                </a:r>
                <a14:m>
                  <m:oMath xmlns:m="http://schemas.openxmlformats.org/officeDocument/2006/math">
                    <m:r>
                      <a:rPr lang="en-US" b="0" i="1" smtClean="0">
                        <a:latin typeface="Cambria Math" panose="02040503050406030204" pitchFamily="18" charset="0"/>
                      </a:rPr>
                      <m:t>𝑐</m:t>
                    </m:r>
                  </m:oMath>
                </a14:m>
                <a:endParaRPr lang="en-US" b="0" dirty="0" smtClean="0"/>
              </a:p>
              <a:p>
                <a:pPr marL="285750" lvl="0" indent="-285750">
                  <a:buFont typeface="Arial" panose="020B0604020202020204" pitchFamily="34" charset="0"/>
                  <a:buChar char="•"/>
                </a:pPr>
                <a:r>
                  <a:rPr lang="en-US" dirty="0" smtClean="0"/>
                  <a:t>The regularization term restricts the image to have a small number of pixels having very high intensities (Will see </a:t>
                </a:r>
                <a:r>
                  <a:rPr lang="en-US" u="sng" dirty="0" smtClean="0"/>
                  <a:t>different variations</a:t>
                </a:r>
                <a:r>
                  <a:rPr lang="en-US" dirty="0" smtClean="0"/>
                  <a:t> in later slides)</a:t>
                </a:r>
                <a:endParaRPr dirty="0"/>
              </a:p>
            </p:txBody>
          </p:sp>
        </mc:Choice>
        <mc:Fallback xmlns="">
          <p:sp>
            <p:nvSpPr>
              <p:cNvPr id="6" name="Google Shape;100;p14"/>
              <p:cNvSpPr txBox="1">
                <a:spLocks noRot="1" noChangeAspect="1" noMove="1" noResize="1" noEditPoints="1" noAdjustHandles="1" noChangeArrowheads="1" noChangeShapeType="1" noTextEdit="1"/>
              </p:cNvSpPr>
              <p:nvPr/>
            </p:nvSpPr>
            <p:spPr>
              <a:xfrm>
                <a:off x="463745" y="1399321"/>
                <a:ext cx="11264510" cy="1609271"/>
              </a:xfrm>
              <a:prstGeom prst="rect">
                <a:avLst/>
              </a:prstGeom>
              <a:blipFill rotWithShape="0">
                <a:blip r:embed="rId3"/>
                <a:stretch>
                  <a:fillRect l="-325" b="-7576"/>
                </a:stretch>
              </a:blipFill>
              <a:ln>
                <a:noFill/>
              </a:ln>
            </p:spPr>
            <p:txBody>
              <a:bodyPr/>
              <a:lstStyle/>
              <a:p>
                <a:r>
                  <a:rPr lang="en-IN">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38" y="3003050"/>
            <a:ext cx="8659001" cy="3111149"/>
          </a:xfrm>
          <a:prstGeom prst="rect">
            <a:avLst/>
          </a:prstGeom>
        </p:spPr>
      </p:pic>
      <p:sp>
        <p:nvSpPr>
          <p:cNvPr id="10" name="TextBox 9"/>
          <p:cNvSpPr txBox="1"/>
          <p:nvPr/>
        </p:nvSpPr>
        <p:spPr>
          <a:xfrm>
            <a:off x="7574692" y="6101961"/>
            <a:ext cx="4617308" cy="400110"/>
          </a:xfrm>
          <a:prstGeom prst="rect">
            <a:avLst/>
          </a:prstGeom>
          <a:noFill/>
        </p:spPr>
        <p:txBody>
          <a:bodyPr wrap="square" rtlCol="0">
            <a:spAutoFit/>
          </a:bodyPr>
          <a:lstStyle/>
          <a:p>
            <a:pPr marL="227012" lvl="1">
              <a:buClr>
                <a:schemeClr val="tx2">
                  <a:lumMod val="75000"/>
                </a:schemeClr>
              </a:buClr>
            </a:pPr>
            <a:r>
              <a:rPr lang="en-US" sz="1000" dirty="0" err="1" smtClean="0">
                <a:solidFill>
                  <a:schemeClr val="tx2">
                    <a:lumMod val="50000"/>
                  </a:schemeClr>
                </a:solidFill>
              </a:rPr>
              <a:t>Simonyan</a:t>
            </a:r>
            <a:r>
              <a:rPr lang="en-US" sz="1000" dirty="0">
                <a:solidFill>
                  <a:schemeClr val="tx2">
                    <a:lumMod val="50000"/>
                  </a:schemeClr>
                </a:solidFill>
              </a:rPr>
              <a:t>, </a:t>
            </a:r>
            <a:r>
              <a:rPr lang="en-US" sz="1000" dirty="0" err="1">
                <a:solidFill>
                  <a:schemeClr val="tx2">
                    <a:lumMod val="50000"/>
                  </a:schemeClr>
                </a:solidFill>
              </a:rPr>
              <a:t>Vedaldi</a:t>
            </a:r>
            <a:r>
              <a:rPr lang="en-US" sz="1000" dirty="0">
                <a:solidFill>
                  <a:schemeClr val="tx2">
                    <a:lumMod val="50000"/>
                  </a:schemeClr>
                </a:solidFill>
              </a:rPr>
              <a:t>, and Zisserman, "Deep Inside Convolutional Networks: </a:t>
            </a:r>
            <a:r>
              <a:rPr lang="en-US" sz="1000" dirty="0" err="1">
                <a:solidFill>
                  <a:schemeClr val="tx2">
                    <a:lumMod val="50000"/>
                  </a:schemeClr>
                </a:solidFill>
              </a:rPr>
              <a:t>Visualising</a:t>
            </a:r>
            <a:r>
              <a:rPr lang="en-US" sz="1000" dirty="0">
                <a:solidFill>
                  <a:schemeClr val="tx2">
                    <a:lumMod val="50000"/>
                  </a:schemeClr>
                </a:solidFill>
              </a:rPr>
              <a:t> Image Classification Models and Saliency Maps", ICLR Workshop 2014.</a:t>
            </a:r>
          </a:p>
        </p:txBody>
      </p:sp>
      <p:sp>
        <p:nvSpPr>
          <p:cNvPr id="9" name="TextBox 8"/>
          <p:cNvSpPr txBox="1"/>
          <p:nvPr/>
        </p:nvSpPr>
        <p:spPr>
          <a:xfrm>
            <a:off x="9338675" y="3668494"/>
            <a:ext cx="2738889" cy="923330"/>
          </a:xfrm>
          <a:prstGeom prst="rect">
            <a:avLst/>
          </a:prstGeom>
          <a:noFill/>
        </p:spPr>
        <p:txBody>
          <a:bodyPr wrap="square" rtlCol="0">
            <a:spAutoFit/>
          </a:bodyPr>
          <a:lstStyle/>
          <a:p>
            <a:r>
              <a:rPr lang="en-US" dirty="0"/>
              <a:t>"</a:t>
            </a:r>
            <a:r>
              <a:rPr lang="en-US" b="1" dirty="0"/>
              <a:t>One goose is good, but 10 goose is much more likely goose</a:t>
            </a:r>
            <a:r>
              <a:rPr lang="en-US" dirty="0"/>
              <a:t>" - Andrej </a:t>
            </a:r>
            <a:r>
              <a:rPr lang="en-US" dirty="0" err="1"/>
              <a:t>Karpathy</a:t>
            </a:r>
            <a:r>
              <a:rPr lang="en-US" dirty="0"/>
              <a:t>.</a:t>
            </a:r>
            <a:endParaRPr lang="en-IN" dirty="0"/>
          </a:p>
        </p:txBody>
      </p:sp>
      <p:sp>
        <p:nvSpPr>
          <p:cNvPr id="12"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13" name="Footer Placeholder 7"/>
          <p:cNvSpPr>
            <a:spLocks noGrp="1"/>
          </p:cNvSpPr>
          <p:nvPr>
            <p:ph type="ftr" sz="quarter" idx="11"/>
          </p:nvPr>
        </p:nvSpPr>
        <p:spPr>
          <a:xfrm>
            <a:off x="2012197" y="6492277"/>
            <a:ext cx="8167606" cy="365125"/>
          </a:xfrm>
        </p:spPr>
        <p:txBody>
          <a:bodyPr/>
          <a:lstStyle/>
          <a:p>
            <a:r>
              <a:rPr lang="en-US" dirty="0" smtClean="0"/>
              <a:t>CS60010 / Deep Learning | </a:t>
            </a:r>
            <a:r>
              <a:rPr lang="en-US" dirty="0" err="1" smtClean="0"/>
              <a:t>Explainibility</a:t>
            </a:r>
            <a:r>
              <a:rPr lang="en-US" dirty="0" smtClean="0"/>
              <a:t> </a:t>
            </a:r>
            <a:r>
              <a:rPr lang="en-US" smtClean="0"/>
              <a:t>and Bias (</a:t>
            </a:r>
            <a:r>
              <a:rPr lang="en-US" dirty="0" smtClean="0"/>
              <a:t>c) Abir Das</a:t>
            </a:r>
            <a:endParaRPr lang="en-US" dirty="0"/>
          </a:p>
        </p:txBody>
      </p:sp>
    </p:spTree>
    <p:extLst>
      <p:ext uri="{BB962C8B-B14F-4D97-AF65-F5344CB8AC3E}">
        <p14:creationId xmlns:p14="http://schemas.microsoft.com/office/powerpoint/2010/main" val="151537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25</a:t>
            </a:fld>
            <a:endParaRPr lang="en-US" dirty="0"/>
          </a:p>
        </p:txBody>
      </p:sp>
      <p:sp>
        <p:nvSpPr>
          <p:cNvPr id="5" name="Google Shape;87;p12"/>
          <p:cNvSpPr txBox="1"/>
          <p:nvPr/>
        </p:nvSpPr>
        <p:spPr>
          <a:xfrm>
            <a:off x="2491800" y="817552"/>
            <a:ext cx="7208400"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Playing with the </a:t>
            </a:r>
            <a:r>
              <a:rPr lang="en-US" sz="3000" dirty="0" err="1" smtClean="0">
                <a:solidFill>
                  <a:srgbClr val="434343"/>
                </a:solidFill>
              </a:rPr>
              <a:t>Regularizer</a:t>
            </a:r>
            <a:endParaRPr sz="3000" dirty="0">
              <a:solidFill>
                <a:srgbClr val="434343"/>
              </a:solidFill>
            </a:endParaRPr>
          </a:p>
        </p:txBody>
      </p:sp>
      <p:sp>
        <p:nvSpPr>
          <p:cNvPr id="6" name="Google Shape;100;p14"/>
          <p:cNvSpPr txBox="1"/>
          <p:nvPr/>
        </p:nvSpPr>
        <p:spPr>
          <a:xfrm>
            <a:off x="463745" y="1399322"/>
            <a:ext cx="11264510" cy="1628084"/>
          </a:xfrm>
          <a:prstGeom prst="rect">
            <a:avLst/>
          </a:prstGeom>
          <a:noFill/>
          <a:ln>
            <a:noFill/>
          </a:ln>
        </p:spPr>
        <p:txBody>
          <a:bodyPr spcFirstLastPara="1" wrap="square" lIns="91425" tIns="91425" rIns="91425" bIns="91425" anchor="t" anchorCtr="0">
            <a:noAutofit/>
          </a:bodyPr>
          <a:lstStyle/>
          <a:p>
            <a:pPr marL="285750" lvl="0" indent="-285750" rtl="0">
              <a:spcBef>
                <a:spcPts val="0"/>
              </a:spcBef>
              <a:spcAft>
                <a:spcPts val="0"/>
              </a:spcAft>
              <a:buFont typeface="Arial" panose="020B0604020202020204" pitchFamily="34" charset="0"/>
              <a:buChar char="•"/>
            </a:pPr>
            <a:r>
              <a:rPr lang="en-US" b="1" dirty="0" smtClean="0"/>
              <a:t>L-2 regularization</a:t>
            </a:r>
            <a:r>
              <a:rPr lang="en-US" dirty="0" smtClean="0"/>
              <a:t> (Same as previous work) [</a:t>
            </a:r>
            <a:r>
              <a:rPr lang="en-US" u="sng" dirty="0" smtClean="0"/>
              <a:t>Suppressing high amplitude</a:t>
            </a:r>
            <a:r>
              <a:rPr lang="en-US" dirty="0" smtClean="0"/>
              <a:t>]</a:t>
            </a:r>
          </a:p>
          <a:p>
            <a:pPr marL="285750" indent="-285750">
              <a:buFont typeface="Arial" panose="020B0604020202020204" pitchFamily="34" charset="0"/>
              <a:buChar char="•"/>
            </a:pPr>
            <a:r>
              <a:rPr lang="en-US" b="1" dirty="0" smtClean="0"/>
              <a:t>Gaussian blur</a:t>
            </a:r>
            <a:r>
              <a:rPr lang="en-US" dirty="0" smtClean="0"/>
              <a:t>: Images produced by gradient ascent tend to have lots of high frequency information. A useful regularization is to use blur (regularly after a few steps of optimization) [</a:t>
            </a:r>
            <a:r>
              <a:rPr lang="en-US" u="sng" dirty="0" smtClean="0"/>
              <a:t>Suppressing </a:t>
            </a:r>
            <a:r>
              <a:rPr lang="en-US" u="sng" dirty="0"/>
              <a:t>high </a:t>
            </a:r>
            <a:r>
              <a:rPr lang="en-US" u="sng" dirty="0" smtClean="0"/>
              <a:t>frequency</a:t>
            </a:r>
            <a:r>
              <a:rPr lang="en-US" dirty="0" smtClean="0"/>
              <a:t>]</a:t>
            </a:r>
          </a:p>
          <a:p>
            <a:pPr marL="285750" lvl="0" indent="-285750" rtl="0">
              <a:spcBef>
                <a:spcPts val="0"/>
              </a:spcBef>
              <a:spcAft>
                <a:spcPts val="0"/>
              </a:spcAft>
              <a:buFont typeface="Arial" panose="020B0604020202020204" pitchFamily="34" charset="0"/>
              <a:buChar char="•"/>
            </a:pPr>
            <a:r>
              <a:rPr lang="en-US" b="1" dirty="0" smtClean="0"/>
              <a:t>Clipping stray pixels with small gradient or small intensities</a:t>
            </a:r>
            <a:r>
              <a:rPr lang="en-US" dirty="0" smtClean="0"/>
              <a:t>: This will stop stray pixels (possibly not belonging to an object as a whole), to contribute in whatever small way they can to ultimately raise the score</a:t>
            </a:r>
          </a:p>
        </p:txBody>
      </p:sp>
      <p:sp>
        <p:nvSpPr>
          <p:cNvPr id="10" name="TextBox 9"/>
          <p:cNvSpPr txBox="1"/>
          <p:nvPr/>
        </p:nvSpPr>
        <p:spPr>
          <a:xfrm>
            <a:off x="7574692" y="6101961"/>
            <a:ext cx="4617308" cy="400110"/>
          </a:xfrm>
          <a:prstGeom prst="rect">
            <a:avLst/>
          </a:prstGeom>
          <a:noFill/>
        </p:spPr>
        <p:txBody>
          <a:bodyPr wrap="square" rtlCol="0">
            <a:spAutoFit/>
          </a:bodyPr>
          <a:lstStyle/>
          <a:p>
            <a:pPr marL="227012" lvl="1">
              <a:buClr>
                <a:schemeClr val="tx2">
                  <a:lumMod val="75000"/>
                </a:schemeClr>
              </a:buClr>
            </a:pPr>
            <a:r>
              <a:rPr lang="en-US" sz="1000" dirty="0">
                <a:solidFill>
                  <a:schemeClr val="tx2">
                    <a:lumMod val="50000"/>
                  </a:schemeClr>
                </a:solidFill>
              </a:rPr>
              <a:t> </a:t>
            </a:r>
            <a:r>
              <a:rPr lang="en-US" sz="1000" dirty="0" err="1">
                <a:solidFill>
                  <a:schemeClr val="tx2">
                    <a:lumMod val="50000"/>
                  </a:schemeClr>
                </a:solidFill>
              </a:rPr>
              <a:t>Yosinski</a:t>
            </a:r>
            <a:r>
              <a:rPr lang="en-US" sz="1000" dirty="0">
                <a:solidFill>
                  <a:schemeClr val="tx2">
                    <a:lumMod val="50000"/>
                  </a:schemeClr>
                </a:solidFill>
              </a:rPr>
              <a:t>, </a:t>
            </a:r>
            <a:r>
              <a:rPr lang="en-US" sz="1000" dirty="0" err="1">
                <a:solidFill>
                  <a:schemeClr val="tx2">
                    <a:lumMod val="50000"/>
                  </a:schemeClr>
                </a:solidFill>
              </a:rPr>
              <a:t>Clune</a:t>
            </a:r>
            <a:r>
              <a:rPr lang="en-US" sz="1000" dirty="0">
                <a:solidFill>
                  <a:schemeClr val="tx2">
                    <a:lumMod val="50000"/>
                  </a:schemeClr>
                </a:solidFill>
              </a:rPr>
              <a:t>, Nguyen, Fuchs, and Lipson, “Understanding Neural Networks Through Deep Visualization", ICML DL Workshop 2014</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7816" y="3135513"/>
            <a:ext cx="8636367" cy="2947855"/>
          </a:xfrm>
          <a:prstGeom prst="rect">
            <a:avLst/>
          </a:prstGeom>
        </p:spPr>
      </p:pic>
      <p:sp>
        <p:nvSpPr>
          <p:cNvPr id="11"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12" name="Footer Placeholder 7"/>
          <p:cNvSpPr>
            <a:spLocks noGrp="1"/>
          </p:cNvSpPr>
          <p:nvPr>
            <p:ph type="ftr" sz="quarter" idx="11"/>
          </p:nvPr>
        </p:nvSpPr>
        <p:spPr>
          <a:xfrm>
            <a:off x="2012197" y="6492277"/>
            <a:ext cx="8167606" cy="365125"/>
          </a:xfrm>
        </p:spPr>
        <p:txBody>
          <a:bodyPr/>
          <a:lstStyle/>
          <a:p>
            <a:r>
              <a:rPr lang="en-US" dirty="0" smtClean="0"/>
              <a:t>CS60010 / Deep Learning | </a:t>
            </a:r>
            <a:r>
              <a:rPr lang="en-US" dirty="0" err="1" smtClean="0"/>
              <a:t>Explainibility</a:t>
            </a:r>
            <a:r>
              <a:rPr lang="en-US" dirty="0" smtClean="0"/>
              <a:t> </a:t>
            </a:r>
            <a:r>
              <a:rPr lang="en-US" smtClean="0"/>
              <a:t>and Bias (</a:t>
            </a:r>
            <a:r>
              <a:rPr lang="en-US" dirty="0" smtClean="0"/>
              <a:t>c) Abir Das</a:t>
            </a:r>
            <a:endParaRPr lang="en-US" dirty="0"/>
          </a:p>
        </p:txBody>
      </p:sp>
    </p:spTree>
    <p:extLst>
      <p:ext uri="{BB962C8B-B14F-4D97-AF65-F5344CB8AC3E}">
        <p14:creationId xmlns:p14="http://schemas.microsoft.com/office/powerpoint/2010/main" val="27900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26</a:t>
            </a:fld>
            <a:endParaRPr lang="en-US" dirty="0"/>
          </a:p>
        </p:txBody>
      </p:sp>
      <p:sp>
        <p:nvSpPr>
          <p:cNvPr id="5" name="Google Shape;87;p12"/>
          <p:cNvSpPr txBox="1"/>
          <p:nvPr/>
        </p:nvSpPr>
        <p:spPr>
          <a:xfrm>
            <a:off x="2491800" y="817552"/>
            <a:ext cx="7208400"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Playing with the </a:t>
            </a:r>
            <a:r>
              <a:rPr lang="en-US" sz="3000" dirty="0" err="1" smtClean="0">
                <a:solidFill>
                  <a:srgbClr val="434343"/>
                </a:solidFill>
              </a:rPr>
              <a:t>Regularizer</a:t>
            </a:r>
            <a:endParaRPr sz="3000" dirty="0">
              <a:solidFill>
                <a:srgbClr val="434343"/>
              </a:solidFill>
            </a:endParaRPr>
          </a:p>
        </p:txBody>
      </p:sp>
      <p:sp>
        <p:nvSpPr>
          <p:cNvPr id="6" name="Google Shape;100;p14"/>
          <p:cNvSpPr txBox="1"/>
          <p:nvPr/>
        </p:nvSpPr>
        <p:spPr>
          <a:xfrm>
            <a:off x="463745" y="1399322"/>
            <a:ext cx="11264510" cy="513520"/>
          </a:xfrm>
          <a:prstGeom prst="rect">
            <a:avLst/>
          </a:prstGeom>
          <a:noFill/>
          <a:ln>
            <a:noFill/>
          </a:ln>
        </p:spPr>
        <p:txBody>
          <a:bodyPr spcFirstLastPara="1" wrap="square" lIns="91425" tIns="91425" rIns="91425" bIns="91425" anchor="t" anchorCtr="0">
            <a:noAutofit/>
          </a:bodyPr>
          <a:lstStyle/>
          <a:p>
            <a:pPr marL="285750" lvl="0" indent="-285750" rtl="0">
              <a:spcBef>
                <a:spcPts val="0"/>
              </a:spcBef>
              <a:spcAft>
                <a:spcPts val="0"/>
              </a:spcAft>
              <a:buFont typeface="Arial" panose="020B0604020202020204" pitchFamily="34" charset="0"/>
              <a:buChar char="•"/>
            </a:pPr>
            <a:r>
              <a:rPr lang="en-US" dirty="0" smtClean="0"/>
              <a:t>The authors also showed results for high scores of intermediate (hidden) neurons and not only for output neurons</a:t>
            </a:r>
          </a:p>
        </p:txBody>
      </p:sp>
      <p:sp>
        <p:nvSpPr>
          <p:cNvPr id="10" name="TextBox 9"/>
          <p:cNvSpPr txBox="1"/>
          <p:nvPr/>
        </p:nvSpPr>
        <p:spPr>
          <a:xfrm>
            <a:off x="7574692" y="6101961"/>
            <a:ext cx="4617308" cy="400110"/>
          </a:xfrm>
          <a:prstGeom prst="rect">
            <a:avLst/>
          </a:prstGeom>
          <a:noFill/>
        </p:spPr>
        <p:txBody>
          <a:bodyPr wrap="square" rtlCol="0">
            <a:spAutoFit/>
          </a:bodyPr>
          <a:lstStyle/>
          <a:p>
            <a:pPr marL="227012" lvl="1">
              <a:buClr>
                <a:schemeClr val="tx2">
                  <a:lumMod val="75000"/>
                </a:schemeClr>
              </a:buClr>
            </a:pPr>
            <a:r>
              <a:rPr lang="en-US" sz="1000" dirty="0">
                <a:solidFill>
                  <a:schemeClr val="tx2">
                    <a:lumMod val="50000"/>
                  </a:schemeClr>
                </a:solidFill>
              </a:rPr>
              <a:t> </a:t>
            </a:r>
            <a:r>
              <a:rPr lang="en-US" sz="1000" dirty="0" err="1">
                <a:solidFill>
                  <a:schemeClr val="tx2">
                    <a:lumMod val="50000"/>
                  </a:schemeClr>
                </a:solidFill>
              </a:rPr>
              <a:t>Yosinski</a:t>
            </a:r>
            <a:r>
              <a:rPr lang="en-US" sz="1000" dirty="0">
                <a:solidFill>
                  <a:schemeClr val="tx2">
                    <a:lumMod val="50000"/>
                  </a:schemeClr>
                </a:solidFill>
              </a:rPr>
              <a:t>, </a:t>
            </a:r>
            <a:r>
              <a:rPr lang="en-US" sz="1000" dirty="0" err="1">
                <a:solidFill>
                  <a:schemeClr val="tx2">
                    <a:lumMod val="50000"/>
                  </a:schemeClr>
                </a:solidFill>
              </a:rPr>
              <a:t>Clune</a:t>
            </a:r>
            <a:r>
              <a:rPr lang="en-US" sz="1000" dirty="0">
                <a:solidFill>
                  <a:schemeClr val="tx2">
                    <a:lumMod val="50000"/>
                  </a:schemeClr>
                </a:solidFill>
              </a:rPr>
              <a:t>, Nguyen, Fuchs, and Lipson, “Understanding Neural Networks Through Deep Visualization", ICML DL Workshop 2014</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512" y="1793048"/>
            <a:ext cx="10086975" cy="4308912"/>
          </a:xfrm>
          <a:prstGeom prst="rect">
            <a:avLst/>
          </a:prstGeom>
        </p:spPr>
      </p:pic>
      <p:sp>
        <p:nvSpPr>
          <p:cNvPr id="9"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11"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Tree>
    <p:extLst>
      <p:ext uri="{BB962C8B-B14F-4D97-AF65-F5344CB8AC3E}">
        <p14:creationId xmlns:p14="http://schemas.microsoft.com/office/powerpoint/2010/main" val="2832595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27</a:t>
            </a:fld>
            <a:endParaRPr lang="en-US" dirty="0"/>
          </a:p>
        </p:txBody>
      </p:sp>
      <p:sp>
        <p:nvSpPr>
          <p:cNvPr id="5" name="Google Shape;87;p12"/>
          <p:cNvSpPr txBox="1"/>
          <p:nvPr/>
        </p:nvSpPr>
        <p:spPr>
          <a:xfrm>
            <a:off x="2491800" y="817552"/>
            <a:ext cx="7208400"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Playing with the </a:t>
            </a:r>
            <a:r>
              <a:rPr lang="en-US" sz="3000" dirty="0" err="1" smtClean="0">
                <a:solidFill>
                  <a:srgbClr val="434343"/>
                </a:solidFill>
              </a:rPr>
              <a:t>Regularizer</a:t>
            </a:r>
            <a:endParaRPr sz="3000" dirty="0">
              <a:solidFill>
                <a:srgbClr val="434343"/>
              </a:solidFill>
            </a:endParaRPr>
          </a:p>
        </p:txBody>
      </p:sp>
      <p:sp>
        <p:nvSpPr>
          <p:cNvPr id="6" name="Google Shape;100;p14"/>
          <p:cNvSpPr txBox="1"/>
          <p:nvPr/>
        </p:nvSpPr>
        <p:spPr>
          <a:xfrm>
            <a:off x="463745" y="1399322"/>
            <a:ext cx="11264510" cy="513520"/>
          </a:xfrm>
          <a:prstGeom prst="rect">
            <a:avLst/>
          </a:prstGeom>
          <a:noFill/>
          <a:ln>
            <a:noFill/>
          </a:ln>
        </p:spPr>
        <p:txBody>
          <a:bodyPr spcFirstLastPara="1" wrap="square" lIns="91425" tIns="91425" rIns="91425" bIns="91425" anchor="t" anchorCtr="0">
            <a:noAutofit/>
          </a:bodyPr>
          <a:lstStyle/>
          <a:p>
            <a:pPr marL="285750" lvl="0" indent="-285750" rtl="0">
              <a:spcBef>
                <a:spcPts val="0"/>
              </a:spcBef>
              <a:spcAft>
                <a:spcPts val="0"/>
              </a:spcAft>
              <a:buFont typeface="Arial" panose="020B0604020202020204" pitchFamily="34" charset="0"/>
              <a:buChar char="•"/>
            </a:pPr>
            <a:r>
              <a:rPr lang="en-US" dirty="0" smtClean="0"/>
              <a:t>The authors also showed results for high scores of intermediate (hidden) neurons and not only for output neurons</a:t>
            </a:r>
          </a:p>
        </p:txBody>
      </p:sp>
      <p:sp>
        <p:nvSpPr>
          <p:cNvPr id="10" name="TextBox 9"/>
          <p:cNvSpPr txBox="1"/>
          <p:nvPr/>
        </p:nvSpPr>
        <p:spPr>
          <a:xfrm>
            <a:off x="7574692" y="6101961"/>
            <a:ext cx="4617308" cy="400110"/>
          </a:xfrm>
          <a:prstGeom prst="rect">
            <a:avLst/>
          </a:prstGeom>
          <a:noFill/>
        </p:spPr>
        <p:txBody>
          <a:bodyPr wrap="square" rtlCol="0">
            <a:spAutoFit/>
          </a:bodyPr>
          <a:lstStyle/>
          <a:p>
            <a:pPr marL="227012" lvl="1">
              <a:buClr>
                <a:schemeClr val="tx2">
                  <a:lumMod val="75000"/>
                </a:schemeClr>
              </a:buClr>
            </a:pPr>
            <a:r>
              <a:rPr lang="en-US" sz="1000" dirty="0">
                <a:solidFill>
                  <a:schemeClr val="tx2">
                    <a:lumMod val="50000"/>
                  </a:schemeClr>
                </a:solidFill>
              </a:rPr>
              <a:t> </a:t>
            </a:r>
            <a:r>
              <a:rPr lang="en-US" sz="1000" dirty="0" err="1">
                <a:solidFill>
                  <a:schemeClr val="tx2">
                    <a:lumMod val="50000"/>
                  </a:schemeClr>
                </a:solidFill>
              </a:rPr>
              <a:t>Yosinski</a:t>
            </a:r>
            <a:r>
              <a:rPr lang="en-US" sz="1000" dirty="0">
                <a:solidFill>
                  <a:schemeClr val="tx2">
                    <a:lumMod val="50000"/>
                  </a:schemeClr>
                </a:solidFill>
              </a:rPr>
              <a:t>, </a:t>
            </a:r>
            <a:r>
              <a:rPr lang="en-US" sz="1000" dirty="0" err="1">
                <a:solidFill>
                  <a:schemeClr val="tx2">
                    <a:lumMod val="50000"/>
                  </a:schemeClr>
                </a:solidFill>
              </a:rPr>
              <a:t>Clune</a:t>
            </a:r>
            <a:r>
              <a:rPr lang="en-US" sz="1000" dirty="0">
                <a:solidFill>
                  <a:schemeClr val="tx2">
                    <a:lumMod val="50000"/>
                  </a:schemeClr>
                </a:solidFill>
              </a:rPr>
              <a:t>, Nguyen, Fuchs, and Lipson, “Understanding Neural Networks Through Deep Visualization", ICML DL Workshop 2014</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39" y="2083689"/>
            <a:ext cx="11179122" cy="3847424"/>
          </a:xfrm>
          <a:prstGeom prst="rect">
            <a:avLst/>
          </a:prstGeom>
        </p:spPr>
      </p:pic>
      <p:sp>
        <p:nvSpPr>
          <p:cNvPr id="9"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11"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Tree>
    <p:extLst>
      <p:ext uri="{BB962C8B-B14F-4D97-AF65-F5344CB8AC3E}">
        <p14:creationId xmlns:p14="http://schemas.microsoft.com/office/powerpoint/2010/main" val="38663214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28</a:t>
            </a:fld>
            <a:endParaRPr lang="en-US" dirty="0"/>
          </a:p>
        </p:txBody>
      </p:sp>
      <p:sp>
        <p:nvSpPr>
          <p:cNvPr id="5" name="Google Shape;87;p12"/>
          <p:cNvSpPr txBox="1"/>
          <p:nvPr/>
        </p:nvSpPr>
        <p:spPr>
          <a:xfrm>
            <a:off x="2491800" y="817552"/>
            <a:ext cx="7208400"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Playing with the </a:t>
            </a:r>
            <a:r>
              <a:rPr lang="en-US" sz="3000" dirty="0" err="1" smtClean="0">
                <a:solidFill>
                  <a:srgbClr val="434343"/>
                </a:solidFill>
              </a:rPr>
              <a:t>Regularizer</a:t>
            </a:r>
            <a:endParaRPr sz="3000" dirty="0">
              <a:solidFill>
                <a:srgbClr val="434343"/>
              </a:solidFill>
            </a:endParaRPr>
          </a:p>
        </p:txBody>
      </p:sp>
      <p:sp>
        <p:nvSpPr>
          <p:cNvPr id="6" name="Google Shape;100;p14"/>
          <p:cNvSpPr txBox="1"/>
          <p:nvPr/>
        </p:nvSpPr>
        <p:spPr>
          <a:xfrm>
            <a:off x="636740" y="2190153"/>
            <a:ext cx="11264510" cy="3320959"/>
          </a:xfrm>
          <a:prstGeom prst="rect">
            <a:avLst/>
          </a:prstGeom>
          <a:noFill/>
          <a:ln>
            <a:noFill/>
          </a:ln>
        </p:spPr>
        <p:txBody>
          <a:bodyPr spcFirstLastPara="1" wrap="square" lIns="91425" tIns="91425" rIns="91425" bIns="91425" anchor="t" anchorCtr="0">
            <a:noAutofit/>
          </a:bodyPr>
          <a:lstStyle/>
          <a:p>
            <a:pPr marL="285750" lvl="0" indent="-285750">
              <a:buFont typeface="Arial" panose="020B0604020202020204" pitchFamily="34" charset="0"/>
              <a:buChar char="•"/>
            </a:pPr>
            <a:r>
              <a:rPr lang="en-US" dirty="0"/>
              <a:t>A </a:t>
            </a:r>
            <a:r>
              <a:rPr lang="en-US" dirty="0" err="1"/>
              <a:t>regularizer</a:t>
            </a:r>
            <a:r>
              <a:rPr lang="en-US" dirty="0"/>
              <a:t> is better if it helps to produce an image which not only excites a neuron to the maximum but also is realistic to look </a:t>
            </a:r>
            <a:r>
              <a:rPr lang="en-US" dirty="0" smtClean="0"/>
              <a:t>at</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Intuitively, a good </a:t>
            </a:r>
            <a:r>
              <a:rPr lang="en-US" dirty="0" err="1"/>
              <a:t>regularizer</a:t>
            </a:r>
            <a:r>
              <a:rPr lang="en-US" dirty="0"/>
              <a:t> helps the system by telling it </a:t>
            </a:r>
            <a:r>
              <a:rPr lang="en-US" dirty="0" err="1"/>
              <a:t>apriori</a:t>
            </a:r>
            <a:r>
              <a:rPr lang="en-US" dirty="0"/>
              <a:t> what a natural image looks like. This prior information helps the system to search in the domain of natural </a:t>
            </a:r>
            <a:r>
              <a:rPr lang="en-US" dirty="0" smtClean="0"/>
              <a:t>images</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Till now, hand designed prior/</a:t>
            </a:r>
            <a:r>
              <a:rPr lang="en-US" dirty="0" err="1"/>
              <a:t>regularizer</a:t>
            </a:r>
            <a:r>
              <a:rPr lang="en-US" dirty="0"/>
              <a:t> is </a:t>
            </a:r>
            <a:r>
              <a:rPr lang="en-US" dirty="0" smtClean="0"/>
              <a:t>used</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How about incorporating good natural image priors that is learned from natural images</a:t>
            </a:r>
            <a:r>
              <a:rPr lang="en-US" dirty="0" smtClean="0"/>
              <a:t>?</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A good generator, thus can be a good prior</a:t>
            </a:r>
            <a:endParaRPr lang="en-US" dirty="0" smtClean="0"/>
          </a:p>
        </p:txBody>
      </p:sp>
      <p:sp>
        <p:nvSpPr>
          <p:cNvPr id="7"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9"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Tree>
    <p:extLst>
      <p:ext uri="{BB962C8B-B14F-4D97-AF65-F5344CB8AC3E}">
        <p14:creationId xmlns:p14="http://schemas.microsoft.com/office/powerpoint/2010/main" val="42394954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29</a:t>
            </a:fld>
            <a:endParaRPr lang="en-US" dirty="0"/>
          </a:p>
        </p:txBody>
      </p:sp>
      <p:sp>
        <p:nvSpPr>
          <p:cNvPr id="5" name="Google Shape;87;p12"/>
          <p:cNvSpPr txBox="1"/>
          <p:nvPr/>
        </p:nvSpPr>
        <p:spPr>
          <a:xfrm>
            <a:off x="2491800" y="817552"/>
            <a:ext cx="7208400"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Learning Natural Image Generator</a:t>
            </a:r>
            <a:endParaRPr sz="3000" dirty="0">
              <a:solidFill>
                <a:srgbClr val="434343"/>
              </a:solidFill>
            </a:endParaRPr>
          </a:p>
        </p:txBody>
      </p:sp>
      <p:sp>
        <p:nvSpPr>
          <p:cNvPr id="6" name="Google Shape;100;p14"/>
          <p:cNvSpPr txBox="1"/>
          <p:nvPr/>
        </p:nvSpPr>
        <p:spPr>
          <a:xfrm>
            <a:off x="463745" y="1399321"/>
            <a:ext cx="11264510" cy="1492159"/>
          </a:xfrm>
          <a:prstGeom prst="rect">
            <a:avLst/>
          </a:prstGeom>
          <a:noFill/>
          <a:ln>
            <a:noFill/>
          </a:ln>
        </p:spPr>
        <p:txBody>
          <a:bodyPr spcFirstLastPara="1" wrap="square" lIns="91425" tIns="91425" rIns="91425" bIns="91425" anchor="t" anchorCtr="0">
            <a:noAutofit/>
          </a:bodyPr>
          <a:lstStyle/>
          <a:p>
            <a:pPr marL="285750" lvl="0" indent="-285750" rtl="0">
              <a:spcBef>
                <a:spcPts val="0"/>
              </a:spcBef>
              <a:spcAft>
                <a:spcPts val="0"/>
              </a:spcAft>
              <a:buFont typeface="Arial" panose="020B0604020202020204" pitchFamily="34" charset="0"/>
              <a:buChar char="•"/>
            </a:pPr>
            <a:r>
              <a:rPr lang="en-US" dirty="0" smtClean="0"/>
              <a:t>Learns to generate image from already learned features (Inverse problem fc6 </a:t>
            </a:r>
            <a:r>
              <a:rPr lang="en-US" dirty="0" smtClean="0">
                <a:sym typeface="Wingdings" panose="05000000000000000000" pitchFamily="2" charset="2"/>
              </a:rPr>
              <a:t> image)</a:t>
            </a:r>
          </a:p>
          <a:p>
            <a:pPr marL="285750" lvl="0" indent="-285750" rtl="0">
              <a:spcBef>
                <a:spcPts val="0"/>
              </a:spcBef>
              <a:spcAft>
                <a:spcPts val="0"/>
              </a:spcAft>
              <a:buFont typeface="Arial" panose="020B0604020202020204" pitchFamily="34" charset="0"/>
              <a:buChar char="•"/>
            </a:pPr>
            <a:r>
              <a:rPr lang="en-US" dirty="0" smtClean="0">
                <a:sym typeface="Wingdings" panose="05000000000000000000" pitchFamily="2" charset="2"/>
              </a:rPr>
              <a:t>3 Loss terms</a:t>
            </a:r>
          </a:p>
          <a:p>
            <a:pPr marL="742950" lvl="1" indent="-285750">
              <a:buFont typeface="Arial" panose="020B0604020202020204" pitchFamily="34" charset="0"/>
              <a:buChar char="•"/>
            </a:pPr>
            <a:r>
              <a:rPr lang="en-US" dirty="0" smtClean="0">
                <a:sym typeface="Wingdings" panose="05000000000000000000" pitchFamily="2" charset="2"/>
              </a:rPr>
              <a:t>How close is the generated image to the original image</a:t>
            </a:r>
          </a:p>
          <a:p>
            <a:pPr marL="742950" lvl="1" indent="-285750">
              <a:buFont typeface="Arial" panose="020B0604020202020204" pitchFamily="34" charset="0"/>
              <a:buChar char="•"/>
            </a:pPr>
            <a:r>
              <a:rPr lang="en-US" dirty="0" smtClean="0">
                <a:sym typeface="Wingdings" panose="05000000000000000000" pitchFamily="2" charset="2"/>
              </a:rPr>
              <a:t>How close is the (</a:t>
            </a:r>
            <a:r>
              <a:rPr lang="en-US" dirty="0" err="1" smtClean="0">
                <a:sym typeface="Wingdings" panose="05000000000000000000" pitchFamily="2" charset="2"/>
              </a:rPr>
              <a:t>vgg</a:t>
            </a:r>
            <a:r>
              <a:rPr lang="en-US" dirty="0" smtClean="0">
                <a:sym typeface="Wingdings" panose="05000000000000000000" pitchFamily="2" charset="2"/>
              </a:rPr>
              <a:t>) features of the generated image and of the original image</a:t>
            </a:r>
          </a:p>
          <a:p>
            <a:pPr marL="742950" lvl="1" indent="-285750">
              <a:buFont typeface="Arial" panose="020B0604020202020204" pitchFamily="34" charset="0"/>
              <a:buChar char="•"/>
            </a:pPr>
            <a:r>
              <a:rPr lang="en-US" dirty="0" smtClean="0">
                <a:sym typeface="Wingdings" panose="05000000000000000000" pitchFamily="2" charset="2"/>
              </a:rPr>
              <a:t>How good the generated image can fool a discriminator</a:t>
            </a:r>
            <a:endParaRPr lang="en-US" dirty="0" smtClean="0"/>
          </a:p>
        </p:txBody>
      </p:sp>
      <p:sp>
        <p:nvSpPr>
          <p:cNvPr id="10" name="TextBox 9"/>
          <p:cNvSpPr txBox="1"/>
          <p:nvPr/>
        </p:nvSpPr>
        <p:spPr>
          <a:xfrm>
            <a:off x="7574692" y="6101961"/>
            <a:ext cx="4617308" cy="400110"/>
          </a:xfrm>
          <a:prstGeom prst="rect">
            <a:avLst/>
          </a:prstGeom>
          <a:noFill/>
        </p:spPr>
        <p:txBody>
          <a:bodyPr wrap="square" rtlCol="0">
            <a:spAutoFit/>
          </a:bodyPr>
          <a:lstStyle/>
          <a:p>
            <a:pPr marL="227012" lvl="1">
              <a:buClr>
                <a:schemeClr val="tx2">
                  <a:lumMod val="75000"/>
                </a:schemeClr>
              </a:buClr>
            </a:pPr>
            <a:r>
              <a:rPr lang="en-US" sz="1000" dirty="0" err="1" smtClean="0">
                <a:solidFill>
                  <a:schemeClr val="tx2">
                    <a:lumMod val="50000"/>
                  </a:schemeClr>
                </a:solidFill>
              </a:rPr>
              <a:t>Dosovitskiy</a:t>
            </a:r>
            <a:r>
              <a:rPr lang="en-US" sz="1000" dirty="0" smtClean="0">
                <a:solidFill>
                  <a:schemeClr val="tx2">
                    <a:lumMod val="50000"/>
                  </a:schemeClr>
                </a:solidFill>
              </a:rPr>
              <a:t>, </a:t>
            </a:r>
            <a:r>
              <a:rPr lang="en-US" sz="1000" dirty="0">
                <a:solidFill>
                  <a:schemeClr val="tx2">
                    <a:lumMod val="50000"/>
                  </a:schemeClr>
                </a:solidFill>
              </a:rPr>
              <a:t>and </a:t>
            </a:r>
            <a:r>
              <a:rPr lang="en-US" sz="1000" dirty="0" err="1" smtClean="0">
                <a:solidFill>
                  <a:schemeClr val="tx2">
                    <a:lumMod val="50000"/>
                  </a:schemeClr>
                </a:solidFill>
              </a:rPr>
              <a:t>Brox</a:t>
            </a:r>
            <a:r>
              <a:rPr lang="en-US" sz="1000" dirty="0">
                <a:solidFill>
                  <a:schemeClr val="tx2">
                    <a:lumMod val="50000"/>
                  </a:schemeClr>
                </a:solidFill>
              </a:rPr>
              <a:t>, “Generating Images with Perceptual </a:t>
            </a:r>
            <a:r>
              <a:rPr lang="en-US" sz="1000" dirty="0" smtClean="0">
                <a:solidFill>
                  <a:schemeClr val="tx2">
                    <a:lumMod val="50000"/>
                  </a:schemeClr>
                </a:solidFill>
              </a:rPr>
              <a:t>Similarity Metrics </a:t>
            </a:r>
            <a:r>
              <a:rPr lang="en-US" sz="1000" dirty="0">
                <a:solidFill>
                  <a:schemeClr val="tx2">
                    <a:lumMod val="50000"/>
                  </a:schemeClr>
                </a:solidFill>
              </a:rPr>
              <a:t>based on Deep Networks", </a:t>
            </a:r>
            <a:r>
              <a:rPr lang="en-US" sz="1000" dirty="0" smtClean="0">
                <a:solidFill>
                  <a:schemeClr val="tx2">
                    <a:lumMod val="50000"/>
                  </a:schemeClr>
                </a:solidFill>
              </a:rPr>
              <a:t>NIPS 2016</a:t>
            </a:r>
            <a:endParaRPr lang="en-US" sz="1000" dirty="0">
              <a:solidFill>
                <a:schemeClr val="tx2">
                  <a:lumMod val="50000"/>
                </a:scheme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24" y="2923817"/>
            <a:ext cx="4525913" cy="303213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9131" y="3017350"/>
            <a:ext cx="4194669" cy="2958740"/>
          </a:xfrm>
          <a:prstGeom prst="rect">
            <a:avLst/>
          </a:prstGeom>
        </p:spPr>
      </p:pic>
      <p:sp>
        <p:nvSpPr>
          <p:cNvPr id="11"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12"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Tree>
    <p:extLst>
      <p:ext uri="{BB962C8B-B14F-4D97-AF65-F5344CB8AC3E}">
        <p14:creationId xmlns:p14="http://schemas.microsoft.com/office/powerpoint/2010/main" val="8378520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3</a:t>
            </a:fld>
            <a:endParaRPr lang="en-US"/>
          </a:p>
        </p:txBody>
      </p:sp>
      <p:sp>
        <p:nvSpPr>
          <p:cNvPr id="59" name="Google Shape;691;p58"/>
          <p:cNvSpPr/>
          <p:nvPr/>
        </p:nvSpPr>
        <p:spPr>
          <a:xfrm>
            <a:off x="4068646" y="1848359"/>
            <a:ext cx="1219914" cy="1120717"/>
          </a:xfrm>
          <a:prstGeom prst="rect">
            <a:avLst/>
          </a:prstGeom>
          <a:noFill/>
          <a:ln w="19050" cap="flat" cmpd="sng">
            <a:solidFill>
              <a:srgbClr val="773F0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73F04"/>
              </a:buClr>
              <a:buSzPts val="1600"/>
              <a:buFont typeface="Avenir"/>
              <a:buNone/>
            </a:pPr>
            <a:r>
              <a:rPr lang="en-US" sz="1600" b="0" i="0" u="none" strike="noStrike" cap="none">
                <a:solidFill>
                  <a:srgbClr val="773F04"/>
                </a:solidFill>
                <a:latin typeface="Avenir"/>
                <a:ea typeface="Avenir"/>
                <a:cs typeface="Avenir"/>
                <a:sym typeface="Avenir"/>
              </a:rPr>
              <a:t>Learning</a:t>
            </a:r>
            <a:endParaRPr/>
          </a:p>
          <a:p>
            <a:pPr marL="0" marR="0" lvl="0" indent="0" algn="ctr" rtl="0">
              <a:lnSpc>
                <a:spcPct val="100000"/>
              </a:lnSpc>
              <a:spcBef>
                <a:spcPts val="0"/>
              </a:spcBef>
              <a:spcAft>
                <a:spcPts val="0"/>
              </a:spcAft>
              <a:buClr>
                <a:srgbClr val="773F04"/>
              </a:buClr>
              <a:buSzPts val="1600"/>
              <a:buFont typeface="Avenir"/>
              <a:buNone/>
            </a:pPr>
            <a:r>
              <a:rPr lang="en-US" sz="1600" b="0" i="0" u="none" strike="noStrike" cap="none">
                <a:solidFill>
                  <a:srgbClr val="773F04"/>
                </a:solidFill>
                <a:latin typeface="Avenir"/>
                <a:ea typeface="Avenir"/>
                <a:cs typeface="Avenir"/>
                <a:sym typeface="Avenir"/>
              </a:rPr>
              <a:t>Process</a:t>
            </a:r>
            <a:endParaRPr/>
          </a:p>
        </p:txBody>
      </p:sp>
      <p:sp>
        <p:nvSpPr>
          <p:cNvPr id="60" name="Google Shape;692;p58"/>
          <p:cNvSpPr/>
          <p:nvPr/>
        </p:nvSpPr>
        <p:spPr>
          <a:xfrm>
            <a:off x="2824035" y="1848238"/>
            <a:ext cx="1049434" cy="1120717"/>
          </a:xfrm>
          <a:prstGeom prst="rect">
            <a:avLst/>
          </a:prstGeom>
          <a:no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ahoma"/>
              <a:buNone/>
            </a:pPr>
            <a:endParaRPr sz="1800" b="0" i="0" u="none" strike="noStrike" cap="none">
              <a:solidFill>
                <a:srgbClr val="000000"/>
              </a:solidFill>
              <a:latin typeface="Avenir"/>
              <a:ea typeface="Avenir"/>
              <a:cs typeface="Avenir"/>
              <a:sym typeface="Avenir"/>
            </a:endParaRPr>
          </a:p>
        </p:txBody>
      </p:sp>
      <p:cxnSp>
        <p:nvCxnSpPr>
          <p:cNvPr id="61" name="Google Shape;693;p58"/>
          <p:cNvCxnSpPr>
            <a:stCxn id="60" idx="3"/>
            <a:endCxn id="59" idx="1"/>
          </p:cNvCxnSpPr>
          <p:nvPr/>
        </p:nvCxnSpPr>
        <p:spPr>
          <a:xfrm>
            <a:off x="3873469" y="2408596"/>
            <a:ext cx="195300" cy="0"/>
          </a:xfrm>
          <a:prstGeom prst="straightConnector1">
            <a:avLst/>
          </a:prstGeom>
          <a:noFill/>
          <a:ln w="28575" cap="flat" cmpd="sng">
            <a:solidFill>
              <a:srgbClr val="773F04"/>
            </a:solidFill>
            <a:prstDash val="solid"/>
            <a:miter lim="800000"/>
            <a:headEnd type="none" w="sm" len="sm"/>
            <a:tailEnd type="triangle" w="med" len="med"/>
          </a:ln>
        </p:spPr>
      </p:cxnSp>
      <p:sp>
        <p:nvSpPr>
          <p:cNvPr id="62" name="Google Shape;694;p58"/>
          <p:cNvSpPr/>
          <p:nvPr/>
        </p:nvSpPr>
        <p:spPr>
          <a:xfrm>
            <a:off x="5471439" y="1848359"/>
            <a:ext cx="1313572" cy="1120717"/>
          </a:xfrm>
          <a:prstGeom prst="rect">
            <a:avLst/>
          </a:prstGeom>
          <a:noFill/>
          <a:ln w="19050" cap="flat" cmpd="sng">
            <a:solidFill>
              <a:srgbClr val="773F0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ahoma"/>
              <a:buNone/>
            </a:pPr>
            <a:endParaRPr sz="1800" b="0" i="0" u="none" strike="noStrike" cap="none">
              <a:solidFill>
                <a:srgbClr val="000000"/>
              </a:solidFill>
              <a:latin typeface="Avenir"/>
              <a:ea typeface="Avenir"/>
              <a:cs typeface="Avenir"/>
              <a:sym typeface="Avenir"/>
            </a:endParaRPr>
          </a:p>
        </p:txBody>
      </p:sp>
      <p:cxnSp>
        <p:nvCxnSpPr>
          <p:cNvPr id="63" name="Google Shape;695;p58"/>
          <p:cNvCxnSpPr>
            <a:stCxn id="74" idx="3"/>
            <a:endCxn id="64" idx="2"/>
          </p:cNvCxnSpPr>
          <p:nvPr/>
        </p:nvCxnSpPr>
        <p:spPr>
          <a:xfrm>
            <a:off x="8099840" y="2408718"/>
            <a:ext cx="157800" cy="1800"/>
          </a:xfrm>
          <a:prstGeom prst="straightConnector1">
            <a:avLst/>
          </a:prstGeom>
          <a:noFill/>
          <a:ln w="28575" cap="flat" cmpd="sng">
            <a:solidFill>
              <a:srgbClr val="773F04"/>
            </a:solidFill>
            <a:prstDash val="solid"/>
            <a:miter lim="800000"/>
            <a:headEnd type="none" w="sm" len="sm"/>
            <a:tailEnd type="triangle" w="med" len="med"/>
          </a:ln>
        </p:spPr>
      </p:cxnSp>
      <p:sp>
        <p:nvSpPr>
          <p:cNvPr id="64" name="Google Shape;697;p58"/>
          <p:cNvSpPr/>
          <p:nvPr/>
        </p:nvSpPr>
        <p:spPr>
          <a:xfrm>
            <a:off x="8257669" y="1900437"/>
            <a:ext cx="997234" cy="1019959"/>
          </a:xfrm>
          <a:prstGeom prst="ellipse">
            <a:avLst/>
          </a:prstGeom>
          <a:noFill/>
          <a:ln w="19050" cap="flat" cmpd="sng">
            <a:solidFill>
              <a:srgbClr val="773F04"/>
            </a:solidFill>
            <a:prstDash val="solid"/>
            <a:miter lim="800000"/>
            <a:headEnd type="none" w="sm" len="sm"/>
            <a:tailEnd type="none" w="sm" len="sm"/>
          </a:ln>
        </p:spPr>
        <p:txBody>
          <a:bodyPr spcFirstLastPara="1" wrap="square" lIns="91425" tIns="0" rIns="91425" bIns="0" anchor="t" anchorCtr="0">
            <a:noAutofit/>
          </a:bodyPr>
          <a:lstStyle/>
          <a:p>
            <a:pPr marL="0" marR="0" lvl="0" indent="0" algn="ctr" rtl="0">
              <a:lnSpc>
                <a:spcPct val="100000"/>
              </a:lnSpc>
              <a:spcBef>
                <a:spcPts val="0"/>
              </a:spcBef>
              <a:spcAft>
                <a:spcPts val="0"/>
              </a:spcAft>
              <a:buClr>
                <a:schemeClr val="dk1"/>
              </a:buClr>
              <a:buSzPts val="1800"/>
              <a:buFont typeface="Tahoma"/>
              <a:buNone/>
            </a:pPr>
            <a:endParaRPr sz="1800" b="0" i="0" u="none" strike="noStrike" cap="none">
              <a:solidFill>
                <a:srgbClr val="000000"/>
              </a:solidFill>
              <a:latin typeface="Avenir"/>
              <a:ea typeface="Avenir"/>
              <a:cs typeface="Avenir"/>
              <a:sym typeface="Avenir"/>
            </a:endParaRPr>
          </a:p>
        </p:txBody>
      </p:sp>
      <p:pic>
        <p:nvPicPr>
          <p:cNvPr id="65" name="Google Shape;698;p58"/>
          <p:cNvPicPr preferRelativeResize="0"/>
          <p:nvPr/>
        </p:nvPicPr>
        <p:blipFill rotWithShape="1">
          <a:blip r:embed="rId3">
            <a:alphaModFix/>
          </a:blip>
          <a:srcRect/>
          <a:stretch/>
        </p:blipFill>
        <p:spPr>
          <a:xfrm>
            <a:off x="8472744" y="2062979"/>
            <a:ext cx="597695" cy="728077"/>
          </a:xfrm>
          <a:prstGeom prst="rect">
            <a:avLst/>
          </a:prstGeom>
          <a:noFill/>
          <a:ln>
            <a:noFill/>
          </a:ln>
        </p:spPr>
      </p:pic>
      <p:sp>
        <p:nvSpPr>
          <p:cNvPr id="66" name="Google Shape;699;p58"/>
          <p:cNvSpPr/>
          <p:nvPr/>
        </p:nvSpPr>
        <p:spPr>
          <a:xfrm>
            <a:off x="2549071" y="2967766"/>
            <a:ext cx="1627079"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73F04"/>
              </a:buClr>
              <a:buSzPts val="1400"/>
              <a:buFont typeface="Avenir"/>
              <a:buNone/>
            </a:pPr>
            <a:r>
              <a:rPr lang="en-US" sz="1400" b="0" i="0" u="none" strike="noStrike" cap="none">
                <a:solidFill>
                  <a:srgbClr val="773F04"/>
                </a:solidFill>
                <a:latin typeface="Avenir"/>
                <a:ea typeface="Avenir"/>
                <a:cs typeface="Avenir"/>
                <a:sym typeface="Avenir"/>
              </a:rPr>
              <a:t>Training</a:t>
            </a:r>
            <a:endParaRPr/>
          </a:p>
          <a:p>
            <a:pPr marL="0" marR="0" lvl="0" indent="0" algn="ctr" rtl="0">
              <a:lnSpc>
                <a:spcPct val="100000"/>
              </a:lnSpc>
              <a:spcBef>
                <a:spcPts val="0"/>
              </a:spcBef>
              <a:spcAft>
                <a:spcPts val="0"/>
              </a:spcAft>
              <a:buClr>
                <a:srgbClr val="773F04"/>
              </a:buClr>
              <a:buSzPts val="1400"/>
              <a:buFont typeface="Avenir"/>
              <a:buNone/>
            </a:pPr>
            <a:r>
              <a:rPr lang="en-US" sz="1400" b="0" i="0" u="none" strike="noStrike" cap="none">
                <a:solidFill>
                  <a:srgbClr val="773F04"/>
                </a:solidFill>
                <a:latin typeface="Avenir"/>
                <a:ea typeface="Avenir"/>
                <a:cs typeface="Avenir"/>
                <a:sym typeface="Avenir"/>
              </a:rPr>
              <a:t>Data</a:t>
            </a:r>
            <a:endParaRPr/>
          </a:p>
        </p:txBody>
      </p:sp>
      <p:sp>
        <p:nvSpPr>
          <p:cNvPr id="67" name="Google Shape;700;p58"/>
          <p:cNvSpPr/>
          <p:nvPr/>
        </p:nvSpPr>
        <p:spPr>
          <a:xfrm>
            <a:off x="5323249" y="2967766"/>
            <a:ext cx="1627079"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73F04"/>
              </a:buClr>
              <a:buSzPts val="1400"/>
              <a:buFont typeface="Avenir"/>
              <a:buNone/>
            </a:pPr>
            <a:r>
              <a:rPr lang="en-US" sz="1400" b="0" i="0" u="none" strike="noStrike" cap="none">
                <a:solidFill>
                  <a:srgbClr val="773F04"/>
                </a:solidFill>
                <a:latin typeface="Avenir"/>
                <a:ea typeface="Avenir"/>
                <a:cs typeface="Avenir"/>
                <a:sym typeface="Avenir"/>
              </a:rPr>
              <a:t>Learned</a:t>
            </a:r>
            <a:endParaRPr/>
          </a:p>
          <a:p>
            <a:pPr marL="0" marR="0" lvl="0" indent="0" algn="ctr" rtl="0">
              <a:lnSpc>
                <a:spcPct val="100000"/>
              </a:lnSpc>
              <a:spcBef>
                <a:spcPts val="0"/>
              </a:spcBef>
              <a:spcAft>
                <a:spcPts val="0"/>
              </a:spcAft>
              <a:buClr>
                <a:srgbClr val="773F04"/>
              </a:buClr>
              <a:buSzPts val="1400"/>
              <a:buFont typeface="Avenir"/>
              <a:buNone/>
            </a:pPr>
            <a:r>
              <a:rPr lang="en-US" sz="1400" b="0" i="0" u="none" strike="noStrike" cap="none">
                <a:solidFill>
                  <a:srgbClr val="773F04"/>
                </a:solidFill>
                <a:latin typeface="Avenir"/>
                <a:ea typeface="Avenir"/>
                <a:cs typeface="Avenir"/>
                <a:sym typeface="Avenir"/>
              </a:rPr>
              <a:t>Function</a:t>
            </a:r>
            <a:endParaRPr/>
          </a:p>
        </p:txBody>
      </p:sp>
      <p:sp>
        <p:nvSpPr>
          <p:cNvPr id="68" name="Google Shape;701;p58"/>
          <p:cNvSpPr/>
          <p:nvPr/>
        </p:nvSpPr>
        <p:spPr>
          <a:xfrm>
            <a:off x="6564673" y="2967766"/>
            <a:ext cx="1627079"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73F04"/>
              </a:buClr>
              <a:buSzPts val="1400"/>
              <a:buFont typeface="Avenir"/>
              <a:buNone/>
            </a:pPr>
            <a:r>
              <a:rPr lang="en-US" sz="1400" b="0" i="0" u="none" strike="noStrike" cap="none">
                <a:solidFill>
                  <a:srgbClr val="773F04"/>
                </a:solidFill>
                <a:latin typeface="Avenir"/>
                <a:ea typeface="Avenir"/>
                <a:cs typeface="Avenir"/>
                <a:sym typeface="Avenir"/>
              </a:rPr>
              <a:t>Output</a:t>
            </a:r>
            <a:endParaRPr/>
          </a:p>
        </p:txBody>
      </p:sp>
      <p:pic>
        <p:nvPicPr>
          <p:cNvPr id="69" name="Google Shape;702;p58"/>
          <p:cNvPicPr preferRelativeResize="0"/>
          <p:nvPr/>
        </p:nvPicPr>
        <p:blipFill rotWithShape="1">
          <a:blip r:embed="rId4">
            <a:alphaModFix/>
          </a:blip>
          <a:srcRect l="12678" r="-1220"/>
          <a:stretch/>
        </p:blipFill>
        <p:spPr>
          <a:xfrm>
            <a:off x="5677632" y="1044141"/>
            <a:ext cx="896102" cy="632534"/>
          </a:xfrm>
          <a:prstGeom prst="rect">
            <a:avLst/>
          </a:prstGeom>
          <a:noFill/>
          <a:ln>
            <a:noFill/>
          </a:ln>
        </p:spPr>
      </p:pic>
      <p:pic>
        <p:nvPicPr>
          <p:cNvPr id="70" name="Google Shape;703;p58"/>
          <p:cNvPicPr preferRelativeResize="0"/>
          <p:nvPr/>
        </p:nvPicPr>
        <p:blipFill rotWithShape="1">
          <a:blip r:embed="rId5">
            <a:alphaModFix/>
          </a:blip>
          <a:srcRect b="4059"/>
          <a:stretch/>
        </p:blipFill>
        <p:spPr>
          <a:xfrm>
            <a:off x="5571097" y="1895382"/>
            <a:ext cx="1110795" cy="882019"/>
          </a:xfrm>
          <a:prstGeom prst="rect">
            <a:avLst/>
          </a:prstGeom>
          <a:noFill/>
          <a:ln>
            <a:noFill/>
          </a:ln>
        </p:spPr>
      </p:pic>
      <p:sp>
        <p:nvSpPr>
          <p:cNvPr id="71" name="Google Shape;704;p58"/>
          <p:cNvSpPr txBox="1"/>
          <p:nvPr/>
        </p:nvSpPr>
        <p:spPr>
          <a:xfrm>
            <a:off x="2744301" y="1269307"/>
            <a:ext cx="1322559"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73F04"/>
              </a:buClr>
              <a:buSzPts val="2800"/>
              <a:buFont typeface="Avenir"/>
              <a:buNone/>
            </a:pPr>
            <a:r>
              <a:rPr lang="en-US" sz="2800" b="0" i="0" u="none" strike="noStrike" cap="none">
                <a:solidFill>
                  <a:srgbClr val="773F04"/>
                </a:solidFill>
                <a:latin typeface="Avenir"/>
                <a:ea typeface="Avenir"/>
                <a:cs typeface="Avenir"/>
                <a:sym typeface="Avenir"/>
              </a:rPr>
              <a:t>Today</a:t>
            </a:r>
            <a:endParaRPr/>
          </a:p>
        </p:txBody>
      </p:sp>
      <p:cxnSp>
        <p:nvCxnSpPr>
          <p:cNvPr id="72" name="Google Shape;705;p58"/>
          <p:cNvCxnSpPr>
            <a:endCxn id="62" idx="0"/>
          </p:cNvCxnSpPr>
          <p:nvPr/>
        </p:nvCxnSpPr>
        <p:spPr>
          <a:xfrm>
            <a:off x="6125171" y="1676675"/>
            <a:ext cx="3000" cy="171600"/>
          </a:xfrm>
          <a:prstGeom prst="straightConnector1">
            <a:avLst/>
          </a:prstGeom>
          <a:noFill/>
          <a:ln w="9525" cap="flat" cmpd="sng">
            <a:solidFill>
              <a:srgbClr val="B45F06"/>
            </a:solidFill>
            <a:prstDash val="solid"/>
            <a:miter lim="800000"/>
            <a:headEnd type="none" w="sm" len="sm"/>
            <a:tailEnd type="triangle" w="med" len="med"/>
          </a:ln>
        </p:spPr>
      </p:cxnSp>
      <p:cxnSp>
        <p:nvCxnSpPr>
          <p:cNvPr id="73" name="Google Shape;706;p58"/>
          <p:cNvCxnSpPr>
            <a:stCxn id="59" idx="3"/>
            <a:endCxn id="62" idx="1"/>
          </p:cNvCxnSpPr>
          <p:nvPr/>
        </p:nvCxnSpPr>
        <p:spPr>
          <a:xfrm>
            <a:off x="5288560" y="2408718"/>
            <a:ext cx="183000" cy="0"/>
          </a:xfrm>
          <a:prstGeom prst="straightConnector1">
            <a:avLst/>
          </a:prstGeom>
          <a:noFill/>
          <a:ln w="28575" cap="flat" cmpd="sng">
            <a:solidFill>
              <a:srgbClr val="773F04"/>
            </a:solidFill>
            <a:prstDash val="solid"/>
            <a:miter lim="800000"/>
            <a:headEnd type="none" w="sm" len="sm"/>
            <a:tailEnd type="triangle" w="med" len="med"/>
          </a:ln>
        </p:spPr>
      </p:cxnSp>
      <p:sp>
        <p:nvSpPr>
          <p:cNvPr id="74" name="Google Shape;696;p58"/>
          <p:cNvSpPr/>
          <p:nvPr/>
        </p:nvSpPr>
        <p:spPr>
          <a:xfrm>
            <a:off x="6786268" y="1848359"/>
            <a:ext cx="1313572" cy="1120717"/>
          </a:xfrm>
          <a:prstGeom prst="rect">
            <a:avLst/>
          </a:prstGeom>
          <a:noFill/>
          <a:ln w="19050" cap="flat" cmpd="sng">
            <a:solidFill>
              <a:srgbClr val="773F0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Tahoma"/>
              <a:buNone/>
            </a:pPr>
            <a:endParaRPr sz="1600" b="0" i="0" u="none" strike="noStrike" cap="none">
              <a:solidFill>
                <a:srgbClr val="000000"/>
              </a:solidFill>
              <a:latin typeface="Avenir"/>
              <a:ea typeface="Avenir"/>
              <a:cs typeface="Avenir"/>
              <a:sym typeface="Avenir"/>
            </a:endParaRPr>
          </a:p>
        </p:txBody>
      </p:sp>
      <p:sp>
        <p:nvSpPr>
          <p:cNvPr id="75" name="Google Shape;707;p58"/>
          <p:cNvSpPr/>
          <p:nvPr/>
        </p:nvSpPr>
        <p:spPr>
          <a:xfrm>
            <a:off x="6771485" y="2143441"/>
            <a:ext cx="1312844" cy="49739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73F04"/>
              </a:buClr>
              <a:buSzPts val="1200"/>
              <a:buFont typeface="Avenir"/>
              <a:buNone/>
            </a:pPr>
            <a:r>
              <a:rPr lang="en-US" sz="1200" b="1" i="0" u="none" strike="noStrike" cap="none">
                <a:solidFill>
                  <a:srgbClr val="773F04"/>
                </a:solidFill>
                <a:latin typeface="Avenir"/>
                <a:ea typeface="Avenir"/>
                <a:cs typeface="Avenir"/>
                <a:sym typeface="Avenir"/>
              </a:rPr>
              <a:t>This is a cat</a:t>
            </a:r>
            <a:endParaRPr/>
          </a:p>
          <a:p>
            <a:pPr marL="0" marR="0" lvl="0" indent="0" algn="ctr" rtl="0">
              <a:lnSpc>
                <a:spcPct val="100000"/>
              </a:lnSpc>
              <a:spcBef>
                <a:spcPts val="0"/>
              </a:spcBef>
              <a:spcAft>
                <a:spcPts val="0"/>
              </a:spcAft>
              <a:buClr>
                <a:srgbClr val="773F04"/>
              </a:buClr>
              <a:buSzPts val="1100"/>
              <a:buFont typeface="Avenir"/>
              <a:buNone/>
            </a:pPr>
            <a:r>
              <a:rPr lang="en-US" sz="1100" b="0" i="0" u="none" strike="noStrike" cap="none">
                <a:solidFill>
                  <a:srgbClr val="773F04"/>
                </a:solidFill>
                <a:latin typeface="Avenir"/>
                <a:ea typeface="Avenir"/>
                <a:cs typeface="Avenir"/>
                <a:sym typeface="Avenir"/>
              </a:rPr>
              <a:t>(p = .93)</a:t>
            </a:r>
            <a:endParaRPr/>
          </a:p>
        </p:txBody>
      </p:sp>
      <p:sp>
        <p:nvSpPr>
          <p:cNvPr id="76" name="Google Shape;708;p58"/>
          <p:cNvSpPr txBox="1"/>
          <p:nvPr/>
        </p:nvSpPr>
        <p:spPr>
          <a:xfrm>
            <a:off x="9252854" y="1709364"/>
            <a:ext cx="2145152" cy="1328569"/>
          </a:xfrm>
          <a:prstGeom prst="rect">
            <a:avLst/>
          </a:prstGeom>
          <a:noFill/>
          <a:ln>
            <a:noFill/>
          </a:ln>
        </p:spPr>
        <p:txBody>
          <a:bodyPr spcFirstLastPara="1" wrap="square" lIns="91425" tIns="45700" rIns="91425" bIns="45700" anchor="t" anchorCtr="0">
            <a:noAutofit/>
          </a:bodyPr>
          <a:lstStyle/>
          <a:p>
            <a:pPr marL="119063" marR="0" lvl="0" indent="-119063" algn="l" rtl="0">
              <a:lnSpc>
                <a:spcPct val="100000"/>
              </a:lnSpc>
              <a:spcBef>
                <a:spcPts val="0"/>
              </a:spcBef>
              <a:spcAft>
                <a:spcPts val="0"/>
              </a:spcAft>
              <a:buClr>
                <a:srgbClr val="773F04"/>
              </a:buClr>
              <a:buSzPts val="1200"/>
              <a:buFont typeface="Arial"/>
              <a:buChar char="•"/>
            </a:pPr>
            <a:r>
              <a:rPr lang="en-US" sz="1200" b="0" i="0" u="none" strike="noStrike" cap="none">
                <a:solidFill>
                  <a:srgbClr val="773F04"/>
                </a:solidFill>
                <a:latin typeface="Avenir"/>
                <a:ea typeface="Avenir"/>
                <a:cs typeface="Avenir"/>
                <a:sym typeface="Avenir"/>
              </a:rPr>
              <a:t>Why did you do that?</a:t>
            </a:r>
            <a:endParaRPr/>
          </a:p>
          <a:p>
            <a:pPr marL="119063" marR="0" lvl="0" indent="-119063" algn="l" rtl="0">
              <a:lnSpc>
                <a:spcPct val="100000"/>
              </a:lnSpc>
              <a:spcBef>
                <a:spcPts val="150"/>
              </a:spcBef>
              <a:spcAft>
                <a:spcPts val="0"/>
              </a:spcAft>
              <a:buClr>
                <a:srgbClr val="773F04"/>
              </a:buClr>
              <a:buSzPts val="1200"/>
              <a:buFont typeface="Arial"/>
              <a:buChar char="•"/>
            </a:pPr>
            <a:r>
              <a:rPr lang="en-US" sz="1200" b="0" i="0" u="none" strike="noStrike" cap="none">
                <a:solidFill>
                  <a:srgbClr val="773F04"/>
                </a:solidFill>
                <a:latin typeface="Avenir"/>
                <a:ea typeface="Avenir"/>
                <a:cs typeface="Avenir"/>
                <a:sym typeface="Avenir"/>
              </a:rPr>
              <a:t>Why not something else?</a:t>
            </a:r>
            <a:endParaRPr/>
          </a:p>
          <a:p>
            <a:pPr marL="119063" marR="0" lvl="0" indent="-119063" algn="l" rtl="0">
              <a:lnSpc>
                <a:spcPct val="100000"/>
              </a:lnSpc>
              <a:spcBef>
                <a:spcPts val="150"/>
              </a:spcBef>
              <a:spcAft>
                <a:spcPts val="0"/>
              </a:spcAft>
              <a:buClr>
                <a:srgbClr val="773F04"/>
              </a:buClr>
              <a:buSzPts val="1200"/>
              <a:buFont typeface="Arial"/>
              <a:buChar char="•"/>
            </a:pPr>
            <a:r>
              <a:rPr lang="en-US" sz="1200" b="0" i="0" u="none" strike="noStrike" cap="none">
                <a:solidFill>
                  <a:srgbClr val="773F04"/>
                </a:solidFill>
                <a:latin typeface="Avenir"/>
                <a:ea typeface="Avenir"/>
                <a:cs typeface="Avenir"/>
                <a:sym typeface="Avenir"/>
              </a:rPr>
              <a:t>When do you succeed?</a:t>
            </a:r>
            <a:endParaRPr/>
          </a:p>
          <a:p>
            <a:pPr marL="119063" marR="0" lvl="0" indent="-119063" algn="l" rtl="0">
              <a:lnSpc>
                <a:spcPct val="100000"/>
              </a:lnSpc>
              <a:spcBef>
                <a:spcPts val="200"/>
              </a:spcBef>
              <a:spcAft>
                <a:spcPts val="0"/>
              </a:spcAft>
              <a:buClr>
                <a:srgbClr val="773F04"/>
              </a:buClr>
              <a:buSzPts val="1200"/>
              <a:buFont typeface="Arial"/>
              <a:buChar char="•"/>
            </a:pPr>
            <a:r>
              <a:rPr lang="en-US" sz="1200" b="0" i="0" u="none" strike="noStrike" cap="none">
                <a:solidFill>
                  <a:srgbClr val="773F04"/>
                </a:solidFill>
                <a:latin typeface="Avenir"/>
                <a:ea typeface="Avenir"/>
                <a:cs typeface="Avenir"/>
                <a:sym typeface="Avenir"/>
              </a:rPr>
              <a:t>When do you fail?</a:t>
            </a:r>
            <a:endParaRPr/>
          </a:p>
          <a:p>
            <a:pPr marL="119063" marR="0" lvl="0" indent="-119063" algn="l" rtl="0">
              <a:lnSpc>
                <a:spcPct val="100000"/>
              </a:lnSpc>
              <a:spcBef>
                <a:spcPts val="150"/>
              </a:spcBef>
              <a:spcAft>
                <a:spcPts val="0"/>
              </a:spcAft>
              <a:buClr>
                <a:srgbClr val="773F04"/>
              </a:buClr>
              <a:buSzPts val="1200"/>
              <a:buFont typeface="Arial"/>
              <a:buChar char="•"/>
            </a:pPr>
            <a:r>
              <a:rPr lang="en-US" sz="1200" b="0" i="0" u="none" strike="noStrike" cap="none">
                <a:solidFill>
                  <a:srgbClr val="773F04"/>
                </a:solidFill>
                <a:latin typeface="Avenir"/>
                <a:ea typeface="Avenir"/>
                <a:cs typeface="Avenir"/>
                <a:sym typeface="Avenir"/>
              </a:rPr>
              <a:t>When can I trust you?</a:t>
            </a:r>
            <a:endParaRPr/>
          </a:p>
          <a:p>
            <a:pPr marL="119063" marR="0" lvl="0" indent="-119063" algn="l" rtl="0">
              <a:lnSpc>
                <a:spcPct val="100000"/>
              </a:lnSpc>
              <a:spcBef>
                <a:spcPts val="150"/>
              </a:spcBef>
              <a:spcAft>
                <a:spcPts val="0"/>
              </a:spcAft>
              <a:buClr>
                <a:srgbClr val="773F04"/>
              </a:buClr>
              <a:buSzPts val="1200"/>
              <a:buFont typeface="Arial"/>
              <a:buChar char="•"/>
            </a:pPr>
            <a:r>
              <a:rPr lang="en-US" sz="1200" b="0" i="0" u="none" strike="noStrike" cap="none">
                <a:solidFill>
                  <a:srgbClr val="773F04"/>
                </a:solidFill>
                <a:latin typeface="Avenir"/>
                <a:ea typeface="Avenir"/>
                <a:cs typeface="Avenir"/>
                <a:sym typeface="Avenir"/>
              </a:rPr>
              <a:t>How do I correct an error?</a:t>
            </a:r>
            <a:endParaRPr/>
          </a:p>
        </p:txBody>
      </p:sp>
      <p:pic>
        <p:nvPicPr>
          <p:cNvPr id="77" name="Google Shape;709;p58" descr="http://blog.kaggle.com/wp-content/uploads/2014/12/cifar-10-297x300.png"/>
          <p:cNvPicPr preferRelativeResize="0"/>
          <p:nvPr/>
        </p:nvPicPr>
        <p:blipFill rotWithShape="1">
          <a:blip r:embed="rId6">
            <a:alphaModFix/>
          </a:blip>
          <a:srcRect l="-1" r="31958" b="31325"/>
          <a:stretch/>
        </p:blipFill>
        <p:spPr>
          <a:xfrm>
            <a:off x="2836615" y="1845592"/>
            <a:ext cx="1034009" cy="1135757"/>
          </a:xfrm>
          <a:prstGeom prst="rect">
            <a:avLst/>
          </a:prstGeom>
          <a:noFill/>
          <a:ln>
            <a:noFill/>
          </a:ln>
        </p:spPr>
      </p:pic>
      <p:cxnSp>
        <p:nvCxnSpPr>
          <p:cNvPr id="78" name="Google Shape;710;p58"/>
          <p:cNvCxnSpPr/>
          <p:nvPr/>
        </p:nvCxnSpPr>
        <p:spPr>
          <a:xfrm rot="10800000" flipH="1">
            <a:off x="2791387" y="3600536"/>
            <a:ext cx="8369643" cy="12450"/>
          </a:xfrm>
          <a:prstGeom prst="straightConnector1">
            <a:avLst/>
          </a:prstGeom>
          <a:noFill/>
          <a:ln w="19050" cap="flat" cmpd="sng">
            <a:solidFill>
              <a:srgbClr val="0070C0"/>
            </a:solidFill>
            <a:prstDash val="solid"/>
            <a:round/>
            <a:headEnd type="none" w="sm" len="sm"/>
            <a:tailEnd type="none" w="sm" len="sm"/>
          </a:ln>
        </p:spPr>
      </p:cxnSp>
      <p:sp>
        <p:nvSpPr>
          <p:cNvPr id="79" name="Google Shape;711;p58"/>
          <p:cNvSpPr/>
          <p:nvPr/>
        </p:nvSpPr>
        <p:spPr>
          <a:xfrm>
            <a:off x="8148142" y="2967766"/>
            <a:ext cx="1216288"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73F04"/>
              </a:buClr>
              <a:buSzPts val="1400"/>
              <a:buFont typeface="Avenir"/>
              <a:buNone/>
            </a:pPr>
            <a:r>
              <a:rPr lang="en-US" sz="1400" b="0" i="0" u="none" strike="noStrike" cap="none">
                <a:solidFill>
                  <a:srgbClr val="773F04"/>
                </a:solidFill>
                <a:latin typeface="Avenir"/>
                <a:ea typeface="Avenir"/>
                <a:cs typeface="Avenir"/>
                <a:sym typeface="Avenir"/>
              </a:rPr>
              <a:t>User with</a:t>
            </a:r>
            <a:endParaRPr/>
          </a:p>
          <a:p>
            <a:pPr marL="0" marR="0" lvl="0" indent="0" algn="ctr" rtl="0">
              <a:lnSpc>
                <a:spcPct val="100000"/>
              </a:lnSpc>
              <a:spcBef>
                <a:spcPts val="0"/>
              </a:spcBef>
              <a:spcAft>
                <a:spcPts val="0"/>
              </a:spcAft>
              <a:buClr>
                <a:srgbClr val="773F04"/>
              </a:buClr>
              <a:buSzPts val="1400"/>
              <a:buFont typeface="Avenir"/>
              <a:buNone/>
            </a:pPr>
            <a:r>
              <a:rPr lang="en-US" sz="1400" b="0" i="0" u="none" strike="noStrike" cap="none">
                <a:solidFill>
                  <a:srgbClr val="773F04"/>
                </a:solidFill>
                <a:latin typeface="Avenir"/>
                <a:ea typeface="Avenir"/>
                <a:cs typeface="Avenir"/>
                <a:sym typeface="Avenir"/>
              </a:rPr>
              <a:t>a Task</a:t>
            </a:r>
            <a:endParaRPr/>
          </a:p>
        </p:txBody>
      </p:sp>
      <p:sp>
        <p:nvSpPr>
          <p:cNvPr id="80" name="Google Shape;713;p58"/>
          <p:cNvSpPr txBox="1"/>
          <p:nvPr/>
        </p:nvSpPr>
        <p:spPr>
          <a:xfrm>
            <a:off x="5522699" y="1514178"/>
            <a:ext cx="1106726" cy="2154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800"/>
              <a:buFont typeface="Tahoma"/>
              <a:buNone/>
            </a:pPr>
            <a:r>
              <a:rPr lang="en-US" sz="800" b="0" i="0" u="none" strike="noStrike" cap="none">
                <a:solidFill>
                  <a:srgbClr val="FFFFFF"/>
                </a:solidFill>
                <a:latin typeface="Tahoma"/>
                <a:ea typeface="Tahoma"/>
                <a:cs typeface="Tahoma"/>
                <a:sym typeface="Tahoma"/>
              </a:rPr>
              <a:t>©Spin South West</a:t>
            </a:r>
            <a:endParaRPr/>
          </a:p>
        </p:txBody>
      </p:sp>
      <p:sp>
        <p:nvSpPr>
          <p:cNvPr id="81" name="Google Shape;714;p58"/>
          <p:cNvSpPr txBox="1"/>
          <p:nvPr/>
        </p:nvSpPr>
        <p:spPr>
          <a:xfrm>
            <a:off x="2410387" y="2795945"/>
            <a:ext cx="1546777" cy="20005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700"/>
              <a:buFont typeface="Tahoma"/>
              <a:buNone/>
            </a:pPr>
            <a:r>
              <a:rPr lang="en-US" sz="700" b="0" i="0" u="none" strike="noStrike" cap="none">
                <a:solidFill>
                  <a:srgbClr val="FFFFFF"/>
                </a:solidFill>
                <a:latin typeface="Tahoma"/>
                <a:ea typeface="Tahoma"/>
                <a:cs typeface="Tahoma"/>
                <a:sym typeface="Tahoma"/>
              </a:rPr>
              <a:t>©University Of Toronto</a:t>
            </a:r>
            <a:endParaRPr/>
          </a:p>
        </p:txBody>
      </p:sp>
      <p:sp>
        <p:nvSpPr>
          <p:cNvPr id="83" name="Google Shape;716;p58"/>
          <p:cNvSpPr/>
          <p:nvPr/>
        </p:nvSpPr>
        <p:spPr>
          <a:xfrm>
            <a:off x="2863698" y="5683370"/>
            <a:ext cx="994256"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74220"/>
              </a:buClr>
              <a:buSzPts val="1400"/>
              <a:buFont typeface="Avenir"/>
              <a:buNone/>
            </a:pPr>
            <a:r>
              <a:rPr lang="en-US" sz="1400" b="0" i="0" u="none" strike="noStrike" cap="none">
                <a:solidFill>
                  <a:srgbClr val="274220"/>
                </a:solidFill>
                <a:latin typeface="Avenir"/>
                <a:ea typeface="Avenir"/>
                <a:cs typeface="Avenir"/>
                <a:sym typeface="Avenir"/>
              </a:rPr>
              <a:t>Training</a:t>
            </a:r>
            <a:endParaRPr/>
          </a:p>
          <a:p>
            <a:pPr marL="0" marR="0" lvl="0" indent="0" algn="ctr" rtl="0">
              <a:lnSpc>
                <a:spcPct val="100000"/>
              </a:lnSpc>
              <a:spcBef>
                <a:spcPts val="0"/>
              </a:spcBef>
              <a:spcAft>
                <a:spcPts val="0"/>
              </a:spcAft>
              <a:buClr>
                <a:srgbClr val="274220"/>
              </a:buClr>
              <a:buSzPts val="1400"/>
              <a:buFont typeface="Avenir"/>
              <a:buNone/>
            </a:pPr>
            <a:r>
              <a:rPr lang="en-US" sz="1400" b="0" i="0" u="none" strike="noStrike" cap="none">
                <a:solidFill>
                  <a:srgbClr val="274220"/>
                </a:solidFill>
                <a:latin typeface="Avenir"/>
                <a:ea typeface="Avenir"/>
                <a:cs typeface="Avenir"/>
                <a:sym typeface="Avenir"/>
              </a:rPr>
              <a:t>Data</a:t>
            </a:r>
            <a:endParaRPr/>
          </a:p>
        </p:txBody>
      </p:sp>
      <p:sp>
        <p:nvSpPr>
          <p:cNvPr id="84" name="Google Shape;717;p58"/>
          <p:cNvSpPr/>
          <p:nvPr/>
        </p:nvSpPr>
        <p:spPr>
          <a:xfrm>
            <a:off x="4066861" y="4565330"/>
            <a:ext cx="1219914" cy="1120717"/>
          </a:xfrm>
          <a:prstGeom prst="rect">
            <a:avLst/>
          </a:prstGeom>
          <a:noFill/>
          <a:ln w="19050" cap="flat" cmpd="sng">
            <a:solidFill>
              <a:srgbClr val="3A63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74220"/>
              </a:buClr>
              <a:buSzPts val="1600"/>
              <a:buFont typeface="Avenir"/>
              <a:buNone/>
            </a:pPr>
            <a:r>
              <a:rPr lang="en-US" sz="1600" b="0" i="0" u="none" strike="noStrike" cap="none">
                <a:solidFill>
                  <a:srgbClr val="274220"/>
                </a:solidFill>
                <a:latin typeface="Avenir"/>
                <a:ea typeface="Avenir"/>
                <a:cs typeface="Avenir"/>
                <a:sym typeface="Avenir"/>
              </a:rPr>
              <a:t>New</a:t>
            </a:r>
            <a:endParaRPr/>
          </a:p>
          <a:p>
            <a:pPr marL="0" marR="0" lvl="0" indent="0" algn="ctr" rtl="0">
              <a:lnSpc>
                <a:spcPct val="100000"/>
              </a:lnSpc>
              <a:spcBef>
                <a:spcPts val="0"/>
              </a:spcBef>
              <a:spcAft>
                <a:spcPts val="0"/>
              </a:spcAft>
              <a:buClr>
                <a:srgbClr val="274220"/>
              </a:buClr>
              <a:buSzPts val="1600"/>
              <a:buFont typeface="Avenir"/>
              <a:buNone/>
            </a:pPr>
            <a:r>
              <a:rPr lang="en-US" sz="1600" b="0" i="0" u="none" strike="noStrike" cap="none">
                <a:solidFill>
                  <a:srgbClr val="274220"/>
                </a:solidFill>
                <a:latin typeface="Avenir"/>
                <a:ea typeface="Avenir"/>
                <a:cs typeface="Avenir"/>
                <a:sym typeface="Avenir"/>
              </a:rPr>
              <a:t>Learning</a:t>
            </a:r>
            <a:endParaRPr/>
          </a:p>
          <a:p>
            <a:pPr marL="0" marR="0" lvl="0" indent="0" algn="ctr" rtl="0">
              <a:lnSpc>
                <a:spcPct val="100000"/>
              </a:lnSpc>
              <a:spcBef>
                <a:spcPts val="0"/>
              </a:spcBef>
              <a:spcAft>
                <a:spcPts val="0"/>
              </a:spcAft>
              <a:buClr>
                <a:srgbClr val="274220"/>
              </a:buClr>
              <a:buSzPts val="1600"/>
              <a:buFont typeface="Avenir"/>
              <a:buNone/>
            </a:pPr>
            <a:r>
              <a:rPr lang="en-US" sz="1600" b="0" i="0" u="none" strike="noStrike" cap="none">
                <a:solidFill>
                  <a:srgbClr val="274220"/>
                </a:solidFill>
                <a:latin typeface="Avenir"/>
                <a:ea typeface="Avenir"/>
                <a:cs typeface="Avenir"/>
                <a:sym typeface="Avenir"/>
              </a:rPr>
              <a:t>Process</a:t>
            </a:r>
            <a:endParaRPr/>
          </a:p>
        </p:txBody>
      </p:sp>
      <p:cxnSp>
        <p:nvCxnSpPr>
          <p:cNvPr id="85" name="Google Shape;718;p58"/>
          <p:cNvCxnSpPr>
            <a:stCxn id="107" idx="3"/>
            <a:endCxn id="84" idx="1"/>
          </p:cNvCxnSpPr>
          <p:nvPr/>
        </p:nvCxnSpPr>
        <p:spPr>
          <a:xfrm>
            <a:off x="3871684" y="5125567"/>
            <a:ext cx="195300" cy="0"/>
          </a:xfrm>
          <a:prstGeom prst="straightConnector1">
            <a:avLst/>
          </a:prstGeom>
          <a:noFill/>
          <a:ln w="28575" cap="flat" cmpd="sng">
            <a:solidFill>
              <a:srgbClr val="3A6331"/>
            </a:solidFill>
            <a:prstDash val="solid"/>
            <a:miter lim="800000"/>
            <a:headEnd type="none" w="sm" len="sm"/>
            <a:tailEnd type="triangle" w="med" len="med"/>
          </a:ln>
        </p:spPr>
      </p:cxnSp>
      <p:cxnSp>
        <p:nvCxnSpPr>
          <p:cNvPr id="86" name="Google Shape;720;p58"/>
          <p:cNvCxnSpPr/>
          <p:nvPr/>
        </p:nvCxnSpPr>
        <p:spPr>
          <a:xfrm>
            <a:off x="8098055" y="4988041"/>
            <a:ext cx="192022" cy="0"/>
          </a:xfrm>
          <a:prstGeom prst="straightConnector1">
            <a:avLst/>
          </a:prstGeom>
          <a:noFill/>
          <a:ln w="28575" cap="flat" cmpd="sng">
            <a:solidFill>
              <a:srgbClr val="3A6331"/>
            </a:solidFill>
            <a:prstDash val="solid"/>
            <a:miter lim="800000"/>
            <a:headEnd type="none" w="sm" len="sm"/>
            <a:tailEnd type="triangle" w="med" len="med"/>
          </a:ln>
        </p:spPr>
      </p:cxnSp>
      <p:grpSp>
        <p:nvGrpSpPr>
          <p:cNvPr id="87" name="Google Shape;721;p58"/>
          <p:cNvGrpSpPr/>
          <p:nvPr/>
        </p:nvGrpSpPr>
        <p:grpSpPr>
          <a:xfrm>
            <a:off x="8257669" y="4617408"/>
            <a:ext cx="997234" cy="1019959"/>
            <a:chOff x="6059752" y="4439099"/>
            <a:chExt cx="997234" cy="1019959"/>
          </a:xfrm>
        </p:grpSpPr>
        <p:pic>
          <p:nvPicPr>
            <p:cNvPr id="88" name="Google Shape;722;p58"/>
            <p:cNvPicPr preferRelativeResize="0"/>
            <p:nvPr/>
          </p:nvPicPr>
          <p:blipFill rotWithShape="1">
            <a:blip r:embed="rId7">
              <a:alphaModFix/>
            </a:blip>
            <a:srcRect/>
            <a:stretch/>
          </p:blipFill>
          <p:spPr>
            <a:xfrm>
              <a:off x="6122898" y="4531006"/>
              <a:ext cx="816246" cy="816246"/>
            </a:xfrm>
            <a:prstGeom prst="rect">
              <a:avLst/>
            </a:prstGeom>
            <a:noFill/>
            <a:ln>
              <a:noFill/>
            </a:ln>
          </p:spPr>
        </p:pic>
        <p:sp>
          <p:nvSpPr>
            <p:cNvPr id="89" name="Google Shape;723;p58"/>
            <p:cNvSpPr/>
            <p:nvPr/>
          </p:nvSpPr>
          <p:spPr>
            <a:xfrm>
              <a:off x="6059752" y="4439099"/>
              <a:ext cx="997234" cy="1019959"/>
            </a:xfrm>
            <a:prstGeom prst="ellipse">
              <a:avLst/>
            </a:prstGeom>
            <a:noFill/>
            <a:ln w="19050" cap="flat" cmpd="sng">
              <a:solidFill>
                <a:srgbClr val="3A6331"/>
              </a:solidFill>
              <a:prstDash val="solid"/>
              <a:miter lim="800000"/>
              <a:headEnd type="none" w="sm" len="sm"/>
              <a:tailEnd type="none" w="sm" len="sm"/>
            </a:ln>
          </p:spPr>
          <p:txBody>
            <a:bodyPr spcFirstLastPara="1" wrap="square" lIns="91425" tIns="0" rIns="91425" bIns="0" anchor="t" anchorCtr="0">
              <a:noAutofit/>
            </a:bodyPr>
            <a:lstStyle/>
            <a:p>
              <a:pPr marL="0" marR="0" lvl="0" indent="0" algn="ctr" rtl="0">
                <a:lnSpc>
                  <a:spcPct val="100000"/>
                </a:lnSpc>
                <a:spcBef>
                  <a:spcPts val="0"/>
                </a:spcBef>
                <a:spcAft>
                  <a:spcPts val="0"/>
                </a:spcAft>
                <a:buClr>
                  <a:schemeClr val="dk1"/>
                </a:buClr>
                <a:buSzPts val="1800"/>
                <a:buFont typeface="Tahoma"/>
                <a:buNone/>
              </a:pPr>
              <a:endParaRPr sz="1800" b="0" i="0" u="none" strike="noStrike" cap="none">
                <a:solidFill>
                  <a:srgbClr val="000000"/>
                </a:solidFill>
                <a:latin typeface="Avenir"/>
                <a:ea typeface="Avenir"/>
                <a:cs typeface="Avenir"/>
                <a:sym typeface="Avenir"/>
              </a:endParaRPr>
            </a:p>
          </p:txBody>
        </p:sp>
      </p:grpSp>
      <p:sp>
        <p:nvSpPr>
          <p:cNvPr id="90" name="Google Shape;724;p58"/>
          <p:cNvSpPr/>
          <p:nvPr/>
        </p:nvSpPr>
        <p:spPr>
          <a:xfrm>
            <a:off x="5321464" y="5683370"/>
            <a:ext cx="1627079"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74220"/>
              </a:buClr>
              <a:buSzPts val="1400"/>
              <a:buFont typeface="Avenir"/>
              <a:buNone/>
            </a:pPr>
            <a:r>
              <a:rPr lang="en-US" sz="1400" b="0" i="0" u="none" strike="noStrike" cap="none">
                <a:solidFill>
                  <a:srgbClr val="274220"/>
                </a:solidFill>
                <a:latin typeface="Avenir"/>
                <a:ea typeface="Avenir"/>
                <a:cs typeface="Avenir"/>
                <a:sym typeface="Avenir"/>
              </a:rPr>
              <a:t>Explainable Model</a:t>
            </a:r>
            <a:endParaRPr/>
          </a:p>
        </p:txBody>
      </p:sp>
      <p:sp>
        <p:nvSpPr>
          <p:cNvPr id="91" name="Google Shape;725;p58"/>
          <p:cNvSpPr/>
          <p:nvPr/>
        </p:nvSpPr>
        <p:spPr>
          <a:xfrm>
            <a:off x="6562888" y="5683370"/>
            <a:ext cx="1627079"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74220"/>
              </a:buClr>
              <a:buSzPts val="1400"/>
              <a:buFont typeface="Avenir"/>
              <a:buNone/>
            </a:pPr>
            <a:r>
              <a:rPr lang="en-US" sz="1400" b="0" i="0" u="none" strike="noStrike" cap="none">
                <a:solidFill>
                  <a:srgbClr val="274220"/>
                </a:solidFill>
                <a:latin typeface="Avenir"/>
                <a:ea typeface="Avenir"/>
                <a:cs typeface="Avenir"/>
                <a:sym typeface="Avenir"/>
              </a:rPr>
              <a:t>Explanation Interface</a:t>
            </a:r>
            <a:endParaRPr/>
          </a:p>
        </p:txBody>
      </p:sp>
      <p:pic>
        <p:nvPicPr>
          <p:cNvPr id="92" name="Google Shape;726;p58"/>
          <p:cNvPicPr preferRelativeResize="0"/>
          <p:nvPr/>
        </p:nvPicPr>
        <p:blipFill rotWithShape="1">
          <a:blip r:embed="rId4">
            <a:alphaModFix/>
          </a:blip>
          <a:srcRect l="12678" r="-1220"/>
          <a:stretch/>
        </p:blipFill>
        <p:spPr>
          <a:xfrm>
            <a:off x="5676618" y="3740075"/>
            <a:ext cx="896102" cy="632534"/>
          </a:xfrm>
          <a:prstGeom prst="rect">
            <a:avLst/>
          </a:prstGeom>
          <a:noFill/>
          <a:ln>
            <a:noFill/>
          </a:ln>
        </p:spPr>
      </p:pic>
      <p:sp>
        <p:nvSpPr>
          <p:cNvPr id="93" name="Google Shape;727;p58"/>
          <p:cNvSpPr txBox="1"/>
          <p:nvPr/>
        </p:nvSpPr>
        <p:spPr>
          <a:xfrm>
            <a:off x="2742517" y="3986278"/>
            <a:ext cx="2325173"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74220"/>
              </a:buClr>
              <a:buSzPts val="2800"/>
              <a:buFont typeface="Avenir"/>
              <a:buNone/>
            </a:pPr>
            <a:r>
              <a:rPr lang="en-US" sz="2800" b="0" i="0" u="none" strike="noStrike" cap="none" dirty="0" smtClean="0">
                <a:solidFill>
                  <a:srgbClr val="274220"/>
                </a:solidFill>
                <a:latin typeface="Avenir"/>
                <a:ea typeface="Avenir"/>
                <a:cs typeface="Avenir"/>
                <a:sym typeface="Avenir"/>
              </a:rPr>
              <a:t>Tomorrow</a:t>
            </a:r>
            <a:endParaRPr dirty="0"/>
          </a:p>
        </p:txBody>
      </p:sp>
      <p:cxnSp>
        <p:nvCxnSpPr>
          <p:cNvPr id="94" name="Google Shape;728;p58"/>
          <p:cNvCxnSpPr>
            <a:stCxn id="92" idx="2"/>
            <a:endCxn id="100" idx="0"/>
          </p:cNvCxnSpPr>
          <p:nvPr/>
        </p:nvCxnSpPr>
        <p:spPr>
          <a:xfrm>
            <a:off x="6124669" y="4372609"/>
            <a:ext cx="1800" cy="192600"/>
          </a:xfrm>
          <a:prstGeom prst="straightConnector1">
            <a:avLst/>
          </a:prstGeom>
          <a:noFill/>
          <a:ln w="9525" cap="flat" cmpd="sng">
            <a:solidFill>
              <a:srgbClr val="14425D"/>
            </a:solidFill>
            <a:prstDash val="solid"/>
            <a:miter lim="800000"/>
            <a:headEnd type="none" w="sm" len="sm"/>
            <a:tailEnd type="triangle" w="med" len="med"/>
          </a:ln>
        </p:spPr>
      </p:cxnSp>
      <p:sp>
        <p:nvSpPr>
          <p:cNvPr id="95" name="Google Shape;730;p58"/>
          <p:cNvSpPr/>
          <p:nvPr/>
        </p:nvSpPr>
        <p:spPr>
          <a:xfrm>
            <a:off x="6784483" y="4565330"/>
            <a:ext cx="1313572" cy="1120717"/>
          </a:xfrm>
          <a:prstGeom prst="rect">
            <a:avLst/>
          </a:prstGeom>
          <a:noFill/>
          <a:ln w="19050" cap="flat" cmpd="sng">
            <a:solidFill>
              <a:srgbClr val="3A63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ahoma"/>
              <a:buNone/>
            </a:pPr>
            <a:endParaRPr sz="1800" b="0" i="0" u="none" strike="noStrike" cap="none">
              <a:solidFill>
                <a:srgbClr val="000000"/>
              </a:solidFill>
              <a:latin typeface="Avenir"/>
              <a:ea typeface="Avenir"/>
              <a:cs typeface="Avenir"/>
              <a:sym typeface="Avenir"/>
            </a:endParaRPr>
          </a:p>
        </p:txBody>
      </p:sp>
      <p:sp>
        <p:nvSpPr>
          <p:cNvPr id="96" name="Google Shape;731;p58"/>
          <p:cNvSpPr txBox="1"/>
          <p:nvPr/>
        </p:nvSpPr>
        <p:spPr>
          <a:xfrm>
            <a:off x="9251069" y="4412210"/>
            <a:ext cx="2145152" cy="1328569"/>
          </a:xfrm>
          <a:prstGeom prst="rect">
            <a:avLst/>
          </a:prstGeom>
          <a:noFill/>
          <a:ln>
            <a:noFill/>
          </a:ln>
        </p:spPr>
        <p:txBody>
          <a:bodyPr spcFirstLastPara="1" wrap="square" lIns="91425" tIns="45700" rIns="91425" bIns="45700" anchor="t" anchorCtr="0">
            <a:noAutofit/>
          </a:bodyPr>
          <a:lstStyle/>
          <a:p>
            <a:pPr marL="119063" marR="0" lvl="0" indent="-119063" algn="l" rtl="0">
              <a:lnSpc>
                <a:spcPct val="100000"/>
              </a:lnSpc>
              <a:spcBef>
                <a:spcPts val="0"/>
              </a:spcBef>
              <a:spcAft>
                <a:spcPts val="0"/>
              </a:spcAft>
              <a:buClr>
                <a:srgbClr val="274220"/>
              </a:buClr>
              <a:buSzPts val="1200"/>
              <a:buFont typeface="Arial"/>
              <a:buChar char="•"/>
            </a:pPr>
            <a:r>
              <a:rPr lang="en-US" sz="1200" b="0" i="0" u="none" strike="noStrike" cap="none">
                <a:solidFill>
                  <a:srgbClr val="274220"/>
                </a:solidFill>
                <a:latin typeface="Avenir"/>
                <a:ea typeface="Avenir"/>
                <a:cs typeface="Avenir"/>
                <a:sym typeface="Avenir"/>
              </a:rPr>
              <a:t>I understand why</a:t>
            </a:r>
            <a:endParaRPr/>
          </a:p>
          <a:p>
            <a:pPr marL="119063" marR="0" lvl="0" indent="-119063" algn="l" rtl="0">
              <a:lnSpc>
                <a:spcPct val="100000"/>
              </a:lnSpc>
              <a:spcBef>
                <a:spcPts val="200"/>
              </a:spcBef>
              <a:spcAft>
                <a:spcPts val="0"/>
              </a:spcAft>
              <a:buClr>
                <a:srgbClr val="274220"/>
              </a:buClr>
              <a:buSzPts val="1200"/>
              <a:buFont typeface="Arial"/>
              <a:buChar char="•"/>
            </a:pPr>
            <a:r>
              <a:rPr lang="en-US" sz="1200" b="0" i="0" u="none" strike="noStrike" cap="none">
                <a:solidFill>
                  <a:srgbClr val="274220"/>
                </a:solidFill>
                <a:latin typeface="Avenir"/>
                <a:ea typeface="Avenir"/>
                <a:cs typeface="Avenir"/>
                <a:sym typeface="Avenir"/>
              </a:rPr>
              <a:t>I understand why not</a:t>
            </a:r>
            <a:endParaRPr/>
          </a:p>
          <a:p>
            <a:pPr marL="119063" marR="0" lvl="0" indent="-119063" algn="l" rtl="0">
              <a:lnSpc>
                <a:spcPct val="100000"/>
              </a:lnSpc>
              <a:spcBef>
                <a:spcPts val="200"/>
              </a:spcBef>
              <a:spcAft>
                <a:spcPts val="0"/>
              </a:spcAft>
              <a:buClr>
                <a:srgbClr val="274220"/>
              </a:buClr>
              <a:buSzPts val="1200"/>
              <a:buFont typeface="Arial"/>
              <a:buChar char="•"/>
            </a:pPr>
            <a:r>
              <a:rPr lang="en-US" sz="1200" b="0" i="0" u="none" strike="noStrike" cap="none">
                <a:solidFill>
                  <a:srgbClr val="274220"/>
                </a:solidFill>
                <a:latin typeface="Avenir"/>
                <a:ea typeface="Avenir"/>
                <a:cs typeface="Avenir"/>
                <a:sym typeface="Avenir"/>
              </a:rPr>
              <a:t>I know when you’ll succeed</a:t>
            </a:r>
            <a:endParaRPr/>
          </a:p>
          <a:p>
            <a:pPr marL="119063" marR="0" lvl="0" indent="-119063" algn="l" rtl="0">
              <a:lnSpc>
                <a:spcPct val="100000"/>
              </a:lnSpc>
              <a:spcBef>
                <a:spcPts val="200"/>
              </a:spcBef>
              <a:spcAft>
                <a:spcPts val="0"/>
              </a:spcAft>
              <a:buClr>
                <a:srgbClr val="274220"/>
              </a:buClr>
              <a:buSzPts val="1200"/>
              <a:buFont typeface="Arial"/>
              <a:buChar char="•"/>
            </a:pPr>
            <a:r>
              <a:rPr lang="en-US" sz="1200" b="0" i="0" u="none" strike="noStrike" cap="none">
                <a:solidFill>
                  <a:srgbClr val="274220"/>
                </a:solidFill>
                <a:latin typeface="Avenir"/>
                <a:ea typeface="Avenir"/>
                <a:cs typeface="Avenir"/>
                <a:sym typeface="Avenir"/>
              </a:rPr>
              <a:t>I know when you’ll fail</a:t>
            </a:r>
            <a:endParaRPr/>
          </a:p>
          <a:p>
            <a:pPr marL="119063" marR="0" lvl="0" indent="-119063" algn="l" rtl="0">
              <a:lnSpc>
                <a:spcPct val="100000"/>
              </a:lnSpc>
              <a:spcBef>
                <a:spcPts val="200"/>
              </a:spcBef>
              <a:spcAft>
                <a:spcPts val="0"/>
              </a:spcAft>
              <a:buClr>
                <a:srgbClr val="274220"/>
              </a:buClr>
              <a:buSzPts val="1200"/>
              <a:buFont typeface="Arial"/>
              <a:buChar char="•"/>
            </a:pPr>
            <a:r>
              <a:rPr lang="en-US" sz="1200" b="0" i="0" u="none" strike="noStrike" cap="none">
                <a:solidFill>
                  <a:srgbClr val="274220"/>
                </a:solidFill>
                <a:latin typeface="Avenir"/>
                <a:ea typeface="Avenir"/>
                <a:cs typeface="Avenir"/>
                <a:sym typeface="Avenir"/>
              </a:rPr>
              <a:t>I know when to trust you</a:t>
            </a:r>
            <a:endParaRPr/>
          </a:p>
          <a:p>
            <a:pPr marL="119063" marR="0" lvl="0" indent="-119063" algn="l" rtl="0">
              <a:lnSpc>
                <a:spcPct val="100000"/>
              </a:lnSpc>
              <a:spcBef>
                <a:spcPts val="200"/>
              </a:spcBef>
              <a:spcAft>
                <a:spcPts val="0"/>
              </a:spcAft>
              <a:buClr>
                <a:srgbClr val="274220"/>
              </a:buClr>
              <a:buSzPts val="1200"/>
              <a:buFont typeface="Arial"/>
              <a:buChar char="•"/>
            </a:pPr>
            <a:r>
              <a:rPr lang="en-US" sz="1200" b="0" i="0" u="none" strike="noStrike" cap="none">
                <a:solidFill>
                  <a:srgbClr val="274220"/>
                </a:solidFill>
                <a:latin typeface="Avenir"/>
                <a:ea typeface="Avenir"/>
                <a:cs typeface="Avenir"/>
                <a:sym typeface="Avenir"/>
              </a:rPr>
              <a:t>I know why you erred</a:t>
            </a:r>
            <a:endParaRPr/>
          </a:p>
        </p:txBody>
      </p:sp>
      <p:grpSp>
        <p:nvGrpSpPr>
          <p:cNvPr id="97" name="Google Shape;732;p58"/>
          <p:cNvGrpSpPr/>
          <p:nvPr/>
        </p:nvGrpSpPr>
        <p:grpSpPr>
          <a:xfrm>
            <a:off x="5513941" y="4589658"/>
            <a:ext cx="1261382" cy="1042334"/>
            <a:chOff x="4769600" y="4627821"/>
            <a:chExt cx="1255280" cy="1039673"/>
          </a:xfrm>
        </p:grpSpPr>
        <p:pic>
          <p:nvPicPr>
            <p:cNvPr id="98" name="Google Shape;733;p58"/>
            <p:cNvPicPr preferRelativeResize="0"/>
            <p:nvPr/>
          </p:nvPicPr>
          <p:blipFill rotWithShape="1">
            <a:blip r:embed="rId8">
              <a:alphaModFix/>
            </a:blip>
            <a:srcRect r="8466"/>
            <a:stretch/>
          </p:blipFill>
          <p:spPr>
            <a:xfrm>
              <a:off x="4769600" y="4696629"/>
              <a:ext cx="1195978" cy="970865"/>
            </a:xfrm>
            <a:prstGeom prst="rect">
              <a:avLst/>
            </a:prstGeom>
            <a:noFill/>
            <a:ln>
              <a:noFill/>
            </a:ln>
          </p:spPr>
        </p:pic>
        <p:sp>
          <p:nvSpPr>
            <p:cNvPr id="99" name="Google Shape;734;p58"/>
            <p:cNvSpPr/>
            <p:nvPr/>
          </p:nvSpPr>
          <p:spPr>
            <a:xfrm>
              <a:off x="5486400" y="4627821"/>
              <a:ext cx="538480" cy="18873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ahoma"/>
                <a:buNone/>
              </a:pPr>
              <a:endParaRPr sz="1800" b="0" i="0" u="none" strike="noStrike" cap="none">
                <a:solidFill>
                  <a:srgbClr val="000000"/>
                </a:solidFill>
                <a:latin typeface="Avenir"/>
                <a:ea typeface="Avenir"/>
                <a:cs typeface="Avenir"/>
                <a:sym typeface="Avenir"/>
              </a:endParaRPr>
            </a:p>
          </p:txBody>
        </p:sp>
      </p:grpSp>
      <p:sp>
        <p:nvSpPr>
          <p:cNvPr id="100" name="Google Shape;729;p58"/>
          <p:cNvSpPr/>
          <p:nvPr/>
        </p:nvSpPr>
        <p:spPr>
          <a:xfrm>
            <a:off x="5469654" y="4565330"/>
            <a:ext cx="1313572" cy="1120717"/>
          </a:xfrm>
          <a:prstGeom prst="rect">
            <a:avLst/>
          </a:prstGeom>
          <a:noFill/>
          <a:ln w="19050" cap="flat" cmpd="sng">
            <a:solidFill>
              <a:srgbClr val="3A63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ahoma"/>
              <a:buNone/>
            </a:pPr>
            <a:endParaRPr sz="1800" b="0" i="0" u="none" strike="noStrike" cap="none">
              <a:solidFill>
                <a:srgbClr val="000000"/>
              </a:solidFill>
              <a:latin typeface="Avenir"/>
              <a:ea typeface="Avenir"/>
              <a:cs typeface="Avenir"/>
              <a:sym typeface="Avenir"/>
            </a:endParaRPr>
          </a:p>
        </p:txBody>
      </p:sp>
      <p:cxnSp>
        <p:nvCxnSpPr>
          <p:cNvPr id="101" name="Google Shape;735;p58"/>
          <p:cNvCxnSpPr>
            <a:stCxn id="84" idx="3"/>
            <a:endCxn id="100" idx="1"/>
          </p:cNvCxnSpPr>
          <p:nvPr/>
        </p:nvCxnSpPr>
        <p:spPr>
          <a:xfrm>
            <a:off x="5286775" y="5125688"/>
            <a:ext cx="183000" cy="0"/>
          </a:xfrm>
          <a:prstGeom prst="straightConnector1">
            <a:avLst/>
          </a:prstGeom>
          <a:noFill/>
          <a:ln w="28575" cap="flat" cmpd="sng">
            <a:solidFill>
              <a:srgbClr val="3A6331"/>
            </a:solidFill>
            <a:prstDash val="solid"/>
            <a:miter lim="800000"/>
            <a:headEnd type="none" w="sm" len="sm"/>
            <a:tailEnd type="triangle" w="med" len="med"/>
          </a:ln>
        </p:spPr>
      </p:cxnSp>
      <p:sp>
        <p:nvSpPr>
          <p:cNvPr id="102" name="Google Shape;736;p58"/>
          <p:cNvSpPr/>
          <p:nvPr/>
        </p:nvSpPr>
        <p:spPr>
          <a:xfrm>
            <a:off x="6755953" y="4569114"/>
            <a:ext cx="1450143" cy="119413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74220"/>
              </a:buClr>
              <a:buSzPts val="1200"/>
              <a:buFont typeface="Avenir"/>
              <a:buNone/>
            </a:pPr>
            <a:r>
              <a:rPr lang="en-US" sz="1200" b="1" i="0" u="none" strike="noStrike" cap="none">
                <a:solidFill>
                  <a:srgbClr val="274220"/>
                </a:solidFill>
                <a:latin typeface="Avenir"/>
                <a:ea typeface="Avenir"/>
                <a:cs typeface="Avenir"/>
                <a:sym typeface="Avenir"/>
              </a:rPr>
              <a:t>This is a cat:</a:t>
            </a:r>
            <a:endParaRPr/>
          </a:p>
          <a:p>
            <a:pPr marL="58738" marR="0" lvl="0" indent="-58738" algn="l" rtl="0">
              <a:lnSpc>
                <a:spcPct val="100000"/>
              </a:lnSpc>
              <a:spcBef>
                <a:spcPts val="200"/>
              </a:spcBef>
              <a:spcAft>
                <a:spcPts val="0"/>
              </a:spcAft>
              <a:buClr>
                <a:srgbClr val="274220"/>
              </a:buClr>
              <a:buSzPts val="1050"/>
              <a:buFont typeface="Arial"/>
              <a:buChar char="•"/>
            </a:pPr>
            <a:r>
              <a:rPr lang="en-US" sz="1050" b="0" i="0" u="none" strike="noStrike" cap="none">
                <a:solidFill>
                  <a:srgbClr val="274220"/>
                </a:solidFill>
                <a:latin typeface="Avenir"/>
                <a:ea typeface="Avenir"/>
                <a:cs typeface="Avenir"/>
                <a:sym typeface="Avenir"/>
              </a:rPr>
              <a:t>It has fur, whiskers, and claws. </a:t>
            </a:r>
            <a:endParaRPr/>
          </a:p>
          <a:p>
            <a:pPr marL="58738" marR="0" lvl="0" indent="-58738" algn="l" rtl="0">
              <a:lnSpc>
                <a:spcPct val="100000"/>
              </a:lnSpc>
              <a:spcBef>
                <a:spcPts val="200"/>
              </a:spcBef>
              <a:spcAft>
                <a:spcPts val="0"/>
              </a:spcAft>
              <a:buClr>
                <a:srgbClr val="274220"/>
              </a:buClr>
              <a:buSzPts val="1050"/>
              <a:buFont typeface="Arial"/>
              <a:buChar char="•"/>
            </a:pPr>
            <a:r>
              <a:rPr lang="en-US" sz="1050" b="0" i="0" u="none" strike="noStrike" cap="none">
                <a:solidFill>
                  <a:srgbClr val="274220"/>
                </a:solidFill>
                <a:latin typeface="Avenir"/>
                <a:ea typeface="Avenir"/>
                <a:cs typeface="Avenir"/>
                <a:sym typeface="Avenir"/>
              </a:rPr>
              <a:t>It has this feature: </a:t>
            </a:r>
            <a:endParaRPr/>
          </a:p>
        </p:txBody>
      </p:sp>
      <p:pic>
        <p:nvPicPr>
          <p:cNvPr id="103" name="Google Shape;737;p58"/>
          <p:cNvPicPr preferRelativeResize="0"/>
          <p:nvPr/>
        </p:nvPicPr>
        <p:blipFill rotWithShape="1">
          <a:blip r:embed="rId9">
            <a:alphaModFix/>
          </a:blip>
          <a:srcRect l="34357" t="5566" r="16780" b="66425"/>
          <a:stretch/>
        </p:blipFill>
        <p:spPr>
          <a:xfrm>
            <a:off x="7488838" y="5382691"/>
            <a:ext cx="527226" cy="244357"/>
          </a:xfrm>
          <a:prstGeom prst="rect">
            <a:avLst/>
          </a:prstGeom>
          <a:noFill/>
          <a:ln>
            <a:noFill/>
          </a:ln>
        </p:spPr>
      </p:pic>
      <p:pic>
        <p:nvPicPr>
          <p:cNvPr id="104" name="Google Shape;738;p58"/>
          <p:cNvPicPr preferRelativeResize="0"/>
          <p:nvPr/>
        </p:nvPicPr>
        <p:blipFill rotWithShape="1">
          <a:blip r:embed="rId10">
            <a:alphaModFix/>
          </a:blip>
          <a:srcRect l="7970" t="4194" r="5930" b="38824"/>
          <a:stretch/>
        </p:blipFill>
        <p:spPr>
          <a:xfrm>
            <a:off x="6881520" y="5375074"/>
            <a:ext cx="546922" cy="246979"/>
          </a:xfrm>
          <a:prstGeom prst="rect">
            <a:avLst/>
          </a:prstGeom>
          <a:noFill/>
          <a:ln>
            <a:noFill/>
          </a:ln>
        </p:spPr>
      </p:pic>
      <p:pic>
        <p:nvPicPr>
          <p:cNvPr id="105" name="Google Shape;739;p58" descr="http://blog.kaggle.com/wp-content/uploads/2014/12/cifar-10-297x300.png"/>
          <p:cNvPicPr preferRelativeResize="0"/>
          <p:nvPr/>
        </p:nvPicPr>
        <p:blipFill rotWithShape="1">
          <a:blip r:embed="rId6">
            <a:alphaModFix/>
          </a:blip>
          <a:srcRect l="-1" r="31958" b="31325"/>
          <a:stretch/>
        </p:blipFill>
        <p:spPr>
          <a:xfrm>
            <a:off x="2831020" y="4565304"/>
            <a:ext cx="1034009" cy="1129206"/>
          </a:xfrm>
          <a:prstGeom prst="rect">
            <a:avLst/>
          </a:prstGeom>
          <a:noFill/>
          <a:ln>
            <a:noFill/>
          </a:ln>
        </p:spPr>
      </p:pic>
      <p:sp>
        <p:nvSpPr>
          <p:cNvPr id="106" name="Google Shape;740;p58"/>
          <p:cNvSpPr/>
          <p:nvPr/>
        </p:nvSpPr>
        <p:spPr>
          <a:xfrm>
            <a:off x="8148142" y="5683370"/>
            <a:ext cx="1216288"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74220"/>
              </a:buClr>
              <a:buSzPts val="1400"/>
              <a:buFont typeface="Avenir"/>
              <a:buNone/>
            </a:pPr>
            <a:r>
              <a:rPr lang="en-US" sz="1400" b="0" i="0" u="none" strike="noStrike" cap="none">
                <a:solidFill>
                  <a:srgbClr val="274220"/>
                </a:solidFill>
                <a:latin typeface="Avenir"/>
                <a:ea typeface="Avenir"/>
                <a:cs typeface="Avenir"/>
                <a:sym typeface="Avenir"/>
              </a:rPr>
              <a:t>User with</a:t>
            </a:r>
            <a:endParaRPr/>
          </a:p>
          <a:p>
            <a:pPr marL="0" marR="0" lvl="0" indent="0" algn="ctr" rtl="0">
              <a:lnSpc>
                <a:spcPct val="100000"/>
              </a:lnSpc>
              <a:spcBef>
                <a:spcPts val="0"/>
              </a:spcBef>
              <a:spcAft>
                <a:spcPts val="0"/>
              </a:spcAft>
              <a:buClr>
                <a:srgbClr val="274220"/>
              </a:buClr>
              <a:buSzPts val="1400"/>
              <a:buFont typeface="Avenir"/>
              <a:buNone/>
            </a:pPr>
            <a:r>
              <a:rPr lang="en-US" sz="1400" b="0" i="0" u="none" strike="noStrike" cap="none">
                <a:solidFill>
                  <a:srgbClr val="274220"/>
                </a:solidFill>
                <a:latin typeface="Avenir"/>
                <a:ea typeface="Avenir"/>
                <a:cs typeface="Avenir"/>
                <a:sym typeface="Avenir"/>
              </a:rPr>
              <a:t>a Task</a:t>
            </a:r>
            <a:endParaRPr/>
          </a:p>
        </p:txBody>
      </p:sp>
      <p:sp>
        <p:nvSpPr>
          <p:cNvPr id="107" name="Google Shape;719;p58"/>
          <p:cNvSpPr/>
          <p:nvPr/>
        </p:nvSpPr>
        <p:spPr>
          <a:xfrm>
            <a:off x="2822250" y="4565209"/>
            <a:ext cx="1049434" cy="1120717"/>
          </a:xfrm>
          <a:prstGeom prst="rect">
            <a:avLst/>
          </a:prstGeom>
          <a:no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ahoma"/>
              <a:buNone/>
            </a:pPr>
            <a:endParaRPr sz="1800" b="0" i="0" u="none" strike="noStrike" cap="none">
              <a:solidFill>
                <a:srgbClr val="000000"/>
              </a:solidFill>
              <a:latin typeface="Avenir"/>
              <a:ea typeface="Avenir"/>
              <a:cs typeface="Avenir"/>
              <a:sym typeface="Avenir"/>
            </a:endParaRPr>
          </a:p>
        </p:txBody>
      </p:sp>
      <p:cxnSp>
        <p:nvCxnSpPr>
          <p:cNvPr id="108" name="Google Shape;741;p58"/>
          <p:cNvCxnSpPr/>
          <p:nvPr/>
        </p:nvCxnSpPr>
        <p:spPr>
          <a:xfrm rot="10800000">
            <a:off x="8078391" y="5253512"/>
            <a:ext cx="192022" cy="0"/>
          </a:xfrm>
          <a:prstGeom prst="straightConnector1">
            <a:avLst/>
          </a:prstGeom>
          <a:noFill/>
          <a:ln w="28575" cap="flat" cmpd="sng">
            <a:solidFill>
              <a:srgbClr val="3A6331"/>
            </a:solidFill>
            <a:prstDash val="solid"/>
            <a:miter lim="800000"/>
            <a:headEnd type="none" w="sm" len="sm"/>
            <a:tailEnd type="triangle" w="med" len="med"/>
          </a:ln>
        </p:spPr>
      </p:cxnSp>
      <p:sp>
        <p:nvSpPr>
          <p:cNvPr id="109" name="Google Shape;742;p58"/>
          <p:cNvSpPr txBox="1"/>
          <p:nvPr/>
        </p:nvSpPr>
        <p:spPr>
          <a:xfrm>
            <a:off x="5513941" y="4190147"/>
            <a:ext cx="1106726" cy="2154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800"/>
              <a:buFont typeface="Tahoma"/>
              <a:buNone/>
            </a:pPr>
            <a:r>
              <a:rPr lang="en-US" sz="800" b="0" i="0" u="none" strike="noStrike" cap="none">
                <a:solidFill>
                  <a:srgbClr val="FFFFFF"/>
                </a:solidFill>
                <a:latin typeface="Tahoma"/>
                <a:ea typeface="Tahoma"/>
                <a:cs typeface="Tahoma"/>
                <a:sym typeface="Tahoma"/>
              </a:rPr>
              <a:t>©Spin South West</a:t>
            </a:r>
            <a:endParaRPr/>
          </a:p>
        </p:txBody>
      </p:sp>
      <p:sp>
        <p:nvSpPr>
          <p:cNvPr id="110" name="Google Shape;743;p58"/>
          <p:cNvSpPr txBox="1"/>
          <p:nvPr/>
        </p:nvSpPr>
        <p:spPr>
          <a:xfrm>
            <a:off x="2739181" y="5497892"/>
            <a:ext cx="1191850" cy="20005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700"/>
              <a:buFont typeface="Tahoma"/>
              <a:buNone/>
            </a:pPr>
            <a:r>
              <a:rPr lang="en-US" sz="700" b="0" i="0" u="none" strike="noStrike" cap="none">
                <a:solidFill>
                  <a:srgbClr val="FFFFFF"/>
                </a:solidFill>
                <a:latin typeface="Tahoma"/>
                <a:ea typeface="Tahoma"/>
                <a:cs typeface="Tahoma"/>
                <a:sym typeface="Tahoma"/>
              </a:rPr>
              <a:t>©University Of Toronto</a:t>
            </a:r>
            <a:endParaRPr/>
          </a:p>
        </p:txBody>
      </p:sp>
      <p:sp>
        <p:nvSpPr>
          <p:cNvPr id="111" name="Google Shape;744;p58"/>
          <p:cNvSpPr txBox="1"/>
          <p:nvPr/>
        </p:nvSpPr>
        <p:spPr>
          <a:xfrm>
            <a:off x="5620768" y="2789565"/>
            <a:ext cx="1250663" cy="200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BFBFBF"/>
              </a:buClr>
              <a:buSzPts val="700"/>
              <a:buFont typeface="Tahoma"/>
              <a:buNone/>
            </a:pPr>
            <a:r>
              <a:rPr lang="en-US" sz="700" b="0" i="0" u="none" strike="noStrike" cap="none">
                <a:solidFill>
                  <a:srgbClr val="BFBFBF"/>
                </a:solidFill>
                <a:latin typeface="Tahoma"/>
                <a:ea typeface="Tahoma"/>
                <a:cs typeface="Tahoma"/>
                <a:sym typeface="Tahoma"/>
              </a:rPr>
              <a:t>http://explainthatstuff.com</a:t>
            </a:r>
            <a:endParaRPr sz="700" b="0" i="0" u="none" strike="noStrike" cap="none">
              <a:solidFill>
                <a:srgbClr val="BFBFBF"/>
              </a:solidFill>
              <a:latin typeface="Tahoma"/>
              <a:ea typeface="Tahoma"/>
              <a:cs typeface="Tahoma"/>
              <a:sym typeface="Tahoma"/>
            </a:endParaRPr>
          </a:p>
        </p:txBody>
      </p:sp>
      <p:pic>
        <p:nvPicPr>
          <p:cNvPr id="112" name="Google Shape;35;p4"/>
          <p:cNvPicPr preferRelativeResize="0"/>
          <p:nvPr/>
        </p:nvPicPr>
        <p:blipFill rotWithShape="1">
          <a:blip r:embed="rId11">
            <a:alphaModFix/>
          </a:blip>
          <a:srcRect/>
          <a:stretch/>
        </p:blipFill>
        <p:spPr>
          <a:xfrm>
            <a:off x="416224" y="2672039"/>
            <a:ext cx="1085438" cy="655071"/>
          </a:xfrm>
          <a:prstGeom prst="rect">
            <a:avLst/>
          </a:prstGeom>
          <a:noFill/>
          <a:ln>
            <a:noFill/>
          </a:ln>
        </p:spPr>
      </p:pic>
      <p:pic>
        <p:nvPicPr>
          <p:cNvPr id="113" name="Google Shape;37;p4"/>
          <p:cNvPicPr preferRelativeResize="0"/>
          <p:nvPr/>
        </p:nvPicPr>
        <p:blipFill rotWithShape="1">
          <a:blip r:embed="rId12">
            <a:alphaModFix/>
          </a:blip>
          <a:srcRect/>
          <a:stretch/>
        </p:blipFill>
        <p:spPr>
          <a:xfrm>
            <a:off x="369219" y="3669264"/>
            <a:ext cx="1056818" cy="515728"/>
          </a:xfrm>
          <a:prstGeom prst="rect">
            <a:avLst/>
          </a:prstGeom>
          <a:noFill/>
          <a:ln>
            <a:noFill/>
          </a:ln>
        </p:spPr>
      </p:pic>
      <p:sp>
        <p:nvSpPr>
          <p:cNvPr id="114" name="TextBox 113"/>
          <p:cNvSpPr txBox="1"/>
          <p:nvPr/>
        </p:nvSpPr>
        <p:spPr>
          <a:xfrm>
            <a:off x="7574692" y="6221952"/>
            <a:ext cx="4617308" cy="246221"/>
          </a:xfrm>
          <a:prstGeom prst="rect">
            <a:avLst/>
          </a:prstGeom>
          <a:noFill/>
        </p:spPr>
        <p:txBody>
          <a:bodyPr wrap="square" rtlCol="0">
            <a:spAutoFit/>
          </a:bodyPr>
          <a:lstStyle/>
          <a:p>
            <a:pPr marL="227012" lvl="1">
              <a:buClr>
                <a:schemeClr val="tx2">
                  <a:lumMod val="75000"/>
                </a:schemeClr>
              </a:buClr>
            </a:pPr>
            <a:r>
              <a:rPr lang="en-US" sz="1000" dirty="0">
                <a:solidFill>
                  <a:schemeClr val="tx2">
                    <a:lumMod val="50000"/>
                  </a:schemeClr>
                </a:solidFill>
              </a:rPr>
              <a:t>Slide courtesy: David </a:t>
            </a:r>
            <a:r>
              <a:rPr lang="en-US" sz="1000" dirty="0" smtClean="0">
                <a:solidFill>
                  <a:schemeClr val="tx2">
                    <a:lumMod val="50000"/>
                  </a:schemeClr>
                </a:solidFill>
              </a:rPr>
              <a:t>Gunning, DARPA XAI Program Manager</a:t>
            </a:r>
            <a:endParaRPr lang="en-US" sz="1000" dirty="0">
              <a:solidFill>
                <a:schemeClr val="tx2">
                  <a:lumMod val="50000"/>
                </a:schemeClr>
              </a:solidFill>
            </a:endParaRPr>
          </a:p>
        </p:txBody>
      </p:sp>
      <p:sp>
        <p:nvSpPr>
          <p:cNvPr id="115"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117" name="Footer Placeholder 7"/>
          <p:cNvSpPr>
            <a:spLocks noGrp="1"/>
          </p:cNvSpPr>
          <p:nvPr>
            <p:ph type="ftr" sz="quarter" idx="11"/>
          </p:nvPr>
        </p:nvSpPr>
        <p:spPr>
          <a:xfrm>
            <a:off x="2012197" y="6492277"/>
            <a:ext cx="8167606" cy="365125"/>
          </a:xfrm>
        </p:spPr>
        <p:txBody>
          <a:bodyPr/>
          <a:lstStyle/>
          <a:p>
            <a:r>
              <a:rPr lang="en-US" dirty="0" smtClean="0"/>
              <a:t>CS60010 / Deep Learning | </a:t>
            </a:r>
            <a:r>
              <a:rPr lang="en-US" dirty="0" err="1" smtClean="0"/>
              <a:t>Explainibility</a:t>
            </a:r>
            <a:r>
              <a:rPr lang="en-US" dirty="0" smtClean="0"/>
              <a:t> </a:t>
            </a:r>
            <a:r>
              <a:rPr lang="en-US" smtClean="0"/>
              <a:t>and Bias (</a:t>
            </a:r>
            <a:r>
              <a:rPr lang="en-US" dirty="0" smtClean="0"/>
              <a:t>c) Abir Das</a:t>
            </a:r>
            <a:endParaRPr lang="en-US" dirty="0"/>
          </a:p>
        </p:txBody>
      </p:sp>
    </p:spTree>
    <p:extLst>
      <p:ext uri="{BB962C8B-B14F-4D97-AF65-F5344CB8AC3E}">
        <p14:creationId xmlns:p14="http://schemas.microsoft.com/office/powerpoint/2010/main" val="38857330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30</a:t>
            </a:fld>
            <a:endParaRPr lang="en-US" dirty="0"/>
          </a:p>
        </p:txBody>
      </p:sp>
      <p:sp>
        <p:nvSpPr>
          <p:cNvPr id="5" name="Google Shape;87;p12"/>
          <p:cNvSpPr txBox="1"/>
          <p:nvPr/>
        </p:nvSpPr>
        <p:spPr>
          <a:xfrm>
            <a:off x="2491800" y="817552"/>
            <a:ext cx="7208400"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Learning Natural Image Generator</a:t>
            </a:r>
            <a:endParaRPr sz="3000" dirty="0">
              <a:solidFill>
                <a:srgbClr val="434343"/>
              </a:solidFill>
            </a:endParaRPr>
          </a:p>
        </p:txBody>
      </p:sp>
      <p:sp>
        <p:nvSpPr>
          <p:cNvPr id="10" name="TextBox 9"/>
          <p:cNvSpPr txBox="1"/>
          <p:nvPr/>
        </p:nvSpPr>
        <p:spPr>
          <a:xfrm>
            <a:off x="7574692" y="6101961"/>
            <a:ext cx="4617308" cy="400110"/>
          </a:xfrm>
          <a:prstGeom prst="rect">
            <a:avLst/>
          </a:prstGeom>
          <a:noFill/>
        </p:spPr>
        <p:txBody>
          <a:bodyPr wrap="square" rtlCol="0">
            <a:spAutoFit/>
          </a:bodyPr>
          <a:lstStyle/>
          <a:p>
            <a:pPr marL="227012" lvl="1">
              <a:buClr>
                <a:schemeClr val="tx2">
                  <a:lumMod val="75000"/>
                </a:schemeClr>
              </a:buClr>
            </a:pPr>
            <a:r>
              <a:rPr lang="en-US" sz="1000" dirty="0" err="1" smtClean="0">
                <a:solidFill>
                  <a:schemeClr val="tx2">
                    <a:lumMod val="50000"/>
                  </a:schemeClr>
                </a:solidFill>
              </a:rPr>
              <a:t>Dosovitskiy</a:t>
            </a:r>
            <a:r>
              <a:rPr lang="en-US" sz="1000" dirty="0" smtClean="0">
                <a:solidFill>
                  <a:schemeClr val="tx2">
                    <a:lumMod val="50000"/>
                  </a:schemeClr>
                </a:solidFill>
              </a:rPr>
              <a:t>, </a:t>
            </a:r>
            <a:r>
              <a:rPr lang="en-US" sz="1000" dirty="0">
                <a:solidFill>
                  <a:schemeClr val="tx2">
                    <a:lumMod val="50000"/>
                  </a:schemeClr>
                </a:solidFill>
              </a:rPr>
              <a:t>and </a:t>
            </a:r>
            <a:r>
              <a:rPr lang="en-US" sz="1000" dirty="0" err="1" smtClean="0">
                <a:solidFill>
                  <a:schemeClr val="tx2">
                    <a:lumMod val="50000"/>
                  </a:schemeClr>
                </a:solidFill>
              </a:rPr>
              <a:t>Brox</a:t>
            </a:r>
            <a:r>
              <a:rPr lang="en-US" sz="1000" dirty="0">
                <a:solidFill>
                  <a:schemeClr val="tx2">
                    <a:lumMod val="50000"/>
                  </a:schemeClr>
                </a:solidFill>
              </a:rPr>
              <a:t>, “Generating Images with Perceptual </a:t>
            </a:r>
            <a:r>
              <a:rPr lang="en-US" sz="1000" dirty="0" smtClean="0">
                <a:solidFill>
                  <a:schemeClr val="tx2">
                    <a:lumMod val="50000"/>
                  </a:schemeClr>
                </a:solidFill>
              </a:rPr>
              <a:t>Similarity Metrics </a:t>
            </a:r>
            <a:r>
              <a:rPr lang="en-US" sz="1000" dirty="0">
                <a:solidFill>
                  <a:schemeClr val="tx2">
                    <a:lumMod val="50000"/>
                  </a:schemeClr>
                </a:solidFill>
              </a:rPr>
              <a:t>based on Deep Networks", </a:t>
            </a:r>
            <a:r>
              <a:rPr lang="en-US" sz="1000" dirty="0" smtClean="0">
                <a:solidFill>
                  <a:schemeClr val="tx2">
                    <a:lumMod val="50000"/>
                  </a:schemeClr>
                </a:solidFill>
              </a:rPr>
              <a:t>NIPS 2016</a:t>
            </a:r>
            <a:endParaRPr lang="en-US" sz="1000" dirty="0">
              <a:solidFill>
                <a:schemeClr val="tx2">
                  <a:lumMod val="5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451" y="1447798"/>
            <a:ext cx="10530980" cy="4610429"/>
          </a:xfrm>
          <a:prstGeom prst="rect">
            <a:avLst/>
          </a:prstGeom>
        </p:spPr>
      </p:pic>
      <p:sp>
        <p:nvSpPr>
          <p:cNvPr id="9"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11"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Tree>
    <p:extLst>
      <p:ext uri="{BB962C8B-B14F-4D97-AF65-F5344CB8AC3E}">
        <p14:creationId xmlns:p14="http://schemas.microsoft.com/office/powerpoint/2010/main" val="16461276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528" y="3101975"/>
            <a:ext cx="7283427" cy="3163088"/>
          </a:xfrm>
          <a:prstGeom prst="rect">
            <a:avLst/>
          </a:prstGeom>
        </p:spPr>
      </p:pic>
      <p:sp>
        <p:nvSpPr>
          <p:cNvPr id="4" name="Slide Number Placeholder 3"/>
          <p:cNvSpPr>
            <a:spLocks noGrp="1"/>
          </p:cNvSpPr>
          <p:nvPr>
            <p:ph type="sldNum" sz="quarter" idx="12"/>
          </p:nvPr>
        </p:nvSpPr>
        <p:spPr/>
        <p:txBody>
          <a:bodyPr/>
          <a:lstStyle/>
          <a:p>
            <a:fld id="{683B8651-0143-4140-839E-3D36292080E8}" type="slidenum">
              <a:rPr lang="en-US" smtClean="0"/>
              <a:t>31</a:t>
            </a:fld>
            <a:endParaRPr lang="en-US" dirty="0"/>
          </a:p>
        </p:txBody>
      </p:sp>
      <p:sp>
        <p:nvSpPr>
          <p:cNvPr id="5" name="Google Shape;87;p12"/>
          <p:cNvSpPr txBox="1"/>
          <p:nvPr/>
        </p:nvSpPr>
        <p:spPr>
          <a:xfrm>
            <a:off x="2491800" y="817552"/>
            <a:ext cx="7208400"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Use Learned Generator as Prior</a:t>
            </a:r>
            <a:endParaRPr sz="3000" dirty="0">
              <a:solidFill>
                <a:srgbClr val="434343"/>
              </a:solidFill>
            </a:endParaRPr>
          </a:p>
        </p:txBody>
      </p:sp>
      <mc:AlternateContent xmlns:mc="http://schemas.openxmlformats.org/markup-compatibility/2006" xmlns:a14="http://schemas.microsoft.com/office/drawing/2010/main">
        <mc:Choice Requires="a14">
          <p:sp>
            <p:nvSpPr>
              <p:cNvPr id="6" name="Google Shape;100;p14"/>
              <p:cNvSpPr txBox="1"/>
              <p:nvPr/>
            </p:nvSpPr>
            <p:spPr>
              <a:xfrm>
                <a:off x="463745" y="1399321"/>
                <a:ext cx="11264510" cy="1492159"/>
              </a:xfrm>
              <a:prstGeom prst="rect">
                <a:avLst/>
              </a:prstGeom>
              <a:noFill/>
              <a:ln>
                <a:noFill/>
              </a:ln>
            </p:spPr>
            <p:txBody>
              <a:bodyPr spcFirstLastPara="1" wrap="square" lIns="91425" tIns="91425" rIns="91425" bIns="91425" anchor="t" anchorCtr="0">
                <a:noAutofit/>
              </a:bodyPr>
              <a:lstStyle/>
              <a:p>
                <a:pPr marL="285750" lvl="0" indent="-285750">
                  <a:buFont typeface="Arial" panose="020B0604020202020204" pitchFamily="34" charset="0"/>
                  <a:buChar char="•"/>
                </a:pPr>
                <a:r>
                  <a:rPr lang="en-US" dirty="0" smtClean="0"/>
                  <a:t>Take the trained generator from the previous work (fc6 </a:t>
                </a:r>
                <a:r>
                  <a:rPr lang="en-US" dirty="0" smtClean="0">
                    <a:sym typeface="Wingdings" panose="05000000000000000000" pitchFamily="2" charset="2"/>
                  </a:rPr>
                  <a:t> image), say </a:t>
                </a:r>
                <a14:m>
                  <m:oMath xmlns:m="http://schemas.openxmlformats.org/officeDocument/2006/math">
                    <m:sSub>
                      <m:sSubPr>
                        <m:ctrlPr>
                          <a:rPr lang="en-US" b="0" i="1" smtClean="0">
                            <a:latin typeface="Cambria Math"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𝐺</m:t>
                        </m:r>
                      </m:e>
                      <m:sub>
                        <m:r>
                          <a:rPr lang="en-US" b="0" i="1" smtClean="0">
                            <a:latin typeface="Cambria Math" panose="02040503050406030204" pitchFamily="18" charset="0"/>
                            <a:sym typeface="Wingdings" panose="05000000000000000000" pitchFamily="2" charset="2"/>
                          </a:rPr>
                          <m:t>𝑙</m:t>
                        </m:r>
                      </m:sub>
                    </m:sSub>
                    <m:r>
                      <a:rPr lang="en-US" b="0" i="0" smtClean="0">
                        <a:latin typeface="Cambria Math" panose="02040503050406030204" pitchFamily="18" charset="0"/>
                        <a:sym typeface="Wingdings" panose="05000000000000000000" pitchFamily="2" charset="2"/>
                      </a:rPr>
                      <m:t>,</m:t>
                    </m:r>
                    <m:r>
                      <a:rPr lang="en-IN" i="1">
                        <a:latin typeface="Cambria Math" panose="02040503050406030204" pitchFamily="18" charset="0"/>
                      </a:rPr>
                      <m:t>𝑙</m:t>
                    </m:r>
                  </m:oMath>
                </a14:m>
                <a:r>
                  <a:rPr lang="en-US" dirty="0" smtClean="0">
                    <a:sym typeface="Wingdings" panose="05000000000000000000" pitchFamily="2" charset="2"/>
                  </a:rPr>
                  <a:t> is the layer from where the feature to be inverted is taken</a:t>
                </a:r>
              </a:p>
              <a:p>
                <a:pPr marL="285750" lvl="0" indent="-285750">
                  <a:buFont typeface="Arial" panose="020B0604020202020204" pitchFamily="34" charset="0"/>
                  <a:buChar char="•"/>
                </a:pPr>
                <a:r>
                  <a:rPr lang="en-US" dirty="0" smtClean="0">
                    <a:sym typeface="Wingdings" panose="05000000000000000000" pitchFamily="2" charset="2"/>
                  </a:rPr>
                  <a:t>Keeping </a:t>
                </a:r>
                <a14:m>
                  <m:oMath xmlns:m="http://schemas.openxmlformats.org/officeDocument/2006/math">
                    <m:r>
                      <a:rPr lang="en-US" b="0" i="1" smtClean="0">
                        <a:latin typeface="Cambria Math" panose="02040503050406030204" pitchFamily="18" charset="0"/>
                        <a:sym typeface="Wingdings" panose="05000000000000000000" pitchFamily="2" charset="2"/>
                      </a:rPr>
                      <m:t>𝐺</m:t>
                    </m:r>
                  </m:oMath>
                </a14:m>
                <a:r>
                  <a:rPr lang="en-US" dirty="0" smtClean="0">
                    <a:sym typeface="Wingdings" panose="05000000000000000000" pitchFamily="2" charset="2"/>
                  </a:rPr>
                  <a:t> fixed, the following optimization problem tries to change the values of the input feature from layer </a:t>
                </a:r>
                <a14:m>
                  <m:oMath xmlns:m="http://schemas.openxmlformats.org/officeDocument/2006/math">
                    <m:r>
                      <a:rPr lang="en-IN" i="1">
                        <a:latin typeface="Cambria Math" panose="02040503050406030204" pitchFamily="18" charset="0"/>
                      </a:rPr>
                      <m:t>𝑙</m:t>
                    </m:r>
                    <m:r>
                      <a:rPr lang="en-US" b="0" i="0" smtClean="0">
                        <a:latin typeface="Cambria Math" panose="02040503050406030204" pitchFamily="18" charset="0"/>
                      </a:rPr>
                      <m:t>,</m:t>
                    </m:r>
                  </m:oMath>
                </a14:m>
                <a:r>
                  <a:rPr lang="en-US" dirty="0" smtClean="0">
                    <a:sym typeface="Wingdings" panose="05000000000000000000" pitchFamily="2" charset="2"/>
                  </a:rPr>
                  <a:t> so that it produces high activation on a target neuron </a:t>
                </a:r>
                <a14:m>
                  <m:oMath xmlns:m="http://schemas.openxmlformats.org/officeDocument/2006/math">
                    <m:r>
                      <a:rPr lang="en-US" b="0" i="1" smtClean="0">
                        <a:latin typeface="Cambria Math" panose="02040503050406030204" pitchFamily="18" charset="0"/>
                        <a:sym typeface="Wingdings" panose="05000000000000000000" pitchFamily="2" charset="2"/>
                      </a:rPr>
                      <m:t>h</m:t>
                    </m:r>
                  </m:oMath>
                </a14:m>
                <a:r>
                  <a:rPr lang="en-US" dirty="0" smtClean="0">
                    <a:sym typeface="Wingdings" panose="05000000000000000000" pitchFamily="2" charset="2"/>
                  </a:rPr>
                  <a:t> in another network</a:t>
                </a:r>
                <a:br>
                  <a:rPr lang="en-US" dirty="0" smtClean="0">
                    <a:sym typeface="Wingdings" panose="05000000000000000000" pitchFamily="2" charset="2"/>
                  </a:rPr>
                </a:br>
                <a14:m>
                  <m:oMath xmlns:m="http://schemas.openxmlformats.org/officeDocument/2006/math">
                    <m:acc>
                      <m:accPr>
                        <m:chr m:val="̂"/>
                        <m:ctrlPr>
                          <a:rPr lang="en-US" i="1" smtClean="0">
                            <a:latin typeface="Cambria Math" charset="0"/>
                            <a:sym typeface="Wingdings" panose="05000000000000000000" pitchFamily="2" charset="2"/>
                          </a:rPr>
                        </m:ctrlPr>
                      </m:accPr>
                      <m:e>
                        <m:sSub>
                          <m:sSubPr>
                            <m:ctrlPr>
                              <a:rPr lang="en-US" b="0" i="1" smtClean="0">
                                <a:latin typeface="Cambria Math"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𝑦</m:t>
                            </m:r>
                          </m:e>
                          <m:sub>
                            <m:r>
                              <a:rPr lang="en-US" b="0" i="1" smtClean="0">
                                <a:latin typeface="Cambria Math" panose="02040503050406030204" pitchFamily="18" charset="0"/>
                                <a:sym typeface="Wingdings" panose="05000000000000000000" pitchFamily="2" charset="2"/>
                              </a:rPr>
                              <m:t>𝑙</m:t>
                            </m:r>
                          </m:sub>
                        </m:sSub>
                      </m:e>
                    </m:acc>
                    <m:r>
                      <a:rPr lang="en-US" b="0" i="1" smtClean="0">
                        <a:latin typeface="Cambria Math" panose="02040503050406030204" pitchFamily="18" charset="0"/>
                        <a:sym typeface="Wingdings" panose="05000000000000000000" pitchFamily="2" charset="2"/>
                      </a:rPr>
                      <m:t>=</m:t>
                    </m:r>
                    <m:func>
                      <m:funcPr>
                        <m:ctrlPr>
                          <a:rPr lang="en-US" b="0" i="1" smtClean="0">
                            <a:latin typeface="Cambria Math" charset="0"/>
                            <a:sym typeface="Wingdings" panose="05000000000000000000" pitchFamily="2" charset="2"/>
                          </a:rPr>
                        </m:ctrlPr>
                      </m:funcPr>
                      <m:fName>
                        <m:r>
                          <m:rPr>
                            <m:sty m:val="p"/>
                          </m:rPr>
                          <a:rPr lang="en-US" b="0" i="0" smtClean="0">
                            <a:latin typeface="Cambria Math" panose="02040503050406030204" pitchFamily="18" charset="0"/>
                            <a:sym typeface="Wingdings" panose="05000000000000000000" pitchFamily="2" charset="2"/>
                          </a:rPr>
                          <m:t>arg</m:t>
                        </m:r>
                      </m:fName>
                      <m:e>
                        <m:func>
                          <m:funcPr>
                            <m:ctrlPr>
                              <a:rPr lang="en-US" b="0" i="1" smtClean="0">
                                <a:latin typeface="Cambria Math" charset="0"/>
                                <a:sym typeface="Wingdings" panose="05000000000000000000" pitchFamily="2" charset="2"/>
                              </a:rPr>
                            </m:ctrlPr>
                          </m:funcPr>
                          <m:fName>
                            <m:limLow>
                              <m:limLowPr>
                                <m:ctrlPr>
                                  <a:rPr lang="en-US" b="0" i="1" smtClean="0">
                                    <a:latin typeface="Cambria Math" charset="0"/>
                                    <a:sym typeface="Wingdings" panose="05000000000000000000" pitchFamily="2" charset="2"/>
                                  </a:rPr>
                                </m:ctrlPr>
                              </m:limLowPr>
                              <m:e>
                                <m:r>
                                  <m:rPr>
                                    <m:sty m:val="p"/>
                                  </m:rPr>
                                  <a:rPr lang="en-US" b="0" i="0" smtClean="0">
                                    <a:latin typeface="Cambria Math" panose="02040503050406030204" pitchFamily="18" charset="0"/>
                                    <a:sym typeface="Wingdings" panose="05000000000000000000" pitchFamily="2" charset="2"/>
                                  </a:rPr>
                                  <m:t>max</m:t>
                                </m:r>
                              </m:e>
                              <m:lim>
                                <m:sSup>
                                  <m:sSupPr>
                                    <m:ctrlPr>
                                      <a:rPr lang="en-US" b="0" i="1" smtClean="0">
                                        <a:latin typeface="Cambria Math" charset="0"/>
                                        <a:sym typeface="Wingdings" panose="05000000000000000000" pitchFamily="2" charset="2"/>
                                      </a:rPr>
                                    </m:ctrlPr>
                                  </m:sSupPr>
                                  <m:e>
                                    <m:r>
                                      <a:rPr lang="en-US" b="0" i="1" smtClean="0">
                                        <a:latin typeface="Cambria Math" panose="02040503050406030204" pitchFamily="18" charset="0"/>
                                        <a:sym typeface="Wingdings" panose="05000000000000000000" pitchFamily="2" charset="2"/>
                                      </a:rPr>
                                      <m:t>𝑦</m:t>
                                    </m:r>
                                  </m:e>
                                  <m:sup>
                                    <m:r>
                                      <a:rPr lang="en-US" b="0" i="1" smtClean="0">
                                        <a:latin typeface="Cambria Math" panose="02040503050406030204" pitchFamily="18" charset="0"/>
                                        <a:sym typeface="Wingdings" panose="05000000000000000000" pitchFamily="2" charset="2"/>
                                      </a:rPr>
                                      <m:t>𝑙</m:t>
                                    </m:r>
                                  </m:sup>
                                </m:sSup>
                              </m:lim>
                            </m:limLow>
                          </m:fName>
                          <m:e>
                            <m:r>
                              <a:rPr lang="en-US" b="0" i="1" smtClean="0">
                                <a:latin typeface="Cambria Math" panose="02040503050406030204" pitchFamily="18" charset="0"/>
                                <a:sym typeface="Wingdings" panose="05000000000000000000" pitchFamily="2" charset="2"/>
                              </a:rPr>
                              <m:t>(</m:t>
                            </m:r>
                            <m:sSub>
                              <m:sSubPr>
                                <m:ctrlPr>
                                  <a:rPr lang="en-US" i="1">
                                    <a:latin typeface="Cambria Math" charset="0"/>
                                    <a:sym typeface="Wingdings" panose="05000000000000000000" pitchFamily="2" charset="2"/>
                                  </a:rPr>
                                </m:ctrlPr>
                              </m:sSubPr>
                              <m:e>
                                <m:r>
                                  <m:rPr>
                                    <m:sty m:val="p"/>
                                  </m:rPr>
                                  <a:rPr lang="en-US">
                                    <a:latin typeface="Cambria Math" panose="02040503050406030204" pitchFamily="18" charset="0"/>
                                    <a:sym typeface="Wingdings" panose="05000000000000000000" pitchFamily="2" charset="2"/>
                                  </a:rPr>
                                  <m:t>Φ</m:t>
                                </m:r>
                              </m:e>
                              <m:sub>
                                <m:r>
                                  <a:rPr lang="en-US" i="1">
                                    <a:latin typeface="Cambria Math" panose="02040503050406030204" pitchFamily="18" charset="0"/>
                                    <a:sym typeface="Wingdings" panose="05000000000000000000" pitchFamily="2" charset="2"/>
                                  </a:rPr>
                                  <m:t>h</m:t>
                                </m:r>
                              </m:sub>
                            </m:sSub>
                            <m:d>
                              <m:dPr>
                                <m:ctrlPr>
                                  <a:rPr lang="en-US" b="0" i="1" smtClean="0">
                                    <a:latin typeface="Cambria Math" charset="0"/>
                                    <a:sym typeface="Wingdings" panose="05000000000000000000" pitchFamily="2" charset="2"/>
                                  </a:rPr>
                                </m:ctrlPr>
                              </m:dPr>
                              <m:e>
                                <m:sSub>
                                  <m:sSubPr>
                                    <m:ctrlPr>
                                      <a:rPr lang="en-US" b="0" i="1" smtClean="0">
                                        <a:latin typeface="Cambria Math"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𝐺</m:t>
                                    </m:r>
                                  </m:e>
                                  <m:sub>
                                    <m:r>
                                      <a:rPr lang="en-US" b="0" i="1" smtClean="0">
                                        <a:latin typeface="Cambria Math" panose="02040503050406030204" pitchFamily="18" charset="0"/>
                                        <a:sym typeface="Wingdings" panose="05000000000000000000" pitchFamily="2" charset="2"/>
                                      </a:rPr>
                                      <m:t>𝑙</m:t>
                                    </m:r>
                                  </m:sub>
                                </m:sSub>
                                <m:d>
                                  <m:dPr>
                                    <m:ctrlPr>
                                      <a:rPr lang="en-US" b="0" i="1" smtClean="0">
                                        <a:latin typeface="Cambria Math" charset="0"/>
                                        <a:sym typeface="Wingdings" panose="05000000000000000000" pitchFamily="2" charset="2"/>
                                      </a:rPr>
                                    </m:ctrlPr>
                                  </m:dPr>
                                  <m:e>
                                    <m:sSup>
                                      <m:sSupPr>
                                        <m:ctrlPr>
                                          <a:rPr lang="en-US" b="0" i="1" smtClean="0">
                                            <a:latin typeface="Cambria Math" charset="0"/>
                                            <a:sym typeface="Wingdings" panose="05000000000000000000" pitchFamily="2" charset="2"/>
                                          </a:rPr>
                                        </m:ctrlPr>
                                      </m:sSupPr>
                                      <m:e>
                                        <m:r>
                                          <a:rPr lang="en-US" b="0" i="1" smtClean="0">
                                            <a:latin typeface="Cambria Math" panose="02040503050406030204" pitchFamily="18" charset="0"/>
                                            <a:sym typeface="Wingdings" panose="05000000000000000000" pitchFamily="2" charset="2"/>
                                          </a:rPr>
                                          <m:t>𝑦</m:t>
                                        </m:r>
                                      </m:e>
                                      <m:sup>
                                        <m:r>
                                          <a:rPr lang="en-US" b="0" i="1" smtClean="0">
                                            <a:latin typeface="Cambria Math" panose="02040503050406030204" pitchFamily="18" charset="0"/>
                                            <a:sym typeface="Wingdings" panose="05000000000000000000" pitchFamily="2" charset="2"/>
                                          </a:rPr>
                                          <m:t>𝑙</m:t>
                                        </m:r>
                                      </m:sup>
                                    </m:sSup>
                                  </m:e>
                                </m:d>
                              </m:e>
                            </m:d>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𝜆</m:t>
                            </m:r>
                            <m:r>
                              <a:rPr lang="en-US" b="0" i="1" smtClean="0">
                                <a:latin typeface="Cambria Math" panose="02040503050406030204" pitchFamily="18" charset="0"/>
                                <a:sym typeface="Wingdings" panose="05000000000000000000" pitchFamily="2" charset="2"/>
                              </a:rPr>
                              <m:t>||</m:t>
                            </m:r>
                            <m:sSup>
                              <m:sSupPr>
                                <m:ctrlPr>
                                  <a:rPr lang="en-US" b="0" i="1" smtClean="0">
                                    <a:latin typeface="Cambria Math" charset="0"/>
                                    <a:sym typeface="Wingdings" panose="05000000000000000000" pitchFamily="2" charset="2"/>
                                  </a:rPr>
                                </m:ctrlPr>
                              </m:sSupPr>
                              <m:e>
                                <m:r>
                                  <a:rPr lang="en-US" b="0" i="1" smtClean="0">
                                    <a:latin typeface="Cambria Math" panose="02040503050406030204" pitchFamily="18" charset="0"/>
                                    <a:sym typeface="Wingdings" panose="05000000000000000000" pitchFamily="2" charset="2"/>
                                  </a:rPr>
                                  <m:t>𝑦</m:t>
                                </m:r>
                              </m:e>
                              <m:sup>
                                <m:r>
                                  <a:rPr lang="en-US" b="0" i="1" smtClean="0">
                                    <a:latin typeface="Cambria Math" panose="02040503050406030204" pitchFamily="18" charset="0"/>
                                    <a:sym typeface="Wingdings" panose="05000000000000000000" pitchFamily="2" charset="2"/>
                                  </a:rPr>
                                  <m:t>𝑙</m:t>
                                </m:r>
                              </m:sup>
                            </m:sSup>
                            <m:r>
                              <a:rPr lang="en-US" b="0" i="1" smtClean="0">
                                <a:latin typeface="Cambria Math" panose="02040503050406030204" pitchFamily="18" charset="0"/>
                                <a:sym typeface="Wingdings" panose="05000000000000000000" pitchFamily="2" charset="2"/>
                              </a:rPr>
                              <m:t>||)</m:t>
                            </m:r>
                          </m:e>
                        </m:func>
                      </m:e>
                    </m:func>
                  </m:oMath>
                </a14:m>
                <a:endParaRPr lang="en-US" dirty="0" smtClean="0">
                  <a:sym typeface="Wingdings" panose="05000000000000000000" pitchFamily="2" charset="2"/>
                </a:endParaRPr>
              </a:p>
            </p:txBody>
          </p:sp>
        </mc:Choice>
        <mc:Fallback xmlns="">
          <p:sp>
            <p:nvSpPr>
              <p:cNvPr id="6" name="Google Shape;100;p14"/>
              <p:cNvSpPr txBox="1">
                <a:spLocks noRot="1" noChangeAspect="1" noMove="1" noResize="1" noEditPoints="1" noAdjustHandles="1" noChangeArrowheads="1" noChangeShapeType="1" noTextEdit="1"/>
              </p:cNvSpPr>
              <p:nvPr/>
            </p:nvSpPr>
            <p:spPr>
              <a:xfrm>
                <a:off x="463745" y="1399321"/>
                <a:ext cx="11264510" cy="1492159"/>
              </a:xfrm>
              <a:prstGeom prst="rect">
                <a:avLst/>
              </a:prstGeom>
              <a:blipFill rotWithShape="0">
                <a:blip r:embed="rId4"/>
                <a:stretch>
                  <a:fillRect l="-325" r="-271" b="-15984"/>
                </a:stretch>
              </a:blipFill>
              <a:ln>
                <a:noFill/>
              </a:ln>
            </p:spPr>
            <p:txBody>
              <a:bodyPr/>
              <a:lstStyle/>
              <a:p>
                <a:r>
                  <a:rPr lang="en-IN">
                    <a:noFill/>
                  </a:rPr>
                  <a:t> </a:t>
                </a:r>
              </a:p>
            </p:txBody>
          </p:sp>
        </mc:Fallback>
      </mc:AlternateContent>
      <p:sp>
        <p:nvSpPr>
          <p:cNvPr id="10" name="TextBox 9"/>
          <p:cNvSpPr txBox="1"/>
          <p:nvPr/>
        </p:nvSpPr>
        <p:spPr>
          <a:xfrm>
            <a:off x="7574692" y="6101961"/>
            <a:ext cx="4617308" cy="400110"/>
          </a:xfrm>
          <a:prstGeom prst="rect">
            <a:avLst/>
          </a:prstGeom>
          <a:noFill/>
        </p:spPr>
        <p:txBody>
          <a:bodyPr wrap="square" rtlCol="0">
            <a:spAutoFit/>
          </a:bodyPr>
          <a:lstStyle/>
          <a:p>
            <a:pPr marL="227012" lvl="1">
              <a:buClr>
                <a:schemeClr val="tx2">
                  <a:lumMod val="75000"/>
                </a:schemeClr>
              </a:buClr>
            </a:pPr>
            <a:r>
              <a:rPr lang="en-US" sz="1000" dirty="0">
                <a:solidFill>
                  <a:schemeClr val="tx2">
                    <a:lumMod val="50000"/>
                  </a:schemeClr>
                </a:solidFill>
              </a:rPr>
              <a:t>Nguyen, </a:t>
            </a:r>
            <a:r>
              <a:rPr lang="en-US" sz="1000" dirty="0" err="1">
                <a:solidFill>
                  <a:schemeClr val="tx2">
                    <a:lumMod val="50000"/>
                  </a:schemeClr>
                </a:solidFill>
              </a:rPr>
              <a:t>Dosovitskiy</a:t>
            </a:r>
            <a:r>
              <a:rPr lang="en-US" sz="1000" dirty="0">
                <a:solidFill>
                  <a:schemeClr val="tx2">
                    <a:lumMod val="50000"/>
                  </a:schemeClr>
                </a:solidFill>
              </a:rPr>
              <a:t>, </a:t>
            </a:r>
            <a:r>
              <a:rPr lang="en-US" sz="1000" dirty="0" err="1">
                <a:solidFill>
                  <a:schemeClr val="tx2">
                    <a:lumMod val="50000"/>
                  </a:schemeClr>
                </a:solidFill>
              </a:rPr>
              <a:t>Yosinski</a:t>
            </a:r>
            <a:r>
              <a:rPr lang="en-US" sz="1000" dirty="0">
                <a:solidFill>
                  <a:schemeClr val="tx2">
                    <a:lumMod val="50000"/>
                  </a:schemeClr>
                </a:solidFill>
              </a:rPr>
              <a:t> , </a:t>
            </a:r>
            <a:r>
              <a:rPr lang="en-US" sz="1000" dirty="0" err="1">
                <a:solidFill>
                  <a:schemeClr val="tx2">
                    <a:lumMod val="50000"/>
                  </a:schemeClr>
                </a:solidFill>
              </a:rPr>
              <a:t>Brox</a:t>
            </a:r>
            <a:r>
              <a:rPr lang="en-US" sz="1000" dirty="0">
                <a:solidFill>
                  <a:schemeClr val="tx2">
                    <a:lumMod val="50000"/>
                  </a:schemeClr>
                </a:solidFill>
              </a:rPr>
              <a:t>, </a:t>
            </a:r>
            <a:r>
              <a:rPr lang="en-US" sz="1000" dirty="0" err="1">
                <a:solidFill>
                  <a:schemeClr val="tx2">
                    <a:lumMod val="50000"/>
                  </a:schemeClr>
                </a:solidFill>
              </a:rPr>
              <a:t>Clune</a:t>
            </a:r>
            <a:r>
              <a:rPr lang="en-US" sz="1000" dirty="0">
                <a:solidFill>
                  <a:schemeClr val="tx2">
                    <a:lumMod val="50000"/>
                  </a:schemeClr>
                </a:solidFill>
              </a:rPr>
              <a:t>, “Synthesizing the Preferred Inputs for Neurons in Neural Networks via Deep Generator Networks", NIPS 2016.</a:t>
            </a:r>
          </a:p>
        </p:txBody>
      </p:sp>
      <p:sp>
        <p:nvSpPr>
          <p:cNvPr id="11" name="Left Brace 10"/>
          <p:cNvSpPr/>
          <p:nvPr/>
        </p:nvSpPr>
        <p:spPr>
          <a:xfrm>
            <a:off x="1637731" y="3534770"/>
            <a:ext cx="495797" cy="17059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IN"/>
          </a:p>
        </p:txBody>
      </p:sp>
      <mc:AlternateContent xmlns:mc="http://schemas.openxmlformats.org/markup-compatibility/2006" xmlns:a14="http://schemas.microsoft.com/office/drawing/2010/main">
        <mc:Choice Requires="a14">
          <p:sp>
            <p:nvSpPr>
              <p:cNvPr id="12" name="Rectangle 11"/>
              <p:cNvSpPr/>
              <p:nvPr/>
            </p:nvSpPr>
            <p:spPr>
              <a:xfrm>
                <a:off x="1205636" y="4200620"/>
                <a:ext cx="453329" cy="37427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charset="0"/>
                              <a:sym typeface="Wingdings" panose="05000000000000000000" pitchFamily="2" charset="2"/>
                            </a:rPr>
                          </m:ctrlPr>
                        </m:sSupPr>
                        <m:e>
                          <m:r>
                            <a:rPr lang="en-US" i="1">
                              <a:latin typeface="Cambria Math" panose="02040503050406030204" pitchFamily="18" charset="0"/>
                              <a:sym typeface="Wingdings" panose="05000000000000000000" pitchFamily="2" charset="2"/>
                            </a:rPr>
                            <m:t>𝑦</m:t>
                          </m:r>
                        </m:e>
                        <m:sup>
                          <m:r>
                            <a:rPr lang="en-US" i="1">
                              <a:latin typeface="Cambria Math" panose="02040503050406030204" pitchFamily="18" charset="0"/>
                              <a:sym typeface="Wingdings" panose="05000000000000000000" pitchFamily="2" charset="2"/>
                            </a:rPr>
                            <m:t>𝑙</m:t>
                          </m:r>
                        </m:sup>
                      </m:sSup>
                    </m:oMath>
                  </m:oMathPara>
                </a14:m>
                <a:endParaRPr lang="en-IN" dirty="0"/>
              </a:p>
            </p:txBody>
          </p:sp>
        </mc:Choice>
        <mc:Fallback xmlns="">
          <p:sp>
            <p:nvSpPr>
              <p:cNvPr id="12" name="Rectangle 11"/>
              <p:cNvSpPr>
                <a:spLocks noRot="1" noChangeAspect="1" noMove="1" noResize="1" noEditPoints="1" noAdjustHandles="1" noChangeArrowheads="1" noChangeShapeType="1" noTextEdit="1"/>
              </p:cNvSpPr>
              <p:nvPr/>
            </p:nvSpPr>
            <p:spPr>
              <a:xfrm>
                <a:off x="1205636" y="4200620"/>
                <a:ext cx="453329" cy="374270"/>
              </a:xfrm>
              <a:prstGeom prst="rect">
                <a:avLst/>
              </a:prstGeom>
              <a:blipFill rotWithShape="0">
                <a:blip r:embed="rId5"/>
                <a:stretch>
                  <a:fillRect b="-6349"/>
                </a:stretch>
              </a:blipFill>
            </p:spPr>
            <p:txBody>
              <a:bodyPr/>
              <a:lstStyle/>
              <a:p>
                <a:r>
                  <a:rPr lang="en-IN">
                    <a:noFill/>
                  </a:rPr>
                  <a:t> </a:t>
                </a:r>
              </a:p>
            </p:txBody>
          </p:sp>
        </mc:Fallback>
      </mc:AlternateContent>
      <p:sp>
        <p:nvSpPr>
          <p:cNvPr id="13" name="Left Brace 12"/>
          <p:cNvSpPr/>
          <p:nvPr/>
        </p:nvSpPr>
        <p:spPr>
          <a:xfrm rot="16200000">
            <a:off x="3533698" y="4757815"/>
            <a:ext cx="495797" cy="297288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IN"/>
          </a:p>
        </p:txBody>
      </p:sp>
      <mc:AlternateContent xmlns:mc="http://schemas.openxmlformats.org/markup-compatibility/2006" xmlns:a14="http://schemas.microsoft.com/office/drawing/2010/main">
        <mc:Choice Requires="a14">
          <p:sp>
            <p:nvSpPr>
              <p:cNvPr id="14" name="Rectangle 13"/>
              <p:cNvSpPr/>
              <p:nvPr/>
            </p:nvSpPr>
            <p:spPr>
              <a:xfrm>
                <a:off x="3555925" y="6492155"/>
                <a:ext cx="451341"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𝐺</m:t>
                          </m:r>
                        </m:e>
                        <m:sub>
                          <m:r>
                            <a:rPr lang="en-US" i="1">
                              <a:latin typeface="Cambria Math" panose="02040503050406030204" pitchFamily="18" charset="0"/>
                              <a:sym typeface="Wingdings" panose="05000000000000000000" pitchFamily="2" charset="2"/>
                            </a:rPr>
                            <m:t>𝑙</m:t>
                          </m:r>
                        </m:sub>
                      </m:sSub>
                    </m:oMath>
                  </m:oMathPara>
                </a14:m>
                <a:endParaRPr lang="en-IN" dirty="0"/>
              </a:p>
            </p:txBody>
          </p:sp>
        </mc:Choice>
        <mc:Fallback xmlns="">
          <p:sp>
            <p:nvSpPr>
              <p:cNvPr id="14" name="Rectangle 13"/>
              <p:cNvSpPr>
                <a:spLocks noRot="1" noChangeAspect="1" noMove="1" noResize="1" noEditPoints="1" noAdjustHandles="1" noChangeArrowheads="1" noChangeShapeType="1" noTextEdit="1"/>
              </p:cNvSpPr>
              <p:nvPr/>
            </p:nvSpPr>
            <p:spPr>
              <a:xfrm>
                <a:off x="3555925" y="6492155"/>
                <a:ext cx="451341" cy="369332"/>
              </a:xfrm>
              <a:prstGeom prst="rect">
                <a:avLst/>
              </a:prstGeom>
              <a:blipFill rotWithShape="0">
                <a:blip r:embed="rId6"/>
                <a:stretch>
                  <a:fillRect/>
                </a:stretch>
              </a:blipFill>
            </p:spPr>
            <p:txBody>
              <a:bodyPr/>
              <a:lstStyle/>
              <a:p>
                <a:r>
                  <a:rPr lang="en-IN">
                    <a:noFill/>
                  </a:rPr>
                  <a:t> </a:t>
                </a:r>
              </a:p>
            </p:txBody>
          </p:sp>
        </mc:Fallback>
      </mc:AlternateContent>
      <p:sp>
        <p:nvSpPr>
          <p:cNvPr id="15" name="Left Brace 14"/>
          <p:cNvSpPr/>
          <p:nvPr/>
        </p:nvSpPr>
        <p:spPr>
          <a:xfrm rot="5400000" flipV="1">
            <a:off x="6322402" y="1869246"/>
            <a:ext cx="495797" cy="348237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IN"/>
          </a:p>
        </p:txBody>
      </p:sp>
      <mc:AlternateContent xmlns:mc="http://schemas.openxmlformats.org/markup-compatibility/2006" xmlns:a14="http://schemas.microsoft.com/office/drawing/2010/main">
        <mc:Choice Requires="a14">
          <p:sp>
            <p:nvSpPr>
              <p:cNvPr id="16" name="Rectangle 15"/>
              <p:cNvSpPr/>
              <p:nvPr/>
            </p:nvSpPr>
            <p:spPr>
              <a:xfrm>
                <a:off x="8993905" y="3057405"/>
                <a:ext cx="536749"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charset="0"/>
                              <a:sym typeface="Wingdings" panose="05000000000000000000" pitchFamily="2" charset="2"/>
                            </a:rPr>
                          </m:ctrlPr>
                        </m:sSubPr>
                        <m:e>
                          <m:r>
                            <m:rPr>
                              <m:sty m:val="p"/>
                            </m:rPr>
                            <a:rPr lang="en-US">
                              <a:latin typeface="Cambria Math" panose="02040503050406030204" pitchFamily="18" charset="0"/>
                              <a:sym typeface="Wingdings" panose="05000000000000000000" pitchFamily="2" charset="2"/>
                            </a:rPr>
                            <m:t>Φ</m:t>
                          </m:r>
                        </m:e>
                        <m:sub>
                          <m:r>
                            <a:rPr lang="en-US" i="1">
                              <a:latin typeface="Cambria Math" panose="02040503050406030204" pitchFamily="18" charset="0"/>
                              <a:sym typeface="Wingdings" panose="05000000000000000000" pitchFamily="2" charset="2"/>
                            </a:rPr>
                            <m:t>h</m:t>
                          </m:r>
                        </m:sub>
                      </m:sSub>
                    </m:oMath>
                  </m:oMathPara>
                </a14:m>
                <a:endParaRPr lang="en-IN" dirty="0"/>
              </a:p>
            </p:txBody>
          </p:sp>
        </mc:Choice>
        <mc:Fallback xmlns="">
          <p:sp>
            <p:nvSpPr>
              <p:cNvPr id="16" name="Rectangle 15"/>
              <p:cNvSpPr>
                <a:spLocks noRot="1" noChangeAspect="1" noMove="1" noResize="1" noEditPoints="1" noAdjustHandles="1" noChangeArrowheads="1" noChangeShapeType="1" noTextEdit="1"/>
              </p:cNvSpPr>
              <p:nvPr/>
            </p:nvSpPr>
            <p:spPr>
              <a:xfrm>
                <a:off x="8993905" y="3057405"/>
                <a:ext cx="536749" cy="369332"/>
              </a:xfrm>
              <a:prstGeom prst="rect">
                <a:avLst/>
              </a:prstGeom>
              <a:blipFill rotWithShape="0">
                <a:blip r:embed="rId7"/>
                <a:stretch>
                  <a:fillRect/>
                </a:stretch>
              </a:blipFill>
            </p:spPr>
            <p:txBody>
              <a:bodyPr/>
              <a:lstStyle/>
              <a:p>
                <a:r>
                  <a:rPr lang="en-IN">
                    <a:noFill/>
                  </a:rPr>
                  <a:t> </a:t>
                </a:r>
              </a:p>
            </p:txBody>
          </p:sp>
        </mc:Fallback>
      </mc:AlternateContent>
      <p:cxnSp>
        <p:nvCxnSpPr>
          <p:cNvPr id="18" name="Straight Arrow Connector 17"/>
          <p:cNvCxnSpPr>
            <a:stCxn id="15" idx="1"/>
            <a:endCxn id="16" idx="1"/>
          </p:cNvCxnSpPr>
          <p:nvPr/>
        </p:nvCxnSpPr>
        <p:spPr>
          <a:xfrm flipV="1">
            <a:off x="6570301" y="3242071"/>
            <a:ext cx="2423604" cy="120463"/>
          </a:xfrm>
          <a:prstGeom prst="straightConnector1">
            <a:avLst/>
          </a:prstGeom>
          <a:ln>
            <a:tailEnd type="stealth" w="lg" len="lg"/>
          </a:ln>
        </p:spPr>
        <p:style>
          <a:lnRef idx="1">
            <a:schemeClr val="accent2"/>
          </a:lnRef>
          <a:fillRef idx="0">
            <a:schemeClr val="accent2"/>
          </a:fillRef>
          <a:effectRef idx="0">
            <a:schemeClr val="accent2"/>
          </a:effectRef>
          <a:fontRef idx="minor">
            <a:schemeClr val="tx1"/>
          </a:fontRef>
        </p:style>
      </p:cxnSp>
      <p:sp>
        <p:nvSpPr>
          <p:cNvPr id="17"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19"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Tree>
    <p:extLst>
      <p:ext uri="{BB962C8B-B14F-4D97-AF65-F5344CB8AC3E}">
        <p14:creationId xmlns:p14="http://schemas.microsoft.com/office/powerpoint/2010/main" val="28717524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32</a:t>
            </a:fld>
            <a:endParaRPr lang="en-US" dirty="0"/>
          </a:p>
        </p:txBody>
      </p:sp>
      <p:sp>
        <p:nvSpPr>
          <p:cNvPr id="9" name="TextBox 8"/>
          <p:cNvSpPr txBox="1"/>
          <p:nvPr/>
        </p:nvSpPr>
        <p:spPr>
          <a:xfrm>
            <a:off x="7574692" y="6101961"/>
            <a:ext cx="4617308" cy="400110"/>
          </a:xfrm>
          <a:prstGeom prst="rect">
            <a:avLst/>
          </a:prstGeom>
          <a:noFill/>
        </p:spPr>
        <p:txBody>
          <a:bodyPr wrap="square" rtlCol="0">
            <a:spAutoFit/>
          </a:bodyPr>
          <a:lstStyle/>
          <a:p>
            <a:pPr marL="227012" lvl="1">
              <a:buClr>
                <a:schemeClr val="tx2">
                  <a:lumMod val="75000"/>
                </a:schemeClr>
              </a:buClr>
            </a:pPr>
            <a:r>
              <a:rPr lang="en-US" sz="1000" dirty="0">
                <a:solidFill>
                  <a:schemeClr val="tx2">
                    <a:lumMod val="50000"/>
                  </a:schemeClr>
                </a:solidFill>
              </a:rPr>
              <a:t>Nguyen, </a:t>
            </a:r>
            <a:r>
              <a:rPr lang="en-US" sz="1000" dirty="0" err="1">
                <a:solidFill>
                  <a:schemeClr val="tx2">
                    <a:lumMod val="50000"/>
                  </a:schemeClr>
                </a:solidFill>
              </a:rPr>
              <a:t>Dosovitskiy</a:t>
            </a:r>
            <a:r>
              <a:rPr lang="en-US" sz="1000" dirty="0">
                <a:solidFill>
                  <a:schemeClr val="tx2">
                    <a:lumMod val="50000"/>
                  </a:schemeClr>
                </a:solidFill>
              </a:rPr>
              <a:t>, </a:t>
            </a:r>
            <a:r>
              <a:rPr lang="en-US" sz="1000" dirty="0" err="1">
                <a:solidFill>
                  <a:schemeClr val="tx2">
                    <a:lumMod val="50000"/>
                  </a:schemeClr>
                </a:solidFill>
              </a:rPr>
              <a:t>Yosinski</a:t>
            </a:r>
            <a:r>
              <a:rPr lang="en-US" sz="1000" dirty="0">
                <a:solidFill>
                  <a:schemeClr val="tx2">
                    <a:lumMod val="50000"/>
                  </a:schemeClr>
                </a:solidFill>
              </a:rPr>
              <a:t> , </a:t>
            </a:r>
            <a:r>
              <a:rPr lang="en-US" sz="1000" dirty="0" err="1">
                <a:solidFill>
                  <a:schemeClr val="tx2">
                    <a:lumMod val="50000"/>
                  </a:schemeClr>
                </a:solidFill>
              </a:rPr>
              <a:t>Brox</a:t>
            </a:r>
            <a:r>
              <a:rPr lang="en-US" sz="1000" dirty="0">
                <a:solidFill>
                  <a:schemeClr val="tx2">
                    <a:lumMod val="50000"/>
                  </a:schemeClr>
                </a:solidFill>
              </a:rPr>
              <a:t>, </a:t>
            </a:r>
            <a:r>
              <a:rPr lang="en-US" sz="1000" dirty="0" err="1">
                <a:solidFill>
                  <a:schemeClr val="tx2">
                    <a:lumMod val="50000"/>
                  </a:schemeClr>
                </a:solidFill>
              </a:rPr>
              <a:t>Clune</a:t>
            </a:r>
            <a:r>
              <a:rPr lang="en-US" sz="1000" dirty="0">
                <a:solidFill>
                  <a:schemeClr val="tx2">
                    <a:lumMod val="50000"/>
                  </a:schemeClr>
                </a:solidFill>
              </a:rPr>
              <a:t>, “Synthesizing the Preferred Inputs for Neurons in Neural Networks via Deep Generator Networks", NIPS 2016.</a:t>
            </a:r>
          </a:p>
        </p:txBody>
      </p:sp>
      <p:sp>
        <p:nvSpPr>
          <p:cNvPr id="11" name="Google Shape;87;p12"/>
          <p:cNvSpPr txBox="1"/>
          <p:nvPr/>
        </p:nvSpPr>
        <p:spPr>
          <a:xfrm>
            <a:off x="2491800" y="817552"/>
            <a:ext cx="7208400"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Use Learned Generator as Prior</a:t>
            </a:r>
            <a:endParaRPr sz="3000" dirty="0">
              <a:solidFill>
                <a:srgbClr val="434343"/>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44" y="1497227"/>
            <a:ext cx="11342744" cy="4434757"/>
          </a:xfrm>
          <a:prstGeom prst="rect">
            <a:avLst/>
          </a:prstGeom>
        </p:spPr>
      </p:pic>
      <p:sp>
        <p:nvSpPr>
          <p:cNvPr id="10"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12"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Tree>
    <p:extLst>
      <p:ext uri="{BB962C8B-B14F-4D97-AF65-F5344CB8AC3E}">
        <p14:creationId xmlns:p14="http://schemas.microsoft.com/office/powerpoint/2010/main" val="9701462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33</a:t>
            </a:fld>
            <a:endParaRPr lang="en-US" dirty="0"/>
          </a:p>
        </p:txBody>
      </p:sp>
      <p:sp>
        <p:nvSpPr>
          <p:cNvPr id="9" name="TextBox 8"/>
          <p:cNvSpPr txBox="1"/>
          <p:nvPr/>
        </p:nvSpPr>
        <p:spPr>
          <a:xfrm>
            <a:off x="7574692" y="6101961"/>
            <a:ext cx="4617308" cy="400110"/>
          </a:xfrm>
          <a:prstGeom prst="rect">
            <a:avLst/>
          </a:prstGeom>
          <a:noFill/>
        </p:spPr>
        <p:txBody>
          <a:bodyPr wrap="square" rtlCol="0">
            <a:spAutoFit/>
          </a:bodyPr>
          <a:lstStyle/>
          <a:p>
            <a:pPr marL="227012" lvl="1">
              <a:buClr>
                <a:schemeClr val="tx2">
                  <a:lumMod val="75000"/>
                </a:schemeClr>
              </a:buClr>
            </a:pPr>
            <a:r>
              <a:rPr lang="en-US" sz="1000" dirty="0">
                <a:solidFill>
                  <a:schemeClr val="tx2">
                    <a:lumMod val="50000"/>
                  </a:schemeClr>
                </a:solidFill>
              </a:rPr>
              <a:t>Nguyen, </a:t>
            </a:r>
            <a:r>
              <a:rPr lang="en-US" sz="1000" dirty="0" err="1">
                <a:solidFill>
                  <a:schemeClr val="tx2">
                    <a:lumMod val="50000"/>
                  </a:schemeClr>
                </a:solidFill>
              </a:rPr>
              <a:t>Dosovitskiy</a:t>
            </a:r>
            <a:r>
              <a:rPr lang="en-US" sz="1000" dirty="0">
                <a:solidFill>
                  <a:schemeClr val="tx2">
                    <a:lumMod val="50000"/>
                  </a:schemeClr>
                </a:solidFill>
              </a:rPr>
              <a:t>, </a:t>
            </a:r>
            <a:r>
              <a:rPr lang="en-US" sz="1000" dirty="0" err="1">
                <a:solidFill>
                  <a:schemeClr val="tx2">
                    <a:lumMod val="50000"/>
                  </a:schemeClr>
                </a:solidFill>
              </a:rPr>
              <a:t>Yosinski</a:t>
            </a:r>
            <a:r>
              <a:rPr lang="en-US" sz="1000" dirty="0">
                <a:solidFill>
                  <a:schemeClr val="tx2">
                    <a:lumMod val="50000"/>
                  </a:schemeClr>
                </a:solidFill>
              </a:rPr>
              <a:t> , </a:t>
            </a:r>
            <a:r>
              <a:rPr lang="en-US" sz="1000" dirty="0" err="1">
                <a:solidFill>
                  <a:schemeClr val="tx2">
                    <a:lumMod val="50000"/>
                  </a:schemeClr>
                </a:solidFill>
              </a:rPr>
              <a:t>Brox</a:t>
            </a:r>
            <a:r>
              <a:rPr lang="en-US" sz="1000" dirty="0">
                <a:solidFill>
                  <a:schemeClr val="tx2">
                    <a:lumMod val="50000"/>
                  </a:schemeClr>
                </a:solidFill>
              </a:rPr>
              <a:t>, </a:t>
            </a:r>
            <a:r>
              <a:rPr lang="en-US" sz="1000" dirty="0" err="1">
                <a:solidFill>
                  <a:schemeClr val="tx2">
                    <a:lumMod val="50000"/>
                  </a:schemeClr>
                </a:solidFill>
              </a:rPr>
              <a:t>Clune</a:t>
            </a:r>
            <a:r>
              <a:rPr lang="en-US" sz="1000" dirty="0">
                <a:solidFill>
                  <a:schemeClr val="tx2">
                    <a:lumMod val="50000"/>
                  </a:schemeClr>
                </a:solidFill>
              </a:rPr>
              <a:t>, “Synthesizing the Preferred Inputs for Neurons in Neural Networks via Deep Generator Networks", NIPS 2016.</a:t>
            </a:r>
          </a:p>
        </p:txBody>
      </p:sp>
      <p:sp>
        <p:nvSpPr>
          <p:cNvPr id="11" name="Google Shape;87;p12"/>
          <p:cNvSpPr txBox="1"/>
          <p:nvPr/>
        </p:nvSpPr>
        <p:spPr>
          <a:xfrm>
            <a:off x="2491800" y="817552"/>
            <a:ext cx="7208400"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Use Learned Generator as Prior</a:t>
            </a:r>
            <a:endParaRPr sz="3000" dirty="0">
              <a:solidFill>
                <a:srgbClr val="434343"/>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23" y="1348559"/>
            <a:ext cx="10871117" cy="4644468"/>
          </a:xfrm>
          <a:prstGeom prst="rect">
            <a:avLst/>
          </a:prstGeom>
        </p:spPr>
      </p:pic>
      <p:sp>
        <p:nvSpPr>
          <p:cNvPr id="10"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12"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Tree>
    <p:extLst>
      <p:ext uri="{BB962C8B-B14F-4D97-AF65-F5344CB8AC3E}">
        <p14:creationId xmlns:p14="http://schemas.microsoft.com/office/powerpoint/2010/main" val="10855783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34</a:t>
            </a:fld>
            <a:endParaRPr lang="en-US" dirty="0"/>
          </a:p>
        </p:txBody>
      </p:sp>
      <p:sp>
        <p:nvSpPr>
          <p:cNvPr id="9" name="TextBox 8"/>
          <p:cNvSpPr txBox="1"/>
          <p:nvPr/>
        </p:nvSpPr>
        <p:spPr>
          <a:xfrm>
            <a:off x="7574692" y="6178161"/>
            <a:ext cx="4617308" cy="400110"/>
          </a:xfrm>
          <a:prstGeom prst="rect">
            <a:avLst/>
          </a:prstGeom>
          <a:noFill/>
        </p:spPr>
        <p:txBody>
          <a:bodyPr wrap="square" rtlCol="0">
            <a:spAutoFit/>
          </a:bodyPr>
          <a:lstStyle/>
          <a:p>
            <a:pPr marL="227012" lvl="1">
              <a:buClr>
                <a:schemeClr val="tx2">
                  <a:lumMod val="75000"/>
                </a:schemeClr>
              </a:buClr>
            </a:pPr>
            <a:r>
              <a:rPr lang="en-US" sz="1000" dirty="0">
                <a:solidFill>
                  <a:schemeClr val="tx2">
                    <a:lumMod val="50000"/>
                  </a:schemeClr>
                </a:solidFill>
              </a:rPr>
              <a:t>B. Zhou, A. Khosla, A </a:t>
            </a:r>
            <a:r>
              <a:rPr lang="en-US" sz="1000" dirty="0" err="1">
                <a:solidFill>
                  <a:schemeClr val="tx2">
                    <a:lumMod val="50000"/>
                  </a:schemeClr>
                </a:solidFill>
              </a:rPr>
              <a:t>Lapedriza</a:t>
            </a:r>
            <a:r>
              <a:rPr lang="en-US" sz="1000" dirty="0">
                <a:solidFill>
                  <a:schemeClr val="tx2">
                    <a:lumMod val="50000"/>
                  </a:schemeClr>
                </a:solidFill>
              </a:rPr>
              <a:t>, A Oliva, A </a:t>
            </a:r>
            <a:r>
              <a:rPr lang="en-US" sz="1000" dirty="0" err="1">
                <a:solidFill>
                  <a:schemeClr val="tx2">
                    <a:lumMod val="50000"/>
                  </a:schemeClr>
                </a:solidFill>
              </a:rPr>
              <a:t>Torralba</a:t>
            </a:r>
            <a:r>
              <a:rPr lang="en-US" sz="1000" dirty="0">
                <a:solidFill>
                  <a:schemeClr val="tx2">
                    <a:lumMod val="50000"/>
                  </a:schemeClr>
                </a:solidFill>
              </a:rPr>
              <a:t>, </a:t>
            </a:r>
            <a:r>
              <a:rPr lang="en-US" sz="1000" dirty="0" smtClean="0">
                <a:solidFill>
                  <a:schemeClr val="tx2">
                    <a:lumMod val="50000"/>
                  </a:schemeClr>
                </a:solidFill>
              </a:rPr>
              <a:t>“Learning Deep </a:t>
            </a:r>
            <a:r>
              <a:rPr lang="en-US" sz="1000" dirty="0">
                <a:solidFill>
                  <a:schemeClr val="tx2">
                    <a:lumMod val="50000"/>
                  </a:schemeClr>
                </a:solidFill>
              </a:rPr>
              <a:t>Features for Discriminative </a:t>
            </a:r>
            <a:r>
              <a:rPr lang="en-US" sz="1000" dirty="0" smtClean="0">
                <a:solidFill>
                  <a:schemeClr val="tx2">
                    <a:lumMod val="50000"/>
                  </a:schemeClr>
                </a:solidFill>
              </a:rPr>
              <a:t>Localization”, </a:t>
            </a:r>
            <a:r>
              <a:rPr lang="en-US" sz="1000" dirty="0">
                <a:solidFill>
                  <a:schemeClr val="tx2">
                    <a:lumMod val="50000"/>
                  </a:schemeClr>
                </a:solidFill>
              </a:rPr>
              <a:t>CVPR 2016</a:t>
            </a:r>
            <a:endParaRPr lang="en-US" sz="1400" dirty="0">
              <a:solidFill>
                <a:schemeClr val="tx2">
                  <a:lumMod val="50000"/>
                </a:schemeClr>
              </a:solidFill>
            </a:endParaRPr>
          </a:p>
        </p:txBody>
      </p:sp>
      <p:sp>
        <p:nvSpPr>
          <p:cNvPr id="11" name="Google Shape;87;p12"/>
          <p:cNvSpPr txBox="1"/>
          <p:nvPr/>
        </p:nvSpPr>
        <p:spPr>
          <a:xfrm>
            <a:off x="284813" y="817552"/>
            <a:ext cx="11587397"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Now AM will stand for Activation Map (</a:t>
            </a:r>
            <a:r>
              <a:rPr lang="en-US" sz="3000" b="1" dirty="0" smtClean="0">
                <a:solidFill>
                  <a:srgbClr val="434343"/>
                </a:solidFill>
              </a:rPr>
              <a:t>not</a:t>
            </a:r>
            <a:r>
              <a:rPr lang="en-US" sz="3000" dirty="0" smtClean="0">
                <a:solidFill>
                  <a:srgbClr val="434343"/>
                </a:solidFill>
              </a:rPr>
              <a:t> Activation Maximization)</a:t>
            </a:r>
            <a:endParaRPr sz="3000" dirty="0">
              <a:solidFill>
                <a:srgbClr val="434343"/>
              </a:solidFill>
            </a:endParaRPr>
          </a:p>
        </p:txBody>
      </p:sp>
      <p:grpSp>
        <p:nvGrpSpPr>
          <p:cNvPr id="5" name="Group 4"/>
          <p:cNvGrpSpPr/>
          <p:nvPr/>
        </p:nvGrpSpPr>
        <p:grpSpPr>
          <a:xfrm>
            <a:off x="1011211" y="1517113"/>
            <a:ext cx="10134600" cy="1993193"/>
            <a:chOff x="977875" y="1593528"/>
            <a:chExt cx="10617089" cy="2286678"/>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75" y="1593528"/>
              <a:ext cx="10617089" cy="2286678"/>
            </a:xfrm>
            <a:prstGeom prst="rect">
              <a:avLst/>
            </a:prstGeom>
          </p:spPr>
        </p:pic>
        <mc:AlternateContent xmlns:mc="http://schemas.openxmlformats.org/markup-compatibility/2006" xmlns:a14="http://schemas.microsoft.com/office/drawing/2010/main">
          <mc:Choice Requires="a14">
            <p:sp>
              <p:nvSpPr>
                <p:cNvPr id="35" name="TextBox 34"/>
                <p:cNvSpPr txBox="1"/>
                <p:nvPr/>
              </p:nvSpPr>
              <p:spPr>
                <a:xfrm>
                  <a:off x="8881258" y="1834276"/>
                  <a:ext cx="102529" cy="1063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𝐹</m:t>
                            </m:r>
                          </m:e>
                          <m:sub>
                            <m:r>
                              <a:rPr lang="en-US" b="0" i="1" smtClean="0">
                                <a:latin typeface="Cambria Math"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8881258" y="1834276"/>
                  <a:ext cx="102529" cy="106311"/>
                </a:xfrm>
                <a:prstGeom prst="rect">
                  <a:avLst/>
                </a:prstGeom>
                <a:blipFill rotWithShape="0">
                  <a:blip r:embed="rId4"/>
                  <a:stretch>
                    <a:fillRect l="-76471" r="-158824" b="-25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8881258" y="2281549"/>
                  <a:ext cx="20996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𝐹</m:t>
                            </m:r>
                          </m:e>
                          <m:sub>
                            <m:r>
                              <a:rPr lang="en-US" b="0" i="1" smtClean="0">
                                <a:latin typeface="Cambria Math"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8881258" y="2281549"/>
                  <a:ext cx="209963" cy="276999"/>
                </a:xfrm>
                <a:prstGeom prst="rect">
                  <a:avLst/>
                </a:prstGeom>
                <a:blipFill rotWithShape="0">
                  <a:blip r:embed="rId5"/>
                  <a:stretch>
                    <a:fillRect l="-39394" r="-36364" b="-3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8869901" y="3134554"/>
                  <a:ext cx="20996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𝐹</m:t>
                            </m:r>
                          </m:e>
                          <m:sub>
                            <m:r>
                              <a:rPr lang="en-US" b="0" i="1" smtClean="0">
                                <a:latin typeface="Cambria Math" charset="0"/>
                              </a:rPr>
                              <m:t>𝑛</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8869901" y="3134554"/>
                  <a:ext cx="209963" cy="276999"/>
                </a:xfrm>
                <a:prstGeom prst="rect">
                  <a:avLst/>
                </a:prstGeom>
                <a:blipFill rotWithShape="0">
                  <a:blip r:embed="rId6"/>
                  <a:stretch>
                    <a:fillRect l="-39394" r="-24242" b="-27500"/>
                  </a:stretch>
                </a:blipFill>
              </p:spPr>
              <p:txBody>
                <a:bodyPr/>
                <a:lstStyle/>
                <a:p>
                  <a:r>
                    <a:rPr lang="en-US">
                      <a:noFill/>
                    </a:rPr>
                    <a:t> </a:t>
                  </a:r>
                </a:p>
              </p:txBody>
            </p:sp>
          </mc:Fallback>
        </mc:AlternateContent>
        <p:sp>
          <p:nvSpPr>
            <p:cNvPr id="38" name="TextBox 37"/>
            <p:cNvSpPr txBox="1"/>
            <p:nvPr/>
          </p:nvSpPr>
          <p:spPr>
            <a:xfrm>
              <a:off x="9482878" y="1658452"/>
              <a:ext cx="387941" cy="338554"/>
            </a:xfrm>
            <a:prstGeom prst="rect">
              <a:avLst/>
            </a:prstGeom>
            <a:noFill/>
          </p:spPr>
          <p:txBody>
            <a:bodyPr wrap="square" rtlCol="0">
              <a:spAutoFit/>
            </a:bodyPr>
            <a:lstStyle/>
            <a:p>
              <a:r>
                <a:rPr lang="en-US" sz="1600" dirty="0" smtClean="0">
                  <a:solidFill>
                    <a:schemeClr val="accent5">
                      <a:lumMod val="75000"/>
                    </a:schemeClr>
                  </a:solidFill>
                </a:rPr>
                <a:t>c</a:t>
              </a:r>
              <a:endParaRPr lang="en-US" sz="1600" dirty="0">
                <a:solidFill>
                  <a:schemeClr val="accent5">
                    <a:lumMod val="75000"/>
                  </a:schemeClr>
                </a:solidFill>
              </a:endParaRPr>
            </a:p>
          </p:txBody>
        </p:sp>
        <p:sp>
          <p:nvSpPr>
            <p:cNvPr id="39" name="TextBox 38"/>
            <p:cNvSpPr txBox="1"/>
            <p:nvPr/>
          </p:nvSpPr>
          <p:spPr>
            <a:xfrm>
              <a:off x="9495405" y="2265319"/>
              <a:ext cx="387941" cy="338554"/>
            </a:xfrm>
            <a:prstGeom prst="rect">
              <a:avLst/>
            </a:prstGeom>
            <a:noFill/>
          </p:spPr>
          <p:txBody>
            <a:bodyPr wrap="square" rtlCol="0">
              <a:spAutoFit/>
            </a:bodyPr>
            <a:lstStyle/>
            <a:p>
              <a:r>
                <a:rPr lang="en-US" sz="1600" dirty="0" smtClean="0">
                  <a:solidFill>
                    <a:srgbClr val="FF0000"/>
                  </a:solidFill>
                </a:rPr>
                <a:t>c</a:t>
              </a:r>
              <a:endParaRPr lang="en-US" sz="1600" dirty="0">
                <a:solidFill>
                  <a:srgbClr val="FF0000"/>
                </a:solidFill>
              </a:endParaRPr>
            </a:p>
          </p:txBody>
        </p:sp>
        <p:sp>
          <p:nvSpPr>
            <p:cNvPr id="40" name="TextBox 39"/>
            <p:cNvSpPr txBox="1"/>
            <p:nvPr/>
          </p:nvSpPr>
          <p:spPr>
            <a:xfrm>
              <a:off x="9482878" y="2965277"/>
              <a:ext cx="387941" cy="338554"/>
            </a:xfrm>
            <a:prstGeom prst="rect">
              <a:avLst/>
            </a:prstGeom>
            <a:noFill/>
          </p:spPr>
          <p:txBody>
            <a:bodyPr wrap="square" rtlCol="0">
              <a:spAutoFit/>
            </a:bodyPr>
            <a:lstStyle/>
            <a:p>
              <a:r>
                <a:rPr lang="en-US" sz="1600" dirty="0" smtClean="0">
                  <a:solidFill>
                    <a:srgbClr val="00B050"/>
                  </a:solidFill>
                </a:rPr>
                <a:t>c</a:t>
              </a:r>
              <a:endParaRPr lang="en-US" sz="1600" dirty="0">
                <a:solidFill>
                  <a:srgbClr val="00B050"/>
                </a:solidFill>
              </a:endParaRPr>
            </a:p>
          </p:txBody>
        </p:sp>
      </p:grpSp>
      <mc:AlternateContent xmlns:mc="http://schemas.openxmlformats.org/markup-compatibility/2006" xmlns:a14="http://schemas.microsoft.com/office/drawing/2010/main">
        <mc:Choice Requires="a14">
          <p:sp>
            <p:nvSpPr>
              <p:cNvPr id="47" name="TextBox 46"/>
              <p:cNvSpPr txBox="1"/>
              <p:nvPr/>
            </p:nvSpPr>
            <p:spPr>
              <a:xfrm>
                <a:off x="866705" y="3635717"/>
                <a:ext cx="2084755" cy="71474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𝐹</m:t>
                          </m:r>
                        </m:e>
                        <m:sub>
                          <m:r>
                            <a:rPr lang="en-US" b="0" i="1" smtClean="0">
                              <a:latin typeface="Cambria Math" charset="0"/>
                            </a:rPr>
                            <m:t>𝑘</m:t>
                          </m:r>
                        </m:sub>
                      </m:sSub>
                      <m:r>
                        <a:rPr lang="en-US" b="0" i="1" smtClean="0">
                          <a:latin typeface="Cambria Math" charset="0"/>
                        </a:rPr>
                        <m:t>=</m:t>
                      </m:r>
                      <m:f>
                        <m:fPr>
                          <m:ctrlPr>
                            <a:rPr lang="mr-IN" b="0" i="1" smtClean="0">
                              <a:latin typeface="Cambria Math" charset="0"/>
                            </a:rPr>
                          </m:ctrlPr>
                        </m:fPr>
                        <m:num>
                          <m:r>
                            <a:rPr lang="en-US" b="0" i="1" smtClean="0">
                              <a:latin typeface="Cambria Math" charset="0"/>
                            </a:rPr>
                            <m:t>1</m:t>
                          </m:r>
                        </m:num>
                        <m:den>
                          <m:r>
                            <a:rPr lang="en-US" b="0" i="1" smtClean="0">
                              <a:latin typeface="Cambria Math" charset="0"/>
                            </a:rPr>
                            <m:t>𝑍</m:t>
                          </m:r>
                        </m:den>
                      </m:f>
                      <m:nary>
                        <m:naryPr>
                          <m:chr m:val="∑"/>
                          <m:supHide m:val="on"/>
                          <m:ctrlPr>
                            <a:rPr lang="en-US" b="0" i="1" smtClean="0">
                              <a:latin typeface="Cambria Math" charset="0"/>
                            </a:rPr>
                          </m:ctrlPr>
                        </m:naryPr>
                        <m:sub>
                          <m:r>
                            <m:rPr>
                              <m:brk m:alnAt="7"/>
                            </m:rPr>
                            <a:rPr lang="en-US" b="0" i="1" smtClean="0">
                              <a:latin typeface="Cambria Math" charset="0"/>
                            </a:rPr>
                            <m:t>𝑥</m:t>
                          </m:r>
                          <m:r>
                            <a:rPr lang="en-US" b="0" i="1" smtClean="0">
                              <a:latin typeface="Cambria Math" charset="0"/>
                            </a:rPr>
                            <m:t>,</m:t>
                          </m:r>
                          <m:r>
                            <a:rPr lang="en-US" b="0" i="1" smtClean="0">
                              <a:latin typeface="Cambria Math" charset="0"/>
                            </a:rPr>
                            <m:t>𝑦</m:t>
                          </m:r>
                        </m:sub>
                        <m:sup/>
                        <m:e>
                          <m:sSub>
                            <m:sSubPr>
                              <m:ctrlPr>
                                <a:rPr lang="en-US" b="0" i="1" smtClean="0">
                                  <a:latin typeface="Cambria Math" charset="0"/>
                                </a:rPr>
                              </m:ctrlPr>
                            </m:sSubPr>
                            <m:e>
                              <m:r>
                                <a:rPr lang="en-US" b="0" i="1" smtClean="0">
                                  <a:latin typeface="Cambria Math" charset="0"/>
                                </a:rPr>
                                <m:t>𝑓</m:t>
                              </m:r>
                            </m:e>
                            <m:sub>
                              <m:r>
                                <a:rPr lang="en-US" b="0" i="1" smtClean="0">
                                  <a:latin typeface="Cambria Math" charset="0"/>
                                </a:rPr>
                                <m:t>𝑘</m:t>
                              </m:r>
                            </m:sub>
                          </m:sSub>
                          <m:r>
                            <a:rPr lang="en-US" b="0" i="1" smtClean="0">
                              <a:latin typeface="Cambria Math" charset="0"/>
                            </a:rPr>
                            <m:t>(</m:t>
                          </m:r>
                          <m:r>
                            <a:rPr lang="en-US" b="0" i="1" smtClean="0">
                              <a:latin typeface="Cambria Math" charset="0"/>
                            </a:rPr>
                            <m:t>𝑥</m:t>
                          </m:r>
                          <m:r>
                            <a:rPr lang="en-US" b="0" i="1" smtClean="0">
                              <a:latin typeface="Cambria Math" charset="0"/>
                            </a:rPr>
                            <m:t>,</m:t>
                          </m:r>
                          <m:r>
                            <a:rPr lang="en-US" b="0" i="1" smtClean="0">
                              <a:latin typeface="Cambria Math" charset="0"/>
                            </a:rPr>
                            <m:t>𝑦</m:t>
                          </m:r>
                          <m:r>
                            <a:rPr lang="en-US" b="0" i="1" smtClean="0">
                              <a:latin typeface="Cambria Math" charset="0"/>
                            </a:rPr>
                            <m:t>)</m:t>
                          </m:r>
                        </m:e>
                      </m:nary>
                    </m:oMath>
                  </m:oMathPara>
                </a14:m>
                <a:endParaRPr lang="en-US" dirty="0"/>
              </a:p>
            </p:txBody>
          </p:sp>
        </mc:Choice>
        <mc:Fallback xmlns="">
          <p:sp>
            <p:nvSpPr>
              <p:cNvPr id="47" name="TextBox 46"/>
              <p:cNvSpPr txBox="1">
                <a:spLocks noRot="1" noChangeAspect="1" noMove="1" noResize="1" noEditPoints="1" noAdjustHandles="1" noChangeArrowheads="1" noChangeShapeType="1" noTextEdit="1"/>
              </p:cNvSpPr>
              <p:nvPr/>
            </p:nvSpPr>
            <p:spPr>
              <a:xfrm>
                <a:off x="866705" y="3635717"/>
                <a:ext cx="2084755" cy="714747"/>
              </a:xfrm>
              <a:prstGeom prst="rect">
                <a:avLst/>
              </a:prstGeom>
              <a:blipFill rotWithShape="0">
                <a:blip r:embed="rId7"/>
                <a:stretch>
                  <a:fillRect/>
                </a:stretch>
              </a:blipFill>
            </p:spPr>
            <p:txBody>
              <a:bodyPr/>
              <a:lstStyle/>
              <a:p>
                <a:r>
                  <a:rPr lang="en-US">
                    <a:noFill/>
                  </a:rPr>
                  <a:t> </a:t>
                </a:r>
              </a:p>
            </p:txBody>
          </p:sp>
        </mc:Fallback>
      </mc:AlternateContent>
      <p:sp>
        <p:nvSpPr>
          <p:cNvPr id="48" name="TextBox 47"/>
          <p:cNvSpPr txBox="1"/>
          <p:nvPr/>
        </p:nvSpPr>
        <p:spPr>
          <a:xfrm>
            <a:off x="2827647" y="3795230"/>
            <a:ext cx="893193" cy="198644"/>
          </a:xfrm>
          <a:prstGeom prst="rect">
            <a:avLst/>
          </a:prstGeom>
          <a:noFill/>
        </p:spPr>
        <p:txBody>
          <a:bodyPr wrap="none" rtlCol="0">
            <a:spAutoFit/>
          </a:bodyPr>
          <a:lstStyle/>
          <a:p>
            <a:r>
              <a:rPr lang="en-US" dirty="0" smtClean="0">
                <a:sym typeface="Wingdings"/>
              </a:rPr>
              <a:t>  </a:t>
            </a:r>
            <a:r>
              <a:rPr lang="en-US" dirty="0" smtClean="0"/>
              <a:t>Average Pooling</a:t>
            </a:r>
            <a:endParaRPr lang="en-US" dirty="0"/>
          </a:p>
        </p:txBody>
      </p:sp>
      <mc:AlternateContent xmlns:mc="http://schemas.openxmlformats.org/markup-compatibility/2006" xmlns:a14="http://schemas.microsoft.com/office/drawing/2010/main">
        <mc:Choice Requires="a14">
          <p:sp>
            <p:nvSpPr>
              <p:cNvPr id="50" name="TextBox 49"/>
              <p:cNvSpPr txBox="1"/>
              <p:nvPr/>
            </p:nvSpPr>
            <p:spPr>
              <a:xfrm>
                <a:off x="5222537" y="3674341"/>
                <a:ext cx="562077" cy="2578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𝑆</m:t>
                          </m:r>
                        </m:e>
                        <m:sub>
                          <m:r>
                            <a:rPr lang="en-US" b="0" i="1" smtClean="0">
                              <a:latin typeface="Cambria Math" charset="0"/>
                            </a:rPr>
                            <m:t>𝑐</m:t>
                          </m:r>
                        </m:sub>
                      </m:sSub>
                      <m:r>
                        <a:rPr lang="en-US" b="0" i="1" smtClean="0">
                          <a:latin typeface="Cambria Math" charset="0"/>
                        </a:rPr>
                        <m:t>=</m:t>
                      </m:r>
                      <m:nary>
                        <m:naryPr>
                          <m:chr m:val="∑"/>
                          <m:supHide m:val="on"/>
                          <m:ctrlPr>
                            <a:rPr lang="en-US" b="0" i="1" smtClean="0">
                              <a:latin typeface="Cambria Math" charset="0"/>
                            </a:rPr>
                          </m:ctrlPr>
                        </m:naryPr>
                        <m:sub>
                          <m:r>
                            <m:rPr>
                              <m:brk m:alnAt="7"/>
                            </m:rPr>
                            <a:rPr lang="en-US" b="0" i="1" smtClean="0">
                              <a:latin typeface="Cambria Math" charset="0"/>
                            </a:rPr>
                            <m:t>𝑘</m:t>
                          </m:r>
                        </m:sub>
                        <m:sup/>
                        <m:e>
                          <m:sSubSup>
                            <m:sSubSupPr>
                              <m:ctrlPr>
                                <a:rPr lang="en-US" b="0" i="1" smtClean="0">
                                  <a:latin typeface="Cambria Math" charset="0"/>
                                </a:rPr>
                              </m:ctrlPr>
                            </m:sSubSupPr>
                            <m:e>
                              <m:r>
                                <a:rPr lang="en-US" b="0" i="1" smtClean="0">
                                  <a:latin typeface="Cambria Math" charset="0"/>
                                </a:rPr>
                                <m:t>𝑊</m:t>
                              </m:r>
                            </m:e>
                            <m:sub>
                              <m:r>
                                <a:rPr lang="en-US" b="0" i="1" smtClean="0">
                                  <a:latin typeface="Cambria Math" charset="0"/>
                                </a:rPr>
                                <m:t>𝑘</m:t>
                              </m:r>
                            </m:sub>
                            <m:sup>
                              <m:r>
                                <a:rPr lang="en-US" b="0" i="1" smtClean="0">
                                  <a:latin typeface="Cambria Math" charset="0"/>
                                </a:rPr>
                                <m:t>𝑐</m:t>
                              </m:r>
                            </m:sup>
                          </m:sSubSup>
                          <m:sSub>
                            <m:sSubPr>
                              <m:ctrlPr>
                                <a:rPr lang="en-US" b="0" i="1" smtClean="0">
                                  <a:latin typeface="Cambria Math" charset="0"/>
                                </a:rPr>
                              </m:ctrlPr>
                            </m:sSubPr>
                            <m:e>
                              <m:r>
                                <a:rPr lang="en-US" b="0" i="1" smtClean="0">
                                  <a:latin typeface="Cambria Math" charset="0"/>
                                </a:rPr>
                                <m:t>𝐹</m:t>
                              </m:r>
                            </m:e>
                            <m:sub>
                              <m:r>
                                <a:rPr lang="en-US" b="0" i="1" smtClean="0">
                                  <a:latin typeface="Cambria Math" charset="0"/>
                                </a:rPr>
                                <m:t>𝑘</m:t>
                              </m:r>
                            </m:sub>
                          </m:sSub>
                        </m:e>
                      </m:nary>
                    </m:oMath>
                  </m:oMathPara>
                </a14:m>
                <a:endParaRPr lang="en-US" dirty="0"/>
              </a:p>
            </p:txBody>
          </p:sp>
        </mc:Choice>
        <mc:Fallback xmlns="">
          <p:sp>
            <p:nvSpPr>
              <p:cNvPr id="50" name="TextBox 49"/>
              <p:cNvSpPr txBox="1">
                <a:spLocks noRot="1" noChangeAspect="1" noMove="1" noResize="1" noEditPoints="1" noAdjustHandles="1" noChangeArrowheads="1" noChangeShapeType="1" noTextEdit="1"/>
              </p:cNvSpPr>
              <p:nvPr/>
            </p:nvSpPr>
            <p:spPr>
              <a:xfrm>
                <a:off x="5222537" y="3674341"/>
                <a:ext cx="562077" cy="257891"/>
              </a:xfrm>
              <a:prstGeom prst="rect">
                <a:avLst/>
              </a:prstGeom>
              <a:blipFill rotWithShape="0">
                <a:blip r:embed="rId8"/>
                <a:stretch>
                  <a:fillRect l="-1087" r="-148913" b="-16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6595332" y="3810527"/>
                <a:ext cx="875176" cy="198644"/>
              </a:xfrm>
              <a:prstGeom prst="rect">
                <a:avLst/>
              </a:prstGeom>
              <a:noFill/>
            </p:spPr>
            <p:txBody>
              <a:bodyPr wrap="none" rtlCol="0">
                <a:spAutoFit/>
              </a:bodyPr>
              <a:lstStyle/>
              <a:p>
                <a:r>
                  <a:rPr lang="en-US" dirty="0" smtClean="0">
                    <a:sym typeface="Wingdings"/>
                  </a:rPr>
                  <a:t>  </a:t>
                </a:r>
                <a:r>
                  <a:rPr lang="en-US" dirty="0" smtClean="0"/>
                  <a:t>Score of class </a:t>
                </a:r>
                <a14:m>
                  <m:oMath xmlns:m="http://schemas.openxmlformats.org/officeDocument/2006/math">
                    <m:r>
                      <a:rPr lang="en-US" b="0" i="1" smtClean="0">
                        <a:latin typeface="Cambria Math" charset="0"/>
                      </a:rPr>
                      <m:t>𝑐</m:t>
                    </m:r>
                  </m:oMath>
                </a14:m>
                <a:r>
                  <a:rPr lang="en-US" dirty="0" smtClean="0"/>
                  <a:t>,</a:t>
                </a:r>
                <a:endParaRPr lang="en-US" dirty="0"/>
              </a:p>
            </p:txBody>
          </p:sp>
        </mc:Choice>
        <mc:Fallback xmlns="">
          <p:sp>
            <p:nvSpPr>
              <p:cNvPr id="51" name="TextBox 50"/>
              <p:cNvSpPr txBox="1">
                <a:spLocks noRot="1" noChangeAspect="1" noMove="1" noResize="1" noEditPoints="1" noAdjustHandles="1" noChangeArrowheads="1" noChangeShapeType="1" noTextEdit="1"/>
              </p:cNvSpPr>
              <p:nvPr/>
            </p:nvSpPr>
            <p:spPr>
              <a:xfrm>
                <a:off x="6595332" y="3810527"/>
                <a:ext cx="875176" cy="198644"/>
              </a:xfrm>
              <a:prstGeom prst="rect">
                <a:avLst/>
              </a:prstGeom>
              <a:blipFill rotWithShape="0">
                <a:blip r:embed="rId9"/>
                <a:stretch>
                  <a:fillRect l="-6294" t="-18182" r="-131469" b="-1303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1171792" y="4367477"/>
                <a:ext cx="7678256" cy="7031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𝑆</m:t>
                          </m:r>
                        </m:e>
                        <m:sub>
                          <m:r>
                            <a:rPr lang="en-US" b="0" i="1" smtClean="0">
                              <a:latin typeface="Cambria Math" charset="0"/>
                            </a:rPr>
                            <m:t>𝑐</m:t>
                          </m:r>
                        </m:sub>
                      </m:sSub>
                      <m:r>
                        <a:rPr lang="en-US" b="0" i="1" smtClean="0">
                          <a:latin typeface="Cambria Math" charset="0"/>
                        </a:rPr>
                        <m:t>=</m:t>
                      </m:r>
                      <m:nary>
                        <m:naryPr>
                          <m:chr m:val="∑"/>
                          <m:supHide m:val="on"/>
                          <m:ctrlPr>
                            <a:rPr lang="en-US" b="0" i="1" smtClean="0">
                              <a:latin typeface="Cambria Math" charset="0"/>
                            </a:rPr>
                          </m:ctrlPr>
                        </m:naryPr>
                        <m:sub>
                          <m:r>
                            <m:rPr>
                              <m:brk m:alnAt="7"/>
                            </m:rPr>
                            <a:rPr lang="en-US" b="0" i="1" smtClean="0">
                              <a:latin typeface="Cambria Math" charset="0"/>
                            </a:rPr>
                            <m:t>𝑘</m:t>
                          </m:r>
                        </m:sub>
                        <m:sup/>
                        <m:e>
                          <m:sSubSup>
                            <m:sSubSupPr>
                              <m:ctrlPr>
                                <a:rPr lang="en-US" b="0" i="1" smtClean="0">
                                  <a:latin typeface="Cambria Math" charset="0"/>
                                </a:rPr>
                              </m:ctrlPr>
                            </m:sSubSupPr>
                            <m:e>
                              <m:r>
                                <a:rPr lang="en-US" b="0" i="1" smtClean="0">
                                  <a:latin typeface="Cambria Math" charset="0"/>
                                </a:rPr>
                                <m:t>𝑊</m:t>
                              </m:r>
                            </m:e>
                            <m:sub>
                              <m:r>
                                <a:rPr lang="en-US" b="0" i="1" smtClean="0">
                                  <a:latin typeface="Cambria Math" charset="0"/>
                                </a:rPr>
                                <m:t>𝑘</m:t>
                              </m:r>
                            </m:sub>
                            <m:sup>
                              <m:r>
                                <a:rPr lang="en-US" b="0" i="1" smtClean="0">
                                  <a:latin typeface="Cambria Math" charset="0"/>
                                </a:rPr>
                                <m:t>𝑐</m:t>
                              </m:r>
                            </m:sup>
                          </m:sSubSup>
                          <m:sSub>
                            <m:sSubPr>
                              <m:ctrlPr>
                                <a:rPr lang="en-US" b="0" i="1" smtClean="0">
                                  <a:latin typeface="Cambria Math" charset="0"/>
                                </a:rPr>
                              </m:ctrlPr>
                            </m:sSubPr>
                            <m:e>
                              <m:r>
                                <a:rPr lang="en-US" b="0" i="1" smtClean="0">
                                  <a:latin typeface="Cambria Math" charset="0"/>
                                </a:rPr>
                                <m:t>𝐹</m:t>
                              </m:r>
                            </m:e>
                            <m:sub>
                              <m:r>
                                <a:rPr lang="en-US" b="0" i="1" smtClean="0">
                                  <a:latin typeface="Cambria Math" charset="0"/>
                                </a:rPr>
                                <m:t>𝑘</m:t>
                              </m:r>
                            </m:sub>
                          </m:sSub>
                        </m:e>
                      </m:nary>
                      <m:r>
                        <a:rPr lang="en-US" b="0" i="1" smtClean="0">
                          <a:latin typeface="Cambria Math" charset="0"/>
                        </a:rPr>
                        <m:t>=</m:t>
                      </m:r>
                      <m:nary>
                        <m:naryPr>
                          <m:chr m:val="∑"/>
                          <m:supHide m:val="on"/>
                          <m:ctrlPr>
                            <a:rPr lang="en-US" b="0" i="1" smtClean="0">
                              <a:latin typeface="Cambria Math" charset="0"/>
                            </a:rPr>
                          </m:ctrlPr>
                        </m:naryPr>
                        <m:sub>
                          <m:r>
                            <m:rPr>
                              <m:brk m:alnAt="7"/>
                            </m:rPr>
                            <a:rPr lang="en-US" b="0" i="1" smtClean="0">
                              <a:latin typeface="Cambria Math" charset="0"/>
                            </a:rPr>
                            <m:t>𝑘</m:t>
                          </m:r>
                        </m:sub>
                        <m:sup/>
                        <m:e>
                          <m:sSubSup>
                            <m:sSubSupPr>
                              <m:ctrlPr>
                                <a:rPr lang="en-US" b="0" i="1" smtClean="0">
                                  <a:latin typeface="Cambria Math" charset="0"/>
                                </a:rPr>
                              </m:ctrlPr>
                            </m:sSubSupPr>
                            <m:e>
                              <m:r>
                                <a:rPr lang="en-US" b="0" i="1" smtClean="0">
                                  <a:latin typeface="Cambria Math" charset="0"/>
                                </a:rPr>
                                <m:t>𝑊</m:t>
                              </m:r>
                            </m:e>
                            <m:sub>
                              <m:r>
                                <a:rPr lang="en-US" b="0" i="1" smtClean="0">
                                  <a:latin typeface="Cambria Math" charset="0"/>
                                </a:rPr>
                                <m:t>𝑘</m:t>
                              </m:r>
                            </m:sub>
                            <m:sup>
                              <m:r>
                                <a:rPr lang="en-US" b="0" i="1" smtClean="0">
                                  <a:latin typeface="Cambria Math" charset="0"/>
                                </a:rPr>
                                <m:t>𝑐</m:t>
                              </m:r>
                            </m:sup>
                          </m:sSubSup>
                        </m:e>
                      </m:nary>
                      <m:f>
                        <m:fPr>
                          <m:ctrlPr>
                            <a:rPr lang="mr-IN" b="0" i="1" smtClean="0">
                              <a:latin typeface="Cambria Math" charset="0"/>
                            </a:rPr>
                          </m:ctrlPr>
                        </m:fPr>
                        <m:num>
                          <m:r>
                            <a:rPr lang="en-US" b="0" i="1" smtClean="0">
                              <a:latin typeface="Cambria Math" charset="0"/>
                            </a:rPr>
                            <m:t>1</m:t>
                          </m:r>
                        </m:num>
                        <m:den>
                          <m:r>
                            <a:rPr lang="en-US" b="0" i="1" smtClean="0">
                              <a:latin typeface="Cambria Math" charset="0"/>
                            </a:rPr>
                            <m:t>𝑍</m:t>
                          </m:r>
                        </m:den>
                      </m:f>
                      <m:nary>
                        <m:naryPr>
                          <m:chr m:val="∑"/>
                          <m:supHide m:val="on"/>
                          <m:ctrlPr>
                            <a:rPr lang="en-US" b="0" i="1" smtClean="0">
                              <a:latin typeface="Cambria Math" charset="0"/>
                            </a:rPr>
                          </m:ctrlPr>
                        </m:naryPr>
                        <m:sub>
                          <m:r>
                            <m:rPr>
                              <m:brk m:alnAt="7"/>
                            </m:rPr>
                            <a:rPr lang="en-US" b="0" i="1" smtClean="0">
                              <a:latin typeface="Cambria Math" charset="0"/>
                            </a:rPr>
                            <m:t>𝑥</m:t>
                          </m:r>
                          <m:r>
                            <a:rPr lang="en-US" b="0" i="1" smtClean="0">
                              <a:latin typeface="Cambria Math" charset="0"/>
                            </a:rPr>
                            <m:t>,</m:t>
                          </m:r>
                          <m:r>
                            <a:rPr lang="en-US" b="0" i="1" smtClean="0">
                              <a:latin typeface="Cambria Math" charset="0"/>
                            </a:rPr>
                            <m:t>𝑦</m:t>
                          </m:r>
                        </m:sub>
                        <m:sup/>
                        <m:e>
                          <m:sSub>
                            <m:sSubPr>
                              <m:ctrlPr>
                                <a:rPr lang="en-US" b="0" i="1" smtClean="0">
                                  <a:latin typeface="Cambria Math" charset="0"/>
                                </a:rPr>
                              </m:ctrlPr>
                            </m:sSubPr>
                            <m:e>
                              <m:r>
                                <a:rPr lang="en-US" b="0" i="1" smtClean="0">
                                  <a:latin typeface="Cambria Math" charset="0"/>
                                </a:rPr>
                                <m:t>𝑓</m:t>
                              </m:r>
                            </m:e>
                            <m:sub>
                              <m:r>
                                <a:rPr lang="en-US" b="0" i="1" smtClean="0">
                                  <a:latin typeface="Cambria Math" charset="0"/>
                                </a:rPr>
                                <m:t>𝑘</m:t>
                              </m:r>
                            </m:sub>
                          </m:sSub>
                          <m:r>
                            <a:rPr lang="en-US" b="0" i="1" smtClean="0">
                              <a:latin typeface="Cambria Math" charset="0"/>
                            </a:rPr>
                            <m:t>(</m:t>
                          </m:r>
                          <m:r>
                            <a:rPr lang="en-US" b="0" i="1" smtClean="0">
                              <a:latin typeface="Cambria Math" charset="0"/>
                            </a:rPr>
                            <m:t>𝑥</m:t>
                          </m:r>
                          <m:r>
                            <a:rPr lang="en-US" b="0" i="1" smtClean="0">
                              <a:latin typeface="Cambria Math" charset="0"/>
                            </a:rPr>
                            <m:t>,</m:t>
                          </m:r>
                          <m:r>
                            <a:rPr lang="en-US" b="0" i="1" smtClean="0">
                              <a:latin typeface="Cambria Math" charset="0"/>
                            </a:rPr>
                            <m:t>𝑦</m:t>
                          </m:r>
                          <m:r>
                            <a:rPr lang="en-US" b="0" i="1" smtClean="0">
                              <a:latin typeface="Cambria Math" charset="0"/>
                            </a:rPr>
                            <m:t>)</m:t>
                          </m:r>
                        </m:e>
                      </m:nary>
                      <m:r>
                        <a:rPr lang="en-US" b="0" i="1" smtClean="0">
                          <a:latin typeface="Cambria Math" charset="0"/>
                        </a:rPr>
                        <m:t>=</m:t>
                      </m:r>
                      <m:f>
                        <m:fPr>
                          <m:ctrlPr>
                            <a:rPr lang="mr-IN" b="0" i="1" smtClean="0">
                              <a:latin typeface="Cambria Math" charset="0"/>
                            </a:rPr>
                          </m:ctrlPr>
                        </m:fPr>
                        <m:num>
                          <m:r>
                            <a:rPr lang="en-US" b="0" i="1" smtClean="0">
                              <a:latin typeface="Cambria Math" charset="0"/>
                            </a:rPr>
                            <m:t>1</m:t>
                          </m:r>
                        </m:num>
                        <m:den>
                          <m:r>
                            <a:rPr lang="en-US" b="0" i="1" smtClean="0">
                              <a:latin typeface="Cambria Math" charset="0"/>
                            </a:rPr>
                            <m:t>𝑍</m:t>
                          </m:r>
                        </m:den>
                      </m:f>
                      <m:nary>
                        <m:naryPr>
                          <m:chr m:val="∑"/>
                          <m:supHide m:val="on"/>
                          <m:ctrlPr>
                            <a:rPr lang="en-US" b="0" i="1" smtClean="0">
                              <a:latin typeface="Cambria Math" charset="0"/>
                            </a:rPr>
                          </m:ctrlPr>
                        </m:naryPr>
                        <m:sub>
                          <m:r>
                            <m:rPr>
                              <m:brk m:alnAt="7"/>
                            </m:rPr>
                            <a:rPr lang="en-US" b="0" i="1" smtClean="0">
                              <a:latin typeface="Cambria Math" charset="0"/>
                            </a:rPr>
                            <m:t>𝑥</m:t>
                          </m:r>
                          <m:r>
                            <a:rPr lang="en-US" b="0" i="1" smtClean="0">
                              <a:latin typeface="Cambria Math" charset="0"/>
                            </a:rPr>
                            <m:t>,</m:t>
                          </m:r>
                          <m:r>
                            <a:rPr lang="en-US" b="0" i="1" smtClean="0">
                              <a:latin typeface="Cambria Math" charset="0"/>
                            </a:rPr>
                            <m:t>𝑦</m:t>
                          </m:r>
                        </m:sub>
                        <m:sup/>
                        <m:e>
                          <m:nary>
                            <m:naryPr>
                              <m:chr m:val="∑"/>
                              <m:supHide m:val="on"/>
                              <m:ctrlPr>
                                <a:rPr lang="en-US" b="0" i="1" smtClean="0">
                                  <a:latin typeface="Cambria Math" charset="0"/>
                                </a:rPr>
                              </m:ctrlPr>
                            </m:naryPr>
                            <m:sub>
                              <m:r>
                                <m:rPr>
                                  <m:brk m:alnAt="7"/>
                                </m:rPr>
                                <a:rPr lang="en-US" b="0" i="1" smtClean="0">
                                  <a:latin typeface="Cambria Math" charset="0"/>
                                </a:rPr>
                                <m:t>𝑘</m:t>
                              </m:r>
                            </m:sub>
                            <m:sup/>
                            <m:e>
                              <m:sSubSup>
                                <m:sSubSupPr>
                                  <m:ctrlPr>
                                    <a:rPr lang="en-US" b="0" i="1" smtClean="0">
                                      <a:latin typeface="Cambria Math" charset="0"/>
                                    </a:rPr>
                                  </m:ctrlPr>
                                </m:sSubSupPr>
                                <m:e>
                                  <m:r>
                                    <a:rPr lang="en-US" b="0" i="1" smtClean="0">
                                      <a:latin typeface="Cambria Math" charset="0"/>
                                    </a:rPr>
                                    <m:t>𝑊</m:t>
                                  </m:r>
                                </m:e>
                                <m:sub>
                                  <m:r>
                                    <a:rPr lang="en-US" b="0" i="1" smtClean="0">
                                      <a:latin typeface="Cambria Math" charset="0"/>
                                    </a:rPr>
                                    <m:t>𝑘</m:t>
                                  </m:r>
                                </m:sub>
                                <m:sup>
                                  <m:r>
                                    <a:rPr lang="en-US" b="0" i="1" smtClean="0">
                                      <a:latin typeface="Cambria Math" charset="0"/>
                                    </a:rPr>
                                    <m:t>𝑐</m:t>
                                  </m:r>
                                </m:sup>
                              </m:sSubSup>
                              <m:sSub>
                                <m:sSubPr>
                                  <m:ctrlPr>
                                    <a:rPr lang="en-US" b="0" i="1" smtClean="0">
                                      <a:latin typeface="Cambria Math" charset="0"/>
                                    </a:rPr>
                                  </m:ctrlPr>
                                </m:sSubPr>
                                <m:e>
                                  <m:r>
                                    <a:rPr lang="en-US" b="0" i="1" smtClean="0">
                                      <a:latin typeface="Cambria Math" charset="0"/>
                                    </a:rPr>
                                    <m:t>𝑓</m:t>
                                  </m:r>
                                </m:e>
                                <m:sub>
                                  <m:r>
                                    <a:rPr lang="en-US" b="0" i="1" smtClean="0">
                                      <a:latin typeface="Cambria Math" charset="0"/>
                                    </a:rPr>
                                    <m:t>𝑘</m:t>
                                  </m:r>
                                </m:sub>
                              </m:sSub>
                              <m:d>
                                <m:dPr>
                                  <m:ctrlPr>
                                    <a:rPr lang="en-US" b="0" i="1" smtClean="0">
                                      <a:latin typeface="Cambria Math" charset="0"/>
                                    </a:rPr>
                                  </m:ctrlPr>
                                </m:dPr>
                                <m:e>
                                  <m:r>
                                    <a:rPr lang="en-US" b="0" i="1" smtClean="0">
                                      <a:latin typeface="Cambria Math" charset="0"/>
                                    </a:rPr>
                                    <m:t>𝑥</m:t>
                                  </m:r>
                                  <m:r>
                                    <a:rPr lang="en-US" b="0" i="1" smtClean="0">
                                      <a:latin typeface="Cambria Math" charset="0"/>
                                    </a:rPr>
                                    <m:t>,</m:t>
                                  </m:r>
                                  <m:r>
                                    <a:rPr lang="en-US" b="0" i="1" smtClean="0">
                                      <a:latin typeface="Cambria Math" charset="0"/>
                                    </a:rPr>
                                    <m:t>𝑦</m:t>
                                  </m:r>
                                </m:e>
                              </m:d>
                            </m:e>
                          </m:nary>
                          <m:r>
                            <a:rPr lang="en-US" b="0" i="1" smtClean="0">
                              <a:latin typeface="Cambria Math" charset="0"/>
                            </a:rPr>
                            <m:t>=</m:t>
                          </m:r>
                          <m:f>
                            <m:fPr>
                              <m:ctrlPr>
                                <a:rPr lang="mr-IN" i="1">
                                  <a:latin typeface="Cambria Math" charset="0"/>
                                </a:rPr>
                              </m:ctrlPr>
                            </m:fPr>
                            <m:num>
                              <m:r>
                                <a:rPr lang="en-US" i="1">
                                  <a:latin typeface="Cambria Math" charset="0"/>
                                </a:rPr>
                                <m:t>1</m:t>
                              </m:r>
                            </m:num>
                            <m:den>
                              <m:r>
                                <a:rPr lang="en-US" i="1">
                                  <a:latin typeface="Cambria Math" charset="0"/>
                                </a:rPr>
                                <m:t>𝑍</m:t>
                              </m:r>
                            </m:den>
                          </m:f>
                          <m:nary>
                            <m:naryPr>
                              <m:chr m:val="∑"/>
                              <m:supHide m:val="on"/>
                              <m:ctrlPr>
                                <a:rPr lang="en-US" b="0" i="1" smtClean="0">
                                  <a:latin typeface="Cambria Math" charset="0"/>
                                </a:rPr>
                              </m:ctrlPr>
                            </m:naryPr>
                            <m:sub>
                              <m:r>
                                <m:rPr>
                                  <m:brk m:alnAt="7"/>
                                </m:rPr>
                                <a:rPr lang="en-US" b="0" i="1" smtClean="0">
                                  <a:latin typeface="Cambria Math" charset="0"/>
                                </a:rPr>
                                <m:t>𝑥</m:t>
                              </m:r>
                              <m:r>
                                <a:rPr lang="en-US" b="0" i="1" smtClean="0">
                                  <a:latin typeface="Cambria Math" charset="0"/>
                                </a:rPr>
                                <m:t>,</m:t>
                              </m:r>
                              <m:r>
                                <a:rPr lang="en-US" b="0" i="1" smtClean="0">
                                  <a:latin typeface="Cambria Math" charset="0"/>
                                </a:rPr>
                                <m:t>𝑦</m:t>
                              </m:r>
                            </m:sub>
                            <m:sup/>
                            <m:e>
                              <m:sSub>
                                <m:sSubPr>
                                  <m:ctrlPr>
                                    <a:rPr lang="en-US" b="0" i="1" smtClean="0">
                                      <a:latin typeface="Cambria Math" charset="0"/>
                                    </a:rPr>
                                  </m:ctrlPr>
                                </m:sSubPr>
                                <m:e>
                                  <m:r>
                                    <a:rPr lang="en-US" b="0" i="1" smtClean="0">
                                      <a:latin typeface="Cambria Math" charset="0"/>
                                    </a:rPr>
                                    <m:t>𝑀</m:t>
                                  </m:r>
                                </m:e>
                                <m:sub>
                                  <m:r>
                                    <a:rPr lang="en-US" b="0" i="1" smtClean="0">
                                      <a:latin typeface="Cambria Math" charset="0"/>
                                    </a:rPr>
                                    <m:t>𝑐</m:t>
                                  </m:r>
                                </m:sub>
                              </m:sSub>
                              <m:r>
                                <a:rPr lang="en-US" b="0" i="1" smtClean="0">
                                  <a:latin typeface="Cambria Math" charset="0"/>
                                </a:rPr>
                                <m:t>(</m:t>
                              </m:r>
                              <m:r>
                                <a:rPr lang="en-US" b="0" i="1" smtClean="0">
                                  <a:latin typeface="Cambria Math" charset="0"/>
                                </a:rPr>
                                <m:t>𝑥</m:t>
                              </m:r>
                              <m:r>
                                <a:rPr lang="en-US" b="0" i="1" smtClean="0">
                                  <a:latin typeface="Cambria Math" charset="0"/>
                                </a:rPr>
                                <m:t>,</m:t>
                              </m:r>
                              <m:r>
                                <a:rPr lang="en-US" b="0" i="1" smtClean="0">
                                  <a:latin typeface="Cambria Math" charset="0"/>
                                </a:rPr>
                                <m:t>𝑦</m:t>
                              </m:r>
                              <m:r>
                                <a:rPr lang="en-US" b="0" i="1" smtClean="0">
                                  <a:latin typeface="Cambria Math" charset="0"/>
                                </a:rPr>
                                <m:t>)</m:t>
                              </m:r>
                            </m:e>
                          </m:nary>
                        </m:e>
                      </m:nary>
                    </m:oMath>
                  </m:oMathPara>
                </a14:m>
                <a:endParaRPr lang="en-US" dirty="0"/>
              </a:p>
            </p:txBody>
          </p:sp>
        </mc:Choice>
        <mc:Fallback xmlns="">
          <p:sp>
            <p:nvSpPr>
              <p:cNvPr id="54" name="TextBox 53"/>
              <p:cNvSpPr txBox="1">
                <a:spLocks noRot="1" noChangeAspect="1" noMove="1" noResize="1" noEditPoints="1" noAdjustHandles="1" noChangeArrowheads="1" noChangeShapeType="1" noTextEdit="1"/>
              </p:cNvSpPr>
              <p:nvPr/>
            </p:nvSpPr>
            <p:spPr>
              <a:xfrm>
                <a:off x="1171792" y="4367477"/>
                <a:ext cx="7678256" cy="703141"/>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8797929" y="4508100"/>
                <a:ext cx="3394071" cy="369332"/>
              </a:xfrm>
              <a:prstGeom prst="rect">
                <a:avLst/>
              </a:prstGeom>
              <a:noFill/>
            </p:spPr>
            <p:txBody>
              <a:bodyPr wrap="none" rtlCol="0">
                <a:spAutoFit/>
              </a:bodyPr>
              <a:lstStyle/>
              <a:p>
                <a:r>
                  <a:rPr lang="en-US" dirty="0" smtClean="0">
                    <a:sym typeface="Wingdings"/>
                  </a:rPr>
                  <a:t>Where </a:t>
                </a:r>
                <a14:m>
                  <m:oMath xmlns:m="http://schemas.openxmlformats.org/officeDocument/2006/math">
                    <m:sSub>
                      <m:sSubPr>
                        <m:ctrlPr>
                          <a:rPr lang="en-US" i="1">
                            <a:latin typeface="Cambria Math" charset="0"/>
                          </a:rPr>
                        </m:ctrlPr>
                      </m:sSubPr>
                      <m:e>
                        <m:r>
                          <a:rPr lang="en-US" i="1">
                            <a:latin typeface="Cambria Math" charset="0"/>
                          </a:rPr>
                          <m:t>𝑀</m:t>
                        </m:r>
                      </m:e>
                      <m:sub>
                        <m:r>
                          <a:rPr lang="en-US" i="1">
                            <a:latin typeface="Cambria Math" charset="0"/>
                          </a:rPr>
                          <m:t>𝑐</m:t>
                        </m:r>
                      </m:sub>
                    </m:sSub>
                    <m:r>
                      <a:rPr lang="en-US" i="1">
                        <a:latin typeface="Cambria Math" charset="0"/>
                      </a:rPr>
                      <m:t>(</m:t>
                    </m:r>
                    <m:r>
                      <a:rPr lang="en-US" i="1">
                        <a:latin typeface="Cambria Math" charset="0"/>
                      </a:rPr>
                      <m:t>𝑥</m:t>
                    </m:r>
                    <m:r>
                      <a:rPr lang="en-US" i="1">
                        <a:latin typeface="Cambria Math" charset="0"/>
                      </a:rPr>
                      <m:t>,</m:t>
                    </m:r>
                    <m:r>
                      <a:rPr lang="en-US" i="1">
                        <a:latin typeface="Cambria Math" charset="0"/>
                      </a:rPr>
                      <m:t>𝑦</m:t>
                    </m:r>
                    <m:r>
                      <a:rPr lang="en-US" i="1">
                        <a:latin typeface="Cambria Math" charset="0"/>
                      </a:rPr>
                      <m:t>)=</m:t>
                    </m:r>
                    <m:nary>
                      <m:naryPr>
                        <m:chr m:val="∑"/>
                        <m:supHide m:val="on"/>
                        <m:ctrlPr>
                          <a:rPr lang="en-US" b="0" i="1" smtClean="0">
                            <a:latin typeface="Cambria Math" charset="0"/>
                          </a:rPr>
                        </m:ctrlPr>
                      </m:naryPr>
                      <m:sub>
                        <m:r>
                          <m:rPr>
                            <m:brk m:alnAt="7"/>
                          </m:rPr>
                          <a:rPr lang="en-US" b="0" i="1" smtClean="0">
                            <a:latin typeface="Cambria Math" charset="0"/>
                          </a:rPr>
                          <m:t>𝑘</m:t>
                        </m:r>
                      </m:sub>
                      <m:sup/>
                      <m:e>
                        <m:sSubSup>
                          <m:sSubSupPr>
                            <m:ctrlPr>
                              <a:rPr lang="en-US" b="0" i="1" smtClean="0">
                                <a:latin typeface="Cambria Math" charset="0"/>
                              </a:rPr>
                            </m:ctrlPr>
                          </m:sSubSupPr>
                          <m:e>
                            <m:r>
                              <a:rPr lang="en-US" b="0" i="1" smtClean="0">
                                <a:latin typeface="Cambria Math" charset="0"/>
                              </a:rPr>
                              <m:t>𝑊</m:t>
                            </m:r>
                          </m:e>
                          <m:sub>
                            <m:r>
                              <a:rPr lang="en-US" b="0" i="1" smtClean="0">
                                <a:latin typeface="Cambria Math" charset="0"/>
                              </a:rPr>
                              <m:t>𝑘</m:t>
                            </m:r>
                          </m:sub>
                          <m:sup>
                            <m:r>
                              <a:rPr lang="en-US" b="0" i="1" smtClean="0">
                                <a:latin typeface="Cambria Math" charset="0"/>
                              </a:rPr>
                              <m:t>𝑐</m:t>
                            </m:r>
                          </m:sup>
                        </m:sSubSup>
                        <m:sSub>
                          <m:sSubPr>
                            <m:ctrlPr>
                              <a:rPr lang="en-US" b="0" i="1" smtClean="0">
                                <a:latin typeface="Cambria Math" charset="0"/>
                              </a:rPr>
                            </m:ctrlPr>
                          </m:sSubPr>
                          <m:e>
                            <m:r>
                              <a:rPr lang="en-US" b="0" i="1" smtClean="0">
                                <a:latin typeface="Cambria Math" charset="0"/>
                              </a:rPr>
                              <m:t>𝑓</m:t>
                            </m:r>
                          </m:e>
                          <m:sub>
                            <m:r>
                              <a:rPr lang="en-US" b="0" i="1" smtClean="0">
                                <a:latin typeface="Cambria Math" charset="0"/>
                              </a:rPr>
                              <m:t>𝑘</m:t>
                            </m:r>
                          </m:sub>
                        </m:sSub>
                        <m:d>
                          <m:dPr>
                            <m:ctrlPr>
                              <a:rPr lang="en-US" b="0" i="1" smtClean="0">
                                <a:latin typeface="Cambria Math" charset="0"/>
                              </a:rPr>
                            </m:ctrlPr>
                          </m:dPr>
                          <m:e>
                            <m:r>
                              <a:rPr lang="en-US" b="0" i="1" smtClean="0">
                                <a:latin typeface="Cambria Math" charset="0"/>
                              </a:rPr>
                              <m:t>𝑥</m:t>
                            </m:r>
                            <m:r>
                              <a:rPr lang="en-US" b="0" i="1" smtClean="0">
                                <a:latin typeface="Cambria Math" charset="0"/>
                              </a:rPr>
                              <m:t>,</m:t>
                            </m:r>
                            <m:r>
                              <a:rPr lang="en-US" b="0" i="1" smtClean="0">
                                <a:latin typeface="Cambria Math" charset="0"/>
                              </a:rPr>
                              <m:t>𝑦</m:t>
                            </m:r>
                          </m:e>
                        </m:d>
                      </m:e>
                    </m:nary>
                  </m:oMath>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8797929" y="4508100"/>
                <a:ext cx="3394071" cy="369332"/>
              </a:xfrm>
              <a:prstGeom prst="rect">
                <a:avLst/>
              </a:prstGeom>
              <a:blipFill rotWithShape="0">
                <a:blip r:embed="rId11"/>
                <a:stretch>
                  <a:fillRect l="-1436" t="-121667" b="-188333"/>
                </a:stretch>
              </a:blipFill>
            </p:spPr>
            <p:txBody>
              <a:bodyPr/>
              <a:lstStyle/>
              <a:p>
                <a:r>
                  <a:rPr lang="en-US">
                    <a:noFill/>
                  </a:rPr>
                  <a:t> </a:t>
                </a:r>
              </a:p>
            </p:txBody>
          </p:sp>
        </mc:Fallback>
      </mc:AlternateContent>
      <p:sp>
        <p:nvSpPr>
          <p:cNvPr id="56" name="TextBox 55"/>
          <p:cNvSpPr txBox="1"/>
          <p:nvPr/>
        </p:nvSpPr>
        <p:spPr>
          <a:xfrm>
            <a:off x="284813" y="5289816"/>
            <a:ext cx="11754787" cy="923330"/>
          </a:xfrm>
          <a:prstGeom prst="rect">
            <a:avLst/>
          </a:prstGeom>
          <a:noFill/>
        </p:spPr>
        <p:txBody>
          <a:bodyPr wrap="square" rtlCol="0">
            <a:spAutoFit/>
          </a:bodyPr>
          <a:lstStyle/>
          <a:p>
            <a:pPr marL="285750" indent="-285750">
              <a:buFont typeface="Arial" charset="0"/>
              <a:buChar char="•"/>
            </a:pPr>
            <a:r>
              <a:rPr lang="en-US" dirty="0" smtClean="0"/>
              <a:t>(First interpretation) Take </a:t>
            </a:r>
            <a:r>
              <a:rPr lang="en-US" dirty="0"/>
              <a:t>simple average of activations in a channel and then take weighted </a:t>
            </a:r>
            <a:r>
              <a:rPr lang="en-US" dirty="0" smtClean="0"/>
              <a:t>average</a:t>
            </a:r>
          </a:p>
          <a:p>
            <a:pPr marL="285750" indent="-285750">
              <a:buFont typeface="Arial" charset="0"/>
              <a:buChar char="•"/>
            </a:pPr>
            <a:r>
              <a:rPr lang="en-US" dirty="0" smtClean="0"/>
              <a:t>(</a:t>
            </a:r>
            <a:r>
              <a:rPr lang="en-US" dirty="0"/>
              <a:t>Second interpretation) Take weighted average across channels for activations at fixed (</a:t>
            </a:r>
            <a:r>
              <a:rPr lang="en-US" dirty="0" err="1"/>
              <a:t>x,y</a:t>
            </a:r>
            <a:r>
              <a:rPr lang="en-US" dirty="0"/>
              <a:t>) and then take simple average (equivalent to sum)</a:t>
            </a:r>
          </a:p>
        </p:txBody>
      </p:sp>
      <p:sp>
        <p:nvSpPr>
          <p:cNvPr id="22"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23"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Tree>
    <p:extLst>
      <p:ext uri="{BB962C8B-B14F-4D97-AF65-F5344CB8AC3E}">
        <p14:creationId xmlns:p14="http://schemas.microsoft.com/office/powerpoint/2010/main" val="6395601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grpSp>
        <p:nvGrpSpPr>
          <p:cNvPr id="5" name="Group 4"/>
          <p:cNvGrpSpPr/>
          <p:nvPr/>
        </p:nvGrpSpPr>
        <p:grpSpPr>
          <a:xfrm>
            <a:off x="1011211" y="1517113"/>
            <a:ext cx="10134600" cy="1993193"/>
            <a:chOff x="977875" y="1593528"/>
            <a:chExt cx="10617089" cy="2286678"/>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75" y="1593528"/>
              <a:ext cx="10617089" cy="2286678"/>
            </a:xfrm>
            <a:prstGeom prst="rect">
              <a:avLst/>
            </a:prstGeom>
          </p:spPr>
        </p:pic>
        <mc:AlternateContent xmlns:mc="http://schemas.openxmlformats.org/markup-compatibility/2006" xmlns:a14="http://schemas.microsoft.com/office/drawing/2010/main">
          <mc:Choice Requires="a14">
            <p:sp>
              <p:nvSpPr>
                <p:cNvPr id="35" name="TextBox 34"/>
                <p:cNvSpPr txBox="1"/>
                <p:nvPr/>
              </p:nvSpPr>
              <p:spPr>
                <a:xfrm>
                  <a:off x="8881258" y="1834276"/>
                  <a:ext cx="102529" cy="1063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𝐹</m:t>
                            </m:r>
                          </m:e>
                          <m:sub>
                            <m:r>
                              <a:rPr lang="en-US" b="0" i="1" smtClean="0">
                                <a:latin typeface="Cambria Math"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8881258" y="1834276"/>
                  <a:ext cx="102529" cy="106311"/>
                </a:xfrm>
                <a:prstGeom prst="rect">
                  <a:avLst/>
                </a:prstGeom>
                <a:blipFill rotWithShape="0">
                  <a:blip r:embed="rId4"/>
                  <a:stretch>
                    <a:fillRect l="-76471" r="-158824" b="-25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8881258" y="2281549"/>
                  <a:ext cx="20996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𝐹</m:t>
                            </m:r>
                          </m:e>
                          <m:sub>
                            <m:r>
                              <a:rPr lang="en-US" b="0" i="1" smtClean="0">
                                <a:latin typeface="Cambria Math"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8881258" y="2281549"/>
                  <a:ext cx="209963" cy="276999"/>
                </a:xfrm>
                <a:prstGeom prst="rect">
                  <a:avLst/>
                </a:prstGeom>
                <a:blipFill rotWithShape="0">
                  <a:blip r:embed="rId5"/>
                  <a:stretch>
                    <a:fillRect l="-39394" r="-36364" b="-3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8869901" y="3134554"/>
                  <a:ext cx="20996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𝐹</m:t>
                            </m:r>
                          </m:e>
                          <m:sub>
                            <m:r>
                              <a:rPr lang="en-US" b="0" i="1" smtClean="0">
                                <a:latin typeface="Cambria Math" charset="0"/>
                              </a:rPr>
                              <m:t>𝑛</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8869901" y="3134554"/>
                  <a:ext cx="209963" cy="276999"/>
                </a:xfrm>
                <a:prstGeom prst="rect">
                  <a:avLst/>
                </a:prstGeom>
                <a:blipFill rotWithShape="0">
                  <a:blip r:embed="rId6"/>
                  <a:stretch>
                    <a:fillRect l="-39394" r="-24242" b="-27500"/>
                  </a:stretch>
                </a:blipFill>
              </p:spPr>
              <p:txBody>
                <a:bodyPr/>
                <a:lstStyle/>
                <a:p>
                  <a:r>
                    <a:rPr lang="en-US">
                      <a:noFill/>
                    </a:rPr>
                    <a:t> </a:t>
                  </a:r>
                </a:p>
              </p:txBody>
            </p:sp>
          </mc:Fallback>
        </mc:AlternateContent>
        <p:sp>
          <p:nvSpPr>
            <p:cNvPr id="38" name="TextBox 37"/>
            <p:cNvSpPr txBox="1"/>
            <p:nvPr/>
          </p:nvSpPr>
          <p:spPr>
            <a:xfrm>
              <a:off x="9482878" y="1658452"/>
              <a:ext cx="387941" cy="338554"/>
            </a:xfrm>
            <a:prstGeom prst="rect">
              <a:avLst/>
            </a:prstGeom>
            <a:noFill/>
          </p:spPr>
          <p:txBody>
            <a:bodyPr wrap="square" rtlCol="0">
              <a:spAutoFit/>
            </a:bodyPr>
            <a:lstStyle/>
            <a:p>
              <a:r>
                <a:rPr lang="en-US" sz="1600" dirty="0" smtClean="0">
                  <a:solidFill>
                    <a:schemeClr val="accent5">
                      <a:lumMod val="75000"/>
                    </a:schemeClr>
                  </a:solidFill>
                </a:rPr>
                <a:t>c</a:t>
              </a:r>
              <a:endParaRPr lang="en-US" sz="1600" dirty="0">
                <a:solidFill>
                  <a:schemeClr val="accent5">
                    <a:lumMod val="75000"/>
                  </a:schemeClr>
                </a:solidFill>
              </a:endParaRPr>
            </a:p>
          </p:txBody>
        </p:sp>
        <p:sp>
          <p:nvSpPr>
            <p:cNvPr id="39" name="TextBox 38"/>
            <p:cNvSpPr txBox="1"/>
            <p:nvPr/>
          </p:nvSpPr>
          <p:spPr>
            <a:xfrm>
              <a:off x="9495405" y="2265319"/>
              <a:ext cx="387941" cy="338554"/>
            </a:xfrm>
            <a:prstGeom prst="rect">
              <a:avLst/>
            </a:prstGeom>
            <a:noFill/>
          </p:spPr>
          <p:txBody>
            <a:bodyPr wrap="square" rtlCol="0">
              <a:spAutoFit/>
            </a:bodyPr>
            <a:lstStyle/>
            <a:p>
              <a:r>
                <a:rPr lang="en-US" sz="1600" dirty="0" smtClean="0">
                  <a:solidFill>
                    <a:srgbClr val="FF0000"/>
                  </a:solidFill>
                </a:rPr>
                <a:t>c</a:t>
              </a:r>
              <a:endParaRPr lang="en-US" sz="1600" dirty="0">
                <a:solidFill>
                  <a:srgbClr val="FF0000"/>
                </a:solidFill>
              </a:endParaRPr>
            </a:p>
          </p:txBody>
        </p:sp>
        <p:sp>
          <p:nvSpPr>
            <p:cNvPr id="40" name="TextBox 39"/>
            <p:cNvSpPr txBox="1"/>
            <p:nvPr/>
          </p:nvSpPr>
          <p:spPr>
            <a:xfrm>
              <a:off x="9482878" y="2965277"/>
              <a:ext cx="387941" cy="338554"/>
            </a:xfrm>
            <a:prstGeom prst="rect">
              <a:avLst/>
            </a:prstGeom>
            <a:noFill/>
          </p:spPr>
          <p:txBody>
            <a:bodyPr wrap="square" rtlCol="0">
              <a:spAutoFit/>
            </a:bodyPr>
            <a:lstStyle/>
            <a:p>
              <a:r>
                <a:rPr lang="en-US" sz="1600" dirty="0" smtClean="0">
                  <a:solidFill>
                    <a:srgbClr val="00B050"/>
                  </a:solidFill>
                </a:rPr>
                <a:t>c</a:t>
              </a:r>
              <a:endParaRPr lang="en-US" sz="1600" dirty="0">
                <a:solidFill>
                  <a:srgbClr val="00B050"/>
                </a:solidFill>
              </a:endParaRPr>
            </a:p>
          </p:txBody>
        </p:sp>
      </p:grpSp>
      <p:sp>
        <p:nvSpPr>
          <p:cNvPr id="4" name="Slide Number Placeholder 3"/>
          <p:cNvSpPr>
            <a:spLocks noGrp="1"/>
          </p:cNvSpPr>
          <p:nvPr>
            <p:ph type="sldNum" sz="quarter" idx="12"/>
          </p:nvPr>
        </p:nvSpPr>
        <p:spPr/>
        <p:txBody>
          <a:bodyPr/>
          <a:lstStyle/>
          <a:p>
            <a:fld id="{683B8651-0143-4140-839E-3D36292080E8}" type="slidenum">
              <a:rPr lang="en-US" smtClean="0"/>
              <a:t>35</a:t>
            </a:fld>
            <a:endParaRPr lang="en-US" dirty="0"/>
          </a:p>
        </p:txBody>
      </p:sp>
      <p:sp>
        <p:nvSpPr>
          <p:cNvPr id="9" name="TextBox 8"/>
          <p:cNvSpPr txBox="1"/>
          <p:nvPr/>
        </p:nvSpPr>
        <p:spPr>
          <a:xfrm>
            <a:off x="7574692" y="6178161"/>
            <a:ext cx="4617308" cy="400110"/>
          </a:xfrm>
          <a:prstGeom prst="rect">
            <a:avLst/>
          </a:prstGeom>
          <a:noFill/>
        </p:spPr>
        <p:txBody>
          <a:bodyPr wrap="square" rtlCol="0">
            <a:spAutoFit/>
          </a:bodyPr>
          <a:lstStyle/>
          <a:p>
            <a:pPr marL="227012" lvl="1">
              <a:buClr>
                <a:schemeClr val="tx2">
                  <a:lumMod val="75000"/>
                </a:schemeClr>
              </a:buClr>
            </a:pPr>
            <a:r>
              <a:rPr lang="en-US" sz="1000" dirty="0">
                <a:solidFill>
                  <a:schemeClr val="tx2">
                    <a:lumMod val="50000"/>
                  </a:schemeClr>
                </a:solidFill>
              </a:rPr>
              <a:t>B. Zhou, A. Khosla, A </a:t>
            </a:r>
            <a:r>
              <a:rPr lang="en-US" sz="1000" dirty="0" err="1">
                <a:solidFill>
                  <a:schemeClr val="tx2">
                    <a:lumMod val="50000"/>
                  </a:schemeClr>
                </a:solidFill>
              </a:rPr>
              <a:t>Lapedriza</a:t>
            </a:r>
            <a:r>
              <a:rPr lang="en-US" sz="1000" dirty="0">
                <a:solidFill>
                  <a:schemeClr val="tx2">
                    <a:lumMod val="50000"/>
                  </a:schemeClr>
                </a:solidFill>
              </a:rPr>
              <a:t>, A Oliva, A </a:t>
            </a:r>
            <a:r>
              <a:rPr lang="en-US" sz="1000" dirty="0" err="1">
                <a:solidFill>
                  <a:schemeClr val="tx2">
                    <a:lumMod val="50000"/>
                  </a:schemeClr>
                </a:solidFill>
              </a:rPr>
              <a:t>Torralba</a:t>
            </a:r>
            <a:r>
              <a:rPr lang="en-US" sz="1000" dirty="0">
                <a:solidFill>
                  <a:schemeClr val="tx2">
                    <a:lumMod val="50000"/>
                  </a:schemeClr>
                </a:solidFill>
              </a:rPr>
              <a:t>, </a:t>
            </a:r>
            <a:r>
              <a:rPr lang="en-US" sz="1000" dirty="0" smtClean="0">
                <a:solidFill>
                  <a:schemeClr val="tx2">
                    <a:lumMod val="50000"/>
                  </a:schemeClr>
                </a:solidFill>
              </a:rPr>
              <a:t>“Learning Deep </a:t>
            </a:r>
            <a:r>
              <a:rPr lang="en-US" sz="1000" dirty="0">
                <a:solidFill>
                  <a:schemeClr val="tx2">
                    <a:lumMod val="50000"/>
                  </a:schemeClr>
                </a:solidFill>
              </a:rPr>
              <a:t>Features for Discriminative </a:t>
            </a:r>
            <a:r>
              <a:rPr lang="en-US" sz="1000" dirty="0" smtClean="0">
                <a:solidFill>
                  <a:schemeClr val="tx2">
                    <a:lumMod val="50000"/>
                  </a:schemeClr>
                </a:solidFill>
              </a:rPr>
              <a:t>Localization”, </a:t>
            </a:r>
            <a:r>
              <a:rPr lang="en-US" sz="1000" dirty="0">
                <a:solidFill>
                  <a:schemeClr val="tx2">
                    <a:lumMod val="50000"/>
                  </a:schemeClr>
                </a:solidFill>
              </a:rPr>
              <a:t>CVPR 2016</a:t>
            </a:r>
            <a:endParaRPr lang="en-US" sz="1400" dirty="0">
              <a:solidFill>
                <a:schemeClr val="tx2">
                  <a:lumMod val="50000"/>
                </a:schemeClr>
              </a:solidFill>
            </a:endParaRPr>
          </a:p>
        </p:txBody>
      </p:sp>
      <p:sp>
        <p:nvSpPr>
          <p:cNvPr id="11" name="Google Shape;87;p12"/>
          <p:cNvSpPr txBox="1"/>
          <p:nvPr/>
        </p:nvSpPr>
        <p:spPr>
          <a:xfrm>
            <a:off x="284813" y="817552"/>
            <a:ext cx="11587397"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Now AM will stand for Activation Map (</a:t>
            </a:r>
            <a:r>
              <a:rPr lang="en-US" sz="3000" b="1" dirty="0" smtClean="0">
                <a:solidFill>
                  <a:srgbClr val="434343"/>
                </a:solidFill>
              </a:rPr>
              <a:t>not</a:t>
            </a:r>
            <a:r>
              <a:rPr lang="en-US" sz="3000" dirty="0" smtClean="0">
                <a:solidFill>
                  <a:srgbClr val="434343"/>
                </a:solidFill>
              </a:rPr>
              <a:t> Activation Maximization)</a:t>
            </a:r>
            <a:endParaRPr sz="3000" dirty="0">
              <a:solidFill>
                <a:srgbClr val="434343"/>
              </a:solidFill>
            </a:endParaRPr>
          </a:p>
        </p:txBody>
      </p:sp>
      <p:sp>
        <p:nvSpPr>
          <p:cNvPr id="22"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23"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211" y="4096799"/>
            <a:ext cx="9609221" cy="2134258"/>
          </a:xfrm>
          <a:prstGeom prst="rect">
            <a:avLst/>
          </a:prstGeom>
        </p:spPr>
      </p:pic>
      <p:sp>
        <p:nvSpPr>
          <p:cNvPr id="3" name="Left Brace 2"/>
          <p:cNvSpPr/>
          <p:nvPr/>
        </p:nvSpPr>
        <p:spPr>
          <a:xfrm rot="16200000">
            <a:off x="8243494" y="1728933"/>
            <a:ext cx="508373" cy="367465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p:cNvSpPr txBox="1"/>
              <p:nvPr/>
            </p:nvSpPr>
            <p:spPr>
              <a:xfrm>
                <a:off x="4366033" y="3268365"/>
                <a:ext cx="1917256" cy="7031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𝑆</m:t>
                          </m:r>
                        </m:e>
                        <m:sub>
                          <m:r>
                            <a:rPr lang="en-US" b="0" i="1" smtClean="0">
                              <a:latin typeface="Cambria Math" charset="0"/>
                            </a:rPr>
                            <m:t>𝑐</m:t>
                          </m:r>
                        </m:sub>
                      </m:sSub>
                      <m:r>
                        <a:rPr lang="en-US" b="0" i="1" smtClean="0">
                          <a:latin typeface="Cambria Math" charset="0"/>
                        </a:rPr>
                        <m:t>=</m:t>
                      </m:r>
                      <m:f>
                        <m:fPr>
                          <m:ctrlPr>
                            <a:rPr lang="mr-IN" i="1">
                              <a:latin typeface="Cambria Math" charset="0"/>
                            </a:rPr>
                          </m:ctrlPr>
                        </m:fPr>
                        <m:num>
                          <m:r>
                            <a:rPr lang="en-US" i="1">
                              <a:latin typeface="Cambria Math" charset="0"/>
                            </a:rPr>
                            <m:t>1</m:t>
                          </m:r>
                        </m:num>
                        <m:den>
                          <m:r>
                            <a:rPr lang="en-US" i="1">
                              <a:latin typeface="Cambria Math" charset="0"/>
                            </a:rPr>
                            <m:t>𝑍</m:t>
                          </m:r>
                        </m:den>
                      </m:f>
                      <m:nary>
                        <m:naryPr>
                          <m:chr m:val="∑"/>
                          <m:supHide m:val="on"/>
                          <m:ctrlPr>
                            <a:rPr lang="en-US" i="1">
                              <a:latin typeface="Cambria Math" charset="0"/>
                            </a:rPr>
                          </m:ctrlPr>
                        </m:naryPr>
                        <m:sub>
                          <m:r>
                            <m:rPr>
                              <m:brk m:alnAt="7"/>
                            </m:rPr>
                            <a:rPr lang="en-US" i="1">
                              <a:latin typeface="Cambria Math" charset="0"/>
                            </a:rPr>
                            <m:t>𝑥</m:t>
                          </m:r>
                          <m:r>
                            <a:rPr lang="en-US" i="1">
                              <a:latin typeface="Cambria Math" charset="0"/>
                            </a:rPr>
                            <m:t>,</m:t>
                          </m:r>
                          <m:r>
                            <a:rPr lang="en-US" i="1">
                              <a:latin typeface="Cambria Math" charset="0"/>
                            </a:rPr>
                            <m:t>𝑦</m:t>
                          </m:r>
                        </m:sub>
                        <m:sup/>
                        <m:e>
                          <m:sSub>
                            <m:sSubPr>
                              <m:ctrlPr>
                                <a:rPr lang="en-US" i="1">
                                  <a:latin typeface="Cambria Math" charset="0"/>
                                </a:rPr>
                              </m:ctrlPr>
                            </m:sSubPr>
                            <m:e>
                              <m:r>
                                <a:rPr lang="en-US" i="1">
                                  <a:latin typeface="Cambria Math" charset="0"/>
                                </a:rPr>
                                <m:t>𝑀</m:t>
                              </m:r>
                            </m:e>
                            <m:sub>
                              <m:r>
                                <a:rPr lang="en-US" i="1">
                                  <a:latin typeface="Cambria Math" charset="0"/>
                                </a:rPr>
                                <m:t>𝑐</m:t>
                              </m:r>
                            </m:sub>
                          </m:sSub>
                          <m:r>
                            <a:rPr lang="en-US" i="1">
                              <a:latin typeface="Cambria Math" charset="0"/>
                            </a:rPr>
                            <m:t>(</m:t>
                          </m:r>
                          <m:r>
                            <a:rPr lang="en-US" i="1">
                              <a:latin typeface="Cambria Math" charset="0"/>
                            </a:rPr>
                            <m:t>𝑥</m:t>
                          </m:r>
                          <m:r>
                            <a:rPr lang="en-US" i="1">
                              <a:latin typeface="Cambria Math" charset="0"/>
                            </a:rPr>
                            <m:t>,</m:t>
                          </m:r>
                          <m:r>
                            <a:rPr lang="en-US" i="1">
                              <a:latin typeface="Cambria Math" charset="0"/>
                            </a:rPr>
                            <m:t>𝑦</m:t>
                          </m:r>
                          <m:r>
                            <a:rPr lang="en-US" i="1">
                              <a:latin typeface="Cambria Math" charset="0"/>
                            </a:rPr>
                            <m:t>)</m:t>
                          </m:r>
                        </m:e>
                      </m:nary>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4366033" y="3268365"/>
                <a:ext cx="1917256" cy="703141"/>
              </a:xfrm>
              <a:prstGeom prst="rect">
                <a:avLst/>
              </a:prstGeom>
              <a:blipFill rotWithShape="0">
                <a:blip r:embed="rId8"/>
                <a:stretch>
                  <a:fillRect b="-870"/>
                </a:stretch>
              </a:blipFill>
            </p:spPr>
            <p:txBody>
              <a:bodyPr/>
              <a:lstStyle/>
              <a:p>
                <a:r>
                  <a:rPr lang="en-US">
                    <a:noFill/>
                  </a:rPr>
                  <a:t> </a:t>
                </a:r>
              </a:p>
            </p:txBody>
          </p:sp>
        </mc:Fallback>
      </mc:AlternateContent>
    </p:spTree>
    <p:extLst>
      <p:ext uri="{BB962C8B-B14F-4D97-AF65-F5344CB8AC3E}">
        <p14:creationId xmlns:p14="http://schemas.microsoft.com/office/powerpoint/2010/main" val="13175803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36</a:t>
            </a:fld>
            <a:endParaRPr lang="en-US" dirty="0"/>
          </a:p>
        </p:txBody>
      </p:sp>
      <p:sp>
        <p:nvSpPr>
          <p:cNvPr id="9" name="TextBox 8"/>
          <p:cNvSpPr txBox="1"/>
          <p:nvPr/>
        </p:nvSpPr>
        <p:spPr>
          <a:xfrm>
            <a:off x="7574692" y="6178161"/>
            <a:ext cx="4617308" cy="400110"/>
          </a:xfrm>
          <a:prstGeom prst="rect">
            <a:avLst/>
          </a:prstGeom>
          <a:noFill/>
        </p:spPr>
        <p:txBody>
          <a:bodyPr wrap="square" rtlCol="0">
            <a:spAutoFit/>
          </a:bodyPr>
          <a:lstStyle/>
          <a:p>
            <a:pPr marL="227012" lvl="1">
              <a:buClr>
                <a:schemeClr val="tx2">
                  <a:lumMod val="75000"/>
                </a:schemeClr>
              </a:buClr>
            </a:pPr>
            <a:r>
              <a:rPr lang="en-US" sz="1000" dirty="0">
                <a:solidFill>
                  <a:schemeClr val="tx2">
                    <a:lumMod val="50000"/>
                  </a:schemeClr>
                </a:solidFill>
              </a:rPr>
              <a:t>B. Zhou, A. Khosla, A </a:t>
            </a:r>
            <a:r>
              <a:rPr lang="en-US" sz="1000" dirty="0" err="1">
                <a:solidFill>
                  <a:schemeClr val="tx2">
                    <a:lumMod val="50000"/>
                  </a:schemeClr>
                </a:solidFill>
              </a:rPr>
              <a:t>Lapedriza</a:t>
            </a:r>
            <a:r>
              <a:rPr lang="en-US" sz="1000" dirty="0">
                <a:solidFill>
                  <a:schemeClr val="tx2">
                    <a:lumMod val="50000"/>
                  </a:schemeClr>
                </a:solidFill>
              </a:rPr>
              <a:t>, A Oliva, A </a:t>
            </a:r>
            <a:r>
              <a:rPr lang="en-US" sz="1000" dirty="0" err="1">
                <a:solidFill>
                  <a:schemeClr val="tx2">
                    <a:lumMod val="50000"/>
                  </a:schemeClr>
                </a:solidFill>
              </a:rPr>
              <a:t>Torralba</a:t>
            </a:r>
            <a:r>
              <a:rPr lang="en-US" sz="1000" dirty="0">
                <a:solidFill>
                  <a:schemeClr val="tx2">
                    <a:lumMod val="50000"/>
                  </a:schemeClr>
                </a:solidFill>
              </a:rPr>
              <a:t>, </a:t>
            </a:r>
            <a:r>
              <a:rPr lang="en-US" sz="1000" dirty="0" smtClean="0">
                <a:solidFill>
                  <a:schemeClr val="tx2">
                    <a:lumMod val="50000"/>
                  </a:schemeClr>
                </a:solidFill>
              </a:rPr>
              <a:t>“Learning Deep </a:t>
            </a:r>
            <a:r>
              <a:rPr lang="en-US" sz="1000" dirty="0">
                <a:solidFill>
                  <a:schemeClr val="tx2">
                    <a:lumMod val="50000"/>
                  </a:schemeClr>
                </a:solidFill>
              </a:rPr>
              <a:t>Features for Discriminative </a:t>
            </a:r>
            <a:r>
              <a:rPr lang="en-US" sz="1000" dirty="0" smtClean="0">
                <a:solidFill>
                  <a:schemeClr val="tx2">
                    <a:lumMod val="50000"/>
                  </a:schemeClr>
                </a:solidFill>
              </a:rPr>
              <a:t>Localization”, </a:t>
            </a:r>
            <a:r>
              <a:rPr lang="en-US" sz="1000" dirty="0">
                <a:solidFill>
                  <a:schemeClr val="tx2">
                    <a:lumMod val="50000"/>
                  </a:schemeClr>
                </a:solidFill>
              </a:rPr>
              <a:t>CVPR 2016</a:t>
            </a:r>
            <a:endParaRPr lang="en-US" sz="1400" dirty="0">
              <a:solidFill>
                <a:schemeClr val="tx2">
                  <a:lumMod val="50000"/>
                </a:schemeClr>
              </a:solidFill>
            </a:endParaRPr>
          </a:p>
        </p:txBody>
      </p:sp>
      <p:sp>
        <p:nvSpPr>
          <p:cNvPr id="11" name="Google Shape;87;p12"/>
          <p:cNvSpPr txBox="1"/>
          <p:nvPr/>
        </p:nvSpPr>
        <p:spPr>
          <a:xfrm>
            <a:off x="284813" y="817552"/>
            <a:ext cx="11587397"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Class Activation Map (CAM)</a:t>
            </a:r>
            <a:endParaRPr sz="3000" dirty="0">
              <a:solidFill>
                <a:srgbClr val="434343"/>
              </a:solidFill>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813" y="2601273"/>
            <a:ext cx="6919372" cy="2370171"/>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9369" y="2066702"/>
            <a:ext cx="4743731" cy="3900113"/>
          </a:xfrm>
          <a:prstGeom prst="rect">
            <a:avLst/>
          </a:prstGeom>
        </p:spPr>
      </p:pic>
      <p:sp>
        <p:nvSpPr>
          <p:cNvPr id="10"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12"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Tree>
    <p:extLst>
      <p:ext uri="{BB962C8B-B14F-4D97-AF65-F5344CB8AC3E}">
        <p14:creationId xmlns:p14="http://schemas.microsoft.com/office/powerpoint/2010/main" val="19979692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37</a:t>
            </a:fld>
            <a:endParaRPr lang="en-US" dirty="0"/>
          </a:p>
        </p:txBody>
      </p:sp>
      <p:sp>
        <p:nvSpPr>
          <p:cNvPr id="9" name="TextBox 8"/>
          <p:cNvSpPr txBox="1"/>
          <p:nvPr/>
        </p:nvSpPr>
        <p:spPr>
          <a:xfrm>
            <a:off x="7574692" y="6152761"/>
            <a:ext cx="4617308" cy="553998"/>
          </a:xfrm>
          <a:prstGeom prst="rect">
            <a:avLst/>
          </a:prstGeom>
          <a:noFill/>
        </p:spPr>
        <p:txBody>
          <a:bodyPr wrap="square" rtlCol="0">
            <a:spAutoFit/>
          </a:bodyPr>
          <a:lstStyle/>
          <a:p>
            <a:pPr marL="227012" lvl="1">
              <a:buClr>
                <a:schemeClr val="tx2">
                  <a:lumMod val="75000"/>
                </a:schemeClr>
              </a:buClr>
            </a:pPr>
            <a:r>
              <a:rPr lang="en-US" sz="1000" dirty="0" smtClean="0">
                <a:solidFill>
                  <a:schemeClr val="tx2">
                    <a:lumMod val="50000"/>
                  </a:schemeClr>
                </a:solidFill>
              </a:rPr>
              <a:t>R </a:t>
            </a:r>
            <a:r>
              <a:rPr lang="en-US" sz="1000" dirty="0" err="1" smtClean="0">
                <a:solidFill>
                  <a:schemeClr val="tx2">
                    <a:lumMod val="50000"/>
                  </a:schemeClr>
                </a:solidFill>
              </a:rPr>
              <a:t>Selvaraju</a:t>
            </a:r>
            <a:r>
              <a:rPr lang="en-US" sz="1000" dirty="0" smtClean="0">
                <a:solidFill>
                  <a:schemeClr val="tx2">
                    <a:lumMod val="50000"/>
                  </a:schemeClr>
                </a:solidFill>
              </a:rPr>
              <a:t>, A Das, R </a:t>
            </a:r>
            <a:r>
              <a:rPr lang="en-US" sz="1000" dirty="0" err="1" smtClean="0">
                <a:solidFill>
                  <a:schemeClr val="tx2">
                    <a:lumMod val="50000"/>
                  </a:schemeClr>
                </a:solidFill>
              </a:rPr>
              <a:t>Vedantam</a:t>
            </a:r>
            <a:r>
              <a:rPr lang="en-US" sz="1000" dirty="0" smtClean="0">
                <a:solidFill>
                  <a:schemeClr val="tx2">
                    <a:lumMod val="50000"/>
                  </a:schemeClr>
                </a:solidFill>
              </a:rPr>
              <a:t>, M Cogswell, D Parikh, D </a:t>
            </a:r>
            <a:r>
              <a:rPr lang="en-US" sz="1000" dirty="0" err="1" smtClean="0">
                <a:solidFill>
                  <a:schemeClr val="tx2">
                    <a:lumMod val="50000"/>
                  </a:schemeClr>
                </a:solidFill>
              </a:rPr>
              <a:t>Batra</a:t>
            </a:r>
            <a:r>
              <a:rPr lang="en-US" sz="1000" dirty="0" smtClean="0">
                <a:solidFill>
                  <a:schemeClr val="tx2">
                    <a:lumMod val="50000"/>
                  </a:schemeClr>
                </a:solidFill>
              </a:rPr>
              <a:t>, “Grad-CAM: Why did you say that? Visual Explanations from Deep Networks via Gradient-based Localization”, ICCV 2017</a:t>
            </a:r>
            <a:endParaRPr lang="en-US" sz="1400" dirty="0">
              <a:solidFill>
                <a:schemeClr val="tx2">
                  <a:lumMod val="50000"/>
                </a:schemeClr>
              </a:solidFill>
            </a:endParaRPr>
          </a:p>
        </p:txBody>
      </p:sp>
      <p:sp>
        <p:nvSpPr>
          <p:cNvPr id="11" name="Google Shape;87;p12"/>
          <p:cNvSpPr txBox="1"/>
          <p:nvPr/>
        </p:nvSpPr>
        <p:spPr>
          <a:xfrm>
            <a:off x="284813" y="817552"/>
            <a:ext cx="11587397"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Gradient Weighted Class Activation Map (Grad-CAM)</a:t>
            </a:r>
            <a:endParaRPr sz="3000" dirty="0">
              <a:solidFill>
                <a:srgbClr val="434343"/>
              </a:solidFill>
            </a:endParaRPr>
          </a:p>
        </p:txBody>
      </p:sp>
      <p:sp>
        <p:nvSpPr>
          <p:cNvPr id="10" name="Google Shape;100;p14"/>
          <p:cNvSpPr txBox="1"/>
          <p:nvPr/>
        </p:nvSpPr>
        <p:spPr>
          <a:xfrm>
            <a:off x="463745" y="1399321"/>
            <a:ext cx="11264510" cy="1492159"/>
          </a:xfrm>
          <a:prstGeom prst="rect">
            <a:avLst/>
          </a:prstGeom>
          <a:noFill/>
          <a:ln>
            <a:noFill/>
          </a:ln>
        </p:spPr>
        <p:txBody>
          <a:bodyPr spcFirstLastPara="1" wrap="square" lIns="91425" tIns="91425" rIns="91425" bIns="91425" anchor="t" anchorCtr="0">
            <a:noAutofit/>
          </a:bodyPr>
          <a:lstStyle/>
          <a:p>
            <a:pPr marL="285750" lvl="0" indent="-285750">
              <a:buFont typeface="Arial" panose="020B0604020202020204" pitchFamily="34" charset="0"/>
              <a:buChar char="•"/>
            </a:pPr>
            <a:r>
              <a:rPr lang="en-US" dirty="0" smtClean="0">
                <a:sym typeface="Wingdings" panose="05000000000000000000" pitchFamily="2" charset="2"/>
              </a:rPr>
              <a:t>Uses gradient information too to produce localization map of important regions in the image for each class</a:t>
            </a:r>
          </a:p>
          <a:p>
            <a:pPr marL="285750" lvl="0" indent="-285750">
              <a:buFont typeface="Arial" panose="020B0604020202020204" pitchFamily="34" charset="0"/>
              <a:buChar char="•"/>
            </a:pPr>
            <a:r>
              <a:rPr lang="en-US" dirty="0" smtClean="0">
                <a:sym typeface="Wingdings" panose="05000000000000000000" pitchFamily="2" charset="2"/>
              </a:rPr>
              <a:t>Grad-CAM is a generalization of CAM and applicable to any CNN-based architecture</a:t>
            </a:r>
          </a:p>
          <a:p>
            <a:pPr marL="285750" lvl="0" indent="-285750">
              <a:buFont typeface="Arial" panose="020B0604020202020204" pitchFamily="34" charset="0"/>
              <a:buChar char="•"/>
            </a:pPr>
            <a:r>
              <a:rPr lang="en-US" dirty="0" smtClean="0">
                <a:sym typeface="Wingdings" panose="05000000000000000000" pitchFamily="2" charset="2"/>
              </a:rPr>
              <a:t>Grad-CAM has two important properties </a:t>
            </a:r>
            <a:r>
              <a:rPr lang="mr-IN" dirty="0" smtClean="0">
                <a:sym typeface="Wingdings" panose="05000000000000000000" pitchFamily="2" charset="2"/>
              </a:rPr>
              <a:t>–</a:t>
            </a:r>
            <a:r>
              <a:rPr lang="en-US" dirty="0" smtClean="0">
                <a:sym typeface="Wingdings" panose="05000000000000000000" pitchFamily="2" charset="2"/>
              </a:rPr>
              <a:t> </a:t>
            </a:r>
            <a:r>
              <a:rPr lang="en-US" dirty="0" err="1" smtClean="0">
                <a:sym typeface="Wingdings" panose="05000000000000000000" pitchFamily="2" charset="2"/>
              </a:rPr>
              <a:t>i</a:t>
            </a:r>
            <a:r>
              <a:rPr lang="en-US" dirty="0" smtClean="0">
                <a:sym typeface="Wingdings" panose="05000000000000000000" pitchFamily="2" charset="2"/>
              </a:rPr>
              <a:t>) Class Discriminative and ii) High-Resolution</a:t>
            </a:r>
            <a:br>
              <a:rPr lang="en-US" dirty="0" smtClean="0">
                <a:sym typeface="Wingdings" panose="05000000000000000000" pitchFamily="2" charset="2"/>
              </a:rPr>
            </a:br>
            <a:endParaRPr lang="en-US" dirty="0" smtClean="0">
              <a:sym typeface="Wingdings" panose="05000000000000000000" pitchFamily="2" charset="2"/>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453" y="2383480"/>
            <a:ext cx="3652447" cy="2715194"/>
          </a:xfrm>
          <a:prstGeom prst="rect">
            <a:avLst/>
          </a:prstGeom>
        </p:spPr>
      </p:pic>
      <p:sp>
        <p:nvSpPr>
          <p:cNvPr id="12"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13"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Tree>
    <p:extLst>
      <p:ext uri="{BB962C8B-B14F-4D97-AF65-F5344CB8AC3E}">
        <p14:creationId xmlns:p14="http://schemas.microsoft.com/office/powerpoint/2010/main" val="5119719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38</a:t>
            </a:fld>
            <a:endParaRPr lang="en-US" dirty="0"/>
          </a:p>
        </p:txBody>
      </p:sp>
      <p:sp>
        <p:nvSpPr>
          <p:cNvPr id="9" name="TextBox 8"/>
          <p:cNvSpPr txBox="1"/>
          <p:nvPr/>
        </p:nvSpPr>
        <p:spPr>
          <a:xfrm>
            <a:off x="7574692" y="6152761"/>
            <a:ext cx="4617308" cy="553998"/>
          </a:xfrm>
          <a:prstGeom prst="rect">
            <a:avLst/>
          </a:prstGeom>
          <a:noFill/>
        </p:spPr>
        <p:txBody>
          <a:bodyPr wrap="square" rtlCol="0">
            <a:spAutoFit/>
          </a:bodyPr>
          <a:lstStyle/>
          <a:p>
            <a:pPr marL="227012" lvl="1">
              <a:buClr>
                <a:schemeClr val="tx2">
                  <a:lumMod val="75000"/>
                </a:schemeClr>
              </a:buClr>
            </a:pPr>
            <a:r>
              <a:rPr lang="en-US" sz="1000" dirty="0" smtClean="0">
                <a:solidFill>
                  <a:schemeClr val="tx2">
                    <a:lumMod val="50000"/>
                  </a:schemeClr>
                </a:solidFill>
              </a:rPr>
              <a:t>R </a:t>
            </a:r>
            <a:r>
              <a:rPr lang="en-US" sz="1000" dirty="0" err="1" smtClean="0">
                <a:solidFill>
                  <a:schemeClr val="tx2">
                    <a:lumMod val="50000"/>
                  </a:schemeClr>
                </a:solidFill>
              </a:rPr>
              <a:t>Selvaraju</a:t>
            </a:r>
            <a:r>
              <a:rPr lang="en-US" sz="1000" dirty="0" smtClean="0">
                <a:solidFill>
                  <a:schemeClr val="tx2">
                    <a:lumMod val="50000"/>
                  </a:schemeClr>
                </a:solidFill>
              </a:rPr>
              <a:t>, A Das, R </a:t>
            </a:r>
            <a:r>
              <a:rPr lang="en-US" sz="1000" dirty="0" err="1" smtClean="0">
                <a:solidFill>
                  <a:schemeClr val="tx2">
                    <a:lumMod val="50000"/>
                  </a:schemeClr>
                </a:solidFill>
              </a:rPr>
              <a:t>Vedantam</a:t>
            </a:r>
            <a:r>
              <a:rPr lang="en-US" sz="1000" dirty="0" smtClean="0">
                <a:solidFill>
                  <a:schemeClr val="tx2">
                    <a:lumMod val="50000"/>
                  </a:schemeClr>
                </a:solidFill>
              </a:rPr>
              <a:t>, M Cogswell, D Parikh, D </a:t>
            </a:r>
            <a:r>
              <a:rPr lang="en-US" sz="1000" dirty="0" err="1" smtClean="0">
                <a:solidFill>
                  <a:schemeClr val="tx2">
                    <a:lumMod val="50000"/>
                  </a:schemeClr>
                </a:solidFill>
              </a:rPr>
              <a:t>Batra</a:t>
            </a:r>
            <a:r>
              <a:rPr lang="en-US" sz="1000" dirty="0" smtClean="0">
                <a:solidFill>
                  <a:schemeClr val="tx2">
                    <a:lumMod val="50000"/>
                  </a:schemeClr>
                </a:solidFill>
              </a:rPr>
              <a:t>, “Grad-CAM: Why did you say that? Visual Explanations from Deep Networks via Gradient-based Localization”, ICCV 2017</a:t>
            </a:r>
            <a:endParaRPr lang="en-US" sz="1400" dirty="0">
              <a:solidFill>
                <a:schemeClr val="tx2">
                  <a:lumMod val="50000"/>
                </a:schemeClr>
              </a:solidFill>
            </a:endParaRPr>
          </a:p>
        </p:txBody>
      </p:sp>
      <p:sp>
        <p:nvSpPr>
          <p:cNvPr id="11" name="Google Shape;87;p12"/>
          <p:cNvSpPr txBox="1"/>
          <p:nvPr/>
        </p:nvSpPr>
        <p:spPr>
          <a:xfrm>
            <a:off x="284813" y="817552"/>
            <a:ext cx="11587397"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Gradient Weighted Class Activation Map (Grad-CAM)</a:t>
            </a:r>
            <a:endParaRPr sz="3000" dirty="0">
              <a:solidFill>
                <a:srgbClr val="434343"/>
              </a:solidFill>
            </a:endParaRPr>
          </a:p>
        </p:txBody>
      </p:sp>
      <mc:AlternateContent xmlns:mc="http://schemas.openxmlformats.org/markup-compatibility/2006" xmlns:a14="http://schemas.microsoft.com/office/drawing/2010/main">
        <mc:Choice Requires="a14">
          <p:sp>
            <p:nvSpPr>
              <p:cNvPr id="10" name="Google Shape;100;p14"/>
              <p:cNvSpPr txBox="1"/>
              <p:nvPr/>
            </p:nvSpPr>
            <p:spPr>
              <a:xfrm>
                <a:off x="463745" y="1399321"/>
                <a:ext cx="11264510" cy="1750279"/>
              </a:xfrm>
              <a:prstGeom prst="rect">
                <a:avLst/>
              </a:prstGeom>
              <a:noFill/>
              <a:ln>
                <a:noFill/>
              </a:ln>
            </p:spPr>
            <p:txBody>
              <a:bodyPr spcFirstLastPara="1" wrap="square" lIns="91425" tIns="91425" rIns="91425" bIns="91425" anchor="t" anchorCtr="0">
                <a:noAutofit/>
              </a:bodyPr>
              <a:lstStyle/>
              <a:p>
                <a:pPr marL="285750" indent="-285750">
                  <a:buFont typeface="Arial" panose="020B0604020202020204" pitchFamily="34" charset="0"/>
                  <a:buChar char="•"/>
                </a:pPr>
                <a:r>
                  <a:rPr lang="en-US" dirty="0" smtClean="0">
                    <a:sym typeface="Wingdings" panose="05000000000000000000" pitchFamily="2" charset="2"/>
                  </a:rPr>
                  <a:t>Remember CAM - </a:t>
                </a:r>
                <a14:m>
                  <m:oMath xmlns:m="http://schemas.openxmlformats.org/officeDocument/2006/math">
                    <m:sSub>
                      <m:sSubPr>
                        <m:ctrlPr>
                          <a:rPr lang="en-US" i="1">
                            <a:latin typeface="Cambria Math" charset="0"/>
                          </a:rPr>
                        </m:ctrlPr>
                      </m:sSubPr>
                      <m:e>
                        <m:r>
                          <a:rPr lang="en-US" i="1">
                            <a:latin typeface="Cambria Math" charset="0"/>
                          </a:rPr>
                          <m:t>𝑀</m:t>
                        </m:r>
                      </m:e>
                      <m:sub>
                        <m:r>
                          <a:rPr lang="en-US" i="1">
                            <a:latin typeface="Cambria Math" charset="0"/>
                          </a:rPr>
                          <m:t>𝑐</m:t>
                        </m:r>
                      </m:sub>
                    </m:sSub>
                    <m:r>
                      <a:rPr lang="en-US" i="1">
                        <a:latin typeface="Cambria Math" charset="0"/>
                      </a:rPr>
                      <m:t>(</m:t>
                    </m:r>
                    <m:r>
                      <a:rPr lang="en-US" i="1">
                        <a:latin typeface="Cambria Math" charset="0"/>
                      </a:rPr>
                      <m:t>𝑥</m:t>
                    </m:r>
                    <m:r>
                      <a:rPr lang="en-US" i="1">
                        <a:latin typeface="Cambria Math" charset="0"/>
                      </a:rPr>
                      <m:t>,</m:t>
                    </m:r>
                    <m:r>
                      <a:rPr lang="en-US" i="1">
                        <a:latin typeface="Cambria Math" charset="0"/>
                      </a:rPr>
                      <m:t>𝑦</m:t>
                    </m:r>
                    <m:r>
                      <a:rPr lang="en-US" i="1">
                        <a:latin typeface="Cambria Math" charset="0"/>
                      </a:rPr>
                      <m:t>)=</m:t>
                    </m:r>
                    <m:nary>
                      <m:naryPr>
                        <m:chr m:val="∑"/>
                        <m:supHide m:val="on"/>
                        <m:ctrlPr>
                          <a:rPr lang="en-US" i="1">
                            <a:latin typeface="Cambria Math" charset="0"/>
                          </a:rPr>
                        </m:ctrlPr>
                      </m:naryPr>
                      <m:sub>
                        <m:r>
                          <m:rPr>
                            <m:brk m:alnAt="7"/>
                          </m:rPr>
                          <a:rPr lang="en-US" i="1">
                            <a:latin typeface="Cambria Math" charset="0"/>
                          </a:rPr>
                          <m:t>𝑘</m:t>
                        </m:r>
                      </m:sub>
                      <m:sup/>
                      <m:e>
                        <m:sSubSup>
                          <m:sSubSupPr>
                            <m:ctrlPr>
                              <a:rPr lang="en-US" i="1">
                                <a:latin typeface="Cambria Math" charset="0"/>
                              </a:rPr>
                            </m:ctrlPr>
                          </m:sSubSupPr>
                          <m:e>
                            <m:r>
                              <a:rPr lang="en-US" i="1">
                                <a:latin typeface="Cambria Math" charset="0"/>
                              </a:rPr>
                              <m:t>𝑊</m:t>
                            </m:r>
                          </m:e>
                          <m:sub>
                            <m:r>
                              <a:rPr lang="en-US" i="1">
                                <a:latin typeface="Cambria Math" charset="0"/>
                              </a:rPr>
                              <m:t>𝑘</m:t>
                            </m:r>
                          </m:sub>
                          <m:sup>
                            <m:r>
                              <a:rPr lang="en-US" i="1">
                                <a:latin typeface="Cambria Math" charset="0"/>
                              </a:rPr>
                              <m:t>𝑐</m:t>
                            </m:r>
                          </m:sup>
                        </m:sSubSup>
                        <m:sSub>
                          <m:sSubPr>
                            <m:ctrlPr>
                              <a:rPr lang="en-US" i="1">
                                <a:latin typeface="Cambria Math" charset="0"/>
                              </a:rPr>
                            </m:ctrlPr>
                          </m:sSubPr>
                          <m:e>
                            <m:r>
                              <a:rPr lang="en-US" i="1">
                                <a:latin typeface="Cambria Math" charset="0"/>
                              </a:rPr>
                              <m:t>𝑓</m:t>
                            </m:r>
                          </m:e>
                          <m:sub>
                            <m:r>
                              <a:rPr lang="en-US" i="1">
                                <a:latin typeface="Cambria Math" charset="0"/>
                              </a:rPr>
                              <m:t>𝑘</m:t>
                            </m:r>
                          </m:sub>
                        </m:sSub>
                        <m:d>
                          <m:dPr>
                            <m:ctrlPr>
                              <a:rPr lang="en-US" i="1">
                                <a:latin typeface="Cambria Math" charset="0"/>
                              </a:rPr>
                            </m:ctrlPr>
                          </m:dPr>
                          <m:e>
                            <m:r>
                              <a:rPr lang="en-US" i="1">
                                <a:latin typeface="Cambria Math" charset="0"/>
                              </a:rPr>
                              <m:t>𝑥</m:t>
                            </m:r>
                            <m:r>
                              <a:rPr lang="en-US" i="1">
                                <a:latin typeface="Cambria Math" charset="0"/>
                              </a:rPr>
                              <m:t>,</m:t>
                            </m:r>
                            <m:r>
                              <a:rPr lang="en-US" i="1">
                                <a:latin typeface="Cambria Math" charset="0"/>
                              </a:rPr>
                              <m:t>𝑦</m:t>
                            </m:r>
                          </m:e>
                        </m:d>
                      </m:e>
                    </m:nary>
                  </m:oMath>
                </a14:m>
                <a:endParaRPr lang="en-US" dirty="0"/>
              </a:p>
              <a:p>
                <a:pPr marL="285750" lvl="0" indent="-285750">
                  <a:buFont typeface="Arial" panose="020B0604020202020204" pitchFamily="34" charset="0"/>
                  <a:buChar char="•"/>
                </a:pPr>
                <a:r>
                  <a:rPr lang="en-US" dirty="0" smtClean="0">
                    <a:sym typeface="Wingdings" panose="05000000000000000000" pitchFamily="2" charset="2"/>
                  </a:rPr>
                  <a:t>Two major changes</a:t>
                </a:r>
              </a:p>
              <a:p>
                <a:pPr marL="742950" lvl="1" indent="-285750">
                  <a:buFont typeface="Arial" panose="020B0604020202020204" pitchFamily="34" charset="0"/>
                  <a:buChar char="•"/>
                </a:pPr>
                <a:r>
                  <a:rPr lang="en-US" dirty="0" smtClean="0">
                    <a:sym typeface="Wingdings" panose="05000000000000000000" pitchFamily="2" charset="2"/>
                  </a:rPr>
                  <a:t>Use gradient information to weigh the activation </a:t>
                </a:r>
                <a14:m>
                  <m:oMath xmlns:m="http://schemas.openxmlformats.org/officeDocument/2006/math">
                    <m:nary>
                      <m:naryPr>
                        <m:chr m:val="∑"/>
                        <m:supHide m:val="on"/>
                        <m:ctrlPr>
                          <a:rPr lang="en-US" i="1">
                            <a:latin typeface="Cambria Math" charset="0"/>
                          </a:rPr>
                        </m:ctrlPr>
                      </m:naryPr>
                      <m:sub>
                        <m:r>
                          <m:rPr>
                            <m:brk m:alnAt="7"/>
                          </m:rPr>
                          <a:rPr lang="en-US" i="1">
                            <a:latin typeface="Cambria Math" charset="0"/>
                          </a:rPr>
                          <m:t>𝑘</m:t>
                        </m:r>
                      </m:sub>
                      <m:sup/>
                      <m:e>
                        <m:sSubSup>
                          <m:sSubSupPr>
                            <m:ctrlPr>
                              <a:rPr lang="en-US" i="1">
                                <a:latin typeface="Cambria Math" charset="0"/>
                              </a:rPr>
                            </m:ctrlPr>
                          </m:sSubSupPr>
                          <m:e>
                            <m:r>
                              <a:rPr lang="en-US" b="0" i="1" smtClean="0">
                                <a:latin typeface="Cambria Math" charset="0"/>
                              </a:rPr>
                              <m:t>𝛼</m:t>
                            </m:r>
                          </m:e>
                          <m:sub>
                            <m:r>
                              <a:rPr lang="en-US" i="1">
                                <a:latin typeface="Cambria Math" charset="0"/>
                              </a:rPr>
                              <m:t>𝑘</m:t>
                            </m:r>
                          </m:sub>
                          <m:sup>
                            <m:r>
                              <a:rPr lang="en-US" i="1">
                                <a:latin typeface="Cambria Math" charset="0"/>
                              </a:rPr>
                              <m:t>𝑐</m:t>
                            </m:r>
                          </m:sup>
                        </m:sSubSup>
                        <m:sSub>
                          <m:sSubPr>
                            <m:ctrlPr>
                              <a:rPr lang="en-US" i="1">
                                <a:latin typeface="Cambria Math" charset="0"/>
                              </a:rPr>
                            </m:ctrlPr>
                          </m:sSubPr>
                          <m:e>
                            <m:r>
                              <a:rPr lang="en-US" i="1">
                                <a:latin typeface="Cambria Math" charset="0"/>
                              </a:rPr>
                              <m:t>𝑓</m:t>
                            </m:r>
                          </m:e>
                          <m:sub>
                            <m:r>
                              <a:rPr lang="en-US" i="1">
                                <a:latin typeface="Cambria Math" charset="0"/>
                              </a:rPr>
                              <m:t>𝑘</m:t>
                            </m:r>
                          </m:sub>
                        </m:sSub>
                        <m:d>
                          <m:dPr>
                            <m:ctrlPr>
                              <a:rPr lang="en-US" i="1">
                                <a:latin typeface="Cambria Math" charset="0"/>
                              </a:rPr>
                            </m:ctrlPr>
                          </m:dPr>
                          <m:e>
                            <m:r>
                              <a:rPr lang="en-US" i="1">
                                <a:latin typeface="Cambria Math" charset="0"/>
                              </a:rPr>
                              <m:t>𝑥</m:t>
                            </m:r>
                            <m:r>
                              <a:rPr lang="en-US" i="1">
                                <a:latin typeface="Cambria Math" charset="0"/>
                              </a:rPr>
                              <m:t>,</m:t>
                            </m:r>
                            <m:r>
                              <a:rPr lang="en-US" i="1">
                                <a:latin typeface="Cambria Math" charset="0"/>
                              </a:rPr>
                              <m:t>𝑦</m:t>
                            </m:r>
                          </m:e>
                        </m:d>
                      </m:e>
                    </m:nary>
                  </m:oMath>
                </a14:m>
                <a:r>
                  <a:rPr lang="en-US" dirty="0" smtClean="0">
                    <a:sym typeface="Wingdings" panose="05000000000000000000" pitchFamily="2" charset="2"/>
                  </a:rPr>
                  <a:t> where, </a:t>
                </a:r>
                <a14:m>
                  <m:oMath xmlns:m="http://schemas.openxmlformats.org/officeDocument/2006/math">
                    <m:sSubSup>
                      <m:sSubSupPr>
                        <m:ctrlPr>
                          <a:rPr lang="en-US" i="1">
                            <a:latin typeface="Cambria Math" charset="0"/>
                          </a:rPr>
                        </m:ctrlPr>
                      </m:sSubSupPr>
                      <m:e>
                        <m:r>
                          <a:rPr lang="en-US" i="1">
                            <a:latin typeface="Cambria Math" charset="0"/>
                          </a:rPr>
                          <m:t>𝛼</m:t>
                        </m:r>
                      </m:e>
                      <m:sub>
                        <m:r>
                          <a:rPr lang="en-US" i="1">
                            <a:latin typeface="Cambria Math" charset="0"/>
                          </a:rPr>
                          <m:t>𝑘</m:t>
                        </m:r>
                      </m:sub>
                      <m:sup>
                        <m:r>
                          <a:rPr lang="en-US" i="1">
                            <a:latin typeface="Cambria Math" charset="0"/>
                          </a:rPr>
                          <m:t>𝑐</m:t>
                        </m:r>
                      </m:sup>
                    </m:sSubSup>
                    <m:r>
                      <a:rPr lang="en-US" b="0" i="1" smtClean="0">
                        <a:latin typeface="Cambria Math" charset="0"/>
                      </a:rPr>
                      <m:t>=</m:t>
                    </m:r>
                    <m:f>
                      <m:fPr>
                        <m:ctrlPr>
                          <a:rPr lang="mr-IN" b="0" i="1" smtClean="0">
                            <a:latin typeface="Cambria Math" charset="0"/>
                          </a:rPr>
                        </m:ctrlPr>
                      </m:fPr>
                      <m:num>
                        <m:r>
                          <a:rPr lang="en-US" b="0" i="1" smtClean="0">
                            <a:latin typeface="Cambria Math" charset="0"/>
                          </a:rPr>
                          <m:t>1</m:t>
                        </m:r>
                      </m:num>
                      <m:den>
                        <m:r>
                          <a:rPr lang="en-US" b="0" i="1" smtClean="0">
                            <a:latin typeface="Cambria Math" charset="0"/>
                          </a:rPr>
                          <m:t>𝑍</m:t>
                        </m:r>
                      </m:den>
                    </m:f>
                    <m:nary>
                      <m:naryPr>
                        <m:chr m:val="∑"/>
                        <m:supHide m:val="on"/>
                        <m:ctrlPr>
                          <a:rPr lang="mr-IN" b="0" i="1" smtClean="0">
                            <a:latin typeface="Cambria Math" charset="0"/>
                          </a:rPr>
                        </m:ctrlPr>
                      </m:naryPr>
                      <m:sub>
                        <m:r>
                          <m:rPr>
                            <m:brk m:alnAt="7"/>
                          </m:rPr>
                          <a:rPr lang="en-US" b="0" i="1" smtClean="0">
                            <a:latin typeface="Cambria Math" charset="0"/>
                          </a:rPr>
                          <m:t>𝑥</m:t>
                        </m:r>
                        <m:r>
                          <a:rPr lang="en-US" b="0" i="1" smtClean="0">
                            <a:latin typeface="Cambria Math" charset="0"/>
                          </a:rPr>
                          <m:t>,</m:t>
                        </m:r>
                        <m:r>
                          <a:rPr lang="en-US" b="0" i="1" smtClean="0">
                            <a:latin typeface="Cambria Math" charset="0"/>
                          </a:rPr>
                          <m:t>𝑦</m:t>
                        </m:r>
                      </m:sub>
                      <m:sup/>
                      <m:e>
                        <m:f>
                          <m:fPr>
                            <m:ctrlPr>
                              <a:rPr lang="mr-IN" b="0" i="1" smtClean="0">
                                <a:latin typeface="Cambria Math" charset="0"/>
                              </a:rPr>
                            </m:ctrlPr>
                          </m:fPr>
                          <m:num>
                            <m:r>
                              <a:rPr lang="en-US" b="0" i="1" smtClean="0">
                                <a:latin typeface="Cambria Math" charset="0"/>
                              </a:rPr>
                              <m:t>𝜕</m:t>
                            </m:r>
                            <m:sSub>
                              <m:sSubPr>
                                <m:ctrlPr>
                                  <a:rPr lang="en-US" b="0" i="1" smtClean="0">
                                    <a:latin typeface="Cambria Math" charset="0"/>
                                  </a:rPr>
                                </m:ctrlPr>
                              </m:sSubPr>
                              <m:e>
                                <m:r>
                                  <a:rPr lang="en-US" b="0" i="1" smtClean="0">
                                    <a:latin typeface="Cambria Math" charset="0"/>
                                  </a:rPr>
                                  <m:t>𝑆</m:t>
                                </m:r>
                              </m:e>
                              <m:sub>
                                <m:r>
                                  <a:rPr lang="en-US" b="0" i="1" smtClean="0">
                                    <a:latin typeface="Cambria Math" charset="0"/>
                                  </a:rPr>
                                  <m:t>𝑐</m:t>
                                </m:r>
                              </m:sub>
                            </m:sSub>
                          </m:num>
                          <m:den>
                            <m:sSub>
                              <m:sSubPr>
                                <m:ctrlPr>
                                  <a:rPr lang="en-US" b="0" i="1" smtClean="0">
                                    <a:latin typeface="Cambria Math" charset="0"/>
                                  </a:rPr>
                                </m:ctrlPr>
                              </m:sSubPr>
                              <m:e>
                                <m:r>
                                  <a:rPr lang="en-US" b="0" i="1" smtClean="0">
                                    <a:latin typeface="Cambria Math" charset="0"/>
                                  </a:rPr>
                                  <m:t>𝜕</m:t>
                                </m:r>
                                <m:r>
                                  <a:rPr lang="en-US" b="0" i="1" smtClean="0">
                                    <a:latin typeface="Cambria Math" charset="0"/>
                                  </a:rPr>
                                  <m:t>𝑓</m:t>
                                </m:r>
                              </m:e>
                              <m:sub>
                                <m:r>
                                  <a:rPr lang="en-US" b="0" i="1" smtClean="0">
                                    <a:latin typeface="Cambria Math" charset="0"/>
                                  </a:rPr>
                                  <m:t>𝑘</m:t>
                                </m:r>
                              </m:sub>
                            </m:sSub>
                            <m:d>
                              <m:dPr>
                                <m:ctrlPr>
                                  <a:rPr lang="en-US" b="0" i="1" smtClean="0">
                                    <a:latin typeface="Cambria Math" charset="0"/>
                                  </a:rPr>
                                </m:ctrlPr>
                              </m:dPr>
                              <m:e>
                                <m:r>
                                  <a:rPr lang="en-US" b="0" i="1" smtClean="0">
                                    <a:latin typeface="Cambria Math" charset="0"/>
                                  </a:rPr>
                                  <m:t>𝑥</m:t>
                                </m:r>
                                <m:r>
                                  <a:rPr lang="en-US" b="0" i="1" smtClean="0">
                                    <a:latin typeface="Cambria Math" charset="0"/>
                                  </a:rPr>
                                  <m:t>,</m:t>
                                </m:r>
                                <m:r>
                                  <a:rPr lang="en-US" b="0" i="1" smtClean="0">
                                    <a:latin typeface="Cambria Math" charset="0"/>
                                  </a:rPr>
                                  <m:t>𝑦</m:t>
                                </m:r>
                              </m:e>
                            </m:d>
                          </m:den>
                        </m:f>
                      </m:e>
                    </m:nary>
                  </m:oMath>
                </a14:m>
                <a:endParaRPr lang="en-US" dirty="0" smtClean="0">
                  <a:sym typeface="Wingdings" panose="05000000000000000000" pitchFamily="2" charset="2"/>
                </a:endParaRPr>
              </a:p>
              <a:p>
                <a:pPr marL="742950" lvl="1" indent="-285750">
                  <a:buFont typeface="Arial" panose="020B0604020202020204" pitchFamily="34" charset="0"/>
                  <a:buChar char="•"/>
                </a:pPr>
                <a:r>
                  <a:rPr lang="en-US" dirty="0" smtClean="0">
                    <a:sym typeface="Wingdings" panose="05000000000000000000" pitchFamily="2" charset="2"/>
                  </a:rPr>
                  <a:t>Only positive influence is considered </a:t>
                </a:r>
                <a14:m>
                  <m:oMath xmlns:m="http://schemas.openxmlformats.org/officeDocument/2006/math">
                    <m:sSub>
                      <m:sSubPr>
                        <m:ctrlPr>
                          <a:rPr lang="en-US" i="1">
                            <a:latin typeface="Cambria Math" charset="0"/>
                          </a:rPr>
                        </m:ctrlPr>
                      </m:sSubPr>
                      <m:e>
                        <m:r>
                          <a:rPr lang="en-US" i="1">
                            <a:latin typeface="Cambria Math" charset="0"/>
                          </a:rPr>
                          <m:t>𝑀</m:t>
                        </m:r>
                      </m:e>
                      <m:sub>
                        <m:r>
                          <a:rPr lang="en-US" i="1">
                            <a:latin typeface="Cambria Math" charset="0"/>
                          </a:rPr>
                          <m:t>𝑐</m:t>
                        </m:r>
                      </m:sub>
                    </m:sSub>
                    <m:r>
                      <a:rPr lang="en-US" i="1">
                        <a:latin typeface="Cambria Math" charset="0"/>
                      </a:rPr>
                      <m:t>(</m:t>
                    </m:r>
                    <m:r>
                      <a:rPr lang="en-US" i="1">
                        <a:latin typeface="Cambria Math" charset="0"/>
                      </a:rPr>
                      <m:t>𝑥</m:t>
                    </m:r>
                    <m:r>
                      <a:rPr lang="en-US" i="1">
                        <a:latin typeface="Cambria Math" charset="0"/>
                      </a:rPr>
                      <m:t>,</m:t>
                    </m:r>
                    <m:r>
                      <a:rPr lang="en-US" i="1">
                        <a:latin typeface="Cambria Math" charset="0"/>
                      </a:rPr>
                      <m:t>𝑦</m:t>
                    </m:r>
                    <m:r>
                      <a:rPr lang="en-US" i="1">
                        <a:latin typeface="Cambria Math" charset="0"/>
                      </a:rPr>
                      <m:t>)=</m:t>
                    </m:r>
                    <m:r>
                      <a:rPr lang="en-US" b="0" i="1" smtClean="0">
                        <a:latin typeface="Cambria Math" charset="0"/>
                      </a:rPr>
                      <m:t>𝑅𝑒𝐿𝑈</m:t>
                    </m:r>
                    <m:r>
                      <a:rPr lang="en-US" b="0" i="1" smtClean="0">
                        <a:latin typeface="Cambria Math" charset="0"/>
                      </a:rPr>
                      <m:t>(</m:t>
                    </m:r>
                    <m:nary>
                      <m:naryPr>
                        <m:chr m:val="∑"/>
                        <m:supHide m:val="on"/>
                        <m:ctrlPr>
                          <a:rPr lang="en-US" i="1">
                            <a:latin typeface="Cambria Math" charset="0"/>
                          </a:rPr>
                        </m:ctrlPr>
                      </m:naryPr>
                      <m:sub>
                        <m:r>
                          <m:rPr>
                            <m:brk m:alnAt="7"/>
                          </m:rPr>
                          <a:rPr lang="en-US" i="1">
                            <a:latin typeface="Cambria Math" charset="0"/>
                          </a:rPr>
                          <m:t>𝑘</m:t>
                        </m:r>
                      </m:sub>
                      <m:sup/>
                      <m:e>
                        <m:sSubSup>
                          <m:sSubSupPr>
                            <m:ctrlPr>
                              <a:rPr lang="en-US" i="1">
                                <a:latin typeface="Cambria Math" charset="0"/>
                              </a:rPr>
                            </m:ctrlPr>
                          </m:sSubSupPr>
                          <m:e>
                            <m:r>
                              <a:rPr lang="en-US" i="1">
                                <a:latin typeface="Cambria Math" charset="0"/>
                              </a:rPr>
                              <m:t>𝛼</m:t>
                            </m:r>
                          </m:e>
                          <m:sub>
                            <m:r>
                              <a:rPr lang="en-US" i="1">
                                <a:latin typeface="Cambria Math" charset="0"/>
                              </a:rPr>
                              <m:t>𝑘</m:t>
                            </m:r>
                          </m:sub>
                          <m:sup>
                            <m:r>
                              <a:rPr lang="en-US" i="1">
                                <a:latin typeface="Cambria Math" charset="0"/>
                              </a:rPr>
                              <m:t>𝑐</m:t>
                            </m:r>
                          </m:sup>
                        </m:sSubSup>
                        <m:sSub>
                          <m:sSubPr>
                            <m:ctrlPr>
                              <a:rPr lang="en-US" i="1">
                                <a:latin typeface="Cambria Math" charset="0"/>
                              </a:rPr>
                            </m:ctrlPr>
                          </m:sSubPr>
                          <m:e>
                            <m:r>
                              <a:rPr lang="en-US" i="1">
                                <a:latin typeface="Cambria Math" charset="0"/>
                              </a:rPr>
                              <m:t>𝑓</m:t>
                            </m:r>
                          </m:e>
                          <m:sub>
                            <m:r>
                              <a:rPr lang="en-US" i="1">
                                <a:latin typeface="Cambria Math" charset="0"/>
                              </a:rPr>
                              <m:t>𝑘</m:t>
                            </m:r>
                          </m:sub>
                        </m:sSub>
                        <m:d>
                          <m:dPr>
                            <m:ctrlPr>
                              <a:rPr lang="en-US" i="1">
                                <a:latin typeface="Cambria Math" charset="0"/>
                              </a:rPr>
                            </m:ctrlPr>
                          </m:dPr>
                          <m:e>
                            <m:r>
                              <a:rPr lang="en-US" i="1">
                                <a:latin typeface="Cambria Math" charset="0"/>
                              </a:rPr>
                              <m:t>𝑥</m:t>
                            </m:r>
                            <m:r>
                              <a:rPr lang="en-US" i="1">
                                <a:latin typeface="Cambria Math" charset="0"/>
                              </a:rPr>
                              <m:t>,</m:t>
                            </m:r>
                            <m:r>
                              <a:rPr lang="en-US" i="1">
                                <a:latin typeface="Cambria Math" charset="0"/>
                              </a:rPr>
                              <m:t>𝑦</m:t>
                            </m:r>
                          </m:e>
                        </m:d>
                      </m:e>
                    </m:nary>
                  </m:oMath>
                </a14:m>
                <a:r>
                  <a:rPr lang="en-US" dirty="0" smtClean="0">
                    <a:sym typeface="Wingdings" panose="05000000000000000000" pitchFamily="2" charset="2"/>
                  </a:rPr>
                  <a:t>)</a:t>
                </a:r>
              </a:p>
              <a:p>
                <a:pPr marL="285750" indent="-285750">
                  <a:buFont typeface="Arial" panose="020B0604020202020204" pitchFamily="34" charset="0"/>
                  <a:buChar char="•"/>
                </a:pPr>
                <a:r>
                  <a:rPr lang="en-US" dirty="0" smtClean="0">
                    <a:sym typeface="Wingdings" panose="05000000000000000000" pitchFamily="2" charset="2"/>
                  </a:rPr>
                  <a:t>They also combined Grad-CAM with guided backpropagation</a:t>
                </a:r>
              </a:p>
            </p:txBody>
          </p:sp>
        </mc:Choice>
        <mc:Fallback xmlns="">
          <p:sp>
            <p:nvSpPr>
              <p:cNvPr id="10" name="Google Shape;100;p14"/>
              <p:cNvSpPr txBox="1">
                <a:spLocks noRot="1" noChangeAspect="1" noMove="1" noResize="1" noEditPoints="1" noAdjustHandles="1" noChangeArrowheads="1" noChangeShapeType="1" noTextEdit="1"/>
              </p:cNvSpPr>
              <p:nvPr/>
            </p:nvSpPr>
            <p:spPr>
              <a:xfrm>
                <a:off x="463745" y="1399321"/>
                <a:ext cx="11264510" cy="1750279"/>
              </a:xfrm>
              <a:prstGeom prst="rect">
                <a:avLst/>
              </a:prstGeom>
              <a:blipFill rotWithShape="0">
                <a:blip r:embed="rId3"/>
                <a:stretch>
                  <a:fillRect l="-325" t="-22997" b="-19164"/>
                </a:stretch>
              </a:blipFill>
              <a:ln>
                <a:noFill/>
              </a:ln>
            </p:spPr>
            <p:txBody>
              <a:bodyPr/>
              <a:lstStyle/>
              <a:p>
                <a:r>
                  <a:rPr lang="en-US">
                    <a:noFill/>
                  </a:rPr>
                  <a:t> </a:t>
                </a:r>
              </a:p>
            </p:txBody>
          </p:sp>
        </mc:Fallback>
      </mc:AlternateContent>
      <p:sp>
        <p:nvSpPr>
          <p:cNvPr id="5" name="Rectangle 4"/>
          <p:cNvSpPr/>
          <p:nvPr/>
        </p:nvSpPr>
        <p:spPr>
          <a:xfrm>
            <a:off x="3937000" y="1478591"/>
            <a:ext cx="368300" cy="34534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Rectangle 12"/>
          <p:cNvSpPr/>
          <p:nvPr/>
        </p:nvSpPr>
        <p:spPr>
          <a:xfrm>
            <a:off x="6146800" y="2057400"/>
            <a:ext cx="304800" cy="4318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Rectangle 14"/>
          <p:cNvSpPr/>
          <p:nvPr/>
        </p:nvSpPr>
        <p:spPr>
          <a:xfrm>
            <a:off x="5842000" y="2489200"/>
            <a:ext cx="571500" cy="2667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244" y="3098800"/>
            <a:ext cx="9481582" cy="3053961"/>
          </a:xfrm>
          <a:prstGeom prst="rect">
            <a:avLst/>
          </a:prstGeom>
        </p:spPr>
      </p:pic>
      <p:sp>
        <p:nvSpPr>
          <p:cNvPr id="12"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14"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Tree>
    <p:extLst>
      <p:ext uri="{BB962C8B-B14F-4D97-AF65-F5344CB8AC3E}">
        <p14:creationId xmlns:p14="http://schemas.microsoft.com/office/powerpoint/2010/main" val="14648210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39</a:t>
            </a:fld>
            <a:endParaRPr lang="en-US" dirty="0"/>
          </a:p>
        </p:txBody>
      </p:sp>
      <p:sp>
        <p:nvSpPr>
          <p:cNvPr id="9" name="TextBox 8"/>
          <p:cNvSpPr txBox="1"/>
          <p:nvPr/>
        </p:nvSpPr>
        <p:spPr>
          <a:xfrm>
            <a:off x="7574692" y="6152761"/>
            <a:ext cx="4617308" cy="553998"/>
          </a:xfrm>
          <a:prstGeom prst="rect">
            <a:avLst/>
          </a:prstGeom>
          <a:noFill/>
        </p:spPr>
        <p:txBody>
          <a:bodyPr wrap="square" rtlCol="0">
            <a:spAutoFit/>
          </a:bodyPr>
          <a:lstStyle/>
          <a:p>
            <a:pPr marL="227012" lvl="1">
              <a:buClr>
                <a:schemeClr val="tx2">
                  <a:lumMod val="75000"/>
                </a:schemeClr>
              </a:buClr>
            </a:pPr>
            <a:r>
              <a:rPr lang="en-US" sz="1000" dirty="0" smtClean="0">
                <a:solidFill>
                  <a:schemeClr val="tx2">
                    <a:lumMod val="50000"/>
                  </a:schemeClr>
                </a:solidFill>
              </a:rPr>
              <a:t>R </a:t>
            </a:r>
            <a:r>
              <a:rPr lang="en-US" sz="1000" dirty="0" err="1" smtClean="0">
                <a:solidFill>
                  <a:schemeClr val="tx2">
                    <a:lumMod val="50000"/>
                  </a:schemeClr>
                </a:solidFill>
              </a:rPr>
              <a:t>Selvaraju</a:t>
            </a:r>
            <a:r>
              <a:rPr lang="en-US" sz="1000" dirty="0" smtClean="0">
                <a:solidFill>
                  <a:schemeClr val="tx2">
                    <a:lumMod val="50000"/>
                  </a:schemeClr>
                </a:solidFill>
              </a:rPr>
              <a:t>, A Das, R </a:t>
            </a:r>
            <a:r>
              <a:rPr lang="en-US" sz="1000" dirty="0" err="1" smtClean="0">
                <a:solidFill>
                  <a:schemeClr val="tx2">
                    <a:lumMod val="50000"/>
                  </a:schemeClr>
                </a:solidFill>
              </a:rPr>
              <a:t>Vedantam</a:t>
            </a:r>
            <a:r>
              <a:rPr lang="en-US" sz="1000" dirty="0" smtClean="0">
                <a:solidFill>
                  <a:schemeClr val="tx2">
                    <a:lumMod val="50000"/>
                  </a:schemeClr>
                </a:solidFill>
              </a:rPr>
              <a:t>, M Cogswell, D Parikh, D </a:t>
            </a:r>
            <a:r>
              <a:rPr lang="en-US" sz="1000" dirty="0" err="1" smtClean="0">
                <a:solidFill>
                  <a:schemeClr val="tx2">
                    <a:lumMod val="50000"/>
                  </a:schemeClr>
                </a:solidFill>
              </a:rPr>
              <a:t>Batra</a:t>
            </a:r>
            <a:r>
              <a:rPr lang="en-US" sz="1000" dirty="0" smtClean="0">
                <a:solidFill>
                  <a:schemeClr val="tx2">
                    <a:lumMod val="50000"/>
                  </a:schemeClr>
                </a:solidFill>
              </a:rPr>
              <a:t>, “Grad-CAM: Why did you say that? Visual Explanations from Deep Networks via Gradient-based Localization”, ICCV 2017</a:t>
            </a:r>
            <a:endParaRPr lang="en-US" sz="1400" dirty="0">
              <a:solidFill>
                <a:schemeClr val="tx2">
                  <a:lumMod val="50000"/>
                </a:schemeClr>
              </a:solidFill>
            </a:endParaRPr>
          </a:p>
        </p:txBody>
      </p:sp>
      <p:sp>
        <p:nvSpPr>
          <p:cNvPr id="11" name="Google Shape;87;p12"/>
          <p:cNvSpPr txBox="1"/>
          <p:nvPr/>
        </p:nvSpPr>
        <p:spPr>
          <a:xfrm>
            <a:off x="284813" y="817552"/>
            <a:ext cx="11587397"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Grad-CAM</a:t>
            </a:r>
            <a:r>
              <a:rPr lang="en-US" sz="3000" dirty="0">
                <a:solidFill>
                  <a:srgbClr val="434343"/>
                </a:solidFill>
              </a:rPr>
              <a:t> </a:t>
            </a:r>
            <a:r>
              <a:rPr lang="en-US" sz="3000" dirty="0" smtClean="0">
                <a:solidFill>
                  <a:srgbClr val="434343"/>
                </a:solidFill>
              </a:rPr>
              <a:t>as Generalization of CAM</a:t>
            </a:r>
            <a:endParaRPr sz="3000" dirty="0">
              <a:solidFill>
                <a:srgbClr val="434343"/>
              </a:solidFill>
            </a:endParaRPr>
          </a:p>
        </p:txBody>
      </p:sp>
      <mc:AlternateContent xmlns:mc="http://schemas.openxmlformats.org/markup-compatibility/2006" xmlns:a14="http://schemas.microsoft.com/office/drawing/2010/main">
        <mc:Choice Requires="a14">
          <p:sp>
            <p:nvSpPr>
              <p:cNvPr id="10" name="Google Shape;100;p14"/>
              <p:cNvSpPr txBox="1"/>
              <p:nvPr/>
            </p:nvSpPr>
            <p:spPr>
              <a:xfrm>
                <a:off x="463745" y="1399321"/>
                <a:ext cx="11264510" cy="4584384"/>
              </a:xfrm>
              <a:prstGeom prst="rect">
                <a:avLst/>
              </a:prstGeom>
              <a:noFill/>
              <a:ln>
                <a:noFill/>
              </a:ln>
            </p:spPr>
            <p:txBody>
              <a:bodyPr spcFirstLastPara="1" wrap="square" lIns="91425" tIns="91425" rIns="91425" bIns="91425" anchor="t" anchorCtr="0">
                <a:noAutofit/>
              </a:bodyPr>
              <a:lstStyle/>
              <a:p>
                <a:pPr marL="285750" indent="-285750">
                  <a:buFont typeface="Arial" panose="020B0604020202020204" pitchFamily="34" charset="0"/>
                  <a:buChar char="•"/>
                </a:pPr>
                <a:r>
                  <a:rPr lang="en-US" sz="2000" dirty="0" smtClean="0">
                    <a:sym typeface="Wingdings" panose="05000000000000000000" pitchFamily="2" charset="2"/>
                  </a:rPr>
                  <a:t>Remember CAM - </a:t>
                </a:r>
                <a14:m>
                  <m:oMath xmlns:m="http://schemas.openxmlformats.org/officeDocument/2006/math">
                    <m:sSub>
                      <m:sSubPr>
                        <m:ctrlPr>
                          <a:rPr lang="en-US" sz="2000" i="1">
                            <a:latin typeface="Cambria Math" charset="0"/>
                          </a:rPr>
                        </m:ctrlPr>
                      </m:sSubPr>
                      <m:e>
                        <m:r>
                          <a:rPr lang="en-US" sz="2000" i="1">
                            <a:latin typeface="Cambria Math" charset="0"/>
                          </a:rPr>
                          <m:t>𝑀</m:t>
                        </m:r>
                      </m:e>
                      <m:sub>
                        <m:r>
                          <a:rPr lang="en-US" sz="2000" i="1">
                            <a:latin typeface="Cambria Math" charset="0"/>
                          </a:rPr>
                          <m:t>𝑐</m:t>
                        </m:r>
                      </m:sub>
                    </m:sSub>
                    <m:r>
                      <a:rPr lang="en-US" sz="2000" i="1">
                        <a:latin typeface="Cambria Math" charset="0"/>
                      </a:rPr>
                      <m:t>(</m:t>
                    </m:r>
                    <m:r>
                      <a:rPr lang="en-US" sz="2000" i="1">
                        <a:latin typeface="Cambria Math" charset="0"/>
                      </a:rPr>
                      <m:t>𝑥</m:t>
                    </m:r>
                    <m:r>
                      <a:rPr lang="en-US" sz="2000" i="1">
                        <a:latin typeface="Cambria Math" charset="0"/>
                      </a:rPr>
                      <m:t>,</m:t>
                    </m:r>
                    <m:r>
                      <a:rPr lang="en-US" sz="2000" i="1">
                        <a:latin typeface="Cambria Math" charset="0"/>
                      </a:rPr>
                      <m:t>𝑦</m:t>
                    </m:r>
                    <m:r>
                      <a:rPr lang="en-US" sz="2000" i="1">
                        <a:latin typeface="Cambria Math" charset="0"/>
                      </a:rPr>
                      <m:t>)=</m:t>
                    </m:r>
                    <m:nary>
                      <m:naryPr>
                        <m:chr m:val="∑"/>
                        <m:supHide m:val="on"/>
                        <m:ctrlPr>
                          <a:rPr lang="en-US" sz="2000" i="1">
                            <a:latin typeface="Cambria Math" charset="0"/>
                          </a:rPr>
                        </m:ctrlPr>
                      </m:naryPr>
                      <m:sub>
                        <m:r>
                          <m:rPr>
                            <m:brk m:alnAt="7"/>
                          </m:rPr>
                          <a:rPr lang="en-US" sz="2000" i="1">
                            <a:latin typeface="Cambria Math" charset="0"/>
                          </a:rPr>
                          <m:t>𝑘</m:t>
                        </m:r>
                      </m:sub>
                      <m:sup/>
                      <m:e>
                        <m:sSubSup>
                          <m:sSubSupPr>
                            <m:ctrlPr>
                              <a:rPr lang="en-US" sz="2000" i="1">
                                <a:latin typeface="Cambria Math" charset="0"/>
                              </a:rPr>
                            </m:ctrlPr>
                          </m:sSubSupPr>
                          <m:e>
                            <m:r>
                              <a:rPr lang="en-US" sz="2000" i="1">
                                <a:latin typeface="Cambria Math" charset="0"/>
                              </a:rPr>
                              <m:t>𝑊</m:t>
                            </m:r>
                          </m:e>
                          <m:sub>
                            <m:r>
                              <a:rPr lang="en-US" sz="2000" i="1">
                                <a:latin typeface="Cambria Math" charset="0"/>
                              </a:rPr>
                              <m:t>𝑘</m:t>
                            </m:r>
                          </m:sub>
                          <m:sup>
                            <m:r>
                              <a:rPr lang="en-US" sz="2000" i="1">
                                <a:latin typeface="Cambria Math" charset="0"/>
                              </a:rPr>
                              <m:t>𝑐</m:t>
                            </m:r>
                          </m:sup>
                        </m:sSubSup>
                        <m:sSub>
                          <m:sSubPr>
                            <m:ctrlPr>
                              <a:rPr lang="en-US" sz="2000" i="1">
                                <a:latin typeface="Cambria Math" charset="0"/>
                              </a:rPr>
                            </m:ctrlPr>
                          </m:sSubPr>
                          <m:e>
                            <m:r>
                              <a:rPr lang="en-US" sz="2000" i="1">
                                <a:latin typeface="Cambria Math" charset="0"/>
                              </a:rPr>
                              <m:t>𝑓</m:t>
                            </m:r>
                          </m:e>
                          <m:sub>
                            <m:r>
                              <a:rPr lang="en-US" sz="2000" i="1">
                                <a:latin typeface="Cambria Math" charset="0"/>
                              </a:rPr>
                              <m:t>𝑘</m:t>
                            </m:r>
                          </m:sub>
                        </m:sSub>
                        <m:d>
                          <m:dPr>
                            <m:ctrlPr>
                              <a:rPr lang="en-US" sz="2000" i="1">
                                <a:latin typeface="Cambria Math" charset="0"/>
                              </a:rPr>
                            </m:ctrlPr>
                          </m:dPr>
                          <m:e>
                            <m:r>
                              <a:rPr lang="en-US" sz="2000" i="1">
                                <a:latin typeface="Cambria Math" charset="0"/>
                              </a:rPr>
                              <m:t>𝑥</m:t>
                            </m:r>
                            <m:r>
                              <a:rPr lang="en-US" sz="2000" i="1">
                                <a:latin typeface="Cambria Math" charset="0"/>
                              </a:rPr>
                              <m:t>,</m:t>
                            </m:r>
                            <m:r>
                              <a:rPr lang="en-US" sz="2000" i="1">
                                <a:latin typeface="Cambria Math" charset="0"/>
                              </a:rPr>
                              <m:t>𝑦</m:t>
                            </m:r>
                          </m:e>
                        </m:d>
                      </m:e>
                    </m:nary>
                  </m:oMath>
                </a14:m>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Remember Grad-CAM (w/o </a:t>
                </a:r>
                <a:r>
                  <a:rPr lang="en-US" sz="2000" dirty="0" err="1" smtClean="0"/>
                  <a:t>ReLU</a:t>
                </a:r>
                <a:r>
                  <a:rPr lang="en-US" sz="2000" dirty="0" smtClean="0"/>
                  <a:t>) -</a:t>
                </a:r>
                <a14:m>
                  <m:oMath xmlns:m="http://schemas.openxmlformats.org/officeDocument/2006/math">
                    <m:r>
                      <a:rPr lang="en-US" sz="2000" b="0" i="0" smtClean="0">
                        <a:solidFill>
                          <a:prstClr val="black"/>
                        </a:solidFill>
                        <a:latin typeface="Cambria Math" charset="0"/>
                      </a:rPr>
                      <m:t> </m:t>
                    </m:r>
                    <m:sSub>
                      <m:sSubPr>
                        <m:ctrlPr>
                          <a:rPr lang="en-US" sz="2000" i="1">
                            <a:solidFill>
                              <a:prstClr val="black"/>
                            </a:solidFill>
                            <a:latin typeface="Cambria Math" charset="0"/>
                          </a:rPr>
                        </m:ctrlPr>
                      </m:sSubPr>
                      <m:e>
                        <m:r>
                          <a:rPr lang="en-US" sz="2000" b="0" i="1" smtClean="0">
                            <a:solidFill>
                              <a:prstClr val="black"/>
                            </a:solidFill>
                            <a:latin typeface="Cambria Math" charset="0"/>
                          </a:rPr>
                          <m:t>𝐿</m:t>
                        </m:r>
                      </m:e>
                      <m:sub>
                        <m:r>
                          <a:rPr lang="en-US" sz="2000" i="1">
                            <a:solidFill>
                              <a:prstClr val="black"/>
                            </a:solidFill>
                            <a:latin typeface="Cambria Math" charset="0"/>
                          </a:rPr>
                          <m:t>𝑐</m:t>
                        </m:r>
                      </m:sub>
                    </m:sSub>
                    <m:r>
                      <a:rPr lang="en-US" sz="2000" i="1">
                        <a:solidFill>
                          <a:prstClr val="black"/>
                        </a:solidFill>
                        <a:latin typeface="Cambria Math" charset="0"/>
                      </a:rPr>
                      <m:t>(</m:t>
                    </m:r>
                    <m:r>
                      <a:rPr lang="en-US" sz="2000" i="1">
                        <a:solidFill>
                          <a:prstClr val="black"/>
                        </a:solidFill>
                        <a:latin typeface="Cambria Math" charset="0"/>
                      </a:rPr>
                      <m:t>𝑥</m:t>
                    </m:r>
                    <m:r>
                      <a:rPr lang="en-US" sz="2000" i="1">
                        <a:solidFill>
                          <a:prstClr val="black"/>
                        </a:solidFill>
                        <a:latin typeface="Cambria Math" charset="0"/>
                      </a:rPr>
                      <m:t>,</m:t>
                    </m:r>
                    <m:r>
                      <a:rPr lang="en-US" sz="2000" i="1">
                        <a:solidFill>
                          <a:prstClr val="black"/>
                        </a:solidFill>
                        <a:latin typeface="Cambria Math" charset="0"/>
                      </a:rPr>
                      <m:t>𝑦</m:t>
                    </m:r>
                    <m:r>
                      <a:rPr lang="en-US" sz="2000" i="1">
                        <a:solidFill>
                          <a:prstClr val="black"/>
                        </a:solidFill>
                        <a:latin typeface="Cambria Math" charset="0"/>
                      </a:rPr>
                      <m:t>)=</m:t>
                    </m:r>
                    <m:nary>
                      <m:naryPr>
                        <m:chr m:val="∑"/>
                        <m:supHide m:val="on"/>
                        <m:ctrlPr>
                          <a:rPr lang="en-US" sz="2000" i="1">
                            <a:solidFill>
                              <a:prstClr val="black"/>
                            </a:solidFill>
                            <a:latin typeface="Cambria Math" charset="0"/>
                          </a:rPr>
                        </m:ctrlPr>
                      </m:naryPr>
                      <m:sub>
                        <m:r>
                          <m:rPr>
                            <m:brk m:alnAt="7"/>
                          </m:rPr>
                          <a:rPr lang="en-US" sz="2000" i="1">
                            <a:solidFill>
                              <a:prstClr val="black"/>
                            </a:solidFill>
                            <a:latin typeface="Cambria Math" charset="0"/>
                          </a:rPr>
                          <m:t>𝑘</m:t>
                        </m:r>
                      </m:sub>
                      <m:sup/>
                      <m:e>
                        <m:sSubSup>
                          <m:sSubSupPr>
                            <m:ctrlPr>
                              <a:rPr lang="en-US" sz="2000" i="1">
                                <a:solidFill>
                                  <a:prstClr val="black"/>
                                </a:solidFill>
                                <a:latin typeface="Cambria Math" charset="0"/>
                              </a:rPr>
                            </m:ctrlPr>
                          </m:sSubSupPr>
                          <m:e>
                            <m:r>
                              <a:rPr lang="en-US" sz="2000" b="0" i="1" smtClean="0">
                                <a:solidFill>
                                  <a:prstClr val="black"/>
                                </a:solidFill>
                                <a:latin typeface="Cambria Math" charset="0"/>
                              </a:rPr>
                              <m:t>𝛼</m:t>
                            </m:r>
                          </m:e>
                          <m:sub>
                            <m:r>
                              <a:rPr lang="en-US" sz="2000" i="1">
                                <a:solidFill>
                                  <a:prstClr val="black"/>
                                </a:solidFill>
                                <a:latin typeface="Cambria Math" charset="0"/>
                              </a:rPr>
                              <m:t>𝑘</m:t>
                            </m:r>
                          </m:sub>
                          <m:sup>
                            <m:r>
                              <a:rPr lang="en-US" sz="2000" i="1">
                                <a:solidFill>
                                  <a:prstClr val="black"/>
                                </a:solidFill>
                                <a:latin typeface="Cambria Math" charset="0"/>
                              </a:rPr>
                              <m:t>𝑐</m:t>
                            </m:r>
                          </m:sup>
                        </m:sSubSup>
                        <m:sSub>
                          <m:sSubPr>
                            <m:ctrlPr>
                              <a:rPr lang="en-US" sz="2000" i="1">
                                <a:solidFill>
                                  <a:prstClr val="black"/>
                                </a:solidFill>
                                <a:latin typeface="Cambria Math" charset="0"/>
                              </a:rPr>
                            </m:ctrlPr>
                          </m:sSubPr>
                          <m:e>
                            <m:r>
                              <a:rPr lang="en-US" sz="2000" i="1">
                                <a:solidFill>
                                  <a:prstClr val="black"/>
                                </a:solidFill>
                                <a:latin typeface="Cambria Math" charset="0"/>
                              </a:rPr>
                              <m:t>𝑓</m:t>
                            </m:r>
                          </m:e>
                          <m:sub>
                            <m:r>
                              <a:rPr lang="en-US" sz="2000" i="1">
                                <a:solidFill>
                                  <a:prstClr val="black"/>
                                </a:solidFill>
                                <a:latin typeface="Cambria Math" charset="0"/>
                              </a:rPr>
                              <m:t>𝑘</m:t>
                            </m:r>
                          </m:sub>
                        </m:sSub>
                        <m:d>
                          <m:dPr>
                            <m:ctrlPr>
                              <a:rPr lang="en-US" sz="2000" i="1">
                                <a:solidFill>
                                  <a:prstClr val="black"/>
                                </a:solidFill>
                                <a:latin typeface="Cambria Math" charset="0"/>
                              </a:rPr>
                            </m:ctrlPr>
                          </m:dPr>
                          <m:e>
                            <m:r>
                              <a:rPr lang="en-US" sz="2000" i="1">
                                <a:solidFill>
                                  <a:prstClr val="black"/>
                                </a:solidFill>
                                <a:latin typeface="Cambria Math" charset="0"/>
                              </a:rPr>
                              <m:t>𝑥</m:t>
                            </m:r>
                            <m:r>
                              <a:rPr lang="en-US" sz="2000" i="1">
                                <a:solidFill>
                                  <a:prstClr val="black"/>
                                </a:solidFill>
                                <a:latin typeface="Cambria Math" charset="0"/>
                              </a:rPr>
                              <m:t>,</m:t>
                            </m:r>
                            <m:r>
                              <a:rPr lang="en-US" sz="2000" i="1">
                                <a:solidFill>
                                  <a:prstClr val="black"/>
                                </a:solidFill>
                                <a:latin typeface="Cambria Math" charset="0"/>
                              </a:rPr>
                              <m:t>𝑦</m:t>
                            </m:r>
                          </m:e>
                        </m:d>
                      </m:e>
                    </m:nary>
                  </m:oMath>
                </a14:m>
                <a:r>
                  <a:rPr lang="en-US" sz="2000" dirty="0" smtClean="0"/>
                  <a:t> , where  </a:t>
                </a:r>
                <a14:m>
                  <m:oMath xmlns:m="http://schemas.openxmlformats.org/officeDocument/2006/math">
                    <m:sSubSup>
                      <m:sSubSupPr>
                        <m:ctrlPr>
                          <a:rPr lang="en-US" sz="2000" i="1">
                            <a:solidFill>
                              <a:prstClr val="black"/>
                            </a:solidFill>
                            <a:latin typeface="Cambria Math" charset="0"/>
                          </a:rPr>
                        </m:ctrlPr>
                      </m:sSubSupPr>
                      <m:e>
                        <m:r>
                          <a:rPr lang="en-US" sz="2000" i="1">
                            <a:solidFill>
                              <a:prstClr val="black"/>
                            </a:solidFill>
                            <a:latin typeface="Cambria Math" charset="0"/>
                          </a:rPr>
                          <m:t>𝛼</m:t>
                        </m:r>
                      </m:e>
                      <m:sub>
                        <m:r>
                          <a:rPr lang="en-US" sz="2000" i="1">
                            <a:solidFill>
                              <a:prstClr val="black"/>
                            </a:solidFill>
                            <a:latin typeface="Cambria Math" charset="0"/>
                          </a:rPr>
                          <m:t>𝑘</m:t>
                        </m:r>
                      </m:sub>
                      <m:sup>
                        <m:r>
                          <a:rPr lang="en-US" sz="2000" i="1">
                            <a:solidFill>
                              <a:prstClr val="black"/>
                            </a:solidFill>
                            <a:latin typeface="Cambria Math" charset="0"/>
                          </a:rPr>
                          <m:t>𝑐</m:t>
                        </m:r>
                      </m:sup>
                    </m:sSubSup>
                    <m:r>
                      <a:rPr lang="en-US" sz="2000" i="1">
                        <a:solidFill>
                          <a:prstClr val="black"/>
                        </a:solidFill>
                        <a:latin typeface="Cambria Math" charset="0"/>
                      </a:rPr>
                      <m:t>=</m:t>
                    </m:r>
                    <m:f>
                      <m:fPr>
                        <m:ctrlPr>
                          <a:rPr lang="mr-IN" sz="2000" i="1">
                            <a:solidFill>
                              <a:prstClr val="black"/>
                            </a:solidFill>
                            <a:latin typeface="Cambria Math" charset="0"/>
                          </a:rPr>
                        </m:ctrlPr>
                      </m:fPr>
                      <m:num>
                        <m:r>
                          <a:rPr lang="en-US" sz="2000" i="1">
                            <a:solidFill>
                              <a:prstClr val="black"/>
                            </a:solidFill>
                            <a:latin typeface="Cambria Math" charset="0"/>
                          </a:rPr>
                          <m:t>1</m:t>
                        </m:r>
                      </m:num>
                      <m:den>
                        <m:r>
                          <a:rPr lang="en-US" sz="2000" i="1">
                            <a:solidFill>
                              <a:prstClr val="black"/>
                            </a:solidFill>
                            <a:latin typeface="Cambria Math" charset="0"/>
                          </a:rPr>
                          <m:t>𝑍</m:t>
                        </m:r>
                      </m:den>
                    </m:f>
                    <m:nary>
                      <m:naryPr>
                        <m:chr m:val="∑"/>
                        <m:supHide m:val="on"/>
                        <m:ctrlPr>
                          <a:rPr lang="mr-IN" sz="2000" i="1">
                            <a:solidFill>
                              <a:prstClr val="black"/>
                            </a:solidFill>
                            <a:latin typeface="Cambria Math" charset="0"/>
                          </a:rPr>
                        </m:ctrlPr>
                      </m:naryPr>
                      <m:sub>
                        <m:r>
                          <m:rPr>
                            <m:brk m:alnAt="7"/>
                          </m:rPr>
                          <a:rPr lang="en-US" sz="2000" i="1">
                            <a:solidFill>
                              <a:prstClr val="black"/>
                            </a:solidFill>
                            <a:latin typeface="Cambria Math" charset="0"/>
                          </a:rPr>
                          <m:t>𝑥</m:t>
                        </m:r>
                        <m:r>
                          <a:rPr lang="en-US" sz="2000" i="1">
                            <a:solidFill>
                              <a:prstClr val="black"/>
                            </a:solidFill>
                            <a:latin typeface="Cambria Math" charset="0"/>
                          </a:rPr>
                          <m:t>,</m:t>
                        </m:r>
                        <m:r>
                          <a:rPr lang="en-US" sz="2000" i="1">
                            <a:solidFill>
                              <a:prstClr val="black"/>
                            </a:solidFill>
                            <a:latin typeface="Cambria Math" charset="0"/>
                          </a:rPr>
                          <m:t>𝑦</m:t>
                        </m:r>
                      </m:sub>
                      <m:sup/>
                      <m:e>
                        <m:f>
                          <m:fPr>
                            <m:ctrlPr>
                              <a:rPr lang="mr-IN" sz="2000" i="1">
                                <a:solidFill>
                                  <a:prstClr val="black"/>
                                </a:solidFill>
                                <a:latin typeface="Cambria Math" charset="0"/>
                              </a:rPr>
                            </m:ctrlPr>
                          </m:fPr>
                          <m:num>
                            <m:r>
                              <a:rPr lang="en-US" sz="2000" i="1">
                                <a:solidFill>
                                  <a:prstClr val="black"/>
                                </a:solidFill>
                                <a:latin typeface="Cambria Math" charset="0"/>
                              </a:rPr>
                              <m:t>𝜕</m:t>
                            </m:r>
                            <m:sSub>
                              <m:sSubPr>
                                <m:ctrlPr>
                                  <a:rPr lang="en-US" sz="2000" i="1">
                                    <a:solidFill>
                                      <a:prstClr val="black"/>
                                    </a:solidFill>
                                    <a:latin typeface="Cambria Math" charset="0"/>
                                  </a:rPr>
                                </m:ctrlPr>
                              </m:sSubPr>
                              <m:e>
                                <m:r>
                                  <a:rPr lang="en-US" sz="2000" i="1">
                                    <a:solidFill>
                                      <a:prstClr val="black"/>
                                    </a:solidFill>
                                    <a:latin typeface="Cambria Math" charset="0"/>
                                  </a:rPr>
                                  <m:t>𝑆</m:t>
                                </m:r>
                              </m:e>
                              <m:sub>
                                <m:r>
                                  <a:rPr lang="en-US" sz="2000" i="1">
                                    <a:solidFill>
                                      <a:prstClr val="black"/>
                                    </a:solidFill>
                                    <a:latin typeface="Cambria Math" charset="0"/>
                                  </a:rPr>
                                  <m:t>𝑐</m:t>
                                </m:r>
                              </m:sub>
                            </m:sSub>
                          </m:num>
                          <m:den>
                            <m:sSub>
                              <m:sSubPr>
                                <m:ctrlPr>
                                  <a:rPr lang="en-US" sz="2000" i="1">
                                    <a:solidFill>
                                      <a:prstClr val="black"/>
                                    </a:solidFill>
                                    <a:latin typeface="Cambria Math" charset="0"/>
                                  </a:rPr>
                                </m:ctrlPr>
                              </m:sSubPr>
                              <m:e>
                                <m:r>
                                  <a:rPr lang="en-US" sz="2000" i="1">
                                    <a:solidFill>
                                      <a:prstClr val="black"/>
                                    </a:solidFill>
                                    <a:latin typeface="Cambria Math" charset="0"/>
                                  </a:rPr>
                                  <m:t>𝜕</m:t>
                                </m:r>
                                <m:r>
                                  <a:rPr lang="en-US" sz="2000" i="1">
                                    <a:solidFill>
                                      <a:prstClr val="black"/>
                                    </a:solidFill>
                                    <a:latin typeface="Cambria Math" charset="0"/>
                                  </a:rPr>
                                  <m:t>𝑓</m:t>
                                </m:r>
                              </m:e>
                              <m:sub>
                                <m:r>
                                  <a:rPr lang="en-US" sz="2000" i="1">
                                    <a:solidFill>
                                      <a:prstClr val="black"/>
                                    </a:solidFill>
                                    <a:latin typeface="Cambria Math" charset="0"/>
                                  </a:rPr>
                                  <m:t>𝑘</m:t>
                                </m:r>
                              </m:sub>
                            </m:sSub>
                            <m:d>
                              <m:dPr>
                                <m:ctrlPr>
                                  <a:rPr lang="en-US" sz="2000" i="1">
                                    <a:solidFill>
                                      <a:prstClr val="black"/>
                                    </a:solidFill>
                                    <a:latin typeface="Cambria Math" charset="0"/>
                                  </a:rPr>
                                </m:ctrlPr>
                              </m:dPr>
                              <m:e>
                                <m:r>
                                  <a:rPr lang="en-US" sz="2000" i="1">
                                    <a:solidFill>
                                      <a:prstClr val="black"/>
                                    </a:solidFill>
                                    <a:latin typeface="Cambria Math" charset="0"/>
                                  </a:rPr>
                                  <m:t>𝑥</m:t>
                                </m:r>
                                <m:r>
                                  <a:rPr lang="en-US" sz="2000" i="1">
                                    <a:solidFill>
                                      <a:prstClr val="black"/>
                                    </a:solidFill>
                                    <a:latin typeface="Cambria Math" charset="0"/>
                                  </a:rPr>
                                  <m:t>,</m:t>
                                </m:r>
                                <m:r>
                                  <a:rPr lang="en-US" sz="2000" i="1">
                                    <a:solidFill>
                                      <a:prstClr val="black"/>
                                    </a:solidFill>
                                    <a:latin typeface="Cambria Math" charset="0"/>
                                  </a:rPr>
                                  <m:t>𝑦</m:t>
                                </m:r>
                              </m:e>
                            </m:d>
                          </m:den>
                        </m:f>
                      </m:e>
                    </m:nary>
                  </m:oMath>
                </a14:m>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For CAM like architecture (</a:t>
                </a:r>
                <a:r>
                  <a:rPr lang="en-US" sz="2000" i="1" dirty="0" smtClean="0"/>
                  <a:t>conv-layers </a:t>
                </a:r>
                <a:r>
                  <a:rPr lang="en-US" sz="2000" i="1" dirty="0" smtClean="0">
                    <a:sym typeface="Wingdings"/>
                  </a:rPr>
                  <a:t>-&gt; GAP -&gt; fc layer with </a:t>
                </a:r>
                <a:r>
                  <a:rPr lang="en-US" sz="2000" i="1" dirty="0" err="1" smtClean="0">
                    <a:sym typeface="Wingdings"/>
                  </a:rPr>
                  <a:t>softmax</a:t>
                </a:r>
                <a:r>
                  <a:rPr lang="en-US" sz="2000" dirty="0" smtClean="0"/>
                  <a:t>), it can be shown that </a:t>
                </a:r>
                <a14:m>
                  <m:oMath xmlns:m="http://schemas.openxmlformats.org/officeDocument/2006/math">
                    <m:sSubSup>
                      <m:sSubSupPr>
                        <m:ctrlPr>
                          <a:rPr lang="en-US" sz="2000" i="1">
                            <a:solidFill>
                              <a:prstClr val="black"/>
                            </a:solidFill>
                            <a:latin typeface="Cambria Math" charset="0"/>
                          </a:rPr>
                        </m:ctrlPr>
                      </m:sSubSupPr>
                      <m:e>
                        <m:r>
                          <a:rPr lang="en-US" sz="2000" i="1">
                            <a:solidFill>
                              <a:prstClr val="black"/>
                            </a:solidFill>
                            <a:latin typeface="Cambria Math" charset="0"/>
                          </a:rPr>
                          <m:t>𝛼</m:t>
                        </m:r>
                      </m:e>
                      <m:sub>
                        <m:r>
                          <a:rPr lang="en-US" sz="2000" i="1">
                            <a:solidFill>
                              <a:prstClr val="black"/>
                            </a:solidFill>
                            <a:latin typeface="Cambria Math" charset="0"/>
                          </a:rPr>
                          <m:t>𝑘</m:t>
                        </m:r>
                      </m:sub>
                      <m:sup>
                        <m:r>
                          <a:rPr lang="en-US" sz="2000" i="1">
                            <a:solidFill>
                              <a:prstClr val="black"/>
                            </a:solidFill>
                            <a:latin typeface="Cambria Math" charset="0"/>
                          </a:rPr>
                          <m:t>𝑐</m:t>
                        </m:r>
                      </m:sup>
                    </m:sSubSup>
                    <m:r>
                      <a:rPr lang="en-US" sz="2000" i="1" smtClean="0">
                        <a:solidFill>
                          <a:prstClr val="black"/>
                        </a:solidFill>
                        <a:latin typeface="Cambria Math" charset="0"/>
                        <a:ea typeface="Cambria Math" charset="0"/>
                        <a:cs typeface="Cambria Math" charset="0"/>
                      </a:rPr>
                      <m:t>∝</m:t>
                    </m:r>
                    <m:sSubSup>
                      <m:sSubSupPr>
                        <m:ctrlPr>
                          <a:rPr lang="en-US" sz="2000" b="0" i="1" smtClean="0">
                            <a:solidFill>
                              <a:prstClr val="black"/>
                            </a:solidFill>
                            <a:latin typeface="Cambria Math" charset="0"/>
                            <a:ea typeface="Cambria Math" charset="0"/>
                            <a:cs typeface="Cambria Math" charset="0"/>
                          </a:rPr>
                        </m:ctrlPr>
                      </m:sSubSupPr>
                      <m:e>
                        <m:r>
                          <a:rPr lang="en-US" sz="2000" b="0" i="1" smtClean="0">
                            <a:solidFill>
                              <a:prstClr val="black"/>
                            </a:solidFill>
                            <a:latin typeface="Cambria Math" charset="0"/>
                            <a:ea typeface="Cambria Math" charset="0"/>
                            <a:cs typeface="Cambria Math" charset="0"/>
                          </a:rPr>
                          <m:t>𝑊</m:t>
                        </m:r>
                      </m:e>
                      <m:sub>
                        <m:r>
                          <a:rPr lang="en-US" sz="2000" b="0" i="1" smtClean="0">
                            <a:solidFill>
                              <a:prstClr val="black"/>
                            </a:solidFill>
                            <a:latin typeface="Cambria Math" charset="0"/>
                            <a:ea typeface="Cambria Math" charset="0"/>
                            <a:cs typeface="Cambria Math" charset="0"/>
                          </a:rPr>
                          <m:t>𝑘</m:t>
                        </m:r>
                      </m:sub>
                      <m:sup>
                        <m:r>
                          <a:rPr lang="en-US" sz="2000" b="0" i="1" smtClean="0">
                            <a:solidFill>
                              <a:prstClr val="black"/>
                            </a:solidFill>
                            <a:latin typeface="Cambria Math" charset="0"/>
                            <a:ea typeface="Cambria Math" charset="0"/>
                            <a:cs typeface="Cambria Math" charset="0"/>
                          </a:rPr>
                          <m:t>𝑐</m:t>
                        </m:r>
                      </m:sup>
                    </m:sSubSup>
                  </m:oMath>
                </a14:m>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Proof in next slide </a:t>
                </a:r>
                <a:endParaRPr lang="en-US" sz="2000" dirty="0"/>
              </a:p>
            </p:txBody>
          </p:sp>
        </mc:Choice>
        <mc:Fallback xmlns="">
          <p:sp>
            <p:nvSpPr>
              <p:cNvPr id="10" name="Google Shape;100;p14"/>
              <p:cNvSpPr txBox="1">
                <a:spLocks noRot="1" noChangeAspect="1" noMove="1" noResize="1" noEditPoints="1" noAdjustHandles="1" noChangeArrowheads="1" noChangeShapeType="1" noTextEdit="1"/>
              </p:cNvSpPr>
              <p:nvPr/>
            </p:nvSpPr>
            <p:spPr>
              <a:xfrm>
                <a:off x="463745" y="1399321"/>
                <a:ext cx="11264510" cy="4584384"/>
              </a:xfrm>
              <a:prstGeom prst="rect">
                <a:avLst/>
              </a:prstGeom>
              <a:blipFill rotWithShape="0">
                <a:blip r:embed="rId3"/>
                <a:stretch>
                  <a:fillRect l="-487" t="-9840"/>
                </a:stretch>
              </a:blipFill>
              <a:ln>
                <a:noFill/>
              </a:ln>
            </p:spPr>
            <p:txBody>
              <a:bodyPr/>
              <a:lstStyle/>
              <a:p>
                <a:r>
                  <a:rPr lang="en-US">
                    <a:noFill/>
                  </a:rPr>
                  <a:t> </a:t>
                </a:r>
              </a:p>
            </p:txBody>
          </p:sp>
        </mc:Fallback>
      </mc:AlternateContent>
      <p:sp>
        <p:nvSpPr>
          <p:cNvPr id="5" name="Rectangle 4"/>
          <p:cNvSpPr/>
          <p:nvPr/>
        </p:nvSpPr>
        <p:spPr>
          <a:xfrm>
            <a:off x="3937000" y="1487108"/>
            <a:ext cx="368300" cy="34534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14"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16" name="Rectangle 15"/>
          <p:cNvSpPr/>
          <p:nvPr/>
        </p:nvSpPr>
        <p:spPr>
          <a:xfrm>
            <a:off x="5996536" y="2818889"/>
            <a:ext cx="302795" cy="301233"/>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079091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4</a:t>
            </a:fld>
            <a:endParaRPr lang="en-US"/>
          </a:p>
        </p:txBody>
      </p:sp>
      <p:pic>
        <p:nvPicPr>
          <p:cNvPr id="112" name="Google Shape;35;p4"/>
          <p:cNvPicPr preferRelativeResize="0"/>
          <p:nvPr/>
        </p:nvPicPr>
        <p:blipFill rotWithShape="1">
          <a:blip r:embed="rId3">
            <a:alphaModFix/>
          </a:blip>
          <a:srcRect/>
          <a:stretch/>
        </p:blipFill>
        <p:spPr>
          <a:xfrm>
            <a:off x="416224" y="2672039"/>
            <a:ext cx="1085438" cy="655071"/>
          </a:xfrm>
          <a:prstGeom prst="rect">
            <a:avLst/>
          </a:prstGeom>
          <a:noFill/>
          <a:ln>
            <a:noFill/>
          </a:ln>
        </p:spPr>
      </p:pic>
      <p:pic>
        <p:nvPicPr>
          <p:cNvPr id="113" name="Google Shape;37;p4"/>
          <p:cNvPicPr preferRelativeResize="0"/>
          <p:nvPr/>
        </p:nvPicPr>
        <p:blipFill rotWithShape="1">
          <a:blip r:embed="rId4">
            <a:alphaModFix/>
          </a:blip>
          <a:srcRect/>
          <a:stretch/>
        </p:blipFill>
        <p:spPr>
          <a:xfrm>
            <a:off x="369219" y="3669264"/>
            <a:ext cx="1056818" cy="515728"/>
          </a:xfrm>
          <a:prstGeom prst="rect">
            <a:avLst/>
          </a:prstGeom>
          <a:noFill/>
          <a:ln>
            <a:noFill/>
          </a:ln>
        </p:spPr>
      </p:pic>
      <p:sp>
        <p:nvSpPr>
          <p:cNvPr id="114" name="TextBox 113"/>
          <p:cNvSpPr txBox="1"/>
          <p:nvPr/>
        </p:nvSpPr>
        <p:spPr>
          <a:xfrm>
            <a:off x="7542439" y="6290845"/>
            <a:ext cx="4617308" cy="246221"/>
          </a:xfrm>
          <a:prstGeom prst="rect">
            <a:avLst/>
          </a:prstGeom>
          <a:noFill/>
        </p:spPr>
        <p:txBody>
          <a:bodyPr wrap="square" rtlCol="0">
            <a:spAutoFit/>
          </a:bodyPr>
          <a:lstStyle/>
          <a:p>
            <a:pPr marL="227012" lvl="1">
              <a:buClr>
                <a:schemeClr val="tx2">
                  <a:lumMod val="75000"/>
                </a:schemeClr>
              </a:buClr>
            </a:pPr>
            <a:r>
              <a:rPr lang="en-US" sz="1000" dirty="0">
                <a:solidFill>
                  <a:schemeClr val="tx2">
                    <a:lumMod val="50000"/>
                  </a:schemeClr>
                </a:solidFill>
              </a:rPr>
              <a:t>Slide courtesy: David </a:t>
            </a:r>
            <a:r>
              <a:rPr lang="en-US" sz="1000" dirty="0" smtClean="0">
                <a:solidFill>
                  <a:schemeClr val="tx2">
                    <a:lumMod val="50000"/>
                  </a:schemeClr>
                </a:solidFill>
              </a:rPr>
              <a:t>Gunning, DARPA XAI Program Manager</a:t>
            </a:r>
            <a:endParaRPr lang="en-US" sz="1000" dirty="0">
              <a:solidFill>
                <a:schemeClr val="tx2">
                  <a:lumMod val="50000"/>
                </a:schemeClr>
              </a:solidFill>
            </a:endParaRPr>
          </a:p>
        </p:txBody>
      </p:sp>
      <p:sp>
        <p:nvSpPr>
          <p:cNvPr id="82" name="Google Shape;751;p59"/>
          <p:cNvSpPr/>
          <p:nvPr/>
        </p:nvSpPr>
        <p:spPr>
          <a:xfrm>
            <a:off x="1936960" y="2732084"/>
            <a:ext cx="4023138" cy="2682297"/>
          </a:xfrm>
          <a:prstGeom prst="roundRect">
            <a:avLst>
              <a:gd name="adj" fmla="val 22135"/>
            </a:avLst>
          </a:prstGeom>
          <a:solidFill>
            <a:srgbClr val="FDE5CD">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Tahoma"/>
              <a:buNone/>
            </a:pPr>
            <a:endParaRPr sz="1400" b="0" i="0" u="none" strike="noStrike" cap="none">
              <a:solidFill>
                <a:srgbClr val="000000"/>
              </a:solidFill>
              <a:latin typeface="Calibri"/>
              <a:ea typeface="Calibri"/>
              <a:cs typeface="Calibri"/>
              <a:sym typeface="Calibri"/>
            </a:endParaRPr>
          </a:p>
        </p:txBody>
      </p:sp>
      <p:sp>
        <p:nvSpPr>
          <p:cNvPr id="115" name="Google Shape;752;p59"/>
          <p:cNvSpPr txBox="1"/>
          <p:nvPr/>
        </p:nvSpPr>
        <p:spPr>
          <a:xfrm rot="-5400000">
            <a:off x="4966564" y="3749498"/>
            <a:ext cx="2442276"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4425D"/>
              </a:buClr>
              <a:buSzPts val="1400"/>
              <a:buFont typeface="Avenir"/>
              <a:buNone/>
            </a:pPr>
            <a:r>
              <a:rPr lang="en-US" sz="1400" b="0" i="0" u="none" strike="noStrike" cap="none">
                <a:solidFill>
                  <a:srgbClr val="14425D"/>
                </a:solidFill>
                <a:latin typeface="Avenir"/>
                <a:ea typeface="Avenir"/>
                <a:cs typeface="Avenir"/>
                <a:sym typeface="Avenir"/>
              </a:rPr>
              <a:t>Learning Performance</a:t>
            </a:r>
            <a:endParaRPr/>
          </a:p>
        </p:txBody>
      </p:sp>
      <p:sp>
        <p:nvSpPr>
          <p:cNvPr id="116" name="Google Shape;753;p59"/>
          <p:cNvSpPr txBox="1"/>
          <p:nvPr/>
        </p:nvSpPr>
        <p:spPr>
          <a:xfrm>
            <a:off x="6052261" y="4814495"/>
            <a:ext cx="2620344"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4425D"/>
              </a:buClr>
              <a:buSzPts val="1400"/>
              <a:buFont typeface="Avenir"/>
              <a:buNone/>
            </a:pPr>
            <a:r>
              <a:rPr lang="en-US" sz="1400" b="0" i="0" u="none" strike="noStrike" cap="none" dirty="0" err="1">
                <a:solidFill>
                  <a:srgbClr val="14425D"/>
                </a:solidFill>
                <a:latin typeface="Avenir"/>
                <a:ea typeface="Avenir"/>
                <a:cs typeface="Avenir"/>
                <a:sym typeface="Avenir"/>
              </a:rPr>
              <a:t>Explainability</a:t>
            </a:r>
            <a:endParaRPr dirty="0"/>
          </a:p>
        </p:txBody>
      </p:sp>
      <p:sp>
        <p:nvSpPr>
          <p:cNvPr id="117" name="Google Shape;754;p59"/>
          <p:cNvSpPr/>
          <p:nvPr/>
        </p:nvSpPr>
        <p:spPr>
          <a:xfrm>
            <a:off x="6355438" y="3060771"/>
            <a:ext cx="2134550" cy="171626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800"/>
              <a:buFont typeface="Tahoma"/>
              <a:buNone/>
            </a:pPr>
            <a:endParaRPr sz="800" b="0" i="0" u="none" strike="noStrike" cap="none">
              <a:solidFill>
                <a:srgbClr val="000000"/>
              </a:solidFill>
              <a:latin typeface="Avenir"/>
              <a:ea typeface="Avenir"/>
              <a:cs typeface="Avenir"/>
              <a:sym typeface="Avenir"/>
            </a:endParaRPr>
          </a:p>
        </p:txBody>
      </p:sp>
      <p:cxnSp>
        <p:nvCxnSpPr>
          <p:cNvPr id="118" name="Google Shape;755;p59"/>
          <p:cNvCxnSpPr/>
          <p:nvPr/>
        </p:nvCxnSpPr>
        <p:spPr>
          <a:xfrm>
            <a:off x="6377854" y="3050612"/>
            <a:ext cx="0" cy="1734778"/>
          </a:xfrm>
          <a:prstGeom prst="straightConnector1">
            <a:avLst/>
          </a:prstGeom>
          <a:noFill/>
          <a:ln w="28575" cap="flat" cmpd="sng">
            <a:solidFill>
              <a:srgbClr val="1E4E79"/>
            </a:solidFill>
            <a:prstDash val="solid"/>
            <a:miter lim="800000"/>
            <a:headEnd type="triangle" w="med" len="med"/>
            <a:tailEnd type="none" w="sm" len="sm"/>
          </a:ln>
        </p:spPr>
      </p:cxnSp>
      <p:cxnSp>
        <p:nvCxnSpPr>
          <p:cNvPr id="119" name="Google Shape;756;p59"/>
          <p:cNvCxnSpPr/>
          <p:nvPr/>
        </p:nvCxnSpPr>
        <p:spPr>
          <a:xfrm rot="10800000">
            <a:off x="6367171" y="4785388"/>
            <a:ext cx="2139410" cy="0"/>
          </a:xfrm>
          <a:prstGeom prst="straightConnector1">
            <a:avLst/>
          </a:prstGeom>
          <a:noFill/>
          <a:ln w="28575" cap="flat" cmpd="sng">
            <a:solidFill>
              <a:srgbClr val="1E4E79"/>
            </a:solidFill>
            <a:prstDash val="solid"/>
            <a:miter lim="800000"/>
            <a:headEnd type="triangle" w="med" len="med"/>
            <a:tailEnd type="none" w="sm" len="sm"/>
          </a:ln>
        </p:spPr>
      </p:cxnSp>
      <p:sp>
        <p:nvSpPr>
          <p:cNvPr id="120" name="Google Shape;757;p59"/>
          <p:cNvSpPr/>
          <p:nvPr/>
        </p:nvSpPr>
        <p:spPr>
          <a:xfrm>
            <a:off x="6509446" y="3206433"/>
            <a:ext cx="98118" cy="86655"/>
          </a:xfrm>
          <a:prstGeom prst="ellipse">
            <a:avLst/>
          </a:prstGeom>
          <a:solidFill>
            <a:srgbClr val="F9B266"/>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800"/>
              <a:buFont typeface="Tahoma"/>
              <a:buNone/>
            </a:pPr>
            <a:endParaRPr sz="800" b="0" i="0" u="none" strike="noStrike" cap="none">
              <a:solidFill>
                <a:srgbClr val="000000"/>
              </a:solidFill>
              <a:latin typeface="Avenir"/>
              <a:ea typeface="Avenir"/>
              <a:cs typeface="Avenir"/>
              <a:sym typeface="Avenir"/>
            </a:endParaRPr>
          </a:p>
        </p:txBody>
      </p:sp>
      <p:sp>
        <p:nvSpPr>
          <p:cNvPr id="121" name="Google Shape;758;p59"/>
          <p:cNvSpPr/>
          <p:nvPr/>
        </p:nvSpPr>
        <p:spPr>
          <a:xfrm>
            <a:off x="6631396" y="3520723"/>
            <a:ext cx="98118" cy="86655"/>
          </a:xfrm>
          <a:prstGeom prst="ellipse">
            <a:avLst/>
          </a:prstGeom>
          <a:solidFill>
            <a:srgbClr val="F9B266"/>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800"/>
              <a:buFont typeface="Tahoma"/>
              <a:buNone/>
            </a:pPr>
            <a:endParaRPr sz="800" b="0" i="0" u="none" strike="noStrike" cap="none">
              <a:solidFill>
                <a:srgbClr val="000000"/>
              </a:solidFill>
              <a:latin typeface="Avenir"/>
              <a:ea typeface="Avenir"/>
              <a:cs typeface="Avenir"/>
              <a:sym typeface="Avenir"/>
            </a:endParaRPr>
          </a:p>
        </p:txBody>
      </p:sp>
      <p:sp>
        <p:nvSpPr>
          <p:cNvPr id="122" name="Google Shape;759;p59"/>
          <p:cNvSpPr/>
          <p:nvPr/>
        </p:nvSpPr>
        <p:spPr>
          <a:xfrm>
            <a:off x="6873466" y="3822424"/>
            <a:ext cx="98118" cy="86655"/>
          </a:xfrm>
          <a:prstGeom prst="ellipse">
            <a:avLst/>
          </a:prstGeom>
          <a:solidFill>
            <a:srgbClr val="F9B266"/>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800"/>
              <a:buFont typeface="Tahoma"/>
              <a:buNone/>
            </a:pPr>
            <a:endParaRPr sz="800" b="0" i="0" u="none" strike="noStrike" cap="none">
              <a:solidFill>
                <a:srgbClr val="000000"/>
              </a:solidFill>
              <a:latin typeface="Avenir"/>
              <a:ea typeface="Avenir"/>
              <a:cs typeface="Avenir"/>
              <a:sym typeface="Avenir"/>
            </a:endParaRPr>
          </a:p>
        </p:txBody>
      </p:sp>
      <p:sp>
        <p:nvSpPr>
          <p:cNvPr id="123" name="Google Shape;760;p59"/>
          <p:cNvSpPr/>
          <p:nvPr/>
        </p:nvSpPr>
        <p:spPr>
          <a:xfrm>
            <a:off x="7257638" y="4150697"/>
            <a:ext cx="98118" cy="86655"/>
          </a:xfrm>
          <a:prstGeom prst="ellipse">
            <a:avLst/>
          </a:prstGeom>
          <a:solidFill>
            <a:srgbClr val="F9B266"/>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800"/>
              <a:buFont typeface="Tahoma"/>
              <a:buNone/>
            </a:pPr>
            <a:endParaRPr sz="800" b="0" i="0" u="none" strike="noStrike" cap="none">
              <a:solidFill>
                <a:srgbClr val="000000"/>
              </a:solidFill>
              <a:latin typeface="Avenir"/>
              <a:ea typeface="Avenir"/>
              <a:cs typeface="Avenir"/>
              <a:sym typeface="Avenir"/>
            </a:endParaRPr>
          </a:p>
        </p:txBody>
      </p:sp>
      <p:sp>
        <p:nvSpPr>
          <p:cNvPr id="124" name="Google Shape;761;p59"/>
          <p:cNvSpPr/>
          <p:nvPr/>
        </p:nvSpPr>
        <p:spPr>
          <a:xfrm>
            <a:off x="6639127" y="3652746"/>
            <a:ext cx="98118" cy="86655"/>
          </a:xfrm>
          <a:prstGeom prst="ellipse">
            <a:avLst/>
          </a:prstGeom>
          <a:solidFill>
            <a:srgbClr val="F9B266"/>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800"/>
              <a:buFont typeface="Tahoma"/>
              <a:buNone/>
            </a:pPr>
            <a:endParaRPr sz="800" b="0" i="0" u="none" strike="noStrike" cap="none">
              <a:solidFill>
                <a:srgbClr val="000000"/>
              </a:solidFill>
              <a:latin typeface="Avenir"/>
              <a:ea typeface="Avenir"/>
              <a:cs typeface="Avenir"/>
              <a:sym typeface="Avenir"/>
            </a:endParaRPr>
          </a:p>
        </p:txBody>
      </p:sp>
      <p:sp>
        <p:nvSpPr>
          <p:cNvPr id="125" name="Google Shape;762;p59"/>
          <p:cNvSpPr txBox="1"/>
          <p:nvPr/>
        </p:nvSpPr>
        <p:spPr>
          <a:xfrm>
            <a:off x="2195050" y="2339260"/>
            <a:ext cx="3488154"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73F04"/>
              </a:buClr>
              <a:buSzPts val="1800"/>
              <a:buFont typeface="Avenir"/>
              <a:buNone/>
            </a:pPr>
            <a:r>
              <a:rPr lang="en-US" sz="1800" b="0" i="0" u="none" strike="noStrike" cap="none">
                <a:solidFill>
                  <a:srgbClr val="773F04"/>
                </a:solidFill>
                <a:latin typeface="Avenir"/>
                <a:ea typeface="Avenir"/>
                <a:cs typeface="Avenir"/>
                <a:sym typeface="Avenir"/>
              </a:rPr>
              <a:t>Learning Techniques (today)</a:t>
            </a:r>
            <a:endParaRPr sz="1800" b="0" i="0" u="none" strike="noStrike" cap="none">
              <a:solidFill>
                <a:srgbClr val="773F04"/>
              </a:solidFill>
              <a:latin typeface="Avenir"/>
              <a:ea typeface="Avenir"/>
              <a:cs typeface="Avenir"/>
              <a:sym typeface="Avenir"/>
            </a:endParaRPr>
          </a:p>
        </p:txBody>
      </p:sp>
      <p:sp>
        <p:nvSpPr>
          <p:cNvPr id="126" name="Google Shape;763;p59"/>
          <p:cNvSpPr/>
          <p:nvPr/>
        </p:nvSpPr>
        <p:spPr>
          <a:xfrm>
            <a:off x="3286052" y="3082887"/>
            <a:ext cx="1776080" cy="2227334"/>
          </a:xfrm>
          <a:prstGeom prst="ellipse">
            <a:avLst/>
          </a:prstGeom>
          <a:solidFill>
            <a:srgbClr val="E6D5BB">
              <a:alpha val="49803"/>
            </a:srgbClr>
          </a:solidFill>
          <a:ln w="9525" cap="flat" cmpd="sng">
            <a:solidFill>
              <a:srgbClr val="9973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Tahoma"/>
              <a:buNone/>
            </a:pPr>
            <a:endParaRPr sz="1400" b="0" i="0" u="none" strike="noStrike" cap="none">
              <a:solidFill>
                <a:srgbClr val="000000"/>
              </a:solidFill>
              <a:latin typeface="Calibri"/>
              <a:ea typeface="Calibri"/>
              <a:cs typeface="Calibri"/>
              <a:sym typeface="Calibri"/>
            </a:endParaRPr>
          </a:p>
        </p:txBody>
      </p:sp>
      <p:sp>
        <p:nvSpPr>
          <p:cNvPr id="127" name="Google Shape;764;p59"/>
          <p:cNvSpPr/>
          <p:nvPr/>
        </p:nvSpPr>
        <p:spPr>
          <a:xfrm>
            <a:off x="2034630" y="2813183"/>
            <a:ext cx="1670628" cy="1541183"/>
          </a:xfrm>
          <a:prstGeom prst="ellipse">
            <a:avLst/>
          </a:prstGeom>
          <a:solidFill>
            <a:srgbClr val="DFD7E7">
              <a:alpha val="49803"/>
            </a:srgbClr>
          </a:solidFill>
          <a:ln w="9525" cap="flat" cmpd="sng">
            <a:solidFill>
              <a:srgbClr val="9E87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Tahoma"/>
              <a:buNone/>
            </a:pPr>
            <a:endParaRPr sz="1400" b="0" i="0" u="none" strike="noStrike" cap="none">
              <a:solidFill>
                <a:srgbClr val="000000"/>
              </a:solidFill>
              <a:latin typeface="Calibri"/>
              <a:ea typeface="Calibri"/>
              <a:cs typeface="Calibri"/>
              <a:sym typeface="Calibri"/>
            </a:endParaRPr>
          </a:p>
        </p:txBody>
      </p:sp>
      <p:sp>
        <p:nvSpPr>
          <p:cNvPr id="128" name="Google Shape;765;p59"/>
          <p:cNvSpPr/>
          <p:nvPr/>
        </p:nvSpPr>
        <p:spPr>
          <a:xfrm>
            <a:off x="2123234" y="3949713"/>
            <a:ext cx="1481714" cy="1360507"/>
          </a:xfrm>
          <a:prstGeom prst="ellipse">
            <a:avLst/>
          </a:prstGeom>
          <a:solidFill>
            <a:srgbClr val="CBCBCB">
              <a:alpha val="49803"/>
            </a:srgbClr>
          </a:solidFill>
          <a:ln w="9525" cap="flat" cmpd="sng">
            <a:solidFill>
              <a:srgbClr val="98989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Tahoma"/>
              <a:buNone/>
            </a:pPr>
            <a:endParaRPr sz="1400" b="0" i="0" u="none" strike="noStrike" cap="none">
              <a:solidFill>
                <a:srgbClr val="000000"/>
              </a:solidFill>
              <a:latin typeface="Calibri"/>
              <a:ea typeface="Calibri"/>
              <a:cs typeface="Calibri"/>
              <a:sym typeface="Calibri"/>
            </a:endParaRPr>
          </a:p>
        </p:txBody>
      </p:sp>
      <p:sp>
        <p:nvSpPr>
          <p:cNvPr id="129" name="Google Shape;766;p59"/>
          <p:cNvSpPr/>
          <p:nvPr/>
        </p:nvSpPr>
        <p:spPr>
          <a:xfrm>
            <a:off x="4611918" y="3296316"/>
            <a:ext cx="1235718" cy="1216862"/>
          </a:xfrm>
          <a:prstGeom prst="ellipse">
            <a:avLst/>
          </a:prstGeom>
          <a:solidFill>
            <a:srgbClr val="D3CBB6">
              <a:alpha val="49803"/>
            </a:srgbClr>
          </a:solidFill>
          <a:ln w="9525" cap="flat" cmpd="sng">
            <a:solidFill>
              <a:srgbClr val="9973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Tahoma"/>
              <a:buNone/>
            </a:pPr>
            <a:endParaRPr sz="1400" b="0" i="0" u="none" strike="noStrike" cap="none">
              <a:solidFill>
                <a:srgbClr val="000000"/>
              </a:solidFill>
              <a:latin typeface="Calibri"/>
              <a:ea typeface="Calibri"/>
              <a:cs typeface="Calibri"/>
              <a:sym typeface="Calibri"/>
            </a:endParaRPr>
          </a:p>
        </p:txBody>
      </p:sp>
      <p:sp>
        <p:nvSpPr>
          <p:cNvPr id="130" name="Google Shape;767;p59"/>
          <p:cNvSpPr/>
          <p:nvPr/>
        </p:nvSpPr>
        <p:spPr>
          <a:xfrm>
            <a:off x="2423051" y="3154736"/>
            <a:ext cx="1135212" cy="1044368"/>
          </a:xfrm>
          <a:prstGeom prst="ellipse">
            <a:avLst/>
          </a:prstGeom>
          <a:solidFill>
            <a:srgbClr val="BFAFCF">
              <a:alpha val="24705"/>
            </a:srgbClr>
          </a:solidFill>
          <a:ln w="9525" cap="flat" cmpd="sng">
            <a:solidFill>
              <a:srgbClr val="9E87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Tahoma"/>
              <a:buNone/>
            </a:pPr>
            <a:endParaRPr sz="1400" b="0" i="0" u="none" strike="noStrike" cap="none">
              <a:solidFill>
                <a:srgbClr val="000000"/>
              </a:solidFill>
              <a:latin typeface="Calibri"/>
              <a:ea typeface="Calibri"/>
              <a:cs typeface="Calibri"/>
              <a:sym typeface="Calibri"/>
            </a:endParaRPr>
          </a:p>
        </p:txBody>
      </p:sp>
      <p:sp>
        <p:nvSpPr>
          <p:cNvPr id="131" name="Google Shape;768;p59"/>
          <p:cNvSpPr/>
          <p:nvPr/>
        </p:nvSpPr>
        <p:spPr>
          <a:xfrm>
            <a:off x="2320611" y="2910842"/>
            <a:ext cx="994182"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48365A"/>
              </a:buClr>
              <a:buSzPts val="1200"/>
              <a:buFont typeface="Avenir"/>
              <a:buNone/>
            </a:pPr>
            <a:r>
              <a:rPr lang="en-US" sz="1200" b="0" i="0" u="none" strike="noStrike" cap="none">
                <a:solidFill>
                  <a:srgbClr val="48365A"/>
                </a:solidFill>
                <a:latin typeface="Avenir"/>
                <a:ea typeface="Avenir"/>
                <a:cs typeface="Avenir"/>
                <a:sym typeface="Avenir"/>
              </a:rPr>
              <a:t>Neural Nets</a:t>
            </a:r>
            <a:endParaRPr sz="1200" b="0" i="0" u="none" strike="noStrike" cap="none">
              <a:solidFill>
                <a:srgbClr val="48365A"/>
              </a:solidFill>
              <a:latin typeface="Avenir"/>
              <a:ea typeface="Avenir"/>
              <a:cs typeface="Avenir"/>
              <a:sym typeface="Avenir"/>
            </a:endParaRPr>
          </a:p>
        </p:txBody>
      </p:sp>
      <p:sp>
        <p:nvSpPr>
          <p:cNvPr id="132" name="Google Shape;769;p59"/>
          <p:cNvSpPr/>
          <p:nvPr/>
        </p:nvSpPr>
        <p:spPr>
          <a:xfrm>
            <a:off x="2115817" y="4427423"/>
            <a:ext cx="841897"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46464"/>
              </a:buClr>
              <a:buSzPts val="1200"/>
              <a:buFont typeface="Avenir"/>
              <a:buNone/>
            </a:pPr>
            <a:r>
              <a:rPr lang="en-US" sz="1200" b="0" i="0" u="none" strike="noStrike" cap="none">
                <a:solidFill>
                  <a:srgbClr val="646464"/>
                </a:solidFill>
                <a:latin typeface="Avenir"/>
                <a:ea typeface="Avenir"/>
                <a:cs typeface="Avenir"/>
                <a:sym typeface="Avenir"/>
              </a:rPr>
              <a:t>Statistical</a:t>
            </a:r>
            <a:endParaRPr/>
          </a:p>
          <a:p>
            <a:pPr marL="0" marR="0" lvl="0" indent="0" algn="ctr" rtl="0">
              <a:lnSpc>
                <a:spcPct val="100000"/>
              </a:lnSpc>
              <a:spcBef>
                <a:spcPts val="0"/>
              </a:spcBef>
              <a:spcAft>
                <a:spcPts val="0"/>
              </a:spcAft>
              <a:buClr>
                <a:srgbClr val="646464"/>
              </a:buClr>
              <a:buSzPts val="1200"/>
              <a:buFont typeface="Avenir"/>
              <a:buNone/>
            </a:pPr>
            <a:r>
              <a:rPr lang="en-US" sz="1200" b="0" i="0" u="none" strike="noStrike" cap="none">
                <a:solidFill>
                  <a:srgbClr val="646464"/>
                </a:solidFill>
                <a:latin typeface="Avenir"/>
                <a:ea typeface="Avenir"/>
                <a:cs typeface="Avenir"/>
                <a:sym typeface="Avenir"/>
              </a:rPr>
              <a:t>Models</a:t>
            </a:r>
            <a:endParaRPr sz="1200" b="0" i="0" u="none" strike="noStrike" cap="none">
              <a:solidFill>
                <a:srgbClr val="646464"/>
              </a:solidFill>
              <a:latin typeface="Avenir"/>
              <a:ea typeface="Avenir"/>
              <a:cs typeface="Avenir"/>
              <a:sym typeface="Avenir"/>
            </a:endParaRPr>
          </a:p>
        </p:txBody>
      </p:sp>
      <p:sp>
        <p:nvSpPr>
          <p:cNvPr id="133" name="Google Shape;770;p59"/>
          <p:cNvSpPr/>
          <p:nvPr/>
        </p:nvSpPr>
        <p:spPr>
          <a:xfrm>
            <a:off x="4823641" y="3535898"/>
            <a:ext cx="865943"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997339"/>
              </a:buClr>
              <a:buSzPts val="1200"/>
              <a:buFont typeface="Avenir"/>
              <a:buNone/>
            </a:pPr>
            <a:r>
              <a:rPr lang="en-US" sz="1200" b="0" i="0" u="none" strike="noStrike" cap="none">
                <a:solidFill>
                  <a:srgbClr val="997339"/>
                </a:solidFill>
                <a:latin typeface="Avenir"/>
                <a:ea typeface="Avenir"/>
                <a:cs typeface="Avenir"/>
                <a:sym typeface="Avenir"/>
              </a:rPr>
              <a:t>Ensemble</a:t>
            </a:r>
            <a:endParaRPr/>
          </a:p>
          <a:p>
            <a:pPr marL="0" marR="0" lvl="0" indent="0" algn="ctr" rtl="0">
              <a:lnSpc>
                <a:spcPct val="100000"/>
              </a:lnSpc>
              <a:spcBef>
                <a:spcPts val="0"/>
              </a:spcBef>
              <a:spcAft>
                <a:spcPts val="0"/>
              </a:spcAft>
              <a:buClr>
                <a:srgbClr val="997339"/>
              </a:buClr>
              <a:buSzPts val="1200"/>
              <a:buFont typeface="Avenir"/>
              <a:buNone/>
            </a:pPr>
            <a:r>
              <a:rPr lang="en-US" sz="1200" b="0" i="0" u="none" strike="noStrike" cap="none">
                <a:solidFill>
                  <a:srgbClr val="997339"/>
                </a:solidFill>
                <a:latin typeface="Avenir"/>
                <a:ea typeface="Avenir"/>
                <a:cs typeface="Avenir"/>
                <a:sym typeface="Avenir"/>
              </a:rPr>
              <a:t>Methods</a:t>
            </a:r>
            <a:endParaRPr sz="1200" b="0" i="0" u="none" strike="noStrike" cap="none">
              <a:solidFill>
                <a:srgbClr val="997339"/>
              </a:solidFill>
              <a:latin typeface="Avenir"/>
              <a:ea typeface="Avenir"/>
              <a:cs typeface="Avenir"/>
              <a:sym typeface="Avenir"/>
            </a:endParaRPr>
          </a:p>
        </p:txBody>
      </p:sp>
      <p:sp>
        <p:nvSpPr>
          <p:cNvPr id="134" name="Google Shape;771;p59"/>
          <p:cNvSpPr/>
          <p:nvPr/>
        </p:nvSpPr>
        <p:spPr>
          <a:xfrm>
            <a:off x="4892446" y="4549306"/>
            <a:ext cx="771365"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71E28"/>
              </a:buClr>
              <a:buSzPts val="1200"/>
              <a:buFont typeface="Avenir"/>
              <a:buNone/>
            </a:pPr>
            <a:r>
              <a:rPr lang="en-US" sz="1200" b="0" i="0" u="none" strike="noStrike" cap="none">
                <a:solidFill>
                  <a:srgbClr val="771E28"/>
                </a:solidFill>
                <a:latin typeface="Avenir"/>
                <a:ea typeface="Avenir"/>
                <a:cs typeface="Avenir"/>
                <a:sym typeface="Avenir"/>
              </a:rPr>
              <a:t>Decision</a:t>
            </a:r>
            <a:endParaRPr/>
          </a:p>
          <a:p>
            <a:pPr marL="0" marR="0" lvl="0" indent="0" algn="ctr" rtl="0">
              <a:lnSpc>
                <a:spcPct val="100000"/>
              </a:lnSpc>
              <a:spcBef>
                <a:spcPts val="0"/>
              </a:spcBef>
              <a:spcAft>
                <a:spcPts val="0"/>
              </a:spcAft>
              <a:buClr>
                <a:srgbClr val="771E28"/>
              </a:buClr>
              <a:buSzPts val="1200"/>
              <a:buFont typeface="Avenir"/>
              <a:buNone/>
            </a:pPr>
            <a:r>
              <a:rPr lang="en-US" sz="1200" b="0" i="0" u="none" strike="noStrike" cap="none">
                <a:solidFill>
                  <a:srgbClr val="771E28"/>
                </a:solidFill>
                <a:latin typeface="Avenir"/>
                <a:ea typeface="Avenir"/>
                <a:cs typeface="Avenir"/>
                <a:sym typeface="Avenir"/>
              </a:rPr>
              <a:t>Trees</a:t>
            </a:r>
            <a:endParaRPr sz="1200" b="0" i="0" u="none" strike="noStrike" cap="none">
              <a:solidFill>
                <a:srgbClr val="771E28"/>
              </a:solidFill>
              <a:latin typeface="Avenir"/>
              <a:ea typeface="Avenir"/>
              <a:cs typeface="Avenir"/>
              <a:sym typeface="Avenir"/>
            </a:endParaRPr>
          </a:p>
        </p:txBody>
      </p:sp>
      <p:sp>
        <p:nvSpPr>
          <p:cNvPr id="135" name="Google Shape;772;p59"/>
          <p:cNvSpPr/>
          <p:nvPr/>
        </p:nvSpPr>
        <p:spPr>
          <a:xfrm>
            <a:off x="3474098" y="3652106"/>
            <a:ext cx="1290142" cy="807279"/>
          </a:xfrm>
          <a:prstGeom prst="ellipse">
            <a:avLst/>
          </a:prstGeom>
          <a:solidFill>
            <a:srgbClr val="E4D1B6">
              <a:alpha val="49803"/>
            </a:srgbClr>
          </a:solidFill>
          <a:ln w="9525" cap="flat" cmpd="sng">
            <a:solidFill>
              <a:srgbClr val="D9C0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Tahoma"/>
              <a:buNone/>
            </a:pPr>
            <a:endParaRPr sz="1400" b="0" i="0" u="none" strike="noStrike" cap="none">
              <a:solidFill>
                <a:srgbClr val="000000"/>
              </a:solidFill>
              <a:latin typeface="Calibri"/>
              <a:ea typeface="Calibri"/>
              <a:cs typeface="Calibri"/>
              <a:sym typeface="Calibri"/>
            </a:endParaRPr>
          </a:p>
        </p:txBody>
      </p:sp>
      <p:sp>
        <p:nvSpPr>
          <p:cNvPr id="136" name="Google Shape;773;p59"/>
          <p:cNvSpPr/>
          <p:nvPr/>
        </p:nvSpPr>
        <p:spPr>
          <a:xfrm>
            <a:off x="2619483" y="3406607"/>
            <a:ext cx="779381"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48365A"/>
              </a:buClr>
              <a:buSzPts val="1200"/>
              <a:buFont typeface="Avenir"/>
              <a:buNone/>
            </a:pPr>
            <a:r>
              <a:rPr lang="en-US" sz="1200" b="0" i="0" u="none" strike="noStrike" cap="none">
                <a:solidFill>
                  <a:srgbClr val="48365A"/>
                </a:solidFill>
                <a:latin typeface="Avenir"/>
                <a:ea typeface="Avenir"/>
                <a:cs typeface="Avenir"/>
                <a:sym typeface="Avenir"/>
              </a:rPr>
              <a:t>Deep</a:t>
            </a:r>
            <a:endParaRPr/>
          </a:p>
          <a:p>
            <a:pPr marL="0" marR="0" lvl="0" indent="0" algn="ctr" rtl="0">
              <a:lnSpc>
                <a:spcPct val="100000"/>
              </a:lnSpc>
              <a:spcBef>
                <a:spcPts val="0"/>
              </a:spcBef>
              <a:spcAft>
                <a:spcPts val="0"/>
              </a:spcAft>
              <a:buClr>
                <a:srgbClr val="48365A"/>
              </a:buClr>
              <a:buSzPts val="1200"/>
              <a:buFont typeface="Avenir"/>
              <a:buNone/>
            </a:pPr>
            <a:r>
              <a:rPr lang="en-US" sz="1200" b="0" i="0" u="none" strike="noStrike" cap="none">
                <a:solidFill>
                  <a:srgbClr val="48365A"/>
                </a:solidFill>
                <a:latin typeface="Avenir"/>
                <a:ea typeface="Avenir"/>
                <a:cs typeface="Avenir"/>
                <a:sym typeface="Avenir"/>
              </a:rPr>
              <a:t>Learning</a:t>
            </a:r>
            <a:endParaRPr sz="1200" b="0" i="0" u="none" strike="noStrike" cap="none">
              <a:solidFill>
                <a:srgbClr val="48365A"/>
              </a:solidFill>
              <a:latin typeface="Avenir"/>
              <a:ea typeface="Avenir"/>
              <a:cs typeface="Avenir"/>
              <a:sym typeface="Avenir"/>
            </a:endParaRPr>
          </a:p>
        </p:txBody>
      </p:sp>
      <p:sp>
        <p:nvSpPr>
          <p:cNvPr id="137" name="Google Shape;774;p59"/>
          <p:cNvSpPr/>
          <p:nvPr/>
        </p:nvSpPr>
        <p:spPr>
          <a:xfrm>
            <a:off x="3522061" y="4366977"/>
            <a:ext cx="1281260" cy="784714"/>
          </a:xfrm>
          <a:prstGeom prst="ellipse">
            <a:avLst/>
          </a:prstGeom>
          <a:solidFill>
            <a:srgbClr val="E4D1B6">
              <a:alpha val="49803"/>
            </a:srgbClr>
          </a:solidFill>
          <a:ln w="9525" cap="flat" cmpd="sng">
            <a:solidFill>
              <a:srgbClr val="D9C0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Tahoma"/>
              <a:buNone/>
            </a:pPr>
            <a:endParaRPr sz="1400" b="0" i="0" u="none" strike="noStrike" cap="none">
              <a:solidFill>
                <a:srgbClr val="000000"/>
              </a:solidFill>
              <a:latin typeface="Calibri"/>
              <a:ea typeface="Calibri"/>
              <a:cs typeface="Calibri"/>
              <a:sym typeface="Calibri"/>
            </a:endParaRPr>
          </a:p>
        </p:txBody>
      </p:sp>
      <p:sp>
        <p:nvSpPr>
          <p:cNvPr id="138" name="Google Shape;775;p59"/>
          <p:cNvSpPr/>
          <p:nvPr/>
        </p:nvSpPr>
        <p:spPr>
          <a:xfrm>
            <a:off x="2824734" y="4829505"/>
            <a:ext cx="561372" cy="2616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46464"/>
              </a:buClr>
              <a:buSzPts val="1100"/>
              <a:buFont typeface="Avenir"/>
              <a:buNone/>
            </a:pPr>
            <a:r>
              <a:rPr lang="en-US" sz="1100" b="0" i="0" u="none" strike="noStrike" cap="none">
                <a:solidFill>
                  <a:srgbClr val="646464"/>
                </a:solidFill>
                <a:latin typeface="Avenir"/>
                <a:ea typeface="Avenir"/>
                <a:cs typeface="Avenir"/>
                <a:sym typeface="Avenir"/>
              </a:rPr>
              <a:t>SVMs</a:t>
            </a:r>
            <a:endParaRPr sz="1100" b="0" i="0" u="none" strike="noStrike" cap="none">
              <a:solidFill>
                <a:srgbClr val="646464"/>
              </a:solidFill>
              <a:latin typeface="Avenir"/>
              <a:ea typeface="Avenir"/>
              <a:cs typeface="Avenir"/>
              <a:sym typeface="Avenir"/>
            </a:endParaRPr>
          </a:p>
        </p:txBody>
      </p:sp>
      <p:sp>
        <p:nvSpPr>
          <p:cNvPr id="139" name="Google Shape;776;p59"/>
          <p:cNvSpPr/>
          <p:nvPr/>
        </p:nvSpPr>
        <p:spPr>
          <a:xfrm>
            <a:off x="2943625" y="4354887"/>
            <a:ext cx="567783" cy="2616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46464"/>
              </a:buClr>
              <a:buSzPts val="1100"/>
              <a:buFont typeface="Avenir"/>
              <a:buNone/>
            </a:pPr>
            <a:r>
              <a:rPr lang="en-US" sz="1100" b="0" i="0" u="none" strike="noStrike" cap="none">
                <a:solidFill>
                  <a:srgbClr val="646464"/>
                </a:solidFill>
                <a:latin typeface="Avenir"/>
                <a:ea typeface="Avenir"/>
                <a:cs typeface="Avenir"/>
                <a:sym typeface="Avenir"/>
              </a:rPr>
              <a:t>AOGs</a:t>
            </a:r>
            <a:endParaRPr sz="1100" b="0" i="0" u="none" strike="noStrike" cap="none">
              <a:solidFill>
                <a:srgbClr val="646464"/>
              </a:solidFill>
              <a:latin typeface="Avenir"/>
              <a:ea typeface="Avenir"/>
              <a:cs typeface="Avenir"/>
              <a:sym typeface="Avenir"/>
            </a:endParaRPr>
          </a:p>
        </p:txBody>
      </p:sp>
      <p:sp>
        <p:nvSpPr>
          <p:cNvPr id="140" name="Google Shape;777;p59"/>
          <p:cNvSpPr/>
          <p:nvPr/>
        </p:nvSpPr>
        <p:spPr>
          <a:xfrm>
            <a:off x="3593219" y="4078022"/>
            <a:ext cx="1087118" cy="627603"/>
          </a:xfrm>
          <a:prstGeom prst="ellipse">
            <a:avLst/>
          </a:prstGeom>
          <a:solidFill>
            <a:srgbClr val="F3EADE">
              <a:alpha val="20000"/>
            </a:srgbClr>
          </a:solidFill>
          <a:ln w="9525" cap="flat" cmpd="sng">
            <a:solidFill>
              <a:srgbClr val="D9C0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Tahoma"/>
              <a:buNone/>
            </a:pPr>
            <a:endParaRPr sz="1400" b="0" i="0" u="none" strike="noStrike" cap="none">
              <a:solidFill>
                <a:srgbClr val="000000"/>
              </a:solidFill>
              <a:latin typeface="Calibri"/>
              <a:ea typeface="Calibri"/>
              <a:cs typeface="Calibri"/>
              <a:sym typeface="Calibri"/>
            </a:endParaRPr>
          </a:p>
        </p:txBody>
      </p:sp>
      <p:sp>
        <p:nvSpPr>
          <p:cNvPr id="141" name="Google Shape;778;p59"/>
          <p:cNvSpPr/>
          <p:nvPr/>
        </p:nvSpPr>
        <p:spPr>
          <a:xfrm>
            <a:off x="3666562" y="3667988"/>
            <a:ext cx="906017"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997339"/>
              </a:buClr>
              <a:buSzPts val="1100"/>
              <a:buFont typeface="Avenir"/>
              <a:buNone/>
            </a:pPr>
            <a:r>
              <a:rPr lang="en-US" sz="1100" b="0" i="0" u="none" strike="noStrike" cap="none">
                <a:solidFill>
                  <a:srgbClr val="997339"/>
                </a:solidFill>
                <a:latin typeface="Avenir"/>
                <a:ea typeface="Avenir"/>
                <a:cs typeface="Avenir"/>
                <a:sym typeface="Avenir"/>
              </a:rPr>
              <a:t>Bayesian</a:t>
            </a:r>
            <a:endParaRPr/>
          </a:p>
          <a:p>
            <a:pPr marL="0" marR="0" lvl="0" indent="0" algn="ctr" rtl="0">
              <a:lnSpc>
                <a:spcPct val="100000"/>
              </a:lnSpc>
              <a:spcBef>
                <a:spcPts val="0"/>
              </a:spcBef>
              <a:spcAft>
                <a:spcPts val="0"/>
              </a:spcAft>
              <a:buClr>
                <a:srgbClr val="997339"/>
              </a:buClr>
              <a:buSzPts val="1100"/>
              <a:buFont typeface="Avenir"/>
              <a:buNone/>
            </a:pPr>
            <a:r>
              <a:rPr lang="en-US" sz="1100" b="0" i="0" u="none" strike="noStrike" cap="none">
                <a:solidFill>
                  <a:srgbClr val="997339"/>
                </a:solidFill>
                <a:latin typeface="Avenir"/>
                <a:ea typeface="Avenir"/>
                <a:cs typeface="Avenir"/>
                <a:sym typeface="Avenir"/>
              </a:rPr>
              <a:t> Belief Nets</a:t>
            </a:r>
            <a:endParaRPr sz="1100" b="0" i="0" u="none" strike="noStrike" cap="none">
              <a:solidFill>
                <a:srgbClr val="997339"/>
              </a:solidFill>
              <a:latin typeface="Avenir"/>
              <a:ea typeface="Avenir"/>
              <a:cs typeface="Avenir"/>
              <a:sym typeface="Avenir"/>
            </a:endParaRPr>
          </a:p>
        </p:txBody>
      </p:sp>
      <p:sp>
        <p:nvSpPr>
          <p:cNvPr id="142" name="Google Shape;779;p59"/>
          <p:cNvSpPr/>
          <p:nvPr/>
        </p:nvSpPr>
        <p:spPr>
          <a:xfrm>
            <a:off x="3802743" y="4676682"/>
            <a:ext cx="730302"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997339"/>
              </a:buClr>
              <a:buSzPts val="1100"/>
              <a:buFont typeface="Avenir"/>
              <a:buNone/>
            </a:pPr>
            <a:r>
              <a:rPr lang="en-US" sz="1100" b="0" i="0" u="none" strike="noStrike" cap="none">
                <a:solidFill>
                  <a:srgbClr val="997339"/>
                </a:solidFill>
                <a:latin typeface="Avenir"/>
                <a:ea typeface="Avenir"/>
                <a:cs typeface="Avenir"/>
                <a:sym typeface="Avenir"/>
              </a:rPr>
              <a:t>Markov Models</a:t>
            </a:r>
            <a:endParaRPr sz="1100" b="0" i="0" u="none" strike="noStrike" cap="none">
              <a:solidFill>
                <a:srgbClr val="997339"/>
              </a:solidFill>
              <a:latin typeface="Avenir"/>
              <a:ea typeface="Avenir"/>
              <a:cs typeface="Avenir"/>
              <a:sym typeface="Avenir"/>
            </a:endParaRPr>
          </a:p>
        </p:txBody>
      </p:sp>
      <p:sp>
        <p:nvSpPr>
          <p:cNvPr id="143" name="Google Shape;780;p59"/>
          <p:cNvSpPr/>
          <p:nvPr/>
        </p:nvSpPr>
        <p:spPr>
          <a:xfrm>
            <a:off x="4197735" y="4268791"/>
            <a:ext cx="452367" cy="21544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997339"/>
              </a:buClr>
              <a:buSzPts val="800"/>
              <a:buFont typeface="Avenir"/>
              <a:buNone/>
            </a:pPr>
            <a:r>
              <a:rPr lang="en-US" sz="800" b="0" i="0" u="none" strike="noStrike" cap="none">
                <a:solidFill>
                  <a:srgbClr val="997339"/>
                </a:solidFill>
                <a:latin typeface="Avenir"/>
                <a:ea typeface="Avenir"/>
                <a:cs typeface="Avenir"/>
                <a:sym typeface="Avenir"/>
              </a:rPr>
              <a:t>HBNs</a:t>
            </a:r>
            <a:endParaRPr sz="800" b="0" i="0" u="none" strike="noStrike" cap="none">
              <a:solidFill>
                <a:srgbClr val="997339"/>
              </a:solidFill>
              <a:latin typeface="Avenir"/>
              <a:ea typeface="Avenir"/>
              <a:cs typeface="Avenir"/>
              <a:sym typeface="Avenir"/>
            </a:endParaRPr>
          </a:p>
        </p:txBody>
      </p:sp>
      <p:sp>
        <p:nvSpPr>
          <p:cNvPr id="144" name="Google Shape;781;p59"/>
          <p:cNvSpPr/>
          <p:nvPr/>
        </p:nvSpPr>
        <p:spPr>
          <a:xfrm>
            <a:off x="3926443" y="4453974"/>
            <a:ext cx="452368" cy="21544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997339"/>
              </a:buClr>
              <a:buSzPts val="800"/>
              <a:buFont typeface="Avenir"/>
              <a:buNone/>
            </a:pPr>
            <a:r>
              <a:rPr lang="en-US" sz="800" b="0" i="0" u="none" strike="noStrike" cap="none">
                <a:solidFill>
                  <a:srgbClr val="997339"/>
                </a:solidFill>
                <a:latin typeface="Avenir"/>
                <a:ea typeface="Avenir"/>
                <a:cs typeface="Avenir"/>
                <a:sym typeface="Avenir"/>
              </a:rPr>
              <a:t>MLNs</a:t>
            </a:r>
            <a:endParaRPr sz="800" b="0" i="0" u="none" strike="noStrike" cap="none">
              <a:solidFill>
                <a:srgbClr val="997339"/>
              </a:solidFill>
              <a:latin typeface="Avenir"/>
              <a:ea typeface="Avenir"/>
              <a:cs typeface="Avenir"/>
              <a:sym typeface="Avenir"/>
            </a:endParaRPr>
          </a:p>
        </p:txBody>
      </p:sp>
      <p:sp>
        <p:nvSpPr>
          <p:cNvPr id="145" name="Google Shape;782;p59"/>
          <p:cNvSpPr/>
          <p:nvPr/>
        </p:nvSpPr>
        <p:spPr>
          <a:xfrm>
            <a:off x="3942680" y="4081590"/>
            <a:ext cx="433132" cy="24622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997339"/>
              </a:buClr>
              <a:buSzPts val="1000"/>
              <a:buFont typeface="Avenir"/>
              <a:buNone/>
            </a:pPr>
            <a:r>
              <a:rPr lang="en-US" sz="1000" b="0" i="0" u="none" strike="noStrike" cap="none">
                <a:solidFill>
                  <a:srgbClr val="997339"/>
                </a:solidFill>
                <a:latin typeface="Avenir"/>
                <a:ea typeface="Avenir"/>
                <a:cs typeface="Avenir"/>
                <a:sym typeface="Avenir"/>
              </a:rPr>
              <a:t>SRL</a:t>
            </a:r>
            <a:endParaRPr sz="1000" b="0" i="0" u="none" strike="noStrike" cap="none">
              <a:solidFill>
                <a:srgbClr val="997339"/>
              </a:solidFill>
              <a:latin typeface="Avenir"/>
              <a:ea typeface="Avenir"/>
              <a:cs typeface="Avenir"/>
              <a:sym typeface="Avenir"/>
            </a:endParaRPr>
          </a:p>
        </p:txBody>
      </p:sp>
      <p:sp>
        <p:nvSpPr>
          <p:cNvPr id="146" name="Google Shape;783;p59"/>
          <p:cNvSpPr/>
          <p:nvPr/>
        </p:nvSpPr>
        <p:spPr>
          <a:xfrm>
            <a:off x="3666691" y="4268791"/>
            <a:ext cx="445956" cy="21544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997339"/>
              </a:buClr>
              <a:buSzPts val="800"/>
              <a:buFont typeface="Avenir"/>
              <a:buNone/>
            </a:pPr>
            <a:r>
              <a:rPr lang="en-US" sz="800" b="0" i="0" u="none" strike="noStrike" cap="none">
                <a:solidFill>
                  <a:srgbClr val="997339"/>
                </a:solidFill>
                <a:latin typeface="Avenir"/>
                <a:ea typeface="Avenir"/>
                <a:cs typeface="Avenir"/>
                <a:sym typeface="Avenir"/>
              </a:rPr>
              <a:t>CRFs</a:t>
            </a:r>
            <a:endParaRPr sz="800" b="0" i="0" u="none" strike="noStrike" cap="none">
              <a:solidFill>
                <a:srgbClr val="997339"/>
              </a:solidFill>
              <a:latin typeface="Avenir"/>
              <a:ea typeface="Avenir"/>
              <a:cs typeface="Avenir"/>
              <a:sym typeface="Avenir"/>
            </a:endParaRPr>
          </a:p>
        </p:txBody>
      </p:sp>
      <p:cxnSp>
        <p:nvCxnSpPr>
          <p:cNvPr id="147" name="Google Shape;784;p59"/>
          <p:cNvCxnSpPr>
            <a:endCxn id="120" idx="2"/>
          </p:cNvCxnSpPr>
          <p:nvPr/>
        </p:nvCxnSpPr>
        <p:spPr>
          <a:xfrm rot="10800000" flipH="1">
            <a:off x="3158746" y="3249760"/>
            <a:ext cx="3350700" cy="418200"/>
          </a:xfrm>
          <a:prstGeom prst="straightConnector1">
            <a:avLst/>
          </a:prstGeom>
          <a:noFill/>
          <a:ln w="9525" cap="flat" cmpd="sng">
            <a:solidFill>
              <a:srgbClr val="B45F06"/>
            </a:solidFill>
            <a:prstDash val="solid"/>
            <a:miter lim="800000"/>
            <a:headEnd type="none" w="sm" len="sm"/>
            <a:tailEnd type="stealth" w="med" len="med"/>
          </a:ln>
        </p:spPr>
      </p:cxnSp>
      <p:sp>
        <p:nvSpPr>
          <p:cNvPr id="148" name="Google Shape;785;p59"/>
          <p:cNvSpPr/>
          <p:nvPr/>
        </p:nvSpPr>
        <p:spPr>
          <a:xfrm>
            <a:off x="4688246" y="4042021"/>
            <a:ext cx="1159390" cy="1207027"/>
          </a:xfrm>
          <a:prstGeom prst="ellipse">
            <a:avLst/>
          </a:prstGeom>
          <a:solidFill>
            <a:srgbClr val="F2CED2">
              <a:alpha val="49803"/>
            </a:srgbClr>
          </a:solidFill>
          <a:ln w="9525" cap="flat" cmpd="sng">
            <a:solidFill>
              <a:srgbClr val="D969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Tahoma"/>
              <a:buNone/>
            </a:pPr>
            <a:endParaRPr sz="1400" b="0" i="0" u="none" strike="noStrike" cap="none">
              <a:solidFill>
                <a:srgbClr val="000000"/>
              </a:solidFill>
              <a:latin typeface="Calibri"/>
              <a:ea typeface="Calibri"/>
              <a:cs typeface="Calibri"/>
              <a:sym typeface="Calibri"/>
            </a:endParaRPr>
          </a:p>
        </p:txBody>
      </p:sp>
      <p:sp>
        <p:nvSpPr>
          <p:cNvPr id="149" name="Google Shape;786;p59"/>
          <p:cNvSpPr/>
          <p:nvPr/>
        </p:nvSpPr>
        <p:spPr>
          <a:xfrm>
            <a:off x="4908600" y="4059333"/>
            <a:ext cx="696024" cy="4154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997339"/>
              </a:buClr>
              <a:buSzPts val="1050"/>
              <a:buFont typeface="Avenir"/>
              <a:buNone/>
            </a:pPr>
            <a:r>
              <a:rPr lang="en-US" sz="1050" b="0" i="0" u="none" strike="noStrike" cap="none">
                <a:solidFill>
                  <a:srgbClr val="997339"/>
                </a:solidFill>
                <a:latin typeface="Avenir"/>
                <a:ea typeface="Avenir"/>
                <a:cs typeface="Avenir"/>
                <a:sym typeface="Avenir"/>
              </a:rPr>
              <a:t>Random</a:t>
            </a:r>
            <a:endParaRPr/>
          </a:p>
          <a:p>
            <a:pPr marL="0" marR="0" lvl="0" indent="0" algn="ctr" rtl="0">
              <a:lnSpc>
                <a:spcPct val="100000"/>
              </a:lnSpc>
              <a:spcBef>
                <a:spcPts val="0"/>
              </a:spcBef>
              <a:spcAft>
                <a:spcPts val="0"/>
              </a:spcAft>
              <a:buClr>
                <a:srgbClr val="997339"/>
              </a:buClr>
              <a:buSzPts val="1050"/>
              <a:buFont typeface="Avenir"/>
              <a:buNone/>
            </a:pPr>
            <a:r>
              <a:rPr lang="en-US" sz="1050" b="0" i="0" u="none" strike="noStrike" cap="none">
                <a:solidFill>
                  <a:srgbClr val="997339"/>
                </a:solidFill>
                <a:latin typeface="Avenir"/>
                <a:ea typeface="Avenir"/>
                <a:cs typeface="Avenir"/>
                <a:sym typeface="Avenir"/>
              </a:rPr>
              <a:t>Forests</a:t>
            </a:r>
            <a:endParaRPr sz="1050" b="0" i="0" u="none" strike="noStrike" cap="none">
              <a:solidFill>
                <a:srgbClr val="997339"/>
              </a:solidFill>
              <a:latin typeface="Avenir"/>
              <a:ea typeface="Avenir"/>
              <a:cs typeface="Avenir"/>
              <a:sym typeface="Avenir"/>
            </a:endParaRPr>
          </a:p>
        </p:txBody>
      </p:sp>
      <p:sp>
        <p:nvSpPr>
          <p:cNvPr id="150" name="Google Shape;787;p59"/>
          <p:cNvSpPr/>
          <p:nvPr/>
        </p:nvSpPr>
        <p:spPr>
          <a:xfrm>
            <a:off x="3748767" y="3105585"/>
            <a:ext cx="840295"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997339"/>
              </a:buClr>
              <a:buSzPts val="1200"/>
              <a:buFont typeface="Avenir"/>
              <a:buNone/>
            </a:pPr>
            <a:r>
              <a:rPr lang="en-US" sz="1200" b="0" i="0" u="none" strike="noStrike" cap="none">
                <a:solidFill>
                  <a:srgbClr val="997339"/>
                </a:solidFill>
                <a:latin typeface="Avenir"/>
                <a:ea typeface="Avenir"/>
                <a:cs typeface="Avenir"/>
                <a:sym typeface="Avenir"/>
              </a:rPr>
              <a:t>Graphical</a:t>
            </a:r>
            <a:endParaRPr/>
          </a:p>
          <a:p>
            <a:pPr marL="0" marR="0" lvl="0" indent="0" algn="ctr" rtl="0">
              <a:lnSpc>
                <a:spcPct val="100000"/>
              </a:lnSpc>
              <a:spcBef>
                <a:spcPts val="0"/>
              </a:spcBef>
              <a:spcAft>
                <a:spcPts val="0"/>
              </a:spcAft>
              <a:buClr>
                <a:srgbClr val="997339"/>
              </a:buClr>
              <a:buSzPts val="1200"/>
              <a:buFont typeface="Avenir"/>
              <a:buNone/>
            </a:pPr>
            <a:r>
              <a:rPr lang="en-US" sz="1200" b="0" i="0" u="none" strike="noStrike" cap="none">
                <a:solidFill>
                  <a:srgbClr val="997339"/>
                </a:solidFill>
                <a:latin typeface="Avenir"/>
                <a:ea typeface="Avenir"/>
                <a:cs typeface="Avenir"/>
                <a:sym typeface="Avenir"/>
              </a:rPr>
              <a:t>Models</a:t>
            </a:r>
            <a:endParaRPr sz="1200" b="0" i="0" u="none" strike="noStrike" cap="none">
              <a:solidFill>
                <a:srgbClr val="997339"/>
              </a:solidFill>
              <a:latin typeface="Avenir"/>
              <a:ea typeface="Avenir"/>
              <a:cs typeface="Avenir"/>
              <a:sym typeface="Avenir"/>
            </a:endParaRPr>
          </a:p>
        </p:txBody>
      </p:sp>
      <p:cxnSp>
        <p:nvCxnSpPr>
          <p:cNvPr id="151" name="Google Shape;788;p59"/>
          <p:cNvCxnSpPr/>
          <p:nvPr/>
        </p:nvCxnSpPr>
        <p:spPr>
          <a:xfrm rot="10800000" flipH="1">
            <a:off x="5256612" y="3586706"/>
            <a:ext cx="1374784" cy="492083"/>
          </a:xfrm>
          <a:prstGeom prst="straightConnector1">
            <a:avLst/>
          </a:prstGeom>
          <a:noFill/>
          <a:ln w="9525" cap="flat" cmpd="sng">
            <a:solidFill>
              <a:srgbClr val="B45F06"/>
            </a:solidFill>
            <a:prstDash val="solid"/>
            <a:miter lim="800000"/>
            <a:headEnd type="none" w="sm" len="sm"/>
            <a:tailEnd type="stealth" w="med" len="med"/>
          </a:ln>
        </p:spPr>
      </p:cxnSp>
      <p:cxnSp>
        <p:nvCxnSpPr>
          <p:cNvPr id="152" name="Google Shape;789;p59"/>
          <p:cNvCxnSpPr>
            <a:endCxn id="124" idx="2"/>
          </p:cNvCxnSpPr>
          <p:nvPr/>
        </p:nvCxnSpPr>
        <p:spPr>
          <a:xfrm rot="10800000" flipH="1">
            <a:off x="3326227" y="3696074"/>
            <a:ext cx="3312900" cy="1259700"/>
          </a:xfrm>
          <a:prstGeom prst="straightConnector1">
            <a:avLst/>
          </a:prstGeom>
          <a:noFill/>
          <a:ln w="9525" cap="flat" cmpd="sng">
            <a:solidFill>
              <a:srgbClr val="B45F06"/>
            </a:solidFill>
            <a:prstDash val="solid"/>
            <a:miter lim="800000"/>
            <a:headEnd type="none" w="sm" len="sm"/>
            <a:tailEnd type="stealth" w="med" len="med"/>
          </a:ln>
        </p:spPr>
      </p:cxnSp>
      <p:cxnSp>
        <p:nvCxnSpPr>
          <p:cNvPr id="153" name="Google Shape;790;p59"/>
          <p:cNvCxnSpPr>
            <a:endCxn id="122" idx="2"/>
          </p:cNvCxnSpPr>
          <p:nvPr/>
        </p:nvCxnSpPr>
        <p:spPr>
          <a:xfrm rot="10800000" flipH="1">
            <a:off x="4452766" y="3865751"/>
            <a:ext cx="2420700" cy="212400"/>
          </a:xfrm>
          <a:prstGeom prst="straightConnector1">
            <a:avLst/>
          </a:prstGeom>
          <a:noFill/>
          <a:ln w="9525" cap="flat" cmpd="sng">
            <a:solidFill>
              <a:srgbClr val="B45F06"/>
            </a:solidFill>
            <a:prstDash val="solid"/>
            <a:miter lim="800000"/>
            <a:headEnd type="none" w="sm" len="sm"/>
            <a:tailEnd type="stealth" w="med" len="med"/>
          </a:ln>
        </p:spPr>
      </p:cxnSp>
      <p:cxnSp>
        <p:nvCxnSpPr>
          <p:cNvPr id="154" name="Google Shape;791;p59"/>
          <p:cNvCxnSpPr>
            <a:endCxn id="123" idx="2"/>
          </p:cNvCxnSpPr>
          <p:nvPr/>
        </p:nvCxnSpPr>
        <p:spPr>
          <a:xfrm rot="10800000" flipH="1">
            <a:off x="5615438" y="4194025"/>
            <a:ext cx="1642200" cy="511500"/>
          </a:xfrm>
          <a:prstGeom prst="straightConnector1">
            <a:avLst/>
          </a:prstGeom>
          <a:noFill/>
          <a:ln w="9525" cap="flat" cmpd="sng">
            <a:solidFill>
              <a:srgbClr val="B45F06"/>
            </a:solidFill>
            <a:prstDash val="solid"/>
            <a:miter lim="800000"/>
            <a:headEnd type="none" w="sm" len="sm"/>
            <a:tailEnd type="stealth" w="med" len="med"/>
          </a:ln>
        </p:spPr>
      </p:cxnSp>
      <p:sp>
        <p:nvSpPr>
          <p:cNvPr id="155" name="Google Shape;792;p59"/>
          <p:cNvSpPr txBox="1"/>
          <p:nvPr/>
        </p:nvSpPr>
        <p:spPr>
          <a:xfrm>
            <a:off x="5790175" y="2328891"/>
            <a:ext cx="3231235"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73F04"/>
              </a:buClr>
              <a:buSzPts val="1800"/>
              <a:buFont typeface="Avenir"/>
              <a:buNone/>
            </a:pPr>
            <a:r>
              <a:rPr lang="en-US" sz="1800" b="0" i="0" u="none" strike="noStrike" cap="none" dirty="0" err="1">
                <a:solidFill>
                  <a:srgbClr val="773F04"/>
                </a:solidFill>
                <a:latin typeface="Avenir"/>
                <a:ea typeface="Avenir"/>
                <a:cs typeface="Avenir"/>
                <a:sym typeface="Avenir"/>
              </a:rPr>
              <a:t>Explainability</a:t>
            </a:r>
            <a:endParaRPr dirty="0"/>
          </a:p>
          <a:p>
            <a:pPr marL="0" marR="0" lvl="0" indent="0" algn="ctr" rtl="0">
              <a:lnSpc>
                <a:spcPct val="100000"/>
              </a:lnSpc>
              <a:spcBef>
                <a:spcPts val="0"/>
              </a:spcBef>
              <a:spcAft>
                <a:spcPts val="0"/>
              </a:spcAft>
              <a:buClr>
                <a:srgbClr val="773F04"/>
              </a:buClr>
              <a:buSzPts val="1800"/>
              <a:buFont typeface="Avenir"/>
              <a:buNone/>
            </a:pPr>
            <a:r>
              <a:rPr lang="en-US" sz="1800" b="0" i="0" u="none" strike="noStrike" cap="none" dirty="0">
                <a:solidFill>
                  <a:srgbClr val="773F04"/>
                </a:solidFill>
                <a:latin typeface="Avenir"/>
                <a:ea typeface="Avenir"/>
                <a:cs typeface="Avenir"/>
                <a:sym typeface="Avenir"/>
              </a:rPr>
              <a:t>(notional)</a:t>
            </a:r>
            <a:endParaRPr dirty="0"/>
          </a:p>
        </p:txBody>
      </p:sp>
      <p:grpSp>
        <p:nvGrpSpPr>
          <p:cNvPr id="180" name="Group 179">
            <a:extLst>
              <a:ext uri="{FF2B5EF4-FFF2-40B4-BE49-F238E27FC236}">
                <a16:creationId xmlns:a16="http://schemas.microsoft.com/office/drawing/2014/main" xmlns="" id="{57E4F712-4FB0-42BB-AE61-F5EF33B497AB}"/>
              </a:ext>
            </a:extLst>
          </p:cNvPr>
          <p:cNvGrpSpPr/>
          <p:nvPr/>
        </p:nvGrpSpPr>
        <p:grpSpPr>
          <a:xfrm>
            <a:off x="9153001" y="2727340"/>
            <a:ext cx="2445140" cy="2221566"/>
            <a:chOff x="3218693" y="963469"/>
            <a:chExt cx="5645906" cy="5281219"/>
          </a:xfrm>
        </p:grpSpPr>
        <p:sp>
          <p:nvSpPr>
            <p:cNvPr id="181" name="TextBox 180">
              <a:extLst>
                <a:ext uri="{FF2B5EF4-FFF2-40B4-BE49-F238E27FC236}">
                  <a16:creationId xmlns:a16="http://schemas.microsoft.com/office/drawing/2014/main" xmlns="" id="{F26FE256-4DDA-4517-A379-41776E60C046}"/>
                </a:ext>
              </a:extLst>
            </p:cNvPr>
            <p:cNvSpPr txBox="1"/>
            <p:nvPr/>
          </p:nvSpPr>
          <p:spPr>
            <a:xfrm>
              <a:off x="3218693" y="5539768"/>
              <a:ext cx="5645906" cy="6012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B587C">
                      <a:lumMod val="75000"/>
                    </a:srgbClr>
                  </a:solidFill>
                  <a:effectLst/>
                  <a:uLnTx/>
                  <a:uFillTx/>
                  <a:latin typeface="Avenir Next"/>
                  <a:ea typeface="Avenir Next" charset="0"/>
                  <a:cs typeface="Avenir Next" charset="0"/>
                </a:rPr>
                <a:t>Explainability (notional)</a:t>
              </a:r>
            </a:p>
          </p:txBody>
        </p:sp>
        <p:grpSp>
          <p:nvGrpSpPr>
            <p:cNvPr id="182" name="Group 181">
              <a:extLst>
                <a:ext uri="{FF2B5EF4-FFF2-40B4-BE49-F238E27FC236}">
                  <a16:creationId xmlns:a16="http://schemas.microsoft.com/office/drawing/2014/main" xmlns="" id="{0A5FF741-AF2B-4E62-A3D7-B6E7BC4D2E5D}"/>
                </a:ext>
              </a:extLst>
            </p:cNvPr>
            <p:cNvGrpSpPr/>
            <p:nvPr/>
          </p:nvGrpSpPr>
          <p:grpSpPr>
            <a:xfrm>
              <a:off x="3252017" y="963469"/>
              <a:ext cx="5254859" cy="5281219"/>
              <a:chOff x="3252017" y="963469"/>
              <a:chExt cx="5254859" cy="5281219"/>
            </a:xfrm>
          </p:grpSpPr>
          <p:sp>
            <p:nvSpPr>
              <p:cNvPr id="183" name="TextBox 182">
                <a:extLst>
                  <a:ext uri="{FF2B5EF4-FFF2-40B4-BE49-F238E27FC236}">
                    <a16:creationId xmlns:a16="http://schemas.microsoft.com/office/drawing/2014/main" xmlns="" id="{1886B6A7-1C1C-46F2-B15C-664899C5F623}"/>
                  </a:ext>
                </a:extLst>
              </p:cNvPr>
              <p:cNvSpPr txBox="1"/>
              <p:nvPr/>
            </p:nvSpPr>
            <p:spPr>
              <a:xfrm rot="16200000">
                <a:off x="875410" y="3340076"/>
                <a:ext cx="5281219" cy="5280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B587C">
                        <a:lumMod val="75000"/>
                      </a:srgbClr>
                    </a:solidFill>
                    <a:effectLst/>
                    <a:uLnTx/>
                    <a:uFillTx/>
                    <a:latin typeface="Avenir Next"/>
                    <a:ea typeface="Avenir Next" charset="0"/>
                    <a:cs typeface="Avenir Next" charset="0"/>
                  </a:rPr>
                  <a:t>Learning Performance</a:t>
                </a:r>
              </a:p>
            </p:txBody>
          </p:sp>
          <p:grpSp>
            <p:nvGrpSpPr>
              <p:cNvPr id="184" name="Group 183">
                <a:extLst>
                  <a:ext uri="{FF2B5EF4-FFF2-40B4-BE49-F238E27FC236}">
                    <a16:creationId xmlns:a16="http://schemas.microsoft.com/office/drawing/2014/main" xmlns="" id="{E24ADA73-97EA-46E7-982F-3C430197EE02}"/>
                  </a:ext>
                </a:extLst>
              </p:cNvPr>
              <p:cNvGrpSpPr/>
              <p:nvPr/>
            </p:nvGrpSpPr>
            <p:grpSpPr>
              <a:xfrm>
                <a:off x="3871931" y="1712079"/>
                <a:ext cx="4634945" cy="3751313"/>
                <a:chOff x="3871931" y="1712079"/>
                <a:chExt cx="4634945" cy="3751313"/>
              </a:xfrm>
            </p:grpSpPr>
            <p:sp>
              <p:nvSpPr>
                <p:cNvPr id="185" name="Rectangle 184">
                  <a:extLst>
                    <a:ext uri="{FF2B5EF4-FFF2-40B4-BE49-F238E27FC236}">
                      <a16:creationId xmlns:a16="http://schemas.microsoft.com/office/drawing/2014/main" xmlns="" id="{A0922732-6C0E-4E1E-BB77-83E8CD920A5B}"/>
                    </a:ext>
                  </a:extLst>
                </p:cNvPr>
                <p:cNvSpPr>
                  <a:spLocks noChangeAspect="1"/>
                </p:cNvSpPr>
                <p:nvPr/>
              </p:nvSpPr>
              <p:spPr>
                <a:xfrm>
                  <a:off x="3871931" y="1734048"/>
                  <a:ext cx="4599192" cy="3711276"/>
                </a:xfrm>
                <a:prstGeom prst="rect">
                  <a:avLst/>
                </a:prstGeom>
                <a:pattFill prst="smGrid">
                  <a:fgClr>
                    <a:srgbClr val="DAE3F3"/>
                  </a:fgClr>
                  <a:bgClr>
                    <a:sysClr val="window" lastClr="FFFFFF"/>
                  </a:bgClr>
                </a:patt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black"/>
                    </a:solidFill>
                    <a:effectLst/>
                    <a:uLnTx/>
                    <a:uFillTx/>
                    <a:latin typeface="Avenir Next"/>
                    <a:ea typeface="Avenir Next" charset="0"/>
                    <a:cs typeface="Avenir Next" charset="0"/>
                  </a:endParaRPr>
                </a:p>
              </p:txBody>
            </p:sp>
            <p:cxnSp>
              <p:nvCxnSpPr>
                <p:cNvPr id="186" name="Straight Connector 185">
                  <a:extLst>
                    <a:ext uri="{FF2B5EF4-FFF2-40B4-BE49-F238E27FC236}">
                      <a16:creationId xmlns:a16="http://schemas.microsoft.com/office/drawing/2014/main" xmlns="" id="{CB6D6E9D-4EA9-4BB0-9E86-7109CA3D8DCB}"/>
                    </a:ext>
                  </a:extLst>
                </p:cNvPr>
                <p:cNvCxnSpPr/>
                <p:nvPr/>
              </p:nvCxnSpPr>
              <p:spPr>
                <a:xfrm>
                  <a:off x="3920229" y="1712079"/>
                  <a:ext cx="0" cy="3751313"/>
                </a:xfrm>
                <a:prstGeom prst="line">
                  <a:avLst/>
                </a:prstGeom>
                <a:noFill/>
                <a:ln w="28575" cap="flat" cmpd="sng" algn="ctr">
                  <a:solidFill>
                    <a:srgbClr val="5B9BD5">
                      <a:lumMod val="50000"/>
                    </a:srgbClr>
                  </a:solidFill>
                  <a:prstDash val="solid"/>
                  <a:miter lim="800000"/>
                  <a:headEnd type="triangle" w="med" len="med"/>
                  <a:tailEnd type="none" w="med" len="med"/>
                </a:ln>
                <a:effectLst/>
              </p:spPr>
            </p:cxnSp>
            <p:cxnSp>
              <p:nvCxnSpPr>
                <p:cNvPr id="187" name="Straight Connector 186">
                  <a:extLst>
                    <a:ext uri="{FF2B5EF4-FFF2-40B4-BE49-F238E27FC236}">
                      <a16:creationId xmlns:a16="http://schemas.microsoft.com/office/drawing/2014/main" xmlns="" id="{189D478C-45AD-4E3D-A78C-F63CAF12813F}"/>
                    </a:ext>
                  </a:extLst>
                </p:cNvPr>
                <p:cNvCxnSpPr>
                  <a:cxnSpLocks noChangeAspect="1"/>
                </p:cNvCxnSpPr>
                <p:nvPr/>
              </p:nvCxnSpPr>
              <p:spPr>
                <a:xfrm flipH="1">
                  <a:off x="3897211" y="5463388"/>
                  <a:ext cx="4609665" cy="0"/>
                </a:xfrm>
                <a:prstGeom prst="line">
                  <a:avLst/>
                </a:prstGeom>
                <a:noFill/>
                <a:ln w="28575" cap="flat" cmpd="sng" algn="ctr">
                  <a:solidFill>
                    <a:srgbClr val="5B9BD5">
                      <a:lumMod val="50000"/>
                    </a:srgbClr>
                  </a:solidFill>
                  <a:prstDash val="solid"/>
                  <a:miter lim="800000"/>
                  <a:headEnd type="triangle" w="med" len="med"/>
                  <a:tailEnd type="none" w="med" len="med"/>
                </a:ln>
                <a:effectLst/>
              </p:spPr>
            </p:cxnSp>
            <p:sp>
              <p:nvSpPr>
                <p:cNvPr id="188" name="Oval 187">
                  <a:extLst>
                    <a:ext uri="{FF2B5EF4-FFF2-40B4-BE49-F238E27FC236}">
                      <a16:creationId xmlns:a16="http://schemas.microsoft.com/office/drawing/2014/main" xmlns="" id="{2EB563D5-CC51-46C1-9B62-7AF62CE4B0F0}"/>
                    </a:ext>
                  </a:extLst>
                </p:cNvPr>
                <p:cNvSpPr>
                  <a:spLocks noChangeAspect="1"/>
                </p:cNvSpPr>
                <p:nvPr/>
              </p:nvSpPr>
              <p:spPr>
                <a:xfrm>
                  <a:off x="4203763" y="2049029"/>
                  <a:ext cx="211409" cy="187384"/>
                </a:xfrm>
                <a:prstGeom prst="ellipse">
                  <a:avLst/>
                </a:prstGeom>
                <a:solidFill>
                  <a:srgbClr val="F07F09">
                    <a:lumMod val="60000"/>
                    <a:lumOff val="40000"/>
                  </a:srgbClr>
                </a:solidFill>
                <a:ln w="1270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black"/>
                    </a:solidFill>
                    <a:effectLst/>
                    <a:uLnTx/>
                    <a:uFillTx/>
                    <a:latin typeface="Avenir Next"/>
                    <a:ea typeface="Avenir Next" charset="0"/>
                    <a:cs typeface="Avenir Next" charset="0"/>
                  </a:endParaRPr>
                </a:p>
              </p:txBody>
            </p:sp>
            <p:sp>
              <p:nvSpPr>
                <p:cNvPr id="189" name="Oval 188">
                  <a:extLst>
                    <a:ext uri="{FF2B5EF4-FFF2-40B4-BE49-F238E27FC236}">
                      <a16:creationId xmlns:a16="http://schemas.microsoft.com/office/drawing/2014/main" xmlns="" id="{8A0D4B4A-2658-4C46-B59C-75A04F45D777}"/>
                    </a:ext>
                  </a:extLst>
                </p:cNvPr>
                <p:cNvSpPr>
                  <a:spLocks noChangeAspect="1"/>
                </p:cNvSpPr>
                <p:nvPr/>
              </p:nvSpPr>
              <p:spPr>
                <a:xfrm>
                  <a:off x="4466522" y="2728655"/>
                  <a:ext cx="211409" cy="187384"/>
                </a:xfrm>
                <a:prstGeom prst="ellipse">
                  <a:avLst/>
                </a:prstGeom>
                <a:solidFill>
                  <a:srgbClr val="F07F09">
                    <a:lumMod val="60000"/>
                    <a:lumOff val="40000"/>
                  </a:srgbClr>
                </a:solidFill>
                <a:ln w="1270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black"/>
                    </a:solidFill>
                    <a:effectLst/>
                    <a:uLnTx/>
                    <a:uFillTx/>
                    <a:latin typeface="Avenir Next"/>
                    <a:ea typeface="Avenir Next" charset="0"/>
                    <a:cs typeface="Avenir Next" charset="0"/>
                  </a:endParaRPr>
                </a:p>
              </p:txBody>
            </p:sp>
            <p:sp>
              <p:nvSpPr>
                <p:cNvPr id="190" name="Oval 189">
                  <a:extLst>
                    <a:ext uri="{FF2B5EF4-FFF2-40B4-BE49-F238E27FC236}">
                      <a16:creationId xmlns:a16="http://schemas.microsoft.com/office/drawing/2014/main" xmlns="" id="{56AF135E-3422-40D7-8BF7-AFD26630D758}"/>
                    </a:ext>
                  </a:extLst>
                </p:cNvPr>
                <p:cNvSpPr>
                  <a:spLocks noChangeAspect="1"/>
                </p:cNvSpPr>
                <p:nvPr/>
              </p:nvSpPr>
              <p:spPr>
                <a:xfrm>
                  <a:off x="5695731" y="2049029"/>
                  <a:ext cx="211409" cy="187384"/>
                </a:xfrm>
                <a:prstGeom prst="ellipse">
                  <a:avLst/>
                </a:prstGeom>
                <a:solidFill>
                  <a:srgbClr val="4E8542">
                    <a:lumMod val="60000"/>
                    <a:lumOff val="40000"/>
                  </a:srgbClr>
                </a:solidFill>
                <a:ln w="12700" cap="flat" cmpd="sng" algn="ctr">
                  <a:solidFill>
                    <a:srgbClr val="4E8542">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black"/>
                    </a:solidFill>
                    <a:effectLst/>
                    <a:uLnTx/>
                    <a:uFillTx/>
                    <a:latin typeface="Avenir Next"/>
                    <a:ea typeface="Avenir Next" charset="0"/>
                    <a:cs typeface="Avenir Next" charset="0"/>
                  </a:endParaRPr>
                </a:p>
              </p:txBody>
            </p:sp>
            <p:sp>
              <p:nvSpPr>
                <p:cNvPr id="191" name="Oval 190">
                  <a:extLst>
                    <a:ext uri="{FF2B5EF4-FFF2-40B4-BE49-F238E27FC236}">
                      <a16:creationId xmlns:a16="http://schemas.microsoft.com/office/drawing/2014/main" xmlns="" id="{4EF16A81-6C71-472E-9F3D-E74D6F427E47}"/>
                    </a:ext>
                  </a:extLst>
                </p:cNvPr>
                <p:cNvSpPr>
                  <a:spLocks noChangeAspect="1"/>
                </p:cNvSpPr>
                <p:nvPr/>
              </p:nvSpPr>
              <p:spPr>
                <a:xfrm>
                  <a:off x="5188814" y="3604078"/>
                  <a:ext cx="211409" cy="187384"/>
                </a:xfrm>
                <a:prstGeom prst="ellipse">
                  <a:avLst/>
                </a:prstGeom>
                <a:solidFill>
                  <a:srgbClr val="F07F09">
                    <a:lumMod val="60000"/>
                    <a:lumOff val="40000"/>
                  </a:srgbClr>
                </a:solidFill>
                <a:ln w="1270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black"/>
                    </a:solidFill>
                    <a:effectLst/>
                    <a:uLnTx/>
                    <a:uFillTx/>
                    <a:latin typeface="Avenir Next"/>
                    <a:ea typeface="Avenir Next" charset="0"/>
                    <a:cs typeface="Avenir Next" charset="0"/>
                  </a:endParaRPr>
                </a:p>
              </p:txBody>
            </p:sp>
            <p:sp>
              <p:nvSpPr>
                <p:cNvPr id="192" name="Oval 191">
                  <a:extLst>
                    <a:ext uri="{FF2B5EF4-FFF2-40B4-BE49-F238E27FC236}">
                      <a16:creationId xmlns:a16="http://schemas.microsoft.com/office/drawing/2014/main" xmlns="" id="{E8C1FDC4-1079-4F34-B553-C444690286A4}"/>
                    </a:ext>
                  </a:extLst>
                </p:cNvPr>
                <p:cNvSpPr>
                  <a:spLocks noChangeAspect="1"/>
                </p:cNvSpPr>
                <p:nvPr/>
              </p:nvSpPr>
              <p:spPr>
                <a:xfrm>
                  <a:off x="5815850" y="4090921"/>
                  <a:ext cx="211409" cy="187384"/>
                </a:xfrm>
                <a:prstGeom prst="ellipse">
                  <a:avLst/>
                </a:prstGeom>
                <a:solidFill>
                  <a:srgbClr val="F07F09">
                    <a:lumMod val="60000"/>
                    <a:lumOff val="40000"/>
                  </a:srgbClr>
                </a:solidFill>
                <a:ln w="1270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black"/>
                    </a:solidFill>
                    <a:effectLst/>
                    <a:uLnTx/>
                    <a:uFillTx/>
                    <a:latin typeface="Avenir Next"/>
                    <a:ea typeface="Avenir Next" charset="0"/>
                    <a:cs typeface="Avenir Next" charset="0"/>
                  </a:endParaRPr>
                </a:p>
              </p:txBody>
            </p:sp>
            <p:sp>
              <p:nvSpPr>
                <p:cNvPr id="193" name="Oval 192">
                  <a:extLst>
                    <a:ext uri="{FF2B5EF4-FFF2-40B4-BE49-F238E27FC236}">
                      <a16:creationId xmlns:a16="http://schemas.microsoft.com/office/drawing/2014/main" xmlns="" id="{0344630B-9C26-457C-880F-498FAD57F838}"/>
                    </a:ext>
                  </a:extLst>
                </p:cNvPr>
                <p:cNvSpPr>
                  <a:spLocks noChangeAspect="1"/>
                </p:cNvSpPr>
                <p:nvPr/>
              </p:nvSpPr>
              <p:spPr>
                <a:xfrm>
                  <a:off x="6224186" y="2948496"/>
                  <a:ext cx="211409" cy="187384"/>
                </a:xfrm>
                <a:prstGeom prst="ellipse">
                  <a:avLst/>
                </a:prstGeom>
                <a:solidFill>
                  <a:srgbClr val="4E8542">
                    <a:lumMod val="60000"/>
                    <a:lumOff val="40000"/>
                  </a:srgbClr>
                </a:solidFill>
                <a:ln w="12700" cap="flat" cmpd="sng" algn="ctr">
                  <a:solidFill>
                    <a:srgbClr val="4E8542">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black"/>
                    </a:solidFill>
                    <a:effectLst/>
                    <a:uLnTx/>
                    <a:uFillTx/>
                    <a:latin typeface="Avenir Next"/>
                    <a:ea typeface="Avenir Next" charset="0"/>
                    <a:cs typeface="Avenir Next" charset="0"/>
                  </a:endParaRPr>
                </a:p>
              </p:txBody>
            </p:sp>
            <p:sp>
              <p:nvSpPr>
                <p:cNvPr id="194" name="Oval 193">
                  <a:extLst>
                    <a:ext uri="{FF2B5EF4-FFF2-40B4-BE49-F238E27FC236}">
                      <a16:creationId xmlns:a16="http://schemas.microsoft.com/office/drawing/2014/main" xmlns="" id="{2EE7AC78-D85E-4FA8-B779-B62DE970B154}"/>
                    </a:ext>
                  </a:extLst>
                </p:cNvPr>
                <p:cNvSpPr>
                  <a:spLocks noChangeAspect="1"/>
                </p:cNvSpPr>
                <p:nvPr/>
              </p:nvSpPr>
              <p:spPr>
                <a:xfrm>
                  <a:off x="6708900" y="3422003"/>
                  <a:ext cx="211409" cy="187384"/>
                </a:xfrm>
                <a:prstGeom prst="ellipse">
                  <a:avLst/>
                </a:prstGeom>
                <a:solidFill>
                  <a:srgbClr val="4E8542">
                    <a:lumMod val="60000"/>
                    <a:lumOff val="40000"/>
                  </a:srgbClr>
                </a:solidFill>
                <a:ln w="12700" cap="flat" cmpd="sng" algn="ctr">
                  <a:solidFill>
                    <a:srgbClr val="4E8542">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black"/>
                    </a:solidFill>
                    <a:effectLst/>
                    <a:uLnTx/>
                    <a:uFillTx/>
                    <a:latin typeface="Avenir Next"/>
                    <a:ea typeface="Avenir Next" charset="0"/>
                    <a:cs typeface="Avenir Next" charset="0"/>
                  </a:endParaRPr>
                </a:p>
              </p:txBody>
            </p:sp>
            <p:sp>
              <p:nvSpPr>
                <p:cNvPr id="195" name="Oval 194">
                  <a:extLst>
                    <a:ext uri="{FF2B5EF4-FFF2-40B4-BE49-F238E27FC236}">
                      <a16:creationId xmlns:a16="http://schemas.microsoft.com/office/drawing/2014/main" xmlns="" id="{2D4CB5AA-6E38-4ACD-86D2-62DD3752FFCE}"/>
                    </a:ext>
                  </a:extLst>
                </p:cNvPr>
                <p:cNvSpPr>
                  <a:spLocks noChangeAspect="1"/>
                </p:cNvSpPr>
                <p:nvPr/>
              </p:nvSpPr>
              <p:spPr>
                <a:xfrm>
                  <a:off x="5871604" y="2544156"/>
                  <a:ext cx="211409" cy="187384"/>
                </a:xfrm>
                <a:prstGeom prst="ellipse">
                  <a:avLst/>
                </a:prstGeom>
                <a:solidFill>
                  <a:srgbClr val="4E8542">
                    <a:lumMod val="60000"/>
                    <a:lumOff val="40000"/>
                  </a:srgbClr>
                </a:solidFill>
                <a:ln w="12700" cap="flat" cmpd="sng" algn="ctr">
                  <a:solidFill>
                    <a:srgbClr val="4E8542">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prstClr val="black"/>
                    </a:solidFill>
                    <a:effectLst/>
                    <a:uLnTx/>
                    <a:uFillTx/>
                    <a:latin typeface="Avenir Next"/>
                    <a:ea typeface="Avenir Next" charset="0"/>
                    <a:cs typeface="Avenir Next" charset="0"/>
                  </a:endParaRPr>
                </a:p>
              </p:txBody>
            </p:sp>
            <p:sp>
              <p:nvSpPr>
                <p:cNvPr id="196" name="TextBox 195">
                  <a:extLst>
                    <a:ext uri="{FF2B5EF4-FFF2-40B4-BE49-F238E27FC236}">
                      <a16:creationId xmlns:a16="http://schemas.microsoft.com/office/drawing/2014/main" xmlns="" id="{15132080-03F9-4E61-8BEB-0586E38DD606}"/>
                    </a:ext>
                  </a:extLst>
                </p:cNvPr>
                <p:cNvSpPr txBox="1"/>
                <p:nvPr/>
              </p:nvSpPr>
              <p:spPr>
                <a:xfrm>
                  <a:off x="4182504" y="3015229"/>
                  <a:ext cx="1077552" cy="55289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07F09">
                          <a:lumMod val="75000"/>
                        </a:srgbClr>
                      </a:solidFill>
                      <a:effectLst/>
                      <a:uLnTx/>
                      <a:uFillTx/>
                      <a:latin typeface="Avenir Next" charset="0"/>
                      <a:ea typeface="Avenir Next" charset="0"/>
                      <a:cs typeface="Avenir Next" charset="0"/>
                    </a:rPr>
                    <a:t>Today</a:t>
                  </a:r>
                </a:p>
              </p:txBody>
            </p:sp>
            <p:sp>
              <p:nvSpPr>
                <p:cNvPr id="197" name="TextBox 196">
                  <a:extLst>
                    <a:ext uri="{FF2B5EF4-FFF2-40B4-BE49-F238E27FC236}">
                      <a16:creationId xmlns:a16="http://schemas.microsoft.com/office/drawing/2014/main" xmlns="" id="{8DC598FB-B361-4B37-9DB6-81BEB6170396}"/>
                    </a:ext>
                  </a:extLst>
                </p:cNvPr>
                <p:cNvSpPr txBox="1"/>
                <p:nvPr/>
              </p:nvSpPr>
              <p:spPr>
                <a:xfrm>
                  <a:off x="6186758" y="2395132"/>
                  <a:ext cx="1584016" cy="55289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E8542">
                          <a:lumMod val="75000"/>
                        </a:srgbClr>
                      </a:solidFill>
                      <a:effectLst/>
                      <a:uLnTx/>
                      <a:uFillTx/>
                      <a:latin typeface="Avenir Next" charset="0"/>
                      <a:ea typeface="Avenir Next" charset="0"/>
                      <a:cs typeface="Avenir Next" charset="0"/>
                    </a:rPr>
                    <a:t>Tomorrow</a:t>
                  </a:r>
                </a:p>
              </p:txBody>
            </p:sp>
          </p:grpSp>
        </p:grpSp>
      </p:grpSp>
      <p:grpSp>
        <p:nvGrpSpPr>
          <p:cNvPr id="198" name="Group 197">
            <a:extLst>
              <a:ext uri="{FF2B5EF4-FFF2-40B4-BE49-F238E27FC236}">
                <a16:creationId xmlns:a16="http://schemas.microsoft.com/office/drawing/2014/main" xmlns="" id="{FF71DC36-22F0-44C4-A57A-644E548D362F}"/>
              </a:ext>
            </a:extLst>
          </p:cNvPr>
          <p:cNvGrpSpPr/>
          <p:nvPr/>
        </p:nvGrpSpPr>
        <p:grpSpPr>
          <a:xfrm>
            <a:off x="10546183" y="2819559"/>
            <a:ext cx="564491" cy="437517"/>
            <a:chOff x="3404253" y="3135846"/>
            <a:chExt cx="919953" cy="638900"/>
          </a:xfrm>
        </p:grpSpPr>
        <p:sp>
          <p:nvSpPr>
            <p:cNvPr id="199" name="Oval 198">
              <a:extLst>
                <a:ext uri="{FF2B5EF4-FFF2-40B4-BE49-F238E27FC236}">
                  <a16:creationId xmlns:a16="http://schemas.microsoft.com/office/drawing/2014/main" xmlns="" id="{AE16DB83-A11E-4FBF-9957-F54988229D0E}"/>
                </a:ext>
              </a:extLst>
            </p:cNvPr>
            <p:cNvSpPr/>
            <p:nvPr/>
          </p:nvSpPr>
          <p:spPr>
            <a:xfrm>
              <a:off x="3404253" y="3665416"/>
              <a:ext cx="109330" cy="10933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xmlns="" id="{99181A2B-5B7F-44ED-8AED-A10BC7360235}"/>
                </a:ext>
              </a:extLst>
            </p:cNvPr>
            <p:cNvSpPr/>
            <p:nvPr/>
          </p:nvSpPr>
          <p:spPr>
            <a:xfrm>
              <a:off x="3734486" y="3559909"/>
              <a:ext cx="109330" cy="10933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xmlns="" id="{85A7CDB2-A9E6-463E-9134-6C168A60C48D}"/>
                </a:ext>
              </a:extLst>
            </p:cNvPr>
            <p:cNvSpPr/>
            <p:nvPr/>
          </p:nvSpPr>
          <p:spPr>
            <a:xfrm>
              <a:off x="3946520" y="3473773"/>
              <a:ext cx="109330" cy="10933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xmlns="" id="{C1A6B82F-215E-4173-9BE4-8681EDA53328}"/>
                </a:ext>
              </a:extLst>
            </p:cNvPr>
            <p:cNvSpPr/>
            <p:nvPr/>
          </p:nvSpPr>
          <p:spPr>
            <a:xfrm>
              <a:off x="4065790" y="3314749"/>
              <a:ext cx="109330" cy="10933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xmlns="" id="{5F1B12E4-1B4B-400E-A00E-427831C2487E}"/>
                </a:ext>
              </a:extLst>
            </p:cNvPr>
            <p:cNvSpPr/>
            <p:nvPr/>
          </p:nvSpPr>
          <p:spPr>
            <a:xfrm>
              <a:off x="4214876" y="3135846"/>
              <a:ext cx="109330" cy="10933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77" name="Footer Placeholder 7"/>
          <p:cNvSpPr>
            <a:spLocks noGrp="1"/>
          </p:cNvSpPr>
          <p:nvPr>
            <p:ph type="ftr" sz="quarter" idx="11"/>
          </p:nvPr>
        </p:nvSpPr>
        <p:spPr>
          <a:xfrm>
            <a:off x="2012197" y="6492277"/>
            <a:ext cx="8167606" cy="365125"/>
          </a:xfrm>
        </p:spPr>
        <p:txBody>
          <a:bodyPr/>
          <a:lstStyle/>
          <a:p>
            <a:r>
              <a:rPr lang="en-US" dirty="0" smtClean="0"/>
              <a:t>CS60010 / Deep Learning | </a:t>
            </a:r>
            <a:r>
              <a:rPr lang="en-US" dirty="0" err="1" smtClean="0"/>
              <a:t>Explainibility</a:t>
            </a:r>
            <a:r>
              <a:rPr lang="en-US" dirty="0" smtClean="0"/>
              <a:t> </a:t>
            </a:r>
            <a:r>
              <a:rPr lang="en-US" smtClean="0"/>
              <a:t>and Bias (</a:t>
            </a:r>
            <a:r>
              <a:rPr lang="en-US" dirty="0" smtClean="0"/>
              <a:t>c) Abir Das</a:t>
            </a:r>
            <a:endParaRPr lang="en-US" dirty="0"/>
          </a:p>
        </p:txBody>
      </p:sp>
    </p:spTree>
    <p:extLst>
      <p:ext uri="{BB962C8B-B14F-4D97-AF65-F5344CB8AC3E}">
        <p14:creationId xmlns:p14="http://schemas.microsoft.com/office/powerpoint/2010/main" val="42867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40</a:t>
            </a:fld>
            <a:endParaRPr lang="en-US" dirty="0"/>
          </a:p>
        </p:txBody>
      </p:sp>
      <p:sp>
        <p:nvSpPr>
          <p:cNvPr id="9" name="TextBox 8"/>
          <p:cNvSpPr txBox="1"/>
          <p:nvPr/>
        </p:nvSpPr>
        <p:spPr>
          <a:xfrm>
            <a:off x="7574692" y="6152761"/>
            <a:ext cx="4617308" cy="553998"/>
          </a:xfrm>
          <a:prstGeom prst="rect">
            <a:avLst/>
          </a:prstGeom>
          <a:noFill/>
        </p:spPr>
        <p:txBody>
          <a:bodyPr wrap="square" rtlCol="0">
            <a:spAutoFit/>
          </a:bodyPr>
          <a:lstStyle/>
          <a:p>
            <a:pPr marL="227012" lvl="1">
              <a:buClr>
                <a:schemeClr val="tx2">
                  <a:lumMod val="75000"/>
                </a:schemeClr>
              </a:buClr>
            </a:pPr>
            <a:r>
              <a:rPr lang="en-US" sz="1000" dirty="0" smtClean="0">
                <a:solidFill>
                  <a:schemeClr val="tx2">
                    <a:lumMod val="50000"/>
                  </a:schemeClr>
                </a:solidFill>
              </a:rPr>
              <a:t>R </a:t>
            </a:r>
            <a:r>
              <a:rPr lang="en-US" sz="1000" dirty="0" err="1" smtClean="0">
                <a:solidFill>
                  <a:schemeClr val="tx2">
                    <a:lumMod val="50000"/>
                  </a:schemeClr>
                </a:solidFill>
              </a:rPr>
              <a:t>Selvaraju</a:t>
            </a:r>
            <a:r>
              <a:rPr lang="en-US" sz="1000" dirty="0" smtClean="0">
                <a:solidFill>
                  <a:schemeClr val="tx2">
                    <a:lumMod val="50000"/>
                  </a:schemeClr>
                </a:solidFill>
              </a:rPr>
              <a:t>, A Das, R </a:t>
            </a:r>
            <a:r>
              <a:rPr lang="en-US" sz="1000" dirty="0" err="1" smtClean="0">
                <a:solidFill>
                  <a:schemeClr val="tx2">
                    <a:lumMod val="50000"/>
                  </a:schemeClr>
                </a:solidFill>
              </a:rPr>
              <a:t>Vedantam</a:t>
            </a:r>
            <a:r>
              <a:rPr lang="en-US" sz="1000" dirty="0" smtClean="0">
                <a:solidFill>
                  <a:schemeClr val="tx2">
                    <a:lumMod val="50000"/>
                  </a:schemeClr>
                </a:solidFill>
              </a:rPr>
              <a:t>, M Cogswell, D Parikh, D </a:t>
            </a:r>
            <a:r>
              <a:rPr lang="en-US" sz="1000" dirty="0" err="1" smtClean="0">
                <a:solidFill>
                  <a:schemeClr val="tx2">
                    <a:lumMod val="50000"/>
                  </a:schemeClr>
                </a:solidFill>
              </a:rPr>
              <a:t>Batra</a:t>
            </a:r>
            <a:r>
              <a:rPr lang="en-US" sz="1000" dirty="0" smtClean="0">
                <a:solidFill>
                  <a:schemeClr val="tx2">
                    <a:lumMod val="50000"/>
                  </a:schemeClr>
                </a:solidFill>
              </a:rPr>
              <a:t>, “Grad-CAM: Why did you say that? Visual Explanations from Deep Networks via Gradient-based Localization”, ICCV 2017</a:t>
            </a:r>
            <a:endParaRPr lang="en-US" sz="1400" dirty="0">
              <a:solidFill>
                <a:schemeClr val="tx2">
                  <a:lumMod val="50000"/>
                </a:schemeClr>
              </a:solidFill>
            </a:endParaRPr>
          </a:p>
        </p:txBody>
      </p:sp>
      <p:sp>
        <p:nvSpPr>
          <p:cNvPr id="11" name="Google Shape;87;p12"/>
          <p:cNvSpPr txBox="1"/>
          <p:nvPr/>
        </p:nvSpPr>
        <p:spPr>
          <a:xfrm>
            <a:off x="284813" y="817552"/>
            <a:ext cx="11587397"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Grad-CAM</a:t>
            </a:r>
            <a:r>
              <a:rPr lang="en-US" sz="3000" dirty="0">
                <a:solidFill>
                  <a:srgbClr val="434343"/>
                </a:solidFill>
              </a:rPr>
              <a:t> </a:t>
            </a:r>
            <a:r>
              <a:rPr lang="en-US" sz="3000" dirty="0" smtClean="0">
                <a:solidFill>
                  <a:srgbClr val="434343"/>
                </a:solidFill>
              </a:rPr>
              <a:t>as Generalization of CAM</a:t>
            </a:r>
            <a:endParaRPr sz="3000" dirty="0">
              <a:solidFill>
                <a:srgbClr val="434343"/>
              </a:solidFill>
            </a:endParaRPr>
          </a:p>
        </p:txBody>
      </p:sp>
      <mc:AlternateContent xmlns:mc="http://schemas.openxmlformats.org/markup-compatibility/2006" xmlns:a14="http://schemas.microsoft.com/office/drawing/2010/main">
        <mc:Choice Requires="a14">
          <p:sp>
            <p:nvSpPr>
              <p:cNvPr id="10" name="Google Shape;100;p14"/>
              <p:cNvSpPr txBox="1"/>
              <p:nvPr/>
            </p:nvSpPr>
            <p:spPr>
              <a:xfrm>
                <a:off x="463745" y="1399321"/>
                <a:ext cx="11264510" cy="4584384"/>
              </a:xfrm>
              <a:prstGeom prst="rect">
                <a:avLst/>
              </a:prstGeom>
              <a:noFill/>
              <a:ln>
                <a:noFill/>
              </a:ln>
            </p:spPr>
            <p:txBody>
              <a:bodyPr spcFirstLastPara="1" wrap="square" lIns="91425" tIns="91425" rIns="91425" bIns="91425" anchor="t" anchorCtr="0">
                <a:noAutofit/>
              </a:bodyPr>
              <a:lstStyle/>
              <a:p>
                <a:pPr marL="285750" indent="-285750">
                  <a:buFont typeface="Arial" panose="020B0604020202020204" pitchFamily="34" charset="0"/>
                  <a:buChar char="•"/>
                </a:pPr>
                <a:r>
                  <a:rPr lang="en-US" sz="2000" dirty="0" smtClean="0">
                    <a:sym typeface="Wingdings" panose="05000000000000000000" pitchFamily="2" charset="2"/>
                  </a:rPr>
                  <a:t>In CAM, average pooling results </a:t>
                </a:r>
                <a14:m>
                  <m:oMath xmlns:m="http://schemas.openxmlformats.org/officeDocument/2006/math">
                    <m:sSub>
                      <m:sSubPr>
                        <m:ctrlPr>
                          <a:rPr lang="en-US" sz="2000" i="1">
                            <a:latin typeface="Cambria Math" charset="0"/>
                          </a:rPr>
                        </m:ctrlPr>
                      </m:sSubPr>
                      <m:e>
                        <m:r>
                          <a:rPr lang="en-US" sz="2000" i="1">
                            <a:latin typeface="Cambria Math" charset="0"/>
                          </a:rPr>
                          <m:t>𝐹</m:t>
                        </m:r>
                      </m:e>
                      <m:sub>
                        <m:r>
                          <a:rPr lang="en-US" sz="2000" i="1">
                            <a:latin typeface="Cambria Math" charset="0"/>
                          </a:rPr>
                          <m:t>𝑘</m:t>
                        </m:r>
                      </m:sub>
                    </m:sSub>
                    <m:r>
                      <a:rPr lang="en-US" sz="2000" i="1">
                        <a:latin typeface="Cambria Math" charset="0"/>
                      </a:rPr>
                      <m:t>=</m:t>
                    </m:r>
                    <m:f>
                      <m:fPr>
                        <m:ctrlPr>
                          <a:rPr lang="mr-IN" sz="2000" i="1">
                            <a:latin typeface="Cambria Math" charset="0"/>
                          </a:rPr>
                        </m:ctrlPr>
                      </m:fPr>
                      <m:num>
                        <m:r>
                          <a:rPr lang="en-US" sz="2000" i="1">
                            <a:latin typeface="Cambria Math" charset="0"/>
                          </a:rPr>
                          <m:t>1</m:t>
                        </m:r>
                      </m:num>
                      <m:den>
                        <m:r>
                          <a:rPr lang="en-US" sz="2000" i="1">
                            <a:latin typeface="Cambria Math" charset="0"/>
                          </a:rPr>
                          <m:t>𝑍</m:t>
                        </m:r>
                      </m:den>
                    </m:f>
                    <m:nary>
                      <m:naryPr>
                        <m:chr m:val="∑"/>
                        <m:supHide m:val="on"/>
                        <m:ctrlPr>
                          <a:rPr lang="en-US" sz="2000" i="1">
                            <a:latin typeface="Cambria Math" charset="0"/>
                          </a:rPr>
                        </m:ctrlPr>
                      </m:naryPr>
                      <m:sub>
                        <m:r>
                          <m:rPr>
                            <m:brk m:alnAt="7"/>
                          </m:rPr>
                          <a:rPr lang="en-US" sz="2000" i="1">
                            <a:latin typeface="Cambria Math" charset="0"/>
                          </a:rPr>
                          <m:t>𝑥</m:t>
                        </m:r>
                        <m:r>
                          <a:rPr lang="en-US" sz="2000" i="1">
                            <a:latin typeface="Cambria Math" charset="0"/>
                          </a:rPr>
                          <m:t>,</m:t>
                        </m:r>
                        <m:r>
                          <a:rPr lang="en-US" sz="2000" i="1">
                            <a:latin typeface="Cambria Math" charset="0"/>
                          </a:rPr>
                          <m:t>𝑦</m:t>
                        </m:r>
                      </m:sub>
                      <m:sup/>
                      <m:e>
                        <m:sSub>
                          <m:sSubPr>
                            <m:ctrlPr>
                              <a:rPr lang="en-US" sz="2000" i="1">
                                <a:latin typeface="Cambria Math" charset="0"/>
                              </a:rPr>
                            </m:ctrlPr>
                          </m:sSubPr>
                          <m:e>
                            <m:r>
                              <a:rPr lang="en-US" sz="2000" i="1">
                                <a:latin typeface="Cambria Math" charset="0"/>
                              </a:rPr>
                              <m:t>𝑓</m:t>
                            </m:r>
                          </m:e>
                          <m:sub>
                            <m:r>
                              <a:rPr lang="en-US" sz="2000" i="1">
                                <a:latin typeface="Cambria Math" charset="0"/>
                              </a:rPr>
                              <m:t>𝑘</m:t>
                            </m:r>
                          </m:sub>
                        </m:sSub>
                        <m:r>
                          <a:rPr lang="en-US" sz="2000" i="1">
                            <a:latin typeface="Cambria Math" charset="0"/>
                          </a:rPr>
                          <m:t>(</m:t>
                        </m:r>
                        <m:r>
                          <a:rPr lang="en-US" sz="2000" i="1">
                            <a:latin typeface="Cambria Math" charset="0"/>
                          </a:rPr>
                          <m:t>𝑥</m:t>
                        </m:r>
                        <m:r>
                          <a:rPr lang="en-US" sz="2000" i="1">
                            <a:latin typeface="Cambria Math" charset="0"/>
                          </a:rPr>
                          <m:t>,</m:t>
                        </m:r>
                        <m:r>
                          <a:rPr lang="en-US" sz="2000" i="1">
                            <a:latin typeface="Cambria Math" charset="0"/>
                          </a:rPr>
                          <m:t>𝑦</m:t>
                        </m:r>
                        <m:r>
                          <a:rPr lang="en-US" sz="2000" i="1">
                            <a:latin typeface="Cambria Math" charset="0"/>
                          </a:rPr>
                          <m:t>)</m:t>
                        </m:r>
                      </m:e>
                    </m:nary>
                  </m:oMath>
                </a14:m>
                <a:r>
                  <a:rPr lang="en-US" sz="2000" dirty="0" smtClean="0"/>
                  <a:t>     </a:t>
                </a:r>
                <a:r>
                  <a:rPr lang="mr-IN" sz="2000" dirty="0" smtClean="0"/>
                  <a:t>…</a:t>
                </a:r>
                <a:r>
                  <a:rPr lang="en-US" sz="2000" dirty="0" smtClean="0"/>
                  <a:t> (A)</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In CAM, the final score </a:t>
                </a:r>
                <a14:m>
                  <m:oMath xmlns:m="http://schemas.openxmlformats.org/officeDocument/2006/math">
                    <m:sSub>
                      <m:sSubPr>
                        <m:ctrlPr>
                          <a:rPr lang="en-US" sz="2000" i="1">
                            <a:latin typeface="Cambria Math" charset="0"/>
                          </a:rPr>
                        </m:ctrlPr>
                      </m:sSubPr>
                      <m:e>
                        <m:r>
                          <a:rPr lang="en-US" sz="2000" i="1">
                            <a:latin typeface="Cambria Math" charset="0"/>
                          </a:rPr>
                          <m:t>𝑆</m:t>
                        </m:r>
                      </m:e>
                      <m:sub>
                        <m:r>
                          <a:rPr lang="en-US" sz="2000" i="1">
                            <a:latin typeface="Cambria Math" charset="0"/>
                          </a:rPr>
                          <m:t>𝑐</m:t>
                        </m:r>
                      </m:sub>
                    </m:sSub>
                    <m:r>
                      <a:rPr lang="en-US" sz="2000" i="1">
                        <a:latin typeface="Cambria Math" charset="0"/>
                      </a:rPr>
                      <m:t>=</m:t>
                    </m:r>
                    <m:nary>
                      <m:naryPr>
                        <m:chr m:val="∑"/>
                        <m:supHide m:val="on"/>
                        <m:ctrlPr>
                          <a:rPr lang="en-US" sz="2000" i="1">
                            <a:latin typeface="Cambria Math" charset="0"/>
                          </a:rPr>
                        </m:ctrlPr>
                      </m:naryPr>
                      <m:sub>
                        <m:r>
                          <m:rPr>
                            <m:brk m:alnAt="7"/>
                          </m:rPr>
                          <a:rPr lang="en-US" sz="2000" i="1">
                            <a:latin typeface="Cambria Math" charset="0"/>
                          </a:rPr>
                          <m:t>𝑘</m:t>
                        </m:r>
                      </m:sub>
                      <m:sup/>
                      <m:e>
                        <m:sSubSup>
                          <m:sSubSupPr>
                            <m:ctrlPr>
                              <a:rPr lang="en-US" sz="2000" i="1">
                                <a:latin typeface="Cambria Math" charset="0"/>
                              </a:rPr>
                            </m:ctrlPr>
                          </m:sSubSupPr>
                          <m:e>
                            <m:r>
                              <a:rPr lang="en-US" sz="2000" i="1">
                                <a:latin typeface="Cambria Math" charset="0"/>
                              </a:rPr>
                              <m:t>𝑊</m:t>
                            </m:r>
                          </m:e>
                          <m:sub>
                            <m:r>
                              <a:rPr lang="en-US" sz="2000" i="1">
                                <a:latin typeface="Cambria Math" charset="0"/>
                              </a:rPr>
                              <m:t>𝑘</m:t>
                            </m:r>
                          </m:sub>
                          <m:sup>
                            <m:r>
                              <a:rPr lang="en-US" sz="2000" i="1">
                                <a:latin typeface="Cambria Math" charset="0"/>
                              </a:rPr>
                              <m:t>𝑐</m:t>
                            </m:r>
                          </m:sup>
                        </m:sSubSup>
                        <m:sSub>
                          <m:sSubPr>
                            <m:ctrlPr>
                              <a:rPr lang="en-US" sz="2000" i="1">
                                <a:latin typeface="Cambria Math" charset="0"/>
                              </a:rPr>
                            </m:ctrlPr>
                          </m:sSubPr>
                          <m:e>
                            <m:r>
                              <a:rPr lang="en-US" sz="2000" i="1">
                                <a:latin typeface="Cambria Math" charset="0"/>
                              </a:rPr>
                              <m:t>𝐹</m:t>
                            </m:r>
                          </m:e>
                          <m:sub>
                            <m:r>
                              <a:rPr lang="en-US" sz="2000" i="1">
                                <a:latin typeface="Cambria Math" charset="0"/>
                              </a:rPr>
                              <m:t>𝑘</m:t>
                            </m:r>
                          </m:sub>
                        </m:sSub>
                      </m:e>
                    </m:nary>
                  </m:oMath>
                </a14:m>
                <a:r>
                  <a:rPr lang="en-US" sz="2000" dirty="0" smtClean="0"/>
                  <a:t>    </a:t>
                </a:r>
                <a:r>
                  <a:rPr lang="mr-IN" sz="2000" dirty="0" smtClean="0"/>
                  <a:t>…</a:t>
                </a:r>
                <a:r>
                  <a:rPr lang="en-US" sz="2000" dirty="0" smtClean="0"/>
                  <a:t> (B)</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Taking the gradient of the score for class </a:t>
                </a:r>
                <a14:m>
                  <m:oMath xmlns:m="http://schemas.openxmlformats.org/officeDocument/2006/math">
                    <m:r>
                      <a:rPr lang="en-US" sz="2000" b="0" i="1" smtClean="0">
                        <a:latin typeface="Cambria Math" charset="0"/>
                      </a:rPr>
                      <m:t>𝑐</m:t>
                    </m:r>
                  </m:oMath>
                </a14:m>
                <a:r>
                  <a:rPr lang="en-US" sz="2000" dirty="0" smtClean="0"/>
                  <a:t>, </a:t>
                </a:r>
                <a:r>
                  <a:rPr lang="en-US" sz="2000" dirty="0" err="1" smtClean="0"/>
                  <a:t>w.r.t</a:t>
                </a:r>
                <a:r>
                  <a:rPr lang="en-US" sz="2000" dirty="0" smtClean="0"/>
                  <a:t>. the (average pooled) feature map </a:t>
                </a:r>
                <a14:m>
                  <m:oMath xmlns:m="http://schemas.openxmlformats.org/officeDocument/2006/math">
                    <m:sSub>
                      <m:sSubPr>
                        <m:ctrlPr>
                          <a:rPr lang="en-US" sz="2000" b="0" i="1" smtClean="0">
                            <a:latin typeface="Cambria Math" charset="0"/>
                          </a:rPr>
                        </m:ctrlPr>
                      </m:sSubPr>
                      <m:e>
                        <m:r>
                          <a:rPr lang="en-US" sz="2000" b="0" i="1" smtClean="0">
                            <a:latin typeface="Cambria Math" charset="0"/>
                          </a:rPr>
                          <m:t>𝐹</m:t>
                        </m:r>
                      </m:e>
                      <m:sub>
                        <m:r>
                          <a:rPr lang="en-US" sz="2000" b="0" i="1" smtClean="0">
                            <a:latin typeface="Cambria Math" charset="0"/>
                          </a:rPr>
                          <m:t>𝑘</m:t>
                        </m:r>
                      </m:sub>
                    </m:sSub>
                  </m:oMath>
                </a14:m>
                <a:r>
                  <a:rPr lang="en-US" sz="2000" dirty="0" smtClean="0"/>
                  <a:t>, we get</a:t>
                </a:r>
                <a:br>
                  <a:rPr lang="en-US" sz="2000" dirty="0" smtClean="0"/>
                </a:br>
                <a14:m>
                  <m:oMath xmlns:m="http://schemas.openxmlformats.org/officeDocument/2006/math">
                    <m:f>
                      <m:fPr>
                        <m:ctrlPr>
                          <a:rPr lang="mr-IN" sz="2000" i="1" smtClean="0">
                            <a:latin typeface="Cambria Math" charset="0"/>
                          </a:rPr>
                        </m:ctrlPr>
                      </m:fPr>
                      <m:num>
                        <m:r>
                          <a:rPr lang="en-US" sz="2000" b="0" i="1" smtClean="0">
                            <a:latin typeface="Cambria Math" charset="0"/>
                          </a:rPr>
                          <m:t>𝜕</m:t>
                        </m:r>
                        <m:sSub>
                          <m:sSubPr>
                            <m:ctrlPr>
                              <a:rPr lang="en-US" sz="2000" b="0" i="1" smtClean="0">
                                <a:latin typeface="Cambria Math" charset="0"/>
                              </a:rPr>
                            </m:ctrlPr>
                          </m:sSubPr>
                          <m:e>
                            <m:r>
                              <a:rPr lang="en-US" sz="2000" b="0" i="1" smtClean="0">
                                <a:latin typeface="Cambria Math" charset="0"/>
                              </a:rPr>
                              <m:t>𝑆</m:t>
                            </m:r>
                          </m:e>
                          <m:sub>
                            <m:r>
                              <a:rPr lang="en-US" sz="2000" b="0" i="1" smtClean="0">
                                <a:latin typeface="Cambria Math" charset="0"/>
                              </a:rPr>
                              <m:t>𝑐</m:t>
                            </m:r>
                          </m:sub>
                        </m:sSub>
                      </m:num>
                      <m:den>
                        <m:r>
                          <a:rPr lang="en-US" sz="2000" b="0" i="1" smtClean="0">
                            <a:latin typeface="Cambria Math" charset="0"/>
                          </a:rPr>
                          <m:t>𝜕</m:t>
                        </m:r>
                        <m:sSub>
                          <m:sSubPr>
                            <m:ctrlPr>
                              <a:rPr lang="en-US" sz="2000" b="0" i="1" smtClean="0">
                                <a:latin typeface="Cambria Math" charset="0"/>
                              </a:rPr>
                            </m:ctrlPr>
                          </m:sSubPr>
                          <m:e>
                            <m:r>
                              <a:rPr lang="en-US" sz="2000" b="0" i="1" smtClean="0">
                                <a:latin typeface="Cambria Math" charset="0"/>
                              </a:rPr>
                              <m:t>𝐹</m:t>
                            </m:r>
                          </m:e>
                          <m:sub>
                            <m:r>
                              <a:rPr lang="en-US" sz="2000" b="0" i="1" smtClean="0">
                                <a:latin typeface="Cambria Math" charset="0"/>
                              </a:rPr>
                              <m:t>𝑘</m:t>
                            </m:r>
                          </m:sub>
                        </m:sSub>
                      </m:den>
                    </m:f>
                    <m:r>
                      <a:rPr lang="en-US" sz="2000" b="0" i="1" smtClean="0">
                        <a:latin typeface="Cambria Math" charset="0"/>
                      </a:rPr>
                      <m:t>=</m:t>
                    </m:r>
                    <m:f>
                      <m:fPr>
                        <m:ctrlPr>
                          <a:rPr lang="mr-IN" sz="2000" b="0" i="1" smtClean="0">
                            <a:latin typeface="Cambria Math" charset="0"/>
                          </a:rPr>
                        </m:ctrlPr>
                      </m:fPr>
                      <m:num>
                        <m:f>
                          <m:fPr>
                            <m:type m:val="skw"/>
                            <m:ctrlPr>
                              <a:rPr lang="mr-IN" sz="2000" b="0" i="1" smtClean="0">
                                <a:latin typeface="Cambria Math" charset="0"/>
                              </a:rPr>
                            </m:ctrlPr>
                          </m:fPr>
                          <m:num>
                            <m:r>
                              <a:rPr lang="en-US" sz="2000" b="0" i="1" smtClean="0">
                                <a:latin typeface="Cambria Math" charset="0"/>
                              </a:rPr>
                              <m:t>𝜕</m:t>
                            </m:r>
                            <m:sSub>
                              <m:sSubPr>
                                <m:ctrlPr>
                                  <a:rPr lang="en-US" sz="2000" b="0" i="1" smtClean="0">
                                    <a:latin typeface="Cambria Math" charset="0"/>
                                  </a:rPr>
                                </m:ctrlPr>
                              </m:sSubPr>
                              <m:e>
                                <m:r>
                                  <a:rPr lang="en-US" sz="2000" b="0" i="1" smtClean="0">
                                    <a:latin typeface="Cambria Math" charset="0"/>
                                  </a:rPr>
                                  <m:t>𝑆</m:t>
                                </m:r>
                              </m:e>
                              <m:sub>
                                <m:r>
                                  <a:rPr lang="en-US" sz="2000" b="0" i="1" smtClean="0">
                                    <a:latin typeface="Cambria Math" charset="0"/>
                                  </a:rPr>
                                  <m:t>𝑐</m:t>
                                </m:r>
                              </m:sub>
                            </m:sSub>
                          </m:num>
                          <m:den>
                            <m:r>
                              <a:rPr lang="en-US" sz="2000" b="0" i="1" smtClean="0">
                                <a:latin typeface="Cambria Math" charset="0"/>
                              </a:rPr>
                              <m:t>𝜕</m:t>
                            </m:r>
                            <m:sSub>
                              <m:sSubPr>
                                <m:ctrlPr>
                                  <a:rPr lang="en-US" sz="2000" b="0" i="1" smtClean="0">
                                    <a:latin typeface="Cambria Math" charset="0"/>
                                  </a:rPr>
                                </m:ctrlPr>
                              </m:sSubPr>
                              <m:e>
                                <m:r>
                                  <a:rPr lang="en-US" sz="2000" b="0" i="1" smtClean="0">
                                    <a:latin typeface="Cambria Math" charset="0"/>
                                  </a:rPr>
                                  <m:t>𝑓</m:t>
                                </m:r>
                              </m:e>
                              <m:sub>
                                <m:r>
                                  <a:rPr lang="en-US" sz="2000" b="0" i="1" smtClean="0">
                                    <a:latin typeface="Cambria Math" charset="0"/>
                                  </a:rPr>
                                  <m:t>𝑘</m:t>
                                </m:r>
                              </m:sub>
                            </m:sSub>
                            <m:r>
                              <a:rPr lang="en-US" sz="2000" b="0" i="1" smtClean="0">
                                <a:latin typeface="Cambria Math" charset="0"/>
                              </a:rPr>
                              <m:t>(</m:t>
                            </m:r>
                            <m:r>
                              <a:rPr lang="en-US" sz="2000" b="0" i="1" smtClean="0">
                                <a:latin typeface="Cambria Math" charset="0"/>
                              </a:rPr>
                              <m:t>𝑥</m:t>
                            </m:r>
                            <m:r>
                              <a:rPr lang="en-US" sz="2000" b="0" i="1" smtClean="0">
                                <a:latin typeface="Cambria Math" charset="0"/>
                              </a:rPr>
                              <m:t>,</m:t>
                            </m:r>
                            <m:r>
                              <a:rPr lang="en-US" sz="2000" b="0" i="1" smtClean="0">
                                <a:latin typeface="Cambria Math" charset="0"/>
                              </a:rPr>
                              <m:t>𝑦</m:t>
                            </m:r>
                            <m:r>
                              <a:rPr lang="en-US" sz="2000" b="0" i="1" smtClean="0">
                                <a:latin typeface="Cambria Math" charset="0"/>
                              </a:rPr>
                              <m:t>)</m:t>
                            </m:r>
                          </m:den>
                        </m:f>
                      </m:num>
                      <m:den>
                        <m:f>
                          <m:fPr>
                            <m:type m:val="skw"/>
                            <m:ctrlPr>
                              <a:rPr lang="mr-IN" sz="2000" b="0" i="1" smtClean="0">
                                <a:latin typeface="Cambria Math" charset="0"/>
                              </a:rPr>
                            </m:ctrlPr>
                          </m:fPr>
                          <m:num>
                            <m:r>
                              <a:rPr lang="en-US" sz="2000" b="0" i="1" smtClean="0">
                                <a:latin typeface="Cambria Math" charset="0"/>
                              </a:rPr>
                              <m:t>𝜕</m:t>
                            </m:r>
                            <m:sSub>
                              <m:sSubPr>
                                <m:ctrlPr>
                                  <a:rPr lang="en-US" sz="2000" b="0" i="1" smtClean="0">
                                    <a:latin typeface="Cambria Math" charset="0"/>
                                  </a:rPr>
                                </m:ctrlPr>
                              </m:sSubPr>
                              <m:e>
                                <m:r>
                                  <a:rPr lang="en-US" sz="2000" b="0" i="1" smtClean="0">
                                    <a:latin typeface="Cambria Math" charset="0"/>
                                  </a:rPr>
                                  <m:t>𝐹</m:t>
                                </m:r>
                              </m:e>
                              <m:sub>
                                <m:r>
                                  <a:rPr lang="en-US" sz="2000" b="0" i="1" smtClean="0">
                                    <a:latin typeface="Cambria Math" charset="0"/>
                                  </a:rPr>
                                  <m:t>𝑘</m:t>
                                </m:r>
                              </m:sub>
                            </m:sSub>
                          </m:num>
                          <m:den>
                            <m:r>
                              <a:rPr lang="en-US" sz="2000" b="0" i="1" smtClean="0">
                                <a:latin typeface="Cambria Math" charset="0"/>
                              </a:rPr>
                              <m:t>𝜕</m:t>
                            </m:r>
                            <m:sSub>
                              <m:sSubPr>
                                <m:ctrlPr>
                                  <a:rPr lang="en-US" sz="2000" b="0" i="1" smtClean="0">
                                    <a:latin typeface="Cambria Math" charset="0"/>
                                  </a:rPr>
                                </m:ctrlPr>
                              </m:sSubPr>
                              <m:e>
                                <m:r>
                                  <a:rPr lang="en-US" sz="2000" b="0" i="1" smtClean="0">
                                    <a:latin typeface="Cambria Math" charset="0"/>
                                  </a:rPr>
                                  <m:t>𝑓</m:t>
                                </m:r>
                              </m:e>
                              <m:sub>
                                <m:r>
                                  <a:rPr lang="en-US" sz="2000" b="0" i="1" smtClean="0">
                                    <a:latin typeface="Cambria Math" charset="0"/>
                                  </a:rPr>
                                  <m:t>𝑘</m:t>
                                </m:r>
                              </m:sub>
                            </m:sSub>
                            <m:r>
                              <a:rPr lang="en-US" sz="2000" b="0" i="1" smtClean="0">
                                <a:latin typeface="Cambria Math" charset="0"/>
                              </a:rPr>
                              <m:t>(</m:t>
                            </m:r>
                            <m:r>
                              <a:rPr lang="en-US" sz="2000" b="0" i="1" smtClean="0">
                                <a:latin typeface="Cambria Math" charset="0"/>
                              </a:rPr>
                              <m:t>𝑥</m:t>
                            </m:r>
                            <m:r>
                              <a:rPr lang="en-US" sz="2000" b="0" i="1" smtClean="0">
                                <a:latin typeface="Cambria Math" charset="0"/>
                              </a:rPr>
                              <m:t>,</m:t>
                            </m:r>
                            <m:r>
                              <a:rPr lang="en-US" sz="2000" b="0" i="1" smtClean="0">
                                <a:latin typeface="Cambria Math" charset="0"/>
                              </a:rPr>
                              <m:t>𝑦</m:t>
                            </m:r>
                            <m:r>
                              <a:rPr lang="en-US" sz="2000" b="0" i="1" smtClean="0">
                                <a:latin typeface="Cambria Math" charset="0"/>
                              </a:rPr>
                              <m:t>)</m:t>
                            </m:r>
                          </m:den>
                        </m:f>
                      </m:den>
                    </m:f>
                  </m:oMath>
                </a14:m>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14:m>
                  <m:oMath xmlns:m="http://schemas.openxmlformats.org/officeDocument/2006/math">
                    <m:sSubSup>
                      <m:sSubSupPr>
                        <m:ctrlPr>
                          <a:rPr lang="en-US" sz="2000" b="0" i="1" smtClean="0">
                            <a:latin typeface="Cambria Math" charset="0"/>
                          </a:rPr>
                        </m:ctrlPr>
                      </m:sSubSupPr>
                      <m:e>
                        <m:r>
                          <a:rPr lang="en-US" sz="2000" b="0" i="1" smtClean="0">
                            <a:latin typeface="Cambria Math" charset="0"/>
                          </a:rPr>
                          <m:t>𝑊</m:t>
                        </m:r>
                      </m:e>
                      <m:sub>
                        <m:r>
                          <a:rPr lang="en-US" sz="2000" b="0" i="1" smtClean="0">
                            <a:latin typeface="Cambria Math" charset="0"/>
                          </a:rPr>
                          <m:t>𝑘</m:t>
                        </m:r>
                      </m:sub>
                      <m:sup>
                        <m:r>
                          <a:rPr lang="en-US" sz="2000" b="0" i="1" smtClean="0">
                            <a:latin typeface="Cambria Math" charset="0"/>
                          </a:rPr>
                          <m:t>𝑐</m:t>
                        </m:r>
                      </m:sup>
                    </m:sSubSup>
                    <m:r>
                      <a:rPr lang="en-US" sz="2000" b="0" i="1" smtClean="0">
                        <a:latin typeface="Cambria Math" charset="0"/>
                      </a:rPr>
                      <m:t>=</m:t>
                    </m:r>
                    <m:f>
                      <m:fPr>
                        <m:ctrlPr>
                          <a:rPr lang="mr-IN" sz="2000" b="0" i="1" smtClean="0">
                            <a:latin typeface="Cambria Math" charset="0"/>
                          </a:rPr>
                        </m:ctrlPr>
                      </m:fPr>
                      <m:num>
                        <m:r>
                          <a:rPr lang="en-US" sz="2000" b="0" i="1" smtClean="0">
                            <a:latin typeface="Cambria Math" charset="0"/>
                          </a:rPr>
                          <m:t>𝜕</m:t>
                        </m:r>
                        <m:sSub>
                          <m:sSubPr>
                            <m:ctrlPr>
                              <a:rPr lang="en-US" sz="2000" b="0" i="1" smtClean="0">
                                <a:latin typeface="Cambria Math" charset="0"/>
                              </a:rPr>
                            </m:ctrlPr>
                          </m:sSubPr>
                          <m:e>
                            <m:r>
                              <a:rPr lang="en-US" sz="2000" b="0" i="1" smtClean="0">
                                <a:latin typeface="Cambria Math" charset="0"/>
                              </a:rPr>
                              <m:t>𝑆</m:t>
                            </m:r>
                          </m:e>
                          <m:sub>
                            <m:r>
                              <a:rPr lang="en-US" sz="2000" b="0" i="1" smtClean="0">
                                <a:latin typeface="Cambria Math" charset="0"/>
                              </a:rPr>
                              <m:t>𝐶</m:t>
                            </m:r>
                          </m:sub>
                        </m:sSub>
                      </m:num>
                      <m:den>
                        <m:r>
                          <a:rPr lang="en-US" sz="2000" b="0" i="1" smtClean="0">
                            <a:latin typeface="Cambria Math" charset="0"/>
                          </a:rPr>
                          <m:t>𝜕</m:t>
                        </m:r>
                        <m:sSub>
                          <m:sSubPr>
                            <m:ctrlPr>
                              <a:rPr lang="en-US" sz="2000" b="0" i="1" smtClean="0">
                                <a:latin typeface="Cambria Math" charset="0"/>
                              </a:rPr>
                            </m:ctrlPr>
                          </m:sSubPr>
                          <m:e>
                            <m:r>
                              <a:rPr lang="en-US" sz="2000" b="0" i="1" smtClean="0">
                                <a:latin typeface="Cambria Math" charset="0"/>
                              </a:rPr>
                              <m:t>𝑓</m:t>
                            </m:r>
                          </m:e>
                          <m:sub>
                            <m:r>
                              <a:rPr lang="en-US" sz="2000" b="0" i="1" smtClean="0">
                                <a:latin typeface="Cambria Math" charset="0"/>
                              </a:rPr>
                              <m:t>𝑘</m:t>
                            </m:r>
                          </m:sub>
                        </m:sSub>
                        <m:r>
                          <a:rPr lang="en-US" sz="2000" b="0" i="1" smtClean="0">
                            <a:latin typeface="Cambria Math" charset="0"/>
                          </a:rPr>
                          <m:t>(</m:t>
                        </m:r>
                        <m:r>
                          <a:rPr lang="en-US" sz="2000" b="0" i="1" smtClean="0">
                            <a:latin typeface="Cambria Math" charset="0"/>
                          </a:rPr>
                          <m:t>𝑥</m:t>
                        </m:r>
                        <m:r>
                          <a:rPr lang="en-US" sz="2000" b="0" i="1" smtClean="0">
                            <a:latin typeface="Cambria Math" charset="0"/>
                          </a:rPr>
                          <m:t>,</m:t>
                        </m:r>
                        <m:r>
                          <a:rPr lang="en-US" sz="2000" b="0" i="1" smtClean="0">
                            <a:latin typeface="Cambria Math" charset="0"/>
                          </a:rPr>
                          <m:t>𝑦</m:t>
                        </m:r>
                        <m:r>
                          <a:rPr lang="en-US" sz="2000" b="0" i="1" smtClean="0">
                            <a:latin typeface="Cambria Math" charset="0"/>
                          </a:rPr>
                          <m:t>)</m:t>
                        </m:r>
                      </m:den>
                    </m:f>
                    <m:r>
                      <a:rPr lang="en-US" sz="2000" b="0" i="1" smtClean="0">
                        <a:latin typeface="Cambria Math" charset="0"/>
                      </a:rPr>
                      <m:t>𝑍</m:t>
                    </m:r>
                  </m:oMath>
                </a14:m>
                <a:r>
                  <a:rPr lang="en-US" sz="2000" dirty="0" smtClean="0"/>
                  <a:t>     </a:t>
                </a:r>
                <a:r>
                  <a:rPr lang="mr-IN" sz="2000" dirty="0" smtClean="0"/>
                  <a:t>…</a:t>
                </a:r>
                <a:r>
                  <a:rPr lang="en-US" sz="2000" dirty="0" smtClean="0"/>
                  <a:t> </a:t>
                </a:r>
                <a:r>
                  <a:rPr lang="mr-IN" sz="2000" dirty="0" smtClean="0"/>
                  <a:t>(C)</a:t>
                </a:r>
                <a:endParaRPr lang="en-US" sz="2000" dirty="0"/>
              </a:p>
            </p:txBody>
          </p:sp>
        </mc:Choice>
        <mc:Fallback xmlns="">
          <p:sp>
            <p:nvSpPr>
              <p:cNvPr id="10" name="Google Shape;100;p14"/>
              <p:cNvSpPr txBox="1">
                <a:spLocks noRot="1" noChangeAspect="1" noMove="1" noResize="1" noEditPoints="1" noAdjustHandles="1" noChangeArrowheads="1" noChangeShapeType="1" noTextEdit="1"/>
              </p:cNvSpPr>
              <p:nvPr/>
            </p:nvSpPr>
            <p:spPr>
              <a:xfrm>
                <a:off x="463745" y="1399321"/>
                <a:ext cx="11264510" cy="4584384"/>
              </a:xfrm>
              <a:prstGeom prst="rect">
                <a:avLst/>
              </a:prstGeom>
              <a:blipFill rotWithShape="0">
                <a:blip r:embed="rId3"/>
                <a:stretch>
                  <a:fillRect l="-487" t="-8378"/>
                </a:stretch>
              </a:blipFill>
              <a:ln>
                <a:noFill/>
              </a:ln>
            </p:spPr>
            <p:txBody>
              <a:bodyPr/>
              <a:lstStyle/>
              <a:p>
                <a:r>
                  <a:rPr lang="en-US">
                    <a:noFill/>
                  </a:rPr>
                  <a:t> </a:t>
                </a:r>
              </a:p>
            </p:txBody>
          </p:sp>
        </mc:Fallback>
      </mc:AlternateContent>
      <p:sp>
        <p:nvSpPr>
          <p:cNvPr id="12"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14"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13" name="Rectangle 12"/>
          <p:cNvSpPr/>
          <p:nvPr/>
        </p:nvSpPr>
        <p:spPr>
          <a:xfrm>
            <a:off x="4915568" y="3346164"/>
            <a:ext cx="506664" cy="68040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Rectangle 14"/>
          <p:cNvSpPr/>
          <p:nvPr/>
        </p:nvSpPr>
        <p:spPr>
          <a:xfrm>
            <a:off x="5711657" y="3718450"/>
            <a:ext cx="1459163" cy="59687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 name="TextBox 1"/>
          <p:cNvSpPr txBox="1"/>
          <p:nvPr/>
        </p:nvSpPr>
        <p:spPr>
          <a:xfrm>
            <a:off x="2614863" y="3699476"/>
            <a:ext cx="163673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mtClean="0"/>
              <a:t>Use relation (B)</a:t>
            </a:r>
            <a:endParaRPr lang="en-US"/>
          </a:p>
        </p:txBody>
      </p:sp>
      <p:sp>
        <p:nvSpPr>
          <p:cNvPr id="17" name="TextBox 16"/>
          <p:cNvSpPr txBox="1"/>
          <p:nvPr/>
        </p:nvSpPr>
        <p:spPr>
          <a:xfrm>
            <a:off x="8246616" y="3739689"/>
            <a:ext cx="164474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mtClean="0"/>
              <a:t>Use relation (A)</a:t>
            </a:r>
            <a:endParaRPr lang="en-US"/>
          </a:p>
        </p:txBody>
      </p:sp>
      <p:cxnSp>
        <p:nvCxnSpPr>
          <p:cNvPr id="6" name="Curved Connector 5"/>
          <p:cNvCxnSpPr>
            <a:stCxn id="13" idx="1"/>
            <a:endCxn id="2" idx="3"/>
          </p:cNvCxnSpPr>
          <p:nvPr/>
        </p:nvCxnSpPr>
        <p:spPr>
          <a:xfrm rot="10800000" flipV="1">
            <a:off x="4251594" y="3686366"/>
            <a:ext cx="663975" cy="197776"/>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9" name="Curved Connector 18"/>
          <p:cNvCxnSpPr>
            <a:stCxn id="15" idx="3"/>
            <a:endCxn id="17" idx="1"/>
          </p:cNvCxnSpPr>
          <p:nvPr/>
        </p:nvCxnSpPr>
        <p:spPr>
          <a:xfrm flipV="1">
            <a:off x="7170820" y="3924355"/>
            <a:ext cx="1075796" cy="92533"/>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8760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5" grpId="0" animBg="1"/>
      <p:bldP spid="2" grpId="0"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41</a:t>
            </a:fld>
            <a:endParaRPr lang="en-US" dirty="0"/>
          </a:p>
        </p:txBody>
      </p:sp>
      <p:sp>
        <p:nvSpPr>
          <p:cNvPr id="9" name="TextBox 8"/>
          <p:cNvSpPr txBox="1"/>
          <p:nvPr/>
        </p:nvSpPr>
        <p:spPr>
          <a:xfrm>
            <a:off x="7574692" y="6152761"/>
            <a:ext cx="4617308" cy="553998"/>
          </a:xfrm>
          <a:prstGeom prst="rect">
            <a:avLst/>
          </a:prstGeom>
          <a:noFill/>
        </p:spPr>
        <p:txBody>
          <a:bodyPr wrap="square" rtlCol="0">
            <a:spAutoFit/>
          </a:bodyPr>
          <a:lstStyle/>
          <a:p>
            <a:pPr marL="227012" lvl="1">
              <a:buClr>
                <a:schemeClr val="tx2">
                  <a:lumMod val="75000"/>
                </a:schemeClr>
              </a:buClr>
            </a:pPr>
            <a:r>
              <a:rPr lang="en-US" sz="1000" dirty="0" smtClean="0">
                <a:solidFill>
                  <a:schemeClr val="tx2">
                    <a:lumMod val="50000"/>
                  </a:schemeClr>
                </a:solidFill>
              </a:rPr>
              <a:t>R </a:t>
            </a:r>
            <a:r>
              <a:rPr lang="en-US" sz="1000" dirty="0" err="1" smtClean="0">
                <a:solidFill>
                  <a:schemeClr val="tx2">
                    <a:lumMod val="50000"/>
                  </a:schemeClr>
                </a:solidFill>
              </a:rPr>
              <a:t>Selvaraju</a:t>
            </a:r>
            <a:r>
              <a:rPr lang="en-US" sz="1000" dirty="0" smtClean="0">
                <a:solidFill>
                  <a:schemeClr val="tx2">
                    <a:lumMod val="50000"/>
                  </a:schemeClr>
                </a:solidFill>
              </a:rPr>
              <a:t>, A Das, R </a:t>
            </a:r>
            <a:r>
              <a:rPr lang="en-US" sz="1000" dirty="0" err="1" smtClean="0">
                <a:solidFill>
                  <a:schemeClr val="tx2">
                    <a:lumMod val="50000"/>
                  </a:schemeClr>
                </a:solidFill>
              </a:rPr>
              <a:t>Vedantam</a:t>
            </a:r>
            <a:r>
              <a:rPr lang="en-US" sz="1000" dirty="0" smtClean="0">
                <a:solidFill>
                  <a:schemeClr val="tx2">
                    <a:lumMod val="50000"/>
                  </a:schemeClr>
                </a:solidFill>
              </a:rPr>
              <a:t>, M Cogswell, D Parikh, D </a:t>
            </a:r>
            <a:r>
              <a:rPr lang="en-US" sz="1000" dirty="0" err="1" smtClean="0">
                <a:solidFill>
                  <a:schemeClr val="tx2">
                    <a:lumMod val="50000"/>
                  </a:schemeClr>
                </a:solidFill>
              </a:rPr>
              <a:t>Batra</a:t>
            </a:r>
            <a:r>
              <a:rPr lang="en-US" sz="1000" dirty="0" smtClean="0">
                <a:solidFill>
                  <a:schemeClr val="tx2">
                    <a:lumMod val="50000"/>
                  </a:schemeClr>
                </a:solidFill>
              </a:rPr>
              <a:t>, “Grad-CAM: Why did you say that? Visual Explanations from Deep Networks via Gradient-based Localization”, ICCV 2017</a:t>
            </a:r>
            <a:endParaRPr lang="en-US" sz="1400" dirty="0">
              <a:solidFill>
                <a:schemeClr val="tx2">
                  <a:lumMod val="50000"/>
                </a:schemeClr>
              </a:solidFill>
            </a:endParaRPr>
          </a:p>
        </p:txBody>
      </p:sp>
      <p:sp>
        <p:nvSpPr>
          <p:cNvPr id="11" name="Google Shape;87;p12"/>
          <p:cNvSpPr txBox="1"/>
          <p:nvPr/>
        </p:nvSpPr>
        <p:spPr>
          <a:xfrm>
            <a:off x="284813" y="817552"/>
            <a:ext cx="11587397"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Grad-CAM</a:t>
            </a:r>
            <a:r>
              <a:rPr lang="en-US" sz="3000" dirty="0">
                <a:solidFill>
                  <a:srgbClr val="434343"/>
                </a:solidFill>
              </a:rPr>
              <a:t> </a:t>
            </a:r>
            <a:r>
              <a:rPr lang="en-US" sz="3000" dirty="0" smtClean="0">
                <a:solidFill>
                  <a:srgbClr val="434343"/>
                </a:solidFill>
              </a:rPr>
              <a:t>as Generalization of CAM</a:t>
            </a:r>
            <a:endParaRPr sz="3000" dirty="0">
              <a:solidFill>
                <a:srgbClr val="434343"/>
              </a:solidFill>
            </a:endParaRPr>
          </a:p>
        </p:txBody>
      </p:sp>
      <mc:AlternateContent xmlns:mc="http://schemas.openxmlformats.org/markup-compatibility/2006" xmlns:a14="http://schemas.microsoft.com/office/drawing/2010/main">
        <mc:Choice Requires="a14">
          <p:sp>
            <p:nvSpPr>
              <p:cNvPr id="10" name="Google Shape;100;p14"/>
              <p:cNvSpPr txBox="1"/>
              <p:nvPr/>
            </p:nvSpPr>
            <p:spPr>
              <a:xfrm>
                <a:off x="463745" y="1399321"/>
                <a:ext cx="11264510" cy="4738724"/>
              </a:xfrm>
              <a:prstGeom prst="rect">
                <a:avLst/>
              </a:prstGeom>
              <a:noFill/>
              <a:ln>
                <a:noFill/>
              </a:ln>
            </p:spPr>
            <p:txBody>
              <a:bodyPr spcFirstLastPara="1" wrap="square" lIns="91425" tIns="91425" rIns="91425" bIns="91425" anchor="t" anchorCtr="0">
                <a:noAutofit/>
              </a:bodyPr>
              <a:lstStyle/>
              <a:p>
                <a:pPr marL="285750" indent="-285750">
                  <a:buFont typeface="Arial" panose="020B0604020202020204" pitchFamily="34" charset="0"/>
                  <a:buChar char="•"/>
                </a:pPr>
                <a14:m>
                  <m:oMath xmlns:m="http://schemas.openxmlformats.org/officeDocument/2006/math">
                    <m:sSubSup>
                      <m:sSubSupPr>
                        <m:ctrlPr>
                          <a:rPr lang="en-US" sz="2000" b="0" i="1" smtClean="0">
                            <a:latin typeface="Cambria Math" charset="0"/>
                          </a:rPr>
                        </m:ctrlPr>
                      </m:sSubSupPr>
                      <m:e>
                        <m:r>
                          <a:rPr lang="en-US" sz="2000" b="0" i="1" smtClean="0">
                            <a:latin typeface="Cambria Math" charset="0"/>
                          </a:rPr>
                          <m:t>𝑊</m:t>
                        </m:r>
                      </m:e>
                      <m:sub>
                        <m:r>
                          <a:rPr lang="en-US" sz="2000" b="0" i="1" smtClean="0">
                            <a:latin typeface="Cambria Math" charset="0"/>
                          </a:rPr>
                          <m:t>𝑘</m:t>
                        </m:r>
                      </m:sub>
                      <m:sup>
                        <m:r>
                          <a:rPr lang="en-US" sz="2000" b="0" i="1" smtClean="0">
                            <a:latin typeface="Cambria Math" charset="0"/>
                          </a:rPr>
                          <m:t>𝑐</m:t>
                        </m:r>
                      </m:sup>
                    </m:sSubSup>
                    <m:r>
                      <a:rPr lang="en-US" sz="2000" b="0" i="1" smtClean="0">
                        <a:latin typeface="Cambria Math" charset="0"/>
                      </a:rPr>
                      <m:t>=</m:t>
                    </m:r>
                    <m:r>
                      <a:rPr lang="en-US" sz="2000" b="0" i="1" smtClean="0">
                        <a:latin typeface="Cambria Math" charset="0"/>
                      </a:rPr>
                      <m:t>𝑍</m:t>
                    </m:r>
                    <m:f>
                      <m:fPr>
                        <m:ctrlPr>
                          <a:rPr lang="mr-IN" sz="2000" b="0" i="1" smtClean="0">
                            <a:latin typeface="Cambria Math" charset="0"/>
                          </a:rPr>
                        </m:ctrlPr>
                      </m:fPr>
                      <m:num>
                        <m:r>
                          <a:rPr lang="en-US" sz="2000" b="0" i="1" smtClean="0">
                            <a:latin typeface="Cambria Math" charset="0"/>
                          </a:rPr>
                          <m:t>𝜕</m:t>
                        </m:r>
                        <m:sSub>
                          <m:sSubPr>
                            <m:ctrlPr>
                              <a:rPr lang="en-US" sz="2000" b="0" i="1" smtClean="0">
                                <a:latin typeface="Cambria Math" charset="0"/>
                              </a:rPr>
                            </m:ctrlPr>
                          </m:sSubPr>
                          <m:e>
                            <m:r>
                              <a:rPr lang="en-US" sz="2000" b="0" i="1" smtClean="0">
                                <a:latin typeface="Cambria Math" charset="0"/>
                              </a:rPr>
                              <m:t>𝑆</m:t>
                            </m:r>
                          </m:e>
                          <m:sub>
                            <m:r>
                              <a:rPr lang="en-US" sz="2000" b="0" i="1" smtClean="0">
                                <a:latin typeface="Cambria Math" charset="0"/>
                              </a:rPr>
                              <m:t>𝐶</m:t>
                            </m:r>
                          </m:sub>
                        </m:sSub>
                      </m:num>
                      <m:den>
                        <m:r>
                          <a:rPr lang="en-US" sz="2000" b="0" i="1" smtClean="0">
                            <a:latin typeface="Cambria Math" charset="0"/>
                          </a:rPr>
                          <m:t>𝜕</m:t>
                        </m:r>
                        <m:sSub>
                          <m:sSubPr>
                            <m:ctrlPr>
                              <a:rPr lang="en-US" sz="2000" b="0" i="1" smtClean="0">
                                <a:latin typeface="Cambria Math" charset="0"/>
                              </a:rPr>
                            </m:ctrlPr>
                          </m:sSubPr>
                          <m:e>
                            <m:r>
                              <a:rPr lang="en-US" sz="2000" b="0" i="1" smtClean="0">
                                <a:latin typeface="Cambria Math" charset="0"/>
                              </a:rPr>
                              <m:t>𝑓</m:t>
                            </m:r>
                          </m:e>
                          <m:sub>
                            <m:r>
                              <a:rPr lang="en-US" sz="2000" b="0" i="1" smtClean="0">
                                <a:latin typeface="Cambria Math" charset="0"/>
                              </a:rPr>
                              <m:t>𝑘</m:t>
                            </m:r>
                          </m:sub>
                        </m:sSub>
                        <m:r>
                          <a:rPr lang="en-US" sz="2000" b="0" i="1" smtClean="0">
                            <a:latin typeface="Cambria Math" charset="0"/>
                          </a:rPr>
                          <m:t>(</m:t>
                        </m:r>
                        <m:r>
                          <a:rPr lang="en-US" sz="2000" b="0" i="1" smtClean="0">
                            <a:latin typeface="Cambria Math" charset="0"/>
                          </a:rPr>
                          <m:t>𝑥</m:t>
                        </m:r>
                        <m:r>
                          <a:rPr lang="en-US" sz="2000" b="0" i="1" smtClean="0">
                            <a:latin typeface="Cambria Math" charset="0"/>
                          </a:rPr>
                          <m:t>,</m:t>
                        </m:r>
                        <m:r>
                          <a:rPr lang="en-US" sz="2000" b="0" i="1" smtClean="0">
                            <a:latin typeface="Cambria Math" charset="0"/>
                          </a:rPr>
                          <m:t>𝑦</m:t>
                        </m:r>
                        <m:r>
                          <a:rPr lang="en-US" sz="2000" b="0" i="1" smtClean="0">
                            <a:latin typeface="Cambria Math" charset="0"/>
                          </a:rPr>
                          <m:t>)</m:t>
                        </m:r>
                      </m:den>
                    </m:f>
                  </m:oMath>
                </a14:m>
                <a:r>
                  <a:rPr lang="en-US" sz="2000" dirty="0" smtClean="0"/>
                  <a:t>     </a:t>
                </a:r>
                <a:r>
                  <a:rPr lang="mr-IN" sz="2000" dirty="0" smtClean="0"/>
                  <a:t>…</a:t>
                </a:r>
                <a:r>
                  <a:rPr lang="en-US" sz="2000" dirty="0" smtClean="0"/>
                  <a:t> </a:t>
                </a:r>
                <a:r>
                  <a:rPr lang="mr-IN" sz="2000" dirty="0" smtClean="0"/>
                  <a:t>(C)</a:t>
                </a: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Summing both sides over all pixels </a:t>
                </a:r>
                <a14:m>
                  <m:oMath xmlns:m="http://schemas.openxmlformats.org/officeDocument/2006/math">
                    <m:r>
                      <a:rPr lang="en-US" sz="2000" b="0" i="1" smtClean="0">
                        <a:latin typeface="Cambria Math" charset="0"/>
                      </a:rPr>
                      <m:t>(</m:t>
                    </m:r>
                    <m:r>
                      <a:rPr lang="en-US" sz="2000" b="0" i="1" smtClean="0">
                        <a:latin typeface="Cambria Math" charset="0"/>
                      </a:rPr>
                      <m:t>𝑥</m:t>
                    </m:r>
                    <m:r>
                      <a:rPr lang="en-US" sz="2000" b="0" i="1" smtClean="0">
                        <a:latin typeface="Cambria Math" charset="0"/>
                      </a:rPr>
                      <m:t>,</m:t>
                    </m:r>
                    <m:r>
                      <a:rPr lang="en-US" sz="2000" b="0" i="1" smtClean="0">
                        <a:latin typeface="Cambria Math" charset="0"/>
                      </a:rPr>
                      <m:t>𝑦</m:t>
                    </m:r>
                    <m:r>
                      <a:rPr lang="en-US" sz="2000" b="0" i="1" smtClean="0">
                        <a:latin typeface="Cambria Math" charset="0"/>
                      </a:rPr>
                      <m:t>)</m:t>
                    </m:r>
                  </m:oMath>
                </a14:m>
                <a:r>
                  <a:rPr lang="en-US" sz="2000" dirty="0" smtClean="0"/>
                  <a:t>, we get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14:m>
                  <m:oMath xmlns:m="http://schemas.openxmlformats.org/officeDocument/2006/math">
                    <m:nary>
                      <m:naryPr>
                        <m:chr m:val="∑"/>
                        <m:supHide m:val="on"/>
                        <m:ctrlPr>
                          <a:rPr lang="en-US" sz="2000" i="1" smtClean="0">
                            <a:latin typeface="Cambria Math" charset="0"/>
                          </a:rPr>
                        </m:ctrlPr>
                      </m:naryPr>
                      <m:sub>
                        <m:r>
                          <m:rPr>
                            <m:brk m:alnAt="7"/>
                          </m:rPr>
                          <a:rPr lang="en-US" sz="2000" b="0" i="1" smtClean="0">
                            <a:latin typeface="Cambria Math" charset="0"/>
                          </a:rPr>
                          <m:t>𝑥</m:t>
                        </m:r>
                        <m:r>
                          <a:rPr lang="en-US" sz="2000" b="0" i="1" smtClean="0">
                            <a:latin typeface="Cambria Math" charset="0"/>
                          </a:rPr>
                          <m:t>,</m:t>
                        </m:r>
                        <m:r>
                          <a:rPr lang="en-US" sz="2000" b="0" i="1" smtClean="0">
                            <a:latin typeface="Cambria Math" charset="0"/>
                          </a:rPr>
                          <m:t>𝑦</m:t>
                        </m:r>
                      </m:sub>
                      <m:sup/>
                      <m:e>
                        <m:sSubSup>
                          <m:sSubSupPr>
                            <m:ctrlPr>
                              <a:rPr lang="en-US" sz="2000" i="1">
                                <a:latin typeface="Cambria Math" charset="0"/>
                              </a:rPr>
                            </m:ctrlPr>
                          </m:sSubSupPr>
                          <m:e>
                            <m:r>
                              <a:rPr lang="en-US" sz="2000" i="1">
                                <a:latin typeface="Cambria Math" charset="0"/>
                              </a:rPr>
                              <m:t>𝑊</m:t>
                            </m:r>
                          </m:e>
                          <m:sub>
                            <m:r>
                              <a:rPr lang="en-US" sz="2000" i="1">
                                <a:latin typeface="Cambria Math" charset="0"/>
                              </a:rPr>
                              <m:t>𝑘</m:t>
                            </m:r>
                          </m:sub>
                          <m:sup>
                            <m:r>
                              <a:rPr lang="en-US" sz="2000" i="1">
                                <a:latin typeface="Cambria Math" charset="0"/>
                              </a:rPr>
                              <m:t>𝑐</m:t>
                            </m:r>
                          </m:sup>
                        </m:sSubSup>
                      </m:e>
                    </m:nary>
                    <m:r>
                      <a:rPr lang="en-US" sz="2000" b="0" i="1" smtClean="0">
                        <a:latin typeface="Cambria Math" charset="0"/>
                      </a:rPr>
                      <m:t>= </m:t>
                    </m:r>
                    <m:nary>
                      <m:naryPr>
                        <m:chr m:val="∑"/>
                        <m:supHide m:val="on"/>
                        <m:ctrlPr>
                          <a:rPr lang="en-US" sz="2000" b="0" i="1" smtClean="0">
                            <a:latin typeface="Cambria Math" charset="0"/>
                          </a:rPr>
                        </m:ctrlPr>
                      </m:naryPr>
                      <m:sub>
                        <m:r>
                          <m:rPr>
                            <m:brk m:alnAt="7"/>
                          </m:rPr>
                          <a:rPr lang="en-US" sz="2000" b="0" i="1" smtClean="0">
                            <a:latin typeface="Cambria Math" charset="0"/>
                          </a:rPr>
                          <m:t>𝑥</m:t>
                        </m:r>
                        <m:r>
                          <a:rPr lang="en-US" sz="2000" b="0" i="1" smtClean="0">
                            <a:latin typeface="Cambria Math" charset="0"/>
                          </a:rPr>
                          <m:t>,</m:t>
                        </m:r>
                        <m:r>
                          <a:rPr lang="en-US" sz="2000" b="0" i="1" smtClean="0">
                            <a:latin typeface="Cambria Math" charset="0"/>
                          </a:rPr>
                          <m:t>𝑦</m:t>
                        </m:r>
                      </m:sub>
                      <m:sup/>
                      <m:e>
                        <m:r>
                          <a:rPr lang="en-US" sz="2000" i="1">
                            <a:solidFill>
                              <a:prstClr val="black"/>
                            </a:solidFill>
                            <a:latin typeface="Cambria Math" charset="0"/>
                          </a:rPr>
                          <m:t>𝑍</m:t>
                        </m:r>
                        <m:f>
                          <m:fPr>
                            <m:ctrlPr>
                              <a:rPr lang="mr-IN" sz="2000" i="1">
                                <a:solidFill>
                                  <a:prstClr val="black"/>
                                </a:solidFill>
                                <a:latin typeface="Cambria Math" charset="0"/>
                              </a:rPr>
                            </m:ctrlPr>
                          </m:fPr>
                          <m:num>
                            <m:r>
                              <a:rPr lang="en-US" sz="2000" i="1">
                                <a:solidFill>
                                  <a:prstClr val="black"/>
                                </a:solidFill>
                                <a:latin typeface="Cambria Math" charset="0"/>
                              </a:rPr>
                              <m:t>𝜕</m:t>
                            </m:r>
                            <m:sSub>
                              <m:sSubPr>
                                <m:ctrlPr>
                                  <a:rPr lang="en-US" sz="2000" i="1">
                                    <a:solidFill>
                                      <a:prstClr val="black"/>
                                    </a:solidFill>
                                    <a:latin typeface="Cambria Math" charset="0"/>
                                  </a:rPr>
                                </m:ctrlPr>
                              </m:sSubPr>
                              <m:e>
                                <m:r>
                                  <a:rPr lang="en-US" sz="2000" i="1">
                                    <a:solidFill>
                                      <a:prstClr val="black"/>
                                    </a:solidFill>
                                    <a:latin typeface="Cambria Math" charset="0"/>
                                  </a:rPr>
                                  <m:t>𝑆</m:t>
                                </m:r>
                              </m:e>
                              <m:sub>
                                <m:r>
                                  <a:rPr lang="en-US" sz="2000" i="1">
                                    <a:solidFill>
                                      <a:prstClr val="black"/>
                                    </a:solidFill>
                                    <a:latin typeface="Cambria Math" charset="0"/>
                                  </a:rPr>
                                  <m:t>𝐶</m:t>
                                </m:r>
                              </m:sub>
                            </m:sSub>
                          </m:num>
                          <m:den>
                            <m:r>
                              <a:rPr lang="en-US" sz="2000" i="1">
                                <a:solidFill>
                                  <a:prstClr val="black"/>
                                </a:solidFill>
                                <a:latin typeface="Cambria Math" charset="0"/>
                              </a:rPr>
                              <m:t>𝜕</m:t>
                            </m:r>
                            <m:sSub>
                              <m:sSubPr>
                                <m:ctrlPr>
                                  <a:rPr lang="en-US" sz="2000" i="1">
                                    <a:solidFill>
                                      <a:prstClr val="black"/>
                                    </a:solidFill>
                                    <a:latin typeface="Cambria Math" charset="0"/>
                                  </a:rPr>
                                </m:ctrlPr>
                              </m:sSubPr>
                              <m:e>
                                <m:r>
                                  <a:rPr lang="en-US" sz="2000" i="1">
                                    <a:solidFill>
                                      <a:prstClr val="black"/>
                                    </a:solidFill>
                                    <a:latin typeface="Cambria Math" charset="0"/>
                                  </a:rPr>
                                  <m:t>𝑓</m:t>
                                </m:r>
                              </m:e>
                              <m:sub>
                                <m:r>
                                  <a:rPr lang="en-US" sz="2000" i="1">
                                    <a:solidFill>
                                      <a:prstClr val="black"/>
                                    </a:solidFill>
                                    <a:latin typeface="Cambria Math" charset="0"/>
                                  </a:rPr>
                                  <m:t>𝑘</m:t>
                                </m:r>
                              </m:sub>
                            </m:sSub>
                            <m:r>
                              <a:rPr lang="en-US" sz="2000" i="1">
                                <a:solidFill>
                                  <a:prstClr val="black"/>
                                </a:solidFill>
                                <a:latin typeface="Cambria Math" charset="0"/>
                              </a:rPr>
                              <m:t>(</m:t>
                            </m:r>
                            <m:r>
                              <a:rPr lang="en-US" sz="2000" i="1">
                                <a:solidFill>
                                  <a:prstClr val="black"/>
                                </a:solidFill>
                                <a:latin typeface="Cambria Math" charset="0"/>
                              </a:rPr>
                              <m:t>𝑥</m:t>
                            </m:r>
                            <m:r>
                              <a:rPr lang="en-US" sz="2000" i="1">
                                <a:solidFill>
                                  <a:prstClr val="black"/>
                                </a:solidFill>
                                <a:latin typeface="Cambria Math" charset="0"/>
                              </a:rPr>
                              <m:t>,</m:t>
                            </m:r>
                            <m:r>
                              <a:rPr lang="en-US" sz="2000" i="1">
                                <a:solidFill>
                                  <a:prstClr val="black"/>
                                </a:solidFill>
                                <a:latin typeface="Cambria Math" charset="0"/>
                              </a:rPr>
                              <m:t>𝑦</m:t>
                            </m:r>
                            <m:r>
                              <a:rPr lang="en-US" sz="2000" i="1">
                                <a:solidFill>
                                  <a:prstClr val="black"/>
                                </a:solidFill>
                                <a:latin typeface="Cambria Math" charset="0"/>
                              </a:rPr>
                              <m:t>)</m:t>
                            </m:r>
                          </m:den>
                        </m:f>
                      </m:e>
                    </m:nary>
                  </m:oMath>
                </a14:m>
                <a:r>
                  <a:rPr lang="en-US" sz="2000" b="0" dirty="0" smtClean="0"/>
                  <a:t/>
                </a:r>
                <a:br>
                  <a:rPr lang="en-US" sz="2000" b="0" dirty="0" smtClean="0"/>
                </a:br>
                <a:r>
                  <a:rPr lang="en-US" sz="2000" b="0" dirty="0" smtClean="0"/>
                  <a:t/>
                </a:r>
                <a:br>
                  <a:rPr lang="en-US" sz="2000" b="0" dirty="0" smtClean="0"/>
                </a:br>
                <a:endParaRPr lang="en-US" sz="2000" dirty="0"/>
              </a:p>
            </p:txBody>
          </p:sp>
        </mc:Choice>
        <mc:Fallback xmlns="">
          <p:sp>
            <p:nvSpPr>
              <p:cNvPr id="10" name="Google Shape;100;p14"/>
              <p:cNvSpPr txBox="1">
                <a:spLocks noRot="1" noChangeAspect="1" noMove="1" noResize="1" noEditPoints="1" noAdjustHandles="1" noChangeArrowheads="1" noChangeShapeType="1" noTextEdit="1"/>
              </p:cNvSpPr>
              <p:nvPr/>
            </p:nvSpPr>
            <p:spPr>
              <a:xfrm>
                <a:off x="463745" y="1399321"/>
                <a:ext cx="11264510" cy="4738724"/>
              </a:xfrm>
              <a:prstGeom prst="rect">
                <a:avLst/>
              </a:prstGeom>
              <a:blipFill rotWithShape="0">
                <a:blip r:embed="rId3"/>
                <a:stretch>
                  <a:fillRect l="-487"/>
                </a:stretch>
              </a:blipFill>
              <a:ln>
                <a:noFill/>
              </a:ln>
            </p:spPr>
            <p:txBody>
              <a:bodyPr/>
              <a:lstStyle/>
              <a:p>
                <a:r>
                  <a:rPr lang="en-US">
                    <a:noFill/>
                  </a:rPr>
                  <a:t> </a:t>
                </a:r>
              </a:p>
            </p:txBody>
          </p:sp>
        </mc:Fallback>
      </mc:AlternateContent>
      <p:sp>
        <p:nvSpPr>
          <p:cNvPr id="12"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14"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657726" y="3759749"/>
                <a:ext cx="2504275" cy="7031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ea typeface="Cambria Math" charset="0"/>
                          <a:cs typeface="Cambria Math" charset="0"/>
                        </a:rPr>
                        <m:t>⇒</m:t>
                      </m:r>
                      <m:r>
                        <a:rPr lang="en-US" b="0" i="1" smtClean="0">
                          <a:latin typeface="Cambria Math" charset="0"/>
                        </a:rPr>
                        <m:t>𝑍</m:t>
                      </m:r>
                      <m:sSubSup>
                        <m:sSubSupPr>
                          <m:ctrlPr>
                            <a:rPr lang="en-US" b="0" i="1" smtClean="0">
                              <a:latin typeface="Cambria Math" charset="0"/>
                            </a:rPr>
                          </m:ctrlPr>
                        </m:sSubSupPr>
                        <m:e>
                          <m:r>
                            <a:rPr lang="en-US" b="0" i="1" smtClean="0">
                              <a:latin typeface="Cambria Math" charset="0"/>
                            </a:rPr>
                            <m:t>𝑊</m:t>
                          </m:r>
                        </m:e>
                        <m:sub>
                          <m:r>
                            <a:rPr lang="en-US" b="0" i="1" smtClean="0">
                              <a:latin typeface="Cambria Math" charset="0"/>
                            </a:rPr>
                            <m:t>𝑘</m:t>
                          </m:r>
                        </m:sub>
                        <m:sup>
                          <m:r>
                            <a:rPr lang="en-US" b="0" i="1" smtClean="0">
                              <a:latin typeface="Cambria Math" charset="0"/>
                            </a:rPr>
                            <m:t>𝑐</m:t>
                          </m:r>
                        </m:sup>
                      </m:sSubSup>
                      <m:r>
                        <a:rPr lang="en-US" b="0" i="1" smtClean="0">
                          <a:latin typeface="Cambria Math" charset="0"/>
                        </a:rPr>
                        <m:t>=</m:t>
                      </m:r>
                      <m:r>
                        <a:rPr lang="en-US" b="0" i="1" smtClean="0">
                          <a:latin typeface="Cambria Math" charset="0"/>
                        </a:rPr>
                        <m:t>𝑍</m:t>
                      </m:r>
                      <m:nary>
                        <m:naryPr>
                          <m:chr m:val="∑"/>
                          <m:supHide m:val="on"/>
                          <m:ctrlPr>
                            <a:rPr lang="en-US" i="1">
                              <a:latin typeface="Cambria Math" charset="0"/>
                            </a:rPr>
                          </m:ctrlPr>
                        </m:naryPr>
                        <m:sub>
                          <m:r>
                            <m:rPr>
                              <m:brk m:alnAt="7"/>
                            </m:rPr>
                            <a:rPr lang="en-US" i="1">
                              <a:latin typeface="Cambria Math" charset="0"/>
                            </a:rPr>
                            <m:t>𝑥</m:t>
                          </m:r>
                          <m:r>
                            <a:rPr lang="en-US" i="1">
                              <a:latin typeface="Cambria Math" charset="0"/>
                            </a:rPr>
                            <m:t>,</m:t>
                          </m:r>
                          <m:r>
                            <a:rPr lang="en-US" i="1">
                              <a:latin typeface="Cambria Math" charset="0"/>
                            </a:rPr>
                            <m:t>𝑦</m:t>
                          </m:r>
                        </m:sub>
                        <m:sup/>
                        <m:e>
                          <m:f>
                            <m:fPr>
                              <m:ctrlPr>
                                <a:rPr lang="mr-IN" i="1">
                                  <a:solidFill>
                                    <a:prstClr val="black"/>
                                  </a:solidFill>
                                  <a:latin typeface="Cambria Math" charset="0"/>
                                </a:rPr>
                              </m:ctrlPr>
                            </m:fPr>
                            <m:num>
                              <m:r>
                                <a:rPr lang="en-US" i="1">
                                  <a:solidFill>
                                    <a:prstClr val="black"/>
                                  </a:solidFill>
                                  <a:latin typeface="Cambria Math" charset="0"/>
                                </a:rPr>
                                <m:t>𝜕</m:t>
                              </m:r>
                              <m:sSub>
                                <m:sSubPr>
                                  <m:ctrlPr>
                                    <a:rPr lang="en-US" i="1">
                                      <a:solidFill>
                                        <a:prstClr val="black"/>
                                      </a:solidFill>
                                      <a:latin typeface="Cambria Math" charset="0"/>
                                    </a:rPr>
                                  </m:ctrlPr>
                                </m:sSubPr>
                                <m:e>
                                  <m:r>
                                    <a:rPr lang="en-US" i="1">
                                      <a:solidFill>
                                        <a:prstClr val="black"/>
                                      </a:solidFill>
                                      <a:latin typeface="Cambria Math" charset="0"/>
                                    </a:rPr>
                                    <m:t>𝑆</m:t>
                                  </m:r>
                                </m:e>
                                <m:sub>
                                  <m:r>
                                    <a:rPr lang="en-US" i="1">
                                      <a:solidFill>
                                        <a:prstClr val="black"/>
                                      </a:solidFill>
                                      <a:latin typeface="Cambria Math" charset="0"/>
                                    </a:rPr>
                                    <m:t>𝐶</m:t>
                                  </m:r>
                                </m:sub>
                              </m:sSub>
                            </m:num>
                            <m:den>
                              <m:r>
                                <a:rPr lang="en-US" i="1">
                                  <a:solidFill>
                                    <a:prstClr val="black"/>
                                  </a:solidFill>
                                  <a:latin typeface="Cambria Math" charset="0"/>
                                </a:rPr>
                                <m:t>𝜕</m:t>
                              </m:r>
                              <m:sSub>
                                <m:sSubPr>
                                  <m:ctrlPr>
                                    <a:rPr lang="en-US" i="1">
                                      <a:solidFill>
                                        <a:prstClr val="black"/>
                                      </a:solidFill>
                                      <a:latin typeface="Cambria Math" charset="0"/>
                                    </a:rPr>
                                  </m:ctrlPr>
                                </m:sSubPr>
                                <m:e>
                                  <m:r>
                                    <a:rPr lang="en-US" i="1">
                                      <a:solidFill>
                                        <a:prstClr val="black"/>
                                      </a:solidFill>
                                      <a:latin typeface="Cambria Math" charset="0"/>
                                    </a:rPr>
                                    <m:t>𝑓</m:t>
                                  </m:r>
                                </m:e>
                                <m:sub>
                                  <m:r>
                                    <a:rPr lang="en-US" i="1">
                                      <a:solidFill>
                                        <a:prstClr val="black"/>
                                      </a:solidFill>
                                      <a:latin typeface="Cambria Math" charset="0"/>
                                    </a:rPr>
                                    <m:t>𝑘</m:t>
                                  </m:r>
                                </m:sub>
                              </m:sSub>
                              <m:r>
                                <a:rPr lang="en-US" i="1">
                                  <a:solidFill>
                                    <a:prstClr val="black"/>
                                  </a:solidFill>
                                  <a:latin typeface="Cambria Math" charset="0"/>
                                </a:rPr>
                                <m:t>(</m:t>
                              </m:r>
                              <m:r>
                                <a:rPr lang="en-US" i="1">
                                  <a:solidFill>
                                    <a:prstClr val="black"/>
                                  </a:solidFill>
                                  <a:latin typeface="Cambria Math" charset="0"/>
                                </a:rPr>
                                <m:t>𝑥</m:t>
                              </m:r>
                              <m:r>
                                <a:rPr lang="en-US" i="1">
                                  <a:solidFill>
                                    <a:prstClr val="black"/>
                                  </a:solidFill>
                                  <a:latin typeface="Cambria Math" charset="0"/>
                                </a:rPr>
                                <m:t>,</m:t>
                              </m:r>
                              <m:r>
                                <a:rPr lang="en-US" i="1">
                                  <a:solidFill>
                                    <a:prstClr val="black"/>
                                  </a:solidFill>
                                  <a:latin typeface="Cambria Math" charset="0"/>
                                </a:rPr>
                                <m:t>𝑦</m:t>
                              </m:r>
                              <m:r>
                                <a:rPr lang="en-US" i="1">
                                  <a:solidFill>
                                    <a:prstClr val="black"/>
                                  </a:solidFill>
                                  <a:latin typeface="Cambria Math" charset="0"/>
                                </a:rPr>
                                <m:t>)</m:t>
                              </m:r>
                            </m:den>
                          </m:f>
                        </m:e>
                      </m:nary>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657726" y="3759749"/>
                <a:ext cx="2504275" cy="703141"/>
              </a:xfrm>
              <a:prstGeom prst="rect">
                <a:avLst/>
              </a:prstGeom>
              <a:blipFill rotWithShape="0">
                <a:blip r:embed="rId4"/>
                <a:stretch>
                  <a:fillRect b="-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70733" y="4466075"/>
                <a:ext cx="5388078" cy="7031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ea typeface="Cambria Math" charset="0"/>
                          <a:cs typeface="Cambria Math" charset="0"/>
                        </a:rPr>
                        <m:t>⇒</m:t>
                      </m:r>
                      <m:sSubSup>
                        <m:sSubSupPr>
                          <m:ctrlPr>
                            <a:rPr lang="en-US" b="0" i="1" smtClean="0">
                              <a:latin typeface="Cambria Math" charset="0"/>
                            </a:rPr>
                          </m:ctrlPr>
                        </m:sSubSupPr>
                        <m:e>
                          <m:r>
                            <a:rPr lang="en-US" b="0" i="1" smtClean="0">
                              <a:latin typeface="Cambria Math" charset="0"/>
                            </a:rPr>
                            <m:t>𝑊</m:t>
                          </m:r>
                        </m:e>
                        <m:sub>
                          <m:r>
                            <a:rPr lang="en-US" b="0" i="1" smtClean="0">
                              <a:latin typeface="Cambria Math" charset="0"/>
                            </a:rPr>
                            <m:t>𝑘</m:t>
                          </m:r>
                        </m:sub>
                        <m:sup>
                          <m:r>
                            <a:rPr lang="en-US" b="0" i="1" smtClean="0">
                              <a:latin typeface="Cambria Math" charset="0"/>
                            </a:rPr>
                            <m:t>𝑐</m:t>
                          </m:r>
                        </m:sup>
                      </m:sSubSup>
                      <m:r>
                        <a:rPr lang="en-US" b="0" i="1" smtClean="0">
                          <a:latin typeface="Cambria Math" charset="0"/>
                        </a:rPr>
                        <m:t>=</m:t>
                      </m:r>
                      <m:nary>
                        <m:naryPr>
                          <m:chr m:val="∑"/>
                          <m:supHide m:val="on"/>
                          <m:ctrlPr>
                            <a:rPr lang="en-US" i="1">
                              <a:latin typeface="Cambria Math" charset="0"/>
                            </a:rPr>
                          </m:ctrlPr>
                        </m:naryPr>
                        <m:sub>
                          <m:r>
                            <m:rPr>
                              <m:brk m:alnAt="7"/>
                            </m:rPr>
                            <a:rPr lang="en-US" i="1">
                              <a:latin typeface="Cambria Math" charset="0"/>
                            </a:rPr>
                            <m:t>𝑥</m:t>
                          </m:r>
                          <m:r>
                            <a:rPr lang="en-US" i="1">
                              <a:latin typeface="Cambria Math" charset="0"/>
                            </a:rPr>
                            <m:t>,</m:t>
                          </m:r>
                          <m:r>
                            <a:rPr lang="en-US" i="1">
                              <a:latin typeface="Cambria Math" charset="0"/>
                            </a:rPr>
                            <m:t>𝑦</m:t>
                          </m:r>
                        </m:sub>
                        <m:sup/>
                        <m:e>
                          <m:f>
                            <m:fPr>
                              <m:ctrlPr>
                                <a:rPr lang="mr-IN" i="1">
                                  <a:solidFill>
                                    <a:prstClr val="black"/>
                                  </a:solidFill>
                                  <a:latin typeface="Cambria Math" charset="0"/>
                                </a:rPr>
                              </m:ctrlPr>
                            </m:fPr>
                            <m:num>
                              <m:r>
                                <a:rPr lang="en-US" i="1">
                                  <a:solidFill>
                                    <a:prstClr val="black"/>
                                  </a:solidFill>
                                  <a:latin typeface="Cambria Math" charset="0"/>
                                </a:rPr>
                                <m:t>𝜕</m:t>
                              </m:r>
                              <m:sSub>
                                <m:sSubPr>
                                  <m:ctrlPr>
                                    <a:rPr lang="en-US" i="1">
                                      <a:solidFill>
                                        <a:prstClr val="black"/>
                                      </a:solidFill>
                                      <a:latin typeface="Cambria Math" charset="0"/>
                                    </a:rPr>
                                  </m:ctrlPr>
                                </m:sSubPr>
                                <m:e>
                                  <m:r>
                                    <a:rPr lang="en-US" i="1">
                                      <a:solidFill>
                                        <a:prstClr val="black"/>
                                      </a:solidFill>
                                      <a:latin typeface="Cambria Math" charset="0"/>
                                    </a:rPr>
                                    <m:t>𝑆</m:t>
                                  </m:r>
                                </m:e>
                                <m:sub>
                                  <m:r>
                                    <a:rPr lang="en-US" i="1">
                                      <a:solidFill>
                                        <a:prstClr val="black"/>
                                      </a:solidFill>
                                      <a:latin typeface="Cambria Math" charset="0"/>
                                    </a:rPr>
                                    <m:t>𝐶</m:t>
                                  </m:r>
                                </m:sub>
                              </m:sSub>
                            </m:num>
                            <m:den>
                              <m:r>
                                <a:rPr lang="en-US" i="1">
                                  <a:solidFill>
                                    <a:prstClr val="black"/>
                                  </a:solidFill>
                                  <a:latin typeface="Cambria Math" charset="0"/>
                                </a:rPr>
                                <m:t>𝜕</m:t>
                              </m:r>
                              <m:sSub>
                                <m:sSubPr>
                                  <m:ctrlPr>
                                    <a:rPr lang="en-US" i="1">
                                      <a:solidFill>
                                        <a:prstClr val="black"/>
                                      </a:solidFill>
                                      <a:latin typeface="Cambria Math" charset="0"/>
                                    </a:rPr>
                                  </m:ctrlPr>
                                </m:sSubPr>
                                <m:e>
                                  <m:r>
                                    <a:rPr lang="en-US" i="1">
                                      <a:solidFill>
                                        <a:prstClr val="black"/>
                                      </a:solidFill>
                                      <a:latin typeface="Cambria Math" charset="0"/>
                                    </a:rPr>
                                    <m:t>𝑓</m:t>
                                  </m:r>
                                </m:e>
                                <m:sub>
                                  <m:r>
                                    <a:rPr lang="en-US" i="1">
                                      <a:solidFill>
                                        <a:prstClr val="black"/>
                                      </a:solidFill>
                                      <a:latin typeface="Cambria Math" charset="0"/>
                                    </a:rPr>
                                    <m:t>𝑘</m:t>
                                  </m:r>
                                </m:sub>
                              </m:sSub>
                              <m:r>
                                <a:rPr lang="en-US" i="1">
                                  <a:solidFill>
                                    <a:prstClr val="black"/>
                                  </a:solidFill>
                                  <a:latin typeface="Cambria Math" charset="0"/>
                                </a:rPr>
                                <m:t>(</m:t>
                              </m:r>
                              <m:r>
                                <a:rPr lang="en-US" i="1">
                                  <a:solidFill>
                                    <a:prstClr val="black"/>
                                  </a:solidFill>
                                  <a:latin typeface="Cambria Math" charset="0"/>
                                </a:rPr>
                                <m:t>𝑥</m:t>
                              </m:r>
                              <m:r>
                                <a:rPr lang="en-US" i="1">
                                  <a:solidFill>
                                    <a:prstClr val="black"/>
                                  </a:solidFill>
                                  <a:latin typeface="Cambria Math" charset="0"/>
                                </a:rPr>
                                <m:t>,</m:t>
                              </m:r>
                              <m:r>
                                <a:rPr lang="en-US" i="1">
                                  <a:solidFill>
                                    <a:prstClr val="black"/>
                                  </a:solidFill>
                                  <a:latin typeface="Cambria Math" charset="0"/>
                                </a:rPr>
                                <m:t>𝑦</m:t>
                              </m:r>
                              <m:r>
                                <a:rPr lang="en-US" i="1">
                                  <a:solidFill>
                                    <a:prstClr val="black"/>
                                  </a:solidFill>
                                  <a:latin typeface="Cambria Math" charset="0"/>
                                </a:rPr>
                                <m:t>)</m:t>
                              </m:r>
                            </m:den>
                          </m:f>
                        </m:e>
                      </m:nary>
                      <m:r>
                        <a:rPr lang="en-US" b="0" i="1" smtClean="0">
                          <a:solidFill>
                            <a:prstClr val="black"/>
                          </a:solidFill>
                          <a:latin typeface="Cambria Math" charset="0"/>
                        </a:rPr>
                        <m:t>=</m:t>
                      </m:r>
                      <m:r>
                        <a:rPr lang="en-US" b="0" i="1" smtClean="0">
                          <a:solidFill>
                            <a:prstClr val="black"/>
                          </a:solidFill>
                          <a:latin typeface="Cambria Math" charset="0"/>
                        </a:rPr>
                        <m:t>𝑍</m:t>
                      </m:r>
                      <m:sSubSup>
                        <m:sSubSupPr>
                          <m:ctrlPr>
                            <a:rPr lang="en-US" b="0" i="1" smtClean="0">
                              <a:solidFill>
                                <a:prstClr val="black"/>
                              </a:solidFill>
                              <a:latin typeface="Cambria Math" charset="0"/>
                            </a:rPr>
                          </m:ctrlPr>
                        </m:sSubSupPr>
                        <m:e>
                          <m:r>
                            <a:rPr lang="en-US" b="0" i="1" smtClean="0">
                              <a:solidFill>
                                <a:prstClr val="black"/>
                              </a:solidFill>
                              <a:latin typeface="Cambria Math" charset="0"/>
                            </a:rPr>
                            <m:t>𝛼</m:t>
                          </m:r>
                        </m:e>
                        <m:sub>
                          <m:r>
                            <a:rPr lang="en-US" b="0" i="1" smtClean="0">
                              <a:solidFill>
                                <a:prstClr val="black"/>
                              </a:solidFill>
                              <a:latin typeface="Cambria Math" charset="0"/>
                            </a:rPr>
                            <m:t>𝑘</m:t>
                          </m:r>
                        </m:sub>
                        <m:sup>
                          <m:r>
                            <a:rPr lang="en-US" b="0" i="1" smtClean="0">
                              <a:solidFill>
                                <a:prstClr val="black"/>
                              </a:solidFill>
                              <a:latin typeface="Cambria Math" charset="0"/>
                            </a:rPr>
                            <m:t>𝑐</m:t>
                          </m:r>
                        </m:sup>
                      </m:sSubSup>
                      <m:r>
                        <a:rPr lang="en-US" b="0" i="0" smtClean="0">
                          <a:solidFill>
                            <a:prstClr val="black"/>
                          </a:solidFill>
                          <a:latin typeface="Cambria Math" charset="0"/>
                        </a:rPr>
                        <m:t> [</m:t>
                      </m:r>
                      <m:r>
                        <m:rPr>
                          <m:sty m:val="p"/>
                        </m:rPr>
                        <a:rPr lang="en-US" b="0" i="0" smtClean="0">
                          <a:solidFill>
                            <a:prstClr val="black"/>
                          </a:solidFill>
                          <a:latin typeface="Cambria Math" charset="0"/>
                        </a:rPr>
                        <m:t>As</m:t>
                      </m:r>
                      <m:r>
                        <a:rPr lang="en-US" b="0" i="0" smtClean="0">
                          <a:solidFill>
                            <a:prstClr val="black"/>
                          </a:solidFill>
                          <a:latin typeface="Cambria Math" charset="0"/>
                        </a:rPr>
                        <m:t>, </m:t>
                      </m:r>
                      <m:sSubSup>
                        <m:sSubSupPr>
                          <m:ctrlPr>
                            <a:rPr lang="en-US" b="0" i="1" smtClean="0">
                              <a:solidFill>
                                <a:prstClr val="black"/>
                              </a:solidFill>
                              <a:latin typeface="Cambria Math" charset="0"/>
                            </a:rPr>
                          </m:ctrlPr>
                        </m:sSubSupPr>
                        <m:e>
                          <m:r>
                            <a:rPr lang="en-US" b="0" i="1" smtClean="0">
                              <a:solidFill>
                                <a:prstClr val="black"/>
                              </a:solidFill>
                              <a:latin typeface="Cambria Math" charset="0"/>
                            </a:rPr>
                            <m:t>𝛼</m:t>
                          </m:r>
                        </m:e>
                        <m:sub>
                          <m:r>
                            <a:rPr lang="en-US" b="0" i="1" smtClean="0">
                              <a:solidFill>
                                <a:prstClr val="black"/>
                              </a:solidFill>
                              <a:latin typeface="Cambria Math" charset="0"/>
                            </a:rPr>
                            <m:t>𝑘</m:t>
                          </m:r>
                        </m:sub>
                        <m:sup>
                          <m:r>
                            <a:rPr lang="en-US" b="0" i="1" smtClean="0">
                              <a:solidFill>
                                <a:prstClr val="black"/>
                              </a:solidFill>
                              <a:latin typeface="Cambria Math" charset="0"/>
                            </a:rPr>
                            <m:t>𝑐</m:t>
                          </m:r>
                        </m:sup>
                      </m:sSubSup>
                      <m:r>
                        <a:rPr lang="en-US" b="0" i="1" smtClean="0">
                          <a:solidFill>
                            <a:prstClr val="black"/>
                          </a:solidFill>
                          <a:latin typeface="Cambria Math" charset="0"/>
                        </a:rPr>
                        <m:t>=</m:t>
                      </m:r>
                      <m:f>
                        <m:fPr>
                          <m:ctrlPr>
                            <a:rPr lang="mr-IN" b="0" i="1" smtClean="0">
                              <a:solidFill>
                                <a:prstClr val="black"/>
                              </a:solidFill>
                              <a:latin typeface="Cambria Math" charset="0"/>
                            </a:rPr>
                          </m:ctrlPr>
                        </m:fPr>
                        <m:num>
                          <m:r>
                            <a:rPr lang="en-US" b="0" i="1" smtClean="0">
                              <a:solidFill>
                                <a:prstClr val="black"/>
                              </a:solidFill>
                              <a:latin typeface="Cambria Math" charset="0"/>
                            </a:rPr>
                            <m:t>1</m:t>
                          </m:r>
                        </m:num>
                        <m:den>
                          <m:r>
                            <a:rPr lang="en-US" b="0" i="1" smtClean="0">
                              <a:solidFill>
                                <a:prstClr val="black"/>
                              </a:solidFill>
                              <a:latin typeface="Cambria Math" charset="0"/>
                            </a:rPr>
                            <m:t>𝑍</m:t>
                          </m:r>
                        </m:den>
                      </m:f>
                      <m:nary>
                        <m:naryPr>
                          <m:chr m:val="∑"/>
                          <m:supHide m:val="on"/>
                          <m:ctrlPr>
                            <a:rPr lang="en-US" i="1">
                              <a:latin typeface="Cambria Math" charset="0"/>
                            </a:rPr>
                          </m:ctrlPr>
                        </m:naryPr>
                        <m:sub>
                          <m:r>
                            <m:rPr>
                              <m:brk m:alnAt="7"/>
                            </m:rPr>
                            <a:rPr lang="en-US" i="1">
                              <a:latin typeface="Cambria Math" charset="0"/>
                            </a:rPr>
                            <m:t>𝑥</m:t>
                          </m:r>
                          <m:r>
                            <a:rPr lang="en-US" i="1">
                              <a:latin typeface="Cambria Math" charset="0"/>
                            </a:rPr>
                            <m:t>,</m:t>
                          </m:r>
                          <m:r>
                            <a:rPr lang="en-US" i="1">
                              <a:latin typeface="Cambria Math" charset="0"/>
                            </a:rPr>
                            <m:t>𝑦</m:t>
                          </m:r>
                        </m:sub>
                        <m:sup/>
                        <m:e>
                          <m:f>
                            <m:fPr>
                              <m:ctrlPr>
                                <a:rPr lang="mr-IN" i="1">
                                  <a:solidFill>
                                    <a:prstClr val="black"/>
                                  </a:solidFill>
                                  <a:latin typeface="Cambria Math" charset="0"/>
                                </a:rPr>
                              </m:ctrlPr>
                            </m:fPr>
                            <m:num>
                              <m:r>
                                <a:rPr lang="en-US" i="1">
                                  <a:solidFill>
                                    <a:prstClr val="black"/>
                                  </a:solidFill>
                                  <a:latin typeface="Cambria Math" charset="0"/>
                                </a:rPr>
                                <m:t>𝜕</m:t>
                              </m:r>
                              <m:sSub>
                                <m:sSubPr>
                                  <m:ctrlPr>
                                    <a:rPr lang="en-US" i="1">
                                      <a:solidFill>
                                        <a:prstClr val="black"/>
                                      </a:solidFill>
                                      <a:latin typeface="Cambria Math" charset="0"/>
                                    </a:rPr>
                                  </m:ctrlPr>
                                </m:sSubPr>
                                <m:e>
                                  <m:r>
                                    <a:rPr lang="en-US" i="1">
                                      <a:solidFill>
                                        <a:prstClr val="black"/>
                                      </a:solidFill>
                                      <a:latin typeface="Cambria Math" charset="0"/>
                                    </a:rPr>
                                    <m:t>𝑆</m:t>
                                  </m:r>
                                </m:e>
                                <m:sub>
                                  <m:r>
                                    <a:rPr lang="en-US" i="1">
                                      <a:solidFill>
                                        <a:prstClr val="black"/>
                                      </a:solidFill>
                                      <a:latin typeface="Cambria Math" charset="0"/>
                                    </a:rPr>
                                    <m:t>𝐶</m:t>
                                  </m:r>
                                </m:sub>
                              </m:sSub>
                            </m:num>
                            <m:den>
                              <m:r>
                                <a:rPr lang="en-US" i="1">
                                  <a:solidFill>
                                    <a:prstClr val="black"/>
                                  </a:solidFill>
                                  <a:latin typeface="Cambria Math" charset="0"/>
                                </a:rPr>
                                <m:t>𝜕</m:t>
                              </m:r>
                              <m:sSub>
                                <m:sSubPr>
                                  <m:ctrlPr>
                                    <a:rPr lang="en-US" i="1">
                                      <a:solidFill>
                                        <a:prstClr val="black"/>
                                      </a:solidFill>
                                      <a:latin typeface="Cambria Math" charset="0"/>
                                    </a:rPr>
                                  </m:ctrlPr>
                                </m:sSubPr>
                                <m:e>
                                  <m:r>
                                    <a:rPr lang="en-US" i="1">
                                      <a:solidFill>
                                        <a:prstClr val="black"/>
                                      </a:solidFill>
                                      <a:latin typeface="Cambria Math" charset="0"/>
                                    </a:rPr>
                                    <m:t>𝑓</m:t>
                                  </m:r>
                                </m:e>
                                <m:sub>
                                  <m:r>
                                    <a:rPr lang="en-US" i="1">
                                      <a:solidFill>
                                        <a:prstClr val="black"/>
                                      </a:solidFill>
                                      <a:latin typeface="Cambria Math" charset="0"/>
                                    </a:rPr>
                                    <m:t>𝑘</m:t>
                                  </m:r>
                                </m:sub>
                              </m:sSub>
                              <m:r>
                                <a:rPr lang="en-US" i="1">
                                  <a:solidFill>
                                    <a:prstClr val="black"/>
                                  </a:solidFill>
                                  <a:latin typeface="Cambria Math" charset="0"/>
                                </a:rPr>
                                <m:t>(</m:t>
                              </m:r>
                              <m:r>
                                <a:rPr lang="en-US" i="1">
                                  <a:solidFill>
                                    <a:prstClr val="black"/>
                                  </a:solidFill>
                                  <a:latin typeface="Cambria Math" charset="0"/>
                                </a:rPr>
                                <m:t>𝑥</m:t>
                              </m:r>
                              <m:r>
                                <a:rPr lang="en-US" i="1">
                                  <a:solidFill>
                                    <a:prstClr val="black"/>
                                  </a:solidFill>
                                  <a:latin typeface="Cambria Math" charset="0"/>
                                </a:rPr>
                                <m:t>,</m:t>
                              </m:r>
                              <m:r>
                                <a:rPr lang="en-US" i="1">
                                  <a:solidFill>
                                    <a:prstClr val="black"/>
                                  </a:solidFill>
                                  <a:latin typeface="Cambria Math" charset="0"/>
                                </a:rPr>
                                <m:t>𝑦</m:t>
                              </m:r>
                              <m:r>
                                <a:rPr lang="en-US" i="1">
                                  <a:solidFill>
                                    <a:prstClr val="black"/>
                                  </a:solidFill>
                                  <a:latin typeface="Cambria Math" charset="0"/>
                                </a:rPr>
                                <m:t>)</m:t>
                              </m:r>
                            </m:den>
                          </m:f>
                        </m:e>
                      </m:nary>
                      <m:r>
                        <a:rPr lang="en-US" b="0" i="0" smtClean="0">
                          <a:solidFill>
                            <a:prstClr val="black"/>
                          </a:solidFill>
                          <a:latin typeface="Cambria Math" charset="0"/>
                        </a:rPr>
                        <m:t>]</m:t>
                      </m:r>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770733" y="4466075"/>
                <a:ext cx="5388078" cy="703141"/>
              </a:xfrm>
              <a:prstGeom prst="rect">
                <a:avLst/>
              </a:prstGeom>
              <a:blipFill rotWithShape="0">
                <a:blip r:embed="rId5"/>
                <a:stretch>
                  <a:fillRect b="-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87500" y="5372805"/>
                <a:ext cx="151317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solidFill>
                            <a:prstClr val="black"/>
                          </a:solidFill>
                          <a:latin typeface="Cambria Math" charset="0"/>
                          <a:ea typeface="Cambria Math" charset="0"/>
                          <a:cs typeface="Cambria Math" charset="0"/>
                        </a:rPr>
                        <m:t>⇒</m:t>
                      </m:r>
                      <m:sSubSup>
                        <m:sSubSupPr>
                          <m:ctrlPr>
                            <a:rPr lang="en-US" sz="2000" i="1">
                              <a:solidFill>
                                <a:prstClr val="black"/>
                              </a:solidFill>
                              <a:latin typeface="Cambria Math" charset="0"/>
                            </a:rPr>
                          </m:ctrlPr>
                        </m:sSubSupPr>
                        <m:e>
                          <m:r>
                            <a:rPr lang="en-US" sz="2000" i="1">
                              <a:solidFill>
                                <a:prstClr val="black"/>
                              </a:solidFill>
                              <a:latin typeface="Cambria Math" charset="0"/>
                            </a:rPr>
                            <m:t>𝛼</m:t>
                          </m:r>
                        </m:e>
                        <m:sub>
                          <m:r>
                            <a:rPr lang="en-US" sz="2000" i="1">
                              <a:solidFill>
                                <a:prstClr val="black"/>
                              </a:solidFill>
                              <a:latin typeface="Cambria Math" charset="0"/>
                            </a:rPr>
                            <m:t>𝑘</m:t>
                          </m:r>
                        </m:sub>
                        <m:sup>
                          <m:r>
                            <a:rPr lang="en-US" sz="2000" i="1">
                              <a:solidFill>
                                <a:prstClr val="black"/>
                              </a:solidFill>
                              <a:latin typeface="Cambria Math" charset="0"/>
                            </a:rPr>
                            <m:t>𝑐</m:t>
                          </m:r>
                        </m:sup>
                      </m:sSubSup>
                      <m:r>
                        <a:rPr lang="en-US" sz="2000" i="1">
                          <a:solidFill>
                            <a:prstClr val="black"/>
                          </a:solidFill>
                          <a:latin typeface="Cambria Math" charset="0"/>
                          <a:ea typeface="Cambria Math" charset="0"/>
                          <a:cs typeface="Cambria Math" charset="0"/>
                        </a:rPr>
                        <m:t>∝</m:t>
                      </m:r>
                      <m:sSubSup>
                        <m:sSubSupPr>
                          <m:ctrlPr>
                            <a:rPr lang="en-US" sz="2000" i="1">
                              <a:solidFill>
                                <a:prstClr val="black"/>
                              </a:solidFill>
                              <a:latin typeface="Cambria Math" charset="0"/>
                              <a:ea typeface="Cambria Math" charset="0"/>
                              <a:cs typeface="Cambria Math" charset="0"/>
                            </a:rPr>
                          </m:ctrlPr>
                        </m:sSubSupPr>
                        <m:e>
                          <m:r>
                            <a:rPr lang="en-US" sz="2000" i="1">
                              <a:solidFill>
                                <a:prstClr val="black"/>
                              </a:solidFill>
                              <a:latin typeface="Cambria Math" charset="0"/>
                              <a:ea typeface="Cambria Math" charset="0"/>
                              <a:cs typeface="Cambria Math" charset="0"/>
                            </a:rPr>
                            <m:t>𝑊</m:t>
                          </m:r>
                        </m:e>
                        <m:sub>
                          <m:r>
                            <a:rPr lang="en-US" sz="2000" i="1">
                              <a:solidFill>
                                <a:prstClr val="black"/>
                              </a:solidFill>
                              <a:latin typeface="Cambria Math" charset="0"/>
                              <a:ea typeface="Cambria Math" charset="0"/>
                              <a:cs typeface="Cambria Math" charset="0"/>
                            </a:rPr>
                            <m:t>𝑘</m:t>
                          </m:r>
                        </m:sub>
                        <m:sup>
                          <m:r>
                            <a:rPr lang="en-US" sz="2000" i="1">
                              <a:solidFill>
                                <a:prstClr val="black"/>
                              </a:solidFill>
                              <a:latin typeface="Cambria Math" charset="0"/>
                              <a:ea typeface="Cambria Math" charset="0"/>
                              <a:cs typeface="Cambria Math" charset="0"/>
                            </a:rPr>
                            <m:t>𝑐</m:t>
                          </m:r>
                        </m:sup>
                      </m:sSubSup>
                    </m:oMath>
                  </m:oMathPara>
                </a14:m>
                <a:endParaRPr lang="en-US" sz="2000" dirty="0"/>
              </a:p>
            </p:txBody>
          </p:sp>
        </mc:Choice>
        <mc:Fallback xmlns="">
          <p:sp>
            <p:nvSpPr>
              <p:cNvPr id="5" name="Rectangle 4"/>
              <p:cNvSpPr>
                <a:spLocks noRot="1" noChangeAspect="1" noMove="1" noResize="1" noEditPoints="1" noAdjustHandles="1" noChangeArrowheads="1" noChangeShapeType="1" noTextEdit="1"/>
              </p:cNvSpPr>
              <p:nvPr/>
            </p:nvSpPr>
            <p:spPr>
              <a:xfrm>
                <a:off x="587500" y="5372805"/>
                <a:ext cx="1513171" cy="400110"/>
              </a:xfrm>
              <a:prstGeom prst="rect">
                <a:avLst/>
              </a:prstGeom>
              <a:blipFill rotWithShape="0">
                <a:blip r:embed="rId6"/>
                <a:stretch>
                  <a:fillRect b="-3030"/>
                </a:stretch>
              </a:blipFill>
            </p:spPr>
            <p:txBody>
              <a:bodyPr/>
              <a:lstStyle/>
              <a:p>
                <a:r>
                  <a:rPr lang="en-US">
                    <a:noFill/>
                  </a:rPr>
                  <a:t> </a:t>
                </a:r>
              </a:p>
            </p:txBody>
          </p:sp>
        </mc:Fallback>
      </mc:AlternateContent>
    </p:spTree>
    <p:extLst>
      <p:ext uri="{BB962C8B-B14F-4D97-AF65-F5344CB8AC3E}">
        <p14:creationId xmlns:p14="http://schemas.microsoft.com/office/powerpoint/2010/main" val="12649788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42</a:t>
            </a:fld>
            <a:endParaRPr lang="en-US" dirty="0"/>
          </a:p>
        </p:txBody>
      </p:sp>
      <p:sp>
        <p:nvSpPr>
          <p:cNvPr id="9" name="TextBox 8"/>
          <p:cNvSpPr txBox="1"/>
          <p:nvPr/>
        </p:nvSpPr>
        <p:spPr>
          <a:xfrm>
            <a:off x="7574692" y="6152761"/>
            <a:ext cx="4617308" cy="553998"/>
          </a:xfrm>
          <a:prstGeom prst="rect">
            <a:avLst/>
          </a:prstGeom>
          <a:noFill/>
        </p:spPr>
        <p:txBody>
          <a:bodyPr wrap="square" rtlCol="0">
            <a:spAutoFit/>
          </a:bodyPr>
          <a:lstStyle/>
          <a:p>
            <a:pPr marL="227012" lvl="1">
              <a:buClr>
                <a:schemeClr val="tx2">
                  <a:lumMod val="75000"/>
                </a:schemeClr>
              </a:buClr>
            </a:pPr>
            <a:r>
              <a:rPr lang="en-US" sz="1000" dirty="0" smtClean="0">
                <a:solidFill>
                  <a:schemeClr val="tx2">
                    <a:lumMod val="50000"/>
                  </a:schemeClr>
                </a:solidFill>
              </a:rPr>
              <a:t>R </a:t>
            </a:r>
            <a:r>
              <a:rPr lang="en-US" sz="1000" dirty="0" err="1" smtClean="0">
                <a:solidFill>
                  <a:schemeClr val="tx2">
                    <a:lumMod val="50000"/>
                  </a:schemeClr>
                </a:solidFill>
              </a:rPr>
              <a:t>Selvaraju</a:t>
            </a:r>
            <a:r>
              <a:rPr lang="en-US" sz="1000" dirty="0" smtClean="0">
                <a:solidFill>
                  <a:schemeClr val="tx2">
                    <a:lumMod val="50000"/>
                  </a:schemeClr>
                </a:solidFill>
              </a:rPr>
              <a:t>, A Das, R </a:t>
            </a:r>
            <a:r>
              <a:rPr lang="en-US" sz="1000" dirty="0" err="1" smtClean="0">
                <a:solidFill>
                  <a:schemeClr val="tx2">
                    <a:lumMod val="50000"/>
                  </a:schemeClr>
                </a:solidFill>
              </a:rPr>
              <a:t>Vedantam</a:t>
            </a:r>
            <a:r>
              <a:rPr lang="en-US" sz="1000" dirty="0" smtClean="0">
                <a:solidFill>
                  <a:schemeClr val="tx2">
                    <a:lumMod val="50000"/>
                  </a:schemeClr>
                </a:solidFill>
              </a:rPr>
              <a:t>, M Cogswell, D Parikh, D </a:t>
            </a:r>
            <a:r>
              <a:rPr lang="en-US" sz="1000" dirty="0" err="1" smtClean="0">
                <a:solidFill>
                  <a:schemeClr val="tx2">
                    <a:lumMod val="50000"/>
                  </a:schemeClr>
                </a:solidFill>
              </a:rPr>
              <a:t>Batra</a:t>
            </a:r>
            <a:r>
              <a:rPr lang="en-US" sz="1000" dirty="0" smtClean="0">
                <a:solidFill>
                  <a:schemeClr val="tx2">
                    <a:lumMod val="50000"/>
                  </a:schemeClr>
                </a:solidFill>
              </a:rPr>
              <a:t>, “Grad-CAM: Why did you say that? Visual Explanations from Deep Networks via Gradient-based Localization”, ICCV 2017</a:t>
            </a:r>
            <a:endParaRPr lang="en-US" sz="1400" dirty="0">
              <a:solidFill>
                <a:schemeClr val="tx2">
                  <a:lumMod val="50000"/>
                </a:schemeClr>
              </a:solidFill>
            </a:endParaRPr>
          </a:p>
        </p:txBody>
      </p:sp>
      <p:sp>
        <p:nvSpPr>
          <p:cNvPr id="11" name="Google Shape;87;p12"/>
          <p:cNvSpPr txBox="1"/>
          <p:nvPr/>
        </p:nvSpPr>
        <p:spPr>
          <a:xfrm>
            <a:off x="284813" y="817552"/>
            <a:ext cx="11587397"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Seemingly Unreasonable Predictions have Reasonable Explanations</a:t>
            </a:r>
            <a:endParaRPr sz="3000" dirty="0">
              <a:solidFill>
                <a:srgbClr val="434343"/>
              </a:solidFill>
            </a:endParaRPr>
          </a:p>
        </p:txBody>
      </p:sp>
      <p:sp>
        <p:nvSpPr>
          <p:cNvPr id="12"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14"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550" y="1398133"/>
            <a:ext cx="4541921" cy="4754628"/>
          </a:xfrm>
          <a:prstGeom prst="rect">
            <a:avLst/>
          </a:prstGeom>
        </p:spPr>
      </p:pic>
    </p:spTree>
    <p:extLst>
      <p:ext uri="{BB962C8B-B14F-4D97-AF65-F5344CB8AC3E}">
        <p14:creationId xmlns:p14="http://schemas.microsoft.com/office/powerpoint/2010/main" val="2564386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4232" y="1260874"/>
            <a:ext cx="6717631" cy="4940013"/>
          </a:xfrm>
          <a:prstGeom prst="rect">
            <a:avLst/>
          </a:prstGeom>
        </p:spPr>
      </p:pic>
      <p:sp>
        <p:nvSpPr>
          <p:cNvPr id="4" name="Slide Number Placeholder 3"/>
          <p:cNvSpPr>
            <a:spLocks noGrp="1"/>
          </p:cNvSpPr>
          <p:nvPr>
            <p:ph type="sldNum" sz="quarter" idx="12"/>
          </p:nvPr>
        </p:nvSpPr>
        <p:spPr/>
        <p:txBody>
          <a:bodyPr/>
          <a:lstStyle/>
          <a:p>
            <a:fld id="{683B8651-0143-4140-839E-3D36292080E8}" type="slidenum">
              <a:rPr lang="en-US" smtClean="0"/>
              <a:t>43</a:t>
            </a:fld>
            <a:endParaRPr lang="en-US" dirty="0"/>
          </a:p>
        </p:txBody>
      </p:sp>
      <p:sp>
        <p:nvSpPr>
          <p:cNvPr id="9" name="TextBox 8"/>
          <p:cNvSpPr txBox="1"/>
          <p:nvPr/>
        </p:nvSpPr>
        <p:spPr>
          <a:xfrm>
            <a:off x="7574692" y="6152761"/>
            <a:ext cx="4617308" cy="553998"/>
          </a:xfrm>
          <a:prstGeom prst="rect">
            <a:avLst/>
          </a:prstGeom>
          <a:noFill/>
        </p:spPr>
        <p:txBody>
          <a:bodyPr wrap="square" rtlCol="0">
            <a:spAutoFit/>
          </a:bodyPr>
          <a:lstStyle/>
          <a:p>
            <a:pPr marL="227012" lvl="1">
              <a:buClr>
                <a:schemeClr val="tx2">
                  <a:lumMod val="75000"/>
                </a:schemeClr>
              </a:buClr>
            </a:pPr>
            <a:r>
              <a:rPr lang="en-US" sz="1000" dirty="0" smtClean="0">
                <a:solidFill>
                  <a:schemeClr val="tx2">
                    <a:lumMod val="50000"/>
                  </a:schemeClr>
                </a:solidFill>
              </a:rPr>
              <a:t>R </a:t>
            </a:r>
            <a:r>
              <a:rPr lang="en-US" sz="1000" dirty="0" err="1" smtClean="0">
                <a:solidFill>
                  <a:schemeClr val="tx2">
                    <a:lumMod val="50000"/>
                  </a:schemeClr>
                </a:solidFill>
              </a:rPr>
              <a:t>Selvaraju</a:t>
            </a:r>
            <a:r>
              <a:rPr lang="en-US" sz="1000" dirty="0" smtClean="0">
                <a:solidFill>
                  <a:schemeClr val="tx2">
                    <a:lumMod val="50000"/>
                  </a:schemeClr>
                </a:solidFill>
              </a:rPr>
              <a:t>, A Das, R </a:t>
            </a:r>
            <a:r>
              <a:rPr lang="en-US" sz="1000" dirty="0" err="1" smtClean="0">
                <a:solidFill>
                  <a:schemeClr val="tx2">
                    <a:lumMod val="50000"/>
                  </a:schemeClr>
                </a:solidFill>
              </a:rPr>
              <a:t>Vedantam</a:t>
            </a:r>
            <a:r>
              <a:rPr lang="en-US" sz="1000" dirty="0" smtClean="0">
                <a:solidFill>
                  <a:schemeClr val="tx2">
                    <a:lumMod val="50000"/>
                  </a:schemeClr>
                </a:solidFill>
              </a:rPr>
              <a:t>, M Cogswell, D Parikh, D </a:t>
            </a:r>
            <a:r>
              <a:rPr lang="en-US" sz="1000" dirty="0" err="1" smtClean="0">
                <a:solidFill>
                  <a:schemeClr val="tx2">
                    <a:lumMod val="50000"/>
                  </a:schemeClr>
                </a:solidFill>
              </a:rPr>
              <a:t>Batra</a:t>
            </a:r>
            <a:r>
              <a:rPr lang="en-US" sz="1000" dirty="0" smtClean="0">
                <a:solidFill>
                  <a:schemeClr val="tx2">
                    <a:lumMod val="50000"/>
                  </a:schemeClr>
                </a:solidFill>
              </a:rPr>
              <a:t>, “Grad-CAM: Why did you say that? Visual Explanations from Deep Networks via Gradient-based Localization”, ICCV 2017</a:t>
            </a:r>
            <a:endParaRPr lang="en-US" sz="1400" dirty="0">
              <a:solidFill>
                <a:schemeClr val="tx2">
                  <a:lumMod val="50000"/>
                </a:schemeClr>
              </a:solidFill>
            </a:endParaRPr>
          </a:p>
        </p:txBody>
      </p:sp>
      <p:sp>
        <p:nvSpPr>
          <p:cNvPr id="11" name="Google Shape;87;p12"/>
          <p:cNvSpPr txBox="1"/>
          <p:nvPr/>
        </p:nvSpPr>
        <p:spPr>
          <a:xfrm>
            <a:off x="284813" y="817552"/>
            <a:ext cx="11587397"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Evaluating Trust</a:t>
            </a:r>
            <a:endParaRPr sz="3000" dirty="0">
              <a:solidFill>
                <a:srgbClr val="434343"/>
              </a:solidFill>
            </a:endParaRPr>
          </a:p>
        </p:txBody>
      </p:sp>
      <p:sp>
        <p:nvSpPr>
          <p:cNvPr id="12"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14"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Tree>
    <p:extLst>
      <p:ext uri="{BB962C8B-B14F-4D97-AF65-F5344CB8AC3E}">
        <p14:creationId xmlns:p14="http://schemas.microsoft.com/office/powerpoint/2010/main" val="19417674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44</a:t>
            </a:fld>
            <a:endParaRPr lang="en-US" dirty="0"/>
          </a:p>
        </p:txBody>
      </p:sp>
      <p:sp>
        <p:nvSpPr>
          <p:cNvPr id="9" name="TextBox 8"/>
          <p:cNvSpPr txBox="1"/>
          <p:nvPr/>
        </p:nvSpPr>
        <p:spPr>
          <a:xfrm>
            <a:off x="7574692" y="6152761"/>
            <a:ext cx="4617308" cy="400110"/>
          </a:xfrm>
          <a:prstGeom prst="rect">
            <a:avLst/>
          </a:prstGeom>
          <a:noFill/>
        </p:spPr>
        <p:txBody>
          <a:bodyPr wrap="square" rtlCol="0">
            <a:spAutoFit/>
          </a:bodyPr>
          <a:lstStyle/>
          <a:p>
            <a:pPr marL="227012" lvl="1">
              <a:buClr>
                <a:schemeClr val="tx2">
                  <a:lumMod val="75000"/>
                </a:schemeClr>
              </a:buClr>
            </a:pPr>
            <a:r>
              <a:rPr lang="en-US" sz="1000" dirty="0" smtClean="0">
                <a:solidFill>
                  <a:schemeClr val="tx2">
                    <a:lumMod val="50000"/>
                  </a:schemeClr>
                </a:solidFill>
              </a:rPr>
              <a:t>M </a:t>
            </a:r>
            <a:r>
              <a:rPr lang="en-US" sz="1000" dirty="0" err="1" smtClean="0">
                <a:solidFill>
                  <a:schemeClr val="tx2">
                    <a:lumMod val="50000"/>
                  </a:schemeClr>
                </a:solidFill>
              </a:rPr>
              <a:t>Zeiler</a:t>
            </a:r>
            <a:r>
              <a:rPr lang="en-US" sz="1000" dirty="0" smtClean="0">
                <a:solidFill>
                  <a:schemeClr val="tx2">
                    <a:lumMod val="50000"/>
                  </a:schemeClr>
                </a:solidFill>
              </a:rPr>
              <a:t>, R Fergus, “</a:t>
            </a:r>
            <a:r>
              <a:rPr lang="en-US" sz="1000" dirty="0"/>
              <a:t>Visualizing and Understanding Convolutional Networks</a:t>
            </a:r>
            <a:r>
              <a:rPr lang="en-US" sz="1000" dirty="0" smtClean="0">
                <a:solidFill>
                  <a:schemeClr val="tx2">
                    <a:lumMod val="50000"/>
                  </a:schemeClr>
                </a:solidFill>
              </a:rPr>
              <a:t>”, ECCV 2014</a:t>
            </a:r>
            <a:endParaRPr lang="en-US" sz="1400" dirty="0">
              <a:solidFill>
                <a:schemeClr val="tx2">
                  <a:lumMod val="50000"/>
                </a:schemeClr>
              </a:solidFill>
            </a:endParaRPr>
          </a:p>
        </p:txBody>
      </p:sp>
      <p:sp>
        <p:nvSpPr>
          <p:cNvPr id="11" name="Google Shape;87;p12"/>
          <p:cNvSpPr txBox="1"/>
          <p:nvPr/>
        </p:nvSpPr>
        <p:spPr>
          <a:xfrm>
            <a:off x="284813" y="817552"/>
            <a:ext cx="11587397"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Occlusion Based Methods</a:t>
            </a:r>
            <a:endParaRPr sz="3000" dirty="0">
              <a:solidFill>
                <a:srgbClr val="434343"/>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7555"/>
          <a:stretch/>
        </p:blipFill>
        <p:spPr>
          <a:xfrm>
            <a:off x="284813" y="1214244"/>
            <a:ext cx="1848788" cy="5231906"/>
          </a:xfrm>
          <a:prstGeom prst="rect">
            <a:avLst/>
          </a:prstGeom>
        </p:spPr>
      </p:pic>
      <p:grpSp>
        <p:nvGrpSpPr>
          <p:cNvPr id="6" name="Group 5"/>
          <p:cNvGrpSpPr/>
          <p:nvPr/>
        </p:nvGrpSpPr>
        <p:grpSpPr>
          <a:xfrm>
            <a:off x="5417302" y="1485900"/>
            <a:ext cx="5796797" cy="1485900"/>
            <a:chOff x="4998203" y="1460500"/>
            <a:chExt cx="5181600" cy="1252147"/>
          </a:xfrm>
        </p:grpSpPr>
        <p:sp>
          <p:nvSpPr>
            <p:cNvPr id="62" name="Shape 118"/>
            <p:cNvSpPr/>
            <p:nvPr/>
          </p:nvSpPr>
          <p:spPr>
            <a:xfrm>
              <a:off x="4998203" y="1541747"/>
              <a:ext cx="1193700" cy="1170900"/>
            </a:xfrm>
            <a:prstGeom prst="rect">
              <a:avLst/>
            </a:prstGeom>
            <a:blipFill rotWithShape="1">
              <a:blip r:embed="rId4">
                <a:alphaModFix amt="58999"/>
              </a:blip>
              <a:stretch>
                <a:fillRect/>
              </a:stretch>
            </a:blipFill>
            <a:ln w="12700" cap="flat" cmpd="sng">
              <a:solidFill>
                <a:srgbClr val="42719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63" name="Shape 120"/>
            <p:cNvSpPr txBox="1"/>
            <p:nvPr/>
          </p:nvSpPr>
          <p:spPr>
            <a:xfrm>
              <a:off x="9646403" y="1460500"/>
              <a:ext cx="507900" cy="5079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1500" b="0" i="0" u="none" strike="noStrike" cap="none">
                  <a:solidFill>
                    <a:srgbClr val="000000"/>
                  </a:solidFill>
                  <a:latin typeface="Calibri"/>
                  <a:ea typeface="Calibri"/>
                  <a:cs typeface="Calibri"/>
                  <a:sym typeface="Calibri"/>
                </a:rPr>
                <a:t>car</a:t>
              </a:r>
            </a:p>
          </p:txBody>
        </p:sp>
        <p:grpSp>
          <p:nvGrpSpPr>
            <p:cNvPr id="64" name="Shape 123"/>
            <p:cNvGrpSpPr/>
            <p:nvPr/>
          </p:nvGrpSpPr>
          <p:grpSpPr>
            <a:xfrm>
              <a:off x="9589295" y="1913202"/>
              <a:ext cx="590508" cy="449095"/>
              <a:chOff x="7692185" y="1767035"/>
              <a:chExt cx="1261500" cy="959400"/>
            </a:xfrm>
          </p:grpSpPr>
          <p:sp>
            <p:nvSpPr>
              <p:cNvPr id="65" name="Shape 124"/>
              <p:cNvSpPr/>
              <p:nvPr/>
            </p:nvSpPr>
            <p:spPr>
              <a:xfrm>
                <a:off x="7692185" y="1767035"/>
                <a:ext cx="1261500" cy="959400"/>
              </a:xfrm>
              <a:prstGeom prst="rect">
                <a:avLst/>
              </a:prstGeom>
              <a:solidFill>
                <a:schemeClr val="lt1"/>
              </a:solidFill>
              <a:ln w="9525" cap="flat" cmpd="sng">
                <a:solidFill>
                  <a:srgbClr val="7B7B7B"/>
                </a:solidFill>
                <a:prstDash val="solid"/>
                <a:miter lim="800000"/>
                <a:headEnd type="none" w="med" len="med"/>
                <a:tailEnd type="none" w="med" len="med"/>
              </a:ln>
              <a:effectLst>
                <a:outerShdw blurRad="63500" sx="102000" sy="102000" algn="ctr" rotWithShape="0">
                  <a:srgbClr val="000000">
                    <a:alpha val="40000"/>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66" name="Shape 125"/>
              <p:cNvSpPr/>
              <p:nvPr/>
            </p:nvSpPr>
            <p:spPr>
              <a:xfrm>
                <a:off x="7867842" y="2585491"/>
                <a:ext cx="73200" cy="1140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67" name="Shape 126"/>
              <p:cNvSpPr/>
              <p:nvPr/>
            </p:nvSpPr>
            <p:spPr>
              <a:xfrm>
                <a:off x="7938182" y="2473033"/>
                <a:ext cx="73200" cy="2265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68" name="Shape 127"/>
              <p:cNvSpPr/>
              <p:nvPr/>
            </p:nvSpPr>
            <p:spPr>
              <a:xfrm>
                <a:off x="8008520" y="2442615"/>
                <a:ext cx="70200" cy="2568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69" name="Shape 128"/>
              <p:cNvSpPr/>
              <p:nvPr/>
            </p:nvSpPr>
            <p:spPr>
              <a:xfrm>
                <a:off x="8078859" y="2364129"/>
                <a:ext cx="70200" cy="3354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70" name="Shape 129"/>
              <p:cNvSpPr/>
              <p:nvPr/>
            </p:nvSpPr>
            <p:spPr>
              <a:xfrm>
                <a:off x="8146286" y="1878621"/>
                <a:ext cx="73200" cy="820800"/>
              </a:xfrm>
              <a:prstGeom prst="rect">
                <a:avLst/>
              </a:prstGeom>
              <a:solidFill>
                <a:srgbClr val="59595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71" name="Shape 130"/>
              <p:cNvSpPr/>
              <p:nvPr/>
            </p:nvSpPr>
            <p:spPr>
              <a:xfrm>
                <a:off x="8219537" y="2473035"/>
                <a:ext cx="70200" cy="2265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72" name="Shape 131"/>
              <p:cNvSpPr/>
              <p:nvPr/>
            </p:nvSpPr>
            <p:spPr>
              <a:xfrm>
                <a:off x="7797504" y="2524149"/>
                <a:ext cx="70200" cy="1752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73" name="Shape 132"/>
              <p:cNvSpPr/>
              <p:nvPr/>
            </p:nvSpPr>
            <p:spPr>
              <a:xfrm>
                <a:off x="8289876" y="2508908"/>
                <a:ext cx="70200" cy="1905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74" name="Shape 133"/>
              <p:cNvSpPr/>
              <p:nvPr/>
            </p:nvSpPr>
            <p:spPr>
              <a:xfrm>
                <a:off x="8360215" y="2390801"/>
                <a:ext cx="70200" cy="3087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75" name="Shape 134"/>
              <p:cNvSpPr/>
              <p:nvPr/>
            </p:nvSpPr>
            <p:spPr>
              <a:xfrm>
                <a:off x="8430553" y="2636929"/>
                <a:ext cx="70200" cy="624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76" name="Shape 135"/>
              <p:cNvSpPr/>
              <p:nvPr/>
            </p:nvSpPr>
            <p:spPr>
              <a:xfrm>
                <a:off x="8500893" y="2043441"/>
                <a:ext cx="73200" cy="6561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77" name="Shape 136"/>
              <p:cNvSpPr/>
              <p:nvPr/>
            </p:nvSpPr>
            <p:spPr>
              <a:xfrm>
                <a:off x="8568318" y="2539054"/>
                <a:ext cx="73200" cy="1605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78" name="Shape 137"/>
              <p:cNvSpPr/>
              <p:nvPr/>
            </p:nvSpPr>
            <p:spPr>
              <a:xfrm>
                <a:off x="7726642" y="2318782"/>
                <a:ext cx="70200" cy="3807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79" name="Shape 138"/>
              <p:cNvSpPr/>
              <p:nvPr/>
            </p:nvSpPr>
            <p:spPr>
              <a:xfrm>
                <a:off x="8781986" y="2318781"/>
                <a:ext cx="70200" cy="3807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80" name="Shape 139"/>
              <p:cNvSpPr/>
              <p:nvPr/>
            </p:nvSpPr>
            <p:spPr>
              <a:xfrm>
                <a:off x="8852318" y="2617867"/>
                <a:ext cx="70200" cy="816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81" name="Shape 140"/>
              <p:cNvSpPr/>
              <p:nvPr/>
            </p:nvSpPr>
            <p:spPr>
              <a:xfrm>
                <a:off x="8708706" y="2508908"/>
                <a:ext cx="73200" cy="1905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82" name="Shape 141"/>
              <p:cNvSpPr/>
              <p:nvPr/>
            </p:nvSpPr>
            <p:spPr>
              <a:xfrm>
                <a:off x="8640800" y="2617849"/>
                <a:ext cx="70200" cy="816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grpSp>
        <p:cxnSp>
          <p:nvCxnSpPr>
            <p:cNvPr id="83" name="Shape 142"/>
            <p:cNvCxnSpPr/>
            <p:nvPr/>
          </p:nvCxnSpPr>
          <p:spPr>
            <a:xfrm flipV="1">
              <a:off x="8183492" y="2134141"/>
              <a:ext cx="1253612" cy="14749"/>
            </a:xfrm>
            <a:prstGeom prst="straightConnector1">
              <a:avLst/>
            </a:prstGeom>
            <a:noFill/>
            <a:ln w="12700" cap="flat" cmpd="sng">
              <a:solidFill>
                <a:schemeClr val="dk1"/>
              </a:solidFill>
              <a:prstDash val="solid"/>
              <a:miter lim="800000"/>
              <a:headEnd type="none" w="med" len="med"/>
              <a:tailEnd type="stealth" w="med" len="med"/>
            </a:ln>
          </p:spPr>
        </p:cxnSp>
        <p:cxnSp>
          <p:nvCxnSpPr>
            <p:cNvPr id="84" name="Shape 143"/>
            <p:cNvCxnSpPr/>
            <p:nvPr/>
          </p:nvCxnSpPr>
          <p:spPr>
            <a:xfrm flipV="1">
              <a:off x="5771606" y="2119392"/>
              <a:ext cx="1234836" cy="7808"/>
            </a:xfrm>
            <a:prstGeom prst="straightConnector1">
              <a:avLst/>
            </a:prstGeom>
            <a:noFill/>
            <a:ln w="12700" cap="flat" cmpd="sng">
              <a:solidFill>
                <a:schemeClr val="dk1"/>
              </a:solidFill>
              <a:prstDash val="solid"/>
              <a:miter lim="800000"/>
              <a:headEnd type="none" w="med" len="med"/>
              <a:tailEnd type="stealth" w="med" len="med"/>
            </a:ln>
          </p:spPr>
        </p:cxnSp>
        <p:sp>
          <p:nvSpPr>
            <p:cNvPr id="85" name="Shape 144"/>
            <p:cNvSpPr txBox="1"/>
            <p:nvPr/>
          </p:nvSpPr>
          <p:spPr>
            <a:xfrm>
              <a:off x="6800718" y="1930847"/>
              <a:ext cx="1550285" cy="449100"/>
            </a:xfrm>
            <a:prstGeom prst="rect">
              <a:avLst/>
            </a:prstGeom>
            <a:noFill/>
            <a:ln>
              <a:noFill/>
            </a:ln>
          </p:spPr>
          <p:txBody>
            <a:bodyPr wrap="square" lIns="91425" tIns="91425" rIns="91425" bIns="91425" anchor="ctr" anchorCtr="0">
              <a:noAutofit/>
            </a:bodyPr>
            <a:lstStyle/>
            <a:p>
              <a:pPr marL="171450" lvl="0" indent="-38100" algn="ctr" rtl="0">
                <a:lnSpc>
                  <a:spcPct val="90000"/>
                </a:lnSpc>
                <a:spcBef>
                  <a:spcPts val="750"/>
                </a:spcBef>
                <a:buNone/>
              </a:pPr>
              <a:r>
                <a:rPr lang="en-US" sz="1800" smtClean="0">
                  <a:solidFill>
                    <a:schemeClr val="dk1"/>
                  </a:solidFill>
                  <a:latin typeface="Calibri"/>
                  <a:ea typeface="Calibri"/>
                  <a:cs typeface="Calibri"/>
                  <a:sym typeface="Calibri"/>
                </a:rPr>
                <a:t>Independent </a:t>
              </a:r>
              <a:r>
                <a:rPr lang="en-US" sz="1800" dirty="0">
                  <a:solidFill>
                    <a:schemeClr val="dk1"/>
                  </a:solidFill>
                  <a:latin typeface="Calibri"/>
                  <a:ea typeface="Calibri"/>
                  <a:cs typeface="Calibri"/>
                  <a:sym typeface="Calibri"/>
                </a:rPr>
                <a:t>search</a:t>
              </a:r>
            </a:p>
          </p:txBody>
        </p:sp>
        <p:sp>
          <p:nvSpPr>
            <p:cNvPr id="86" name="Shape 145"/>
            <p:cNvSpPr/>
            <p:nvPr/>
          </p:nvSpPr>
          <p:spPr>
            <a:xfrm>
              <a:off x="5541206" y="2012000"/>
              <a:ext cx="230400" cy="230400"/>
            </a:xfrm>
            <a:prstGeom prst="rect">
              <a:avLst/>
            </a:prstGeom>
            <a:solidFill>
              <a:srgbClr val="CC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grpSp>
        <p:nvGrpSpPr>
          <p:cNvPr id="7" name="Group 6"/>
          <p:cNvGrpSpPr/>
          <p:nvPr/>
        </p:nvGrpSpPr>
        <p:grpSpPr>
          <a:xfrm>
            <a:off x="5491214" y="4074472"/>
            <a:ext cx="5862586" cy="1587139"/>
            <a:chOff x="5491214" y="3647083"/>
            <a:chExt cx="5302775" cy="1252147"/>
          </a:xfrm>
        </p:grpSpPr>
        <p:sp>
          <p:nvSpPr>
            <p:cNvPr id="87" name="Shape 146"/>
            <p:cNvSpPr/>
            <p:nvPr/>
          </p:nvSpPr>
          <p:spPr>
            <a:xfrm>
              <a:off x="5491214" y="3728330"/>
              <a:ext cx="1193700" cy="1170900"/>
            </a:xfrm>
            <a:prstGeom prst="rect">
              <a:avLst/>
            </a:prstGeom>
            <a:blipFill rotWithShape="1">
              <a:blip r:embed="rId4">
                <a:alphaModFix amt="58999"/>
              </a:blip>
              <a:stretch>
                <a:fillRect/>
              </a:stretch>
            </a:blipFill>
            <a:ln w="12700" cap="flat" cmpd="sng">
              <a:solidFill>
                <a:srgbClr val="42719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88" name="Shape 148"/>
            <p:cNvSpPr txBox="1"/>
            <p:nvPr/>
          </p:nvSpPr>
          <p:spPr>
            <a:xfrm>
              <a:off x="10203489" y="3647083"/>
              <a:ext cx="507900" cy="5079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1500" b="0" i="0" u="none" strike="noStrike" cap="none">
                  <a:solidFill>
                    <a:srgbClr val="000000"/>
                  </a:solidFill>
                  <a:latin typeface="Calibri"/>
                  <a:ea typeface="Calibri"/>
                  <a:cs typeface="Calibri"/>
                  <a:sym typeface="Calibri"/>
                </a:rPr>
                <a:t>car</a:t>
              </a:r>
            </a:p>
          </p:txBody>
        </p:sp>
        <p:cxnSp>
          <p:nvCxnSpPr>
            <p:cNvPr id="89" name="Shape 149"/>
            <p:cNvCxnSpPr/>
            <p:nvPr/>
          </p:nvCxnSpPr>
          <p:spPr>
            <a:xfrm>
              <a:off x="8848159" y="4313844"/>
              <a:ext cx="1355322" cy="10489"/>
            </a:xfrm>
            <a:prstGeom prst="straightConnector1">
              <a:avLst/>
            </a:prstGeom>
            <a:noFill/>
            <a:ln w="12700" cap="flat" cmpd="sng">
              <a:solidFill>
                <a:schemeClr val="dk1"/>
              </a:solidFill>
              <a:prstDash val="solid"/>
              <a:miter lim="800000"/>
              <a:headEnd type="none" w="med" len="med"/>
              <a:tailEnd type="stealth" w="med" len="med"/>
            </a:ln>
          </p:spPr>
        </p:cxnSp>
        <p:grpSp>
          <p:nvGrpSpPr>
            <p:cNvPr id="90" name="Shape 150"/>
            <p:cNvGrpSpPr/>
            <p:nvPr/>
          </p:nvGrpSpPr>
          <p:grpSpPr>
            <a:xfrm>
              <a:off x="10203481" y="4099785"/>
              <a:ext cx="590508" cy="449095"/>
              <a:chOff x="7692185" y="1767035"/>
              <a:chExt cx="1261500" cy="959400"/>
            </a:xfrm>
          </p:grpSpPr>
          <p:sp>
            <p:nvSpPr>
              <p:cNvPr id="91" name="Shape 151"/>
              <p:cNvSpPr/>
              <p:nvPr/>
            </p:nvSpPr>
            <p:spPr>
              <a:xfrm>
                <a:off x="7692185" y="1767035"/>
                <a:ext cx="1261500" cy="959400"/>
              </a:xfrm>
              <a:prstGeom prst="rect">
                <a:avLst/>
              </a:prstGeom>
              <a:solidFill>
                <a:schemeClr val="lt1"/>
              </a:solidFill>
              <a:ln w="9525" cap="flat" cmpd="sng">
                <a:solidFill>
                  <a:srgbClr val="7B7B7B"/>
                </a:solidFill>
                <a:prstDash val="solid"/>
                <a:miter lim="800000"/>
                <a:headEnd type="none" w="med" len="med"/>
                <a:tailEnd type="none" w="med" len="med"/>
              </a:ln>
              <a:effectLst>
                <a:outerShdw blurRad="63500" sx="102000" sy="102000" algn="ctr" rotWithShape="0">
                  <a:srgbClr val="000000">
                    <a:alpha val="40000"/>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92" name="Shape 152"/>
              <p:cNvSpPr/>
              <p:nvPr/>
            </p:nvSpPr>
            <p:spPr>
              <a:xfrm>
                <a:off x="7867842" y="2585491"/>
                <a:ext cx="73200" cy="1140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93" name="Shape 153"/>
              <p:cNvSpPr/>
              <p:nvPr/>
            </p:nvSpPr>
            <p:spPr>
              <a:xfrm>
                <a:off x="7938182" y="2473033"/>
                <a:ext cx="73200" cy="2265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94" name="Shape 154"/>
              <p:cNvSpPr/>
              <p:nvPr/>
            </p:nvSpPr>
            <p:spPr>
              <a:xfrm>
                <a:off x="8008520" y="2442615"/>
                <a:ext cx="70200" cy="2568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95" name="Shape 155"/>
              <p:cNvSpPr/>
              <p:nvPr/>
            </p:nvSpPr>
            <p:spPr>
              <a:xfrm>
                <a:off x="8078859" y="2364129"/>
                <a:ext cx="70200" cy="3354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96" name="Shape 156"/>
              <p:cNvSpPr/>
              <p:nvPr/>
            </p:nvSpPr>
            <p:spPr>
              <a:xfrm>
                <a:off x="8146286" y="1878621"/>
                <a:ext cx="73200" cy="820800"/>
              </a:xfrm>
              <a:prstGeom prst="rect">
                <a:avLst/>
              </a:prstGeom>
              <a:solidFill>
                <a:srgbClr val="59595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97" name="Shape 157"/>
              <p:cNvSpPr/>
              <p:nvPr/>
            </p:nvSpPr>
            <p:spPr>
              <a:xfrm>
                <a:off x="8219537" y="2473035"/>
                <a:ext cx="70200" cy="2265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98" name="Shape 158"/>
              <p:cNvSpPr/>
              <p:nvPr/>
            </p:nvSpPr>
            <p:spPr>
              <a:xfrm>
                <a:off x="7797504" y="2524149"/>
                <a:ext cx="70200" cy="1752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99" name="Shape 159"/>
              <p:cNvSpPr/>
              <p:nvPr/>
            </p:nvSpPr>
            <p:spPr>
              <a:xfrm>
                <a:off x="8289876" y="2508908"/>
                <a:ext cx="70200" cy="1905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100" name="Shape 160"/>
              <p:cNvSpPr/>
              <p:nvPr/>
            </p:nvSpPr>
            <p:spPr>
              <a:xfrm>
                <a:off x="8360215" y="2390801"/>
                <a:ext cx="70200" cy="3087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101" name="Shape 161"/>
              <p:cNvSpPr/>
              <p:nvPr/>
            </p:nvSpPr>
            <p:spPr>
              <a:xfrm>
                <a:off x="8430553" y="2636929"/>
                <a:ext cx="70200" cy="624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102" name="Shape 162"/>
              <p:cNvSpPr/>
              <p:nvPr/>
            </p:nvSpPr>
            <p:spPr>
              <a:xfrm>
                <a:off x="8500893" y="2043441"/>
                <a:ext cx="73200" cy="6561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103" name="Shape 163"/>
              <p:cNvSpPr/>
              <p:nvPr/>
            </p:nvSpPr>
            <p:spPr>
              <a:xfrm>
                <a:off x="8568318" y="2539054"/>
                <a:ext cx="73200" cy="1605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104" name="Shape 164"/>
              <p:cNvSpPr/>
              <p:nvPr/>
            </p:nvSpPr>
            <p:spPr>
              <a:xfrm>
                <a:off x="7726642" y="2318782"/>
                <a:ext cx="70200" cy="3807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105" name="Shape 165"/>
              <p:cNvSpPr/>
              <p:nvPr/>
            </p:nvSpPr>
            <p:spPr>
              <a:xfrm>
                <a:off x="8781986" y="2318781"/>
                <a:ext cx="70200" cy="3807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106" name="Shape 166"/>
              <p:cNvSpPr/>
              <p:nvPr/>
            </p:nvSpPr>
            <p:spPr>
              <a:xfrm>
                <a:off x="8852318" y="2617867"/>
                <a:ext cx="70200" cy="816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107" name="Shape 167"/>
              <p:cNvSpPr/>
              <p:nvPr/>
            </p:nvSpPr>
            <p:spPr>
              <a:xfrm>
                <a:off x="8708706" y="2508908"/>
                <a:ext cx="73200" cy="1905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sp>
            <p:nvSpPr>
              <p:cNvPr id="108" name="Shape 168"/>
              <p:cNvSpPr/>
              <p:nvPr/>
            </p:nvSpPr>
            <p:spPr>
              <a:xfrm>
                <a:off x="8640800" y="2617849"/>
                <a:ext cx="70200" cy="81600"/>
              </a:xfrm>
              <a:prstGeom prst="rect">
                <a:avLst/>
              </a:prstGeom>
              <a:solidFill>
                <a:srgbClr val="C9C9C9"/>
              </a:solidFill>
              <a:ln w="9525" cap="flat" cmpd="sng">
                <a:solidFill>
                  <a:srgbClr val="7B7B7B"/>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rgbClr val="FFFFFF"/>
                  </a:solidFill>
                  <a:latin typeface="Calibri"/>
                  <a:ea typeface="Calibri"/>
                  <a:cs typeface="Calibri"/>
                  <a:sym typeface="Calibri"/>
                </a:endParaRPr>
              </a:p>
            </p:txBody>
          </p:sp>
        </p:grpSp>
        <p:cxnSp>
          <p:nvCxnSpPr>
            <p:cNvPr id="109" name="Shape 170"/>
            <p:cNvCxnSpPr/>
            <p:nvPr/>
          </p:nvCxnSpPr>
          <p:spPr>
            <a:xfrm flipV="1">
              <a:off x="6264617" y="4297983"/>
              <a:ext cx="1130670" cy="15800"/>
            </a:xfrm>
            <a:prstGeom prst="straightConnector1">
              <a:avLst/>
            </a:prstGeom>
            <a:noFill/>
            <a:ln w="12700" cap="flat" cmpd="sng">
              <a:solidFill>
                <a:schemeClr val="dk1"/>
              </a:solidFill>
              <a:prstDash val="solid"/>
              <a:miter lim="800000"/>
              <a:headEnd type="none" w="med" len="med"/>
              <a:tailEnd type="stealth" w="med" len="med"/>
            </a:ln>
          </p:spPr>
        </p:cxnSp>
        <p:sp>
          <p:nvSpPr>
            <p:cNvPr id="110" name="Shape 171"/>
            <p:cNvSpPr/>
            <p:nvPr/>
          </p:nvSpPr>
          <p:spPr>
            <a:xfrm>
              <a:off x="6034217" y="4198583"/>
              <a:ext cx="230400" cy="230400"/>
            </a:xfrm>
            <a:prstGeom prst="rect">
              <a:avLst/>
            </a:prstGeom>
            <a:solidFill>
              <a:srgbClr val="CC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11" name="Shape 173"/>
            <p:cNvSpPr/>
            <p:nvPr/>
          </p:nvSpPr>
          <p:spPr>
            <a:xfrm>
              <a:off x="7395287" y="3915633"/>
              <a:ext cx="1447366" cy="764700"/>
            </a:xfrm>
            <a:prstGeom prst="rect">
              <a:avLst/>
            </a:prstGeom>
            <a:no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a:spcBef>
                  <a:spcPts val="0"/>
                </a:spcBef>
                <a:buNone/>
              </a:pPr>
              <a:r>
                <a:rPr lang="en-US" sz="1600" dirty="0"/>
                <a:t>J</a:t>
              </a:r>
              <a:r>
                <a:rPr lang="en-US" sz="1600" dirty="0" smtClean="0">
                  <a:solidFill>
                    <a:schemeClr val="tx1"/>
                  </a:solidFill>
                </a:rPr>
                <a:t>oint Search</a:t>
              </a:r>
              <a:endParaRPr lang="en-US" sz="1600" dirty="0">
                <a:solidFill>
                  <a:schemeClr val="tx1"/>
                </a:solidFill>
              </a:endParaRPr>
            </a:p>
          </p:txBody>
        </p:sp>
        <p:sp>
          <p:nvSpPr>
            <p:cNvPr id="112" name="Shape 174"/>
            <p:cNvSpPr/>
            <p:nvPr/>
          </p:nvSpPr>
          <p:spPr>
            <a:xfrm>
              <a:off x="5803817" y="4659383"/>
              <a:ext cx="230400" cy="230400"/>
            </a:xfrm>
            <a:prstGeom prst="rect">
              <a:avLst/>
            </a:prstGeom>
            <a:solidFill>
              <a:srgbClr val="CC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13" name="Shape 175"/>
            <p:cNvSpPr/>
            <p:nvPr/>
          </p:nvSpPr>
          <p:spPr>
            <a:xfrm>
              <a:off x="5803817" y="4428983"/>
              <a:ext cx="230400" cy="230400"/>
            </a:xfrm>
            <a:prstGeom prst="rect">
              <a:avLst/>
            </a:prstGeom>
            <a:solidFill>
              <a:srgbClr val="CC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14" name="Shape 176"/>
            <p:cNvSpPr/>
            <p:nvPr/>
          </p:nvSpPr>
          <p:spPr>
            <a:xfrm>
              <a:off x="5803817" y="4198583"/>
              <a:ext cx="230400" cy="230400"/>
            </a:xfrm>
            <a:prstGeom prst="rect">
              <a:avLst/>
            </a:prstGeom>
            <a:solidFill>
              <a:srgbClr val="CC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0526" y="1077596"/>
            <a:ext cx="1739272" cy="5368554"/>
          </a:xfrm>
          <a:prstGeom prst="rect">
            <a:avLst/>
          </a:prstGeom>
        </p:spPr>
      </p:pic>
      <p:sp>
        <p:nvSpPr>
          <p:cNvPr id="115"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116"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Tree>
    <p:extLst>
      <p:ext uri="{BB962C8B-B14F-4D97-AF65-F5344CB8AC3E}">
        <p14:creationId xmlns:p14="http://schemas.microsoft.com/office/powerpoint/2010/main" val="209076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20"/>
          <p:cNvPicPr preferRelativeResize="0"/>
          <p:nvPr/>
        </p:nvPicPr>
        <p:blipFill>
          <a:blip r:embed="rId3">
            <a:alphaModFix/>
          </a:blip>
          <a:stretch>
            <a:fillRect/>
          </a:stretch>
        </p:blipFill>
        <p:spPr>
          <a:xfrm>
            <a:off x="204737" y="1190312"/>
            <a:ext cx="11782654" cy="5293068"/>
          </a:xfrm>
          <a:prstGeom prst="rect">
            <a:avLst/>
          </a:prstGeom>
          <a:noFill/>
          <a:ln>
            <a:noFill/>
          </a:ln>
        </p:spPr>
      </p:pic>
      <p:pic>
        <p:nvPicPr>
          <p:cNvPr id="222" name="Google Shape;222;p20"/>
          <p:cNvPicPr preferRelativeResize="0"/>
          <p:nvPr/>
        </p:nvPicPr>
        <p:blipFill>
          <a:blip r:embed="rId4">
            <a:alphaModFix/>
          </a:blip>
          <a:stretch>
            <a:fillRect/>
          </a:stretch>
        </p:blipFill>
        <p:spPr>
          <a:xfrm>
            <a:off x="204737" y="946912"/>
            <a:ext cx="11782654" cy="5536428"/>
          </a:xfrm>
          <a:prstGeom prst="rect">
            <a:avLst/>
          </a:prstGeom>
          <a:noFill/>
          <a:ln>
            <a:noFill/>
          </a:ln>
        </p:spPr>
      </p:pic>
      <p:pic>
        <p:nvPicPr>
          <p:cNvPr id="223" name="Google Shape;223;p20"/>
          <p:cNvPicPr preferRelativeResize="0"/>
          <p:nvPr/>
        </p:nvPicPr>
        <p:blipFill>
          <a:blip r:embed="rId5">
            <a:alphaModFix/>
          </a:blip>
          <a:stretch>
            <a:fillRect/>
          </a:stretch>
        </p:blipFill>
        <p:spPr>
          <a:xfrm>
            <a:off x="204737" y="946912"/>
            <a:ext cx="11782654" cy="5536428"/>
          </a:xfrm>
          <a:prstGeom prst="rect">
            <a:avLst/>
          </a:prstGeom>
          <a:noFill/>
          <a:ln>
            <a:noFill/>
          </a:ln>
        </p:spPr>
      </p:pic>
      <p:pic>
        <p:nvPicPr>
          <p:cNvPr id="224" name="Google Shape;224;p20"/>
          <p:cNvPicPr preferRelativeResize="0"/>
          <p:nvPr/>
        </p:nvPicPr>
        <p:blipFill>
          <a:blip r:embed="rId6">
            <a:alphaModFix/>
          </a:blip>
          <a:stretch>
            <a:fillRect/>
          </a:stretch>
        </p:blipFill>
        <p:spPr>
          <a:xfrm>
            <a:off x="204737" y="946912"/>
            <a:ext cx="11782654" cy="5536428"/>
          </a:xfrm>
          <a:prstGeom prst="rect">
            <a:avLst/>
          </a:prstGeom>
          <a:noFill/>
          <a:ln>
            <a:noFill/>
          </a:ln>
        </p:spPr>
      </p:pic>
      <p:pic>
        <p:nvPicPr>
          <p:cNvPr id="225" name="Google Shape;225;p20"/>
          <p:cNvPicPr preferRelativeResize="0"/>
          <p:nvPr/>
        </p:nvPicPr>
        <p:blipFill>
          <a:blip r:embed="rId7">
            <a:alphaModFix/>
          </a:blip>
          <a:stretch>
            <a:fillRect/>
          </a:stretch>
        </p:blipFill>
        <p:spPr>
          <a:xfrm>
            <a:off x="204737" y="946912"/>
            <a:ext cx="11782654" cy="5536428"/>
          </a:xfrm>
          <a:prstGeom prst="rect">
            <a:avLst/>
          </a:prstGeom>
          <a:noFill/>
          <a:ln>
            <a:noFill/>
          </a:ln>
        </p:spPr>
      </p:pic>
      <p:pic>
        <p:nvPicPr>
          <p:cNvPr id="226" name="Google Shape;226;p20"/>
          <p:cNvPicPr preferRelativeResize="0"/>
          <p:nvPr/>
        </p:nvPicPr>
        <p:blipFill>
          <a:blip r:embed="rId8">
            <a:alphaModFix/>
          </a:blip>
          <a:stretch>
            <a:fillRect/>
          </a:stretch>
        </p:blipFill>
        <p:spPr>
          <a:xfrm>
            <a:off x="204737" y="946912"/>
            <a:ext cx="11782654" cy="5536428"/>
          </a:xfrm>
          <a:prstGeom prst="rect">
            <a:avLst/>
          </a:prstGeom>
          <a:noFill/>
          <a:ln>
            <a:noFill/>
          </a:ln>
        </p:spPr>
      </p:pic>
      <p:sp>
        <p:nvSpPr>
          <p:cNvPr id="229" name="Google Shape;229;p20"/>
          <p:cNvSpPr txBox="1"/>
          <p:nvPr/>
        </p:nvSpPr>
        <p:spPr>
          <a:xfrm>
            <a:off x="8231013" y="1816312"/>
            <a:ext cx="1289400" cy="420300"/>
          </a:xfrm>
          <a:prstGeom prst="rect">
            <a:avLst/>
          </a:prstGeom>
          <a:noFill/>
          <a:ln>
            <a:noFill/>
          </a:ln>
        </p:spPr>
        <p:txBody>
          <a:bodyPr spcFirstLastPara="1" wrap="square" lIns="91425" tIns="91425" rIns="91425" bIns="91425" anchor="t" anchorCtr="0">
            <a:noAutofit/>
          </a:bodyPr>
          <a:lstStyle/>
          <a:p>
            <a:r>
              <a:rPr lang="en" sz="2000"/>
              <a:t>P[shark]</a:t>
            </a:r>
            <a:endParaRPr sz="2000"/>
          </a:p>
        </p:txBody>
      </p:sp>
      <p:sp>
        <p:nvSpPr>
          <p:cNvPr id="230" name="Google Shape;230;p20"/>
          <p:cNvSpPr txBox="1"/>
          <p:nvPr/>
        </p:nvSpPr>
        <p:spPr>
          <a:xfrm>
            <a:off x="710488" y="4413412"/>
            <a:ext cx="1289400" cy="420300"/>
          </a:xfrm>
          <a:prstGeom prst="rect">
            <a:avLst/>
          </a:prstGeom>
          <a:noFill/>
          <a:ln>
            <a:noFill/>
          </a:ln>
        </p:spPr>
        <p:txBody>
          <a:bodyPr spcFirstLastPara="1" wrap="square" lIns="91425" tIns="91425" rIns="91425" bIns="91425" anchor="ctr" anchorCtr="0">
            <a:noAutofit/>
          </a:bodyPr>
          <a:lstStyle/>
          <a:p>
            <a:pPr algn="ctr"/>
            <a:r>
              <a:rPr lang="en" sz="2000"/>
              <a:t>shark</a:t>
            </a:r>
            <a:endParaRPr sz="2000"/>
          </a:p>
        </p:txBody>
      </p:sp>
      <p:sp>
        <p:nvSpPr>
          <p:cNvPr id="13" name="Google Shape;87;p12"/>
          <p:cNvSpPr txBox="1"/>
          <p:nvPr/>
        </p:nvSpPr>
        <p:spPr>
          <a:xfrm>
            <a:off x="302301" y="769862"/>
            <a:ext cx="11587397"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RISE </a:t>
            </a:r>
            <a:endParaRPr sz="3000" dirty="0">
              <a:solidFill>
                <a:srgbClr val="434343"/>
              </a:solidFill>
            </a:endParaRPr>
          </a:p>
        </p:txBody>
      </p:sp>
      <p:sp>
        <p:nvSpPr>
          <p:cNvPr id="17" name="TextBox 16"/>
          <p:cNvSpPr txBox="1"/>
          <p:nvPr/>
        </p:nvSpPr>
        <p:spPr>
          <a:xfrm>
            <a:off x="7711381" y="6304002"/>
            <a:ext cx="4617308" cy="553998"/>
          </a:xfrm>
          <a:prstGeom prst="rect">
            <a:avLst/>
          </a:prstGeom>
          <a:noFill/>
        </p:spPr>
        <p:txBody>
          <a:bodyPr wrap="square" rtlCol="0">
            <a:spAutoFit/>
          </a:bodyPr>
          <a:lstStyle/>
          <a:p>
            <a:pPr marL="227012" lvl="1">
              <a:buClr>
                <a:schemeClr val="tx2">
                  <a:lumMod val="75000"/>
                </a:schemeClr>
              </a:buClr>
            </a:pPr>
            <a:r>
              <a:rPr lang="en-US" sz="1000" dirty="0">
                <a:solidFill>
                  <a:schemeClr val="tx2">
                    <a:lumMod val="50000"/>
                  </a:schemeClr>
                </a:solidFill>
              </a:rPr>
              <a:t>RISE: Randomized Input Sampling for Explanation of Black-box Models, </a:t>
            </a:r>
            <a:r>
              <a:rPr lang="en-US" sz="1000" dirty="0" err="1">
                <a:solidFill>
                  <a:schemeClr val="tx2">
                    <a:lumMod val="50000"/>
                  </a:schemeClr>
                </a:solidFill>
              </a:rPr>
              <a:t>Petsiuk</a:t>
            </a:r>
            <a:r>
              <a:rPr lang="en-US" sz="1000" dirty="0">
                <a:solidFill>
                  <a:schemeClr val="tx2">
                    <a:lumMod val="50000"/>
                  </a:schemeClr>
                </a:solidFill>
              </a:rPr>
              <a:t>, Das, </a:t>
            </a:r>
            <a:r>
              <a:rPr lang="en-US" sz="1000" dirty="0" err="1">
                <a:solidFill>
                  <a:schemeClr val="tx2">
                    <a:lumMod val="50000"/>
                  </a:schemeClr>
                </a:solidFill>
              </a:rPr>
              <a:t>Saenko</a:t>
            </a:r>
            <a:r>
              <a:rPr lang="en-US" sz="1000" dirty="0">
                <a:solidFill>
                  <a:schemeClr val="tx2">
                    <a:lumMod val="50000"/>
                  </a:schemeClr>
                </a:solidFill>
              </a:rPr>
              <a:t>, BMVC 2018</a:t>
            </a:r>
          </a:p>
          <a:p>
            <a:pPr marL="227012" lvl="1">
              <a:buClr>
                <a:schemeClr val="tx2">
                  <a:lumMod val="75000"/>
                </a:schemeClr>
              </a:buClr>
            </a:pPr>
            <a:r>
              <a:rPr lang="en-US" sz="1000" dirty="0" smtClean="0">
                <a:solidFill>
                  <a:schemeClr val="tx2">
                    <a:lumMod val="50000"/>
                  </a:schemeClr>
                </a:solidFill>
              </a:rPr>
              <a:t>Slide </a:t>
            </a:r>
            <a:r>
              <a:rPr lang="en-US" sz="1000" dirty="0" err="1" smtClean="0">
                <a:solidFill>
                  <a:schemeClr val="tx2">
                    <a:lumMod val="50000"/>
                  </a:schemeClr>
                </a:solidFill>
              </a:rPr>
              <a:t>Courtesey</a:t>
            </a:r>
            <a:r>
              <a:rPr lang="en-US" sz="1000" dirty="0" smtClean="0">
                <a:solidFill>
                  <a:schemeClr val="tx2">
                    <a:lumMod val="50000"/>
                  </a:schemeClr>
                </a:solidFill>
              </a:rPr>
              <a:t>: Kate </a:t>
            </a:r>
            <a:r>
              <a:rPr lang="en-US" sz="1000" dirty="0" err="1" smtClean="0">
                <a:solidFill>
                  <a:schemeClr val="tx2">
                    <a:lumMod val="50000"/>
                  </a:schemeClr>
                </a:solidFill>
              </a:rPr>
              <a:t>Saenko</a:t>
            </a:r>
            <a:r>
              <a:rPr lang="en-US" sz="1000" dirty="0" smtClean="0">
                <a:solidFill>
                  <a:schemeClr val="tx2">
                    <a:lumMod val="50000"/>
                  </a:schemeClr>
                </a:solidFill>
              </a:rPr>
              <a:t>, Boston University</a:t>
            </a:r>
            <a:endParaRPr lang="en-US" sz="1400" dirty="0">
              <a:solidFill>
                <a:schemeClr val="tx2">
                  <a:lumMod val="50000"/>
                </a:schemeClr>
              </a:solidFill>
            </a:endParaRPr>
          </a:p>
        </p:txBody>
      </p:sp>
      <p:sp>
        <p:nvSpPr>
          <p:cNvPr id="18" name="Slide Number Placeholder 3"/>
          <p:cNvSpPr>
            <a:spLocks noGrp="1"/>
          </p:cNvSpPr>
          <p:nvPr>
            <p:ph type="sldNum" sz="quarter" idx="12"/>
          </p:nvPr>
        </p:nvSpPr>
        <p:spPr>
          <a:xfrm>
            <a:off x="10569844" y="6429184"/>
            <a:ext cx="783956" cy="365125"/>
          </a:xfrm>
        </p:spPr>
        <p:txBody>
          <a:bodyPr/>
          <a:lstStyle/>
          <a:p>
            <a:fld id="{683B8651-0143-4140-839E-3D36292080E8}" type="slidenum">
              <a:rPr lang="en-US" smtClean="0"/>
              <a:t>45</a:t>
            </a:fld>
            <a:endParaRPr lang="en-US" dirty="0"/>
          </a:p>
        </p:txBody>
      </p:sp>
      <p:sp>
        <p:nvSpPr>
          <p:cNvPr id="19"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20"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Tree>
    <p:extLst>
      <p:ext uri="{BB962C8B-B14F-4D97-AF65-F5344CB8AC3E}">
        <p14:creationId xmlns:p14="http://schemas.microsoft.com/office/powerpoint/2010/main" val="152277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13" name="Google Shape;87;p12"/>
          <p:cNvSpPr txBox="1"/>
          <p:nvPr/>
        </p:nvSpPr>
        <p:spPr>
          <a:xfrm>
            <a:off x="302301" y="769862"/>
            <a:ext cx="11587397"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Explanations for Different Categories</a:t>
            </a:r>
            <a:endParaRPr sz="3000" dirty="0">
              <a:solidFill>
                <a:srgbClr val="434343"/>
              </a:solidFill>
            </a:endParaRPr>
          </a:p>
        </p:txBody>
      </p:sp>
      <p:sp>
        <p:nvSpPr>
          <p:cNvPr id="17" name="TextBox 16"/>
          <p:cNvSpPr txBox="1"/>
          <p:nvPr/>
        </p:nvSpPr>
        <p:spPr>
          <a:xfrm>
            <a:off x="7711381" y="6304002"/>
            <a:ext cx="4617308" cy="553998"/>
          </a:xfrm>
          <a:prstGeom prst="rect">
            <a:avLst/>
          </a:prstGeom>
          <a:noFill/>
        </p:spPr>
        <p:txBody>
          <a:bodyPr wrap="square" rtlCol="0">
            <a:spAutoFit/>
          </a:bodyPr>
          <a:lstStyle/>
          <a:p>
            <a:pPr marL="227012" lvl="1">
              <a:buClr>
                <a:schemeClr val="tx2">
                  <a:lumMod val="75000"/>
                </a:schemeClr>
              </a:buClr>
            </a:pPr>
            <a:r>
              <a:rPr lang="en-US" sz="1000" dirty="0">
                <a:solidFill>
                  <a:schemeClr val="tx2">
                    <a:lumMod val="50000"/>
                  </a:schemeClr>
                </a:solidFill>
              </a:rPr>
              <a:t>RISE: Randomized Input Sampling for Explanation of Black-box Models, </a:t>
            </a:r>
            <a:r>
              <a:rPr lang="en-US" sz="1000" dirty="0" err="1">
                <a:solidFill>
                  <a:schemeClr val="tx2">
                    <a:lumMod val="50000"/>
                  </a:schemeClr>
                </a:solidFill>
              </a:rPr>
              <a:t>Petsiuk</a:t>
            </a:r>
            <a:r>
              <a:rPr lang="en-US" sz="1000" dirty="0">
                <a:solidFill>
                  <a:schemeClr val="tx2">
                    <a:lumMod val="50000"/>
                  </a:schemeClr>
                </a:solidFill>
              </a:rPr>
              <a:t>, Das, </a:t>
            </a:r>
            <a:r>
              <a:rPr lang="en-US" sz="1000" dirty="0" err="1">
                <a:solidFill>
                  <a:schemeClr val="tx2">
                    <a:lumMod val="50000"/>
                  </a:schemeClr>
                </a:solidFill>
              </a:rPr>
              <a:t>Saenko</a:t>
            </a:r>
            <a:r>
              <a:rPr lang="en-US" sz="1000" dirty="0">
                <a:solidFill>
                  <a:schemeClr val="tx2">
                    <a:lumMod val="50000"/>
                  </a:schemeClr>
                </a:solidFill>
              </a:rPr>
              <a:t>, BMVC 2018</a:t>
            </a:r>
          </a:p>
          <a:p>
            <a:pPr marL="227012" lvl="1">
              <a:buClr>
                <a:schemeClr val="tx2">
                  <a:lumMod val="75000"/>
                </a:schemeClr>
              </a:buClr>
            </a:pPr>
            <a:r>
              <a:rPr lang="en-US" sz="1000" dirty="0" smtClean="0">
                <a:solidFill>
                  <a:schemeClr val="tx2">
                    <a:lumMod val="50000"/>
                  </a:schemeClr>
                </a:solidFill>
              </a:rPr>
              <a:t>Slide </a:t>
            </a:r>
            <a:r>
              <a:rPr lang="en-US" sz="1000" dirty="0" err="1" smtClean="0">
                <a:solidFill>
                  <a:schemeClr val="tx2">
                    <a:lumMod val="50000"/>
                  </a:schemeClr>
                </a:solidFill>
              </a:rPr>
              <a:t>Courtesey</a:t>
            </a:r>
            <a:r>
              <a:rPr lang="en-US" sz="1000" dirty="0" smtClean="0">
                <a:solidFill>
                  <a:schemeClr val="tx2">
                    <a:lumMod val="50000"/>
                  </a:schemeClr>
                </a:solidFill>
              </a:rPr>
              <a:t>: Kate </a:t>
            </a:r>
            <a:r>
              <a:rPr lang="en-US" sz="1000" dirty="0" err="1" smtClean="0">
                <a:solidFill>
                  <a:schemeClr val="tx2">
                    <a:lumMod val="50000"/>
                  </a:schemeClr>
                </a:solidFill>
              </a:rPr>
              <a:t>Saenko</a:t>
            </a:r>
            <a:r>
              <a:rPr lang="en-US" sz="1000" dirty="0" smtClean="0">
                <a:solidFill>
                  <a:schemeClr val="tx2">
                    <a:lumMod val="50000"/>
                  </a:schemeClr>
                </a:solidFill>
              </a:rPr>
              <a:t>, Boston University</a:t>
            </a:r>
            <a:endParaRPr lang="en-US" sz="1400" dirty="0">
              <a:solidFill>
                <a:schemeClr val="tx2">
                  <a:lumMod val="50000"/>
                </a:schemeClr>
              </a:solidFill>
            </a:endParaRPr>
          </a:p>
        </p:txBody>
      </p:sp>
      <p:sp>
        <p:nvSpPr>
          <p:cNvPr id="18" name="Slide Number Placeholder 3"/>
          <p:cNvSpPr>
            <a:spLocks noGrp="1"/>
          </p:cNvSpPr>
          <p:nvPr>
            <p:ph type="sldNum" sz="quarter" idx="12"/>
          </p:nvPr>
        </p:nvSpPr>
        <p:spPr>
          <a:xfrm>
            <a:off x="10569844" y="6429184"/>
            <a:ext cx="783956" cy="365125"/>
          </a:xfrm>
        </p:spPr>
        <p:txBody>
          <a:bodyPr/>
          <a:lstStyle/>
          <a:p>
            <a:fld id="{683B8651-0143-4140-839E-3D36292080E8}" type="slidenum">
              <a:rPr lang="en-US" smtClean="0"/>
              <a:t>46</a:t>
            </a:fld>
            <a:endParaRPr lang="en-US" dirty="0"/>
          </a:p>
        </p:txBody>
      </p:sp>
      <p:grpSp>
        <p:nvGrpSpPr>
          <p:cNvPr id="19" name="Google Shape;296;p24"/>
          <p:cNvGrpSpPr/>
          <p:nvPr/>
        </p:nvGrpSpPr>
        <p:grpSpPr>
          <a:xfrm>
            <a:off x="1125034" y="1735944"/>
            <a:ext cx="10228766" cy="3969839"/>
            <a:chOff x="1238250" y="3842438"/>
            <a:chExt cx="14579248" cy="5405296"/>
          </a:xfrm>
        </p:grpSpPr>
        <p:pic>
          <p:nvPicPr>
            <p:cNvPr id="20" name="Google Shape;297;p24"/>
            <p:cNvPicPr preferRelativeResize="0"/>
            <p:nvPr/>
          </p:nvPicPr>
          <p:blipFill>
            <a:blip r:embed="rId3">
              <a:alphaModFix/>
            </a:blip>
            <a:stretch>
              <a:fillRect/>
            </a:stretch>
          </p:blipFill>
          <p:spPr>
            <a:xfrm>
              <a:off x="6214110" y="3842438"/>
              <a:ext cx="4606290" cy="4606300"/>
            </a:xfrm>
            <a:prstGeom prst="rect">
              <a:avLst/>
            </a:prstGeom>
            <a:noFill/>
            <a:ln>
              <a:noFill/>
            </a:ln>
          </p:spPr>
        </p:pic>
        <p:pic>
          <p:nvPicPr>
            <p:cNvPr id="21" name="Google Shape;298;p24"/>
            <p:cNvPicPr preferRelativeResize="0"/>
            <p:nvPr/>
          </p:nvPicPr>
          <p:blipFill>
            <a:blip r:embed="rId4">
              <a:alphaModFix/>
            </a:blip>
            <a:stretch>
              <a:fillRect/>
            </a:stretch>
          </p:blipFill>
          <p:spPr>
            <a:xfrm>
              <a:off x="11189950" y="3853025"/>
              <a:ext cx="4627548" cy="4606300"/>
            </a:xfrm>
            <a:prstGeom prst="rect">
              <a:avLst/>
            </a:prstGeom>
            <a:noFill/>
            <a:ln>
              <a:noFill/>
            </a:ln>
          </p:spPr>
        </p:pic>
        <p:pic>
          <p:nvPicPr>
            <p:cNvPr id="22" name="Google Shape;299;p24"/>
            <p:cNvPicPr preferRelativeResize="0"/>
            <p:nvPr/>
          </p:nvPicPr>
          <p:blipFill>
            <a:blip r:embed="rId5">
              <a:alphaModFix/>
            </a:blip>
            <a:stretch>
              <a:fillRect/>
            </a:stretch>
          </p:blipFill>
          <p:spPr>
            <a:xfrm>
              <a:off x="1238250" y="3842438"/>
              <a:ext cx="4606290" cy="4606300"/>
            </a:xfrm>
            <a:prstGeom prst="rect">
              <a:avLst/>
            </a:prstGeom>
            <a:noFill/>
            <a:ln>
              <a:noFill/>
            </a:ln>
          </p:spPr>
        </p:pic>
        <p:sp>
          <p:nvSpPr>
            <p:cNvPr id="23" name="Google Shape;300;p24"/>
            <p:cNvSpPr txBox="1"/>
            <p:nvPr/>
          </p:nvSpPr>
          <p:spPr>
            <a:xfrm>
              <a:off x="5995897" y="8495334"/>
              <a:ext cx="5064000" cy="752400"/>
            </a:xfrm>
            <a:prstGeom prst="rect">
              <a:avLst/>
            </a:prstGeom>
            <a:noFill/>
            <a:ln>
              <a:noFill/>
            </a:ln>
          </p:spPr>
          <p:txBody>
            <a:bodyPr spcFirstLastPara="1" wrap="square" lIns="91425" tIns="91425" rIns="91425" bIns="91425" anchor="t" anchorCtr="0">
              <a:noAutofit/>
            </a:bodyPr>
            <a:lstStyle/>
            <a:p>
              <a:pPr algn="ctr"/>
              <a:r>
                <a:rPr lang="en" sz="2400"/>
                <a:t>Explanation for </a:t>
              </a:r>
              <a:r>
                <a:rPr lang="en" sz="2400" b="1"/>
                <a:t>Sheep</a:t>
              </a:r>
              <a:endParaRPr sz="2400"/>
            </a:p>
          </p:txBody>
        </p:sp>
        <p:sp>
          <p:nvSpPr>
            <p:cNvPr id="24" name="Google Shape;301;p24"/>
            <p:cNvSpPr txBox="1"/>
            <p:nvPr/>
          </p:nvSpPr>
          <p:spPr>
            <a:xfrm>
              <a:off x="11190000" y="8495325"/>
              <a:ext cx="4606200" cy="752400"/>
            </a:xfrm>
            <a:prstGeom prst="rect">
              <a:avLst/>
            </a:prstGeom>
            <a:noFill/>
            <a:ln>
              <a:noFill/>
            </a:ln>
          </p:spPr>
          <p:txBody>
            <a:bodyPr spcFirstLastPara="1" wrap="square" lIns="91425" tIns="91425" rIns="91425" bIns="91425" anchor="t" anchorCtr="0">
              <a:noAutofit/>
            </a:bodyPr>
            <a:lstStyle/>
            <a:p>
              <a:pPr algn="ctr"/>
              <a:r>
                <a:rPr lang="en" sz="2400"/>
                <a:t>Explanation for </a:t>
              </a:r>
              <a:r>
                <a:rPr lang="en" sz="2400" b="1"/>
                <a:t>Cow</a:t>
              </a:r>
              <a:endParaRPr sz="2400"/>
            </a:p>
          </p:txBody>
        </p:sp>
      </p:grpSp>
      <p:sp>
        <p:nvSpPr>
          <p:cNvPr id="14"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25"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Tree>
    <p:extLst>
      <p:ext uri="{BB962C8B-B14F-4D97-AF65-F5344CB8AC3E}">
        <p14:creationId xmlns:p14="http://schemas.microsoft.com/office/powerpoint/2010/main" val="21009438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13" name="Google Shape;87;p12"/>
          <p:cNvSpPr txBox="1"/>
          <p:nvPr/>
        </p:nvSpPr>
        <p:spPr>
          <a:xfrm>
            <a:off x="302301" y="733286"/>
            <a:ext cx="11587397"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Localization-based metrics</a:t>
            </a:r>
            <a:endParaRPr sz="3000" dirty="0">
              <a:solidFill>
                <a:srgbClr val="434343"/>
              </a:solidFill>
            </a:endParaRPr>
          </a:p>
        </p:txBody>
      </p:sp>
      <p:sp>
        <p:nvSpPr>
          <p:cNvPr id="16" name="Footer Placeholder 1"/>
          <p:cNvSpPr>
            <a:spLocks noGrp="1"/>
          </p:cNvSpPr>
          <p:nvPr>
            <p:ph type="ftr" sz="quarter" idx="11"/>
          </p:nvPr>
        </p:nvSpPr>
        <p:spPr>
          <a:xfrm>
            <a:off x="2012197" y="6246622"/>
            <a:ext cx="8167606" cy="365125"/>
          </a:xfrm>
        </p:spPr>
        <p:txBody>
          <a:bodyPr/>
          <a:lstStyle/>
          <a:p>
            <a:r>
              <a:rPr lang="en-US" smtClean="0"/>
              <a:t>CS60010 / Deep Learning | Explainibility and Bias (c) Abir Das</a:t>
            </a:r>
            <a:endParaRPr lang="en-US" dirty="0"/>
          </a:p>
        </p:txBody>
      </p:sp>
      <p:sp>
        <p:nvSpPr>
          <p:cNvPr id="17" name="TextBox 16"/>
          <p:cNvSpPr txBox="1"/>
          <p:nvPr/>
        </p:nvSpPr>
        <p:spPr>
          <a:xfrm>
            <a:off x="8263702" y="6452283"/>
            <a:ext cx="3774486" cy="246221"/>
          </a:xfrm>
          <a:prstGeom prst="rect">
            <a:avLst/>
          </a:prstGeom>
          <a:noFill/>
        </p:spPr>
        <p:txBody>
          <a:bodyPr wrap="square" rtlCol="0">
            <a:spAutoFit/>
          </a:bodyPr>
          <a:lstStyle/>
          <a:p>
            <a:pPr marL="227012" lvl="1">
              <a:buClr>
                <a:schemeClr val="tx2">
                  <a:lumMod val="75000"/>
                </a:schemeClr>
              </a:buClr>
            </a:pPr>
            <a:r>
              <a:rPr lang="en-US" sz="1000" dirty="0" smtClean="0">
                <a:solidFill>
                  <a:schemeClr val="tx2">
                    <a:lumMod val="50000"/>
                  </a:schemeClr>
                </a:solidFill>
              </a:rPr>
              <a:t>Slide </a:t>
            </a:r>
            <a:r>
              <a:rPr lang="en-US" sz="1000" dirty="0" err="1" smtClean="0">
                <a:solidFill>
                  <a:schemeClr val="tx2">
                    <a:lumMod val="50000"/>
                  </a:schemeClr>
                </a:solidFill>
              </a:rPr>
              <a:t>Courtesey</a:t>
            </a:r>
            <a:r>
              <a:rPr lang="en-US" sz="1000" dirty="0" smtClean="0">
                <a:solidFill>
                  <a:schemeClr val="tx2">
                    <a:lumMod val="50000"/>
                  </a:schemeClr>
                </a:solidFill>
              </a:rPr>
              <a:t>: Kate </a:t>
            </a:r>
            <a:r>
              <a:rPr lang="en-US" sz="1000" dirty="0" err="1" smtClean="0">
                <a:solidFill>
                  <a:schemeClr val="tx2">
                    <a:lumMod val="50000"/>
                  </a:schemeClr>
                </a:solidFill>
              </a:rPr>
              <a:t>Saenko</a:t>
            </a:r>
            <a:r>
              <a:rPr lang="en-US" sz="1000" dirty="0" smtClean="0">
                <a:solidFill>
                  <a:schemeClr val="tx2">
                    <a:lumMod val="50000"/>
                  </a:schemeClr>
                </a:solidFill>
              </a:rPr>
              <a:t>, Boston University</a:t>
            </a:r>
            <a:endParaRPr lang="en-US" sz="1400" dirty="0">
              <a:solidFill>
                <a:schemeClr val="tx2">
                  <a:lumMod val="50000"/>
                </a:schemeClr>
              </a:solidFill>
            </a:endParaRPr>
          </a:p>
        </p:txBody>
      </p:sp>
      <p:sp>
        <p:nvSpPr>
          <p:cNvPr id="18" name="Slide Number Placeholder 3"/>
          <p:cNvSpPr>
            <a:spLocks noGrp="1"/>
          </p:cNvSpPr>
          <p:nvPr>
            <p:ph type="sldNum" sz="quarter" idx="12"/>
          </p:nvPr>
        </p:nvSpPr>
        <p:spPr>
          <a:xfrm>
            <a:off x="10569844" y="6429184"/>
            <a:ext cx="783956" cy="365125"/>
          </a:xfrm>
        </p:spPr>
        <p:txBody>
          <a:bodyPr/>
          <a:lstStyle/>
          <a:p>
            <a:fld id="{683B8651-0143-4140-839E-3D36292080E8}" type="slidenum">
              <a:rPr lang="en-US" smtClean="0"/>
              <a:t>47</a:t>
            </a:fld>
            <a:endParaRPr lang="en-US" dirty="0"/>
          </a:p>
        </p:txBody>
      </p:sp>
      <p:pic>
        <p:nvPicPr>
          <p:cNvPr id="14" name="Google Shape;324;p27"/>
          <p:cNvPicPr preferRelativeResize="0"/>
          <p:nvPr/>
        </p:nvPicPr>
        <p:blipFill rotWithShape="1">
          <a:blip r:embed="rId3">
            <a:alphaModFix/>
          </a:blip>
          <a:srcRect t="4388" r="34421"/>
          <a:stretch/>
        </p:blipFill>
        <p:spPr>
          <a:xfrm>
            <a:off x="3346704" y="4050534"/>
            <a:ext cx="5471608" cy="2463786"/>
          </a:xfrm>
          <a:prstGeom prst="rect">
            <a:avLst/>
          </a:prstGeom>
          <a:noFill/>
          <a:ln>
            <a:noFill/>
          </a:ln>
        </p:spPr>
      </p:pic>
      <p:sp>
        <p:nvSpPr>
          <p:cNvPr id="25" name="Google Shape;325;p27"/>
          <p:cNvSpPr txBox="1"/>
          <p:nvPr/>
        </p:nvSpPr>
        <p:spPr>
          <a:xfrm>
            <a:off x="8931688" y="1039050"/>
            <a:ext cx="3106500" cy="1852500"/>
          </a:xfrm>
          <a:prstGeom prst="rect">
            <a:avLst/>
          </a:prstGeom>
          <a:noFill/>
          <a:ln>
            <a:noFill/>
          </a:ln>
        </p:spPr>
        <p:txBody>
          <a:bodyPr spcFirstLastPara="1" wrap="square" lIns="121875" tIns="121875" rIns="121875" bIns="121875" anchor="t" anchorCtr="0">
            <a:noAutofit/>
          </a:bodyPr>
          <a:lstStyle/>
          <a:p>
            <a:r>
              <a:rPr lang="en" sz="2200" i="1">
                <a:solidFill>
                  <a:srgbClr val="999999"/>
                </a:solidFill>
              </a:rPr>
              <a:t>Good explanations don’t have to align well with human-labeled ground truth.</a:t>
            </a:r>
            <a:endParaRPr sz="2200" i="1">
              <a:solidFill>
                <a:srgbClr val="999999"/>
              </a:solidFill>
            </a:endParaRPr>
          </a:p>
        </p:txBody>
      </p:sp>
      <p:pic>
        <p:nvPicPr>
          <p:cNvPr id="26" name="Google Shape;327;p27"/>
          <p:cNvPicPr preferRelativeResize="0"/>
          <p:nvPr/>
        </p:nvPicPr>
        <p:blipFill rotWithShape="1">
          <a:blip r:embed="rId4">
            <a:alphaModFix/>
          </a:blip>
          <a:srcRect t="4370" r="34409"/>
          <a:stretch/>
        </p:blipFill>
        <p:spPr>
          <a:xfrm>
            <a:off x="3346704" y="1481328"/>
            <a:ext cx="5471608" cy="2340572"/>
          </a:xfrm>
          <a:prstGeom prst="rect">
            <a:avLst/>
          </a:prstGeom>
          <a:noFill/>
          <a:ln>
            <a:noFill/>
          </a:ln>
        </p:spPr>
      </p:pic>
      <p:sp>
        <p:nvSpPr>
          <p:cNvPr id="27" name="Google Shape;331;p27"/>
          <p:cNvSpPr txBox="1"/>
          <p:nvPr/>
        </p:nvSpPr>
        <p:spPr>
          <a:xfrm>
            <a:off x="6082508" y="1099994"/>
            <a:ext cx="2698800" cy="305400"/>
          </a:xfrm>
          <a:prstGeom prst="rect">
            <a:avLst/>
          </a:prstGeom>
          <a:noFill/>
          <a:ln>
            <a:noFill/>
          </a:ln>
        </p:spPr>
        <p:txBody>
          <a:bodyPr spcFirstLastPara="1" wrap="square" lIns="91425" tIns="91425" rIns="91425" bIns="91425" anchor="t" anchorCtr="0">
            <a:noAutofit/>
          </a:bodyPr>
          <a:lstStyle/>
          <a:p>
            <a:pPr algn="ctr"/>
            <a:r>
              <a:rPr lang="en" sz="2200"/>
              <a:t>wind farm</a:t>
            </a:r>
            <a:endParaRPr sz="2200" dirty="0"/>
          </a:p>
        </p:txBody>
      </p:sp>
      <p:sp>
        <p:nvSpPr>
          <p:cNvPr id="28" name="Google Shape;330;p27"/>
          <p:cNvSpPr txBox="1"/>
          <p:nvPr/>
        </p:nvSpPr>
        <p:spPr>
          <a:xfrm>
            <a:off x="6032663" y="3625425"/>
            <a:ext cx="2698800" cy="305400"/>
          </a:xfrm>
          <a:prstGeom prst="rect">
            <a:avLst/>
          </a:prstGeom>
          <a:noFill/>
          <a:ln>
            <a:noFill/>
          </a:ln>
        </p:spPr>
        <p:txBody>
          <a:bodyPr spcFirstLastPara="1" wrap="square" lIns="91425" tIns="91425" rIns="91425" bIns="91425" anchor="t" anchorCtr="0">
            <a:noAutofit/>
          </a:bodyPr>
          <a:lstStyle/>
          <a:p>
            <a:pPr algn="ctr"/>
            <a:r>
              <a:rPr lang="en" sz="2200"/>
              <a:t>recreational facility</a:t>
            </a:r>
            <a:endParaRPr sz="2200" dirty="0"/>
          </a:p>
        </p:txBody>
      </p:sp>
      <p:sp>
        <p:nvSpPr>
          <p:cNvPr id="2" name="Rectangle 1"/>
          <p:cNvSpPr/>
          <p:nvPr/>
        </p:nvSpPr>
        <p:spPr>
          <a:xfrm>
            <a:off x="7384027" y="2212258"/>
            <a:ext cx="403122" cy="884903"/>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FF0000"/>
              </a:solidFill>
            </a:endParaRPr>
          </a:p>
        </p:txBody>
      </p:sp>
      <p:sp>
        <p:nvSpPr>
          <p:cNvPr id="29" name="Rectangle 28"/>
          <p:cNvSpPr/>
          <p:nvPr/>
        </p:nvSpPr>
        <p:spPr>
          <a:xfrm>
            <a:off x="6641691" y="4706127"/>
            <a:ext cx="1853379" cy="1094905"/>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FF0000"/>
              </a:solidFill>
            </a:endParaRPr>
          </a:p>
        </p:txBody>
      </p:sp>
      <p:sp>
        <p:nvSpPr>
          <p:cNvPr id="20" name="Footer Placeholder 2"/>
          <p:cNvSpPr txBox="1">
            <a:spLocks/>
          </p:cNvSpPr>
          <p:nvPr/>
        </p:nvSpPr>
        <p:spPr>
          <a:xfrm>
            <a:off x="2199486" y="6356350"/>
            <a:ext cx="816760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0432FF"/>
                </a:solidFill>
                <a:latin typeface="Segoe UI" charset="0"/>
                <a:ea typeface="Segoe UI" charset="0"/>
                <a:cs typeface="Segoe UI"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MoDL, NCVPRIPG 2019| Explainibility in AI(c) Abir Das</a:t>
            </a:r>
            <a:endParaRPr lang="en-US" dirty="0"/>
          </a:p>
        </p:txBody>
      </p:sp>
      <p:sp>
        <p:nvSpPr>
          <p:cNvPr id="21"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Tree>
    <p:extLst>
      <p:ext uri="{BB962C8B-B14F-4D97-AF65-F5344CB8AC3E}">
        <p14:creationId xmlns:p14="http://schemas.microsoft.com/office/powerpoint/2010/main" val="12418654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13" name="Google Shape;87;p12"/>
          <p:cNvSpPr txBox="1"/>
          <p:nvPr/>
        </p:nvSpPr>
        <p:spPr>
          <a:xfrm>
            <a:off x="302301" y="733286"/>
            <a:ext cx="11587397"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Causal metrics</a:t>
            </a:r>
            <a:endParaRPr sz="3000" dirty="0">
              <a:solidFill>
                <a:srgbClr val="434343"/>
              </a:solidFill>
            </a:endParaRPr>
          </a:p>
        </p:txBody>
      </p:sp>
      <p:sp>
        <p:nvSpPr>
          <p:cNvPr id="17" name="TextBox 16"/>
          <p:cNvSpPr txBox="1"/>
          <p:nvPr/>
        </p:nvSpPr>
        <p:spPr>
          <a:xfrm>
            <a:off x="7926814" y="6452283"/>
            <a:ext cx="3848091" cy="246221"/>
          </a:xfrm>
          <a:prstGeom prst="rect">
            <a:avLst/>
          </a:prstGeom>
          <a:noFill/>
        </p:spPr>
        <p:txBody>
          <a:bodyPr wrap="square" rtlCol="0">
            <a:spAutoFit/>
          </a:bodyPr>
          <a:lstStyle/>
          <a:p>
            <a:pPr marL="227012" lvl="1">
              <a:buClr>
                <a:schemeClr val="tx2">
                  <a:lumMod val="75000"/>
                </a:schemeClr>
              </a:buClr>
            </a:pPr>
            <a:r>
              <a:rPr lang="en-US" sz="1000" smtClean="0">
                <a:solidFill>
                  <a:schemeClr val="tx2">
                    <a:lumMod val="50000"/>
                  </a:schemeClr>
                </a:solidFill>
              </a:rPr>
              <a:t>Slide </a:t>
            </a:r>
            <a:r>
              <a:rPr lang="en-US" sz="1000" dirty="0" err="1" smtClean="0">
                <a:solidFill>
                  <a:schemeClr val="tx2">
                    <a:lumMod val="50000"/>
                  </a:schemeClr>
                </a:solidFill>
              </a:rPr>
              <a:t>Courtesey</a:t>
            </a:r>
            <a:r>
              <a:rPr lang="en-US" sz="1000" dirty="0" smtClean="0">
                <a:solidFill>
                  <a:schemeClr val="tx2">
                    <a:lumMod val="50000"/>
                  </a:schemeClr>
                </a:solidFill>
              </a:rPr>
              <a:t>: Kate </a:t>
            </a:r>
            <a:r>
              <a:rPr lang="en-US" sz="1000" dirty="0" err="1" smtClean="0">
                <a:solidFill>
                  <a:schemeClr val="tx2">
                    <a:lumMod val="50000"/>
                  </a:schemeClr>
                </a:solidFill>
              </a:rPr>
              <a:t>Saenko</a:t>
            </a:r>
            <a:r>
              <a:rPr lang="en-US" sz="1000" dirty="0" smtClean="0">
                <a:solidFill>
                  <a:schemeClr val="tx2">
                    <a:lumMod val="50000"/>
                  </a:schemeClr>
                </a:solidFill>
              </a:rPr>
              <a:t>, Boston University</a:t>
            </a:r>
            <a:endParaRPr lang="en-US" sz="1400" dirty="0">
              <a:solidFill>
                <a:schemeClr val="tx2">
                  <a:lumMod val="50000"/>
                </a:schemeClr>
              </a:solidFill>
            </a:endParaRPr>
          </a:p>
        </p:txBody>
      </p:sp>
      <p:sp>
        <p:nvSpPr>
          <p:cNvPr id="18" name="Slide Number Placeholder 3"/>
          <p:cNvSpPr>
            <a:spLocks noGrp="1"/>
          </p:cNvSpPr>
          <p:nvPr>
            <p:ph type="sldNum" sz="quarter" idx="12"/>
          </p:nvPr>
        </p:nvSpPr>
        <p:spPr>
          <a:xfrm>
            <a:off x="10569844" y="6429184"/>
            <a:ext cx="783956" cy="365125"/>
          </a:xfrm>
        </p:spPr>
        <p:txBody>
          <a:bodyPr/>
          <a:lstStyle/>
          <a:p>
            <a:fld id="{683B8651-0143-4140-839E-3D36292080E8}" type="slidenum">
              <a:rPr lang="en-US" smtClean="0"/>
              <a:t>48</a:t>
            </a:fld>
            <a:endParaRPr lang="en-US" dirty="0"/>
          </a:p>
        </p:txBody>
      </p:sp>
      <p:sp>
        <p:nvSpPr>
          <p:cNvPr id="12" name="Google Shape;336;p28"/>
          <p:cNvSpPr txBox="1"/>
          <p:nvPr/>
        </p:nvSpPr>
        <p:spPr>
          <a:xfrm>
            <a:off x="3512763" y="1105916"/>
            <a:ext cx="5166600" cy="686700"/>
          </a:xfrm>
          <a:prstGeom prst="rect">
            <a:avLst/>
          </a:prstGeom>
          <a:noFill/>
          <a:ln>
            <a:noFill/>
          </a:ln>
        </p:spPr>
        <p:txBody>
          <a:bodyPr spcFirstLastPara="1" wrap="square" lIns="91425" tIns="91425" rIns="91425" bIns="91425" anchor="ctr" anchorCtr="0">
            <a:noAutofit/>
          </a:bodyPr>
          <a:lstStyle/>
          <a:p>
            <a:pPr algn="ctr"/>
            <a:r>
              <a:rPr lang="en" sz="3000"/>
              <a:t>Deletion</a:t>
            </a:r>
            <a:endParaRPr sz="3000"/>
          </a:p>
        </p:txBody>
      </p:sp>
      <p:pic>
        <p:nvPicPr>
          <p:cNvPr id="19" name="Google Shape;339;p28"/>
          <p:cNvPicPr preferRelativeResize="0"/>
          <p:nvPr/>
        </p:nvPicPr>
        <p:blipFill>
          <a:blip r:embed="rId3">
            <a:alphaModFix/>
          </a:blip>
          <a:stretch>
            <a:fillRect/>
          </a:stretch>
        </p:blipFill>
        <p:spPr>
          <a:xfrm>
            <a:off x="1405014" y="2109216"/>
            <a:ext cx="9382125" cy="3352800"/>
          </a:xfrm>
          <a:prstGeom prst="rect">
            <a:avLst/>
          </a:prstGeom>
          <a:noFill/>
          <a:ln>
            <a:noFill/>
          </a:ln>
        </p:spPr>
      </p:pic>
      <p:pic>
        <p:nvPicPr>
          <p:cNvPr id="20" name="Google Shape;340;p28"/>
          <p:cNvPicPr preferRelativeResize="0"/>
          <p:nvPr/>
        </p:nvPicPr>
        <p:blipFill>
          <a:blip r:embed="rId4">
            <a:alphaModFix/>
          </a:blip>
          <a:stretch>
            <a:fillRect/>
          </a:stretch>
        </p:blipFill>
        <p:spPr>
          <a:xfrm>
            <a:off x="1405002" y="2109216"/>
            <a:ext cx="9382125" cy="3352800"/>
          </a:xfrm>
          <a:prstGeom prst="rect">
            <a:avLst/>
          </a:prstGeom>
          <a:noFill/>
          <a:ln>
            <a:noFill/>
          </a:ln>
        </p:spPr>
      </p:pic>
      <p:sp>
        <p:nvSpPr>
          <p:cNvPr id="21" name="Google Shape;341;p28"/>
          <p:cNvSpPr txBox="1"/>
          <p:nvPr/>
        </p:nvSpPr>
        <p:spPr>
          <a:xfrm>
            <a:off x="3512763" y="1105916"/>
            <a:ext cx="5166600" cy="686700"/>
          </a:xfrm>
          <a:prstGeom prst="rect">
            <a:avLst/>
          </a:prstGeom>
          <a:noFill/>
          <a:ln>
            <a:noFill/>
          </a:ln>
        </p:spPr>
        <p:txBody>
          <a:bodyPr spcFirstLastPara="1" wrap="square" lIns="91425" tIns="91425" rIns="91425" bIns="91425" anchor="ctr" anchorCtr="0">
            <a:noAutofit/>
          </a:bodyPr>
          <a:lstStyle/>
          <a:p>
            <a:pPr algn="ctr"/>
            <a:r>
              <a:rPr lang="en" sz="3000"/>
              <a:t>Insertion</a:t>
            </a:r>
            <a:endParaRPr sz="3000" dirty="0"/>
          </a:p>
        </p:txBody>
      </p:sp>
      <p:sp>
        <p:nvSpPr>
          <p:cNvPr id="11"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14"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Tree>
    <p:extLst>
      <p:ext uri="{BB962C8B-B14F-4D97-AF65-F5344CB8AC3E}">
        <p14:creationId xmlns:p14="http://schemas.microsoft.com/office/powerpoint/2010/main" val="57766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9"/>
          <p:cNvSpPr txBox="1">
            <a:spLocks noGrp="1"/>
          </p:cNvSpPr>
          <p:nvPr>
            <p:ph type="sldNum" idx="12"/>
          </p:nvPr>
        </p:nvSpPr>
        <p:spPr>
          <a:xfrm>
            <a:off x="11295372" y="6217622"/>
            <a:ext cx="731400" cy="524700"/>
          </a:xfrm>
          <a:prstGeom prst="rect">
            <a:avLst/>
          </a:prstGeom>
        </p:spPr>
        <p:txBody>
          <a:bodyPr spcFirstLastPara="1" wrap="square" lIns="121875" tIns="121875" rIns="121875" bIns="121875" anchor="ctr" anchorCtr="0">
            <a:noAutofit/>
          </a:bodyPr>
          <a:lstStyle/>
          <a:p>
            <a:fld id="{00000000-1234-1234-1234-123412341234}" type="slidenum">
              <a:rPr lang="en">
                <a:solidFill>
                  <a:srgbClr val="595959"/>
                </a:solidFill>
              </a:rPr>
              <a:pPr/>
              <a:t>49</a:t>
            </a:fld>
            <a:endParaRPr>
              <a:solidFill>
                <a:srgbClr val="595959"/>
              </a:solidFill>
            </a:endParaRPr>
          </a:p>
        </p:txBody>
      </p:sp>
      <p:sp>
        <p:nvSpPr>
          <p:cNvPr id="347" name="Google Shape;347;p29"/>
          <p:cNvSpPr txBox="1">
            <a:spLocks noGrp="1"/>
          </p:cNvSpPr>
          <p:nvPr>
            <p:ph type="title"/>
          </p:nvPr>
        </p:nvSpPr>
        <p:spPr>
          <a:xfrm>
            <a:off x="1588" y="0"/>
            <a:ext cx="12189000" cy="758700"/>
          </a:xfrm>
          <a:prstGeom prst="rect">
            <a:avLst/>
          </a:prstGeom>
          <a:solidFill>
            <a:srgbClr val="CFE2F3"/>
          </a:solidFill>
        </p:spPr>
        <p:txBody>
          <a:bodyPr spcFirstLastPara="1" wrap="square" lIns="121875" tIns="121875" rIns="121875" bIns="121875" anchor="t" anchorCtr="0">
            <a:noAutofit/>
          </a:bodyPr>
          <a:lstStyle/>
          <a:p>
            <a:r>
              <a:rPr lang="en"/>
              <a:t>Evaluation</a:t>
            </a:r>
            <a:endParaRPr/>
          </a:p>
        </p:txBody>
      </p:sp>
      <p:sp>
        <p:nvSpPr>
          <p:cNvPr id="348" name="Google Shape;348;p29"/>
          <p:cNvSpPr txBox="1"/>
          <p:nvPr/>
        </p:nvSpPr>
        <p:spPr>
          <a:xfrm>
            <a:off x="3345213" y="1393513"/>
            <a:ext cx="5501700" cy="642000"/>
          </a:xfrm>
          <a:prstGeom prst="rect">
            <a:avLst/>
          </a:prstGeom>
          <a:noFill/>
          <a:ln>
            <a:noFill/>
          </a:ln>
        </p:spPr>
        <p:txBody>
          <a:bodyPr spcFirstLastPara="1" wrap="square" lIns="91425" tIns="91425" rIns="91425" bIns="91425" anchor="b" anchorCtr="0">
            <a:noAutofit/>
          </a:bodyPr>
          <a:lstStyle/>
          <a:p>
            <a:pPr algn="ctr"/>
            <a:r>
              <a:rPr lang="en" sz="2200"/>
              <a:t>Causal metrics on ImageNet dataset</a:t>
            </a:r>
            <a:endParaRPr sz="2200"/>
          </a:p>
        </p:txBody>
      </p:sp>
      <p:grpSp>
        <p:nvGrpSpPr>
          <p:cNvPr id="349" name="Google Shape;349;p29"/>
          <p:cNvGrpSpPr/>
          <p:nvPr/>
        </p:nvGrpSpPr>
        <p:grpSpPr>
          <a:xfrm>
            <a:off x="1427588" y="2111725"/>
            <a:ext cx="9336952" cy="1562800"/>
            <a:chOff x="1426000" y="2111725"/>
            <a:chExt cx="9336952" cy="1562800"/>
          </a:xfrm>
        </p:grpSpPr>
        <p:pic>
          <p:nvPicPr>
            <p:cNvPr id="350" name="Google Shape;350;p29"/>
            <p:cNvPicPr preferRelativeResize="0"/>
            <p:nvPr/>
          </p:nvPicPr>
          <p:blipFill rotWithShape="1">
            <a:blip r:embed="rId3">
              <a:alphaModFix/>
            </a:blip>
            <a:srcRect t="26900"/>
            <a:stretch/>
          </p:blipFill>
          <p:spPr>
            <a:xfrm>
              <a:off x="1426000" y="2111725"/>
              <a:ext cx="9336952" cy="1562800"/>
            </a:xfrm>
            <a:prstGeom prst="rect">
              <a:avLst/>
            </a:prstGeom>
            <a:noFill/>
            <a:ln>
              <a:noFill/>
            </a:ln>
          </p:spPr>
        </p:pic>
        <p:sp>
          <p:nvSpPr>
            <p:cNvPr id="351" name="Google Shape;351;p29"/>
            <p:cNvSpPr/>
            <p:nvPr/>
          </p:nvSpPr>
          <p:spPr>
            <a:xfrm>
              <a:off x="1767150" y="3305400"/>
              <a:ext cx="8625000" cy="247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352" name="Google Shape;352;p29"/>
          <p:cNvGrpSpPr/>
          <p:nvPr/>
        </p:nvGrpSpPr>
        <p:grpSpPr>
          <a:xfrm>
            <a:off x="1255663" y="3993150"/>
            <a:ext cx="9555500" cy="2021350"/>
            <a:chOff x="1254075" y="4463050"/>
            <a:chExt cx="9555500" cy="2021350"/>
          </a:xfrm>
        </p:grpSpPr>
        <p:sp>
          <p:nvSpPr>
            <p:cNvPr id="353" name="Google Shape;353;p29"/>
            <p:cNvSpPr txBox="1"/>
            <p:nvPr/>
          </p:nvSpPr>
          <p:spPr>
            <a:xfrm>
              <a:off x="1379375" y="4463050"/>
              <a:ext cx="9430200" cy="642000"/>
            </a:xfrm>
            <a:prstGeom prst="rect">
              <a:avLst/>
            </a:prstGeom>
            <a:noFill/>
            <a:ln>
              <a:noFill/>
            </a:ln>
          </p:spPr>
          <p:txBody>
            <a:bodyPr spcFirstLastPara="1" wrap="square" lIns="91425" tIns="91425" rIns="91425" bIns="91425" anchor="b" anchorCtr="0">
              <a:noAutofit/>
            </a:bodyPr>
            <a:lstStyle/>
            <a:p>
              <a:pPr algn="ctr"/>
              <a:r>
                <a:rPr lang="en" sz="2200"/>
                <a:t>Localization metric (pointing game) on MSCOCO and Pascal VOC</a:t>
              </a:r>
              <a:endParaRPr sz="2200"/>
            </a:p>
          </p:txBody>
        </p:sp>
        <p:grpSp>
          <p:nvGrpSpPr>
            <p:cNvPr id="354" name="Google Shape;354;p29"/>
            <p:cNvGrpSpPr/>
            <p:nvPr/>
          </p:nvGrpSpPr>
          <p:grpSpPr>
            <a:xfrm>
              <a:off x="1254075" y="5100000"/>
              <a:ext cx="9336951" cy="1384400"/>
              <a:chOff x="1254075" y="5100000"/>
              <a:chExt cx="9336951" cy="1384400"/>
            </a:xfrm>
          </p:grpSpPr>
          <p:pic>
            <p:nvPicPr>
              <p:cNvPr id="355" name="Google Shape;355;p29"/>
              <p:cNvPicPr preferRelativeResize="0"/>
              <p:nvPr/>
            </p:nvPicPr>
            <p:blipFill rotWithShape="1">
              <a:blip r:embed="rId4">
                <a:alphaModFix/>
              </a:blip>
              <a:srcRect t="19465"/>
              <a:stretch/>
            </p:blipFill>
            <p:spPr>
              <a:xfrm>
                <a:off x="1254075" y="5105050"/>
                <a:ext cx="9336951" cy="1379350"/>
              </a:xfrm>
              <a:prstGeom prst="rect">
                <a:avLst/>
              </a:prstGeom>
              <a:noFill/>
              <a:ln>
                <a:noFill/>
              </a:ln>
            </p:spPr>
          </p:pic>
          <p:sp>
            <p:nvSpPr>
              <p:cNvPr id="356" name="Google Shape;356;p29"/>
              <p:cNvSpPr/>
              <p:nvPr/>
            </p:nvSpPr>
            <p:spPr>
              <a:xfrm>
                <a:off x="9174525" y="5100000"/>
                <a:ext cx="1336800" cy="1379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pic>
        <p:nvPicPr>
          <p:cNvPr id="3" name="Picture 2"/>
          <p:cNvPicPr>
            <a:picLocks noChangeAspect="1"/>
          </p:cNvPicPr>
          <p:nvPr/>
        </p:nvPicPr>
        <p:blipFill>
          <a:blip r:embed="rId5"/>
          <a:stretch>
            <a:fillRect/>
          </a:stretch>
        </p:blipFill>
        <p:spPr>
          <a:xfrm>
            <a:off x="1678413" y="6431450"/>
            <a:ext cx="8166100" cy="355600"/>
          </a:xfrm>
          <a:prstGeom prst="rect">
            <a:avLst/>
          </a:prstGeom>
        </p:spPr>
      </p:pic>
      <p:pic>
        <p:nvPicPr>
          <p:cNvPr id="4" name="Picture 3"/>
          <p:cNvPicPr>
            <a:picLocks noChangeAspect="1"/>
          </p:cNvPicPr>
          <p:nvPr/>
        </p:nvPicPr>
        <p:blipFill>
          <a:blip r:embed="rId6"/>
          <a:stretch>
            <a:fillRect/>
          </a:stretch>
        </p:blipFill>
        <p:spPr>
          <a:xfrm>
            <a:off x="1094213" y="6431450"/>
            <a:ext cx="1168400" cy="355600"/>
          </a:xfrm>
          <a:prstGeom prst="rect">
            <a:avLst/>
          </a:prstGeom>
        </p:spPr>
      </p:pic>
    </p:spTree>
    <p:extLst>
      <p:ext uri="{BB962C8B-B14F-4D97-AF65-F5344CB8AC3E}">
        <p14:creationId xmlns:p14="http://schemas.microsoft.com/office/powerpoint/2010/main" val="77220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5</a:t>
            </a:fld>
            <a:endParaRPr lang="en-US"/>
          </a:p>
        </p:txBody>
      </p:sp>
      <p:sp>
        <p:nvSpPr>
          <p:cNvPr id="114" name="TextBox 113"/>
          <p:cNvSpPr txBox="1"/>
          <p:nvPr/>
        </p:nvSpPr>
        <p:spPr>
          <a:xfrm>
            <a:off x="9260026" y="6233239"/>
            <a:ext cx="2923734" cy="246221"/>
          </a:xfrm>
          <a:prstGeom prst="rect">
            <a:avLst/>
          </a:prstGeom>
          <a:noFill/>
        </p:spPr>
        <p:txBody>
          <a:bodyPr wrap="square" rtlCol="0">
            <a:spAutoFit/>
          </a:bodyPr>
          <a:lstStyle/>
          <a:p>
            <a:pPr marL="227012" lvl="1">
              <a:buClr>
                <a:schemeClr val="tx2">
                  <a:lumMod val="75000"/>
                </a:schemeClr>
              </a:buClr>
            </a:pPr>
            <a:r>
              <a:rPr lang="en-US" sz="1000" dirty="0">
                <a:solidFill>
                  <a:schemeClr val="tx2">
                    <a:lumMod val="50000"/>
                  </a:schemeClr>
                </a:solidFill>
              </a:rPr>
              <a:t>Slide courtesy: </a:t>
            </a:r>
            <a:r>
              <a:rPr lang="en-US" sz="1000" dirty="0" smtClean="0">
                <a:solidFill>
                  <a:schemeClr val="tx2">
                    <a:lumMod val="50000"/>
                  </a:schemeClr>
                </a:solidFill>
              </a:rPr>
              <a:t>Kate </a:t>
            </a:r>
            <a:r>
              <a:rPr lang="en-US" sz="1000" dirty="0" err="1" smtClean="0">
                <a:solidFill>
                  <a:schemeClr val="tx2">
                    <a:lumMod val="50000"/>
                  </a:schemeClr>
                </a:solidFill>
              </a:rPr>
              <a:t>Saenko</a:t>
            </a:r>
            <a:r>
              <a:rPr lang="en-US" sz="1000" dirty="0" smtClean="0">
                <a:solidFill>
                  <a:schemeClr val="tx2">
                    <a:lumMod val="50000"/>
                  </a:schemeClr>
                </a:solidFill>
              </a:rPr>
              <a:t>, Boston University</a:t>
            </a:r>
            <a:endParaRPr lang="en-US" sz="1000" dirty="0">
              <a:solidFill>
                <a:schemeClr val="tx2">
                  <a:lumMod val="50000"/>
                </a:schemeClr>
              </a:solidFill>
            </a:endParaRPr>
          </a:p>
        </p:txBody>
      </p:sp>
      <p:pic>
        <p:nvPicPr>
          <p:cNvPr id="74" name="Picture 73">
            <a:extLst>
              <a:ext uri="{FF2B5EF4-FFF2-40B4-BE49-F238E27FC236}">
                <a16:creationId xmlns:a16="http://schemas.microsoft.com/office/drawing/2014/main" xmlns="" id="{23581C58-5F59-FA4D-A702-945659E837E2}"/>
              </a:ext>
            </a:extLst>
          </p:cNvPr>
          <p:cNvPicPr>
            <a:picLocks noChangeAspect="1"/>
          </p:cNvPicPr>
          <p:nvPr/>
        </p:nvPicPr>
        <p:blipFill rotWithShape="1">
          <a:blip r:embed="rId3"/>
          <a:srcRect l="11718" t="15322" r="63331" b="12970"/>
          <a:stretch/>
        </p:blipFill>
        <p:spPr>
          <a:xfrm>
            <a:off x="453483" y="2376948"/>
            <a:ext cx="3561305" cy="3411809"/>
          </a:xfrm>
          <a:prstGeom prst="rect">
            <a:avLst/>
          </a:prstGeom>
        </p:spPr>
      </p:pic>
      <p:sp>
        <p:nvSpPr>
          <p:cNvPr id="75" name="TextBox 74">
            <a:extLst>
              <a:ext uri="{FF2B5EF4-FFF2-40B4-BE49-F238E27FC236}">
                <a16:creationId xmlns:a16="http://schemas.microsoft.com/office/drawing/2014/main" xmlns="" id="{CF20DD48-102E-E84E-B6EA-5CC40734CDD7}"/>
              </a:ext>
            </a:extLst>
          </p:cNvPr>
          <p:cNvSpPr txBox="1"/>
          <p:nvPr/>
        </p:nvSpPr>
        <p:spPr>
          <a:xfrm>
            <a:off x="563815" y="1675668"/>
            <a:ext cx="3692152" cy="723275"/>
          </a:xfrm>
          <a:prstGeom prst="rect">
            <a:avLst/>
          </a:prstGeom>
          <a:solidFill>
            <a:schemeClr val="bg1"/>
          </a:solidFill>
        </p:spPr>
        <p:txBody>
          <a:bodyPr wrap="square" rtlCol="0">
            <a:spAutoFit/>
          </a:bodyPr>
          <a:lstStyle/>
          <a:p>
            <a:r>
              <a:rPr lang="en-US" sz="1800" dirty="0"/>
              <a:t>Neural network prediction:</a:t>
            </a:r>
          </a:p>
          <a:p>
            <a:endParaRPr lang="en-US" sz="700" dirty="0"/>
          </a:p>
          <a:p>
            <a:r>
              <a:rPr lang="en-US" sz="1600" dirty="0"/>
              <a:t>solar farm: 63%, shopping mall: 23%</a:t>
            </a:r>
          </a:p>
        </p:txBody>
      </p:sp>
      <p:sp>
        <p:nvSpPr>
          <p:cNvPr id="76" name="Google Shape;100;p14"/>
          <p:cNvSpPr txBox="1"/>
          <p:nvPr/>
        </p:nvSpPr>
        <p:spPr>
          <a:xfrm>
            <a:off x="1861073" y="951665"/>
            <a:ext cx="6232603" cy="5777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smtClean="0">
                <a:solidFill>
                  <a:srgbClr val="434343"/>
                </a:solidFill>
              </a:rPr>
              <a:t>Why Do We Need Explainable AI</a:t>
            </a:r>
            <a:endParaRPr sz="2800" dirty="0">
              <a:solidFill>
                <a:srgbClr val="434343"/>
              </a:solidFill>
            </a:endParaRPr>
          </a:p>
        </p:txBody>
      </p:sp>
      <p:sp>
        <p:nvSpPr>
          <p:cNvPr id="10" name="Rectangle 9">
            <a:extLst>
              <a:ext uri="{FF2B5EF4-FFF2-40B4-BE49-F238E27FC236}">
                <a16:creationId xmlns:a16="http://schemas.microsoft.com/office/drawing/2014/main" xmlns="" id="{CAA8FF15-5D38-A44B-9BF6-1387B563127C}"/>
              </a:ext>
            </a:extLst>
          </p:cNvPr>
          <p:cNvSpPr/>
          <p:nvPr/>
        </p:nvSpPr>
        <p:spPr>
          <a:xfrm>
            <a:off x="9882167" y="951665"/>
            <a:ext cx="2048894" cy="369332"/>
          </a:xfrm>
          <a:prstGeom prst="rect">
            <a:avLst/>
          </a:prstGeom>
        </p:spPr>
        <p:txBody>
          <a:bodyPr wrap="none">
            <a:spAutoFit/>
          </a:bodyPr>
          <a:lstStyle/>
          <a:p>
            <a:r>
              <a:rPr lang="en-US" dirty="0">
                <a:ln w="0"/>
                <a:latin typeface="Calibri"/>
                <a:cs typeface="Calibri"/>
                <a:sym typeface="Calibri"/>
              </a:rPr>
              <a:t>○ </a:t>
            </a:r>
            <a:r>
              <a:rPr lang="en-US">
                <a:ln w="0"/>
                <a:latin typeface="Calibri"/>
                <a:cs typeface="Calibri"/>
                <a:sym typeface="Calibri"/>
              </a:rPr>
              <a:t>explain </a:t>
            </a:r>
            <a:r>
              <a:rPr lang="en-US" smtClean="0">
                <a:ln w="0"/>
                <a:latin typeface="Calibri"/>
                <a:cs typeface="Calibri"/>
                <a:sym typeface="Calibri"/>
              </a:rPr>
              <a:t>prediction</a:t>
            </a:r>
            <a:endParaRPr lang="en-US" dirty="0" smtClean="0">
              <a:ln w="0"/>
              <a:latin typeface="Calibri"/>
              <a:cs typeface="Calibri"/>
              <a:sym typeface="Calibri"/>
            </a:endParaRPr>
          </a:p>
        </p:txBody>
      </p:sp>
      <p:sp>
        <p:nvSpPr>
          <p:cNvPr id="12"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11" name="Footer Placeholder 7"/>
          <p:cNvSpPr>
            <a:spLocks noGrp="1"/>
          </p:cNvSpPr>
          <p:nvPr>
            <p:ph type="ftr" sz="quarter" idx="11"/>
          </p:nvPr>
        </p:nvSpPr>
        <p:spPr>
          <a:xfrm>
            <a:off x="2012197" y="6492277"/>
            <a:ext cx="8167606" cy="365125"/>
          </a:xfrm>
        </p:spPr>
        <p:txBody>
          <a:bodyPr/>
          <a:lstStyle/>
          <a:p>
            <a:r>
              <a:rPr lang="en-US" dirty="0" smtClean="0"/>
              <a:t>CS60010 / Deep Learning | </a:t>
            </a:r>
            <a:r>
              <a:rPr lang="en-US" dirty="0" err="1" smtClean="0"/>
              <a:t>Explainibility</a:t>
            </a:r>
            <a:r>
              <a:rPr lang="en-US" dirty="0" smtClean="0"/>
              <a:t> </a:t>
            </a:r>
            <a:r>
              <a:rPr lang="en-US" smtClean="0"/>
              <a:t>and Bias (</a:t>
            </a:r>
            <a:r>
              <a:rPr lang="en-US" dirty="0" smtClean="0"/>
              <a:t>c) Abir Das</a:t>
            </a:r>
            <a:endParaRPr lang="en-US" dirty="0"/>
          </a:p>
        </p:txBody>
      </p:sp>
    </p:spTree>
    <p:extLst>
      <p:ext uri="{BB962C8B-B14F-4D97-AF65-F5344CB8AC3E}">
        <p14:creationId xmlns:p14="http://schemas.microsoft.com/office/powerpoint/2010/main" val="24645087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50</a:t>
            </a:fld>
            <a:endParaRPr lang="en-US" dirty="0"/>
          </a:p>
        </p:txBody>
      </p:sp>
      <p:sp>
        <p:nvSpPr>
          <p:cNvPr id="11" name="Google Shape;87;p12"/>
          <p:cNvSpPr txBox="1"/>
          <p:nvPr/>
        </p:nvSpPr>
        <p:spPr>
          <a:xfrm>
            <a:off x="284813" y="2710520"/>
            <a:ext cx="11587397"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Bias in AI</a:t>
            </a:r>
            <a:endParaRPr sz="3000" dirty="0">
              <a:solidFill>
                <a:srgbClr val="434343"/>
              </a:solidFill>
            </a:endParaRPr>
          </a:p>
        </p:txBody>
      </p:sp>
      <p:sp>
        <p:nvSpPr>
          <p:cNvPr id="115"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6" name="Date Placeholder 3"/>
          <p:cNvSpPr>
            <a:spLocks noGrp="1"/>
          </p:cNvSpPr>
          <p:nvPr>
            <p:ph type="dt" sz="half" idx="10"/>
          </p:nvPr>
        </p:nvSpPr>
        <p:spPr>
          <a:xfrm>
            <a:off x="566544" y="6356350"/>
            <a:ext cx="1445653" cy="365125"/>
          </a:xfrm>
        </p:spPr>
        <p:txBody>
          <a:bodyPr/>
          <a:lstStyle/>
          <a:p>
            <a:r>
              <a:rPr lang="en-US" smtClean="0"/>
              <a:t>01, 02, 03 Apr 2020</a:t>
            </a:r>
            <a:endParaRPr lang="en-US" dirty="0"/>
          </a:p>
        </p:txBody>
      </p:sp>
    </p:spTree>
    <p:extLst>
      <p:ext uri="{BB962C8B-B14F-4D97-AF65-F5344CB8AC3E}">
        <p14:creationId xmlns:p14="http://schemas.microsoft.com/office/powerpoint/2010/main" val="12180272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51</a:t>
            </a:fld>
            <a:endParaRPr lang="en-US" dirty="0"/>
          </a:p>
        </p:txBody>
      </p:sp>
      <p:sp>
        <p:nvSpPr>
          <p:cNvPr id="115"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116" name="Date Placeholder 3"/>
          <p:cNvSpPr>
            <a:spLocks noGrp="1"/>
          </p:cNvSpPr>
          <p:nvPr>
            <p:ph type="dt" sz="half" idx="10"/>
          </p:nvPr>
        </p:nvSpPr>
        <p:spPr>
          <a:xfrm>
            <a:off x="566544" y="6356350"/>
            <a:ext cx="1445653" cy="365125"/>
          </a:xfrm>
        </p:spPr>
        <p:txBody>
          <a:bodyPr/>
          <a:lstStyle/>
          <a:p>
            <a:r>
              <a:rPr lang="en-US" smtClean="0"/>
              <a:t>01, 02, 03 Apr 2020</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544" y="1015543"/>
            <a:ext cx="9496926" cy="5340807"/>
          </a:xfrm>
          <a:prstGeom prst="rect">
            <a:avLst/>
          </a:prstGeom>
        </p:spPr>
      </p:pic>
      <p:sp>
        <p:nvSpPr>
          <p:cNvPr id="117" name="TextBox 116"/>
          <p:cNvSpPr txBox="1"/>
          <p:nvPr/>
        </p:nvSpPr>
        <p:spPr>
          <a:xfrm>
            <a:off x="9833811" y="6289282"/>
            <a:ext cx="2294020" cy="246221"/>
          </a:xfrm>
          <a:prstGeom prst="rect">
            <a:avLst/>
          </a:prstGeom>
          <a:noFill/>
        </p:spPr>
        <p:txBody>
          <a:bodyPr wrap="square" rtlCol="0">
            <a:spAutoFit/>
          </a:bodyPr>
          <a:lstStyle/>
          <a:p>
            <a:pPr marL="227012" lvl="1">
              <a:buClr>
                <a:schemeClr val="tx2">
                  <a:lumMod val="75000"/>
                </a:schemeClr>
              </a:buClr>
            </a:pPr>
            <a:r>
              <a:rPr lang="en-US" sz="1000" smtClean="0">
                <a:solidFill>
                  <a:schemeClr val="tx2">
                    <a:lumMod val="50000"/>
                  </a:schemeClr>
                </a:solidFill>
              </a:rPr>
              <a:t>Slide courtesy: Aaron Roth</a:t>
            </a:r>
            <a:endParaRPr lang="en-US" sz="1400" dirty="0">
              <a:solidFill>
                <a:schemeClr val="tx2">
                  <a:lumMod val="50000"/>
                </a:schemeClr>
              </a:solidFill>
            </a:endParaRPr>
          </a:p>
        </p:txBody>
      </p:sp>
    </p:spTree>
    <p:extLst>
      <p:ext uri="{BB962C8B-B14F-4D97-AF65-F5344CB8AC3E}">
        <p14:creationId xmlns:p14="http://schemas.microsoft.com/office/powerpoint/2010/main" val="16409608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52</a:t>
            </a:fld>
            <a:endParaRPr lang="en-US" dirty="0"/>
          </a:p>
        </p:txBody>
      </p:sp>
      <p:sp>
        <p:nvSpPr>
          <p:cNvPr id="11" name="Google Shape;87;p12"/>
          <p:cNvSpPr txBox="1"/>
          <p:nvPr/>
        </p:nvSpPr>
        <p:spPr>
          <a:xfrm>
            <a:off x="284813" y="817552"/>
            <a:ext cx="11587397"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Bias</a:t>
            </a:r>
            <a:endParaRPr sz="3000" dirty="0">
              <a:solidFill>
                <a:srgbClr val="434343"/>
              </a:solidFill>
            </a:endParaRPr>
          </a:p>
        </p:txBody>
      </p:sp>
      <p:sp>
        <p:nvSpPr>
          <p:cNvPr id="12"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8" name="Google Shape;100;p14"/>
          <p:cNvSpPr txBox="1"/>
          <p:nvPr/>
        </p:nvSpPr>
        <p:spPr>
          <a:xfrm>
            <a:off x="463745" y="1399321"/>
            <a:ext cx="11264510" cy="4584384"/>
          </a:xfrm>
          <a:prstGeom prst="rect">
            <a:avLst/>
          </a:prstGeom>
          <a:noFill/>
          <a:ln>
            <a:noFill/>
          </a:ln>
        </p:spPr>
        <p:txBody>
          <a:bodyPr spcFirstLastPara="1" wrap="square" lIns="91425" tIns="91425" rIns="91425" bIns="91425" anchor="t" anchorCtr="0">
            <a:noAutofit/>
          </a:bodyPr>
          <a:lstStyle/>
          <a:p>
            <a:pPr marL="285750" indent="-285750">
              <a:buFont typeface="Arial" panose="020B0604020202020204" pitchFamily="34" charset="0"/>
              <a:buChar char="•"/>
            </a:pPr>
            <a:r>
              <a:rPr lang="en-US" sz="2400" dirty="0" smtClean="0"/>
              <a:t>Definition of Bias in computer systems from “Bias in Computer Systems” by </a:t>
            </a:r>
            <a:r>
              <a:rPr lang="en-US" sz="2400" dirty="0" err="1" smtClean="0"/>
              <a:t>Batya</a:t>
            </a:r>
            <a:r>
              <a:rPr lang="en-US" sz="2400" dirty="0" smtClean="0"/>
              <a:t> Friedman (1996). </a:t>
            </a:r>
            <a:r>
              <a:rPr lang="mr-IN" sz="2400" dirty="0" smtClean="0"/>
              <a:t>–</a:t>
            </a:r>
            <a:r>
              <a:rPr lang="en-US" sz="2400" dirty="0" smtClean="0"/>
              <a:t> “computer </a:t>
            </a:r>
            <a:r>
              <a:rPr lang="en-US" sz="2400" dirty="0"/>
              <a:t>systems </a:t>
            </a:r>
            <a:r>
              <a:rPr lang="en-US" sz="2400" dirty="0" smtClean="0"/>
              <a:t>that </a:t>
            </a:r>
            <a:r>
              <a:rPr lang="en-US" sz="2400" i="1" dirty="0" smtClean="0"/>
              <a:t>systematically</a:t>
            </a:r>
            <a:r>
              <a:rPr lang="en-US" sz="2400" dirty="0" smtClean="0"/>
              <a:t> </a:t>
            </a:r>
            <a:r>
              <a:rPr lang="en-US" sz="2400" dirty="0"/>
              <a:t>and </a:t>
            </a:r>
            <a:r>
              <a:rPr lang="en-US" sz="2400" i="1" dirty="0"/>
              <a:t>unfairly discriminate</a:t>
            </a:r>
            <a:r>
              <a:rPr lang="en-US" sz="2400" dirty="0"/>
              <a:t> against certain individuals </a:t>
            </a:r>
            <a:r>
              <a:rPr lang="en-US" sz="2400" dirty="0" smtClean="0"/>
              <a:t>or groups </a:t>
            </a:r>
            <a:r>
              <a:rPr lang="en-US" sz="2400" dirty="0"/>
              <a:t>of individuals in favor of </a:t>
            </a:r>
            <a:r>
              <a:rPr lang="en-US" sz="2400" dirty="0" smtClean="0"/>
              <a:t>others”.</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Example (from the same paper): For an automated credit advisor</a:t>
            </a:r>
          </a:p>
          <a:p>
            <a:pPr marL="742950" lvl="1" indent="-285750">
              <a:buFont typeface="Arial" panose="020B0604020202020204" pitchFamily="34" charset="0"/>
              <a:buChar char="•"/>
            </a:pPr>
            <a:r>
              <a:rPr lang="en-US" sz="2400" dirty="0" smtClean="0"/>
              <a:t>System denying credits to </a:t>
            </a:r>
            <a:r>
              <a:rPr lang="en-US" sz="2400" dirty="0"/>
              <a:t>individuals with consistently </a:t>
            </a:r>
            <a:r>
              <a:rPr lang="en-US" sz="2400" dirty="0" smtClean="0"/>
              <a:t>poor payment records is not a biased system.</a:t>
            </a:r>
          </a:p>
          <a:p>
            <a:pPr marL="742950" lvl="1" indent="-285750">
              <a:buFont typeface="Arial" panose="020B0604020202020204" pitchFamily="34" charset="0"/>
              <a:buChar char="•"/>
            </a:pPr>
            <a:r>
              <a:rPr lang="en-US" sz="2400" dirty="0"/>
              <a:t>But, </a:t>
            </a:r>
            <a:r>
              <a:rPr lang="en-US" sz="2400" dirty="0" smtClean="0"/>
              <a:t>systematically denying to </a:t>
            </a:r>
            <a:r>
              <a:rPr lang="en-US" sz="2400" dirty="0"/>
              <a:t>individuals with ethnic </a:t>
            </a:r>
            <a:r>
              <a:rPr lang="en-US" sz="2400" dirty="0" smtClean="0"/>
              <a:t>surnames is unfair discrimination as that is not a relevant criterion to asses credit rating.</a:t>
            </a:r>
            <a:endParaRPr lang="en-US" sz="4800" dirty="0" smtClean="0"/>
          </a:p>
          <a:p>
            <a:pPr marL="285750" indent="-285750">
              <a:buFont typeface="Arial" panose="020B0604020202020204" pitchFamily="34" charset="0"/>
              <a:buChar char="•"/>
            </a:pPr>
            <a:endParaRPr lang="en-US" sz="2400" dirty="0" smtClean="0"/>
          </a:p>
        </p:txBody>
      </p:sp>
      <p:sp>
        <p:nvSpPr>
          <p:cNvPr id="9" name="Date Placeholder 3"/>
          <p:cNvSpPr>
            <a:spLocks noGrp="1"/>
          </p:cNvSpPr>
          <p:nvPr>
            <p:ph type="dt" sz="half" idx="10"/>
          </p:nvPr>
        </p:nvSpPr>
        <p:spPr>
          <a:xfrm>
            <a:off x="566544" y="6356350"/>
            <a:ext cx="1445653" cy="365125"/>
          </a:xfrm>
        </p:spPr>
        <p:txBody>
          <a:bodyPr/>
          <a:lstStyle/>
          <a:p>
            <a:r>
              <a:rPr lang="en-US" smtClean="0"/>
              <a:t>01, 02, 03 Apr 2020</a:t>
            </a:r>
            <a:endParaRPr lang="en-US" dirty="0"/>
          </a:p>
        </p:txBody>
      </p:sp>
    </p:spTree>
    <p:extLst>
      <p:ext uri="{BB962C8B-B14F-4D97-AF65-F5344CB8AC3E}">
        <p14:creationId xmlns:p14="http://schemas.microsoft.com/office/powerpoint/2010/main" val="15879149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53</a:t>
            </a:fld>
            <a:endParaRPr lang="en-US" dirty="0"/>
          </a:p>
        </p:txBody>
      </p:sp>
      <p:sp>
        <p:nvSpPr>
          <p:cNvPr id="11" name="Google Shape;87;p12"/>
          <p:cNvSpPr txBox="1"/>
          <p:nvPr/>
        </p:nvSpPr>
        <p:spPr>
          <a:xfrm>
            <a:off x="284813" y="817552"/>
            <a:ext cx="11587397"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Bias</a:t>
            </a:r>
            <a:endParaRPr sz="3000" dirty="0">
              <a:solidFill>
                <a:srgbClr val="434343"/>
              </a:solidFill>
            </a:endParaRPr>
          </a:p>
        </p:txBody>
      </p:sp>
      <p:sp>
        <p:nvSpPr>
          <p:cNvPr id="12"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8" name="Google Shape;100;p14"/>
          <p:cNvSpPr txBox="1"/>
          <p:nvPr/>
        </p:nvSpPr>
        <p:spPr>
          <a:xfrm>
            <a:off x="284813" y="1399321"/>
            <a:ext cx="11714682" cy="4584384"/>
          </a:xfrm>
          <a:prstGeom prst="rect">
            <a:avLst/>
          </a:prstGeom>
          <a:noFill/>
          <a:ln>
            <a:noFill/>
          </a:ln>
        </p:spPr>
        <p:txBody>
          <a:bodyPr spcFirstLastPara="1" wrap="square" lIns="91425" tIns="91425" rIns="91425" bIns="91425" anchor="t" anchorCtr="0">
            <a:noAutofit/>
          </a:bodyPr>
          <a:lstStyle/>
          <a:p>
            <a:pPr marL="285750" indent="-285750">
              <a:buFont typeface="Arial" panose="020B0604020202020204" pitchFamily="34" charset="0"/>
              <a:buChar char="•"/>
            </a:pPr>
            <a:r>
              <a:rPr lang="en-US" sz="2400" dirty="0"/>
              <a:t>unfair discrimination alone does not give rise </a:t>
            </a:r>
            <a:r>
              <a:rPr lang="en-US" sz="2400" dirty="0" smtClean="0"/>
              <a:t>to bias </a:t>
            </a:r>
            <a:r>
              <a:rPr lang="en-US" sz="2400" dirty="0"/>
              <a:t>unless it occurs </a:t>
            </a:r>
            <a:r>
              <a:rPr lang="en-US" sz="2400" dirty="0" smtClean="0"/>
              <a:t>systematically.</a:t>
            </a:r>
          </a:p>
          <a:p>
            <a:pPr marL="742950" lvl="1" indent="-285750">
              <a:buFont typeface="Arial" panose="020B0604020202020204" pitchFamily="34" charset="0"/>
              <a:buChar char="•"/>
            </a:pPr>
            <a:r>
              <a:rPr lang="en-US" sz="2400" dirty="0" smtClean="0"/>
              <a:t>Imagine a credit applicant having ethnic surname. If a</a:t>
            </a:r>
            <a:r>
              <a:rPr lang="en-US" sz="2400" dirty="0"/>
              <a:t> random glitch in the </a:t>
            </a:r>
            <a:r>
              <a:rPr lang="en-US" sz="2400" dirty="0" smtClean="0"/>
              <a:t>system mistakenly copies some credit information from another person and that lowers the applicant’s rating</a:t>
            </a:r>
            <a:r>
              <a:rPr lang="en-US" sz="2400" dirty="0"/>
              <a:t>. While this applicant </a:t>
            </a:r>
            <a:r>
              <a:rPr lang="en-US" sz="2400" dirty="0" smtClean="0"/>
              <a:t>experiences unfair </a:t>
            </a:r>
            <a:r>
              <a:rPr lang="en-US" sz="2400" dirty="0"/>
              <a:t>discrimination resulting from this random glitch, the applicant </a:t>
            </a:r>
            <a:r>
              <a:rPr lang="en-US" sz="2400" dirty="0" smtClean="0"/>
              <a:t>could have </a:t>
            </a:r>
            <a:r>
              <a:rPr lang="en-US" sz="2400" dirty="0"/>
              <a:t>been anybody</a:t>
            </a:r>
            <a:r>
              <a:rPr lang="en-US" sz="2400" dirty="0" smtClean="0"/>
              <a:t>.</a:t>
            </a:r>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systematic discrimination does not establish bias unless it </a:t>
            </a:r>
            <a:r>
              <a:rPr lang="en-US" sz="2400" dirty="0" smtClean="0"/>
              <a:t>is joined </a:t>
            </a:r>
            <a:r>
              <a:rPr lang="en-US" sz="2400" dirty="0"/>
              <a:t>with an unfair </a:t>
            </a:r>
            <a:r>
              <a:rPr lang="en-US" sz="2400" dirty="0" smtClean="0"/>
              <a:t>outcome</a:t>
            </a:r>
          </a:p>
          <a:p>
            <a:pPr marL="742950" lvl="1" indent="-285750">
              <a:buFont typeface="Arial" panose="020B0604020202020204" pitchFamily="34" charset="0"/>
              <a:buChar char="•"/>
            </a:pPr>
            <a:r>
              <a:rPr lang="en-US" sz="2400" dirty="0" smtClean="0"/>
              <a:t>Lets consider a car tracking system. Due to imprecision in calculation if the car’s position gets wrong then its an error but does not bring about an unfair outcome.</a:t>
            </a:r>
            <a:endParaRPr lang="en-US" sz="2400" dirty="0"/>
          </a:p>
        </p:txBody>
      </p:sp>
      <p:sp>
        <p:nvSpPr>
          <p:cNvPr id="9" name="Date Placeholder 3"/>
          <p:cNvSpPr>
            <a:spLocks noGrp="1"/>
          </p:cNvSpPr>
          <p:nvPr>
            <p:ph type="dt" sz="half" idx="10"/>
          </p:nvPr>
        </p:nvSpPr>
        <p:spPr>
          <a:xfrm>
            <a:off x="566544" y="6356350"/>
            <a:ext cx="1445653" cy="365125"/>
          </a:xfrm>
        </p:spPr>
        <p:txBody>
          <a:bodyPr/>
          <a:lstStyle/>
          <a:p>
            <a:r>
              <a:rPr lang="en-US" smtClean="0"/>
              <a:t>01, 02, 03 Apr 2020</a:t>
            </a:r>
            <a:endParaRPr lang="en-US" dirty="0"/>
          </a:p>
        </p:txBody>
      </p:sp>
    </p:spTree>
    <p:extLst>
      <p:ext uri="{BB962C8B-B14F-4D97-AF65-F5344CB8AC3E}">
        <p14:creationId xmlns:p14="http://schemas.microsoft.com/office/powerpoint/2010/main" val="16806137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54</a:t>
            </a:fld>
            <a:endParaRPr lang="en-US" dirty="0"/>
          </a:p>
        </p:txBody>
      </p:sp>
      <p:sp>
        <p:nvSpPr>
          <p:cNvPr id="11" name="Google Shape;87;p12"/>
          <p:cNvSpPr txBox="1"/>
          <p:nvPr/>
        </p:nvSpPr>
        <p:spPr>
          <a:xfrm>
            <a:off x="284813" y="817552"/>
            <a:ext cx="11587397"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Cause of Unfairness</a:t>
            </a:r>
            <a:endParaRPr sz="3000" dirty="0">
              <a:solidFill>
                <a:srgbClr val="434343"/>
              </a:solidFill>
            </a:endParaRPr>
          </a:p>
        </p:txBody>
      </p:sp>
      <p:sp>
        <p:nvSpPr>
          <p:cNvPr id="12"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8" name="Google Shape;100;p14"/>
          <p:cNvSpPr txBox="1"/>
          <p:nvPr/>
        </p:nvSpPr>
        <p:spPr>
          <a:xfrm>
            <a:off x="284813" y="1399321"/>
            <a:ext cx="11714682" cy="4584384"/>
          </a:xfrm>
          <a:prstGeom prst="rect">
            <a:avLst/>
          </a:prstGeom>
          <a:noFill/>
          <a:ln>
            <a:noFill/>
          </a:ln>
        </p:spPr>
        <p:txBody>
          <a:bodyPr spcFirstLastPara="1" wrap="square" lIns="91425" tIns="91425" rIns="91425" bIns="91425" anchor="t" anchorCtr="0">
            <a:noAutofit/>
          </a:bodyPr>
          <a:lstStyle/>
          <a:p>
            <a:pPr marL="285750" indent="-285750">
              <a:buFont typeface="Arial" panose="020B0604020202020204" pitchFamily="34" charset="0"/>
              <a:buChar char="•"/>
            </a:pPr>
            <a:r>
              <a:rPr lang="en-US" sz="2400" dirty="0" smtClean="0"/>
              <a:t>Bias encoded in Data.</a:t>
            </a:r>
          </a:p>
          <a:p>
            <a:pPr marL="742950" lvl="1" indent="-285750">
              <a:buFont typeface="Arial" panose="020B0604020202020204" pitchFamily="34" charset="0"/>
              <a:buChar char="•"/>
            </a:pPr>
            <a:r>
              <a:rPr lang="en-US" sz="2400" dirty="0" smtClean="0"/>
              <a:t>“</a:t>
            </a:r>
            <a:r>
              <a:rPr lang="en-US" sz="2400" i="1" dirty="0" smtClean="0"/>
              <a:t>ML techniques are designed to fit data and so will naturally replicate any bias already present in the data. There is no reason to expect them to remove existing bias.</a:t>
            </a:r>
            <a:r>
              <a:rPr lang="en-US" sz="2400" dirty="0" smtClean="0"/>
              <a: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Minimizing Average Error Fits Majority Populations.</a:t>
            </a:r>
          </a:p>
          <a:p>
            <a:pPr marL="742950" lvl="1" indent="-285750">
              <a:buFont typeface="Arial" panose="020B0604020202020204" pitchFamily="34" charset="0"/>
              <a:buChar char="•"/>
            </a:pPr>
            <a:r>
              <a:rPr lang="en-US" sz="2400" dirty="0" smtClean="0"/>
              <a:t>“</a:t>
            </a:r>
            <a:r>
              <a:rPr lang="en-US" sz="2400" i="1" dirty="0" smtClean="0"/>
              <a:t>A ML algorithm cannot simultaneously fit to all populations optimally, it will fit the majority population. The fit to majority population is more important to overall error than the fit to minority population.</a:t>
            </a:r>
            <a:r>
              <a:rPr lang="en-US" sz="2400" dirty="0" smtClean="0"/>
              <a: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The need to Explore.</a:t>
            </a:r>
          </a:p>
          <a:p>
            <a:pPr marL="742950" lvl="1" indent="-285750">
              <a:buFont typeface="Arial" panose="020B0604020202020204" pitchFamily="34" charset="0"/>
              <a:buChar char="•"/>
            </a:pPr>
            <a:r>
              <a:rPr lang="en-US" sz="2400" i="1" dirty="0" smtClean="0"/>
              <a:t>“We </a:t>
            </a:r>
            <a:r>
              <a:rPr lang="en-US" sz="2400" i="1" dirty="0"/>
              <a:t>only observe whether an inmate will recidivate if we release him. We only observe the efficacy of a drug on patients to whom it is </a:t>
            </a:r>
            <a:r>
              <a:rPr lang="en-US" sz="2400" i="1" dirty="0" smtClean="0"/>
              <a:t>assigned.”</a:t>
            </a:r>
            <a:endParaRPr lang="en-US" sz="2400" i="1" dirty="0"/>
          </a:p>
          <a:p>
            <a:pPr marL="742950" lvl="1" indent="-285750">
              <a:buFont typeface="Arial" panose="020B0604020202020204" pitchFamily="34" charset="0"/>
              <a:buChar char="•"/>
            </a:pPr>
            <a:endParaRPr lang="en-US" sz="2400" dirty="0" smtClean="0"/>
          </a:p>
          <a:p>
            <a:pPr marL="742950" lvl="1" indent="-285750">
              <a:buFont typeface="Arial" panose="020B0604020202020204" pitchFamily="34" charset="0"/>
              <a:buChar char="•"/>
            </a:pPr>
            <a:endParaRPr lang="en-US" sz="2400" dirty="0"/>
          </a:p>
        </p:txBody>
      </p:sp>
      <p:sp>
        <p:nvSpPr>
          <p:cNvPr id="7" name="TextBox 6"/>
          <p:cNvSpPr txBox="1"/>
          <p:nvPr/>
        </p:nvSpPr>
        <p:spPr>
          <a:xfrm>
            <a:off x="7574692" y="6178161"/>
            <a:ext cx="4617308" cy="246221"/>
          </a:xfrm>
          <a:prstGeom prst="rect">
            <a:avLst/>
          </a:prstGeom>
          <a:noFill/>
        </p:spPr>
        <p:txBody>
          <a:bodyPr wrap="square" rtlCol="0">
            <a:spAutoFit/>
          </a:bodyPr>
          <a:lstStyle/>
          <a:p>
            <a:pPr marL="227012" lvl="1">
              <a:buClr>
                <a:schemeClr val="tx2">
                  <a:lumMod val="75000"/>
                </a:schemeClr>
              </a:buClr>
            </a:pPr>
            <a:r>
              <a:rPr lang="en-US" sz="1000" dirty="0">
                <a:solidFill>
                  <a:schemeClr val="tx2">
                    <a:lumMod val="50000"/>
                  </a:schemeClr>
                </a:solidFill>
              </a:rPr>
              <a:t>A</a:t>
            </a:r>
            <a:r>
              <a:rPr lang="en-US" sz="1000" dirty="0" smtClean="0">
                <a:solidFill>
                  <a:schemeClr val="tx2">
                    <a:lumMod val="50000"/>
                  </a:schemeClr>
                </a:solidFill>
              </a:rPr>
              <a:t>. </a:t>
            </a:r>
            <a:r>
              <a:rPr lang="en-US" sz="1000" dirty="0" err="1"/>
              <a:t>Chouldechov</a:t>
            </a:r>
            <a:r>
              <a:rPr lang="en-US" sz="1000" dirty="0" smtClean="0">
                <a:solidFill>
                  <a:schemeClr val="tx2">
                    <a:lumMod val="50000"/>
                  </a:schemeClr>
                </a:solidFill>
              </a:rPr>
              <a:t>, </a:t>
            </a:r>
            <a:r>
              <a:rPr lang="en-US" sz="1000" dirty="0">
                <a:solidFill>
                  <a:schemeClr val="tx2">
                    <a:lumMod val="50000"/>
                  </a:schemeClr>
                </a:solidFill>
              </a:rPr>
              <a:t>A</a:t>
            </a:r>
            <a:r>
              <a:rPr lang="en-US" sz="1000" dirty="0" smtClean="0">
                <a:solidFill>
                  <a:schemeClr val="tx2">
                    <a:lumMod val="50000"/>
                  </a:schemeClr>
                </a:solidFill>
              </a:rPr>
              <a:t>. Roth, </a:t>
            </a:r>
            <a:r>
              <a:rPr lang="en-US" sz="1000" dirty="0">
                <a:solidFill>
                  <a:schemeClr val="tx2">
                    <a:lumMod val="50000"/>
                  </a:schemeClr>
                </a:solidFill>
              </a:rPr>
              <a:t>“The Frontiers of Fairness in Machine Learning</a:t>
            </a:r>
            <a:r>
              <a:rPr lang="en-US" sz="1000" dirty="0" smtClean="0">
                <a:solidFill>
                  <a:schemeClr val="tx2">
                    <a:lumMod val="50000"/>
                  </a:schemeClr>
                </a:solidFill>
              </a:rPr>
              <a:t>”, 2018</a:t>
            </a:r>
            <a:endParaRPr lang="en-US" sz="1400" dirty="0">
              <a:solidFill>
                <a:schemeClr val="tx2">
                  <a:lumMod val="50000"/>
                </a:schemeClr>
              </a:solidFill>
            </a:endParaRPr>
          </a:p>
        </p:txBody>
      </p:sp>
      <p:sp>
        <p:nvSpPr>
          <p:cNvPr id="9" name="Date Placeholder 3"/>
          <p:cNvSpPr>
            <a:spLocks noGrp="1"/>
          </p:cNvSpPr>
          <p:nvPr>
            <p:ph type="dt" sz="half" idx="10"/>
          </p:nvPr>
        </p:nvSpPr>
        <p:spPr>
          <a:xfrm>
            <a:off x="566544" y="6356350"/>
            <a:ext cx="1445653" cy="365125"/>
          </a:xfrm>
        </p:spPr>
        <p:txBody>
          <a:bodyPr/>
          <a:lstStyle/>
          <a:p>
            <a:r>
              <a:rPr lang="en-US" smtClean="0"/>
              <a:t>01, 02, 03 Apr 2020</a:t>
            </a:r>
            <a:endParaRPr lang="en-US" dirty="0"/>
          </a:p>
        </p:txBody>
      </p:sp>
    </p:spTree>
    <p:extLst>
      <p:ext uri="{BB962C8B-B14F-4D97-AF65-F5344CB8AC3E}">
        <p14:creationId xmlns:p14="http://schemas.microsoft.com/office/powerpoint/2010/main" val="12026817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55</a:t>
            </a:fld>
            <a:endParaRPr lang="en-US" dirty="0"/>
          </a:p>
        </p:txBody>
      </p:sp>
      <p:sp>
        <p:nvSpPr>
          <p:cNvPr id="11" name="Google Shape;87;p12"/>
          <p:cNvSpPr txBox="1"/>
          <p:nvPr/>
        </p:nvSpPr>
        <p:spPr>
          <a:xfrm>
            <a:off x="284813" y="817552"/>
            <a:ext cx="11587397"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Example of AI (Un)Fairness: COMPASS</a:t>
            </a:r>
            <a:endParaRPr sz="3000" dirty="0">
              <a:solidFill>
                <a:srgbClr val="434343"/>
              </a:solidFill>
            </a:endParaRPr>
          </a:p>
        </p:txBody>
      </p:sp>
      <p:sp>
        <p:nvSpPr>
          <p:cNvPr id="12"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8" name="Google Shape;100;p14"/>
          <p:cNvSpPr txBox="1"/>
          <p:nvPr/>
        </p:nvSpPr>
        <p:spPr>
          <a:xfrm>
            <a:off x="463745" y="1399321"/>
            <a:ext cx="11264510" cy="4584384"/>
          </a:xfrm>
          <a:prstGeom prst="rect">
            <a:avLst/>
          </a:prstGeom>
          <a:noFill/>
          <a:ln>
            <a:noFill/>
          </a:ln>
        </p:spPr>
        <p:txBody>
          <a:bodyPr spcFirstLastPara="1" wrap="square" lIns="91425" tIns="91425" rIns="91425" bIns="91425" anchor="t" anchorCtr="0">
            <a:noAutofit/>
          </a:bodyPr>
          <a:lstStyle/>
          <a:p>
            <a:pPr marL="285750" indent="-285750">
              <a:buFont typeface="Arial" panose="020B0604020202020204" pitchFamily="34" charset="0"/>
              <a:buChar char="•"/>
            </a:pPr>
            <a:r>
              <a:rPr lang="en-US" sz="2400" dirty="0" smtClean="0"/>
              <a:t>Criminal justice: recidivism algorithms (COMPAS)</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Predicting if a defendant should receive bail</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Unbalanced false positive rates: more likely to wrongly deny a black person bail</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197" y="3774461"/>
            <a:ext cx="7815847" cy="2026762"/>
          </a:xfrm>
          <a:prstGeom prst="rect">
            <a:avLst/>
          </a:prstGeom>
        </p:spPr>
      </p:pic>
      <p:sp>
        <p:nvSpPr>
          <p:cNvPr id="5" name="TextBox 4"/>
          <p:cNvSpPr txBox="1"/>
          <p:nvPr/>
        </p:nvSpPr>
        <p:spPr>
          <a:xfrm>
            <a:off x="397107" y="6022778"/>
            <a:ext cx="6168227" cy="276999"/>
          </a:xfrm>
          <a:prstGeom prst="rect">
            <a:avLst/>
          </a:prstGeom>
          <a:noFill/>
        </p:spPr>
        <p:txBody>
          <a:bodyPr wrap="none" rtlCol="0">
            <a:spAutoFit/>
          </a:bodyPr>
          <a:lstStyle/>
          <a:p>
            <a:r>
              <a:rPr lang="en-US" sz="1200" dirty="0" smtClean="0">
                <a:solidFill>
                  <a:srgbClr val="0000FF"/>
                </a:solidFill>
                <a:latin typeface=""/>
              </a:rPr>
              <a:t>https</a:t>
            </a:r>
            <a:r>
              <a:rPr lang="en-US" sz="1200" dirty="0">
                <a:solidFill>
                  <a:srgbClr val="0000FF"/>
                </a:solidFill>
                <a:latin typeface=""/>
              </a:rPr>
              <a:t>://</a:t>
            </a:r>
            <a:r>
              <a:rPr lang="en-US" sz="1200" dirty="0" err="1" smtClean="0">
                <a:solidFill>
                  <a:srgbClr val="0000FF"/>
                </a:solidFill>
                <a:latin typeface=""/>
              </a:rPr>
              <a:t>www.propublica.org</a:t>
            </a:r>
            <a:r>
              <a:rPr lang="en-US" sz="1200" dirty="0" smtClean="0">
                <a:solidFill>
                  <a:srgbClr val="0000FF"/>
                </a:solidFill>
                <a:latin typeface=""/>
              </a:rPr>
              <a:t>/article/machine-bias-risk-assessments-in-criminal-sentencing</a:t>
            </a:r>
            <a:endParaRPr lang="en-US" sz="1200" dirty="0"/>
          </a:p>
        </p:txBody>
      </p:sp>
      <p:sp>
        <p:nvSpPr>
          <p:cNvPr id="9" name="Date Placeholder 3"/>
          <p:cNvSpPr>
            <a:spLocks noGrp="1"/>
          </p:cNvSpPr>
          <p:nvPr>
            <p:ph type="dt" sz="half" idx="10"/>
          </p:nvPr>
        </p:nvSpPr>
        <p:spPr>
          <a:xfrm>
            <a:off x="566544" y="6356350"/>
            <a:ext cx="1445653" cy="365125"/>
          </a:xfrm>
        </p:spPr>
        <p:txBody>
          <a:bodyPr/>
          <a:lstStyle/>
          <a:p>
            <a:r>
              <a:rPr lang="en-US" smtClean="0"/>
              <a:t>01, 02, 03 Apr 2020</a:t>
            </a:r>
            <a:endParaRPr lang="en-US" dirty="0"/>
          </a:p>
        </p:txBody>
      </p:sp>
    </p:spTree>
    <p:extLst>
      <p:ext uri="{BB962C8B-B14F-4D97-AF65-F5344CB8AC3E}">
        <p14:creationId xmlns:p14="http://schemas.microsoft.com/office/powerpoint/2010/main" val="19736350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56</a:t>
            </a:fld>
            <a:endParaRPr lang="en-US" dirty="0"/>
          </a:p>
        </p:txBody>
      </p:sp>
      <p:sp>
        <p:nvSpPr>
          <p:cNvPr id="11" name="Google Shape;87;p12"/>
          <p:cNvSpPr txBox="1"/>
          <p:nvPr/>
        </p:nvSpPr>
        <p:spPr>
          <a:xfrm>
            <a:off x="284813" y="817552"/>
            <a:ext cx="11587397"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Example of AI (Un)Fairness</a:t>
            </a:r>
            <a:endParaRPr sz="3000" dirty="0">
              <a:solidFill>
                <a:srgbClr val="434343"/>
              </a:solidFill>
            </a:endParaRPr>
          </a:p>
        </p:txBody>
      </p:sp>
      <p:sp>
        <p:nvSpPr>
          <p:cNvPr id="12" name="Footer Placeholder 2"/>
          <p:cNvSpPr>
            <a:spLocks noGrp="1"/>
          </p:cNvSpPr>
          <p:nvPr>
            <p:ph type="ftr" sz="quarter" idx="11"/>
          </p:nvPr>
        </p:nvSpPr>
        <p:spPr>
          <a:xfrm>
            <a:off x="2199486" y="6356350"/>
            <a:ext cx="8167606" cy="365125"/>
          </a:xfrm>
        </p:spPr>
        <p:txBody>
          <a:bodyPr/>
          <a:lstStyle/>
          <a:p>
            <a:r>
              <a:rPr lang="en-US" smtClean="0"/>
              <a:t>CS60010 / Deep Learning | Explainibility and Bias (c) Abir Das</a:t>
            </a:r>
            <a:endParaRPr lang="en-US" dirty="0"/>
          </a:p>
        </p:txBody>
      </p:sp>
      <p:sp>
        <p:nvSpPr>
          <p:cNvPr id="8" name="Google Shape;100;p14"/>
          <p:cNvSpPr txBox="1"/>
          <p:nvPr/>
        </p:nvSpPr>
        <p:spPr>
          <a:xfrm>
            <a:off x="463745" y="1399321"/>
            <a:ext cx="11264510" cy="4584384"/>
          </a:xfrm>
          <a:prstGeom prst="rect">
            <a:avLst/>
          </a:prstGeom>
          <a:noFill/>
          <a:ln>
            <a:noFill/>
          </a:ln>
        </p:spPr>
        <p:txBody>
          <a:bodyPr spcFirstLastPara="1" wrap="square" lIns="91425" tIns="91425" rIns="91425" bIns="91425" anchor="t" anchorCtr="0">
            <a:noAutofit/>
          </a:bodyPr>
          <a:lstStyle/>
          <a:p>
            <a:pPr marL="285750" indent="-285750">
              <a:buFont typeface="Arial" panose="020B0604020202020204" pitchFamily="34" charset="0"/>
              <a:buChar char="•"/>
            </a:pPr>
            <a:r>
              <a:rPr lang="en-US" sz="2400" dirty="0" smtClean="0"/>
              <a:t>Bias found in word </a:t>
            </a:r>
            <a:r>
              <a:rPr lang="en-US" sz="2400" dirty="0" err="1" smtClean="0"/>
              <a:t>embeddings</a:t>
            </a:r>
            <a:r>
              <a:rPr lang="en-US" sz="2400" dirty="0" smtClean="0"/>
              <a:t> (</a:t>
            </a:r>
            <a:r>
              <a:rPr lang="en-US" sz="2400" dirty="0" err="1" smtClean="0"/>
              <a:t>Bolukbasi</a:t>
            </a:r>
            <a:r>
              <a:rPr lang="en-US" sz="2400" dirty="0" smtClean="0"/>
              <a:t> et. Al. 2016)</a:t>
            </a:r>
          </a:p>
          <a:p>
            <a:pPr marL="742950" lvl="1" indent="-285750">
              <a:buFont typeface="Arial" panose="020B0604020202020204" pitchFamily="34" charset="0"/>
              <a:buChar char="•"/>
            </a:pPr>
            <a:r>
              <a:rPr lang="en-US" sz="2400" dirty="0" smtClean="0"/>
              <a:t>Examined word </a:t>
            </a:r>
            <a:r>
              <a:rPr lang="en-US" sz="2400" dirty="0" err="1" smtClean="0"/>
              <a:t>embeddings</a:t>
            </a:r>
            <a:r>
              <a:rPr lang="en-US" sz="2400" dirty="0" smtClean="0"/>
              <a:t> (word2vec) trained on Google News</a:t>
            </a:r>
          </a:p>
          <a:p>
            <a:pPr marL="742950" lvl="1" indent="-285750">
              <a:buFont typeface="Arial" panose="020B0604020202020204" pitchFamily="34" charset="0"/>
              <a:buChar char="•"/>
            </a:pPr>
            <a:r>
              <a:rPr lang="en-US" sz="2400" dirty="0" smtClean="0"/>
              <a:t>Represent each word with high-dimensional vector</a:t>
            </a:r>
          </a:p>
          <a:p>
            <a:pPr marL="742950" lvl="1" indent="-285750">
              <a:buFont typeface="Arial" panose="020B0604020202020204" pitchFamily="34" charset="0"/>
              <a:buChar char="•"/>
            </a:pPr>
            <a:r>
              <a:rPr lang="en-US" sz="2400" dirty="0" smtClean="0"/>
              <a:t>Vector arithmetic: found analogies like</a:t>
            </a:r>
          </a:p>
          <a:p>
            <a:pPr marL="1200150" lvl="2" indent="-285750">
              <a:buFont typeface="Arial" panose="020B0604020202020204" pitchFamily="34" charset="0"/>
              <a:buChar char="•"/>
            </a:pPr>
            <a:r>
              <a:rPr lang="en-US" sz="2400" dirty="0" smtClean="0"/>
              <a:t>Paris-France=London-England</a:t>
            </a:r>
          </a:p>
          <a:p>
            <a:pPr marL="1200150" lvl="2" indent="-285750">
              <a:buFont typeface="Arial" panose="020B0604020202020204" pitchFamily="34" charset="0"/>
              <a:buChar char="•"/>
            </a:pPr>
            <a:r>
              <a:rPr lang="en-US" sz="2400" dirty="0" smtClean="0"/>
              <a:t>Man-woman=programmer-homemaker=surgeon</a:t>
            </a:r>
            <a:br>
              <a:rPr lang="en-US" sz="2400" dirty="0" smtClean="0"/>
            </a:br>
            <a:r>
              <a:rPr lang="en-US" sz="2400" dirty="0" smtClean="0"/>
              <a:t>-nurse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The good news: word </a:t>
            </a:r>
            <a:r>
              <a:rPr lang="en-US" sz="2400" dirty="0" err="1" smtClean="0"/>
              <a:t>embeddings</a:t>
            </a:r>
            <a:r>
              <a:rPr lang="en-US" sz="2400" dirty="0" smtClean="0"/>
              <a:t> learn so well</a:t>
            </a:r>
          </a:p>
          <a:p>
            <a:pPr marL="285750" indent="-285750">
              <a:buFont typeface="Arial" panose="020B0604020202020204" pitchFamily="34" charset="0"/>
              <a:buChar char="•"/>
            </a:pPr>
            <a:r>
              <a:rPr lang="en-US" sz="2400" dirty="0" smtClean="0"/>
              <a:t>The bad news: Sometimes too well</a:t>
            </a:r>
          </a:p>
          <a:p>
            <a:pPr marL="285750" indent="-285750">
              <a:buFont typeface="Arial" panose="020B0604020202020204" pitchFamily="34" charset="0"/>
              <a:buChar char="•"/>
            </a:pPr>
            <a:r>
              <a:rPr lang="en-US" sz="2400" dirty="0" smtClean="0"/>
              <a:t>Our </a:t>
            </a:r>
            <a:r>
              <a:rPr lang="en-US" sz="2400" dirty="0" err="1" smtClean="0"/>
              <a:t>chatbots</a:t>
            </a:r>
            <a:r>
              <a:rPr lang="en-US" sz="2400" dirty="0" smtClean="0"/>
              <a:t> should be less biased than we are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8955" y="2594993"/>
            <a:ext cx="3898232" cy="3002365"/>
          </a:xfrm>
          <a:prstGeom prst="rect">
            <a:avLst/>
          </a:prstGeom>
        </p:spPr>
      </p:pic>
      <p:sp>
        <p:nvSpPr>
          <p:cNvPr id="10" name="TextBox 9"/>
          <p:cNvSpPr txBox="1"/>
          <p:nvPr/>
        </p:nvSpPr>
        <p:spPr>
          <a:xfrm>
            <a:off x="7703028" y="6289282"/>
            <a:ext cx="4424803" cy="400110"/>
          </a:xfrm>
          <a:prstGeom prst="rect">
            <a:avLst/>
          </a:prstGeom>
          <a:noFill/>
        </p:spPr>
        <p:txBody>
          <a:bodyPr wrap="square" rtlCol="0">
            <a:spAutoFit/>
          </a:bodyPr>
          <a:lstStyle/>
          <a:p>
            <a:pPr marL="227012" lvl="1">
              <a:buClr>
                <a:schemeClr val="tx2">
                  <a:lumMod val="75000"/>
                </a:schemeClr>
              </a:buClr>
            </a:pPr>
            <a:r>
              <a:rPr lang="en-US" sz="1000" dirty="0" err="1" smtClean="0">
                <a:solidFill>
                  <a:schemeClr val="tx2">
                    <a:lumMod val="50000"/>
                  </a:schemeClr>
                </a:solidFill>
              </a:rPr>
              <a:t>Bolukbasi</a:t>
            </a:r>
            <a:r>
              <a:rPr lang="en-US" sz="1000" dirty="0" smtClean="0">
                <a:solidFill>
                  <a:schemeClr val="tx2">
                    <a:lumMod val="50000"/>
                  </a:schemeClr>
                </a:solidFill>
              </a:rPr>
              <a:t> et. </a:t>
            </a:r>
            <a:r>
              <a:rPr lang="en-US" sz="1000" dirty="0">
                <a:solidFill>
                  <a:schemeClr val="tx2">
                    <a:lumMod val="50000"/>
                  </a:schemeClr>
                </a:solidFill>
              </a:rPr>
              <a:t>al. Man is to Computer Programmer as Woman is to Homemaker? </a:t>
            </a:r>
            <a:r>
              <a:rPr lang="en-US" sz="1000" dirty="0" err="1">
                <a:solidFill>
                  <a:schemeClr val="tx2">
                    <a:lumMod val="50000"/>
                  </a:schemeClr>
                </a:solidFill>
              </a:rPr>
              <a:t>Debiasing</a:t>
            </a:r>
            <a:r>
              <a:rPr lang="en-US" sz="1000" dirty="0">
                <a:solidFill>
                  <a:schemeClr val="tx2">
                    <a:lumMod val="50000"/>
                  </a:schemeClr>
                </a:solidFill>
              </a:rPr>
              <a:t> Word </a:t>
            </a:r>
            <a:r>
              <a:rPr lang="en-US" sz="1000" dirty="0" err="1">
                <a:solidFill>
                  <a:schemeClr val="tx2">
                    <a:lumMod val="50000"/>
                  </a:schemeClr>
                </a:solidFill>
              </a:rPr>
              <a:t>Embeddings</a:t>
            </a:r>
            <a:r>
              <a:rPr lang="en-US" sz="1000" dirty="0">
                <a:solidFill>
                  <a:schemeClr val="tx2">
                    <a:lumMod val="50000"/>
                  </a:schemeClr>
                </a:solidFill>
              </a:rPr>
              <a:t>, NIPS 2016</a:t>
            </a:r>
            <a:endParaRPr lang="en-US" sz="1400" dirty="0">
              <a:solidFill>
                <a:schemeClr val="tx2">
                  <a:lumMod val="50000"/>
                </a:schemeClr>
              </a:solidFill>
            </a:endParaRPr>
          </a:p>
        </p:txBody>
      </p:sp>
      <p:sp>
        <p:nvSpPr>
          <p:cNvPr id="9" name="Date Placeholder 3"/>
          <p:cNvSpPr>
            <a:spLocks noGrp="1"/>
          </p:cNvSpPr>
          <p:nvPr>
            <p:ph type="dt" sz="half" idx="10"/>
          </p:nvPr>
        </p:nvSpPr>
        <p:spPr>
          <a:xfrm>
            <a:off x="566544" y="6356350"/>
            <a:ext cx="1445653" cy="365125"/>
          </a:xfrm>
        </p:spPr>
        <p:txBody>
          <a:bodyPr/>
          <a:lstStyle/>
          <a:p>
            <a:r>
              <a:rPr lang="en-US" smtClean="0"/>
              <a:t>01, 02, 03 Apr 2020</a:t>
            </a:r>
            <a:endParaRPr lang="en-US" dirty="0"/>
          </a:p>
        </p:txBody>
      </p:sp>
    </p:spTree>
    <p:extLst>
      <p:ext uri="{BB962C8B-B14F-4D97-AF65-F5344CB8AC3E}">
        <p14:creationId xmlns:p14="http://schemas.microsoft.com/office/powerpoint/2010/main" val="7335122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57</a:t>
            </a:fld>
            <a:endParaRPr lang="en-US" dirty="0"/>
          </a:p>
        </p:txBody>
      </p:sp>
      <p:sp>
        <p:nvSpPr>
          <p:cNvPr id="11" name="Google Shape;87;p12"/>
          <p:cNvSpPr txBox="1"/>
          <p:nvPr/>
        </p:nvSpPr>
        <p:spPr>
          <a:xfrm>
            <a:off x="284813" y="817552"/>
            <a:ext cx="11587397" cy="84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solidFill>
                  <a:srgbClr val="434343"/>
                </a:solidFill>
              </a:rPr>
              <a:t>Example of AI (Un)Fairness</a:t>
            </a:r>
            <a:endParaRPr sz="3000" dirty="0">
              <a:solidFill>
                <a:srgbClr val="434343"/>
              </a:solidFill>
            </a:endParaRPr>
          </a:p>
        </p:txBody>
      </p:sp>
      <p:sp>
        <p:nvSpPr>
          <p:cNvPr id="12" name="Footer Placeholder 2"/>
          <p:cNvSpPr>
            <a:spLocks noGrp="1"/>
          </p:cNvSpPr>
          <p:nvPr>
            <p:ph type="ftr" sz="quarter" idx="11"/>
          </p:nvPr>
        </p:nvSpPr>
        <p:spPr>
          <a:xfrm>
            <a:off x="2199486" y="6356350"/>
            <a:ext cx="8167606" cy="365125"/>
          </a:xfrm>
        </p:spPr>
        <p:txBody>
          <a:bodyPr/>
          <a:lstStyle/>
          <a:p>
            <a:r>
              <a:rPr lang="en-US" smtClean="0"/>
              <a:t>CS60010 / Deep Learning | </a:t>
            </a:r>
            <a:r>
              <a:rPr lang="en-US" dirty="0" err="1" smtClean="0"/>
              <a:t>Explainibility</a:t>
            </a:r>
            <a:r>
              <a:rPr lang="en-US" dirty="0" smtClean="0"/>
              <a:t> and Bias (c) Abir Das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529135"/>
            <a:ext cx="10988842" cy="4363068"/>
          </a:xfrm>
          <a:prstGeom prst="rect">
            <a:avLst/>
          </a:prstGeom>
        </p:spPr>
      </p:pic>
      <p:sp>
        <p:nvSpPr>
          <p:cNvPr id="8" name="TextBox 7"/>
          <p:cNvSpPr txBox="1"/>
          <p:nvPr/>
        </p:nvSpPr>
        <p:spPr>
          <a:xfrm>
            <a:off x="7703028" y="6289282"/>
            <a:ext cx="4424803" cy="400110"/>
          </a:xfrm>
          <a:prstGeom prst="rect">
            <a:avLst/>
          </a:prstGeom>
          <a:noFill/>
        </p:spPr>
        <p:txBody>
          <a:bodyPr wrap="square" rtlCol="0">
            <a:spAutoFit/>
          </a:bodyPr>
          <a:lstStyle/>
          <a:p>
            <a:pPr marL="227012" lvl="1">
              <a:buClr>
                <a:schemeClr val="tx2">
                  <a:lumMod val="75000"/>
                </a:schemeClr>
              </a:buClr>
            </a:pPr>
            <a:r>
              <a:rPr lang="en-US" sz="1000" dirty="0" err="1" smtClean="0">
                <a:solidFill>
                  <a:schemeClr val="tx2">
                    <a:lumMod val="50000"/>
                  </a:schemeClr>
                </a:solidFill>
              </a:rPr>
              <a:t>Bolukbasi</a:t>
            </a:r>
            <a:r>
              <a:rPr lang="en-US" sz="1000" dirty="0" smtClean="0">
                <a:solidFill>
                  <a:schemeClr val="tx2">
                    <a:lumMod val="50000"/>
                  </a:schemeClr>
                </a:solidFill>
              </a:rPr>
              <a:t> et. </a:t>
            </a:r>
            <a:r>
              <a:rPr lang="en-US" sz="1000" dirty="0">
                <a:solidFill>
                  <a:schemeClr val="tx2">
                    <a:lumMod val="50000"/>
                  </a:schemeClr>
                </a:solidFill>
              </a:rPr>
              <a:t>al. Man is to Computer Programmer as Woman is to Homemaker? </a:t>
            </a:r>
            <a:r>
              <a:rPr lang="en-US" sz="1000" dirty="0" err="1">
                <a:solidFill>
                  <a:schemeClr val="tx2">
                    <a:lumMod val="50000"/>
                  </a:schemeClr>
                </a:solidFill>
              </a:rPr>
              <a:t>Debiasing</a:t>
            </a:r>
            <a:r>
              <a:rPr lang="en-US" sz="1000" dirty="0">
                <a:solidFill>
                  <a:schemeClr val="tx2">
                    <a:lumMod val="50000"/>
                  </a:schemeClr>
                </a:solidFill>
              </a:rPr>
              <a:t> Word </a:t>
            </a:r>
            <a:r>
              <a:rPr lang="en-US" sz="1000" dirty="0" err="1">
                <a:solidFill>
                  <a:schemeClr val="tx2">
                    <a:lumMod val="50000"/>
                  </a:schemeClr>
                </a:solidFill>
              </a:rPr>
              <a:t>Embeddings</a:t>
            </a:r>
            <a:r>
              <a:rPr lang="en-US" sz="1000" dirty="0">
                <a:solidFill>
                  <a:schemeClr val="tx2">
                    <a:lumMod val="50000"/>
                  </a:schemeClr>
                </a:solidFill>
              </a:rPr>
              <a:t>, NIPS 2016</a:t>
            </a:r>
            <a:endParaRPr lang="en-US" sz="1400" dirty="0">
              <a:solidFill>
                <a:schemeClr val="tx2">
                  <a:lumMod val="50000"/>
                </a:schemeClr>
              </a:solidFill>
            </a:endParaRPr>
          </a:p>
        </p:txBody>
      </p:sp>
      <p:sp>
        <p:nvSpPr>
          <p:cNvPr id="9" name="Date Placeholder 3"/>
          <p:cNvSpPr>
            <a:spLocks noGrp="1"/>
          </p:cNvSpPr>
          <p:nvPr>
            <p:ph type="dt" sz="half" idx="10"/>
          </p:nvPr>
        </p:nvSpPr>
        <p:spPr>
          <a:xfrm>
            <a:off x="566544" y="6356350"/>
            <a:ext cx="1445653" cy="365125"/>
          </a:xfrm>
        </p:spPr>
        <p:txBody>
          <a:bodyPr/>
          <a:lstStyle/>
          <a:p>
            <a:r>
              <a:rPr lang="en-US" smtClean="0"/>
              <a:t>01, 02, 03 Apr 2020</a:t>
            </a:r>
            <a:endParaRPr lang="en-US" dirty="0"/>
          </a:p>
        </p:txBody>
      </p:sp>
    </p:spTree>
    <p:extLst>
      <p:ext uri="{BB962C8B-B14F-4D97-AF65-F5344CB8AC3E}">
        <p14:creationId xmlns:p14="http://schemas.microsoft.com/office/powerpoint/2010/main" val="20762413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48260" marR="5080" indent="1678939">
              <a:lnSpc>
                <a:spcPct val="100000"/>
              </a:lnSpc>
              <a:spcBef>
                <a:spcPts val="100"/>
              </a:spcBef>
            </a:pPr>
            <a:r>
              <a:rPr spc="-285" dirty="0"/>
              <a:t>Women </a:t>
            </a:r>
            <a:r>
              <a:rPr spc="-320" dirty="0"/>
              <a:t>Also </a:t>
            </a:r>
            <a:r>
              <a:rPr spc="-270" dirty="0"/>
              <a:t>Snowboard:  </a:t>
            </a:r>
            <a:r>
              <a:rPr spc="-275" dirty="0"/>
              <a:t>Overcoming </a:t>
            </a:r>
            <a:r>
              <a:rPr spc="-415" dirty="0"/>
              <a:t>Bias </a:t>
            </a:r>
            <a:r>
              <a:rPr spc="-100" dirty="0"/>
              <a:t>in </a:t>
            </a:r>
            <a:r>
              <a:rPr spc="-295" dirty="0" smtClean="0"/>
              <a:t>Cap</a:t>
            </a:r>
            <a:r>
              <a:rPr lang="en-US" spc="-295" dirty="0" smtClean="0"/>
              <a:t>ti</a:t>
            </a:r>
            <a:r>
              <a:rPr spc="-295" dirty="0" smtClean="0"/>
              <a:t>oning</a:t>
            </a:r>
            <a:r>
              <a:rPr spc="-300" dirty="0" smtClean="0"/>
              <a:t> </a:t>
            </a:r>
            <a:r>
              <a:rPr spc="-200" dirty="0"/>
              <a:t>Models</a:t>
            </a:r>
          </a:p>
        </p:txBody>
      </p:sp>
      <p:sp>
        <p:nvSpPr>
          <p:cNvPr id="3" name="object 3"/>
          <p:cNvSpPr txBox="1">
            <a:spLocks noGrp="1"/>
          </p:cNvSpPr>
          <p:nvPr>
            <p:ph type="subTitle" idx="4"/>
          </p:nvPr>
        </p:nvSpPr>
        <p:spPr>
          <a:prstGeom prst="rect">
            <a:avLst/>
          </a:prstGeom>
        </p:spPr>
        <p:txBody>
          <a:bodyPr vert="horz" wrap="square" lIns="0" tIns="33019" rIns="0" bIns="0" rtlCol="0">
            <a:spAutoFit/>
          </a:bodyPr>
          <a:lstStyle/>
          <a:p>
            <a:pPr marL="3428365" marR="17780" indent="-3318510">
              <a:lnSpc>
                <a:spcPts val="2800"/>
              </a:lnSpc>
              <a:spcBef>
                <a:spcPts val="259"/>
              </a:spcBef>
            </a:pPr>
            <a:r>
              <a:rPr spc="-5" dirty="0"/>
              <a:t>Lisa </a:t>
            </a:r>
            <a:r>
              <a:rPr dirty="0"/>
              <a:t>Anne </a:t>
            </a:r>
            <a:r>
              <a:rPr spc="-5" dirty="0"/>
              <a:t>Hendricks*</a:t>
            </a:r>
            <a:r>
              <a:rPr sz="2400" spc="-7" baseline="24305" dirty="0"/>
              <a:t>1</a:t>
            </a:r>
            <a:r>
              <a:rPr sz="2400" spc="-5" dirty="0"/>
              <a:t>, Kaylee </a:t>
            </a:r>
            <a:r>
              <a:rPr sz="2400" dirty="0"/>
              <a:t>Burns *</a:t>
            </a:r>
            <a:r>
              <a:rPr sz="2400" baseline="24305" dirty="0"/>
              <a:t>1 </a:t>
            </a:r>
            <a:r>
              <a:rPr sz="2400" spc="-5" dirty="0"/>
              <a:t>Kate Saenko</a:t>
            </a:r>
            <a:r>
              <a:rPr sz="2400" spc="-7" baseline="24305" dirty="0"/>
              <a:t>2</a:t>
            </a:r>
            <a:r>
              <a:rPr sz="2400" spc="-5" dirty="0"/>
              <a:t>, </a:t>
            </a:r>
            <a:r>
              <a:rPr sz="2400" spc="-15" dirty="0"/>
              <a:t>Trevor </a:t>
            </a:r>
            <a:r>
              <a:rPr sz="2400" spc="-5" dirty="0"/>
              <a:t>Darrell</a:t>
            </a:r>
            <a:r>
              <a:rPr sz="2400" spc="-7" baseline="24305" dirty="0"/>
              <a:t>1</a:t>
            </a:r>
            <a:r>
              <a:rPr sz="2400" spc="-5" dirty="0"/>
              <a:t>, </a:t>
            </a:r>
            <a:r>
              <a:rPr sz="2400" dirty="0"/>
              <a:t>Anna</a:t>
            </a:r>
            <a:r>
              <a:rPr sz="2400" spc="-220" dirty="0"/>
              <a:t> </a:t>
            </a:r>
            <a:r>
              <a:rPr sz="2400" spc="-5" dirty="0"/>
              <a:t>Rohrbach</a:t>
            </a:r>
            <a:r>
              <a:rPr sz="2400" spc="-7" baseline="24305" dirty="0"/>
              <a:t>1  </a:t>
            </a:r>
            <a:r>
              <a:rPr sz="2400" baseline="24305" dirty="0"/>
              <a:t>1 </a:t>
            </a:r>
            <a:r>
              <a:rPr sz="2400" dirty="0"/>
              <a:t>UC </a:t>
            </a:r>
            <a:r>
              <a:rPr sz="2400" spc="-5" dirty="0"/>
              <a:t>Berkeley </a:t>
            </a:r>
            <a:r>
              <a:rPr sz="2400" baseline="24305" dirty="0"/>
              <a:t>2 </a:t>
            </a:r>
            <a:r>
              <a:rPr sz="2400" spc="-5" dirty="0"/>
              <a:t>Boston</a:t>
            </a:r>
            <a:r>
              <a:rPr sz="2400" dirty="0"/>
              <a:t> </a:t>
            </a:r>
            <a:r>
              <a:rPr sz="2400" spc="-5" dirty="0"/>
              <a:t>University</a:t>
            </a:r>
            <a:endParaRPr sz="2400"/>
          </a:p>
        </p:txBody>
      </p:sp>
      <p:sp>
        <p:nvSpPr>
          <p:cNvPr id="4" name="object 4"/>
          <p:cNvSpPr/>
          <p:nvPr/>
        </p:nvSpPr>
        <p:spPr>
          <a:xfrm>
            <a:off x="4435868" y="5379332"/>
            <a:ext cx="1420703" cy="449654"/>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sp>
        <p:nvSpPr>
          <p:cNvPr id="5" name="object 5"/>
          <p:cNvSpPr/>
          <p:nvPr/>
        </p:nvSpPr>
        <p:spPr>
          <a:xfrm>
            <a:off x="6471773" y="5269029"/>
            <a:ext cx="1298621" cy="586978"/>
          </a:xfrm>
          <a:prstGeom prst="rect">
            <a:avLst/>
          </a:prstGeom>
          <a:blipFill>
            <a:blip r:embed="rId3" cstate="print"/>
            <a:stretch>
              <a:fillRect/>
            </a:stretch>
          </a:blipFill>
        </p:spPr>
        <p:txBody>
          <a:bodyPr wrap="square" lIns="0" tIns="0" rIns="0" bIns="0" rtlCol="0"/>
          <a:lstStyle/>
          <a:p>
            <a:endParaRPr smtClean="0">
              <a:solidFill>
                <a:prstClr val="black"/>
              </a:solidFill>
            </a:endParaRPr>
          </a:p>
        </p:txBody>
      </p:sp>
      <p:sp>
        <p:nvSpPr>
          <p:cNvPr id="6" name="object 6"/>
          <p:cNvSpPr/>
          <p:nvPr/>
        </p:nvSpPr>
        <p:spPr>
          <a:xfrm>
            <a:off x="5298399" y="1036168"/>
            <a:ext cx="1740837" cy="1053279"/>
          </a:xfrm>
          <a:prstGeom prst="rect">
            <a:avLst/>
          </a:prstGeom>
          <a:blipFill>
            <a:blip r:embed="rId4" cstate="print"/>
            <a:stretch>
              <a:fillRect/>
            </a:stretch>
          </a:blipFill>
        </p:spPr>
        <p:txBody>
          <a:bodyPr wrap="square" lIns="0" tIns="0" rIns="0" bIns="0" rtlCol="0"/>
          <a:lstStyle/>
          <a:p>
            <a:endParaRPr smtClean="0">
              <a:solidFill>
                <a:prstClr val="black"/>
              </a:solidFill>
            </a:endParaRPr>
          </a:p>
        </p:txBody>
      </p:sp>
    </p:spTree>
    <p:extLst>
      <p:ext uri="{BB962C8B-B14F-4D97-AF65-F5344CB8AC3E}">
        <p14:creationId xmlns:p14="http://schemas.microsoft.com/office/powerpoint/2010/main" val="16363302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065">
              <a:lnSpc>
                <a:spcPct val="100000"/>
              </a:lnSpc>
              <a:spcBef>
                <a:spcPts val="100"/>
              </a:spcBef>
              <a:tabLst>
                <a:tab pos="322580" algn="l"/>
                <a:tab pos="12223115" algn="l"/>
              </a:tabLst>
            </a:pPr>
            <a:r>
              <a:rPr b="1" dirty="0">
                <a:latin typeface="Times New Roman"/>
                <a:cs typeface="Times New Roman"/>
              </a:rPr>
              <a:t> 	</a:t>
            </a:r>
            <a:r>
              <a:rPr spc="-125" dirty="0" smtClean="0"/>
              <a:t>Mo</a:t>
            </a:r>
            <a:r>
              <a:rPr lang="en-US" spc="-125" dirty="0" smtClean="0"/>
              <a:t>ti</a:t>
            </a:r>
            <a:r>
              <a:rPr spc="-125" dirty="0" smtClean="0"/>
              <a:t>va</a:t>
            </a:r>
            <a:r>
              <a:rPr lang="en-US" spc="-125" dirty="0" smtClean="0"/>
              <a:t>ti</a:t>
            </a:r>
            <a:r>
              <a:rPr spc="-125" dirty="0" smtClean="0"/>
              <a:t>on</a:t>
            </a:r>
            <a:r>
              <a:rPr spc="-125" dirty="0"/>
              <a:t>	</a:t>
            </a:r>
          </a:p>
        </p:txBody>
      </p:sp>
      <p:sp>
        <p:nvSpPr>
          <p:cNvPr id="3" name="object 3"/>
          <p:cNvSpPr txBox="1"/>
          <p:nvPr/>
        </p:nvSpPr>
        <p:spPr>
          <a:xfrm>
            <a:off x="288060" y="816431"/>
            <a:ext cx="6351270" cy="421640"/>
          </a:xfrm>
          <a:prstGeom prst="rect">
            <a:avLst/>
          </a:prstGeom>
        </p:spPr>
        <p:txBody>
          <a:bodyPr vert="horz" wrap="square" lIns="0" tIns="12700" rIns="0" bIns="0" rtlCol="0">
            <a:spAutoFit/>
          </a:bodyPr>
          <a:lstStyle/>
          <a:p>
            <a:pPr marL="241300" indent="-228600">
              <a:lnSpc>
                <a:spcPct val="100000"/>
              </a:lnSpc>
              <a:spcBef>
                <a:spcPts val="100"/>
              </a:spcBef>
              <a:buFont typeface="Arial"/>
              <a:buChar char="•"/>
              <a:tabLst>
                <a:tab pos="241300" algn="l"/>
              </a:tabLst>
            </a:pPr>
            <a:r>
              <a:rPr sz="2600" spc="-200" dirty="0">
                <a:latin typeface="Arial Unicode MS"/>
                <a:cs typeface="Arial Unicode MS"/>
              </a:rPr>
              <a:t>Bias </a:t>
            </a:r>
            <a:r>
              <a:rPr sz="2600" spc="-165" dirty="0">
                <a:latin typeface="Arial Unicode MS"/>
                <a:cs typeface="Arial Unicode MS"/>
              </a:rPr>
              <a:t>can </a:t>
            </a:r>
            <a:r>
              <a:rPr sz="2600" spc="-60" dirty="0">
                <a:latin typeface="Arial Unicode MS"/>
                <a:cs typeface="Arial Unicode MS"/>
              </a:rPr>
              <a:t>aﬀect </a:t>
            </a:r>
            <a:r>
              <a:rPr sz="2600" spc="-120" dirty="0" smtClean="0">
                <a:latin typeface="Arial Unicode MS"/>
                <a:cs typeface="Arial Unicode MS"/>
              </a:rPr>
              <a:t>predic</a:t>
            </a:r>
            <a:r>
              <a:rPr lang="en-US" sz="2600" spc="-120" dirty="0" smtClean="0">
                <a:latin typeface="Arial Unicode MS"/>
                <a:cs typeface="Arial Unicode MS"/>
              </a:rPr>
              <a:t>ti</a:t>
            </a:r>
            <a:r>
              <a:rPr sz="2600" spc="-120" dirty="0" smtClean="0">
                <a:latin typeface="Arial Unicode MS"/>
                <a:cs typeface="Arial Unicode MS"/>
              </a:rPr>
              <a:t>ons </a:t>
            </a:r>
            <a:r>
              <a:rPr sz="2600" spc="-35" dirty="0">
                <a:latin typeface="Arial Unicode MS"/>
                <a:cs typeface="Arial Unicode MS"/>
              </a:rPr>
              <a:t>in </a:t>
            </a:r>
            <a:r>
              <a:rPr sz="2600" spc="-20" dirty="0">
                <a:latin typeface="Arial Unicode MS"/>
                <a:cs typeface="Arial Unicode MS"/>
              </a:rPr>
              <a:t>diﬀerent</a:t>
            </a:r>
            <a:r>
              <a:rPr sz="2600" spc="-245" dirty="0">
                <a:latin typeface="Arial Unicode MS"/>
                <a:cs typeface="Arial Unicode MS"/>
              </a:rPr>
              <a:t> </a:t>
            </a:r>
            <a:r>
              <a:rPr sz="2600" spc="-130" dirty="0">
                <a:latin typeface="Arial Unicode MS"/>
                <a:cs typeface="Arial Unicode MS"/>
              </a:rPr>
              <a:t>ways</a:t>
            </a:r>
            <a:r>
              <a:rPr sz="2600" spc="-130" dirty="0">
                <a:latin typeface="AlBayan"/>
                <a:cs typeface="AlBayan"/>
              </a:rPr>
              <a:t>…</a:t>
            </a:r>
            <a:endParaRPr sz="2600" dirty="0">
              <a:latin typeface="AlBayan"/>
              <a:cs typeface="AlBayan"/>
            </a:endParaRPr>
          </a:p>
        </p:txBody>
      </p:sp>
      <p:sp>
        <p:nvSpPr>
          <p:cNvPr id="8" name="Footer Placeholder 2"/>
          <p:cNvSpPr txBox="1">
            <a:spLocks/>
          </p:cNvSpPr>
          <p:nvPr/>
        </p:nvSpPr>
        <p:spPr>
          <a:xfrm>
            <a:off x="2199486" y="6356350"/>
            <a:ext cx="816760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0432FF"/>
                </a:solidFill>
                <a:latin typeface="Segoe UI" charset="0"/>
                <a:ea typeface="Segoe UI" charset="0"/>
                <a:cs typeface="Segoe UI"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32FF"/>
                </a:solidFill>
                <a:effectLst/>
                <a:uLnTx/>
                <a:uFillTx/>
                <a:latin typeface="Segoe UI" charset="0"/>
                <a:ea typeface="Segoe UI" charset="0"/>
                <a:cs typeface="Segoe UI" charset="0"/>
              </a:rPr>
              <a:t>CS60010 / Deep Learning | </a:t>
            </a:r>
            <a:r>
              <a:rPr kumimoji="0" lang="en-US" sz="1200" b="0" i="0" u="none" strike="noStrike" kern="1200" cap="none" spc="0" normalizeH="0" baseline="0" noProof="0" dirty="0" err="1" smtClean="0">
                <a:ln>
                  <a:noFill/>
                </a:ln>
                <a:solidFill>
                  <a:srgbClr val="0432FF"/>
                </a:solidFill>
                <a:effectLst/>
                <a:uLnTx/>
                <a:uFillTx/>
                <a:latin typeface="Segoe UI" charset="0"/>
                <a:ea typeface="Segoe UI" charset="0"/>
                <a:cs typeface="Segoe UI" charset="0"/>
              </a:rPr>
              <a:t>Explainibility</a:t>
            </a:r>
            <a:r>
              <a:rPr kumimoji="0" lang="en-US" sz="1200" b="0" i="0" u="none" strike="noStrike" kern="1200" cap="none" spc="0" normalizeH="0" baseline="0" noProof="0" dirty="0" smtClean="0">
                <a:ln>
                  <a:noFill/>
                </a:ln>
                <a:solidFill>
                  <a:srgbClr val="0432FF"/>
                </a:solidFill>
                <a:effectLst/>
                <a:uLnTx/>
                <a:uFillTx/>
                <a:latin typeface="Segoe UI" charset="0"/>
                <a:ea typeface="Segoe UI" charset="0"/>
                <a:cs typeface="Segoe UI" charset="0"/>
              </a:rPr>
              <a:t> and Bias (c) Abir Das</a:t>
            </a:r>
            <a:endParaRPr kumimoji="0" lang="en-US" sz="1200" b="0" i="0" u="none" strike="noStrike" kern="1200" cap="none" spc="0" normalizeH="0" baseline="0" noProof="0" dirty="0">
              <a:ln>
                <a:noFill/>
              </a:ln>
              <a:solidFill>
                <a:srgbClr val="0432FF"/>
              </a:solidFill>
              <a:effectLst/>
              <a:uLnTx/>
              <a:uFillTx/>
              <a:latin typeface="Segoe UI" charset="0"/>
              <a:ea typeface="Segoe UI" charset="0"/>
              <a:cs typeface="Segoe UI" charset="0"/>
            </a:endParaRPr>
          </a:p>
        </p:txBody>
      </p:sp>
      <p:sp>
        <p:nvSpPr>
          <p:cNvPr id="11" name="Slide Number Placeholder 10"/>
          <p:cNvSpPr>
            <a:spLocks noGrp="1"/>
          </p:cNvSpPr>
          <p:nvPr>
            <p:ph type="sldNum" sz="quarter" idx="7"/>
          </p:nvPr>
        </p:nvSpPr>
        <p:spPr/>
        <p:txBody>
          <a:bodyPr/>
          <a:lstStyle/>
          <a:p>
            <a:pPr marL="38100">
              <a:spcBef>
                <a:spcPts val="10"/>
              </a:spcBef>
            </a:pPr>
            <a:fld id="{81D60167-4931-47E6-BA6A-407CBD079E47}" type="slidenum">
              <a:rPr lang="uk-UA" spc="-90" smtClean="0"/>
              <a:pPr marL="38100">
                <a:spcBef>
                  <a:spcPts val="10"/>
                </a:spcBef>
              </a:pPr>
              <a:t>59</a:t>
            </a:fld>
            <a:endParaRPr lang="uk-UA" spc="-90" dirty="0"/>
          </a:p>
        </p:txBody>
      </p:sp>
    </p:spTree>
    <p:extLst>
      <p:ext uri="{BB962C8B-B14F-4D97-AF65-F5344CB8AC3E}">
        <p14:creationId xmlns:p14="http://schemas.microsoft.com/office/powerpoint/2010/main" val="4893181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6</a:t>
            </a:fld>
            <a:endParaRPr lang="en-US"/>
          </a:p>
        </p:txBody>
      </p:sp>
      <p:sp>
        <p:nvSpPr>
          <p:cNvPr id="114" name="TextBox 113"/>
          <p:cNvSpPr txBox="1"/>
          <p:nvPr/>
        </p:nvSpPr>
        <p:spPr>
          <a:xfrm>
            <a:off x="9260026" y="6233239"/>
            <a:ext cx="2923734" cy="246221"/>
          </a:xfrm>
          <a:prstGeom prst="rect">
            <a:avLst/>
          </a:prstGeom>
          <a:noFill/>
        </p:spPr>
        <p:txBody>
          <a:bodyPr wrap="square" rtlCol="0">
            <a:spAutoFit/>
          </a:bodyPr>
          <a:lstStyle/>
          <a:p>
            <a:pPr marL="227012" lvl="1">
              <a:buClr>
                <a:schemeClr val="tx2">
                  <a:lumMod val="75000"/>
                </a:schemeClr>
              </a:buClr>
            </a:pPr>
            <a:r>
              <a:rPr lang="en-US" sz="1000" dirty="0">
                <a:solidFill>
                  <a:schemeClr val="tx2">
                    <a:lumMod val="50000"/>
                  </a:schemeClr>
                </a:solidFill>
              </a:rPr>
              <a:t>Slide courtesy: </a:t>
            </a:r>
            <a:r>
              <a:rPr lang="en-US" sz="1000" dirty="0" smtClean="0">
                <a:solidFill>
                  <a:schemeClr val="tx2">
                    <a:lumMod val="50000"/>
                  </a:schemeClr>
                </a:solidFill>
              </a:rPr>
              <a:t>Kate </a:t>
            </a:r>
            <a:r>
              <a:rPr lang="en-US" sz="1000" dirty="0" err="1" smtClean="0">
                <a:solidFill>
                  <a:schemeClr val="tx2">
                    <a:lumMod val="50000"/>
                  </a:schemeClr>
                </a:solidFill>
              </a:rPr>
              <a:t>Saenko</a:t>
            </a:r>
            <a:r>
              <a:rPr lang="en-US" sz="1000" dirty="0" smtClean="0">
                <a:solidFill>
                  <a:schemeClr val="tx2">
                    <a:lumMod val="50000"/>
                  </a:schemeClr>
                </a:solidFill>
              </a:rPr>
              <a:t>, Boston University</a:t>
            </a:r>
            <a:endParaRPr lang="en-US" sz="1000" dirty="0">
              <a:solidFill>
                <a:schemeClr val="tx2">
                  <a:lumMod val="50000"/>
                </a:schemeClr>
              </a:solidFill>
            </a:endParaRPr>
          </a:p>
        </p:txBody>
      </p:sp>
      <p:pic>
        <p:nvPicPr>
          <p:cNvPr id="74" name="Picture 73">
            <a:extLst>
              <a:ext uri="{FF2B5EF4-FFF2-40B4-BE49-F238E27FC236}">
                <a16:creationId xmlns:a16="http://schemas.microsoft.com/office/drawing/2014/main" xmlns="" id="{23581C58-5F59-FA4D-A702-945659E837E2}"/>
              </a:ext>
            </a:extLst>
          </p:cNvPr>
          <p:cNvPicPr>
            <a:picLocks noChangeAspect="1"/>
          </p:cNvPicPr>
          <p:nvPr/>
        </p:nvPicPr>
        <p:blipFill rotWithShape="1">
          <a:blip r:embed="rId3"/>
          <a:srcRect l="11717" t="15322" r="8696" b="12970"/>
          <a:stretch/>
        </p:blipFill>
        <p:spPr>
          <a:xfrm>
            <a:off x="453483" y="2376948"/>
            <a:ext cx="11359576" cy="3411809"/>
          </a:xfrm>
          <a:prstGeom prst="rect">
            <a:avLst/>
          </a:prstGeom>
        </p:spPr>
      </p:pic>
      <p:sp>
        <p:nvSpPr>
          <p:cNvPr id="76" name="Google Shape;100;p14"/>
          <p:cNvSpPr txBox="1"/>
          <p:nvPr/>
        </p:nvSpPr>
        <p:spPr>
          <a:xfrm>
            <a:off x="1861073" y="951665"/>
            <a:ext cx="6232603" cy="5777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smtClean="0">
                <a:solidFill>
                  <a:srgbClr val="434343"/>
                </a:solidFill>
              </a:rPr>
              <a:t>Why Do We Need Explainable AI</a:t>
            </a:r>
            <a:endParaRPr sz="2800" dirty="0">
              <a:solidFill>
                <a:srgbClr val="434343"/>
              </a:solidFill>
            </a:endParaRPr>
          </a:p>
        </p:txBody>
      </p:sp>
      <p:sp>
        <p:nvSpPr>
          <p:cNvPr id="10" name="TextBox 9">
            <a:extLst>
              <a:ext uri="{FF2B5EF4-FFF2-40B4-BE49-F238E27FC236}">
                <a16:creationId xmlns:a16="http://schemas.microsoft.com/office/drawing/2014/main" xmlns="" id="{FF85A07C-BB3B-464B-8F82-D08B53C3552F}"/>
              </a:ext>
            </a:extLst>
          </p:cNvPr>
          <p:cNvSpPr txBox="1"/>
          <p:nvPr/>
        </p:nvSpPr>
        <p:spPr>
          <a:xfrm>
            <a:off x="4402397" y="1790016"/>
            <a:ext cx="3692152" cy="369332"/>
          </a:xfrm>
          <a:prstGeom prst="rect">
            <a:avLst/>
          </a:prstGeom>
          <a:solidFill>
            <a:schemeClr val="bg1"/>
          </a:solidFill>
        </p:spPr>
        <p:txBody>
          <a:bodyPr wrap="square" rtlCol="0">
            <a:spAutoFit/>
          </a:bodyPr>
          <a:lstStyle/>
          <a:p>
            <a:r>
              <a:rPr lang="en-US" sz="1800" dirty="0"/>
              <a:t>Explanation for “solar farm”</a:t>
            </a:r>
          </a:p>
        </p:txBody>
      </p:sp>
      <p:sp>
        <p:nvSpPr>
          <p:cNvPr id="11" name="TextBox 10">
            <a:extLst>
              <a:ext uri="{FF2B5EF4-FFF2-40B4-BE49-F238E27FC236}">
                <a16:creationId xmlns:a16="http://schemas.microsoft.com/office/drawing/2014/main" xmlns="" id="{73665F64-56D5-2F47-B773-B48F2E45419C}"/>
              </a:ext>
            </a:extLst>
          </p:cNvPr>
          <p:cNvSpPr txBox="1"/>
          <p:nvPr/>
        </p:nvSpPr>
        <p:spPr>
          <a:xfrm>
            <a:off x="8323636" y="1790016"/>
            <a:ext cx="3692152" cy="369332"/>
          </a:xfrm>
          <a:prstGeom prst="rect">
            <a:avLst/>
          </a:prstGeom>
          <a:solidFill>
            <a:schemeClr val="bg1"/>
          </a:solidFill>
        </p:spPr>
        <p:txBody>
          <a:bodyPr wrap="square" rtlCol="0">
            <a:spAutoFit/>
          </a:bodyPr>
          <a:lstStyle/>
          <a:p>
            <a:r>
              <a:rPr lang="en-US" sz="1800" dirty="0"/>
              <a:t>Explanation for “shopping mall”</a:t>
            </a:r>
          </a:p>
        </p:txBody>
      </p:sp>
      <p:sp>
        <p:nvSpPr>
          <p:cNvPr id="13" name="TextBox 12">
            <a:extLst>
              <a:ext uri="{FF2B5EF4-FFF2-40B4-BE49-F238E27FC236}">
                <a16:creationId xmlns:a16="http://schemas.microsoft.com/office/drawing/2014/main" xmlns="" id="{CF20DD48-102E-E84E-B6EA-5CC40734CDD7}"/>
              </a:ext>
            </a:extLst>
          </p:cNvPr>
          <p:cNvSpPr txBox="1"/>
          <p:nvPr/>
        </p:nvSpPr>
        <p:spPr>
          <a:xfrm>
            <a:off x="563815" y="1675668"/>
            <a:ext cx="3692152" cy="723275"/>
          </a:xfrm>
          <a:prstGeom prst="rect">
            <a:avLst/>
          </a:prstGeom>
          <a:solidFill>
            <a:schemeClr val="bg1"/>
          </a:solidFill>
        </p:spPr>
        <p:txBody>
          <a:bodyPr wrap="square" rtlCol="0">
            <a:spAutoFit/>
          </a:bodyPr>
          <a:lstStyle/>
          <a:p>
            <a:r>
              <a:rPr lang="en-US" sz="1800" dirty="0"/>
              <a:t>Neural network prediction:</a:t>
            </a:r>
          </a:p>
          <a:p>
            <a:endParaRPr lang="en-US" sz="700" dirty="0"/>
          </a:p>
          <a:p>
            <a:r>
              <a:rPr lang="en-US" sz="1600" dirty="0"/>
              <a:t>solar farm: 63%, shopping mall: 23%</a:t>
            </a:r>
          </a:p>
        </p:txBody>
      </p:sp>
      <p:sp>
        <p:nvSpPr>
          <p:cNvPr id="14" name="Rectangle 13">
            <a:extLst>
              <a:ext uri="{FF2B5EF4-FFF2-40B4-BE49-F238E27FC236}">
                <a16:creationId xmlns:a16="http://schemas.microsoft.com/office/drawing/2014/main" xmlns="" id="{CAA8FF15-5D38-A44B-9BF6-1387B563127C}"/>
              </a:ext>
            </a:extLst>
          </p:cNvPr>
          <p:cNvSpPr/>
          <p:nvPr/>
        </p:nvSpPr>
        <p:spPr>
          <a:xfrm>
            <a:off x="9882167" y="951665"/>
            <a:ext cx="2048894" cy="369332"/>
          </a:xfrm>
          <a:prstGeom prst="rect">
            <a:avLst/>
          </a:prstGeom>
        </p:spPr>
        <p:txBody>
          <a:bodyPr wrap="none">
            <a:spAutoFit/>
          </a:bodyPr>
          <a:lstStyle/>
          <a:p>
            <a:r>
              <a:rPr lang="en-US" dirty="0">
                <a:ln w="0"/>
                <a:latin typeface="Calibri"/>
                <a:cs typeface="Calibri"/>
                <a:sym typeface="Calibri"/>
              </a:rPr>
              <a:t>○ </a:t>
            </a:r>
            <a:r>
              <a:rPr lang="en-US">
                <a:ln w="0"/>
                <a:latin typeface="Calibri"/>
                <a:cs typeface="Calibri"/>
                <a:sym typeface="Calibri"/>
              </a:rPr>
              <a:t>explain </a:t>
            </a:r>
            <a:r>
              <a:rPr lang="en-US" smtClean="0">
                <a:ln w="0"/>
                <a:latin typeface="Calibri"/>
                <a:cs typeface="Calibri"/>
                <a:sym typeface="Calibri"/>
              </a:rPr>
              <a:t>prediction</a:t>
            </a:r>
            <a:endParaRPr lang="en-US" dirty="0" smtClean="0">
              <a:ln w="0"/>
              <a:latin typeface="Calibri"/>
              <a:cs typeface="Calibri"/>
              <a:sym typeface="Calibri"/>
            </a:endParaRPr>
          </a:p>
        </p:txBody>
      </p:sp>
      <p:sp>
        <p:nvSpPr>
          <p:cNvPr id="15"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12" name="Footer Placeholder 7"/>
          <p:cNvSpPr>
            <a:spLocks noGrp="1"/>
          </p:cNvSpPr>
          <p:nvPr>
            <p:ph type="ftr" sz="quarter" idx="11"/>
          </p:nvPr>
        </p:nvSpPr>
        <p:spPr>
          <a:xfrm>
            <a:off x="2012197" y="6492277"/>
            <a:ext cx="8167606" cy="365125"/>
          </a:xfrm>
        </p:spPr>
        <p:txBody>
          <a:bodyPr/>
          <a:lstStyle/>
          <a:p>
            <a:r>
              <a:rPr lang="en-US" dirty="0" smtClean="0"/>
              <a:t>CS60010 / Deep Learning | </a:t>
            </a:r>
            <a:r>
              <a:rPr lang="en-US" dirty="0" err="1" smtClean="0"/>
              <a:t>Explainibility</a:t>
            </a:r>
            <a:r>
              <a:rPr lang="en-US" dirty="0" smtClean="0"/>
              <a:t> </a:t>
            </a:r>
            <a:r>
              <a:rPr lang="en-US" smtClean="0"/>
              <a:t>and Bias (</a:t>
            </a:r>
            <a:r>
              <a:rPr lang="en-US" dirty="0" smtClean="0"/>
              <a:t>c) Abir Das</a:t>
            </a:r>
            <a:endParaRPr lang="en-US" dirty="0"/>
          </a:p>
        </p:txBody>
      </p:sp>
    </p:spTree>
    <p:extLst>
      <p:ext uri="{BB962C8B-B14F-4D97-AF65-F5344CB8AC3E}">
        <p14:creationId xmlns:p14="http://schemas.microsoft.com/office/powerpoint/2010/main" val="13249138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762785" y="1479255"/>
            <a:ext cx="4297301" cy="3993189"/>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8706584" y="3429914"/>
            <a:ext cx="918210" cy="391160"/>
          </a:xfrm>
          <a:prstGeom prst="rect">
            <a:avLst/>
          </a:prstGeom>
        </p:spPr>
        <p:txBody>
          <a:bodyPr vert="horz" wrap="square" lIns="0" tIns="12700" rIns="0" bIns="0" rtlCol="0">
            <a:spAutoFit/>
          </a:bodyPr>
          <a:lstStyle/>
          <a:p>
            <a:pPr marL="12700">
              <a:lnSpc>
                <a:spcPct val="100000"/>
              </a:lnSpc>
              <a:spcBef>
                <a:spcPts val="100"/>
              </a:spcBef>
            </a:pPr>
            <a:r>
              <a:rPr sz="2400" spc="-45" dirty="0">
                <a:solidFill>
                  <a:srgbClr val="003262"/>
                </a:solidFill>
                <a:latin typeface="Arial"/>
                <a:cs typeface="Arial"/>
              </a:rPr>
              <a:t>W</a:t>
            </a:r>
            <a:r>
              <a:rPr sz="2400" dirty="0">
                <a:solidFill>
                  <a:srgbClr val="003262"/>
                </a:solidFill>
                <a:latin typeface="Arial"/>
                <a:cs typeface="Arial"/>
              </a:rPr>
              <a:t>rong</a:t>
            </a:r>
            <a:endParaRPr sz="2400">
              <a:latin typeface="Arial"/>
              <a:cs typeface="Arial"/>
            </a:endParaRPr>
          </a:p>
        </p:txBody>
      </p:sp>
      <p:sp>
        <p:nvSpPr>
          <p:cNvPr id="5" name="object 5"/>
          <p:cNvSpPr txBox="1"/>
          <p:nvPr/>
        </p:nvSpPr>
        <p:spPr>
          <a:xfrm>
            <a:off x="3726304" y="5560823"/>
            <a:ext cx="4451985" cy="566420"/>
          </a:xfrm>
          <a:prstGeom prst="rect">
            <a:avLst/>
          </a:prstGeom>
        </p:spPr>
        <p:txBody>
          <a:bodyPr vert="horz" wrap="square" lIns="0" tIns="27940" rIns="0" bIns="0" rtlCol="0">
            <a:spAutoFit/>
          </a:bodyPr>
          <a:lstStyle/>
          <a:p>
            <a:pPr marL="12700" marR="5080">
              <a:lnSpc>
                <a:spcPts val="2100"/>
              </a:lnSpc>
              <a:spcBef>
                <a:spcPts val="220"/>
              </a:spcBef>
            </a:pPr>
            <a:r>
              <a:rPr sz="1800" spc="-5" dirty="0">
                <a:solidFill>
                  <a:srgbClr val="003262"/>
                </a:solidFill>
                <a:latin typeface="Arial"/>
                <a:cs typeface="Arial"/>
              </a:rPr>
              <a:t>Model: </a:t>
            </a:r>
            <a:r>
              <a:rPr sz="1800" i="1" dirty="0">
                <a:solidFill>
                  <a:srgbClr val="003262"/>
                </a:solidFill>
                <a:latin typeface="Arial"/>
                <a:cs typeface="Arial"/>
              </a:rPr>
              <a:t>A </a:t>
            </a:r>
            <a:r>
              <a:rPr sz="1800" b="1" i="1" dirty="0">
                <a:solidFill>
                  <a:srgbClr val="004375"/>
                </a:solidFill>
                <a:latin typeface="Arial-BoldItalicMT"/>
                <a:cs typeface="Arial-BoldItalicMT"/>
              </a:rPr>
              <a:t>man </a:t>
            </a:r>
            <a:r>
              <a:rPr sz="1800" i="1" spc="-5" dirty="0">
                <a:solidFill>
                  <a:srgbClr val="003262"/>
                </a:solidFill>
                <a:latin typeface="Arial"/>
                <a:cs typeface="Arial"/>
              </a:rPr>
              <a:t>sitting </a:t>
            </a:r>
            <a:r>
              <a:rPr sz="1800" i="1" dirty="0">
                <a:solidFill>
                  <a:srgbClr val="003262"/>
                </a:solidFill>
                <a:latin typeface="Arial"/>
                <a:cs typeface="Arial"/>
              </a:rPr>
              <a:t>at a desk </a:t>
            </a:r>
            <a:r>
              <a:rPr sz="1800" i="1" spc="-5" dirty="0">
                <a:solidFill>
                  <a:srgbClr val="003262"/>
                </a:solidFill>
                <a:latin typeface="Arial"/>
                <a:cs typeface="Arial"/>
              </a:rPr>
              <a:t>with </a:t>
            </a:r>
            <a:r>
              <a:rPr sz="1800" i="1" dirty="0">
                <a:solidFill>
                  <a:srgbClr val="003262"/>
                </a:solidFill>
                <a:latin typeface="Arial"/>
                <a:cs typeface="Arial"/>
              </a:rPr>
              <a:t>a</a:t>
            </a:r>
            <a:r>
              <a:rPr sz="1800" i="1" spc="-80" dirty="0">
                <a:solidFill>
                  <a:srgbClr val="003262"/>
                </a:solidFill>
                <a:latin typeface="Arial"/>
                <a:cs typeface="Arial"/>
              </a:rPr>
              <a:t> </a:t>
            </a:r>
            <a:r>
              <a:rPr sz="1800" i="1" spc="-5" dirty="0">
                <a:solidFill>
                  <a:srgbClr val="003262"/>
                </a:solidFill>
                <a:latin typeface="Arial"/>
                <a:cs typeface="Arial"/>
              </a:rPr>
              <a:t>laptop  </a:t>
            </a:r>
            <a:r>
              <a:rPr sz="1800" i="1" spc="-10" dirty="0">
                <a:solidFill>
                  <a:srgbClr val="003262"/>
                </a:solidFill>
                <a:latin typeface="Arial"/>
                <a:cs typeface="Arial"/>
              </a:rPr>
              <a:t>computer.</a:t>
            </a:r>
            <a:endParaRPr sz="1800">
              <a:latin typeface="Arial"/>
              <a:cs typeface="Arial"/>
            </a:endParaRPr>
          </a:p>
        </p:txBody>
      </p:sp>
      <p:sp>
        <p:nvSpPr>
          <p:cNvPr id="6" name="object 6"/>
          <p:cNvSpPr txBox="1"/>
          <p:nvPr/>
        </p:nvSpPr>
        <p:spPr>
          <a:xfrm>
            <a:off x="288060" y="816431"/>
            <a:ext cx="6766559" cy="421640"/>
          </a:xfrm>
          <a:prstGeom prst="rect">
            <a:avLst/>
          </a:prstGeom>
        </p:spPr>
        <p:txBody>
          <a:bodyPr vert="horz" wrap="square" lIns="0" tIns="12700" rIns="0" bIns="0" rtlCol="0">
            <a:spAutoFit/>
          </a:bodyPr>
          <a:lstStyle/>
          <a:p>
            <a:pPr marL="241300" indent="-228600">
              <a:lnSpc>
                <a:spcPct val="100000"/>
              </a:lnSpc>
              <a:spcBef>
                <a:spcPts val="100"/>
              </a:spcBef>
              <a:buFont typeface="Arial"/>
              <a:buChar char="•"/>
              <a:tabLst>
                <a:tab pos="241300" algn="l"/>
              </a:tabLst>
            </a:pPr>
            <a:r>
              <a:rPr sz="2600" spc="-170" dirty="0" smtClean="0">
                <a:latin typeface="Arial Unicode MS"/>
                <a:cs typeface="Arial Unicode MS"/>
              </a:rPr>
              <a:t>Cap</a:t>
            </a:r>
            <a:r>
              <a:rPr lang="en-US" sz="2600" spc="-170" dirty="0" smtClean="0">
                <a:latin typeface="Arial Unicode MS"/>
                <a:cs typeface="Arial Unicode MS"/>
              </a:rPr>
              <a:t>ti</a:t>
            </a:r>
            <a:r>
              <a:rPr sz="2600" spc="-170" dirty="0" smtClean="0">
                <a:latin typeface="Arial Unicode MS"/>
                <a:cs typeface="Arial Unicode MS"/>
              </a:rPr>
              <a:t>oning </a:t>
            </a:r>
            <a:r>
              <a:rPr sz="2600" spc="-114" dirty="0">
                <a:latin typeface="Arial Unicode MS"/>
                <a:cs typeface="Arial Unicode MS"/>
              </a:rPr>
              <a:t>models </a:t>
            </a:r>
            <a:r>
              <a:rPr sz="2600" spc="-140" dirty="0">
                <a:latin typeface="Arial Unicode MS"/>
                <a:cs typeface="Arial Unicode MS"/>
              </a:rPr>
              <a:t>may </a:t>
            </a:r>
            <a:r>
              <a:rPr sz="2600" spc="-145" dirty="0">
                <a:latin typeface="Arial Unicode MS"/>
                <a:cs typeface="Arial Unicode MS"/>
              </a:rPr>
              <a:t>make </a:t>
            </a:r>
            <a:r>
              <a:rPr sz="2600" spc="-70" dirty="0">
                <a:latin typeface="Arial Unicode MS"/>
                <a:cs typeface="Arial Unicode MS"/>
              </a:rPr>
              <a:t>errors </a:t>
            </a:r>
            <a:r>
              <a:rPr sz="2600" spc="-105" dirty="0">
                <a:latin typeface="Arial Unicode MS"/>
                <a:cs typeface="Arial Unicode MS"/>
              </a:rPr>
              <a:t>due </a:t>
            </a:r>
            <a:r>
              <a:rPr sz="2600" spc="35" dirty="0">
                <a:latin typeface="Arial Unicode MS"/>
                <a:cs typeface="Arial Unicode MS"/>
              </a:rPr>
              <a:t>to</a:t>
            </a:r>
            <a:r>
              <a:rPr sz="2600" spc="-220" dirty="0">
                <a:latin typeface="Arial Unicode MS"/>
                <a:cs typeface="Arial Unicode MS"/>
              </a:rPr>
              <a:t> </a:t>
            </a:r>
            <a:r>
              <a:rPr sz="2600" b="1" i="1" spc="-170" dirty="0">
                <a:latin typeface="Arial-BoldItalicMT"/>
                <a:cs typeface="Arial-BoldItalicMT"/>
              </a:rPr>
              <a:t>bias</a:t>
            </a:r>
            <a:r>
              <a:rPr sz="2600" spc="-170" dirty="0">
                <a:latin typeface="Arial Unicode MS"/>
                <a:cs typeface="Arial Unicode MS"/>
              </a:rPr>
              <a:t>:</a:t>
            </a:r>
            <a:endParaRPr sz="2600" dirty="0">
              <a:latin typeface="Arial Unicode MS"/>
              <a:cs typeface="Arial Unicode MS"/>
            </a:endParaRPr>
          </a:p>
        </p:txBody>
      </p:sp>
      <p:sp>
        <p:nvSpPr>
          <p:cNvPr id="7" name="object 7"/>
          <p:cNvSpPr txBox="1"/>
          <p:nvPr/>
        </p:nvSpPr>
        <p:spPr>
          <a:xfrm>
            <a:off x="1374855" y="4327865"/>
            <a:ext cx="1137920" cy="391160"/>
          </a:xfrm>
          <a:prstGeom prst="rect">
            <a:avLst/>
          </a:prstGeom>
        </p:spPr>
        <p:txBody>
          <a:bodyPr vert="horz" wrap="square" lIns="0" tIns="12700" rIns="0" bIns="0" rtlCol="0">
            <a:spAutoFit/>
          </a:bodyPr>
          <a:lstStyle/>
          <a:p>
            <a:pPr marL="12700">
              <a:lnSpc>
                <a:spcPct val="100000"/>
              </a:lnSpc>
              <a:spcBef>
                <a:spcPts val="100"/>
              </a:spcBef>
            </a:pPr>
            <a:r>
              <a:rPr sz="2400" spc="-80" dirty="0">
                <a:latin typeface="Arial Unicode MS"/>
                <a:cs typeface="Arial Unicode MS"/>
              </a:rPr>
              <a:t>evi</a:t>
            </a:r>
            <a:r>
              <a:rPr sz="2400" spc="-75" dirty="0">
                <a:latin typeface="Arial Unicode MS"/>
                <a:cs typeface="Arial Unicode MS"/>
              </a:rPr>
              <a:t>d</a:t>
            </a:r>
            <a:r>
              <a:rPr sz="2400" spc="-110" dirty="0">
                <a:latin typeface="Arial Unicode MS"/>
                <a:cs typeface="Arial Unicode MS"/>
              </a:rPr>
              <a:t>en</a:t>
            </a:r>
            <a:r>
              <a:rPr sz="2400" spc="-170" dirty="0">
                <a:latin typeface="Arial Unicode MS"/>
                <a:cs typeface="Arial Unicode MS"/>
              </a:rPr>
              <a:t>ce</a:t>
            </a:r>
            <a:endParaRPr sz="2400">
              <a:latin typeface="Arial Unicode MS"/>
              <a:cs typeface="Arial Unicode MS"/>
            </a:endParaRPr>
          </a:p>
        </p:txBody>
      </p:sp>
      <p:sp>
        <p:nvSpPr>
          <p:cNvPr id="8" name="object 8"/>
          <p:cNvSpPr/>
          <p:nvPr/>
        </p:nvSpPr>
        <p:spPr>
          <a:xfrm>
            <a:off x="2566047" y="4147506"/>
            <a:ext cx="1481455" cy="356870"/>
          </a:xfrm>
          <a:custGeom>
            <a:avLst/>
            <a:gdLst/>
            <a:ahLst/>
            <a:cxnLst/>
            <a:rect l="l" t="t" r="r" b="b"/>
            <a:pathLst>
              <a:path w="1481454" h="356870">
                <a:moveTo>
                  <a:pt x="0" y="356840"/>
                </a:moveTo>
                <a:lnTo>
                  <a:pt x="1481239" y="0"/>
                </a:lnTo>
              </a:path>
            </a:pathLst>
          </a:custGeom>
          <a:ln w="19049">
            <a:solidFill>
              <a:srgbClr val="000000"/>
            </a:solidFill>
          </a:ln>
        </p:spPr>
        <p:txBody>
          <a:bodyPr wrap="square" lIns="0" tIns="0" rIns="0" bIns="0" rtlCol="0"/>
          <a:lstStyle/>
          <a:p>
            <a:endParaRPr/>
          </a:p>
        </p:txBody>
      </p:sp>
      <p:sp>
        <p:nvSpPr>
          <p:cNvPr id="9" name="object 9"/>
          <p:cNvSpPr/>
          <p:nvPr/>
        </p:nvSpPr>
        <p:spPr>
          <a:xfrm>
            <a:off x="3948615" y="4107958"/>
            <a:ext cx="123176" cy="114628"/>
          </a:xfrm>
          <a:prstGeom prst="rect">
            <a:avLst/>
          </a:prstGeom>
          <a:blipFill>
            <a:blip r:embed="rId3" cstate="print"/>
            <a:stretch>
              <a:fillRect/>
            </a:stretch>
          </a:blipFill>
        </p:spPr>
        <p:txBody>
          <a:bodyPr wrap="square" lIns="0" tIns="0" rIns="0" bIns="0" rtlCol="0"/>
          <a:lstStyle/>
          <a:p>
            <a:endParaRPr/>
          </a:p>
        </p:txBody>
      </p:sp>
      <p:sp>
        <p:nvSpPr>
          <p:cNvPr id="14" name="object 2"/>
          <p:cNvSpPr txBox="1">
            <a:spLocks noGrp="1"/>
          </p:cNvSpPr>
          <p:nvPr>
            <p:ph type="title"/>
          </p:nvPr>
        </p:nvSpPr>
        <p:spPr>
          <a:xfrm>
            <a:off x="-22225" y="-6930"/>
            <a:ext cx="12236450" cy="543560"/>
          </a:xfrm>
          <a:prstGeom prst="rect">
            <a:avLst/>
          </a:prstGeom>
        </p:spPr>
        <p:txBody>
          <a:bodyPr vert="horz" wrap="square" lIns="0" tIns="12700" rIns="0" bIns="0" rtlCol="0">
            <a:spAutoFit/>
          </a:bodyPr>
          <a:lstStyle/>
          <a:p>
            <a:pPr marL="12065">
              <a:lnSpc>
                <a:spcPct val="100000"/>
              </a:lnSpc>
              <a:spcBef>
                <a:spcPts val="100"/>
              </a:spcBef>
              <a:tabLst>
                <a:tab pos="322580" algn="l"/>
                <a:tab pos="12223115" algn="l"/>
              </a:tabLst>
            </a:pPr>
            <a:r>
              <a:rPr b="1" dirty="0">
                <a:latin typeface="Times New Roman"/>
                <a:cs typeface="Times New Roman"/>
              </a:rPr>
              <a:t> </a:t>
            </a:r>
            <a:r>
              <a:rPr b="1">
                <a:latin typeface="Times New Roman"/>
                <a:cs typeface="Times New Roman"/>
              </a:rPr>
              <a:t>	</a:t>
            </a:r>
            <a:r>
              <a:rPr spc="-125" smtClean="0"/>
              <a:t>Mo</a:t>
            </a:r>
            <a:r>
              <a:rPr lang="en-US" spc="-125" smtClean="0"/>
              <a:t>ti</a:t>
            </a:r>
            <a:r>
              <a:rPr spc="-125" smtClean="0"/>
              <a:t>va</a:t>
            </a:r>
            <a:r>
              <a:rPr lang="en-US" spc="-125" smtClean="0"/>
              <a:t>ti</a:t>
            </a:r>
            <a:r>
              <a:rPr spc="-125" smtClean="0"/>
              <a:t>on</a:t>
            </a:r>
            <a:r>
              <a:rPr spc="-125" dirty="0"/>
              <a:t>	</a:t>
            </a:r>
          </a:p>
        </p:txBody>
      </p:sp>
      <p:sp>
        <p:nvSpPr>
          <p:cNvPr id="13" name="Footer Placeholder 2"/>
          <p:cNvSpPr txBox="1">
            <a:spLocks/>
          </p:cNvSpPr>
          <p:nvPr/>
        </p:nvSpPr>
        <p:spPr>
          <a:xfrm>
            <a:off x="2199486" y="6356350"/>
            <a:ext cx="816760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0432FF"/>
                </a:solidFill>
                <a:latin typeface="Segoe UI" charset="0"/>
                <a:ea typeface="Segoe UI" charset="0"/>
                <a:cs typeface="Segoe UI"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32FF"/>
                </a:solidFill>
                <a:effectLst/>
                <a:uLnTx/>
                <a:uFillTx/>
                <a:latin typeface="Segoe UI" charset="0"/>
                <a:ea typeface="Segoe UI" charset="0"/>
                <a:cs typeface="Segoe UI" charset="0"/>
              </a:rPr>
              <a:t>CS60010 / Deep Learning | </a:t>
            </a:r>
            <a:r>
              <a:rPr kumimoji="0" lang="en-US" sz="1200" b="0" i="0" u="none" strike="noStrike" kern="1200" cap="none" spc="0" normalizeH="0" baseline="0" noProof="0" dirty="0" err="1" smtClean="0">
                <a:ln>
                  <a:noFill/>
                </a:ln>
                <a:solidFill>
                  <a:srgbClr val="0432FF"/>
                </a:solidFill>
                <a:effectLst/>
                <a:uLnTx/>
                <a:uFillTx/>
                <a:latin typeface="Segoe UI" charset="0"/>
                <a:ea typeface="Segoe UI" charset="0"/>
                <a:cs typeface="Segoe UI" charset="0"/>
              </a:rPr>
              <a:t>Explainibility</a:t>
            </a:r>
            <a:r>
              <a:rPr kumimoji="0" lang="en-US" sz="1200" b="0" i="0" u="none" strike="noStrike" kern="1200" cap="none" spc="0" normalizeH="0" baseline="0" noProof="0" dirty="0" smtClean="0">
                <a:ln>
                  <a:noFill/>
                </a:ln>
                <a:solidFill>
                  <a:srgbClr val="0432FF"/>
                </a:solidFill>
                <a:effectLst/>
                <a:uLnTx/>
                <a:uFillTx/>
                <a:latin typeface="Segoe UI" charset="0"/>
                <a:ea typeface="Segoe UI" charset="0"/>
                <a:cs typeface="Segoe UI" charset="0"/>
              </a:rPr>
              <a:t> and Bias (c) Abir Das</a:t>
            </a:r>
            <a:endParaRPr kumimoji="0" lang="en-US" sz="1200" b="0" i="0" u="none" strike="noStrike" kern="1200" cap="none" spc="0" normalizeH="0" baseline="0" noProof="0" dirty="0">
              <a:ln>
                <a:noFill/>
              </a:ln>
              <a:solidFill>
                <a:srgbClr val="0432FF"/>
              </a:solidFill>
              <a:effectLst/>
              <a:uLnTx/>
              <a:uFillTx/>
              <a:latin typeface="Segoe UI" charset="0"/>
              <a:ea typeface="Segoe UI" charset="0"/>
              <a:cs typeface="Segoe UI" charset="0"/>
            </a:endParaRPr>
          </a:p>
        </p:txBody>
      </p:sp>
    </p:spTree>
    <p:extLst>
      <p:ext uri="{BB962C8B-B14F-4D97-AF65-F5344CB8AC3E}">
        <p14:creationId xmlns:p14="http://schemas.microsoft.com/office/powerpoint/2010/main" val="12548929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689676" y="1572213"/>
            <a:ext cx="3842255" cy="4019719"/>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758807" y="3425737"/>
            <a:ext cx="2663190" cy="746760"/>
          </a:xfrm>
          <a:prstGeom prst="rect">
            <a:avLst/>
          </a:prstGeom>
        </p:spPr>
        <p:txBody>
          <a:bodyPr vert="horz" wrap="square" lIns="0" tIns="33020" rIns="0" bIns="0" rtlCol="0">
            <a:spAutoFit/>
          </a:bodyPr>
          <a:lstStyle/>
          <a:p>
            <a:pPr marL="729615" marR="5080" indent="-717550">
              <a:lnSpc>
                <a:spcPts val="2800"/>
              </a:lnSpc>
              <a:spcBef>
                <a:spcPts val="260"/>
              </a:spcBef>
            </a:pPr>
            <a:r>
              <a:rPr sz="2400" dirty="0">
                <a:solidFill>
                  <a:srgbClr val="003262"/>
                </a:solidFill>
                <a:latin typeface="Arial"/>
                <a:cs typeface="Arial"/>
              </a:rPr>
              <a:t>Right </a:t>
            </a:r>
            <a:r>
              <a:rPr sz="2400" spc="-5" dirty="0">
                <a:solidFill>
                  <a:srgbClr val="003262"/>
                </a:solidFill>
                <a:latin typeface="Arial"/>
                <a:cs typeface="Arial"/>
              </a:rPr>
              <a:t>for the</a:t>
            </a:r>
            <a:r>
              <a:rPr sz="2400" spc="-80" dirty="0">
                <a:solidFill>
                  <a:srgbClr val="003262"/>
                </a:solidFill>
                <a:latin typeface="Arial"/>
                <a:cs typeface="Arial"/>
              </a:rPr>
              <a:t> </a:t>
            </a:r>
            <a:r>
              <a:rPr sz="2400" spc="-10" dirty="0">
                <a:solidFill>
                  <a:srgbClr val="003262"/>
                </a:solidFill>
                <a:latin typeface="Arial"/>
                <a:cs typeface="Arial"/>
              </a:rPr>
              <a:t>Wrong  </a:t>
            </a:r>
            <a:r>
              <a:rPr sz="2400" dirty="0">
                <a:solidFill>
                  <a:srgbClr val="003262"/>
                </a:solidFill>
                <a:latin typeface="Arial"/>
                <a:cs typeface="Arial"/>
              </a:rPr>
              <a:t>Reasons</a:t>
            </a:r>
            <a:endParaRPr sz="2400">
              <a:latin typeface="Arial"/>
              <a:cs typeface="Arial"/>
            </a:endParaRPr>
          </a:p>
        </p:txBody>
      </p:sp>
      <p:sp>
        <p:nvSpPr>
          <p:cNvPr id="5" name="object 5"/>
          <p:cNvSpPr txBox="1"/>
          <p:nvPr/>
        </p:nvSpPr>
        <p:spPr>
          <a:xfrm>
            <a:off x="3492907" y="5713477"/>
            <a:ext cx="4262120" cy="566420"/>
          </a:xfrm>
          <a:prstGeom prst="rect">
            <a:avLst/>
          </a:prstGeom>
        </p:spPr>
        <p:txBody>
          <a:bodyPr vert="horz" wrap="square" lIns="0" tIns="27940" rIns="0" bIns="0" rtlCol="0">
            <a:spAutoFit/>
          </a:bodyPr>
          <a:lstStyle/>
          <a:p>
            <a:pPr marL="12700" marR="5080">
              <a:lnSpc>
                <a:spcPts val="2100"/>
              </a:lnSpc>
              <a:spcBef>
                <a:spcPts val="220"/>
              </a:spcBef>
            </a:pPr>
            <a:r>
              <a:rPr sz="1800" spc="-5" dirty="0">
                <a:solidFill>
                  <a:srgbClr val="003262"/>
                </a:solidFill>
                <a:latin typeface="Arial"/>
                <a:cs typeface="Arial"/>
              </a:rPr>
              <a:t>Model: </a:t>
            </a:r>
            <a:r>
              <a:rPr sz="1800" i="1" dirty="0">
                <a:solidFill>
                  <a:srgbClr val="003262"/>
                </a:solidFill>
                <a:latin typeface="Arial"/>
                <a:cs typeface="Arial"/>
              </a:rPr>
              <a:t>A </a:t>
            </a:r>
            <a:r>
              <a:rPr sz="1800" b="1" i="1" dirty="0">
                <a:solidFill>
                  <a:srgbClr val="004375"/>
                </a:solidFill>
                <a:latin typeface="Arial-BoldItalicMT"/>
                <a:cs typeface="Arial-BoldItalicMT"/>
              </a:rPr>
              <a:t>man </a:t>
            </a:r>
            <a:r>
              <a:rPr sz="1800" i="1" dirty="0">
                <a:solidFill>
                  <a:srgbClr val="003262"/>
                </a:solidFill>
                <a:latin typeface="Arial"/>
                <a:cs typeface="Arial"/>
              </a:rPr>
              <a:t>holding a </a:t>
            </a:r>
            <a:r>
              <a:rPr sz="1800" i="1" spc="-5" dirty="0">
                <a:solidFill>
                  <a:srgbClr val="003262"/>
                </a:solidFill>
                <a:latin typeface="Arial"/>
                <a:cs typeface="Arial"/>
              </a:rPr>
              <a:t>tennis </a:t>
            </a:r>
            <a:r>
              <a:rPr sz="1800" i="1" dirty="0">
                <a:solidFill>
                  <a:srgbClr val="003262"/>
                </a:solidFill>
                <a:latin typeface="Arial"/>
                <a:cs typeface="Arial"/>
              </a:rPr>
              <a:t>racquet</a:t>
            </a:r>
            <a:r>
              <a:rPr sz="1800" i="1" spc="-125" dirty="0">
                <a:solidFill>
                  <a:srgbClr val="003262"/>
                </a:solidFill>
                <a:latin typeface="Arial"/>
                <a:cs typeface="Arial"/>
              </a:rPr>
              <a:t> </a:t>
            </a:r>
            <a:r>
              <a:rPr sz="1800" i="1" dirty="0">
                <a:solidFill>
                  <a:srgbClr val="003262"/>
                </a:solidFill>
                <a:latin typeface="Arial"/>
                <a:cs typeface="Arial"/>
              </a:rPr>
              <a:t>on  a </a:t>
            </a:r>
            <a:r>
              <a:rPr sz="1800" i="1" spc="-5" dirty="0">
                <a:solidFill>
                  <a:srgbClr val="003262"/>
                </a:solidFill>
                <a:latin typeface="Arial"/>
                <a:cs typeface="Arial"/>
              </a:rPr>
              <a:t>tennis</a:t>
            </a:r>
            <a:r>
              <a:rPr sz="1800" i="1" spc="-10" dirty="0">
                <a:solidFill>
                  <a:srgbClr val="003262"/>
                </a:solidFill>
                <a:latin typeface="Arial"/>
                <a:cs typeface="Arial"/>
              </a:rPr>
              <a:t> </a:t>
            </a:r>
            <a:r>
              <a:rPr sz="1800" i="1" spc="-5" dirty="0">
                <a:solidFill>
                  <a:srgbClr val="003262"/>
                </a:solidFill>
                <a:latin typeface="Arial"/>
                <a:cs typeface="Arial"/>
              </a:rPr>
              <a:t>court.</a:t>
            </a:r>
            <a:endParaRPr sz="1800">
              <a:latin typeface="Arial"/>
              <a:cs typeface="Arial"/>
            </a:endParaRPr>
          </a:p>
        </p:txBody>
      </p:sp>
      <p:sp>
        <p:nvSpPr>
          <p:cNvPr id="6" name="object 6"/>
          <p:cNvSpPr txBox="1"/>
          <p:nvPr/>
        </p:nvSpPr>
        <p:spPr>
          <a:xfrm>
            <a:off x="288060" y="849086"/>
            <a:ext cx="9298940" cy="421640"/>
          </a:xfrm>
          <a:prstGeom prst="rect">
            <a:avLst/>
          </a:prstGeom>
        </p:spPr>
        <p:txBody>
          <a:bodyPr vert="horz" wrap="square" lIns="0" tIns="12700" rIns="0" bIns="0" rtlCol="0">
            <a:spAutoFit/>
          </a:bodyPr>
          <a:lstStyle/>
          <a:p>
            <a:pPr marL="241300" indent="-228600">
              <a:lnSpc>
                <a:spcPct val="100000"/>
              </a:lnSpc>
              <a:spcBef>
                <a:spcPts val="100"/>
              </a:spcBef>
              <a:buFont typeface="Arial"/>
              <a:buChar char="•"/>
              <a:tabLst>
                <a:tab pos="241300" algn="l"/>
              </a:tabLst>
            </a:pPr>
            <a:r>
              <a:rPr sz="2600" spc="-170" dirty="0" smtClean="0">
                <a:latin typeface="Arial Unicode MS"/>
                <a:cs typeface="Arial Unicode MS"/>
              </a:rPr>
              <a:t>Cap</a:t>
            </a:r>
            <a:r>
              <a:rPr lang="en-US" sz="2600" spc="-170" dirty="0" smtClean="0">
                <a:latin typeface="Arial Unicode MS"/>
                <a:cs typeface="Arial Unicode MS"/>
              </a:rPr>
              <a:t>ti</a:t>
            </a:r>
            <a:r>
              <a:rPr sz="2600" spc="-170" dirty="0" smtClean="0">
                <a:latin typeface="Arial Unicode MS"/>
                <a:cs typeface="Arial Unicode MS"/>
              </a:rPr>
              <a:t>oning </a:t>
            </a:r>
            <a:r>
              <a:rPr sz="2600" spc="-114" dirty="0">
                <a:latin typeface="Arial Unicode MS"/>
                <a:cs typeface="Arial Unicode MS"/>
              </a:rPr>
              <a:t>models </a:t>
            </a:r>
            <a:r>
              <a:rPr sz="2600" spc="-140" dirty="0">
                <a:latin typeface="Arial Unicode MS"/>
                <a:cs typeface="Arial Unicode MS"/>
              </a:rPr>
              <a:t>may </a:t>
            </a:r>
            <a:r>
              <a:rPr sz="2600" spc="-180" dirty="0">
                <a:latin typeface="Arial Unicode MS"/>
                <a:cs typeface="Arial Unicode MS"/>
              </a:rPr>
              <a:t>base </a:t>
            </a:r>
            <a:r>
              <a:rPr sz="2600" spc="-60" dirty="0">
                <a:latin typeface="Arial Unicode MS"/>
                <a:cs typeface="Arial Unicode MS"/>
              </a:rPr>
              <a:t>correct </a:t>
            </a:r>
            <a:r>
              <a:rPr sz="2600" spc="-105" dirty="0" smtClean="0">
                <a:latin typeface="Arial Unicode MS"/>
                <a:cs typeface="Arial Unicode MS"/>
              </a:rPr>
              <a:t>predic</a:t>
            </a:r>
            <a:r>
              <a:rPr lang="en-US" sz="2600" spc="-105" dirty="0" smtClean="0">
                <a:latin typeface="Arial Unicode MS"/>
                <a:cs typeface="Arial Unicode MS"/>
              </a:rPr>
              <a:t>ti</a:t>
            </a:r>
            <a:r>
              <a:rPr sz="2600" spc="-105" dirty="0" smtClean="0">
                <a:latin typeface="Arial Unicode MS"/>
                <a:cs typeface="Arial Unicode MS"/>
              </a:rPr>
              <a:t>on </a:t>
            </a:r>
            <a:r>
              <a:rPr sz="2600" spc="-80" dirty="0">
                <a:latin typeface="Arial Unicode MS"/>
                <a:cs typeface="Arial Unicode MS"/>
              </a:rPr>
              <a:t>on </a:t>
            </a:r>
            <a:r>
              <a:rPr sz="2600" spc="-75" dirty="0">
                <a:latin typeface="Arial Unicode MS"/>
                <a:cs typeface="Arial Unicode MS"/>
              </a:rPr>
              <a:t>wrong</a:t>
            </a:r>
            <a:r>
              <a:rPr sz="2600" spc="-200" dirty="0">
                <a:latin typeface="Arial Unicode MS"/>
                <a:cs typeface="Arial Unicode MS"/>
              </a:rPr>
              <a:t> </a:t>
            </a:r>
            <a:r>
              <a:rPr sz="2600" spc="-110" dirty="0">
                <a:latin typeface="Arial Unicode MS"/>
                <a:cs typeface="Arial Unicode MS"/>
              </a:rPr>
              <a:t>evidence:</a:t>
            </a:r>
            <a:endParaRPr sz="2600" dirty="0">
              <a:latin typeface="Arial Unicode MS"/>
              <a:cs typeface="Arial Unicode MS"/>
            </a:endParaRPr>
          </a:p>
        </p:txBody>
      </p:sp>
      <p:sp>
        <p:nvSpPr>
          <p:cNvPr id="7" name="object 7"/>
          <p:cNvSpPr txBox="1"/>
          <p:nvPr/>
        </p:nvSpPr>
        <p:spPr>
          <a:xfrm>
            <a:off x="1518867" y="3380032"/>
            <a:ext cx="1137920" cy="391160"/>
          </a:xfrm>
          <a:prstGeom prst="rect">
            <a:avLst/>
          </a:prstGeom>
        </p:spPr>
        <p:txBody>
          <a:bodyPr vert="horz" wrap="square" lIns="0" tIns="12700" rIns="0" bIns="0" rtlCol="0">
            <a:spAutoFit/>
          </a:bodyPr>
          <a:lstStyle/>
          <a:p>
            <a:pPr marL="12700">
              <a:lnSpc>
                <a:spcPct val="100000"/>
              </a:lnSpc>
              <a:spcBef>
                <a:spcPts val="100"/>
              </a:spcBef>
            </a:pPr>
            <a:r>
              <a:rPr sz="2400" spc="-80" dirty="0">
                <a:latin typeface="Arial Unicode MS"/>
                <a:cs typeface="Arial Unicode MS"/>
              </a:rPr>
              <a:t>evi</a:t>
            </a:r>
            <a:r>
              <a:rPr sz="2400" spc="-75" dirty="0">
                <a:latin typeface="Arial Unicode MS"/>
                <a:cs typeface="Arial Unicode MS"/>
              </a:rPr>
              <a:t>d</a:t>
            </a:r>
            <a:r>
              <a:rPr sz="2400" spc="-110" dirty="0">
                <a:latin typeface="Arial Unicode MS"/>
                <a:cs typeface="Arial Unicode MS"/>
              </a:rPr>
              <a:t>en</a:t>
            </a:r>
            <a:r>
              <a:rPr sz="2400" spc="-170" dirty="0">
                <a:latin typeface="Arial Unicode MS"/>
                <a:cs typeface="Arial Unicode MS"/>
              </a:rPr>
              <a:t>ce</a:t>
            </a:r>
            <a:endParaRPr sz="2400">
              <a:latin typeface="Arial Unicode MS"/>
              <a:cs typeface="Arial Unicode MS"/>
            </a:endParaRPr>
          </a:p>
        </p:txBody>
      </p:sp>
      <p:sp>
        <p:nvSpPr>
          <p:cNvPr id="8" name="object 8"/>
          <p:cNvSpPr/>
          <p:nvPr/>
        </p:nvSpPr>
        <p:spPr>
          <a:xfrm>
            <a:off x="2710060" y="3349521"/>
            <a:ext cx="2031364" cy="207010"/>
          </a:xfrm>
          <a:custGeom>
            <a:avLst/>
            <a:gdLst/>
            <a:ahLst/>
            <a:cxnLst/>
            <a:rect l="l" t="t" r="r" b="b"/>
            <a:pathLst>
              <a:path w="2031364" h="207010">
                <a:moveTo>
                  <a:pt x="0" y="206993"/>
                </a:moveTo>
                <a:lnTo>
                  <a:pt x="2030737" y="0"/>
                </a:lnTo>
              </a:path>
            </a:pathLst>
          </a:custGeom>
          <a:ln w="19049">
            <a:solidFill>
              <a:srgbClr val="000000"/>
            </a:solidFill>
          </a:ln>
        </p:spPr>
        <p:txBody>
          <a:bodyPr wrap="square" lIns="0" tIns="0" rIns="0" bIns="0" rtlCol="0"/>
          <a:lstStyle/>
          <a:p>
            <a:endParaRPr/>
          </a:p>
        </p:txBody>
      </p:sp>
      <p:sp>
        <p:nvSpPr>
          <p:cNvPr id="9" name="object 9"/>
          <p:cNvSpPr/>
          <p:nvPr/>
        </p:nvSpPr>
        <p:spPr>
          <a:xfrm>
            <a:off x="4646019" y="3298564"/>
            <a:ext cx="119853" cy="117301"/>
          </a:xfrm>
          <a:prstGeom prst="rect">
            <a:avLst/>
          </a:prstGeom>
          <a:blipFill>
            <a:blip r:embed="rId3" cstate="print"/>
            <a:stretch>
              <a:fillRect/>
            </a:stretch>
          </a:blipFill>
        </p:spPr>
        <p:txBody>
          <a:bodyPr wrap="square" lIns="0" tIns="0" rIns="0" bIns="0" rtlCol="0"/>
          <a:lstStyle/>
          <a:p>
            <a:endParaRPr/>
          </a:p>
        </p:txBody>
      </p:sp>
      <p:sp>
        <p:nvSpPr>
          <p:cNvPr id="12" name="object 2"/>
          <p:cNvSpPr txBox="1">
            <a:spLocks noGrp="1"/>
          </p:cNvSpPr>
          <p:nvPr>
            <p:ph type="title"/>
          </p:nvPr>
        </p:nvSpPr>
        <p:spPr>
          <a:xfrm>
            <a:off x="-22225" y="-6930"/>
            <a:ext cx="12236450" cy="543560"/>
          </a:xfrm>
          <a:prstGeom prst="rect">
            <a:avLst/>
          </a:prstGeom>
        </p:spPr>
        <p:txBody>
          <a:bodyPr vert="horz" wrap="square" lIns="0" tIns="12700" rIns="0" bIns="0" rtlCol="0">
            <a:spAutoFit/>
          </a:bodyPr>
          <a:lstStyle/>
          <a:p>
            <a:pPr marL="12065">
              <a:lnSpc>
                <a:spcPct val="100000"/>
              </a:lnSpc>
              <a:spcBef>
                <a:spcPts val="100"/>
              </a:spcBef>
              <a:tabLst>
                <a:tab pos="322580" algn="l"/>
                <a:tab pos="12223115" algn="l"/>
              </a:tabLst>
            </a:pPr>
            <a:r>
              <a:rPr b="1" dirty="0">
                <a:latin typeface="Times New Roman"/>
                <a:cs typeface="Times New Roman"/>
              </a:rPr>
              <a:t> </a:t>
            </a:r>
            <a:r>
              <a:rPr b="1">
                <a:latin typeface="Times New Roman"/>
                <a:cs typeface="Times New Roman"/>
              </a:rPr>
              <a:t>	</a:t>
            </a:r>
            <a:r>
              <a:rPr spc="-125" smtClean="0"/>
              <a:t>Mo</a:t>
            </a:r>
            <a:r>
              <a:rPr lang="en-US" spc="-125" smtClean="0"/>
              <a:t>ti</a:t>
            </a:r>
            <a:r>
              <a:rPr spc="-125" smtClean="0"/>
              <a:t>va</a:t>
            </a:r>
            <a:r>
              <a:rPr lang="en-US" spc="-125" smtClean="0"/>
              <a:t>ti</a:t>
            </a:r>
            <a:r>
              <a:rPr spc="-125" smtClean="0"/>
              <a:t>on</a:t>
            </a:r>
            <a:r>
              <a:rPr spc="-125" dirty="0"/>
              <a:t>	</a:t>
            </a:r>
          </a:p>
        </p:txBody>
      </p:sp>
      <p:sp>
        <p:nvSpPr>
          <p:cNvPr id="13" name="Footer Placeholder 2"/>
          <p:cNvSpPr txBox="1">
            <a:spLocks/>
          </p:cNvSpPr>
          <p:nvPr/>
        </p:nvSpPr>
        <p:spPr>
          <a:xfrm>
            <a:off x="2199486" y="6356350"/>
            <a:ext cx="816760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0432FF"/>
                </a:solidFill>
                <a:latin typeface="Segoe UI" charset="0"/>
                <a:ea typeface="Segoe UI" charset="0"/>
                <a:cs typeface="Segoe UI"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32FF"/>
                </a:solidFill>
                <a:effectLst/>
                <a:uLnTx/>
                <a:uFillTx/>
                <a:latin typeface="Segoe UI" charset="0"/>
                <a:ea typeface="Segoe UI" charset="0"/>
                <a:cs typeface="Segoe UI" charset="0"/>
              </a:rPr>
              <a:t>CS60010 / Deep Learning | </a:t>
            </a:r>
            <a:r>
              <a:rPr kumimoji="0" lang="en-US" sz="1200" b="0" i="0" u="none" strike="noStrike" kern="1200" cap="none" spc="0" normalizeH="0" baseline="0" noProof="0" dirty="0" err="1" smtClean="0">
                <a:ln>
                  <a:noFill/>
                </a:ln>
                <a:solidFill>
                  <a:srgbClr val="0432FF"/>
                </a:solidFill>
                <a:effectLst/>
                <a:uLnTx/>
                <a:uFillTx/>
                <a:latin typeface="Segoe UI" charset="0"/>
                <a:ea typeface="Segoe UI" charset="0"/>
                <a:cs typeface="Segoe UI" charset="0"/>
              </a:rPr>
              <a:t>Explainibility</a:t>
            </a:r>
            <a:r>
              <a:rPr kumimoji="0" lang="en-US" sz="1200" b="0" i="0" u="none" strike="noStrike" kern="1200" cap="none" spc="0" normalizeH="0" baseline="0" noProof="0" dirty="0" smtClean="0">
                <a:ln>
                  <a:noFill/>
                </a:ln>
                <a:solidFill>
                  <a:srgbClr val="0432FF"/>
                </a:solidFill>
                <a:effectLst/>
                <a:uLnTx/>
                <a:uFillTx/>
                <a:latin typeface="Segoe UI" charset="0"/>
                <a:ea typeface="Segoe UI" charset="0"/>
                <a:cs typeface="Segoe UI" charset="0"/>
              </a:rPr>
              <a:t> and Bias (c) Abir Das</a:t>
            </a:r>
            <a:endParaRPr kumimoji="0" lang="en-US" sz="1200" b="0" i="0" u="none" strike="noStrike" kern="1200" cap="none" spc="0" normalizeH="0" baseline="0" noProof="0" dirty="0">
              <a:ln>
                <a:noFill/>
              </a:ln>
              <a:solidFill>
                <a:srgbClr val="0432FF"/>
              </a:solidFill>
              <a:effectLst/>
              <a:uLnTx/>
              <a:uFillTx/>
              <a:latin typeface="Segoe UI" charset="0"/>
              <a:ea typeface="Segoe UI" charset="0"/>
              <a:cs typeface="Segoe UI" charset="0"/>
            </a:endParaRPr>
          </a:p>
        </p:txBody>
      </p:sp>
    </p:spTree>
    <p:extLst>
      <p:ext uri="{BB962C8B-B14F-4D97-AF65-F5344CB8AC3E}">
        <p14:creationId xmlns:p14="http://schemas.microsoft.com/office/powerpoint/2010/main" val="5486277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88060" y="596687"/>
            <a:ext cx="8014334" cy="990600"/>
          </a:xfrm>
          <a:prstGeom prst="rect">
            <a:avLst/>
          </a:prstGeom>
        </p:spPr>
        <p:txBody>
          <a:bodyPr vert="horz" wrap="square" lIns="0" tIns="99060" rIns="0" bIns="0" rtlCol="0">
            <a:spAutoFit/>
          </a:bodyPr>
          <a:lstStyle/>
          <a:p>
            <a:pPr marL="241300" indent="-228600">
              <a:lnSpc>
                <a:spcPct val="100000"/>
              </a:lnSpc>
              <a:spcBef>
                <a:spcPts val="780"/>
              </a:spcBef>
              <a:buFont typeface="Arial"/>
              <a:buChar char="•"/>
              <a:tabLst>
                <a:tab pos="241300" algn="l"/>
              </a:tabLst>
            </a:pPr>
            <a:r>
              <a:rPr sz="2600" spc="-170" dirty="0" smtClean="0">
                <a:latin typeface="Arial Unicode MS"/>
                <a:cs typeface="Arial Unicode MS"/>
              </a:rPr>
              <a:t>Cap</a:t>
            </a:r>
            <a:r>
              <a:rPr lang="en-US" sz="2600" spc="-170" dirty="0" smtClean="0">
                <a:latin typeface="Arial Unicode MS"/>
                <a:cs typeface="Arial Unicode MS"/>
              </a:rPr>
              <a:t>ti</a:t>
            </a:r>
            <a:r>
              <a:rPr sz="2600" spc="-170" dirty="0" smtClean="0">
                <a:latin typeface="Arial Unicode MS"/>
                <a:cs typeface="Arial Unicode MS"/>
              </a:rPr>
              <a:t>oning </a:t>
            </a:r>
            <a:r>
              <a:rPr sz="2600" spc="-114" dirty="0">
                <a:latin typeface="Arial Unicode MS"/>
                <a:cs typeface="Arial Unicode MS"/>
              </a:rPr>
              <a:t>models </a:t>
            </a:r>
            <a:r>
              <a:rPr sz="2600" spc="-30" dirty="0">
                <a:latin typeface="Arial Unicode MS"/>
                <a:cs typeface="Arial Unicode MS"/>
              </a:rPr>
              <a:t>“hallucinate” </a:t>
            </a:r>
            <a:r>
              <a:rPr sz="2600" spc="-90" dirty="0">
                <a:latin typeface="Arial Unicode MS"/>
                <a:cs typeface="Arial Unicode MS"/>
              </a:rPr>
              <a:t>objects </a:t>
            </a:r>
            <a:r>
              <a:rPr sz="2600" spc="-160" dirty="0">
                <a:latin typeface="Arial Unicode MS"/>
                <a:cs typeface="Arial Unicode MS"/>
              </a:rPr>
              <a:t>based </a:t>
            </a:r>
            <a:r>
              <a:rPr sz="2600" spc="-80" dirty="0">
                <a:latin typeface="Arial Unicode MS"/>
                <a:cs typeface="Arial Unicode MS"/>
              </a:rPr>
              <a:t>on</a:t>
            </a:r>
            <a:r>
              <a:rPr sz="2600" spc="-204" dirty="0">
                <a:latin typeface="Arial Unicode MS"/>
                <a:cs typeface="Arial Unicode MS"/>
              </a:rPr>
              <a:t> </a:t>
            </a:r>
            <a:r>
              <a:rPr sz="2600" spc="-60" dirty="0">
                <a:latin typeface="Arial Unicode MS"/>
                <a:cs typeface="Arial Unicode MS"/>
              </a:rPr>
              <a:t>context</a:t>
            </a:r>
            <a:endParaRPr sz="2600" dirty="0">
              <a:latin typeface="Arial Unicode MS"/>
              <a:cs typeface="Arial Unicode MS"/>
            </a:endParaRPr>
          </a:p>
          <a:p>
            <a:pPr marL="241300" indent="-228600">
              <a:lnSpc>
                <a:spcPct val="100000"/>
              </a:lnSpc>
              <a:spcBef>
                <a:spcPts val="680"/>
              </a:spcBef>
              <a:buFont typeface="Arial"/>
              <a:buChar char="•"/>
              <a:tabLst>
                <a:tab pos="241300" algn="l"/>
              </a:tabLst>
            </a:pPr>
            <a:r>
              <a:rPr sz="2600" spc="-85" dirty="0">
                <a:latin typeface="Arial Unicode MS"/>
                <a:cs typeface="Arial Unicode MS"/>
              </a:rPr>
              <a:t>What’s </a:t>
            </a:r>
            <a:r>
              <a:rPr sz="2600" spc="-100" dirty="0">
                <a:latin typeface="Arial Unicode MS"/>
                <a:cs typeface="Arial Unicode MS"/>
              </a:rPr>
              <a:t>worse, </a:t>
            </a:r>
            <a:r>
              <a:rPr sz="2600" spc="-85" dirty="0">
                <a:latin typeface="Arial Unicode MS"/>
                <a:cs typeface="Arial Unicode MS"/>
              </a:rPr>
              <a:t>performance </a:t>
            </a:r>
            <a:r>
              <a:rPr sz="2600" spc="-80" dirty="0">
                <a:latin typeface="Arial Unicode MS"/>
                <a:cs typeface="Arial Unicode MS"/>
              </a:rPr>
              <a:t>metrics </a:t>
            </a:r>
            <a:r>
              <a:rPr sz="2600" spc="-25" dirty="0">
                <a:latin typeface="Arial Unicode MS"/>
                <a:cs typeface="Arial Unicode MS"/>
              </a:rPr>
              <a:t>fail </a:t>
            </a:r>
            <a:r>
              <a:rPr sz="2600" spc="35" dirty="0">
                <a:latin typeface="Arial Unicode MS"/>
                <a:cs typeface="Arial Unicode MS"/>
              </a:rPr>
              <a:t>to</a:t>
            </a:r>
            <a:r>
              <a:rPr sz="2600" spc="-459" dirty="0">
                <a:latin typeface="Arial Unicode MS"/>
                <a:cs typeface="Arial Unicode MS"/>
              </a:rPr>
              <a:t> </a:t>
            </a:r>
            <a:r>
              <a:rPr sz="2600" spc="-80" dirty="0">
                <a:latin typeface="Arial Unicode MS"/>
                <a:cs typeface="Arial Unicode MS"/>
              </a:rPr>
              <a:t>capture </a:t>
            </a:r>
            <a:r>
              <a:rPr sz="2600" spc="-50" dirty="0">
                <a:latin typeface="Arial Unicode MS"/>
                <a:cs typeface="Arial Unicode MS"/>
              </a:rPr>
              <a:t>this</a:t>
            </a:r>
            <a:endParaRPr sz="2600" dirty="0">
              <a:latin typeface="Arial Unicode MS"/>
              <a:cs typeface="Arial Unicode MS"/>
            </a:endParaRPr>
          </a:p>
        </p:txBody>
      </p:sp>
      <p:sp>
        <p:nvSpPr>
          <p:cNvPr id="4" name="object 4"/>
          <p:cNvSpPr/>
          <p:nvPr/>
        </p:nvSpPr>
        <p:spPr>
          <a:xfrm>
            <a:off x="2112076" y="1717744"/>
            <a:ext cx="7558119" cy="3991255"/>
          </a:xfrm>
          <a:prstGeom prst="rect">
            <a:avLst/>
          </a:prstGeom>
          <a:blipFill>
            <a:blip r:embed="rId2" cstate="print"/>
            <a:stretch>
              <a:fillRect/>
            </a:stretch>
          </a:blipFill>
        </p:spPr>
        <p:txBody>
          <a:bodyPr wrap="square" lIns="0" tIns="0" rIns="0" bIns="0" rtlCol="0"/>
          <a:lstStyle/>
          <a:p>
            <a:endParaRPr/>
          </a:p>
        </p:txBody>
      </p:sp>
      <p:sp>
        <p:nvSpPr>
          <p:cNvPr id="7" name="object 2"/>
          <p:cNvSpPr txBox="1">
            <a:spLocks noGrp="1"/>
          </p:cNvSpPr>
          <p:nvPr>
            <p:ph type="title"/>
          </p:nvPr>
        </p:nvSpPr>
        <p:spPr>
          <a:xfrm>
            <a:off x="-22225" y="-6930"/>
            <a:ext cx="12236450" cy="543560"/>
          </a:xfrm>
          <a:prstGeom prst="rect">
            <a:avLst/>
          </a:prstGeom>
        </p:spPr>
        <p:txBody>
          <a:bodyPr vert="horz" wrap="square" lIns="0" tIns="12700" rIns="0" bIns="0" rtlCol="0">
            <a:spAutoFit/>
          </a:bodyPr>
          <a:lstStyle/>
          <a:p>
            <a:pPr marL="12065">
              <a:lnSpc>
                <a:spcPct val="100000"/>
              </a:lnSpc>
              <a:spcBef>
                <a:spcPts val="100"/>
              </a:spcBef>
              <a:tabLst>
                <a:tab pos="322580" algn="l"/>
                <a:tab pos="12223115" algn="l"/>
              </a:tabLst>
            </a:pPr>
            <a:r>
              <a:rPr b="1" dirty="0">
                <a:latin typeface="Times New Roman"/>
                <a:cs typeface="Times New Roman"/>
              </a:rPr>
              <a:t> </a:t>
            </a:r>
            <a:r>
              <a:rPr b="1">
                <a:latin typeface="Times New Roman"/>
                <a:cs typeface="Times New Roman"/>
              </a:rPr>
              <a:t>	</a:t>
            </a:r>
            <a:r>
              <a:rPr spc="-125" smtClean="0"/>
              <a:t>Mo</a:t>
            </a:r>
            <a:r>
              <a:rPr lang="en-US" spc="-125" smtClean="0"/>
              <a:t>ti</a:t>
            </a:r>
            <a:r>
              <a:rPr spc="-125" smtClean="0"/>
              <a:t>va</a:t>
            </a:r>
            <a:r>
              <a:rPr lang="en-US" spc="-125" smtClean="0"/>
              <a:t>ti</a:t>
            </a:r>
            <a:r>
              <a:rPr spc="-125" smtClean="0"/>
              <a:t>on</a:t>
            </a:r>
            <a:r>
              <a:rPr spc="-125" dirty="0"/>
              <a:t>	</a:t>
            </a:r>
          </a:p>
        </p:txBody>
      </p:sp>
      <p:sp>
        <p:nvSpPr>
          <p:cNvPr id="8" name="Footer Placeholder 2"/>
          <p:cNvSpPr txBox="1">
            <a:spLocks/>
          </p:cNvSpPr>
          <p:nvPr/>
        </p:nvSpPr>
        <p:spPr>
          <a:xfrm>
            <a:off x="2199486" y="6356350"/>
            <a:ext cx="816760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0432FF"/>
                </a:solidFill>
                <a:latin typeface="Segoe UI" charset="0"/>
                <a:ea typeface="Segoe UI" charset="0"/>
                <a:cs typeface="Segoe UI"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32FF"/>
                </a:solidFill>
                <a:effectLst/>
                <a:uLnTx/>
                <a:uFillTx/>
                <a:latin typeface="Segoe UI" charset="0"/>
                <a:ea typeface="Segoe UI" charset="0"/>
                <a:cs typeface="Segoe UI" charset="0"/>
              </a:rPr>
              <a:t>CS60010 / Deep Learning | </a:t>
            </a:r>
            <a:r>
              <a:rPr kumimoji="0" lang="en-US" sz="1200" b="0" i="0" u="none" strike="noStrike" kern="1200" cap="none" spc="0" normalizeH="0" baseline="0" noProof="0" dirty="0" err="1" smtClean="0">
                <a:ln>
                  <a:noFill/>
                </a:ln>
                <a:solidFill>
                  <a:srgbClr val="0432FF"/>
                </a:solidFill>
                <a:effectLst/>
                <a:uLnTx/>
                <a:uFillTx/>
                <a:latin typeface="Segoe UI" charset="0"/>
                <a:ea typeface="Segoe UI" charset="0"/>
                <a:cs typeface="Segoe UI" charset="0"/>
              </a:rPr>
              <a:t>Explainibility</a:t>
            </a:r>
            <a:r>
              <a:rPr kumimoji="0" lang="en-US" sz="1200" b="0" i="0" u="none" strike="noStrike" kern="1200" cap="none" spc="0" normalizeH="0" baseline="0" noProof="0" dirty="0" smtClean="0">
                <a:ln>
                  <a:noFill/>
                </a:ln>
                <a:solidFill>
                  <a:srgbClr val="0432FF"/>
                </a:solidFill>
                <a:effectLst/>
                <a:uLnTx/>
                <a:uFillTx/>
                <a:latin typeface="Segoe UI" charset="0"/>
                <a:ea typeface="Segoe UI" charset="0"/>
                <a:cs typeface="Segoe UI" charset="0"/>
              </a:rPr>
              <a:t> and Bias (c) Abir Das</a:t>
            </a:r>
            <a:endParaRPr kumimoji="0" lang="en-US" sz="1200" b="0" i="0" u="none" strike="noStrike" kern="1200" cap="none" spc="0" normalizeH="0" baseline="0" noProof="0" dirty="0">
              <a:ln>
                <a:noFill/>
              </a:ln>
              <a:solidFill>
                <a:srgbClr val="0432FF"/>
              </a:solidFill>
              <a:effectLst/>
              <a:uLnTx/>
              <a:uFillTx/>
              <a:latin typeface="Segoe UI" charset="0"/>
              <a:ea typeface="Segoe UI" charset="0"/>
              <a:cs typeface="Segoe UI" charset="0"/>
            </a:endParaRPr>
          </a:p>
        </p:txBody>
      </p:sp>
    </p:spTree>
    <p:extLst>
      <p:ext uri="{BB962C8B-B14F-4D97-AF65-F5344CB8AC3E}">
        <p14:creationId xmlns:p14="http://schemas.microsoft.com/office/powerpoint/2010/main" val="16391968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065">
              <a:lnSpc>
                <a:spcPct val="100000"/>
              </a:lnSpc>
              <a:spcBef>
                <a:spcPts val="100"/>
              </a:spcBef>
              <a:tabLst>
                <a:tab pos="322580" algn="l"/>
                <a:tab pos="12223115" algn="l"/>
              </a:tabLst>
            </a:pPr>
            <a:r>
              <a:rPr dirty="0">
                <a:latin typeface="Times New Roman"/>
                <a:cs typeface="Times New Roman"/>
              </a:rPr>
              <a:t> 	</a:t>
            </a:r>
            <a:r>
              <a:rPr spc="-114" dirty="0" smtClean="0"/>
              <a:t>Contribu</a:t>
            </a:r>
            <a:r>
              <a:rPr lang="en-US" spc="-114" dirty="0" smtClean="0"/>
              <a:t>ti</a:t>
            </a:r>
            <a:r>
              <a:rPr spc="-114" dirty="0" smtClean="0"/>
              <a:t>on </a:t>
            </a:r>
            <a:r>
              <a:rPr spc="-145" dirty="0"/>
              <a:t>#1: </a:t>
            </a:r>
            <a:r>
              <a:rPr spc="-130" dirty="0"/>
              <a:t>improve </a:t>
            </a:r>
            <a:r>
              <a:rPr spc="-165" dirty="0"/>
              <a:t>gender</a:t>
            </a:r>
            <a:r>
              <a:rPr spc="-380" dirty="0"/>
              <a:t> </a:t>
            </a:r>
            <a:r>
              <a:rPr spc="-204" dirty="0"/>
              <a:t>bias	</a:t>
            </a:r>
          </a:p>
        </p:txBody>
      </p:sp>
      <p:sp>
        <p:nvSpPr>
          <p:cNvPr id="3" name="object 3"/>
          <p:cNvSpPr txBox="1"/>
          <p:nvPr/>
        </p:nvSpPr>
        <p:spPr>
          <a:xfrm>
            <a:off x="288060" y="1020836"/>
            <a:ext cx="9411335" cy="421640"/>
          </a:xfrm>
          <a:prstGeom prst="rect">
            <a:avLst/>
          </a:prstGeom>
        </p:spPr>
        <p:txBody>
          <a:bodyPr vert="horz" wrap="square" lIns="0" tIns="12700" rIns="0" bIns="0" rtlCol="0">
            <a:spAutoFit/>
          </a:bodyPr>
          <a:lstStyle/>
          <a:p>
            <a:pPr marL="241300" indent="-228600">
              <a:lnSpc>
                <a:spcPct val="100000"/>
              </a:lnSpc>
              <a:spcBef>
                <a:spcPts val="100"/>
              </a:spcBef>
              <a:buFont typeface="Arial"/>
              <a:buChar char="•"/>
              <a:tabLst>
                <a:tab pos="241300" algn="l"/>
              </a:tabLst>
            </a:pPr>
            <a:r>
              <a:rPr sz="2600" spc="-125" dirty="0" smtClean="0">
                <a:latin typeface="Arial Unicode MS"/>
                <a:cs typeface="Arial Unicode MS"/>
              </a:rPr>
              <a:t>Mo</a:t>
            </a:r>
            <a:r>
              <a:rPr lang="en-US" sz="2600" spc="-125" dirty="0" smtClean="0">
                <a:latin typeface="Arial Unicode MS"/>
                <a:cs typeface="Arial Unicode MS"/>
              </a:rPr>
              <a:t>ti</a:t>
            </a:r>
            <a:r>
              <a:rPr sz="2600" spc="-125" dirty="0" smtClean="0">
                <a:latin typeface="Arial Unicode MS"/>
                <a:cs typeface="Arial Unicode MS"/>
              </a:rPr>
              <a:t>va</a:t>
            </a:r>
            <a:r>
              <a:rPr lang="en-US" sz="2600" spc="-125" dirty="0" smtClean="0">
                <a:latin typeface="Arial Unicode MS"/>
                <a:cs typeface="Arial Unicode MS"/>
              </a:rPr>
              <a:t>ti</a:t>
            </a:r>
            <a:r>
              <a:rPr sz="2600" spc="-125" dirty="0" smtClean="0">
                <a:latin typeface="Arial Unicode MS"/>
                <a:cs typeface="Arial Unicode MS"/>
              </a:rPr>
              <a:t>on</a:t>
            </a:r>
            <a:r>
              <a:rPr sz="2600" spc="-125" dirty="0">
                <a:latin typeface="Arial Unicode MS"/>
                <a:cs typeface="Arial Unicode MS"/>
              </a:rPr>
              <a:t>: </a:t>
            </a:r>
            <a:r>
              <a:rPr sz="2600" spc="-114" dirty="0">
                <a:latin typeface="Arial Unicode MS"/>
                <a:cs typeface="Arial Unicode MS"/>
              </a:rPr>
              <a:t>baseline models </a:t>
            </a:r>
            <a:r>
              <a:rPr sz="2600" spc="-130" dirty="0">
                <a:latin typeface="Arial Unicode MS"/>
                <a:cs typeface="Arial Unicode MS"/>
              </a:rPr>
              <a:t>exaggerate imbalances </a:t>
            </a:r>
            <a:r>
              <a:rPr sz="2600" spc="-35" dirty="0">
                <a:latin typeface="Arial Unicode MS"/>
                <a:cs typeface="Arial Unicode MS"/>
              </a:rPr>
              <a:t>in </a:t>
            </a:r>
            <a:r>
              <a:rPr sz="2600" spc="-50" dirty="0">
                <a:latin typeface="Arial Unicode MS"/>
                <a:cs typeface="Arial Unicode MS"/>
              </a:rPr>
              <a:t>training</a:t>
            </a:r>
            <a:r>
              <a:rPr sz="2600" spc="-254" dirty="0">
                <a:latin typeface="Arial Unicode MS"/>
                <a:cs typeface="Arial Unicode MS"/>
              </a:rPr>
              <a:t> </a:t>
            </a:r>
            <a:r>
              <a:rPr sz="2600" spc="-80" dirty="0">
                <a:latin typeface="Arial Unicode MS"/>
                <a:cs typeface="Arial Unicode MS"/>
              </a:rPr>
              <a:t>data.</a:t>
            </a:r>
            <a:endParaRPr sz="2600" dirty="0">
              <a:latin typeface="Arial Unicode MS"/>
              <a:cs typeface="Arial Unicode MS"/>
            </a:endParaRPr>
          </a:p>
        </p:txBody>
      </p:sp>
      <p:sp>
        <p:nvSpPr>
          <p:cNvPr id="4" name="object 4"/>
          <p:cNvSpPr/>
          <p:nvPr/>
        </p:nvSpPr>
        <p:spPr>
          <a:xfrm>
            <a:off x="673259" y="3175810"/>
            <a:ext cx="5422899" cy="2121515"/>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210720" y="3193739"/>
            <a:ext cx="5460997" cy="212151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661850" y="1991907"/>
            <a:ext cx="3592195" cy="513080"/>
          </a:xfrm>
          <a:prstGeom prst="rect">
            <a:avLst/>
          </a:prstGeom>
        </p:spPr>
        <p:txBody>
          <a:bodyPr vert="horz" wrap="square" lIns="0" tIns="12700" rIns="0" bIns="0" rtlCol="0">
            <a:spAutoFit/>
          </a:bodyPr>
          <a:lstStyle/>
          <a:p>
            <a:pPr marL="12700">
              <a:lnSpc>
                <a:spcPct val="100000"/>
              </a:lnSpc>
              <a:spcBef>
                <a:spcPts val="100"/>
              </a:spcBef>
            </a:pPr>
            <a:r>
              <a:rPr sz="3200" spc="-5" dirty="0">
                <a:latin typeface="Times New Roman"/>
                <a:cs typeface="Times New Roman"/>
              </a:rPr>
              <a:t>Ground truth</a:t>
            </a:r>
            <a:r>
              <a:rPr sz="3200" spc="-50" dirty="0">
                <a:latin typeface="Times New Roman"/>
                <a:cs typeface="Times New Roman"/>
              </a:rPr>
              <a:t> </a:t>
            </a:r>
            <a:r>
              <a:rPr sz="3200" spc="-5" dirty="0">
                <a:latin typeface="Times New Roman"/>
                <a:cs typeface="Times New Roman"/>
              </a:rPr>
              <a:t>captions</a:t>
            </a:r>
            <a:endParaRPr sz="3200">
              <a:latin typeface="Times New Roman"/>
              <a:cs typeface="Times New Roman"/>
            </a:endParaRPr>
          </a:p>
        </p:txBody>
      </p:sp>
      <p:sp>
        <p:nvSpPr>
          <p:cNvPr id="7" name="object 7"/>
          <p:cNvSpPr txBox="1"/>
          <p:nvPr/>
        </p:nvSpPr>
        <p:spPr>
          <a:xfrm>
            <a:off x="7331788" y="2018978"/>
            <a:ext cx="3150870" cy="513080"/>
          </a:xfrm>
          <a:prstGeom prst="rect">
            <a:avLst/>
          </a:prstGeom>
        </p:spPr>
        <p:txBody>
          <a:bodyPr vert="horz" wrap="square" lIns="0" tIns="12700" rIns="0" bIns="0" rtlCol="0">
            <a:spAutoFit/>
          </a:bodyPr>
          <a:lstStyle/>
          <a:p>
            <a:pPr marL="12700">
              <a:lnSpc>
                <a:spcPct val="100000"/>
              </a:lnSpc>
              <a:spcBef>
                <a:spcPts val="100"/>
              </a:spcBef>
            </a:pPr>
            <a:r>
              <a:rPr sz="3200" spc="-5" dirty="0">
                <a:latin typeface="Times New Roman"/>
                <a:cs typeface="Times New Roman"/>
              </a:rPr>
              <a:t>Generated</a:t>
            </a:r>
            <a:r>
              <a:rPr sz="3200" spc="-55" dirty="0">
                <a:latin typeface="Times New Roman"/>
                <a:cs typeface="Times New Roman"/>
              </a:rPr>
              <a:t> </a:t>
            </a:r>
            <a:r>
              <a:rPr sz="3200" spc="-5" dirty="0">
                <a:latin typeface="Times New Roman"/>
                <a:cs typeface="Times New Roman"/>
              </a:rPr>
              <a:t>captions</a:t>
            </a:r>
            <a:endParaRPr sz="3200">
              <a:latin typeface="Times New Roman"/>
              <a:cs typeface="Times New Roman"/>
            </a:endParaRPr>
          </a:p>
        </p:txBody>
      </p:sp>
      <p:sp>
        <p:nvSpPr>
          <p:cNvPr id="12" name="Footer Placeholder 2"/>
          <p:cNvSpPr txBox="1">
            <a:spLocks/>
          </p:cNvSpPr>
          <p:nvPr/>
        </p:nvSpPr>
        <p:spPr>
          <a:xfrm>
            <a:off x="2199486" y="6356350"/>
            <a:ext cx="816760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0432FF"/>
                </a:solidFill>
                <a:latin typeface="Segoe UI" charset="0"/>
                <a:ea typeface="Segoe UI" charset="0"/>
                <a:cs typeface="Segoe UI"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32FF"/>
                </a:solidFill>
                <a:effectLst/>
                <a:uLnTx/>
                <a:uFillTx/>
                <a:latin typeface="Segoe UI" charset="0"/>
                <a:ea typeface="Segoe UI" charset="0"/>
                <a:cs typeface="Segoe UI" charset="0"/>
              </a:rPr>
              <a:t>CS60010 / Deep Learning | </a:t>
            </a:r>
            <a:r>
              <a:rPr kumimoji="0" lang="en-US" sz="1200" b="0" i="0" u="none" strike="noStrike" kern="1200" cap="none" spc="0" normalizeH="0" baseline="0" noProof="0" dirty="0" err="1" smtClean="0">
                <a:ln>
                  <a:noFill/>
                </a:ln>
                <a:solidFill>
                  <a:srgbClr val="0432FF"/>
                </a:solidFill>
                <a:effectLst/>
                <a:uLnTx/>
                <a:uFillTx/>
                <a:latin typeface="Segoe UI" charset="0"/>
                <a:ea typeface="Segoe UI" charset="0"/>
                <a:cs typeface="Segoe UI" charset="0"/>
              </a:rPr>
              <a:t>Explainibility</a:t>
            </a:r>
            <a:r>
              <a:rPr kumimoji="0" lang="en-US" sz="1200" b="0" i="0" u="none" strike="noStrike" kern="1200" cap="none" spc="0" normalizeH="0" baseline="0" noProof="0" dirty="0" smtClean="0">
                <a:ln>
                  <a:noFill/>
                </a:ln>
                <a:solidFill>
                  <a:srgbClr val="0432FF"/>
                </a:solidFill>
                <a:effectLst/>
                <a:uLnTx/>
                <a:uFillTx/>
                <a:latin typeface="Segoe UI" charset="0"/>
                <a:ea typeface="Segoe UI" charset="0"/>
                <a:cs typeface="Segoe UI" charset="0"/>
              </a:rPr>
              <a:t> and Bias (c) Abir Das</a:t>
            </a:r>
            <a:endParaRPr kumimoji="0" lang="en-US" sz="1200" b="0" i="0" u="none" strike="noStrike" kern="1200" cap="none" spc="0" normalizeH="0" baseline="0" noProof="0" dirty="0">
              <a:ln>
                <a:noFill/>
              </a:ln>
              <a:solidFill>
                <a:srgbClr val="0432FF"/>
              </a:solidFill>
              <a:effectLst/>
              <a:uLnTx/>
              <a:uFillTx/>
              <a:latin typeface="Segoe UI" charset="0"/>
              <a:ea typeface="Segoe UI" charset="0"/>
              <a:cs typeface="Segoe UI" charset="0"/>
            </a:endParaRPr>
          </a:p>
        </p:txBody>
      </p:sp>
    </p:spTree>
    <p:extLst>
      <p:ext uri="{BB962C8B-B14F-4D97-AF65-F5344CB8AC3E}">
        <p14:creationId xmlns:p14="http://schemas.microsoft.com/office/powerpoint/2010/main" val="13707908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065">
              <a:lnSpc>
                <a:spcPct val="100000"/>
              </a:lnSpc>
              <a:spcBef>
                <a:spcPts val="100"/>
              </a:spcBef>
              <a:tabLst>
                <a:tab pos="322580" algn="l"/>
                <a:tab pos="12223115" algn="l"/>
              </a:tabLst>
            </a:pPr>
            <a:r>
              <a:rPr dirty="0">
                <a:latin typeface="Times New Roman"/>
                <a:cs typeface="Times New Roman"/>
              </a:rPr>
              <a:t> 	</a:t>
            </a:r>
            <a:r>
              <a:rPr spc="-114" dirty="0" smtClean="0"/>
              <a:t>Contribu</a:t>
            </a:r>
            <a:r>
              <a:rPr lang="en-US" spc="-114" dirty="0" smtClean="0"/>
              <a:t>ti</a:t>
            </a:r>
            <a:r>
              <a:rPr spc="-114" dirty="0" smtClean="0"/>
              <a:t>on </a:t>
            </a:r>
            <a:r>
              <a:rPr spc="-145" dirty="0"/>
              <a:t>#2: </a:t>
            </a:r>
            <a:r>
              <a:rPr spc="-245" dirty="0"/>
              <a:t>use </a:t>
            </a:r>
            <a:r>
              <a:rPr spc="-110" dirty="0"/>
              <a:t>appropriate</a:t>
            </a:r>
            <a:r>
              <a:rPr spc="-265" dirty="0"/>
              <a:t> </a:t>
            </a:r>
            <a:r>
              <a:rPr spc="-175" dirty="0"/>
              <a:t>evidence	</a:t>
            </a:r>
          </a:p>
        </p:txBody>
      </p:sp>
      <p:sp>
        <p:nvSpPr>
          <p:cNvPr id="3" name="object 3"/>
          <p:cNvSpPr/>
          <p:nvPr/>
        </p:nvSpPr>
        <p:spPr>
          <a:xfrm>
            <a:off x="2144810" y="2358105"/>
            <a:ext cx="3027702" cy="316754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345266" y="2337189"/>
            <a:ext cx="3059886" cy="319231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2286317" y="1579478"/>
            <a:ext cx="2663190" cy="746760"/>
          </a:xfrm>
          <a:prstGeom prst="rect">
            <a:avLst/>
          </a:prstGeom>
        </p:spPr>
        <p:txBody>
          <a:bodyPr vert="horz" wrap="square" lIns="0" tIns="33020" rIns="0" bIns="0" rtlCol="0">
            <a:spAutoFit/>
          </a:bodyPr>
          <a:lstStyle/>
          <a:p>
            <a:pPr marL="729615" marR="5080" indent="-717550">
              <a:lnSpc>
                <a:spcPts val="2800"/>
              </a:lnSpc>
              <a:spcBef>
                <a:spcPts val="260"/>
              </a:spcBef>
            </a:pPr>
            <a:r>
              <a:rPr sz="2400" dirty="0">
                <a:solidFill>
                  <a:srgbClr val="003262"/>
                </a:solidFill>
                <a:latin typeface="Arial"/>
                <a:cs typeface="Arial"/>
              </a:rPr>
              <a:t>Right </a:t>
            </a:r>
            <a:r>
              <a:rPr sz="2400" spc="-5" dirty="0">
                <a:solidFill>
                  <a:srgbClr val="003262"/>
                </a:solidFill>
                <a:latin typeface="Arial"/>
                <a:cs typeface="Arial"/>
              </a:rPr>
              <a:t>for the</a:t>
            </a:r>
            <a:r>
              <a:rPr sz="2400" spc="-80" dirty="0">
                <a:solidFill>
                  <a:srgbClr val="003262"/>
                </a:solidFill>
                <a:latin typeface="Arial"/>
                <a:cs typeface="Arial"/>
              </a:rPr>
              <a:t> </a:t>
            </a:r>
            <a:r>
              <a:rPr sz="2400" spc="-10" dirty="0">
                <a:solidFill>
                  <a:srgbClr val="003262"/>
                </a:solidFill>
                <a:latin typeface="Arial"/>
                <a:cs typeface="Arial"/>
              </a:rPr>
              <a:t>Wrong  </a:t>
            </a:r>
            <a:r>
              <a:rPr sz="2400" dirty="0">
                <a:solidFill>
                  <a:srgbClr val="003262"/>
                </a:solidFill>
                <a:latin typeface="Arial"/>
                <a:cs typeface="Arial"/>
              </a:rPr>
              <a:t>Reasons</a:t>
            </a:r>
            <a:endParaRPr sz="2400">
              <a:latin typeface="Arial"/>
              <a:cs typeface="Arial"/>
            </a:endParaRPr>
          </a:p>
        </p:txBody>
      </p:sp>
      <p:sp>
        <p:nvSpPr>
          <p:cNvPr id="6" name="object 6"/>
          <p:cNvSpPr txBox="1"/>
          <p:nvPr/>
        </p:nvSpPr>
        <p:spPr>
          <a:xfrm>
            <a:off x="1948041" y="5626344"/>
            <a:ext cx="3372485" cy="566420"/>
          </a:xfrm>
          <a:prstGeom prst="rect">
            <a:avLst/>
          </a:prstGeom>
        </p:spPr>
        <p:txBody>
          <a:bodyPr vert="horz" wrap="square" lIns="0" tIns="27940" rIns="0" bIns="0" rtlCol="0">
            <a:spAutoFit/>
          </a:bodyPr>
          <a:lstStyle/>
          <a:p>
            <a:pPr marL="12700" marR="5080">
              <a:lnSpc>
                <a:spcPts val="2100"/>
              </a:lnSpc>
              <a:spcBef>
                <a:spcPts val="220"/>
              </a:spcBef>
            </a:pPr>
            <a:r>
              <a:rPr sz="1800" dirty="0">
                <a:solidFill>
                  <a:srgbClr val="003262"/>
                </a:solidFill>
                <a:latin typeface="Arial"/>
                <a:cs typeface="Arial"/>
              </a:rPr>
              <a:t>Baseline: </a:t>
            </a:r>
            <a:r>
              <a:rPr sz="1800" i="1" dirty="0">
                <a:solidFill>
                  <a:srgbClr val="003262"/>
                </a:solidFill>
                <a:latin typeface="Arial"/>
                <a:cs typeface="Arial"/>
              </a:rPr>
              <a:t>A </a:t>
            </a:r>
            <a:r>
              <a:rPr sz="1800" b="1" i="1" dirty="0">
                <a:solidFill>
                  <a:srgbClr val="004375"/>
                </a:solidFill>
                <a:latin typeface="Arial-BoldItalicMT"/>
                <a:cs typeface="Arial-BoldItalicMT"/>
              </a:rPr>
              <a:t>man </a:t>
            </a:r>
            <a:r>
              <a:rPr sz="1800" i="1" dirty="0">
                <a:solidFill>
                  <a:srgbClr val="003262"/>
                </a:solidFill>
                <a:latin typeface="Arial"/>
                <a:cs typeface="Arial"/>
              </a:rPr>
              <a:t>holding a</a:t>
            </a:r>
            <a:r>
              <a:rPr sz="1800" i="1" spc="-155" dirty="0">
                <a:solidFill>
                  <a:srgbClr val="003262"/>
                </a:solidFill>
                <a:latin typeface="Arial"/>
                <a:cs typeface="Arial"/>
              </a:rPr>
              <a:t> </a:t>
            </a:r>
            <a:r>
              <a:rPr sz="1800" i="1" spc="-5" dirty="0">
                <a:solidFill>
                  <a:srgbClr val="003262"/>
                </a:solidFill>
                <a:latin typeface="Arial"/>
                <a:cs typeface="Arial"/>
              </a:rPr>
              <a:t>tennis  </a:t>
            </a:r>
            <a:r>
              <a:rPr sz="1800" i="1" dirty="0">
                <a:solidFill>
                  <a:srgbClr val="003262"/>
                </a:solidFill>
                <a:latin typeface="Arial"/>
                <a:cs typeface="Arial"/>
              </a:rPr>
              <a:t>racquet on a </a:t>
            </a:r>
            <a:r>
              <a:rPr sz="1800" i="1" spc="-5" dirty="0">
                <a:solidFill>
                  <a:srgbClr val="003262"/>
                </a:solidFill>
                <a:latin typeface="Arial"/>
                <a:cs typeface="Arial"/>
              </a:rPr>
              <a:t>tennis</a:t>
            </a:r>
            <a:r>
              <a:rPr sz="1800" i="1" spc="-25" dirty="0">
                <a:solidFill>
                  <a:srgbClr val="003262"/>
                </a:solidFill>
                <a:latin typeface="Arial"/>
                <a:cs typeface="Arial"/>
              </a:rPr>
              <a:t> </a:t>
            </a:r>
            <a:r>
              <a:rPr sz="1800" i="1" spc="-5" dirty="0">
                <a:solidFill>
                  <a:srgbClr val="003262"/>
                </a:solidFill>
                <a:latin typeface="Arial"/>
                <a:cs typeface="Arial"/>
              </a:rPr>
              <a:t>court.</a:t>
            </a:r>
            <a:endParaRPr sz="1800">
              <a:latin typeface="Arial"/>
              <a:cs typeface="Arial"/>
            </a:endParaRPr>
          </a:p>
        </p:txBody>
      </p:sp>
      <p:sp>
        <p:nvSpPr>
          <p:cNvPr id="7" name="object 7"/>
          <p:cNvSpPr txBox="1"/>
          <p:nvPr/>
        </p:nvSpPr>
        <p:spPr>
          <a:xfrm>
            <a:off x="6176069" y="5606794"/>
            <a:ext cx="3562350" cy="566420"/>
          </a:xfrm>
          <a:prstGeom prst="rect">
            <a:avLst/>
          </a:prstGeom>
        </p:spPr>
        <p:txBody>
          <a:bodyPr vert="horz" wrap="square" lIns="0" tIns="27940" rIns="0" bIns="0" rtlCol="0">
            <a:spAutoFit/>
          </a:bodyPr>
          <a:lstStyle/>
          <a:p>
            <a:pPr marL="12700" marR="5080">
              <a:lnSpc>
                <a:spcPts val="2100"/>
              </a:lnSpc>
              <a:spcBef>
                <a:spcPts val="220"/>
              </a:spcBef>
            </a:pPr>
            <a:r>
              <a:rPr sz="1800" spc="-5" dirty="0">
                <a:solidFill>
                  <a:srgbClr val="003262"/>
                </a:solidFill>
                <a:latin typeface="Arial"/>
                <a:cs typeface="Arial"/>
              </a:rPr>
              <a:t>Our </a:t>
            </a:r>
            <a:r>
              <a:rPr sz="1800" dirty="0">
                <a:solidFill>
                  <a:srgbClr val="003262"/>
                </a:solidFill>
                <a:latin typeface="Arial"/>
                <a:cs typeface="Arial"/>
              </a:rPr>
              <a:t>Model: </a:t>
            </a:r>
            <a:r>
              <a:rPr sz="1800" i="1" dirty="0">
                <a:solidFill>
                  <a:srgbClr val="003262"/>
                </a:solidFill>
                <a:latin typeface="Arial"/>
                <a:cs typeface="Arial"/>
              </a:rPr>
              <a:t>A </a:t>
            </a:r>
            <a:r>
              <a:rPr sz="1800" b="1" i="1" dirty="0">
                <a:solidFill>
                  <a:srgbClr val="004375"/>
                </a:solidFill>
                <a:latin typeface="Arial-BoldItalicMT"/>
                <a:cs typeface="Arial-BoldItalicMT"/>
              </a:rPr>
              <a:t>man </a:t>
            </a:r>
            <a:r>
              <a:rPr sz="1800" i="1" dirty="0">
                <a:solidFill>
                  <a:srgbClr val="003262"/>
                </a:solidFill>
                <a:latin typeface="Arial"/>
                <a:cs typeface="Arial"/>
              </a:rPr>
              <a:t>holding a</a:t>
            </a:r>
            <a:r>
              <a:rPr sz="1800" i="1" spc="-145" dirty="0">
                <a:solidFill>
                  <a:srgbClr val="003262"/>
                </a:solidFill>
                <a:latin typeface="Arial"/>
                <a:cs typeface="Arial"/>
              </a:rPr>
              <a:t> </a:t>
            </a:r>
            <a:r>
              <a:rPr sz="1800" i="1" spc="-5" dirty="0">
                <a:solidFill>
                  <a:srgbClr val="003262"/>
                </a:solidFill>
                <a:latin typeface="Arial"/>
                <a:cs typeface="Arial"/>
              </a:rPr>
              <a:t>tennis  </a:t>
            </a:r>
            <a:r>
              <a:rPr sz="1800" i="1" dirty="0">
                <a:solidFill>
                  <a:srgbClr val="003262"/>
                </a:solidFill>
                <a:latin typeface="Arial"/>
                <a:cs typeface="Arial"/>
              </a:rPr>
              <a:t>racquet on a </a:t>
            </a:r>
            <a:r>
              <a:rPr sz="1800" i="1" spc="-5" dirty="0">
                <a:solidFill>
                  <a:srgbClr val="003262"/>
                </a:solidFill>
                <a:latin typeface="Arial"/>
                <a:cs typeface="Arial"/>
              </a:rPr>
              <a:t>tennis</a:t>
            </a:r>
            <a:r>
              <a:rPr sz="1800" i="1" spc="-25" dirty="0">
                <a:solidFill>
                  <a:srgbClr val="003262"/>
                </a:solidFill>
                <a:latin typeface="Arial"/>
                <a:cs typeface="Arial"/>
              </a:rPr>
              <a:t> </a:t>
            </a:r>
            <a:r>
              <a:rPr sz="1800" i="1" spc="-5" dirty="0">
                <a:solidFill>
                  <a:srgbClr val="003262"/>
                </a:solidFill>
                <a:latin typeface="Arial"/>
                <a:cs typeface="Arial"/>
              </a:rPr>
              <a:t>court.</a:t>
            </a:r>
            <a:endParaRPr sz="1800">
              <a:latin typeface="Arial"/>
              <a:cs typeface="Arial"/>
            </a:endParaRPr>
          </a:p>
        </p:txBody>
      </p:sp>
      <p:sp>
        <p:nvSpPr>
          <p:cNvPr id="8" name="object 8"/>
          <p:cNvSpPr txBox="1"/>
          <p:nvPr/>
        </p:nvSpPr>
        <p:spPr>
          <a:xfrm>
            <a:off x="6001411" y="1600715"/>
            <a:ext cx="3769995"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003262"/>
                </a:solidFill>
                <a:latin typeface="Arial"/>
                <a:cs typeface="Arial"/>
              </a:rPr>
              <a:t>Right </a:t>
            </a:r>
            <a:r>
              <a:rPr sz="2400" spc="-5" dirty="0">
                <a:solidFill>
                  <a:srgbClr val="003262"/>
                </a:solidFill>
                <a:latin typeface="Arial"/>
                <a:cs typeface="Arial"/>
              </a:rPr>
              <a:t>for the </a:t>
            </a:r>
            <a:r>
              <a:rPr sz="2400" dirty="0">
                <a:solidFill>
                  <a:srgbClr val="003262"/>
                </a:solidFill>
                <a:latin typeface="Arial"/>
                <a:cs typeface="Arial"/>
              </a:rPr>
              <a:t>Right</a:t>
            </a:r>
            <a:r>
              <a:rPr sz="2400" spc="-85" dirty="0">
                <a:solidFill>
                  <a:srgbClr val="003262"/>
                </a:solidFill>
                <a:latin typeface="Arial"/>
                <a:cs typeface="Arial"/>
              </a:rPr>
              <a:t> </a:t>
            </a:r>
            <a:r>
              <a:rPr sz="2400" dirty="0">
                <a:solidFill>
                  <a:srgbClr val="003262"/>
                </a:solidFill>
                <a:latin typeface="Arial"/>
                <a:cs typeface="Arial"/>
              </a:rPr>
              <a:t>Reasons</a:t>
            </a:r>
            <a:endParaRPr sz="2400">
              <a:latin typeface="Arial"/>
              <a:cs typeface="Arial"/>
            </a:endParaRPr>
          </a:p>
        </p:txBody>
      </p:sp>
      <p:sp>
        <p:nvSpPr>
          <p:cNvPr id="9" name="object 9"/>
          <p:cNvSpPr txBox="1"/>
          <p:nvPr/>
        </p:nvSpPr>
        <p:spPr>
          <a:xfrm>
            <a:off x="288060" y="849086"/>
            <a:ext cx="7513320" cy="421640"/>
          </a:xfrm>
          <a:prstGeom prst="rect">
            <a:avLst/>
          </a:prstGeom>
        </p:spPr>
        <p:txBody>
          <a:bodyPr vert="horz" wrap="square" lIns="0" tIns="12700" rIns="0" bIns="0" rtlCol="0">
            <a:spAutoFit/>
          </a:bodyPr>
          <a:lstStyle/>
          <a:p>
            <a:pPr marL="241300" indent="-228600">
              <a:lnSpc>
                <a:spcPct val="100000"/>
              </a:lnSpc>
              <a:spcBef>
                <a:spcPts val="100"/>
              </a:spcBef>
              <a:buFont typeface="Arial"/>
              <a:buChar char="•"/>
              <a:tabLst>
                <a:tab pos="241300" algn="l"/>
              </a:tabLst>
            </a:pPr>
            <a:r>
              <a:rPr sz="2600" spc="-90" dirty="0">
                <a:latin typeface="Arial Unicode MS"/>
                <a:cs typeface="Arial Unicode MS"/>
              </a:rPr>
              <a:t>Predict </a:t>
            </a:r>
            <a:r>
              <a:rPr sz="2600" spc="-160" dirty="0" smtClean="0">
                <a:latin typeface="Arial Unicode MS"/>
                <a:cs typeface="Arial Unicode MS"/>
              </a:rPr>
              <a:t>cap</a:t>
            </a:r>
            <a:r>
              <a:rPr lang="en-US" sz="2600" spc="-160" dirty="0" smtClean="0">
                <a:latin typeface="Arial Unicode MS"/>
                <a:cs typeface="Arial Unicode MS"/>
              </a:rPr>
              <a:t>ti</a:t>
            </a:r>
            <a:r>
              <a:rPr sz="2600" spc="-160" dirty="0" smtClean="0">
                <a:latin typeface="Arial Unicode MS"/>
                <a:cs typeface="Arial Unicode MS"/>
              </a:rPr>
              <a:t>on </a:t>
            </a:r>
            <a:r>
              <a:rPr sz="2600" spc="-90" dirty="0">
                <a:latin typeface="Arial Unicode MS"/>
                <a:cs typeface="Arial Unicode MS"/>
              </a:rPr>
              <a:t>words </a:t>
            </a:r>
            <a:r>
              <a:rPr sz="2600" spc="-160" dirty="0">
                <a:latin typeface="Arial Unicode MS"/>
                <a:cs typeface="Arial Unicode MS"/>
              </a:rPr>
              <a:t>based </a:t>
            </a:r>
            <a:r>
              <a:rPr sz="2600" spc="-80" dirty="0">
                <a:latin typeface="Arial Unicode MS"/>
                <a:cs typeface="Arial Unicode MS"/>
              </a:rPr>
              <a:t>on </a:t>
            </a:r>
            <a:r>
              <a:rPr sz="2600" spc="-60" dirty="0">
                <a:latin typeface="Arial Unicode MS"/>
                <a:cs typeface="Arial Unicode MS"/>
              </a:rPr>
              <a:t>appropriate</a:t>
            </a:r>
            <a:r>
              <a:rPr sz="2600" spc="-215" dirty="0">
                <a:latin typeface="Arial Unicode MS"/>
                <a:cs typeface="Arial Unicode MS"/>
              </a:rPr>
              <a:t> </a:t>
            </a:r>
            <a:r>
              <a:rPr sz="2600" spc="-110" dirty="0">
                <a:latin typeface="Arial Unicode MS"/>
                <a:cs typeface="Arial Unicode MS"/>
              </a:rPr>
              <a:t>evidence:</a:t>
            </a:r>
            <a:endParaRPr sz="2600" dirty="0">
              <a:latin typeface="Arial Unicode MS"/>
              <a:cs typeface="Arial Unicode MS"/>
            </a:endParaRPr>
          </a:p>
        </p:txBody>
      </p:sp>
      <p:sp>
        <p:nvSpPr>
          <p:cNvPr id="10" name="object 10"/>
          <p:cNvSpPr/>
          <p:nvPr/>
        </p:nvSpPr>
        <p:spPr>
          <a:xfrm>
            <a:off x="5524492" y="3430484"/>
            <a:ext cx="528955" cy="949960"/>
          </a:xfrm>
          <a:custGeom>
            <a:avLst/>
            <a:gdLst/>
            <a:ahLst/>
            <a:cxnLst/>
            <a:rect l="l" t="t" r="r" b="b"/>
            <a:pathLst>
              <a:path w="528954" h="949960">
                <a:moveTo>
                  <a:pt x="264250" y="0"/>
                </a:moveTo>
                <a:lnTo>
                  <a:pt x="264250" y="237403"/>
                </a:lnTo>
                <a:lnTo>
                  <a:pt x="0" y="237403"/>
                </a:lnTo>
                <a:lnTo>
                  <a:pt x="0" y="712210"/>
                </a:lnTo>
                <a:lnTo>
                  <a:pt x="264250" y="712210"/>
                </a:lnTo>
                <a:lnTo>
                  <a:pt x="264250" y="949614"/>
                </a:lnTo>
                <a:lnTo>
                  <a:pt x="528499" y="474807"/>
                </a:lnTo>
                <a:lnTo>
                  <a:pt x="264250" y="0"/>
                </a:lnTo>
                <a:close/>
              </a:path>
            </a:pathLst>
          </a:custGeom>
          <a:solidFill>
            <a:srgbClr val="6CACDD"/>
          </a:solidFill>
        </p:spPr>
        <p:txBody>
          <a:bodyPr wrap="square" lIns="0" tIns="0" rIns="0" bIns="0" rtlCol="0"/>
          <a:lstStyle/>
          <a:p>
            <a:endParaRPr/>
          </a:p>
        </p:txBody>
      </p:sp>
      <p:sp>
        <p:nvSpPr>
          <p:cNvPr id="11" name="object 11"/>
          <p:cNvSpPr/>
          <p:nvPr/>
        </p:nvSpPr>
        <p:spPr>
          <a:xfrm>
            <a:off x="5524492" y="3430484"/>
            <a:ext cx="528955" cy="949960"/>
          </a:xfrm>
          <a:custGeom>
            <a:avLst/>
            <a:gdLst/>
            <a:ahLst/>
            <a:cxnLst/>
            <a:rect l="l" t="t" r="r" b="b"/>
            <a:pathLst>
              <a:path w="528954" h="949960">
                <a:moveTo>
                  <a:pt x="0" y="237403"/>
                </a:moveTo>
                <a:lnTo>
                  <a:pt x="264249" y="237403"/>
                </a:lnTo>
                <a:lnTo>
                  <a:pt x="264249" y="0"/>
                </a:lnTo>
                <a:lnTo>
                  <a:pt x="528498" y="474807"/>
                </a:lnTo>
                <a:lnTo>
                  <a:pt x="264249" y="949614"/>
                </a:lnTo>
                <a:lnTo>
                  <a:pt x="264249" y="712210"/>
                </a:lnTo>
                <a:lnTo>
                  <a:pt x="0" y="712210"/>
                </a:lnTo>
                <a:lnTo>
                  <a:pt x="0" y="237403"/>
                </a:lnTo>
                <a:close/>
              </a:path>
            </a:pathLst>
          </a:custGeom>
          <a:ln w="12699">
            <a:solidFill>
              <a:srgbClr val="5185AC"/>
            </a:solidFill>
          </a:ln>
        </p:spPr>
        <p:txBody>
          <a:bodyPr wrap="square" lIns="0" tIns="0" rIns="0" bIns="0" rtlCol="0"/>
          <a:lstStyle/>
          <a:p>
            <a:endParaRPr/>
          </a:p>
        </p:txBody>
      </p:sp>
      <p:sp>
        <p:nvSpPr>
          <p:cNvPr id="16" name="Footer Placeholder 2"/>
          <p:cNvSpPr txBox="1">
            <a:spLocks/>
          </p:cNvSpPr>
          <p:nvPr/>
        </p:nvSpPr>
        <p:spPr>
          <a:xfrm>
            <a:off x="2199486" y="6356350"/>
            <a:ext cx="816760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0432FF"/>
                </a:solidFill>
                <a:latin typeface="Segoe UI" charset="0"/>
                <a:ea typeface="Segoe UI" charset="0"/>
                <a:cs typeface="Segoe UI"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32FF"/>
                </a:solidFill>
                <a:effectLst/>
                <a:uLnTx/>
                <a:uFillTx/>
                <a:latin typeface="Segoe UI" charset="0"/>
                <a:ea typeface="Segoe UI" charset="0"/>
                <a:cs typeface="Segoe UI" charset="0"/>
              </a:rPr>
              <a:t>CS60010 / Deep Learning | </a:t>
            </a:r>
            <a:r>
              <a:rPr kumimoji="0" lang="en-US" sz="1200" b="0" i="0" u="none" strike="noStrike" kern="1200" cap="none" spc="0" normalizeH="0" baseline="0" noProof="0" dirty="0" err="1" smtClean="0">
                <a:ln>
                  <a:noFill/>
                </a:ln>
                <a:solidFill>
                  <a:srgbClr val="0432FF"/>
                </a:solidFill>
                <a:effectLst/>
                <a:uLnTx/>
                <a:uFillTx/>
                <a:latin typeface="Segoe UI" charset="0"/>
                <a:ea typeface="Segoe UI" charset="0"/>
                <a:cs typeface="Segoe UI" charset="0"/>
              </a:rPr>
              <a:t>Explainibility</a:t>
            </a:r>
            <a:r>
              <a:rPr kumimoji="0" lang="en-US" sz="1200" b="0" i="0" u="none" strike="noStrike" kern="1200" cap="none" spc="0" normalizeH="0" baseline="0" noProof="0" dirty="0" smtClean="0">
                <a:ln>
                  <a:noFill/>
                </a:ln>
                <a:solidFill>
                  <a:srgbClr val="0432FF"/>
                </a:solidFill>
                <a:effectLst/>
                <a:uLnTx/>
                <a:uFillTx/>
                <a:latin typeface="Segoe UI" charset="0"/>
                <a:ea typeface="Segoe UI" charset="0"/>
                <a:cs typeface="Segoe UI" charset="0"/>
              </a:rPr>
              <a:t> and Bias (c) Abir Das</a:t>
            </a:r>
            <a:endParaRPr kumimoji="0" lang="en-US" sz="1200" b="0" i="0" u="none" strike="noStrike" kern="1200" cap="none" spc="0" normalizeH="0" baseline="0" noProof="0" dirty="0">
              <a:ln>
                <a:noFill/>
              </a:ln>
              <a:solidFill>
                <a:srgbClr val="0432FF"/>
              </a:solidFill>
              <a:effectLst/>
              <a:uLnTx/>
              <a:uFillTx/>
              <a:latin typeface="Segoe UI" charset="0"/>
              <a:ea typeface="Segoe UI" charset="0"/>
              <a:cs typeface="Segoe UI" charset="0"/>
            </a:endParaRPr>
          </a:p>
        </p:txBody>
      </p:sp>
    </p:spTree>
    <p:extLst>
      <p:ext uri="{BB962C8B-B14F-4D97-AF65-F5344CB8AC3E}">
        <p14:creationId xmlns:p14="http://schemas.microsoft.com/office/powerpoint/2010/main" val="6777383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065">
              <a:lnSpc>
                <a:spcPct val="100000"/>
              </a:lnSpc>
              <a:spcBef>
                <a:spcPts val="100"/>
              </a:spcBef>
              <a:tabLst>
                <a:tab pos="322580" algn="l"/>
                <a:tab pos="12223115" algn="l"/>
              </a:tabLst>
            </a:pPr>
            <a:r>
              <a:rPr b="1" dirty="0">
                <a:latin typeface="Times New Roman"/>
                <a:cs typeface="Times New Roman"/>
              </a:rPr>
              <a:t> 	</a:t>
            </a:r>
            <a:r>
              <a:rPr spc="-140" dirty="0" smtClean="0"/>
              <a:t>Contribu</a:t>
            </a:r>
            <a:r>
              <a:rPr lang="en-US" spc="-140" dirty="0" smtClean="0"/>
              <a:t>ti</a:t>
            </a:r>
            <a:r>
              <a:rPr spc="-140" dirty="0" smtClean="0"/>
              <a:t>ons</a:t>
            </a:r>
            <a:r>
              <a:rPr spc="-140" dirty="0"/>
              <a:t>	</a:t>
            </a:r>
          </a:p>
        </p:txBody>
      </p:sp>
      <p:sp>
        <p:nvSpPr>
          <p:cNvPr id="3" name="object 3"/>
          <p:cNvSpPr txBox="1"/>
          <p:nvPr/>
        </p:nvSpPr>
        <p:spPr>
          <a:xfrm>
            <a:off x="288061" y="6593175"/>
            <a:ext cx="4015740" cy="197490"/>
          </a:xfrm>
          <a:prstGeom prst="rect">
            <a:avLst/>
          </a:prstGeom>
        </p:spPr>
        <p:txBody>
          <a:bodyPr vert="horz" wrap="square" lIns="0" tIns="12700" rIns="0" bIns="0" rtlCol="0">
            <a:spAutoFit/>
          </a:bodyPr>
          <a:lstStyle/>
          <a:p>
            <a:pPr marL="12700">
              <a:lnSpc>
                <a:spcPct val="100000"/>
              </a:lnSpc>
              <a:spcBef>
                <a:spcPts val="100"/>
              </a:spcBef>
            </a:pPr>
            <a:r>
              <a:rPr sz="1200" spc="-55" dirty="0">
                <a:solidFill>
                  <a:srgbClr val="203864"/>
                </a:solidFill>
                <a:latin typeface="Arial Unicode MS"/>
                <a:cs typeface="Arial Unicode MS"/>
              </a:rPr>
              <a:t>Women </a:t>
            </a:r>
            <a:r>
              <a:rPr sz="1200" spc="-70" dirty="0">
                <a:solidFill>
                  <a:srgbClr val="203864"/>
                </a:solidFill>
                <a:latin typeface="Arial Unicode MS"/>
                <a:cs typeface="Arial Unicode MS"/>
              </a:rPr>
              <a:t>Also </a:t>
            </a:r>
            <a:r>
              <a:rPr sz="1200" spc="-55" dirty="0">
                <a:solidFill>
                  <a:srgbClr val="203864"/>
                </a:solidFill>
                <a:latin typeface="Arial Unicode MS"/>
                <a:cs typeface="Arial Unicode MS"/>
              </a:rPr>
              <a:t>Snowboard: </a:t>
            </a:r>
            <a:r>
              <a:rPr sz="1200" spc="-60" dirty="0">
                <a:solidFill>
                  <a:srgbClr val="203864"/>
                </a:solidFill>
                <a:latin typeface="Arial Unicode MS"/>
                <a:cs typeface="Arial Unicode MS"/>
              </a:rPr>
              <a:t>Overcoming </a:t>
            </a:r>
            <a:r>
              <a:rPr sz="1200" spc="-95" dirty="0">
                <a:solidFill>
                  <a:srgbClr val="203864"/>
                </a:solidFill>
                <a:latin typeface="Arial Unicode MS"/>
                <a:cs typeface="Arial Unicode MS"/>
              </a:rPr>
              <a:t>Bias </a:t>
            </a:r>
            <a:r>
              <a:rPr sz="1200" spc="-15" dirty="0">
                <a:solidFill>
                  <a:srgbClr val="203864"/>
                </a:solidFill>
                <a:latin typeface="Arial Unicode MS"/>
                <a:cs typeface="Arial Unicode MS"/>
              </a:rPr>
              <a:t>in </a:t>
            </a:r>
            <a:r>
              <a:rPr sz="1200" spc="-80" dirty="0" smtClean="0">
                <a:solidFill>
                  <a:srgbClr val="203864"/>
                </a:solidFill>
                <a:latin typeface="Arial Unicode MS"/>
                <a:cs typeface="Arial Unicode MS"/>
              </a:rPr>
              <a:t>Cap</a:t>
            </a:r>
            <a:r>
              <a:rPr lang="en-US" sz="1200" spc="-80" dirty="0" smtClean="0">
                <a:solidFill>
                  <a:srgbClr val="203864"/>
                </a:solidFill>
                <a:latin typeface="Arial Unicode MS"/>
                <a:cs typeface="Arial Unicode MS"/>
              </a:rPr>
              <a:t>ti</a:t>
            </a:r>
            <a:r>
              <a:rPr sz="1200" spc="-80" dirty="0" smtClean="0">
                <a:solidFill>
                  <a:srgbClr val="203864"/>
                </a:solidFill>
                <a:latin typeface="Arial Unicode MS"/>
                <a:cs typeface="Arial Unicode MS"/>
              </a:rPr>
              <a:t>oning </a:t>
            </a:r>
            <a:r>
              <a:rPr sz="1200" spc="-40" dirty="0">
                <a:solidFill>
                  <a:srgbClr val="203864"/>
                </a:solidFill>
                <a:latin typeface="Arial Unicode MS"/>
                <a:cs typeface="Arial Unicode MS"/>
              </a:rPr>
              <a:t>Models</a:t>
            </a:r>
            <a:endParaRPr sz="1200" dirty="0">
              <a:latin typeface="Arial Unicode MS"/>
              <a:cs typeface="Arial Unicode MS"/>
            </a:endParaRPr>
          </a:p>
        </p:txBody>
      </p:sp>
      <p:sp>
        <p:nvSpPr>
          <p:cNvPr id="5" name="object 5"/>
          <p:cNvSpPr txBox="1"/>
          <p:nvPr/>
        </p:nvSpPr>
        <p:spPr>
          <a:xfrm>
            <a:off x="510780" y="1191924"/>
            <a:ext cx="10825480" cy="4818755"/>
          </a:xfrm>
          <a:prstGeom prst="rect">
            <a:avLst/>
          </a:prstGeom>
        </p:spPr>
        <p:txBody>
          <a:bodyPr vert="horz" wrap="square" lIns="0" tIns="10160" rIns="0" bIns="0" rtlCol="0">
            <a:spAutoFit/>
          </a:bodyPr>
          <a:lstStyle/>
          <a:p>
            <a:pPr marL="241300" marR="5080" indent="-228600">
              <a:lnSpc>
                <a:spcPct val="100699"/>
              </a:lnSpc>
              <a:spcBef>
                <a:spcPts val="80"/>
              </a:spcBef>
              <a:buClr>
                <a:srgbClr val="003262"/>
              </a:buClr>
              <a:buFont typeface="Arial"/>
              <a:buChar char="●"/>
              <a:tabLst>
                <a:tab pos="279400" algn="l"/>
              </a:tabLst>
            </a:pPr>
            <a:r>
              <a:rPr dirty="0"/>
              <a:t>	</a:t>
            </a:r>
            <a:r>
              <a:rPr sz="2400" spc="-5" dirty="0" smtClean="0">
                <a:latin typeface="Times New Roman"/>
                <a:cs typeface="Times New Roman"/>
              </a:rPr>
              <a:t>Equalizer </a:t>
            </a:r>
            <a:r>
              <a:rPr sz="2400" spc="-5" dirty="0">
                <a:latin typeface="Times New Roman"/>
                <a:cs typeface="Times New Roman"/>
              </a:rPr>
              <a:t>model builds </a:t>
            </a:r>
            <a:r>
              <a:rPr sz="2400" spc="-15" dirty="0">
                <a:latin typeface="Times New Roman"/>
                <a:cs typeface="Times New Roman"/>
              </a:rPr>
              <a:t>off </a:t>
            </a:r>
            <a:r>
              <a:rPr sz="2400" dirty="0">
                <a:latin typeface="Times New Roman"/>
                <a:cs typeface="Times New Roman"/>
              </a:rPr>
              <a:t>of </a:t>
            </a:r>
            <a:r>
              <a:rPr sz="2400" spc="-5" dirty="0">
                <a:latin typeface="Times New Roman"/>
                <a:cs typeface="Times New Roman"/>
              </a:rPr>
              <a:t>existing vision and language models and consists </a:t>
            </a:r>
            <a:r>
              <a:rPr sz="2400" dirty="0">
                <a:latin typeface="Times New Roman"/>
                <a:cs typeface="Times New Roman"/>
              </a:rPr>
              <a:t>of  </a:t>
            </a:r>
            <a:r>
              <a:rPr sz="2400" spc="-5" dirty="0">
                <a:latin typeface="Times New Roman"/>
                <a:cs typeface="Times New Roman"/>
              </a:rPr>
              <a:t>two losses:</a:t>
            </a:r>
            <a:endParaRPr sz="2400" dirty="0">
              <a:latin typeface="Times New Roman"/>
              <a:cs typeface="Times New Roman"/>
            </a:endParaRPr>
          </a:p>
          <a:p>
            <a:pPr marL="469265" marR="333375" lvl="1" indent="-266700">
              <a:lnSpc>
                <a:spcPct val="100699"/>
              </a:lnSpc>
              <a:buClr>
                <a:srgbClr val="003262"/>
              </a:buClr>
              <a:buFont typeface="Arial"/>
              <a:buChar char="○"/>
              <a:tabLst>
                <a:tab pos="469900" algn="l"/>
              </a:tabLst>
            </a:pPr>
            <a:r>
              <a:rPr sz="2400" b="1" spc="-5" dirty="0">
                <a:solidFill>
                  <a:srgbClr val="D9661F"/>
                </a:solidFill>
                <a:latin typeface="Times New Roman"/>
                <a:cs typeface="Times New Roman"/>
              </a:rPr>
              <a:t>Appearance Confusion </a:t>
            </a:r>
            <a:r>
              <a:rPr sz="2400" b="1" dirty="0">
                <a:solidFill>
                  <a:srgbClr val="D9661F"/>
                </a:solidFill>
                <a:latin typeface="Times New Roman"/>
                <a:cs typeface="Times New Roman"/>
              </a:rPr>
              <a:t>Loss. </a:t>
            </a:r>
            <a:r>
              <a:rPr sz="2400" spc="-5" dirty="0">
                <a:latin typeface="Times New Roman"/>
                <a:cs typeface="Times New Roman"/>
              </a:rPr>
              <a:t>Encourages the model to </a:t>
            </a:r>
            <a:r>
              <a:rPr sz="2400" dirty="0">
                <a:latin typeface="Times New Roman"/>
                <a:cs typeface="Times New Roman"/>
              </a:rPr>
              <a:t>be </a:t>
            </a:r>
            <a:r>
              <a:rPr sz="2400" spc="-5" dirty="0">
                <a:latin typeface="Times New Roman"/>
                <a:cs typeface="Times New Roman"/>
              </a:rPr>
              <a:t>confused when gender  evidence is occluded.</a:t>
            </a:r>
            <a:endParaRPr sz="2400" dirty="0">
              <a:latin typeface="Times New Roman"/>
              <a:cs typeface="Times New Roman"/>
            </a:endParaRPr>
          </a:p>
          <a:p>
            <a:pPr marL="469265" marR="528955" lvl="1" indent="-266700">
              <a:lnSpc>
                <a:spcPts val="2800"/>
              </a:lnSpc>
              <a:spcBef>
                <a:spcPts val="180"/>
              </a:spcBef>
              <a:buClr>
                <a:srgbClr val="003262"/>
              </a:buClr>
              <a:buFont typeface="Arial"/>
              <a:buChar char="○"/>
              <a:tabLst>
                <a:tab pos="469900" algn="l"/>
              </a:tabLst>
            </a:pPr>
            <a:r>
              <a:rPr sz="2400" b="1" spc="-5" dirty="0">
                <a:solidFill>
                  <a:srgbClr val="38761D"/>
                </a:solidFill>
                <a:latin typeface="Times New Roman"/>
                <a:cs typeface="Times New Roman"/>
              </a:rPr>
              <a:t>Confident </a:t>
            </a:r>
            <a:r>
              <a:rPr sz="2400" b="1" dirty="0">
                <a:solidFill>
                  <a:srgbClr val="38761D"/>
                </a:solidFill>
                <a:latin typeface="Times New Roman"/>
                <a:cs typeface="Times New Roman"/>
              </a:rPr>
              <a:t>Loss. </a:t>
            </a:r>
            <a:r>
              <a:rPr sz="2400" spc="-5" dirty="0">
                <a:latin typeface="Times New Roman"/>
                <a:cs typeface="Times New Roman"/>
              </a:rPr>
              <a:t>Encourages the model to </a:t>
            </a:r>
            <a:r>
              <a:rPr sz="2400" dirty="0">
                <a:latin typeface="Times New Roman"/>
                <a:cs typeface="Times New Roman"/>
              </a:rPr>
              <a:t>be </a:t>
            </a:r>
            <a:r>
              <a:rPr sz="2400" spc="-5" dirty="0">
                <a:latin typeface="Times New Roman"/>
                <a:cs typeface="Times New Roman"/>
              </a:rPr>
              <a:t>confident when gender evidence is  present.</a:t>
            </a:r>
            <a:endParaRPr sz="2400" dirty="0">
              <a:latin typeface="Times New Roman"/>
              <a:cs typeface="Times New Roman"/>
            </a:endParaRPr>
          </a:p>
          <a:p>
            <a:pPr lvl="1">
              <a:lnSpc>
                <a:spcPct val="100000"/>
              </a:lnSpc>
              <a:spcBef>
                <a:spcPts val="20"/>
              </a:spcBef>
              <a:buClr>
                <a:srgbClr val="003262"/>
              </a:buClr>
              <a:buFont typeface="Arial"/>
              <a:buChar char="○"/>
            </a:pPr>
            <a:endParaRPr sz="2450" dirty="0">
              <a:latin typeface="Times New Roman"/>
              <a:cs typeface="Times New Roman"/>
            </a:endParaRPr>
          </a:p>
          <a:p>
            <a:pPr marL="279400" indent="-266700">
              <a:lnSpc>
                <a:spcPct val="100000"/>
              </a:lnSpc>
              <a:buClr>
                <a:srgbClr val="003262"/>
              </a:buClr>
              <a:buFont typeface="Arial"/>
              <a:buChar char="●"/>
              <a:tabLst>
                <a:tab pos="279400" algn="l"/>
              </a:tabLst>
            </a:pPr>
            <a:endParaRPr lang="en-US" sz="2400" spc="-5" dirty="0" smtClean="0">
              <a:latin typeface="Times New Roman"/>
              <a:cs typeface="Times New Roman"/>
            </a:endParaRPr>
          </a:p>
          <a:p>
            <a:pPr marL="279400" indent="-266700">
              <a:lnSpc>
                <a:spcPct val="100000"/>
              </a:lnSpc>
              <a:buClr>
                <a:srgbClr val="003262"/>
              </a:buClr>
              <a:buFont typeface="Arial"/>
              <a:buChar char="●"/>
              <a:tabLst>
                <a:tab pos="279400" algn="l"/>
              </a:tabLst>
            </a:pPr>
            <a:endParaRPr lang="en-US" sz="2400" spc="-5" dirty="0">
              <a:latin typeface="Times New Roman"/>
              <a:cs typeface="Times New Roman"/>
            </a:endParaRPr>
          </a:p>
          <a:p>
            <a:pPr marL="279400" indent="-266700">
              <a:lnSpc>
                <a:spcPct val="100000"/>
              </a:lnSpc>
              <a:buClr>
                <a:srgbClr val="003262"/>
              </a:buClr>
              <a:buFont typeface="Arial"/>
              <a:buChar char="●"/>
              <a:tabLst>
                <a:tab pos="279400" algn="l"/>
              </a:tabLst>
            </a:pPr>
            <a:r>
              <a:rPr sz="2400" spc="-5" dirty="0" smtClean="0">
                <a:latin typeface="Times New Roman"/>
                <a:cs typeface="Times New Roman"/>
              </a:rPr>
              <a:t>Equalizer </a:t>
            </a:r>
            <a:r>
              <a:rPr sz="2400" spc="-5" dirty="0">
                <a:latin typeface="Times New Roman"/>
                <a:cs typeface="Times New Roman"/>
              </a:rPr>
              <a:t>improves over baselines</a:t>
            </a:r>
            <a:r>
              <a:rPr sz="2400" spc="10" dirty="0">
                <a:latin typeface="Times New Roman"/>
                <a:cs typeface="Times New Roman"/>
              </a:rPr>
              <a:t> </a:t>
            </a:r>
            <a:r>
              <a:rPr sz="2400" dirty="0">
                <a:latin typeface="Times New Roman"/>
                <a:cs typeface="Times New Roman"/>
              </a:rPr>
              <a:t>by:</a:t>
            </a:r>
          </a:p>
          <a:p>
            <a:pPr marL="469900" indent="-457200">
              <a:lnSpc>
                <a:spcPct val="100000"/>
              </a:lnSpc>
              <a:spcBef>
                <a:spcPts val="20"/>
              </a:spcBef>
              <a:buClr>
                <a:srgbClr val="003262"/>
              </a:buClr>
              <a:buFont typeface="Courier New"/>
              <a:buChar char="o"/>
              <a:tabLst>
                <a:tab pos="469900" algn="l"/>
              </a:tabLst>
            </a:pPr>
            <a:r>
              <a:rPr sz="2400" spc="-5" dirty="0">
                <a:latin typeface="Times New Roman"/>
                <a:cs typeface="Times New Roman"/>
              </a:rPr>
              <a:t>Decreasing gender</a:t>
            </a:r>
            <a:r>
              <a:rPr sz="2400" dirty="0">
                <a:latin typeface="Times New Roman"/>
                <a:cs typeface="Times New Roman"/>
              </a:rPr>
              <a:t> </a:t>
            </a:r>
            <a:r>
              <a:rPr sz="2400" spc="-5" dirty="0">
                <a:latin typeface="Times New Roman"/>
                <a:cs typeface="Times New Roman"/>
              </a:rPr>
              <a:t>misclassification.</a:t>
            </a:r>
            <a:endParaRPr sz="2400" dirty="0">
              <a:latin typeface="Times New Roman"/>
              <a:cs typeface="Times New Roman"/>
            </a:endParaRPr>
          </a:p>
          <a:p>
            <a:pPr marL="469900" indent="-457200">
              <a:lnSpc>
                <a:spcPts val="2840"/>
              </a:lnSpc>
              <a:spcBef>
                <a:spcPts val="20"/>
              </a:spcBef>
              <a:buClr>
                <a:srgbClr val="003262"/>
              </a:buClr>
              <a:buFont typeface="Courier New"/>
              <a:buChar char="o"/>
              <a:tabLst>
                <a:tab pos="469900" algn="l"/>
              </a:tabLst>
            </a:pPr>
            <a:r>
              <a:rPr sz="2400" spc="-5" dirty="0">
                <a:latin typeface="Times New Roman"/>
                <a:cs typeface="Times New Roman"/>
              </a:rPr>
              <a:t>Generating sentences with gender distribution more aligned with </a:t>
            </a:r>
            <a:r>
              <a:rPr sz="2400" dirty="0">
                <a:latin typeface="Times New Roman"/>
                <a:cs typeface="Times New Roman"/>
              </a:rPr>
              <a:t>ground</a:t>
            </a:r>
            <a:r>
              <a:rPr sz="2400" spc="65" dirty="0">
                <a:latin typeface="Times New Roman"/>
                <a:cs typeface="Times New Roman"/>
              </a:rPr>
              <a:t> </a:t>
            </a:r>
            <a:r>
              <a:rPr sz="2400" spc="-5" dirty="0">
                <a:latin typeface="Times New Roman"/>
                <a:cs typeface="Times New Roman"/>
              </a:rPr>
              <a:t>truth.</a:t>
            </a:r>
            <a:endParaRPr sz="2400" dirty="0">
              <a:latin typeface="Times New Roman"/>
              <a:cs typeface="Times New Roman"/>
            </a:endParaRPr>
          </a:p>
          <a:p>
            <a:pPr marL="469900" indent="-457200">
              <a:lnSpc>
                <a:spcPts val="2840"/>
              </a:lnSpc>
              <a:buClr>
                <a:srgbClr val="003262"/>
              </a:buClr>
              <a:buFont typeface="Courier New"/>
              <a:buChar char="o"/>
              <a:tabLst>
                <a:tab pos="469900" algn="l"/>
              </a:tabLst>
            </a:pPr>
            <a:r>
              <a:rPr sz="2400" dirty="0">
                <a:latin typeface="Times New Roman"/>
                <a:cs typeface="Times New Roman"/>
              </a:rPr>
              <a:t>Is </a:t>
            </a:r>
            <a:r>
              <a:rPr sz="2400" spc="-5" dirty="0">
                <a:latin typeface="Times New Roman"/>
                <a:cs typeface="Times New Roman"/>
              </a:rPr>
              <a:t>right </a:t>
            </a:r>
            <a:r>
              <a:rPr sz="2400" dirty="0">
                <a:latin typeface="Times New Roman"/>
                <a:cs typeface="Times New Roman"/>
              </a:rPr>
              <a:t>for </a:t>
            </a:r>
            <a:r>
              <a:rPr sz="2400" spc="-5" dirty="0">
                <a:latin typeface="Times New Roman"/>
                <a:cs typeface="Times New Roman"/>
              </a:rPr>
              <a:t>the right reasons: looks at people when describing</a:t>
            </a:r>
            <a:r>
              <a:rPr sz="2400" spc="40" dirty="0">
                <a:latin typeface="Times New Roman"/>
                <a:cs typeface="Times New Roman"/>
              </a:rPr>
              <a:t> </a:t>
            </a:r>
            <a:r>
              <a:rPr sz="2400" spc="-25" dirty="0">
                <a:latin typeface="Times New Roman"/>
                <a:cs typeface="Times New Roman"/>
              </a:rPr>
              <a:t>gender.</a:t>
            </a:r>
            <a:endParaRPr sz="2400" dirty="0">
              <a:latin typeface="Times New Roman"/>
              <a:cs typeface="Times New Roman"/>
            </a:endParaRPr>
          </a:p>
        </p:txBody>
      </p:sp>
      <p:sp>
        <p:nvSpPr>
          <p:cNvPr id="9" name="Footer Placeholder 2"/>
          <p:cNvSpPr txBox="1">
            <a:spLocks/>
          </p:cNvSpPr>
          <p:nvPr/>
        </p:nvSpPr>
        <p:spPr>
          <a:xfrm>
            <a:off x="2199486" y="6356350"/>
            <a:ext cx="816760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0432FF"/>
                </a:solidFill>
                <a:latin typeface="Segoe UI" charset="0"/>
                <a:ea typeface="Segoe UI" charset="0"/>
                <a:cs typeface="Segoe UI"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32FF"/>
                </a:solidFill>
                <a:effectLst/>
                <a:uLnTx/>
                <a:uFillTx/>
                <a:latin typeface="Segoe UI" charset="0"/>
                <a:ea typeface="Segoe UI" charset="0"/>
                <a:cs typeface="Segoe UI" charset="0"/>
              </a:rPr>
              <a:t>CS60010 / Deep Learning | </a:t>
            </a:r>
            <a:r>
              <a:rPr kumimoji="0" lang="en-US" sz="1200" b="0" i="0" u="none" strike="noStrike" kern="1200" cap="none" spc="0" normalizeH="0" baseline="0" noProof="0" dirty="0" err="1" smtClean="0">
                <a:ln>
                  <a:noFill/>
                </a:ln>
                <a:solidFill>
                  <a:srgbClr val="0432FF"/>
                </a:solidFill>
                <a:effectLst/>
                <a:uLnTx/>
                <a:uFillTx/>
                <a:latin typeface="Segoe UI" charset="0"/>
                <a:ea typeface="Segoe UI" charset="0"/>
                <a:cs typeface="Segoe UI" charset="0"/>
              </a:rPr>
              <a:t>Explainibility</a:t>
            </a:r>
            <a:r>
              <a:rPr kumimoji="0" lang="en-US" sz="1200" b="0" i="0" u="none" strike="noStrike" kern="1200" cap="none" spc="0" normalizeH="0" baseline="0" noProof="0" dirty="0" smtClean="0">
                <a:ln>
                  <a:noFill/>
                </a:ln>
                <a:solidFill>
                  <a:srgbClr val="0432FF"/>
                </a:solidFill>
                <a:effectLst/>
                <a:uLnTx/>
                <a:uFillTx/>
                <a:latin typeface="Segoe UI" charset="0"/>
                <a:ea typeface="Segoe UI" charset="0"/>
                <a:cs typeface="Segoe UI" charset="0"/>
              </a:rPr>
              <a:t> and Bias (c) Abir Das</a:t>
            </a:r>
            <a:endParaRPr kumimoji="0" lang="en-US" sz="1200" b="0" i="0" u="none" strike="noStrike" kern="1200" cap="none" spc="0" normalizeH="0" baseline="0" noProof="0" dirty="0">
              <a:ln>
                <a:noFill/>
              </a:ln>
              <a:solidFill>
                <a:srgbClr val="0432FF"/>
              </a:solidFill>
              <a:effectLst/>
              <a:uLnTx/>
              <a:uFillTx/>
              <a:latin typeface="Segoe UI" charset="0"/>
              <a:ea typeface="Segoe UI" charset="0"/>
              <a:cs typeface="Segoe UI"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9491"/>
          <a:stretch/>
        </p:blipFill>
        <p:spPr>
          <a:xfrm>
            <a:off x="1398970" y="3601301"/>
            <a:ext cx="9937290" cy="689811"/>
          </a:xfrm>
          <a:prstGeom prst="rect">
            <a:avLst/>
          </a:prstGeom>
        </p:spPr>
      </p:pic>
    </p:spTree>
    <p:extLst>
      <p:ext uri="{BB962C8B-B14F-4D97-AF65-F5344CB8AC3E}">
        <p14:creationId xmlns:p14="http://schemas.microsoft.com/office/powerpoint/2010/main" val="16689242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065">
              <a:lnSpc>
                <a:spcPct val="100000"/>
              </a:lnSpc>
              <a:spcBef>
                <a:spcPts val="100"/>
              </a:spcBef>
              <a:tabLst>
                <a:tab pos="322580" algn="l"/>
                <a:tab pos="12223115" algn="l"/>
              </a:tabLst>
            </a:pPr>
            <a:r>
              <a:rPr b="1" dirty="0" smtClean="0">
                <a:latin typeface="Times New Roman"/>
                <a:cs typeface="Times New Roman"/>
              </a:rPr>
              <a:t> 	</a:t>
            </a:r>
            <a:r>
              <a:rPr lang="en-US" spc="-140" dirty="0" smtClean="0"/>
              <a:t>Baseline Description Framework</a:t>
            </a:r>
            <a:r>
              <a:rPr spc="-140" dirty="0" smtClean="0"/>
              <a:t>	</a:t>
            </a:r>
            <a:endParaRPr spc="-140" dirty="0"/>
          </a:p>
        </p:txBody>
      </p:sp>
      <p:sp>
        <p:nvSpPr>
          <p:cNvPr id="3" name="object 3"/>
          <p:cNvSpPr txBox="1"/>
          <p:nvPr/>
        </p:nvSpPr>
        <p:spPr>
          <a:xfrm>
            <a:off x="288061" y="6593175"/>
            <a:ext cx="4015740" cy="197490"/>
          </a:xfrm>
          <a:prstGeom prst="rect">
            <a:avLst/>
          </a:prstGeom>
        </p:spPr>
        <p:txBody>
          <a:bodyPr vert="horz" wrap="square" lIns="0" tIns="12700" rIns="0" bIns="0" rtlCol="0">
            <a:spAutoFit/>
          </a:bodyPr>
          <a:lstStyle/>
          <a:p>
            <a:pPr marL="12700">
              <a:lnSpc>
                <a:spcPct val="100000"/>
              </a:lnSpc>
              <a:spcBef>
                <a:spcPts val="100"/>
              </a:spcBef>
            </a:pPr>
            <a:r>
              <a:rPr sz="1200" spc="-55" dirty="0">
                <a:solidFill>
                  <a:srgbClr val="203864"/>
                </a:solidFill>
                <a:latin typeface="Arial Unicode MS"/>
                <a:cs typeface="Arial Unicode MS"/>
              </a:rPr>
              <a:t>Women </a:t>
            </a:r>
            <a:r>
              <a:rPr sz="1200" spc="-70" dirty="0">
                <a:solidFill>
                  <a:srgbClr val="203864"/>
                </a:solidFill>
                <a:latin typeface="Arial Unicode MS"/>
                <a:cs typeface="Arial Unicode MS"/>
              </a:rPr>
              <a:t>Also </a:t>
            </a:r>
            <a:r>
              <a:rPr sz="1200" spc="-55" dirty="0">
                <a:solidFill>
                  <a:srgbClr val="203864"/>
                </a:solidFill>
                <a:latin typeface="Arial Unicode MS"/>
                <a:cs typeface="Arial Unicode MS"/>
              </a:rPr>
              <a:t>Snowboard: </a:t>
            </a:r>
            <a:r>
              <a:rPr sz="1200" spc="-60" dirty="0">
                <a:solidFill>
                  <a:srgbClr val="203864"/>
                </a:solidFill>
                <a:latin typeface="Arial Unicode MS"/>
                <a:cs typeface="Arial Unicode MS"/>
              </a:rPr>
              <a:t>Overcoming </a:t>
            </a:r>
            <a:r>
              <a:rPr sz="1200" spc="-95" dirty="0">
                <a:solidFill>
                  <a:srgbClr val="203864"/>
                </a:solidFill>
                <a:latin typeface="Arial Unicode MS"/>
                <a:cs typeface="Arial Unicode MS"/>
              </a:rPr>
              <a:t>Bias </a:t>
            </a:r>
            <a:r>
              <a:rPr sz="1200" spc="-15" dirty="0">
                <a:solidFill>
                  <a:srgbClr val="203864"/>
                </a:solidFill>
                <a:latin typeface="Arial Unicode MS"/>
                <a:cs typeface="Arial Unicode MS"/>
              </a:rPr>
              <a:t>in </a:t>
            </a:r>
            <a:r>
              <a:rPr sz="1200" spc="-80" dirty="0" smtClean="0">
                <a:solidFill>
                  <a:srgbClr val="203864"/>
                </a:solidFill>
                <a:latin typeface="Arial Unicode MS"/>
                <a:cs typeface="Arial Unicode MS"/>
              </a:rPr>
              <a:t>Cap</a:t>
            </a:r>
            <a:r>
              <a:rPr lang="en-US" sz="1200" spc="-80" dirty="0" smtClean="0">
                <a:solidFill>
                  <a:srgbClr val="203864"/>
                </a:solidFill>
                <a:latin typeface="Arial Unicode MS"/>
                <a:cs typeface="Arial Unicode MS"/>
              </a:rPr>
              <a:t>ti</a:t>
            </a:r>
            <a:r>
              <a:rPr sz="1200" spc="-80" dirty="0" smtClean="0">
                <a:solidFill>
                  <a:srgbClr val="203864"/>
                </a:solidFill>
                <a:latin typeface="Arial Unicode MS"/>
                <a:cs typeface="Arial Unicode MS"/>
              </a:rPr>
              <a:t>oning </a:t>
            </a:r>
            <a:r>
              <a:rPr sz="1200" spc="-40" dirty="0">
                <a:solidFill>
                  <a:srgbClr val="203864"/>
                </a:solidFill>
                <a:latin typeface="Arial Unicode MS"/>
                <a:cs typeface="Arial Unicode MS"/>
              </a:rPr>
              <a:t>Models</a:t>
            </a:r>
            <a:endParaRPr sz="1200" dirty="0">
              <a:latin typeface="Arial Unicode MS"/>
              <a:cs typeface="Arial Unicode MS"/>
            </a:endParaRPr>
          </a:p>
        </p:txBody>
      </p:sp>
      <p:sp>
        <p:nvSpPr>
          <p:cNvPr id="9" name="Footer Placeholder 2"/>
          <p:cNvSpPr txBox="1">
            <a:spLocks/>
          </p:cNvSpPr>
          <p:nvPr/>
        </p:nvSpPr>
        <p:spPr>
          <a:xfrm>
            <a:off x="2199486" y="6356350"/>
            <a:ext cx="816760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0432FF"/>
                </a:solidFill>
                <a:latin typeface="Segoe UI" charset="0"/>
                <a:ea typeface="Segoe UI" charset="0"/>
                <a:cs typeface="Segoe UI"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32FF"/>
                </a:solidFill>
                <a:effectLst/>
                <a:uLnTx/>
                <a:uFillTx/>
                <a:latin typeface="Segoe UI" charset="0"/>
                <a:ea typeface="Segoe UI" charset="0"/>
                <a:cs typeface="Segoe UI" charset="0"/>
              </a:rPr>
              <a:t>CS60010 / Deep Learning | </a:t>
            </a:r>
            <a:r>
              <a:rPr kumimoji="0" lang="en-US" sz="1200" b="0" i="0" u="none" strike="noStrike" kern="1200" cap="none" spc="0" normalizeH="0" baseline="0" noProof="0" dirty="0" err="1" smtClean="0">
                <a:ln>
                  <a:noFill/>
                </a:ln>
                <a:solidFill>
                  <a:srgbClr val="0432FF"/>
                </a:solidFill>
                <a:effectLst/>
                <a:uLnTx/>
                <a:uFillTx/>
                <a:latin typeface="Segoe UI" charset="0"/>
                <a:ea typeface="Segoe UI" charset="0"/>
                <a:cs typeface="Segoe UI" charset="0"/>
              </a:rPr>
              <a:t>Explainibility</a:t>
            </a:r>
            <a:r>
              <a:rPr kumimoji="0" lang="en-US" sz="1200" b="0" i="0" u="none" strike="noStrike" kern="1200" cap="none" spc="0" normalizeH="0" baseline="0" noProof="0" dirty="0" smtClean="0">
                <a:ln>
                  <a:noFill/>
                </a:ln>
                <a:solidFill>
                  <a:srgbClr val="0432FF"/>
                </a:solidFill>
                <a:effectLst/>
                <a:uLnTx/>
                <a:uFillTx/>
                <a:latin typeface="Segoe UI" charset="0"/>
                <a:ea typeface="Segoe UI" charset="0"/>
                <a:cs typeface="Segoe UI" charset="0"/>
              </a:rPr>
              <a:t> and Bias (c) Abir Das</a:t>
            </a:r>
            <a:endParaRPr kumimoji="0" lang="en-US" sz="1200" b="0" i="0" u="none" strike="noStrike" kern="1200" cap="none" spc="0" normalizeH="0" baseline="0" noProof="0" dirty="0">
              <a:ln>
                <a:noFill/>
              </a:ln>
              <a:solidFill>
                <a:srgbClr val="0432FF"/>
              </a:solidFill>
              <a:effectLst/>
              <a:uLnTx/>
              <a:uFillTx/>
              <a:latin typeface="Segoe UI" charset="0"/>
              <a:ea typeface="Segoe UI" charset="0"/>
              <a:cs typeface="Segoe UI"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986" y="1636294"/>
            <a:ext cx="9764461" cy="3572711"/>
          </a:xfrm>
          <a:prstGeom prst="rect">
            <a:avLst/>
          </a:prstGeom>
        </p:spPr>
      </p:pic>
    </p:spTree>
    <p:extLst>
      <p:ext uri="{BB962C8B-B14F-4D97-AF65-F5344CB8AC3E}">
        <p14:creationId xmlns:p14="http://schemas.microsoft.com/office/powerpoint/2010/main" val="111834026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065">
              <a:lnSpc>
                <a:spcPct val="100000"/>
              </a:lnSpc>
              <a:spcBef>
                <a:spcPts val="100"/>
              </a:spcBef>
              <a:tabLst>
                <a:tab pos="322580" algn="l"/>
                <a:tab pos="12223115" algn="l"/>
              </a:tabLst>
            </a:pPr>
            <a:r>
              <a:rPr b="1" dirty="0">
                <a:latin typeface="Times New Roman"/>
                <a:cs typeface="Times New Roman"/>
              </a:rPr>
              <a:t> 	</a:t>
            </a:r>
            <a:r>
              <a:rPr lang="en-US" spc="-170" dirty="0"/>
              <a:t>A</a:t>
            </a:r>
            <a:r>
              <a:rPr spc="-160" dirty="0" smtClean="0"/>
              <a:t>pproach</a:t>
            </a:r>
            <a:r>
              <a:rPr spc="-160" dirty="0"/>
              <a:t>:</a:t>
            </a:r>
            <a:r>
              <a:rPr spc="-245" dirty="0"/>
              <a:t> </a:t>
            </a:r>
            <a:r>
              <a:rPr spc="-210" dirty="0"/>
              <a:t>Equalizer	</a:t>
            </a:r>
          </a:p>
        </p:txBody>
      </p:sp>
      <p:sp>
        <p:nvSpPr>
          <p:cNvPr id="3" name="object 3"/>
          <p:cNvSpPr/>
          <p:nvPr/>
        </p:nvSpPr>
        <p:spPr>
          <a:xfrm>
            <a:off x="453637" y="1032161"/>
            <a:ext cx="3470662" cy="5045186"/>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600891" y="1903286"/>
            <a:ext cx="1488440"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003262"/>
                </a:solidFill>
                <a:latin typeface="Arial"/>
                <a:cs typeface="Arial"/>
              </a:rPr>
              <a:t>A man</a:t>
            </a:r>
            <a:r>
              <a:rPr sz="2800" spc="-254" dirty="0">
                <a:solidFill>
                  <a:srgbClr val="003262"/>
                </a:solidFill>
                <a:latin typeface="Arial"/>
                <a:cs typeface="Arial"/>
              </a:rPr>
              <a:t> </a:t>
            </a:r>
            <a:r>
              <a:rPr sz="2800" dirty="0">
                <a:solidFill>
                  <a:srgbClr val="004375"/>
                </a:solidFill>
                <a:latin typeface="Arial"/>
                <a:cs typeface="Arial"/>
              </a:rPr>
              <a:t>…</a:t>
            </a:r>
            <a:endParaRPr sz="2800">
              <a:latin typeface="Arial"/>
              <a:cs typeface="Arial"/>
            </a:endParaRPr>
          </a:p>
        </p:txBody>
      </p:sp>
      <p:sp>
        <p:nvSpPr>
          <p:cNvPr id="5" name="object 5"/>
          <p:cNvSpPr txBox="1"/>
          <p:nvPr/>
        </p:nvSpPr>
        <p:spPr>
          <a:xfrm>
            <a:off x="4600890" y="4390778"/>
            <a:ext cx="994410"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003262"/>
                </a:solidFill>
                <a:latin typeface="Arial"/>
                <a:cs typeface="Arial"/>
              </a:rPr>
              <a:t>A ?</a:t>
            </a:r>
            <a:r>
              <a:rPr sz="2800" spc="-250" dirty="0">
                <a:solidFill>
                  <a:srgbClr val="003262"/>
                </a:solidFill>
                <a:latin typeface="Arial"/>
                <a:cs typeface="Arial"/>
              </a:rPr>
              <a:t> </a:t>
            </a:r>
            <a:r>
              <a:rPr sz="2800" dirty="0">
                <a:solidFill>
                  <a:srgbClr val="004375"/>
                </a:solidFill>
                <a:latin typeface="Arial"/>
                <a:cs typeface="Arial"/>
              </a:rPr>
              <a:t>…</a:t>
            </a:r>
            <a:endParaRPr sz="2800">
              <a:latin typeface="Arial"/>
              <a:cs typeface="Arial"/>
            </a:endParaRPr>
          </a:p>
        </p:txBody>
      </p:sp>
      <p:sp>
        <p:nvSpPr>
          <p:cNvPr id="10" name="Footer Placeholder 2"/>
          <p:cNvSpPr txBox="1">
            <a:spLocks/>
          </p:cNvSpPr>
          <p:nvPr/>
        </p:nvSpPr>
        <p:spPr>
          <a:xfrm>
            <a:off x="2199486" y="6356350"/>
            <a:ext cx="816760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0432FF"/>
                </a:solidFill>
                <a:latin typeface="Segoe UI" charset="0"/>
                <a:ea typeface="Segoe UI" charset="0"/>
                <a:cs typeface="Segoe UI"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32FF"/>
                </a:solidFill>
                <a:effectLst/>
                <a:uLnTx/>
                <a:uFillTx/>
                <a:latin typeface="Segoe UI" charset="0"/>
                <a:ea typeface="Segoe UI" charset="0"/>
                <a:cs typeface="Segoe UI" charset="0"/>
              </a:rPr>
              <a:t>CS60010 / Deep Learning | </a:t>
            </a:r>
            <a:r>
              <a:rPr kumimoji="0" lang="en-US" sz="1200" b="0" i="0" u="none" strike="noStrike" kern="1200" cap="none" spc="0" normalizeH="0" baseline="0" noProof="0" dirty="0" err="1" smtClean="0">
                <a:ln>
                  <a:noFill/>
                </a:ln>
                <a:solidFill>
                  <a:srgbClr val="0432FF"/>
                </a:solidFill>
                <a:effectLst/>
                <a:uLnTx/>
                <a:uFillTx/>
                <a:latin typeface="Segoe UI" charset="0"/>
                <a:ea typeface="Segoe UI" charset="0"/>
                <a:cs typeface="Segoe UI" charset="0"/>
              </a:rPr>
              <a:t>Explainibility</a:t>
            </a:r>
            <a:r>
              <a:rPr kumimoji="0" lang="en-US" sz="1200" b="0" i="0" u="none" strike="noStrike" kern="1200" cap="none" spc="0" normalizeH="0" baseline="0" noProof="0" dirty="0" smtClean="0">
                <a:ln>
                  <a:noFill/>
                </a:ln>
                <a:solidFill>
                  <a:srgbClr val="0432FF"/>
                </a:solidFill>
                <a:effectLst/>
                <a:uLnTx/>
                <a:uFillTx/>
                <a:latin typeface="Segoe UI" charset="0"/>
                <a:ea typeface="Segoe UI" charset="0"/>
                <a:cs typeface="Segoe UI" charset="0"/>
              </a:rPr>
              <a:t> and Bias (c) Abir Das</a:t>
            </a:r>
            <a:endParaRPr kumimoji="0" lang="en-US" sz="1200" b="0" i="0" u="none" strike="noStrike" kern="1200" cap="none" spc="0" normalizeH="0" baseline="0" noProof="0" dirty="0">
              <a:ln>
                <a:noFill/>
              </a:ln>
              <a:solidFill>
                <a:srgbClr val="0432FF"/>
              </a:solidFill>
              <a:effectLst/>
              <a:uLnTx/>
              <a:uFillTx/>
              <a:latin typeface="Segoe UI" charset="0"/>
              <a:ea typeface="Segoe UI" charset="0"/>
              <a:cs typeface="Segoe UI" charset="0"/>
            </a:endParaRPr>
          </a:p>
        </p:txBody>
      </p:sp>
      <mc:AlternateContent xmlns:mc="http://schemas.openxmlformats.org/markup-compatibility/2006" xmlns:a14="http://schemas.microsoft.com/office/drawing/2010/main">
        <mc:Choice Requires="a14">
          <p:sp>
            <p:nvSpPr>
              <p:cNvPr id="11" name="TextBox 10"/>
              <p:cNvSpPr txBox="1"/>
              <p:nvPr/>
            </p:nvSpPr>
            <p:spPr>
              <a:xfrm>
                <a:off x="6283289" y="3955118"/>
                <a:ext cx="5743074" cy="1323439"/>
              </a:xfrm>
              <a:prstGeom prst="rect">
                <a:avLst/>
              </a:prstGeom>
              <a:noFill/>
            </p:spPr>
            <p:txBody>
              <a:bodyPr wrap="square" rtlCol="0">
                <a:spAutoFit/>
              </a:bodyPr>
              <a:lstStyle/>
              <a:p>
                <a14:m>
                  <m:oMath xmlns:m="http://schemas.openxmlformats.org/officeDocument/2006/math">
                    <m:sSup>
                      <m:sSupPr>
                        <m:ctrlPr>
                          <a:rPr lang="en-US" sz="2000" b="0" i="1" smtClean="0">
                            <a:latin typeface="Cambria Math" charset="0"/>
                          </a:rPr>
                        </m:ctrlPr>
                      </m:sSupPr>
                      <m:e>
                        <m:r>
                          <a:rPr lang="en-US" sz="2000" b="0" i="1" smtClean="0">
                            <a:latin typeface="Cambria Math" charset="0"/>
                          </a:rPr>
                          <m:t>𝐼</m:t>
                        </m:r>
                      </m:e>
                      <m:sup>
                        <m:r>
                          <a:rPr lang="en-US" sz="2000" b="0" i="1" smtClean="0">
                            <a:latin typeface="Cambria Math" charset="0"/>
                          </a:rPr>
                          <m:t>′</m:t>
                        </m:r>
                      </m:sup>
                    </m:sSup>
                    <m:r>
                      <a:rPr lang="en-US" sz="2000" b="0" i="1" smtClean="0">
                        <a:latin typeface="Cambria Math" charset="0"/>
                      </a:rPr>
                      <m:t>=</m:t>
                    </m:r>
                    <m:r>
                      <a:rPr lang="en-US" sz="2000" b="0" i="1" smtClean="0">
                        <a:latin typeface="Cambria Math" charset="0"/>
                      </a:rPr>
                      <m:t>𝐼</m:t>
                    </m:r>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𝑀</m:t>
                    </m:r>
                  </m:oMath>
                </a14:m>
                <a:r>
                  <a:rPr lang="en-US" sz="2000" dirty="0" smtClean="0"/>
                  <a:t> where, M is a </a:t>
                </a:r>
                <a:r>
                  <a:rPr lang="en-US" sz="2000" dirty="0"/>
                  <a:t>mask  </a:t>
                </a:r>
                <a:r>
                  <a:rPr lang="en-US" sz="2000" dirty="0" smtClean="0"/>
                  <a:t>where the values are 1  </a:t>
                </a:r>
                <a:r>
                  <a:rPr lang="en-US" sz="2000" dirty="0"/>
                  <a:t>for pixels which should not contribute to a gender decision and 0  for pixels </a:t>
                </a:r>
                <a:r>
                  <a:rPr lang="en-US" sz="2000" dirty="0" smtClean="0"/>
                  <a:t>which are </a:t>
                </a:r>
                <a:r>
                  <a:rPr lang="en-US" sz="2000" dirty="0"/>
                  <a:t>appropriate to consider when determining gender.</a:t>
                </a:r>
              </a:p>
            </p:txBody>
          </p:sp>
        </mc:Choice>
        <mc:Fallback xmlns="">
          <p:sp>
            <p:nvSpPr>
              <p:cNvPr id="11" name="TextBox 10"/>
              <p:cNvSpPr txBox="1">
                <a:spLocks noRot="1" noChangeAspect="1" noMove="1" noResize="1" noEditPoints="1" noAdjustHandles="1" noChangeArrowheads="1" noChangeShapeType="1" noTextEdit="1"/>
              </p:cNvSpPr>
              <p:nvPr/>
            </p:nvSpPr>
            <p:spPr>
              <a:xfrm>
                <a:off x="6283289" y="3955118"/>
                <a:ext cx="5743074" cy="1323439"/>
              </a:xfrm>
              <a:prstGeom prst="rect">
                <a:avLst/>
              </a:prstGeom>
              <a:blipFill rotWithShape="0">
                <a:blip r:embed="rId4"/>
                <a:stretch>
                  <a:fillRect l="-1168" t="-2765" b="-7373"/>
                </a:stretch>
              </a:blipFill>
            </p:spPr>
            <p:txBody>
              <a:bodyPr/>
              <a:lstStyle/>
              <a:p>
                <a:r>
                  <a:rPr lang="en-US">
                    <a:noFill/>
                  </a:rPr>
                  <a:t> </a:t>
                </a:r>
              </a:p>
            </p:txBody>
          </p:sp>
        </mc:Fallback>
      </mc:AlternateContent>
    </p:spTree>
    <p:extLst>
      <p:ext uri="{BB962C8B-B14F-4D97-AF65-F5344CB8AC3E}">
        <p14:creationId xmlns:p14="http://schemas.microsoft.com/office/powerpoint/2010/main" val="13257882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065">
              <a:lnSpc>
                <a:spcPct val="100000"/>
              </a:lnSpc>
              <a:spcBef>
                <a:spcPts val="100"/>
              </a:spcBef>
              <a:tabLst>
                <a:tab pos="322580" algn="l"/>
                <a:tab pos="12223115" algn="l"/>
              </a:tabLst>
            </a:pPr>
            <a:r>
              <a:rPr b="1" dirty="0">
                <a:latin typeface="Times New Roman"/>
                <a:cs typeface="Times New Roman"/>
              </a:rPr>
              <a:t> 	</a:t>
            </a:r>
            <a:r>
              <a:rPr lang="en-US" spc="-170" dirty="0"/>
              <a:t>A</a:t>
            </a:r>
            <a:r>
              <a:rPr spc="-160" dirty="0" smtClean="0"/>
              <a:t>pproach</a:t>
            </a:r>
            <a:r>
              <a:rPr spc="-160" dirty="0"/>
              <a:t>:</a:t>
            </a:r>
            <a:r>
              <a:rPr spc="-245" dirty="0"/>
              <a:t> </a:t>
            </a:r>
            <a:r>
              <a:rPr spc="-210" dirty="0"/>
              <a:t>Equalizer	</a:t>
            </a:r>
          </a:p>
        </p:txBody>
      </p:sp>
      <p:sp>
        <p:nvSpPr>
          <p:cNvPr id="3" name="object 3"/>
          <p:cNvSpPr/>
          <p:nvPr/>
        </p:nvSpPr>
        <p:spPr>
          <a:xfrm>
            <a:off x="453637" y="1032161"/>
            <a:ext cx="10655845" cy="5045186"/>
          </a:xfrm>
          <a:prstGeom prst="rect">
            <a:avLst/>
          </a:prstGeom>
          <a:blipFill>
            <a:blip r:embed="rId3" cstate="print"/>
            <a:stretch>
              <a:fillRect/>
            </a:stretch>
          </a:blipFill>
        </p:spPr>
        <p:txBody>
          <a:bodyPr wrap="square" lIns="0" tIns="0" rIns="0" bIns="0" rtlCol="0"/>
          <a:lstStyle/>
          <a:p>
            <a:endParaRPr/>
          </a:p>
        </p:txBody>
      </p:sp>
      <p:sp>
        <p:nvSpPr>
          <p:cNvPr id="8" name="Footer Placeholder 2"/>
          <p:cNvSpPr txBox="1">
            <a:spLocks/>
          </p:cNvSpPr>
          <p:nvPr/>
        </p:nvSpPr>
        <p:spPr>
          <a:xfrm>
            <a:off x="2199486" y="6356350"/>
            <a:ext cx="816760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0432FF"/>
                </a:solidFill>
                <a:latin typeface="Segoe UI" charset="0"/>
                <a:ea typeface="Segoe UI" charset="0"/>
                <a:cs typeface="Segoe UI"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32FF"/>
                </a:solidFill>
                <a:effectLst/>
                <a:uLnTx/>
                <a:uFillTx/>
                <a:latin typeface="Segoe UI" charset="0"/>
                <a:ea typeface="Segoe UI" charset="0"/>
                <a:cs typeface="Segoe UI" charset="0"/>
              </a:rPr>
              <a:t>CS60010 / Deep Learning | </a:t>
            </a:r>
            <a:r>
              <a:rPr kumimoji="0" lang="en-US" sz="1200" b="0" i="0" u="none" strike="noStrike" kern="1200" cap="none" spc="0" normalizeH="0" baseline="0" noProof="0" dirty="0" err="1" smtClean="0">
                <a:ln>
                  <a:noFill/>
                </a:ln>
                <a:solidFill>
                  <a:srgbClr val="0432FF"/>
                </a:solidFill>
                <a:effectLst/>
                <a:uLnTx/>
                <a:uFillTx/>
                <a:latin typeface="Segoe UI" charset="0"/>
                <a:ea typeface="Segoe UI" charset="0"/>
                <a:cs typeface="Segoe UI" charset="0"/>
              </a:rPr>
              <a:t>Explainibility</a:t>
            </a:r>
            <a:r>
              <a:rPr kumimoji="0" lang="en-US" sz="1200" b="0" i="0" u="none" strike="noStrike" kern="1200" cap="none" spc="0" normalizeH="0" baseline="0" noProof="0" dirty="0" smtClean="0">
                <a:ln>
                  <a:noFill/>
                </a:ln>
                <a:solidFill>
                  <a:srgbClr val="0432FF"/>
                </a:solidFill>
                <a:effectLst/>
                <a:uLnTx/>
                <a:uFillTx/>
                <a:latin typeface="Segoe UI" charset="0"/>
                <a:ea typeface="Segoe UI" charset="0"/>
                <a:cs typeface="Segoe UI" charset="0"/>
              </a:rPr>
              <a:t> and Bias (c) Abir Das</a:t>
            </a:r>
            <a:endParaRPr kumimoji="0" lang="en-US" sz="1200" b="0" i="0" u="none" strike="noStrike" kern="1200" cap="none" spc="0" normalizeH="0" baseline="0" noProof="0" dirty="0">
              <a:ln>
                <a:noFill/>
              </a:ln>
              <a:solidFill>
                <a:srgbClr val="0432FF"/>
              </a:solidFill>
              <a:effectLst/>
              <a:uLnTx/>
              <a:uFillTx/>
              <a:latin typeface="Segoe UI" charset="0"/>
              <a:ea typeface="Segoe UI" charset="0"/>
              <a:cs typeface="Segoe UI" charset="0"/>
            </a:endParaRPr>
          </a:p>
        </p:txBody>
      </p:sp>
    </p:spTree>
    <p:extLst>
      <p:ext uri="{BB962C8B-B14F-4D97-AF65-F5344CB8AC3E}">
        <p14:creationId xmlns:p14="http://schemas.microsoft.com/office/powerpoint/2010/main" val="2321746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065">
              <a:lnSpc>
                <a:spcPct val="100000"/>
              </a:lnSpc>
              <a:spcBef>
                <a:spcPts val="100"/>
              </a:spcBef>
              <a:tabLst>
                <a:tab pos="322580" algn="l"/>
                <a:tab pos="12223115" algn="l"/>
              </a:tabLst>
            </a:pPr>
            <a:r>
              <a:rPr b="1" dirty="0">
                <a:latin typeface="Times New Roman"/>
                <a:cs typeface="Times New Roman"/>
              </a:rPr>
              <a:t> 	</a:t>
            </a:r>
            <a:r>
              <a:rPr lang="en-US" spc="-170" dirty="0"/>
              <a:t>A</a:t>
            </a:r>
            <a:r>
              <a:rPr spc="-160" dirty="0" smtClean="0"/>
              <a:t>pproach</a:t>
            </a:r>
            <a:r>
              <a:rPr spc="-160" dirty="0"/>
              <a:t>:</a:t>
            </a:r>
            <a:r>
              <a:rPr spc="-245" dirty="0"/>
              <a:t> </a:t>
            </a:r>
            <a:r>
              <a:rPr spc="-210" dirty="0"/>
              <a:t>Equalizer	</a:t>
            </a:r>
          </a:p>
        </p:txBody>
      </p:sp>
      <p:sp>
        <p:nvSpPr>
          <p:cNvPr id="3" name="object 3"/>
          <p:cNvSpPr txBox="1"/>
          <p:nvPr/>
        </p:nvSpPr>
        <p:spPr>
          <a:xfrm>
            <a:off x="6541226" y="1449899"/>
            <a:ext cx="4726305" cy="635000"/>
          </a:xfrm>
          <a:prstGeom prst="rect">
            <a:avLst/>
          </a:prstGeom>
        </p:spPr>
        <p:txBody>
          <a:bodyPr vert="horz" wrap="square" lIns="0" tIns="12700" rIns="0" bIns="0" rtlCol="0">
            <a:spAutoFit/>
          </a:bodyPr>
          <a:lstStyle/>
          <a:p>
            <a:pPr marL="12700" marR="5080">
              <a:lnSpc>
                <a:spcPct val="100000"/>
              </a:lnSpc>
              <a:spcBef>
                <a:spcPts val="100"/>
              </a:spcBef>
            </a:pPr>
            <a:r>
              <a:rPr sz="2000" dirty="0">
                <a:solidFill>
                  <a:srgbClr val="003262"/>
                </a:solidFill>
                <a:latin typeface="Arial"/>
                <a:cs typeface="Arial"/>
              </a:rPr>
              <a:t>A </a:t>
            </a:r>
            <a:r>
              <a:rPr sz="2000" b="1" spc="-5" dirty="0">
                <a:solidFill>
                  <a:srgbClr val="38761D"/>
                </a:solidFill>
                <a:latin typeface="Arial"/>
                <a:cs typeface="Arial"/>
              </a:rPr>
              <a:t>Confident Loss </a:t>
            </a:r>
            <a:r>
              <a:rPr sz="2000" dirty="0">
                <a:solidFill>
                  <a:srgbClr val="003262"/>
                </a:solidFill>
                <a:latin typeface="Arial"/>
                <a:cs typeface="Arial"/>
              </a:rPr>
              <a:t>on images </a:t>
            </a:r>
            <a:r>
              <a:rPr sz="2000" spc="-5" dirty="0">
                <a:solidFill>
                  <a:srgbClr val="003262"/>
                </a:solidFill>
                <a:latin typeface="Arial"/>
                <a:cs typeface="Arial"/>
              </a:rPr>
              <a:t>with </a:t>
            </a:r>
            <a:r>
              <a:rPr sz="2000" dirty="0">
                <a:solidFill>
                  <a:srgbClr val="003262"/>
                </a:solidFill>
                <a:latin typeface="Arial"/>
                <a:cs typeface="Arial"/>
              </a:rPr>
              <a:t>men</a:t>
            </a:r>
            <a:r>
              <a:rPr sz="2000" spc="-165" dirty="0">
                <a:solidFill>
                  <a:srgbClr val="003262"/>
                </a:solidFill>
                <a:latin typeface="Arial"/>
                <a:cs typeface="Arial"/>
              </a:rPr>
              <a:t> </a:t>
            </a:r>
            <a:r>
              <a:rPr sz="2000" dirty="0">
                <a:solidFill>
                  <a:srgbClr val="003262"/>
                </a:solidFill>
                <a:latin typeface="Arial"/>
                <a:cs typeface="Arial"/>
              </a:rPr>
              <a:t>or  women</a:t>
            </a:r>
            <a:endParaRPr sz="2000">
              <a:latin typeface="Arial"/>
              <a:cs typeface="Arial"/>
            </a:endParaRPr>
          </a:p>
        </p:txBody>
      </p:sp>
      <p:sp>
        <p:nvSpPr>
          <p:cNvPr id="4" name="object 4"/>
          <p:cNvSpPr/>
          <p:nvPr/>
        </p:nvSpPr>
        <p:spPr>
          <a:xfrm>
            <a:off x="6721336" y="2166009"/>
            <a:ext cx="4914189" cy="48408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715796" y="2963966"/>
            <a:ext cx="5222930" cy="36051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53637" y="1032161"/>
            <a:ext cx="5225268" cy="5045186"/>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7542359" y="5459224"/>
            <a:ext cx="3203639" cy="850684"/>
          </a:xfrm>
          <a:prstGeom prst="rect">
            <a:avLst/>
          </a:prstGeom>
          <a:blipFill>
            <a:blip r:embed="rId6" cstate="print"/>
            <a:stretch>
              <a:fillRect/>
            </a:stretch>
          </a:blipFill>
        </p:spPr>
        <p:txBody>
          <a:bodyPr wrap="square" lIns="0" tIns="0" rIns="0" bIns="0" rtlCol="0"/>
          <a:lstStyle/>
          <a:p>
            <a:endParaRPr/>
          </a:p>
        </p:txBody>
      </p:sp>
      <p:sp>
        <p:nvSpPr>
          <p:cNvPr id="9" name="object 9"/>
          <p:cNvSpPr txBox="1"/>
          <p:nvPr/>
        </p:nvSpPr>
        <p:spPr>
          <a:xfrm>
            <a:off x="6541227" y="3998892"/>
            <a:ext cx="5083810" cy="635000"/>
          </a:xfrm>
          <a:prstGeom prst="rect">
            <a:avLst/>
          </a:prstGeom>
        </p:spPr>
        <p:txBody>
          <a:bodyPr vert="horz" wrap="square" lIns="0" tIns="12700" rIns="0" bIns="0" rtlCol="0">
            <a:spAutoFit/>
          </a:bodyPr>
          <a:lstStyle/>
          <a:p>
            <a:pPr marL="12700" marR="5080">
              <a:lnSpc>
                <a:spcPct val="100000"/>
              </a:lnSpc>
              <a:spcBef>
                <a:spcPts val="100"/>
              </a:spcBef>
            </a:pPr>
            <a:r>
              <a:rPr sz="2000" dirty="0">
                <a:solidFill>
                  <a:srgbClr val="003262"/>
                </a:solidFill>
                <a:latin typeface="Arial"/>
                <a:cs typeface="Arial"/>
              </a:rPr>
              <a:t>An </a:t>
            </a:r>
            <a:r>
              <a:rPr sz="2000" b="1" spc="-5" dirty="0">
                <a:solidFill>
                  <a:srgbClr val="D9661F"/>
                </a:solidFill>
                <a:latin typeface="Arial"/>
                <a:cs typeface="Arial"/>
              </a:rPr>
              <a:t>Appearance Confusion Loss </a:t>
            </a:r>
            <a:r>
              <a:rPr sz="2000" dirty="0">
                <a:solidFill>
                  <a:srgbClr val="003262"/>
                </a:solidFill>
                <a:latin typeface="Arial"/>
                <a:cs typeface="Arial"/>
              </a:rPr>
              <a:t>on</a:t>
            </a:r>
            <a:r>
              <a:rPr sz="2000" spc="-100" dirty="0">
                <a:solidFill>
                  <a:srgbClr val="003262"/>
                </a:solidFill>
                <a:latin typeface="Arial"/>
                <a:cs typeface="Arial"/>
              </a:rPr>
              <a:t> </a:t>
            </a:r>
            <a:r>
              <a:rPr sz="2000" dirty="0">
                <a:solidFill>
                  <a:srgbClr val="003262"/>
                </a:solidFill>
                <a:latin typeface="Arial"/>
                <a:cs typeface="Arial"/>
              </a:rPr>
              <a:t>images  where men and women are blocked</a:t>
            </a:r>
            <a:r>
              <a:rPr sz="2000" spc="-45" dirty="0">
                <a:solidFill>
                  <a:srgbClr val="003262"/>
                </a:solidFill>
                <a:latin typeface="Arial"/>
                <a:cs typeface="Arial"/>
              </a:rPr>
              <a:t> </a:t>
            </a:r>
            <a:r>
              <a:rPr sz="2000" dirty="0">
                <a:solidFill>
                  <a:srgbClr val="003262"/>
                </a:solidFill>
                <a:latin typeface="Arial"/>
                <a:cs typeface="Arial"/>
              </a:rPr>
              <a:t>out</a:t>
            </a:r>
            <a:endParaRPr sz="2000">
              <a:latin typeface="Arial"/>
              <a:cs typeface="Arial"/>
            </a:endParaRPr>
          </a:p>
        </p:txBody>
      </p:sp>
      <p:sp>
        <p:nvSpPr>
          <p:cNvPr id="10" name="object 10"/>
          <p:cNvSpPr/>
          <p:nvPr/>
        </p:nvSpPr>
        <p:spPr>
          <a:xfrm>
            <a:off x="7506323" y="4727256"/>
            <a:ext cx="3356890" cy="473937"/>
          </a:xfrm>
          <a:prstGeom prst="rect">
            <a:avLst/>
          </a:prstGeom>
          <a:blipFill>
            <a:blip r:embed="rId7" cstate="print"/>
            <a:stretch>
              <a:fillRect/>
            </a:stretch>
          </a:blipFill>
        </p:spPr>
        <p:txBody>
          <a:bodyPr wrap="square" lIns="0" tIns="0" rIns="0" bIns="0" rtlCol="0"/>
          <a:lstStyle/>
          <a:p>
            <a:endParaRPr/>
          </a:p>
        </p:txBody>
      </p:sp>
      <p:sp>
        <p:nvSpPr>
          <p:cNvPr id="14" name="Footer Placeholder 2"/>
          <p:cNvSpPr txBox="1">
            <a:spLocks/>
          </p:cNvSpPr>
          <p:nvPr/>
        </p:nvSpPr>
        <p:spPr>
          <a:xfrm>
            <a:off x="2199486" y="6356350"/>
            <a:ext cx="816760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0432FF"/>
                </a:solidFill>
                <a:latin typeface="Segoe UI" charset="0"/>
                <a:ea typeface="Segoe UI" charset="0"/>
                <a:cs typeface="Segoe UI"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32FF"/>
                </a:solidFill>
                <a:effectLst/>
                <a:uLnTx/>
                <a:uFillTx/>
                <a:latin typeface="Segoe UI" charset="0"/>
                <a:ea typeface="Segoe UI" charset="0"/>
                <a:cs typeface="Segoe UI" charset="0"/>
              </a:rPr>
              <a:t>CS60010 / Deep Learning | </a:t>
            </a:r>
            <a:r>
              <a:rPr kumimoji="0" lang="en-US" sz="1200" b="0" i="0" u="none" strike="noStrike" kern="1200" cap="none" spc="0" normalizeH="0" baseline="0" noProof="0" dirty="0" err="1" smtClean="0">
                <a:ln>
                  <a:noFill/>
                </a:ln>
                <a:solidFill>
                  <a:srgbClr val="0432FF"/>
                </a:solidFill>
                <a:effectLst/>
                <a:uLnTx/>
                <a:uFillTx/>
                <a:latin typeface="Segoe UI" charset="0"/>
                <a:ea typeface="Segoe UI" charset="0"/>
                <a:cs typeface="Segoe UI" charset="0"/>
              </a:rPr>
              <a:t>Explainibility</a:t>
            </a:r>
            <a:r>
              <a:rPr kumimoji="0" lang="en-US" sz="1200" b="0" i="0" u="none" strike="noStrike" kern="1200" cap="none" spc="0" normalizeH="0" baseline="0" noProof="0" dirty="0" smtClean="0">
                <a:ln>
                  <a:noFill/>
                </a:ln>
                <a:solidFill>
                  <a:srgbClr val="0432FF"/>
                </a:solidFill>
                <a:effectLst/>
                <a:uLnTx/>
                <a:uFillTx/>
                <a:latin typeface="Segoe UI" charset="0"/>
                <a:ea typeface="Segoe UI" charset="0"/>
                <a:cs typeface="Segoe UI" charset="0"/>
              </a:rPr>
              <a:t> and Bias (c) Abir Das</a:t>
            </a:r>
            <a:endParaRPr kumimoji="0" lang="en-US" sz="1200" b="0" i="0" u="none" strike="noStrike" kern="1200" cap="none" spc="0" normalizeH="0" baseline="0" noProof="0" dirty="0">
              <a:ln>
                <a:noFill/>
              </a:ln>
              <a:solidFill>
                <a:srgbClr val="0432FF"/>
              </a:solidFill>
              <a:effectLst/>
              <a:uLnTx/>
              <a:uFillTx/>
              <a:latin typeface="Segoe UI" charset="0"/>
              <a:ea typeface="Segoe UI" charset="0"/>
              <a:cs typeface="Segoe UI" charset="0"/>
            </a:endParaRPr>
          </a:p>
        </p:txBody>
      </p:sp>
    </p:spTree>
    <p:extLst>
      <p:ext uri="{BB962C8B-B14F-4D97-AF65-F5344CB8AC3E}">
        <p14:creationId xmlns:p14="http://schemas.microsoft.com/office/powerpoint/2010/main" val="1810349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7</a:t>
            </a:fld>
            <a:endParaRPr lang="en-US"/>
          </a:p>
        </p:txBody>
      </p:sp>
      <p:sp>
        <p:nvSpPr>
          <p:cNvPr id="114" name="TextBox 113"/>
          <p:cNvSpPr txBox="1"/>
          <p:nvPr/>
        </p:nvSpPr>
        <p:spPr>
          <a:xfrm>
            <a:off x="9260026" y="6233239"/>
            <a:ext cx="2923734" cy="246221"/>
          </a:xfrm>
          <a:prstGeom prst="rect">
            <a:avLst/>
          </a:prstGeom>
          <a:noFill/>
        </p:spPr>
        <p:txBody>
          <a:bodyPr wrap="square" rtlCol="0">
            <a:spAutoFit/>
          </a:bodyPr>
          <a:lstStyle/>
          <a:p>
            <a:pPr marL="227012" lvl="1">
              <a:buClr>
                <a:schemeClr val="tx2">
                  <a:lumMod val="75000"/>
                </a:schemeClr>
              </a:buClr>
            </a:pPr>
            <a:r>
              <a:rPr lang="en-US" sz="1000" dirty="0">
                <a:solidFill>
                  <a:schemeClr val="tx2">
                    <a:lumMod val="50000"/>
                  </a:schemeClr>
                </a:solidFill>
              </a:rPr>
              <a:t>Slide courtesy: </a:t>
            </a:r>
            <a:r>
              <a:rPr lang="en-US" sz="1000" dirty="0" smtClean="0">
                <a:solidFill>
                  <a:schemeClr val="tx2">
                    <a:lumMod val="50000"/>
                  </a:schemeClr>
                </a:solidFill>
              </a:rPr>
              <a:t>Kate </a:t>
            </a:r>
            <a:r>
              <a:rPr lang="en-US" sz="1000" dirty="0" err="1" smtClean="0">
                <a:solidFill>
                  <a:schemeClr val="tx2">
                    <a:lumMod val="50000"/>
                  </a:schemeClr>
                </a:solidFill>
              </a:rPr>
              <a:t>Saenko</a:t>
            </a:r>
            <a:r>
              <a:rPr lang="en-US" sz="1000" dirty="0" smtClean="0">
                <a:solidFill>
                  <a:schemeClr val="tx2">
                    <a:lumMod val="50000"/>
                  </a:schemeClr>
                </a:solidFill>
              </a:rPr>
              <a:t>, Boston University</a:t>
            </a:r>
            <a:endParaRPr lang="en-US" sz="1000" dirty="0">
              <a:solidFill>
                <a:schemeClr val="tx2">
                  <a:lumMod val="50000"/>
                </a:schemeClr>
              </a:solidFill>
            </a:endParaRPr>
          </a:p>
        </p:txBody>
      </p:sp>
      <p:sp>
        <p:nvSpPr>
          <p:cNvPr id="76" name="Google Shape;100;p14"/>
          <p:cNvSpPr txBox="1"/>
          <p:nvPr/>
        </p:nvSpPr>
        <p:spPr>
          <a:xfrm>
            <a:off x="1861073" y="951665"/>
            <a:ext cx="6232603" cy="5777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smtClean="0">
                <a:solidFill>
                  <a:srgbClr val="434343"/>
                </a:solidFill>
              </a:rPr>
              <a:t>Why Do We Need Explainable AI</a:t>
            </a:r>
            <a:endParaRPr sz="2800" dirty="0">
              <a:solidFill>
                <a:srgbClr val="434343"/>
              </a:solidFill>
            </a:endParaRPr>
          </a:p>
        </p:txBody>
      </p:sp>
      <p:pic>
        <p:nvPicPr>
          <p:cNvPr id="10" name="Picture 9"/>
          <p:cNvPicPr>
            <a:picLocks noChangeAspect="1"/>
          </p:cNvPicPr>
          <p:nvPr/>
        </p:nvPicPr>
        <p:blipFill rotWithShape="1">
          <a:blip r:embed="rId3"/>
          <a:srcRect r="49633" b="12335"/>
          <a:stretch/>
        </p:blipFill>
        <p:spPr>
          <a:xfrm>
            <a:off x="1816848" y="2208619"/>
            <a:ext cx="3883866" cy="3880119"/>
          </a:xfrm>
          <a:prstGeom prst="rect">
            <a:avLst/>
          </a:prstGeom>
        </p:spPr>
      </p:pic>
      <p:sp>
        <p:nvSpPr>
          <p:cNvPr id="11" name="Rectangle 10"/>
          <p:cNvSpPr/>
          <p:nvPr/>
        </p:nvSpPr>
        <p:spPr>
          <a:xfrm>
            <a:off x="512053" y="1502127"/>
            <a:ext cx="5622052" cy="502766"/>
          </a:xfrm>
          <a:prstGeom prst="rect">
            <a:avLst/>
          </a:prstGeom>
        </p:spPr>
        <p:txBody>
          <a:bodyPr wrap="none">
            <a:spAutoFit/>
          </a:bodyPr>
          <a:lstStyle/>
          <a:p>
            <a:r>
              <a:rPr lang="en-US" sz="2667" i="1" dirty="0">
                <a:solidFill>
                  <a:srgbClr val="0070C0"/>
                </a:solidFill>
              </a:rPr>
              <a:t>Why did the classifier predict “car”? </a:t>
            </a:r>
          </a:p>
        </p:txBody>
      </p:sp>
      <p:sp>
        <p:nvSpPr>
          <p:cNvPr id="12" name="TextBox 11">
            <a:extLst>
              <a:ext uri="{FF2B5EF4-FFF2-40B4-BE49-F238E27FC236}">
                <a16:creationId xmlns="" xmlns:a16="http://schemas.microsoft.com/office/drawing/2014/main" id="{F975DD29-81D0-E843-A6CB-8F9D37FF7F16}"/>
              </a:ext>
            </a:extLst>
          </p:cNvPr>
          <p:cNvSpPr txBox="1"/>
          <p:nvPr/>
        </p:nvSpPr>
        <p:spPr>
          <a:xfrm>
            <a:off x="1856566" y="1910835"/>
            <a:ext cx="3835749" cy="369332"/>
          </a:xfrm>
          <a:prstGeom prst="rect">
            <a:avLst/>
          </a:prstGeom>
          <a:solidFill>
            <a:schemeClr val="bg1"/>
          </a:solidFill>
        </p:spPr>
        <p:txBody>
          <a:bodyPr wrap="square" rtlCol="0">
            <a:spAutoFit/>
          </a:bodyPr>
          <a:lstStyle/>
          <a:p>
            <a:r>
              <a:rPr lang="en-US" sz="1800" dirty="0"/>
              <a:t>Prediction: “car” 64%</a:t>
            </a:r>
          </a:p>
        </p:txBody>
      </p:sp>
      <p:sp>
        <p:nvSpPr>
          <p:cNvPr id="13" name="Rectangle 12">
            <a:extLst>
              <a:ext uri="{FF2B5EF4-FFF2-40B4-BE49-F238E27FC236}">
                <a16:creationId xmlns:a16="http://schemas.microsoft.com/office/drawing/2014/main" xmlns="" id="{CAA8FF15-5D38-A44B-9BF6-1387B563127C}"/>
              </a:ext>
            </a:extLst>
          </p:cNvPr>
          <p:cNvSpPr/>
          <p:nvPr/>
        </p:nvSpPr>
        <p:spPr>
          <a:xfrm>
            <a:off x="9882167" y="951665"/>
            <a:ext cx="2159309" cy="646331"/>
          </a:xfrm>
          <a:prstGeom prst="rect">
            <a:avLst/>
          </a:prstGeom>
        </p:spPr>
        <p:txBody>
          <a:bodyPr wrap="none">
            <a:spAutoFit/>
          </a:bodyPr>
          <a:lstStyle/>
          <a:p>
            <a:r>
              <a:rPr lang="en-US" dirty="0">
                <a:ln w="0"/>
                <a:latin typeface="Calibri"/>
                <a:cs typeface="Calibri"/>
                <a:sym typeface="Calibri"/>
              </a:rPr>
              <a:t>○ explain </a:t>
            </a:r>
            <a:r>
              <a:rPr lang="en-US" dirty="0" smtClean="0">
                <a:ln w="0"/>
                <a:latin typeface="Calibri"/>
                <a:cs typeface="Calibri"/>
                <a:sym typeface="Calibri"/>
              </a:rPr>
              <a:t>prediction</a:t>
            </a:r>
          </a:p>
          <a:p>
            <a:r>
              <a:rPr lang="en-US" dirty="0">
                <a:ln w="0"/>
                <a:cs typeface="Calibri"/>
                <a:sym typeface="Calibri"/>
              </a:rPr>
              <a:t>○ </a:t>
            </a:r>
            <a:r>
              <a:rPr lang="en-US" dirty="0" smtClean="0">
                <a:ln w="0"/>
                <a:cs typeface="Calibri"/>
                <a:sym typeface="Calibri"/>
              </a:rPr>
              <a:t>Improve the model</a:t>
            </a:r>
            <a:endParaRPr lang="en-US" dirty="0">
              <a:ln w="0"/>
              <a:cs typeface="Calibri"/>
              <a:sym typeface="Calibri"/>
            </a:endParaRPr>
          </a:p>
        </p:txBody>
      </p:sp>
      <p:sp>
        <p:nvSpPr>
          <p:cNvPr id="15"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14" name="Footer Placeholder 7"/>
          <p:cNvSpPr>
            <a:spLocks noGrp="1"/>
          </p:cNvSpPr>
          <p:nvPr>
            <p:ph type="ftr" sz="quarter" idx="11"/>
          </p:nvPr>
        </p:nvSpPr>
        <p:spPr>
          <a:xfrm>
            <a:off x="2012197" y="6492277"/>
            <a:ext cx="8167606" cy="365125"/>
          </a:xfrm>
        </p:spPr>
        <p:txBody>
          <a:bodyPr/>
          <a:lstStyle/>
          <a:p>
            <a:r>
              <a:rPr lang="en-US" dirty="0" smtClean="0"/>
              <a:t>CS60010 / Deep Learning | </a:t>
            </a:r>
            <a:r>
              <a:rPr lang="en-US" dirty="0" err="1" smtClean="0"/>
              <a:t>Explainibility</a:t>
            </a:r>
            <a:r>
              <a:rPr lang="en-US" dirty="0" smtClean="0"/>
              <a:t> </a:t>
            </a:r>
            <a:r>
              <a:rPr lang="en-US" smtClean="0"/>
              <a:t>and Bias (</a:t>
            </a:r>
            <a:r>
              <a:rPr lang="en-US" dirty="0" smtClean="0"/>
              <a:t>c) Abir Das</a:t>
            </a:r>
            <a:endParaRPr lang="en-US" dirty="0"/>
          </a:p>
        </p:txBody>
      </p:sp>
    </p:spTree>
    <p:extLst>
      <p:ext uri="{BB962C8B-B14F-4D97-AF65-F5344CB8AC3E}">
        <p14:creationId xmlns:p14="http://schemas.microsoft.com/office/powerpoint/2010/main" val="33252084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065">
              <a:lnSpc>
                <a:spcPct val="100000"/>
              </a:lnSpc>
              <a:spcBef>
                <a:spcPts val="100"/>
              </a:spcBef>
              <a:tabLst>
                <a:tab pos="322580" algn="l"/>
                <a:tab pos="12223115" algn="l"/>
              </a:tabLst>
            </a:pPr>
            <a:r>
              <a:rPr b="1" dirty="0">
                <a:latin typeface="Times New Roman"/>
                <a:cs typeface="Times New Roman"/>
              </a:rPr>
              <a:t> 	</a:t>
            </a:r>
            <a:r>
              <a:rPr lang="en-US" spc="-170" dirty="0"/>
              <a:t>A</a:t>
            </a:r>
            <a:r>
              <a:rPr spc="-160" dirty="0" smtClean="0"/>
              <a:t>pproach</a:t>
            </a:r>
            <a:r>
              <a:rPr spc="-160" dirty="0"/>
              <a:t>:</a:t>
            </a:r>
            <a:r>
              <a:rPr spc="-245" dirty="0"/>
              <a:t> </a:t>
            </a:r>
            <a:r>
              <a:rPr spc="-210" dirty="0"/>
              <a:t>Equalizer	</a:t>
            </a:r>
          </a:p>
        </p:txBody>
      </p:sp>
      <p:sp>
        <p:nvSpPr>
          <p:cNvPr id="3" name="object 3"/>
          <p:cNvSpPr txBox="1"/>
          <p:nvPr/>
        </p:nvSpPr>
        <p:spPr>
          <a:xfrm>
            <a:off x="6541226" y="1449899"/>
            <a:ext cx="4726305" cy="635000"/>
          </a:xfrm>
          <a:prstGeom prst="rect">
            <a:avLst/>
          </a:prstGeom>
        </p:spPr>
        <p:txBody>
          <a:bodyPr vert="horz" wrap="square" lIns="0" tIns="12700" rIns="0" bIns="0" rtlCol="0">
            <a:spAutoFit/>
          </a:bodyPr>
          <a:lstStyle/>
          <a:p>
            <a:pPr marL="12700" marR="5080">
              <a:lnSpc>
                <a:spcPct val="100000"/>
              </a:lnSpc>
              <a:spcBef>
                <a:spcPts val="100"/>
              </a:spcBef>
            </a:pPr>
            <a:r>
              <a:rPr sz="2000" dirty="0">
                <a:solidFill>
                  <a:srgbClr val="003262"/>
                </a:solidFill>
                <a:latin typeface="Arial"/>
                <a:cs typeface="Arial"/>
              </a:rPr>
              <a:t>A </a:t>
            </a:r>
            <a:r>
              <a:rPr sz="2000" b="1" spc="-5" dirty="0">
                <a:solidFill>
                  <a:srgbClr val="38761D"/>
                </a:solidFill>
                <a:latin typeface="Arial"/>
                <a:cs typeface="Arial"/>
              </a:rPr>
              <a:t>Confident Loss </a:t>
            </a:r>
            <a:r>
              <a:rPr sz="2000" dirty="0">
                <a:solidFill>
                  <a:srgbClr val="003262"/>
                </a:solidFill>
                <a:latin typeface="Arial"/>
                <a:cs typeface="Arial"/>
              </a:rPr>
              <a:t>on images </a:t>
            </a:r>
            <a:r>
              <a:rPr sz="2000" spc="-5" dirty="0">
                <a:solidFill>
                  <a:srgbClr val="003262"/>
                </a:solidFill>
                <a:latin typeface="Arial"/>
                <a:cs typeface="Arial"/>
              </a:rPr>
              <a:t>with </a:t>
            </a:r>
            <a:r>
              <a:rPr sz="2000" dirty="0">
                <a:solidFill>
                  <a:srgbClr val="003262"/>
                </a:solidFill>
                <a:latin typeface="Arial"/>
                <a:cs typeface="Arial"/>
              </a:rPr>
              <a:t>men</a:t>
            </a:r>
            <a:r>
              <a:rPr sz="2000" spc="-165" dirty="0">
                <a:solidFill>
                  <a:srgbClr val="003262"/>
                </a:solidFill>
                <a:latin typeface="Arial"/>
                <a:cs typeface="Arial"/>
              </a:rPr>
              <a:t> </a:t>
            </a:r>
            <a:r>
              <a:rPr sz="2000" dirty="0">
                <a:solidFill>
                  <a:srgbClr val="003262"/>
                </a:solidFill>
                <a:latin typeface="Arial"/>
                <a:cs typeface="Arial"/>
              </a:rPr>
              <a:t>or  women</a:t>
            </a:r>
            <a:endParaRPr sz="2000">
              <a:latin typeface="Arial"/>
              <a:cs typeface="Arial"/>
            </a:endParaRPr>
          </a:p>
        </p:txBody>
      </p:sp>
      <p:sp>
        <p:nvSpPr>
          <p:cNvPr id="4" name="object 4"/>
          <p:cNvSpPr/>
          <p:nvPr/>
        </p:nvSpPr>
        <p:spPr>
          <a:xfrm>
            <a:off x="6721336" y="2166009"/>
            <a:ext cx="4914189" cy="48408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715796" y="2963966"/>
            <a:ext cx="5222930" cy="36051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53637" y="1032161"/>
            <a:ext cx="5225268" cy="5045186"/>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7542359" y="5459224"/>
            <a:ext cx="3203639" cy="850684"/>
          </a:xfrm>
          <a:prstGeom prst="rect">
            <a:avLst/>
          </a:prstGeom>
          <a:blipFill>
            <a:blip r:embed="rId6" cstate="print"/>
            <a:stretch>
              <a:fillRect/>
            </a:stretch>
          </a:blipFill>
        </p:spPr>
        <p:txBody>
          <a:bodyPr wrap="square" lIns="0" tIns="0" rIns="0" bIns="0" rtlCol="0"/>
          <a:lstStyle/>
          <a:p>
            <a:endParaRPr/>
          </a:p>
        </p:txBody>
      </p:sp>
      <p:sp>
        <p:nvSpPr>
          <p:cNvPr id="9" name="object 9"/>
          <p:cNvSpPr txBox="1"/>
          <p:nvPr/>
        </p:nvSpPr>
        <p:spPr>
          <a:xfrm>
            <a:off x="6541227" y="3998892"/>
            <a:ext cx="5083810" cy="635000"/>
          </a:xfrm>
          <a:prstGeom prst="rect">
            <a:avLst/>
          </a:prstGeom>
        </p:spPr>
        <p:txBody>
          <a:bodyPr vert="horz" wrap="square" lIns="0" tIns="12700" rIns="0" bIns="0" rtlCol="0">
            <a:spAutoFit/>
          </a:bodyPr>
          <a:lstStyle/>
          <a:p>
            <a:pPr marL="12700" marR="5080">
              <a:lnSpc>
                <a:spcPct val="100000"/>
              </a:lnSpc>
              <a:spcBef>
                <a:spcPts val="100"/>
              </a:spcBef>
            </a:pPr>
            <a:r>
              <a:rPr sz="2000" dirty="0">
                <a:solidFill>
                  <a:srgbClr val="003262"/>
                </a:solidFill>
                <a:latin typeface="Arial"/>
                <a:cs typeface="Arial"/>
              </a:rPr>
              <a:t>An </a:t>
            </a:r>
            <a:r>
              <a:rPr sz="2000" b="1" spc="-5" dirty="0">
                <a:solidFill>
                  <a:srgbClr val="D9661F"/>
                </a:solidFill>
                <a:latin typeface="Arial"/>
                <a:cs typeface="Arial"/>
              </a:rPr>
              <a:t>Appearance Confusion Loss </a:t>
            </a:r>
            <a:r>
              <a:rPr sz="2000" dirty="0">
                <a:solidFill>
                  <a:srgbClr val="003262"/>
                </a:solidFill>
                <a:latin typeface="Arial"/>
                <a:cs typeface="Arial"/>
              </a:rPr>
              <a:t>on</a:t>
            </a:r>
            <a:r>
              <a:rPr sz="2000" spc="-100" dirty="0">
                <a:solidFill>
                  <a:srgbClr val="003262"/>
                </a:solidFill>
                <a:latin typeface="Arial"/>
                <a:cs typeface="Arial"/>
              </a:rPr>
              <a:t> </a:t>
            </a:r>
            <a:r>
              <a:rPr sz="2000" dirty="0">
                <a:solidFill>
                  <a:srgbClr val="003262"/>
                </a:solidFill>
                <a:latin typeface="Arial"/>
                <a:cs typeface="Arial"/>
              </a:rPr>
              <a:t>images  where men and women are blocked</a:t>
            </a:r>
            <a:r>
              <a:rPr sz="2000" spc="-45" dirty="0">
                <a:solidFill>
                  <a:srgbClr val="003262"/>
                </a:solidFill>
                <a:latin typeface="Arial"/>
                <a:cs typeface="Arial"/>
              </a:rPr>
              <a:t> </a:t>
            </a:r>
            <a:r>
              <a:rPr sz="2000" dirty="0">
                <a:solidFill>
                  <a:srgbClr val="003262"/>
                </a:solidFill>
                <a:latin typeface="Arial"/>
                <a:cs typeface="Arial"/>
              </a:rPr>
              <a:t>out</a:t>
            </a:r>
            <a:endParaRPr sz="2000">
              <a:latin typeface="Arial"/>
              <a:cs typeface="Arial"/>
            </a:endParaRPr>
          </a:p>
        </p:txBody>
      </p:sp>
      <p:sp>
        <p:nvSpPr>
          <p:cNvPr id="10" name="object 10"/>
          <p:cNvSpPr/>
          <p:nvPr/>
        </p:nvSpPr>
        <p:spPr>
          <a:xfrm>
            <a:off x="7506323" y="4727256"/>
            <a:ext cx="3356890" cy="473937"/>
          </a:xfrm>
          <a:prstGeom prst="rect">
            <a:avLst/>
          </a:prstGeom>
          <a:blipFill>
            <a:blip r:embed="rId7" cstate="print"/>
            <a:stretch>
              <a:fillRect/>
            </a:stretch>
          </a:blipFill>
        </p:spPr>
        <p:txBody>
          <a:bodyPr wrap="square" lIns="0" tIns="0" rIns="0" bIns="0" rtlCol="0"/>
          <a:lstStyle/>
          <a:p>
            <a:endParaRPr/>
          </a:p>
        </p:txBody>
      </p:sp>
      <p:sp>
        <p:nvSpPr>
          <p:cNvPr id="14" name="Footer Placeholder 2"/>
          <p:cNvSpPr txBox="1">
            <a:spLocks/>
          </p:cNvSpPr>
          <p:nvPr/>
        </p:nvSpPr>
        <p:spPr>
          <a:xfrm>
            <a:off x="2199486" y="6356350"/>
            <a:ext cx="816760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0432FF"/>
                </a:solidFill>
                <a:latin typeface="Segoe UI" charset="0"/>
                <a:ea typeface="Segoe UI" charset="0"/>
                <a:cs typeface="Segoe UI"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32FF"/>
                </a:solidFill>
                <a:effectLst/>
                <a:uLnTx/>
                <a:uFillTx/>
                <a:latin typeface="Segoe UI" charset="0"/>
                <a:ea typeface="Segoe UI" charset="0"/>
                <a:cs typeface="Segoe UI" charset="0"/>
              </a:rPr>
              <a:t>CS60010 / Deep Learning | </a:t>
            </a:r>
            <a:r>
              <a:rPr kumimoji="0" lang="en-US" sz="1200" b="0" i="0" u="none" strike="noStrike" kern="1200" cap="none" spc="0" normalizeH="0" baseline="0" noProof="0" dirty="0" err="1" smtClean="0">
                <a:ln>
                  <a:noFill/>
                </a:ln>
                <a:solidFill>
                  <a:srgbClr val="0432FF"/>
                </a:solidFill>
                <a:effectLst/>
                <a:uLnTx/>
                <a:uFillTx/>
                <a:latin typeface="Segoe UI" charset="0"/>
                <a:ea typeface="Segoe UI" charset="0"/>
                <a:cs typeface="Segoe UI" charset="0"/>
              </a:rPr>
              <a:t>Explainibility</a:t>
            </a:r>
            <a:r>
              <a:rPr kumimoji="0" lang="en-US" sz="1200" b="0" i="0" u="none" strike="noStrike" kern="1200" cap="none" spc="0" normalizeH="0" baseline="0" noProof="0" dirty="0" smtClean="0">
                <a:ln>
                  <a:noFill/>
                </a:ln>
                <a:solidFill>
                  <a:srgbClr val="0432FF"/>
                </a:solidFill>
                <a:effectLst/>
                <a:uLnTx/>
                <a:uFillTx/>
                <a:latin typeface="Segoe UI" charset="0"/>
                <a:ea typeface="Segoe UI" charset="0"/>
                <a:cs typeface="Segoe UI" charset="0"/>
              </a:rPr>
              <a:t> and Bias (c) Abir Das</a:t>
            </a:r>
            <a:endParaRPr kumimoji="0" lang="en-US" sz="1200" b="0" i="0" u="none" strike="noStrike" kern="1200" cap="none" spc="0" normalizeH="0" baseline="0" noProof="0" dirty="0">
              <a:ln>
                <a:noFill/>
              </a:ln>
              <a:solidFill>
                <a:srgbClr val="0432FF"/>
              </a:solidFill>
              <a:effectLst/>
              <a:uLnTx/>
              <a:uFillTx/>
              <a:latin typeface="Segoe UI" charset="0"/>
              <a:ea typeface="Segoe UI" charset="0"/>
              <a:cs typeface="Segoe UI" charset="0"/>
            </a:endParaRPr>
          </a:p>
        </p:txBody>
      </p:sp>
    </p:spTree>
    <p:extLst>
      <p:ext uri="{BB962C8B-B14F-4D97-AF65-F5344CB8AC3E}">
        <p14:creationId xmlns:p14="http://schemas.microsoft.com/office/powerpoint/2010/main" val="14775429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065">
              <a:lnSpc>
                <a:spcPct val="100000"/>
              </a:lnSpc>
              <a:spcBef>
                <a:spcPts val="100"/>
              </a:spcBef>
              <a:tabLst>
                <a:tab pos="322580" algn="l"/>
                <a:tab pos="12223115" algn="l"/>
              </a:tabLst>
            </a:pPr>
            <a:r>
              <a:rPr b="1" dirty="0">
                <a:latin typeface="Times New Roman"/>
                <a:cs typeface="Times New Roman"/>
              </a:rPr>
              <a:t> 	</a:t>
            </a:r>
            <a:r>
              <a:rPr spc="-150" dirty="0" smtClean="0"/>
              <a:t>Qualita</a:t>
            </a:r>
            <a:r>
              <a:rPr lang="en-US" spc="-150" dirty="0" smtClean="0"/>
              <a:t>ti</a:t>
            </a:r>
            <a:r>
              <a:rPr spc="-150" dirty="0" smtClean="0"/>
              <a:t>ve</a:t>
            </a:r>
            <a:r>
              <a:rPr spc="-225" dirty="0" smtClean="0"/>
              <a:t> </a:t>
            </a:r>
            <a:r>
              <a:rPr spc="-270" dirty="0"/>
              <a:t>Examples	</a:t>
            </a:r>
          </a:p>
        </p:txBody>
      </p:sp>
      <p:sp>
        <p:nvSpPr>
          <p:cNvPr id="3" name="object 3"/>
          <p:cNvSpPr txBox="1"/>
          <p:nvPr/>
        </p:nvSpPr>
        <p:spPr>
          <a:xfrm>
            <a:off x="715706" y="4965837"/>
            <a:ext cx="3379470" cy="330200"/>
          </a:xfrm>
          <a:prstGeom prst="rect">
            <a:avLst/>
          </a:prstGeom>
        </p:spPr>
        <p:txBody>
          <a:bodyPr vert="horz" wrap="square" lIns="0" tIns="12700" rIns="0" bIns="0" rtlCol="0">
            <a:spAutoFit/>
          </a:bodyPr>
          <a:lstStyle/>
          <a:p>
            <a:pPr marL="12700">
              <a:lnSpc>
                <a:spcPct val="100000"/>
              </a:lnSpc>
              <a:spcBef>
                <a:spcPts val="100"/>
              </a:spcBef>
            </a:pPr>
            <a:r>
              <a:rPr sz="2000" i="1" dirty="0">
                <a:latin typeface="Times New Roman"/>
                <a:cs typeface="Times New Roman"/>
              </a:rPr>
              <a:t>A </a:t>
            </a:r>
            <a:r>
              <a:rPr sz="2000" b="1" i="1" spc="-5" dirty="0">
                <a:latin typeface="TimesNewRomanPS-BoldItalicMT"/>
                <a:cs typeface="TimesNewRomanPS-BoldItalicMT"/>
              </a:rPr>
              <a:t>man </a:t>
            </a:r>
            <a:r>
              <a:rPr sz="2000" i="1" spc="-5" dirty="0">
                <a:latin typeface="Times New Roman"/>
                <a:cs typeface="Times New Roman"/>
              </a:rPr>
              <a:t>walking </a:t>
            </a:r>
            <a:r>
              <a:rPr sz="2000" i="1" dirty="0">
                <a:latin typeface="Times New Roman"/>
                <a:cs typeface="Times New Roman"/>
              </a:rPr>
              <a:t>a dog on a</a:t>
            </a:r>
            <a:r>
              <a:rPr sz="2000" i="1" spc="-80" dirty="0">
                <a:latin typeface="Times New Roman"/>
                <a:cs typeface="Times New Roman"/>
              </a:rPr>
              <a:t> </a:t>
            </a:r>
            <a:r>
              <a:rPr sz="2000" i="1" spc="-5" dirty="0">
                <a:latin typeface="Times New Roman"/>
                <a:cs typeface="Times New Roman"/>
              </a:rPr>
              <a:t>leash.</a:t>
            </a:r>
            <a:endParaRPr sz="2000">
              <a:latin typeface="Times New Roman"/>
              <a:cs typeface="Times New Roman"/>
            </a:endParaRPr>
          </a:p>
        </p:txBody>
      </p:sp>
      <p:sp>
        <p:nvSpPr>
          <p:cNvPr id="4" name="object 4"/>
          <p:cNvSpPr txBox="1"/>
          <p:nvPr/>
        </p:nvSpPr>
        <p:spPr>
          <a:xfrm>
            <a:off x="7964492" y="4967423"/>
            <a:ext cx="3619500" cy="330200"/>
          </a:xfrm>
          <a:prstGeom prst="rect">
            <a:avLst/>
          </a:prstGeom>
        </p:spPr>
        <p:txBody>
          <a:bodyPr vert="horz" wrap="square" lIns="0" tIns="12700" rIns="0" bIns="0" rtlCol="0">
            <a:spAutoFit/>
          </a:bodyPr>
          <a:lstStyle/>
          <a:p>
            <a:pPr marL="12700">
              <a:lnSpc>
                <a:spcPct val="100000"/>
              </a:lnSpc>
              <a:spcBef>
                <a:spcPts val="100"/>
              </a:spcBef>
            </a:pPr>
            <a:r>
              <a:rPr sz="2000" i="1" dirty="0">
                <a:latin typeface="Times New Roman"/>
                <a:cs typeface="Times New Roman"/>
              </a:rPr>
              <a:t>A </a:t>
            </a:r>
            <a:r>
              <a:rPr sz="2000" b="1" i="1" spc="-5" dirty="0">
                <a:latin typeface="TimesNewRomanPS-BoldItalicMT"/>
                <a:cs typeface="TimesNewRomanPS-BoldItalicMT"/>
              </a:rPr>
              <a:t>person </a:t>
            </a:r>
            <a:r>
              <a:rPr sz="2000" i="1" spc="-5" dirty="0">
                <a:latin typeface="Times New Roman"/>
                <a:cs typeface="Times New Roman"/>
              </a:rPr>
              <a:t>walking </a:t>
            </a:r>
            <a:r>
              <a:rPr sz="2000" i="1" dirty="0">
                <a:latin typeface="Times New Roman"/>
                <a:cs typeface="Times New Roman"/>
              </a:rPr>
              <a:t>a dog on a</a:t>
            </a:r>
            <a:r>
              <a:rPr sz="2000" i="1" spc="-65" dirty="0">
                <a:latin typeface="Times New Roman"/>
                <a:cs typeface="Times New Roman"/>
              </a:rPr>
              <a:t> </a:t>
            </a:r>
            <a:r>
              <a:rPr sz="2000" i="1" spc="-5" dirty="0">
                <a:latin typeface="Times New Roman"/>
                <a:cs typeface="Times New Roman"/>
              </a:rPr>
              <a:t>leash.</a:t>
            </a:r>
            <a:endParaRPr sz="2000">
              <a:latin typeface="Times New Roman"/>
              <a:cs typeface="Times New Roman"/>
            </a:endParaRPr>
          </a:p>
        </p:txBody>
      </p:sp>
      <p:sp>
        <p:nvSpPr>
          <p:cNvPr id="5" name="object 5"/>
          <p:cNvSpPr/>
          <p:nvPr/>
        </p:nvSpPr>
        <p:spPr>
          <a:xfrm>
            <a:off x="587992" y="1679962"/>
            <a:ext cx="3442838" cy="324315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057136" y="1678078"/>
            <a:ext cx="3477054" cy="3286977"/>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306337" y="1678078"/>
            <a:ext cx="3495749" cy="3297777"/>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4339362" y="4959965"/>
            <a:ext cx="3442970" cy="330200"/>
          </a:xfrm>
          <a:prstGeom prst="rect">
            <a:avLst/>
          </a:prstGeom>
        </p:spPr>
        <p:txBody>
          <a:bodyPr vert="horz" wrap="square" lIns="0" tIns="12700" rIns="0" bIns="0" rtlCol="0">
            <a:spAutoFit/>
          </a:bodyPr>
          <a:lstStyle/>
          <a:p>
            <a:pPr marL="12700">
              <a:lnSpc>
                <a:spcPct val="100000"/>
              </a:lnSpc>
              <a:spcBef>
                <a:spcPts val="100"/>
              </a:spcBef>
            </a:pPr>
            <a:r>
              <a:rPr sz="2000" i="1" dirty="0">
                <a:latin typeface="Times New Roman"/>
                <a:cs typeface="Times New Roman"/>
              </a:rPr>
              <a:t>A </a:t>
            </a:r>
            <a:r>
              <a:rPr sz="2000" b="1" i="1" spc="-5" dirty="0">
                <a:latin typeface="TimesNewRomanPS-BoldItalicMT"/>
                <a:cs typeface="TimesNewRomanPS-BoldItalicMT"/>
              </a:rPr>
              <a:t>man </a:t>
            </a:r>
            <a:r>
              <a:rPr sz="2000" i="1" dirty="0">
                <a:latin typeface="Times New Roman"/>
                <a:cs typeface="Times New Roman"/>
              </a:rPr>
              <a:t>and a dog </a:t>
            </a:r>
            <a:r>
              <a:rPr sz="2000" i="1" spc="-25" dirty="0">
                <a:latin typeface="Times New Roman"/>
                <a:cs typeface="Times New Roman"/>
              </a:rPr>
              <a:t>are </a:t>
            </a:r>
            <a:r>
              <a:rPr sz="2000" i="1" spc="-5" dirty="0">
                <a:latin typeface="Times New Roman"/>
                <a:cs typeface="Times New Roman"/>
              </a:rPr>
              <a:t>in the</a:t>
            </a:r>
            <a:r>
              <a:rPr sz="2000" i="1" spc="-90" dirty="0">
                <a:latin typeface="Times New Roman"/>
                <a:cs typeface="Times New Roman"/>
              </a:rPr>
              <a:t> </a:t>
            </a:r>
            <a:r>
              <a:rPr sz="2000" i="1" spc="-30" dirty="0">
                <a:latin typeface="Times New Roman"/>
                <a:cs typeface="Times New Roman"/>
              </a:rPr>
              <a:t>snow.</a:t>
            </a:r>
            <a:endParaRPr sz="2000">
              <a:latin typeface="Times New Roman"/>
              <a:cs typeface="Times New Roman"/>
            </a:endParaRPr>
          </a:p>
        </p:txBody>
      </p:sp>
      <p:sp>
        <p:nvSpPr>
          <p:cNvPr id="9" name="object 9"/>
          <p:cNvSpPr txBox="1"/>
          <p:nvPr/>
        </p:nvSpPr>
        <p:spPr>
          <a:xfrm>
            <a:off x="1905815" y="1243240"/>
            <a:ext cx="900430"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Times New Roman"/>
                <a:cs typeface="Times New Roman"/>
              </a:rPr>
              <a:t>Baseline</a:t>
            </a:r>
            <a:endParaRPr sz="2000">
              <a:latin typeface="Times New Roman"/>
              <a:cs typeface="Times New Roman"/>
            </a:endParaRPr>
          </a:p>
        </p:txBody>
      </p:sp>
      <p:sp>
        <p:nvSpPr>
          <p:cNvPr id="10" name="object 10"/>
          <p:cNvSpPr txBox="1"/>
          <p:nvPr/>
        </p:nvSpPr>
        <p:spPr>
          <a:xfrm>
            <a:off x="5362798" y="1203228"/>
            <a:ext cx="1063625" cy="330200"/>
          </a:xfrm>
          <a:prstGeom prst="rect">
            <a:avLst/>
          </a:prstGeom>
        </p:spPr>
        <p:txBody>
          <a:bodyPr vert="horz" wrap="square" lIns="0" tIns="12700" rIns="0" bIns="0" rtlCol="0">
            <a:spAutoFit/>
          </a:bodyPr>
          <a:lstStyle/>
          <a:p>
            <a:pPr marL="12700">
              <a:lnSpc>
                <a:spcPct val="100000"/>
              </a:lnSpc>
              <a:spcBef>
                <a:spcPts val="100"/>
              </a:spcBef>
            </a:pPr>
            <a:r>
              <a:rPr sz="2000" spc="-25" dirty="0">
                <a:latin typeface="Times New Roman"/>
                <a:cs typeface="Times New Roman"/>
              </a:rPr>
              <a:t>UpWeight</a:t>
            </a:r>
            <a:endParaRPr sz="2000">
              <a:latin typeface="Times New Roman"/>
              <a:cs typeface="Times New Roman"/>
            </a:endParaRPr>
          </a:p>
        </p:txBody>
      </p:sp>
      <p:sp>
        <p:nvSpPr>
          <p:cNvPr id="11" name="object 11"/>
          <p:cNvSpPr txBox="1"/>
          <p:nvPr/>
        </p:nvSpPr>
        <p:spPr>
          <a:xfrm>
            <a:off x="9196659" y="1203228"/>
            <a:ext cx="998855" cy="330200"/>
          </a:xfrm>
          <a:prstGeom prst="rect">
            <a:avLst/>
          </a:prstGeom>
        </p:spPr>
        <p:txBody>
          <a:bodyPr vert="horz" wrap="square" lIns="0" tIns="12700" rIns="0" bIns="0" rtlCol="0">
            <a:spAutoFit/>
          </a:bodyPr>
          <a:lstStyle/>
          <a:p>
            <a:pPr marL="12700">
              <a:lnSpc>
                <a:spcPct val="100000"/>
              </a:lnSpc>
              <a:spcBef>
                <a:spcPts val="100"/>
              </a:spcBef>
            </a:pPr>
            <a:r>
              <a:rPr sz="2000" spc="-5" dirty="0">
                <a:latin typeface="Times New Roman"/>
                <a:cs typeface="Times New Roman"/>
              </a:rPr>
              <a:t>Equalizer</a:t>
            </a:r>
            <a:endParaRPr sz="2000">
              <a:latin typeface="Times New Roman"/>
              <a:cs typeface="Times New Roman"/>
            </a:endParaRPr>
          </a:p>
        </p:txBody>
      </p:sp>
      <p:sp>
        <p:nvSpPr>
          <p:cNvPr id="17" name="Footer Placeholder 2"/>
          <p:cNvSpPr txBox="1">
            <a:spLocks/>
          </p:cNvSpPr>
          <p:nvPr/>
        </p:nvSpPr>
        <p:spPr>
          <a:xfrm>
            <a:off x="2199486" y="6356350"/>
            <a:ext cx="816760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0432FF"/>
                </a:solidFill>
                <a:latin typeface="Segoe UI" charset="0"/>
                <a:ea typeface="Segoe UI" charset="0"/>
                <a:cs typeface="Segoe UI"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432FF"/>
                </a:solidFill>
                <a:effectLst/>
                <a:uLnTx/>
                <a:uFillTx/>
                <a:latin typeface="Segoe UI" charset="0"/>
                <a:ea typeface="Segoe UI" charset="0"/>
                <a:cs typeface="Segoe UI" charset="0"/>
              </a:rPr>
              <a:t>CS60010 / Deep Learning | </a:t>
            </a:r>
            <a:r>
              <a:rPr kumimoji="0" lang="en-US" sz="1200" b="0" i="0" u="none" strike="noStrike" kern="1200" cap="none" spc="0" normalizeH="0" baseline="0" noProof="0" dirty="0" err="1" smtClean="0">
                <a:ln>
                  <a:noFill/>
                </a:ln>
                <a:solidFill>
                  <a:srgbClr val="0432FF"/>
                </a:solidFill>
                <a:effectLst/>
                <a:uLnTx/>
                <a:uFillTx/>
                <a:latin typeface="Segoe UI" charset="0"/>
                <a:ea typeface="Segoe UI" charset="0"/>
                <a:cs typeface="Segoe UI" charset="0"/>
              </a:rPr>
              <a:t>Explainibility</a:t>
            </a:r>
            <a:r>
              <a:rPr kumimoji="0" lang="en-US" sz="1200" b="0" i="0" u="none" strike="noStrike" kern="1200" cap="none" spc="0" normalizeH="0" baseline="0" noProof="0" dirty="0" smtClean="0">
                <a:ln>
                  <a:noFill/>
                </a:ln>
                <a:solidFill>
                  <a:srgbClr val="0432FF"/>
                </a:solidFill>
                <a:effectLst/>
                <a:uLnTx/>
                <a:uFillTx/>
                <a:latin typeface="Segoe UI" charset="0"/>
                <a:ea typeface="Segoe UI" charset="0"/>
                <a:cs typeface="Segoe UI" charset="0"/>
              </a:rPr>
              <a:t> and Bias (c) Abir Das</a:t>
            </a:r>
            <a:endParaRPr kumimoji="0" lang="en-US" sz="1200" b="0" i="0" u="none" strike="noStrike" kern="1200" cap="none" spc="0" normalizeH="0" baseline="0" noProof="0" dirty="0">
              <a:ln>
                <a:noFill/>
              </a:ln>
              <a:solidFill>
                <a:srgbClr val="0432FF"/>
              </a:solidFill>
              <a:effectLst/>
              <a:uLnTx/>
              <a:uFillTx/>
              <a:latin typeface="Segoe UI" charset="0"/>
              <a:ea typeface="Segoe UI" charset="0"/>
              <a:cs typeface="Segoe UI" charset="0"/>
            </a:endParaRPr>
          </a:p>
        </p:txBody>
      </p:sp>
    </p:spTree>
    <p:extLst>
      <p:ext uri="{BB962C8B-B14F-4D97-AF65-F5344CB8AC3E}">
        <p14:creationId xmlns:p14="http://schemas.microsoft.com/office/powerpoint/2010/main" val="17072582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p:nvPr/>
        </p:nvSpPr>
        <p:spPr>
          <a:xfrm>
            <a:off x="1670504" y="3246273"/>
            <a:ext cx="8509299" cy="5777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smtClean="0">
                <a:solidFill>
                  <a:srgbClr val="434343"/>
                </a:solidFill>
              </a:rPr>
              <a:t>Thank You</a:t>
            </a:r>
            <a:endParaRPr sz="2800" dirty="0">
              <a:solidFill>
                <a:srgbClr val="434343"/>
              </a:solidFill>
            </a:endParaRPr>
          </a:p>
        </p:txBody>
      </p:sp>
      <p:sp>
        <p:nvSpPr>
          <p:cNvPr id="21" name="Slide Number Placeholder 20"/>
          <p:cNvSpPr>
            <a:spLocks noGrp="1"/>
          </p:cNvSpPr>
          <p:nvPr>
            <p:ph type="sldNum" sz="quarter" idx="12"/>
          </p:nvPr>
        </p:nvSpPr>
        <p:spPr/>
        <p:txBody>
          <a:bodyPr/>
          <a:lstStyle/>
          <a:p>
            <a:fld id="{683B8651-0143-4140-839E-3D36292080E8}" type="slidenum">
              <a:rPr lang="en-US" smtClean="0"/>
              <a:t>72</a:t>
            </a:fld>
            <a:endParaRPr lang="en-US"/>
          </a:p>
        </p:txBody>
      </p:sp>
      <p:sp>
        <p:nvSpPr>
          <p:cNvPr id="6" name="Date Placeholder 3"/>
          <p:cNvSpPr>
            <a:spLocks noGrp="1"/>
          </p:cNvSpPr>
          <p:nvPr>
            <p:ph type="dt" sz="half" idx="10"/>
          </p:nvPr>
        </p:nvSpPr>
        <p:spPr>
          <a:xfrm>
            <a:off x="497306" y="6356350"/>
            <a:ext cx="1514892" cy="365125"/>
          </a:xfrm>
        </p:spPr>
        <p:txBody>
          <a:bodyPr/>
          <a:lstStyle/>
          <a:p>
            <a:r>
              <a:rPr lang="en-US" smtClean="0"/>
              <a:t>01, 02, 03 Apr 2020</a:t>
            </a:r>
            <a:endParaRPr lang="en-US" dirty="0"/>
          </a:p>
        </p:txBody>
      </p:sp>
      <p:sp>
        <p:nvSpPr>
          <p:cNvPr id="2" name="Footer Placeholder 1"/>
          <p:cNvSpPr>
            <a:spLocks noGrp="1"/>
          </p:cNvSpPr>
          <p:nvPr>
            <p:ph type="ftr" sz="quarter" idx="11"/>
          </p:nvPr>
        </p:nvSpPr>
        <p:spPr/>
        <p:txBody>
          <a:bodyPr/>
          <a:lstStyle/>
          <a:p>
            <a:r>
              <a:rPr lang="en-US" smtClean="0"/>
              <a:t>CS60010 / Deep Learning | Explainibility and Bias (c) Abir Das</a:t>
            </a:r>
            <a:endParaRPr lang="en-US" dirty="0"/>
          </a:p>
        </p:txBody>
      </p:sp>
    </p:spTree>
    <p:extLst>
      <p:ext uri="{BB962C8B-B14F-4D97-AF65-F5344CB8AC3E}">
        <p14:creationId xmlns:p14="http://schemas.microsoft.com/office/powerpoint/2010/main" val="3679376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8</a:t>
            </a:fld>
            <a:endParaRPr lang="en-US"/>
          </a:p>
        </p:txBody>
      </p:sp>
      <p:sp>
        <p:nvSpPr>
          <p:cNvPr id="114" name="TextBox 113"/>
          <p:cNvSpPr txBox="1"/>
          <p:nvPr/>
        </p:nvSpPr>
        <p:spPr>
          <a:xfrm>
            <a:off x="9260026" y="6233239"/>
            <a:ext cx="2923734" cy="246221"/>
          </a:xfrm>
          <a:prstGeom prst="rect">
            <a:avLst/>
          </a:prstGeom>
          <a:noFill/>
        </p:spPr>
        <p:txBody>
          <a:bodyPr wrap="square" rtlCol="0">
            <a:spAutoFit/>
          </a:bodyPr>
          <a:lstStyle/>
          <a:p>
            <a:pPr marL="227012" lvl="1">
              <a:buClr>
                <a:schemeClr val="tx2">
                  <a:lumMod val="75000"/>
                </a:schemeClr>
              </a:buClr>
            </a:pPr>
            <a:r>
              <a:rPr lang="en-US" sz="1000" dirty="0">
                <a:solidFill>
                  <a:schemeClr val="tx2">
                    <a:lumMod val="50000"/>
                  </a:schemeClr>
                </a:solidFill>
              </a:rPr>
              <a:t>Slide courtesy: </a:t>
            </a:r>
            <a:r>
              <a:rPr lang="en-US" sz="1000" dirty="0" smtClean="0">
                <a:solidFill>
                  <a:schemeClr val="tx2">
                    <a:lumMod val="50000"/>
                  </a:schemeClr>
                </a:solidFill>
              </a:rPr>
              <a:t>Kate </a:t>
            </a:r>
            <a:r>
              <a:rPr lang="en-US" sz="1000" dirty="0" err="1" smtClean="0">
                <a:solidFill>
                  <a:schemeClr val="tx2">
                    <a:lumMod val="50000"/>
                  </a:schemeClr>
                </a:solidFill>
              </a:rPr>
              <a:t>Saenko</a:t>
            </a:r>
            <a:r>
              <a:rPr lang="en-US" sz="1000" dirty="0" smtClean="0">
                <a:solidFill>
                  <a:schemeClr val="tx2">
                    <a:lumMod val="50000"/>
                  </a:schemeClr>
                </a:solidFill>
              </a:rPr>
              <a:t>, Boston University</a:t>
            </a:r>
            <a:endParaRPr lang="en-US" sz="1000" dirty="0">
              <a:solidFill>
                <a:schemeClr val="tx2">
                  <a:lumMod val="50000"/>
                </a:schemeClr>
              </a:solidFill>
            </a:endParaRPr>
          </a:p>
        </p:txBody>
      </p:sp>
      <p:sp>
        <p:nvSpPr>
          <p:cNvPr id="76" name="Google Shape;100;p14"/>
          <p:cNvSpPr txBox="1"/>
          <p:nvPr/>
        </p:nvSpPr>
        <p:spPr>
          <a:xfrm>
            <a:off x="1861073" y="951665"/>
            <a:ext cx="6232603" cy="5777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smtClean="0">
                <a:solidFill>
                  <a:srgbClr val="434343"/>
                </a:solidFill>
              </a:rPr>
              <a:t>Why Do We Need Explainable AI</a:t>
            </a:r>
            <a:endParaRPr sz="2800" dirty="0">
              <a:solidFill>
                <a:srgbClr val="434343"/>
              </a:solidFill>
            </a:endParaRPr>
          </a:p>
        </p:txBody>
      </p:sp>
      <p:sp>
        <p:nvSpPr>
          <p:cNvPr id="78" name="Rectangle 77">
            <a:extLst>
              <a:ext uri="{FF2B5EF4-FFF2-40B4-BE49-F238E27FC236}">
                <a16:creationId xmlns:a16="http://schemas.microsoft.com/office/drawing/2014/main" xmlns="" id="{CAA8FF15-5D38-A44B-9BF6-1387B563127C}"/>
              </a:ext>
            </a:extLst>
          </p:cNvPr>
          <p:cNvSpPr/>
          <p:nvPr/>
        </p:nvSpPr>
        <p:spPr>
          <a:xfrm>
            <a:off x="9882167" y="951665"/>
            <a:ext cx="2159309" cy="646331"/>
          </a:xfrm>
          <a:prstGeom prst="rect">
            <a:avLst/>
          </a:prstGeom>
        </p:spPr>
        <p:txBody>
          <a:bodyPr wrap="none">
            <a:spAutoFit/>
          </a:bodyPr>
          <a:lstStyle/>
          <a:p>
            <a:r>
              <a:rPr lang="en-US" dirty="0">
                <a:ln w="0"/>
                <a:latin typeface="Calibri"/>
                <a:cs typeface="Calibri"/>
                <a:sym typeface="Calibri"/>
              </a:rPr>
              <a:t>○ explain </a:t>
            </a:r>
            <a:r>
              <a:rPr lang="en-US" dirty="0" smtClean="0">
                <a:ln w="0"/>
                <a:latin typeface="Calibri"/>
                <a:cs typeface="Calibri"/>
                <a:sym typeface="Calibri"/>
              </a:rPr>
              <a:t>prediction</a:t>
            </a:r>
          </a:p>
          <a:p>
            <a:r>
              <a:rPr lang="en-US" dirty="0">
                <a:ln w="0"/>
                <a:cs typeface="Calibri"/>
                <a:sym typeface="Calibri"/>
              </a:rPr>
              <a:t>○ </a:t>
            </a:r>
            <a:r>
              <a:rPr lang="en-US" dirty="0" smtClean="0">
                <a:ln w="0"/>
                <a:cs typeface="Calibri"/>
                <a:sym typeface="Calibri"/>
              </a:rPr>
              <a:t>Improve the model</a:t>
            </a:r>
            <a:endParaRPr lang="en-US" dirty="0">
              <a:ln w="0"/>
              <a:cs typeface="Calibri"/>
              <a:sym typeface="Calibri"/>
            </a:endParaRPr>
          </a:p>
        </p:txBody>
      </p:sp>
      <p:pic>
        <p:nvPicPr>
          <p:cNvPr id="10" name="Picture 9"/>
          <p:cNvPicPr>
            <a:picLocks noChangeAspect="1"/>
          </p:cNvPicPr>
          <p:nvPr/>
        </p:nvPicPr>
        <p:blipFill rotWithShape="1">
          <a:blip r:embed="rId3"/>
          <a:srcRect l="2" r="-77" b="12335"/>
          <a:stretch/>
        </p:blipFill>
        <p:spPr>
          <a:xfrm>
            <a:off x="1816848" y="2208619"/>
            <a:ext cx="7716896" cy="3880119"/>
          </a:xfrm>
          <a:prstGeom prst="rect">
            <a:avLst/>
          </a:prstGeom>
        </p:spPr>
      </p:pic>
      <p:sp>
        <p:nvSpPr>
          <p:cNvPr id="11" name="Rectangle 10"/>
          <p:cNvSpPr/>
          <p:nvPr/>
        </p:nvSpPr>
        <p:spPr>
          <a:xfrm>
            <a:off x="512053" y="1502127"/>
            <a:ext cx="9593332" cy="502766"/>
          </a:xfrm>
          <a:prstGeom prst="rect">
            <a:avLst/>
          </a:prstGeom>
        </p:spPr>
        <p:txBody>
          <a:bodyPr wrap="none">
            <a:spAutoFit/>
          </a:bodyPr>
          <a:lstStyle/>
          <a:p>
            <a:r>
              <a:rPr lang="en-US" sz="2667" i="1" dirty="0">
                <a:solidFill>
                  <a:srgbClr val="0070C0"/>
                </a:solidFill>
              </a:rPr>
              <a:t>Why did the classifier predict “car”? </a:t>
            </a:r>
            <a:r>
              <a:rPr lang="en-US" sz="2667" i="1" dirty="0" smtClean="0">
                <a:solidFill>
                  <a:srgbClr val="0070C0"/>
                </a:solidFill>
              </a:rPr>
              <a:t>– correct </a:t>
            </a:r>
            <a:r>
              <a:rPr lang="en-US" sz="2667" i="1" dirty="0">
                <a:solidFill>
                  <a:srgbClr val="0070C0"/>
                </a:solidFill>
              </a:rPr>
              <a:t>but for wrong reasons!</a:t>
            </a:r>
          </a:p>
        </p:txBody>
      </p:sp>
      <p:sp>
        <p:nvSpPr>
          <p:cNvPr id="12" name="TextBox 11">
            <a:extLst>
              <a:ext uri="{FF2B5EF4-FFF2-40B4-BE49-F238E27FC236}">
                <a16:creationId xmlns="" xmlns:a16="http://schemas.microsoft.com/office/drawing/2014/main" id="{F975DD29-81D0-E843-A6CB-8F9D37FF7F16}"/>
              </a:ext>
            </a:extLst>
          </p:cNvPr>
          <p:cNvSpPr txBox="1"/>
          <p:nvPr/>
        </p:nvSpPr>
        <p:spPr>
          <a:xfrm>
            <a:off x="1856566" y="1910835"/>
            <a:ext cx="3835749" cy="369332"/>
          </a:xfrm>
          <a:prstGeom prst="rect">
            <a:avLst/>
          </a:prstGeom>
          <a:solidFill>
            <a:schemeClr val="bg1"/>
          </a:solidFill>
        </p:spPr>
        <p:txBody>
          <a:bodyPr wrap="square" rtlCol="0">
            <a:spAutoFit/>
          </a:bodyPr>
          <a:lstStyle/>
          <a:p>
            <a:r>
              <a:rPr lang="en-US" sz="1800" dirty="0"/>
              <a:t>Prediction: “car” 64%</a:t>
            </a:r>
          </a:p>
        </p:txBody>
      </p:sp>
      <p:sp>
        <p:nvSpPr>
          <p:cNvPr id="13" name="TextBox 12">
            <a:extLst>
              <a:ext uri="{FF2B5EF4-FFF2-40B4-BE49-F238E27FC236}">
                <a16:creationId xmlns="" xmlns:a16="http://schemas.microsoft.com/office/drawing/2014/main" id="{D882D7CA-3630-FF45-945B-EA2EA97B911E}"/>
              </a:ext>
            </a:extLst>
          </p:cNvPr>
          <p:cNvSpPr txBox="1"/>
          <p:nvPr/>
        </p:nvSpPr>
        <p:spPr>
          <a:xfrm>
            <a:off x="5675296" y="1910835"/>
            <a:ext cx="3835749" cy="369332"/>
          </a:xfrm>
          <a:prstGeom prst="rect">
            <a:avLst/>
          </a:prstGeom>
          <a:solidFill>
            <a:schemeClr val="bg1"/>
          </a:solidFill>
        </p:spPr>
        <p:txBody>
          <a:bodyPr wrap="square" rtlCol="0">
            <a:spAutoFit/>
          </a:bodyPr>
          <a:lstStyle/>
          <a:p>
            <a:r>
              <a:rPr lang="en-US" sz="1800" dirty="0"/>
              <a:t>Explanation for “car”</a:t>
            </a:r>
          </a:p>
        </p:txBody>
      </p:sp>
      <p:cxnSp>
        <p:nvCxnSpPr>
          <p:cNvPr id="14" name="Straight Arrow Connector 13"/>
          <p:cNvCxnSpPr/>
          <p:nvPr/>
        </p:nvCxnSpPr>
        <p:spPr>
          <a:xfrm flipH="1" flipV="1">
            <a:off x="8988612" y="3367154"/>
            <a:ext cx="1458259" cy="56577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446871" y="3727741"/>
            <a:ext cx="1489510" cy="379656"/>
          </a:xfrm>
          <a:prstGeom prst="rect">
            <a:avLst/>
          </a:prstGeom>
        </p:spPr>
        <p:txBody>
          <a:bodyPr wrap="none">
            <a:spAutoFit/>
          </a:bodyPr>
          <a:lstStyle/>
          <a:p>
            <a:r>
              <a:rPr lang="en-US" sz="1867" dirty="0">
                <a:solidFill>
                  <a:schemeClr val="tx1"/>
                </a:solidFill>
              </a:rPr>
              <a:t>Cars parked</a:t>
            </a:r>
          </a:p>
        </p:txBody>
      </p:sp>
      <p:cxnSp>
        <p:nvCxnSpPr>
          <p:cNvPr id="16" name="Straight Arrow Connector 15"/>
          <p:cNvCxnSpPr/>
          <p:nvPr/>
        </p:nvCxnSpPr>
        <p:spPr>
          <a:xfrm flipH="1" flipV="1">
            <a:off x="8048314" y="4339326"/>
            <a:ext cx="1567501" cy="6928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9615815" y="4826995"/>
            <a:ext cx="2175596" cy="954300"/>
          </a:xfrm>
          <a:prstGeom prst="rect">
            <a:avLst/>
          </a:prstGeom>
        </p:spPr>
        <p:txBody>
          <a:bodyPr wrap="none">
            <a:spAutoFit/>
          </a:bodyPr>
          <a:lstStyle/>
          <a:p>
            <a:r>
              <a:rPr lang="en-US" sz="1867" dirty="0">
                <a:solidFill>
                  <a:schemeClr val="tx1"/>
                </a:solidFill>
              </a:rPr>
              <a:t>actual reason is a</a:t>
            </a:r>
          </a:p>
          <a:p>
            <a:r>
              <a:rPr lang="en-US" sz="1867" dirty="0">
                <a:solidFill>
                  <a:schemeClr val="tx1"/>
                </a:solidFill>
              </a:rPr>
              <a:t>monitor and street </a:t>
            </a:r>
          </a:p>
          <a:p>
            <a:r>
              <a:rPr lang="en-US" sz="1867" dirty="0">
                <a:solidFill>
                  <a:schemeClr val="tx1"/>
                </a:solidFill>
              </a:rPr>
              <a:t>context</a:t>
            </a:r>
          </a:p>
        </p:txBody>
      </p:sp>
      <p:sp>
        <p:nvSpPr>
          <p:cNvPr id="19"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20" name="Footer Placeholder 7"/>
          <p:cNvSpPr>
            <a:spLocks noGrp="1"/>
          </p:cNvSpPr>
          <p:nvPr>
            <p:ph type="ftr" sz="quarter" idx="11"/>
          </p:nvPr>
        </p:nvSpPr>
        <p:spPr>
          <a:xfrm>
            <a:off x="2012197" y="6492277"/>
            <a:ext cx="8167606" cy="365125"/>
          </a:xfrm>
        </p:spPr>
        <p:txBody>
          <a:bodyPr/>
          <a:lstStyle/>
          <a:p>
            <a:r>
              <a:rPr lang="en-US" dirty="0" smtClean="0"/>
              <a:t>CS60010 / Deep Learning | </a:t>
            </a:r>
            <a:r>
              <a:rPr lang="en-US" dirty="0" err="1" smtClean="0"/>
              <a:t>Explainibility</a:t>
            </a:r>
            <a:r>
              <a:rPr lang="en-US" dirty="0" smtClean="0"/>
              <a:t> </a:t>
            </a:r>
            <a:r>
              <a:rPr lang="en-US" smtClean="0"/>
              <a:t>and Bias (</a:t>
            </a:r>
            <a:r>
              <a:rPr lang="en-US" dirty="0" smtClean="0"/>
              <a:t>c) Abir Das</a:t>
            </a:r>
            <a:endParaRPr lang="en-US" dirty="0"/>
          </a:p>
        </p:txBody>
      </p:sp>
    </p:spTree>
    <p:extLst>
      <p:ext uri="{BB962C8B-B14F-4D97-AF65-F5344CB8AC3E}">
        <p14:creationId xmlns:p14="http://schemas.microsoft.com/office/powerpoint/2010/main" val="401066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3B8651-0143-4140-839E-3D36292080E8}" type="slidenum">
              <a:rPr lang="en-US" smtClean="0"/>
              <a:t>9</a:t>
            </a:fld>
            <a:endParaRPr lang="en-US"/>
          </a:p>
        </p:txBody>
      </p:sp>
      <p:sp>
        <p:nvSpPr>
          <p:cNvPr id="114" name="TextBox 113"/>
          <p:cNvSpPr txBox="1"/>
          <p:nvPr/>
        </p:nvSpPr>
        <p:spPr>
          <a:xfrm>
            <a:off x="9260026" y="6233239"/>
            <a:ext cx="2923734" cy="246221"/>
          </a:xfrm>
          <a:prstGeom prst="rect">
            <a:avLst/>
          </a:prstGeom>
          <a:noFill/>
        </p:spPr>
        <p:txBody>
          <a:bodyPr wrap="square" rtlCol="0">
            <a:spAutoFit/>
          </a:bodyPr>
          <a:lstStyle/>
          <a:p>
            <a:pPr marL="227012" lvl="1">
              <a:buClr>
                <a:schemeClr val="tx2">
                  <a:lumMod val="75000"/>
                </a:schemeClr>
              </a:buClr>
            </a:pPr>
            <a:r>
              <a:rPr lang="en-US" sz="1000" dirty="0">
                <a:solidFill>
                  <a:schemeClr val="tx2">
                    <a:lumMod val="50000"/>
                  </a:schemeClr>
                </a:solidFill>
              </a:rPr>
              <a:t>Slide courtesy: </a:t>
            </a:r>
            <a:r>
              <a:rPr lang="en-US" sz="1000" dirty="0" smtClean="0">
                <a:solidFill>
                  <a:schemeClr val="tx2">
                    <a:lumMod val="50000"/>
                  </a:schemeClr>
                </a:solidFill>
              </a:rPr>
              <a:t>Kate </a:t>
            </a:r>
            <a:r>
              <a:rPr lang="en-US" sz="1000" dirty="0" err="1" smtClean="0">
                <a:solidFill>
                  <a:schemeClr val="tx2">
                    <a:lumMod val="50000"/>
                  </a:schemeClr>
                </a:solidFill>
              </a:rPr>
              <a:t>Saenko</a:t>
            </a:r>
            <a:r>
              <a:rPr lang="en-US" sz="1000" dirty="0" smtClean="0">
                <a:solidFill>
                  <a:schemeClr val="tx2">
                    <a:lumMod val="50000"/>
                  </a:schemeClr>
                </a:solidFill>
              </a:rPr>
              <a:t>, Boston University</a:t>
            </a:r>
            <a:endParaRPr lang="en-US" sz="1000" dirty="0">
              <a:solidFill>
                <a:schemeClr val="tx2">
                  <a:lumMod val="50000"/>
                </a:schemeClr>
              </a:solidFill>
            </a:endParaRPr>
          </a:p>
        </p:txBody>
      </p:sp>
      <p:sp>
        <p:nvSpPr>
          <p:cNvPr id="76" name="Google Shape;100;p14"/>
          <p:cNvSpPr txBox="1"/>
          <p:nvPr/>
        </p:nvSpPr>
        <p:spPr>
          <a:xfrm>
            <a:off x="1861073" y="951665"/>
            <a:ext cx="6232603" cy="5777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smtClean="0">
                <a:solidFill>
                  <a:srgbClr val="434343"/>
                </a:solidFill>
              </a:rPr>
              <a:t>Why Do We Need Explainable AI</a:t>
            </a:r>
            <a:endParaRPr sz="2800" dirty="0">
              <a:solidFill>
                <a:srgbClr val="434343"/>
              </a:solidFill>
            </a:endParaRPr>
          </a:p>
        </p:txBody>
      </p:sp>
      <p:sp>
        <p:nvSpPr>
          <p:cNvPr id="13" name="Rectangle 12">
            <a:extLst>
              <a:ext uri="{FF2B5EF4-FFF2-40B4-BE49-F238E27FC236}">
                <a16:creationId xmlns:a16="http://schemas.microsoft.com/office/drawing/2014/main" xmlns="" id="{CAA8FF15-5D38-A44B-9BF6-1387B563127C}"/>
              </a:ext>
            </a:extLst>
          </p:cNvPr>
          <p:cNvSpPr/>
          <p:nvPr/>
        </p:nvSpPr>
        <p:spPr>
          <a:xfrm>
            <a:off x="9882167" y="951665"/>
            <a:ext cx="2159309" cy="923330"/>
          </a:xfrm>
          <a:prstGeom prst="rect">
            <a:avLst/>
          </a:prstGeom>
        </p:spPr>
        <p:txBody>
          <a:bodyPr wrap="none">
            <a:spAutoFit/>
          </a:bodyPr>
          <a:lstStyle/>
          <a:p>
            <a:r>
              <a:rPr lang="en-US" dirty="0">
                <a:ln w="0"/>
                <a:latin typeface="Calibri"/>
                <a:cs typeface="Calibri"/>
                <a:sym typeface="Calibri"/>
              </a:rPr>
              <a:t>○ explain </a:t>
            </a:r>
            <a:r>
              <a:rPr lang="en-US" dirty="0" smtClean="0">
                <a:ln w="0"/>
                <a:latin typeface="Calibri"/>
                <a:cs typeface="Calibri"/>
                <a:sym typeface="Calibri"/>
              </a:rPr>
              <a:t>prediction</a:t>
            </a:r>
          </a:p>
          <a:p>
            <a:r>
              <a:rPr lang="en-US" dirty="0">
                <a:ln w="0"/>
                <a:cs typeface="Calibri"/>
                <a:sym typeface="Calibri"/>
              </a:rPr>
              <a:t>○ </a:t>
            </a:r>
            <a:r>
              <a:rPr lang="en-US" dirty="0" smtClean="0">
                <a:ln w="0"/>
                <a:cs typeface="Calibri"/>
                <a:sym typeface="Calibri"/>
              </a:rPr>
              <a:t>Improve the model</a:t>
            </a:r>
          </a:p>
          <a:p>
            <a:r>
              <a:rPr lang="en-US" dirty="0">
                <a:ln w="0"/>
                <a:cs typeface="Calibri"/>
                <a:sym typeface="Calibri"/>
              </a:rPr>
              <a:t>○ </a:t>
            </a:r>
            <a:r>
              <a:rPr lang="en-US" dirty="0" smtClean="0">
                <a:ln w="0"/>
                <a:cs typeface="Calibri"/>
                <a:sym typeface="Calibri"/>
              </a:rPr>
              <a:t>Discover bias</a:t>
            </a:r>
            <a:endParaRPr lang="en-US" dirty="0">
              <a:ln w="0"/>
              <a:cs typeface="Calibri"/>
              <a:sym typeface="Calibri"/>
            </a:endParaRPr>
          </a:p>
        </p:txBody>
      </p:sp>
      <p:pic>
        <p:nvPicPr>
          <p:cNvPr id="14" name="Picture 13"/>
          <p:cNvPicPr>
            <a:picLocks noChangeAspect="1"/>
          </p:cNvPicPr>
          <p:nvPr/>
        </p:nvPicPr>
        <p:blipFill rotWithShape="1">
          <a:blip r:embed="rId3"/>
          <a:srcRect t="7886" r="50971"/>
          <a:stretch/>
        </p:blipFill>
        <p:spPr>
          <a:xfrm>
            <a:off x="1450292" y="2357434"/>
            <a:ext cx="4121834" cy="3748754"/>
          </a:xfrm>
          <a:prstGeom prst="rect">
            <a:avLst/>
          </a:prstGeom>
        </p:spPr>
      </p:pic>
      <p:sp>
        <p:nvSpPr>
          <p:cNvPr id="15" name="Rectangle 14"/>
          <p:cNvSpPr/>
          <p:nvPr/>
        </p:nvSpPr>
        <p:spPr>
          <a:xfrm>
            <a:off x="1372664" y="1487137"/>
            <a:ext cx="7295587" cy="502766"/>
          </a:xfrm>
          <a:prstGeom prst="rect">
            <a:avLst/>
          </a:prstGeom>
        </p:spPr>
        <p:txBody>
          <a:bodyPr wrap="none">
            <a:spAutoFit/>
          </a:bodyPr>
          <a:lstStyle/>
          <a:p>
            <a:r>
              <a:rPr lang="en-US" sz="2667" i="1" dirty="0">
                <a:solidFill>
                  <a:srgbClr val="0070C0"/>
                </a:solidFill>
              </a:rPr>
              <a:t>Why did the classifier predict “cow” (incorrect)?</a:t>
            </a:r>
          </a:p>
        </p:txBody>
      </p:sp>
      <p:sp>
        <p:nvSpPr>
          <p:cNvPr id="16" name="TextBox 15">
            <a:extLst>
              <a:ext uri="{FF2B5EF4-FFF2-40B4-BE49-F238E27FC236}">
                <a16:creationId xmlns="" xmlns:a16="http://schemas.microsoft.com/office/drawing/2014/main" id="{41BC1B18-3940-554B-9D71-E6DC6ED10667}"/>
              </a:ext>
            </a:extLst>
          </p:cNvPr>
          <p:cNvSpPr txBox="1"/>
          <p:nvPr/>
        </p:nvSpPr>
        <p:spPr>
          <a:xfrm>
            <a:off x="1622762" y="2151758"/>
            <a:ext cx="3835749" cy="369332"/>
          </a:xfrm>
          <a:prstGeom prst="rect">
            <a:avLst/>
          </a:prstGeom>
          <a:solidFill>
            <a:schemeClr val="bg1"/>
          </a:solidFill>
        </p:spPr>
        <p:txBody>
          <a:bodyPr wrap="square" rtlCol="0">
            <a:spAutoFit/>
          </a:bodyPr>
          <a:lstStyle/>
          <a:p>
            <a:r>
              <a:rPr lang="en-US" sz="1800" dirty="0"/>
              <a:t>Prediction: “cow” 76%</a:t>
            </a:r>
          </a:p>
        </p:txBody>
      </p:sp>
      <p:sp>
        <p:nvSpPr>
          <p:cNvPr id="12" name="Date Placeholder 3"/>
          <p:cNvSpPr>
            <a:spLocks noGrp="1"/>
          </p:cNvSpPr>
          <p:nvPr>
            <p:ph type="dt" sz="half" idx="10"/>
          </p:nvPr>
        </p:nvSpPr>
        <p:spPr>
          <a:xfrm>
            <a:off x="838200" y="6356350"/>
            <a:ext cx="1173997" cy="365125"/>
          </a:xfrm>
        </p:spPr>
        <p:txBody>
          <a:bodyPr/>
          <a:lstStyle/>
          <a:p>
            <a:r>
              <a:rPr lang="en-US" smtClean="0"/>
              <a:t>01, 02, 03 Apr 2020</a:t>
            </a:r>
            <a:endParaRPr lang="en-US" dirty="0"/>
          </a:p>
        </p:txBody>
      </p:sp>
      <p:sp>
        <p:nvSpPr>
          <p:cNvPr id="17" name="Footer Placeholder 7"/>
          <p:cNvSpPr>
            <a:spLocks noGrp="1"/>
          </p:cNvSpPr>
          <p:nvPr>
            <p:ph type="ftr" sz="quarter" idx="11"/>
          </p:nvPr>
        </p:nvSpPr>
        <p:spPr>
          <a:xfrm>
            <a:off x="2012197" y="6492277"/>
            <a:ext cx="8167606" cy="365125"/>
          </a:xfrm>
        </p:spPr>
        <p:txBody>
          <a:bodyPr/>
          <a:lstStyle/>
          <a:p>
            <a:r>
              <a:rPr lang="en-US" dirty="0" smtClean="0"/>
              <a:t>CS60010 / Deep Learning | </a:t>
            </a:r>
            <a:r>
              <a:rPr lang="en-US" dirty="0" err="1" smtClean="0"/>
              <a:t>Explainibility</a:t>
            </a:r>
            <a:r>
              <a:rPr lang="en-US" dirty="0" smtClean="0"/>
              <a:t> </a:t>
            </a:r>
            <a:r>
              <a:rPr lang="en-US" smtClean="0"/>
              <a:t>and Bias (</a:t>
            </a:r>
            <a:r>
              <a:rPr lang="en-US" dirty="0" smtClean="0"/>
              <a:t>c) Abir Das</a:t>
            </a:r>
            <a:endParaRPr lang="en-US" dirty="0"/>
          </a:p>
        </p:txBody>
      </p:sp>
    </p:spTree>
    <p:extLst>
      <p:ext uri="{BB962C8B-B14F-4D97-AF65-F5344CB8AC3E}">
        <p14:creationId xmlns:p14="http://schemas.microsoft.com/office/powerpoint/2010/main" val="19933056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nter4AITemplate" id="{0D5693AE-206D-E541-A370-EAE42AF6800D}" vid="{4B2C9114-E5EC-7D4A-AE95-EC178593E73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nter4AITemplate" id="{0D5693AE-206D-E541-A370-EAE42AF6800D}" vid="{4B2C9114-E5EC-7D4A-AE95-EC178593E73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Center4AITemplate</Template>
  <TotalTime>13992</TotalTime>
  <Words>4901</Words>
  <Application>Microsoft Macintosh PowerPoint</Application>
  <PresentationFormat>Widescreen</PresentationFormat>
  <Paragraphs>865</Paragraphs>
  <Slides>72</Slides>
  <Notes>65</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72</vt:i4>
      </vt:variant>
    </vt:vector>
  </HeadingPairs>
  <TitlesOfParts>
    <vt:vector size="93" baseType="lpstr">
      <vt:lpstr>AlBayan</vt:lpstr>
      <vt:lpstr>Arial</vt:lpstr>
      <vt:lpstr>Arial Unicode MS</vt:lpstr>
      <vt:lpstr>Arial-BoldItalicMT</vt:lpstr>
      <vt:lpstr>Avenir</vt:lpstr>
      <vt:lpstr>Avenir Next</vt:lpstr>
      <vt:lpstr>Calibri</vt:lpstr>
      <vt:lpstr>Cambria Math</vt:lpstr>
      <vt:lpstr>Courier New</vt:lpstr>
      <vt:lpstr>Mangal</vt:lpstr>
      <vt:lpstr>Open Sans</vt:lpstr>
      <vt:lpstr>Quattrocento Sans</vt:lpstr>
      <vt:lpstr>Segoe UI</vt:lpstr>
      <vt:lpstr>Tahoma</vt:lpstr>
      <vt:lpstr>Times New Roman</vt:lpstr>
      <vt:lpstr>TimesNewRomanPS-BoldItalicMT</vt:lpstr>
      <vt:lpstr>Verdana</vt:lpstr>
      <vt:lpstr>Wingdings</vt:lpstr>
      <vt:lpstr>Office Theme</vt:lpstr>
      <vt:lpstr>1_Office Theme</vt:lpstr>
      <vt:lpstr>2_Office Theme</vt:lpstr>
      <vt:lpstr>Deep Learning CS60010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Women Also Snowboard:  Overcoming Bias in Captioning Models</vt:lpstr>
      <vt:lpstr>  Motivation </vt:lpstr>
      <vt:lpstr>  Motivation </vt:lpstr>
      <vt:lpstr>  Motivation </vt:lpstr>
      <vt:lpstr>  Motivation </vt:lpstr>
      <vt:lpstr>  Contribution #1: improve gender bias </vt:lpstr>
      <vt:lpstr>  Contribution #2: use appropriate evidence </vt:lpstr>
      <vt:lpstr>  Contributions </vt:lpstr>
      <vt:lpstr>  Baseline Description Framework </vt:lpstr>
      <vt:lpstr>  Approach: Equalizer </vt:lpstr>
      <vt:lpstr>  Approach: Equalizer </vt:lpstr>
      <vt:lpstr>  Approach: Equalizer </vt:lpstr>
      <vt:lpstr>  Approach: Equalizer </vt:lpstr>
      <vt:lpstr>  Qualitative Examples </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Foundations and Applications</dc:title>
  <dc:creator>Das, Abir</dc:creator>
  <cp:lastModifiedBy>Abir Das</cp:lastModifiedBy>
  <cp:revision>467</cp:revision>
  <dcterms:created xsi:type="dcterms:W3CDTF">2019-01-13T09:33:50Z</dcterms:created>
  <dcterms:modified xsi:type="dcterms:W3CDTF">2020-04-07T17:29:40Z</dcterms:modified>
</cp:coreProperties>
</file>