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sldIdLst>
    <p:sldId id="300" r:id="rId4"/>
    <p:sldId id="301" r:id="rId5"/>
    <p:sldId id="302" r:id="rId6"/>
    <p:sldId id="259" r:id="rId7"/>
    <p:sldId id="260" r:id="rId8"/>
    <p:sldId id="261" r:id="rId9"/>
    <p:sldId id="304" r:id="rId10"/>
    <p:sldId id="262" r:id="rId11"/>
    <p:sldId id="263" r:id="rId12"/>
    <p:sldId id="264" r:id="rId13"/>
    <p:sldId id="305" r:id="rId14"/>
    <p:sldId id="306" r:id="rId15"/>
    <p:sldId id="303" r:id="rId16"/>
    <p:sldId id="307" r:id="rId17"/>
    <p:sldId id="308" r:id="rId18"/>
    <p:sldId id="309" r:id="rId19"/>
    <p:sldId id="310" r:id="rId20"/>
    <p:sldId id="265" r:id="rId21"/>
    <p:sldId id="266" r:id="rId22"/>
    <p:sldId id="267" r:id="rId23"/>
    <p:sldId id="273" r:id="rId24"/>
    <p:sldId id="268" r:id="rId25"/>
    <p:sldId id="269" r:id="rId26"/>
    <p:sldId id="270" r:id="rId27"/>
    <p:sldId id="271" r:id="rId28"/>
    <p:sldId id="272" r:id="rId29"/>
    <p:sldId id="274" r:id="rId30"/>
    <p:sldId id="277" r:id="rId31"/>
    <p:sldId id="278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6" autoAdjust="0"/>
    <p:restoredTop sz="83725" autoAdjust="0"/>
  </p:normalViewPr>
  <p:slideViewPr>
    <p:cSldViewPr snapToGrid="0" snapToObjects="1">
      <p:cViewPr varScale="1">
        <p:scale>
          <a:sx n="80" d="100"/>
          <a:sy n="80" d="100"/>
        </p:scale>
        <p:origin x="240" y="184"/>
      </p:cViewPr>
      <p:guideLst/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B5F3-CA21-B746-93BD-89BD39E53309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D147-E104-D44D-A191-1057172D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03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91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87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163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69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189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39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383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65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005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1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72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338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375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257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4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414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770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559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95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251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66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45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612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613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596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r>
              <a:rPr lang="en-US" dirty="0" smtClean="0"/>
              <a:t>The rule is obtained from result 9.8 in </a:t>
            </a:r>
            <a:r>
              <a:rPr lang="en-US" dirty="0" err="1" smtClean="0"/>
              <a:t>Dada’s</a:t>
            </a:r>
            <a:r>
              <a:rPr lang="en-US" dirty="0" smtClean="0"/>
              <a:t> pass course Math</a:t>
            </a:r>
            <a:r>
              <a:rPr lang="en-US" baseline="0" dirty="0" smtClean="0"/>
              <a:t> book</a:t>
            </a: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294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141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437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810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endParaRPr dirty="0"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09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882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55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3896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21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c03cd991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4c03cd991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2" name="Google Shape;92;g4c03cd991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92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82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56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93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c03cd99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4c03cd99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4c03cd99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01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6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0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4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2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8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4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5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9844" y="6492277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5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3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5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91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11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8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4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75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3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4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9844" y="6492277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1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5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61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9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3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6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4482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| </a:t>
            </a:r>
            <a:r>
              <a:rPr lang="en-US" b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Indian Institute of Technology Kharagpur</a:t>
            </a:r>
          </a:p>
          <a:p>
            <a:pPr algn="r"/>
            <a:r>
              <a:rPr lang="en-US" i="1" dirty="0" err="1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i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92210"/>
            <a:ext cx="1997909" cy="329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56350"/>
            <a:ext cx="199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| </a:t>
            </a:r>
            <a:r>
              <a:rPr lang="en-US" b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Indian Institute of Technology Kharagpur</a:t>
            </a:r>
          </a:p>
          <a:p>
            <a:pPr algn="r"/>
            <a:r>
              <a:rPr lang="en-US" i="1" dirty="0" err="1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i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4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88" y="6356350"/>
            <a:ext cx="199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30, 31 Jan, 05 Feb,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| </a:t>
            </a:r>
            <a:r>
              <a:rPr lang="en-US" b="1" dirty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Indian Institute of Technology Kharagpur</a:t>
            </a:r>
          </a:p>
          <a:p>
            <a:pPr algn="r"/>
            <a:r>
              <a:rPr lang="en-US" i="1" dirty="0" err="1" smtClean="0">
                <a:solidFill>
                  <a:prstClr val="black"/>
                </a:solidFill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i="1" dirty="0">
              <a:solidFill>
                <a:prstClr val="black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9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400.png"/><Relationship Id="rId6" Type="http://schemas.openxmlformats.org/officeDocument/2006/relationships/image" Target="../media/image75.png"/><Relationship Id="rId7" Type="http://schemas.openxmlformats.org/officeDocument/2006/relationships/image" Target="../media/image450.png"/><Relationship Id="rId8" Type="http://schemas.openxmlformats.org/officeDocument/2006/relationships/image" Target="../media/image76.png"/><Relationship Id="rId9" Type="http://schemas.openxmlformats.org/officeDocument/2006/relationships/image" Target="../media/image471.png"/><Relationship Id="rId10" Type="http://schemas.openxmlformats.org/officeDocument/2006/relationships/image" Target="../media/image48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0.5.18.110/moodle/" TargetMode="External"/><Relationship Id="rId4" Type="http://schemas.openxmlformats.org/officeDocument/2006/relationships/hyperlink" Target="https://piazza.com/class/k4viwh96gqm2sa?cid=11" TargetMode="External"/><Relationship Id="rId5" Type="http://schemas.openxmlformats.org/officeDocument/2006/relationships/hyperlink" Target="https://forms.gle/erATFN5AcuDZiLxB6" TargetMode="External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0.png"/><Relationship Id="rId20" Type="http://schemas.openxmlformats.org/officeDocument/2006/relationships/image" Target="../media/image750.png"/><Relationship Id="rId21" Type="http://schemas.openxmlformats.org/officeDocument/2006/relationships/image" Target="../media/image760.png"/><Relationship Id="rId22" Type="http://schemas.openxmlformats.org/officeDocument/2006/relationships/image" Target="../media/image770.png"/><Relationship Id="rId23" Type="http://schemas.openxmlformats.org/officeDocument/2006/relationships/image" Target="../media/image780.png"/><Relationship Id="rId24" Type="http://schemas.openxmlformats.org/officeDocument/2006/relationships/image" Target="../media/image79.png"/><Relationship Id="rId25" Type="http://schemas.openxmlformats.org/officeDocument/2006/relationships/image" Target="../media/image80.png"/><Relationship Id="rId10" Type="http://schemas.openxmlformats.org/officeDocument/2006/relationships/image" Target="../media/image660.png"/><Relationship Id="rId11" Type="http://schemas.openxmlformats.org/officeDocument/2006/relationships/image" Target="../media/image670.png"/><Relationship Id="rId12" Type="http://schemas.openxmlformats.org/officeDocument/2006/relationships/image" Target="../media/image4.emf"/><Relationship Id="rId13" Type="http://schemas.openxmlformats.org/officeDocument/2006/relationships/image" Target="../media/image680.png"/><Relationship Id="rId14" Type="http://schemas.openxmlformats.org/officeDocument/2006/relationships/image" Target="../media/image690.png"/><Relationship Id="rId15" Type="http://schemas.openxmlformats.org/officeDocument/2006/relationships/image" Target="../media/image77.png"/><Relationship Id="rId16" Type="http://schemas.openxmlformats.org/officeDocument/2006/relationships/image" Target="../media/image710.png"/><Relationship Id="rId17" Type="http://schemas.openxmlformats.org/officeDocument/2006/relationships/image" Target="../media/image720.png"/><Relationship Id="rId18" Type="http://schemas.openxmlformats.org/officeDocument/2006/relationships/image" Target="../media/image730.png"/><Relationship Id="rId19" Type="http://schemas.openxmlformats.org/officeDocument/2006/relationships/image" Target="../media/image7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0.png"/><Relationship Id="rId4" Type="http://schemas.openxmlformats.org/officeDocument/2006/relationships/image" Target="../media/image600.png"/><Relationship Id="rId5" Type="http://schemas.openxmlformats.org/officeDocument/2006/relationships/image" Target="../media/image610.png"/><Relationship Id="rId6" Type="http://schemas.openxmlformats.org/officeDocument/2006/relationships/image" Target="../media/image620.png"/><Relationship Id="rId7" Type="http://schemas.openxmlformats.org/officeDocument/2006/relationships/image" Target="../media/image630.png"/><Relationship Id="rId8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470.png"/><Relationship Id="rId14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7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85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7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7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png"/><Relationship Id="rId20" Type="http://schemas.openxmlformats.org/officeDocument/2006/relationships/image" Target="../media/image89.png"/><Relationship Id="rId21" Type="http://schemas.openxmlformats.org/officeDocument/2006/relationships/image" Target="../media/image97.png"/><Relationship Id="rId22" Type="http://schemas.openxmlformats.org/officeDocument/2006/relationships/image" Target="../media/image113.png"/><Relationship Id="rId23" Type="http://schemas.openxmlformats.org/officeDocument/2006/relationships/image" Target="../media/image114.png"/><Relationship Id="rId24" Type="http://schemas.openxmlformats.org/officeDocument/2006/relationships/image" Target="../media/image115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86.png"/><Relationship Id="rId19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7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2.png"/><Relationship Id="rId21" Type="http://schemas.openxmlformats.org/officeDocument/2006/relationships/image" Target="../media/image123.png"/><Relationship Id="rId22" Type="http://schemas.openxmlformats.org/officeDocument/2006/relationships/image" Target="../media/image87.png"/><Relationship Id="rId23" Type="http://schemas.openxmlformats.org/officeDocument/2006/relationships/image" Target="../media/image124.png"/><Relationship Id="rId24" Type="http://schemas.openxmlformats.org/officeDocument/2006/relationships/image" Target="../media/image125.png"/><Relationship Id="rId25" Type="http://schemas.openxmlformats.org/officeDocument/2006/relationships/image" Target="../media/image126.png"/><Relationship Id="rId26" Type="http://schemas.openxmlformats.org/officeDocument/2006/relationships/image" Target="../media/image127.png"/><Relationship Id="rId27" Type="http://schemas.openxmlformats.org/officeDocument/2006/relationships/image" Target="../media/image88.png"/><Relationship Id="rId28" Type="http://schemas.openxmlformats.org/officeDocument/2006/relationships/image" Target="../media/image97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7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30" Type="http://schemas.openxmlformats.org/officeDocument/2006/relationships/image" Target="../media/image114.png"/><Relationship Id="rId31" Type="http://schemas.openxmlformats.org/officeDocument/2006/relationships/image" Target="../media/image115.png"/><Relationship Id="rId32" Type="http://schemas.openxmlformats.org/officeDocument/2006/relationships/image" Target="../media/image128.png"/><Relationship Id="rId9" Type="http://schemas.openxmlformats.org/officeDocument/2006/relationships/image" Target="../media/image103.png"/><Relationship Id="rId6" Type="http://schemas.openxmlformats.org/officeDocument/2006/relationships/image" Target="../media/image83.png"/><Relationship Id="rId7" Type="http://schemas.openxmlformats.org/officeDocument/2006/relationships/image" Target="../media/image116.png"/><Relationship Id="rId8" Type="http://schemas.openxmlformats.org/officeDocument/2006/relationships/image" Target="../media/image102.png"/><Relationship Id="rId33" Type="http://schemas.openxmlformats.org/officeDocument/2006/relationships/image" Target="../media/image129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20" Type="http://schemas.openxmlformats.org/officeDocument/2006/relationships/image" Target="../media/image134.png"/><Relationship Id="rId21" Type="http://schemas.openxmlformats.org/officeDocument/2006/relationships/image" Target="../media/image480.png"/><Relationship Id="rId22" Type="http://schemas.openxmlformats.org/officeDocument/2006/relationships/image" Target="../media/image490.png"/><Relationship Id="rId23" Type="http://schemas.openxmlformats.org/officeDocument/2006/relationships/image" Target="../media/image500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122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7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101.png"/><Relationship Id="rId8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20" Type="http://schemas.openxmlformats.org/officeDocument/2006/relationships/image" Target="../media/image91.png"/><Relationship Id="rId21" Type="http://schemas.openxmlformats.org/officeDocument/2006/relationships/image" Target="../media/image520.png"/><Relationship Id="rId22" Type="http://schemas.openxmlformats.org/officeDocument/2006/relationships/image" Target="../media/image540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138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470.png"/><Relationship Id="rId17" Type="http://schemas.openxmlformats.org/officeDocument/2006/relationships/image" Target="../media/image510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7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9.png"/><Relationship Id="rId20" Type="http://schemas.openxmlformats.org/officeDocument/2006/relationships/image" Target="../media/image152.png"/><Relationship Id="rId21" Type="http://schemas.openxmlformats.org/officeDocument/2006/relationships/image" Target="../media/image153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44.png"/><Relationship Id="rId13" Type="http://schemas.openxmlformats.org/officeDocument/2006/relationships/image" Target="../media/image145.png"/><Relationship Id="rId14" Type="http://schemas.openxmlformats.org/officeDocument/2006/relationships/image" Target="../media/image146.png"/><Relationship Id="rId15" Type="http://schemas.openxmlformats.org/officeDocument/2006/relationships/image" Target="../media/image147.png"/><Relationship Id="rId16" Type="http://schemas.openxmlformats.org/officeDocument/2006/relationships/image" Target="../media/image148.png"/><Relationship Id="rId17" Type="http://schemas.openxmlformats.org/officeDocument/2006/relationships/image" Target="../media/image149.png"/><Relationship Id="rId18" Type="http://schemas.openxmlformats.org/officeDocument/2006/relationships/image" Target="../media/image150.png"/><Relationship Id="rId19" Type="http://schemas.openxmlformats.org/officeDocument/2006/relationships/image" Target="../media/image15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7.png"/><Relationship Id="rId4" Type="http://schemas.openxmlformats.org/officeDocument/2006/relationships/image" Target="../media/image560.png"/><Relationship Id="rId5" Type="http://schemas.openxmlformats.org/officeDocument/2006/relationships/image" Target="../media/image570.png"/><Relationship Id="rId6" Type="http://schemas.openxmlformats.org/officeDocument/2006/relationships/image" Target="../media/image700.png"/><Relationship Id="rId7" Type="http://schemas.openxmlformats.org/officeDocument/2006/relationships/image" Target="../media/image90.png"/><Relationship Id="rId8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9.png"/><Relationship Id="rId20" Type="http://schemas.openxmlformats.org/officeDocument/2006/relationships/image" Target="../media/image158.png"/><Relationship Id="rId21" Type="http://schemas.openxmlformats.org/officeDocument/2006/relationships/image" Target="../media/image159.png"/><Relationship Id="rId22" Type="http://schemas.openxmlformats.org/officeDocument/2006/relationships/image" Target="../media/image160.png"/><Relationship Id="rId23" Type="http://schemas.openxmlformats.org/officeDocument/2006/relationships/image" Target="../media/image161.png"/><Relationship Id="rId24" Type="http://schemas.openxmlformats.org/officeDocument/2006/relationships/image" Target="../media/image162.png"/><Relationship Id="rId25" Type="http://schemas.openxmlformats.org/officeDocument/2006/relationships/image" Target="../media/image163.png"/><Relationship Id="rId26" Type="http://schemas.openxmlformats.org/officeDocument/2006/relationships/image" Target="../media/image530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44.png"/><Relationship Id="rId13" Type="http://schemas.openxmlformats.org/officeDocument/2006/relationships/image" Target="../media/image145.png"/><Relationship Id="rId14" Type="http://schemas.openxmlformats.org/officeDocument/2006/relationships/image" Target="../media/image146.png"/><Relationship Id="rId15" Type="http://schemas.openxmlformats.org/officeDocument/2006/relationships/image" Target="../media/image147.png"/><Relationship Id="rId16" Type="http://schemas.openxmlformats.org/officeDocument/2006/relationships/image" Target="../media/image154.png"/><Relationship Id="rId17" Type="http://schemas.openxmlformats.org/officeDocument/2006/relationships/image" Target="../media/image155.png"/><Relationship Id="rId18" Type="http://schemas.openxmlformats.org/officeDocument/2006/relationships/image" Target="../media/image156.png"/><Relationship Id="rId19" Type="http://schemas.openxmlformats.org/officeDocument/2006/relationships/image" Target="../media/image15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7.png"/><Relationship Id="rId4" Type="http://schemas.openxmlformats.org/officeDocument/2006/relationships/image" Target="../media/image560.png"/><Relationship Id="rId5" Type="http://schemas.openxmlformats.org/officeDocument/2006/relationships/image" Target="../media/image570.png"/><Relationship Id="rId6" Type="http://schemas.openxmlformats.org/officeDocument/2006/relationships/image" Target="../media/image700.png"/><Relationship Id="rId7" Type="http://schemas.openxmlformats.org/officeDocument/2006/relationships/image" Target="../media/image90.png"/><Relationship Id="rId8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30.png"/><Relationship Id="rId12" Type="http://schemas.openxmlformats.org/officeDocument/2006/relationships/image" Target="../media/image1740.png"/><Relationship Id="rId13" Type="http://schemas.openxmlformats.org/officeDocument/2006/relationships/image" Target="../media/image1750.png"/><Relationship Id="rId14" Type="http://schemas.openxmlformats.org/officeDocument/2006/relationships/image" Target="../media/image1760.png"/><Relationship Id="rId15" Type="http://schemas.openxmlformats.org/officeDocument/2006/relationships/image" Target="../media/image1770.png"/><Relationship Id="rId16" Type="http://schemas.openxmlformats.org/officeDocument/2006/relationships/image" Target="../media/image1780.png"/><Relationship Id="rId17" Type="http://schemas.openxmlformats.org/officeDocument/2006/relationships/image" Target="../media/image1790.png"/><Relationship Id="rId18" Type="http://schemas.openxmlformats.org/officeDocument/2006/relationships/image" Target="../media/image1800.png"/><Relationship Id="rId19" Type="http://schemas.openxmlformats.org/officeDocument/2006/relationships/image" Target="../media/image18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51.png"/><Relationship Id="rId4" Type="http://schemas.openxmlformats.org/officeDocument/2006/relationships/image" Target="../media/image1661.png"/><Relationship Id="rId5" Type="http://schemas.openxmlformats.org/officeDocument/2006/relationships/image" Target="../media/image1671.png"/><Relationship Id="rId6" Type="http://schemas.openxmlformats.org/officeDocument/2006/relationships/image" Target="../media/image1680.png"/><Relationship Id="rId7" Type="http://schemas.openxmlformats.org/officeDocument/2006/relationships/image" Target="../media/image1690.png"/><Relationship Id="rId8" Type="http://schemas.openxmlformats.org/officeDocument/2006/relationships/image" Target="../media/image1700.png"/><Relationship Id="rId9" Type="http://schemas.openxmlformats.org/officeDocument/2006/relationships/image" Target="../media/image1710.png"/><Relationship Id="rId10" Type="http://schemas.openxmlformats.org/officeDocument/2006/relationships/image" Target="../media/image17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4viwh96gqm2sa?cid=10" TargetMode="External"/><Relationship Id="rId4" Type="http://schemas.openxmlformats.org/officeDocument/2006/relationships/hyperlink" Target="http://cse.iitkgp.ac.in/~adas/courses/dl_spr2020/dl_spr2020.php" TargetMode="External"/><Relationship Id="rId5" Type="http://schemas.openxmlformats.org/officeDocument/2006/relationships/hyperlink" Target="http://cse.iitkgp.ac.in/~adas/courses/dl_spr2020/presentation_schedule" TargetMode="External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0.png"/><Relationship Id="rId12" Type="http://schemas.openxmlformats.org/officeDocument/2006/relationships/image" Target="../media/image191.png"/><Relationship Id="rId13" Type="http://schemas.openxmlformats.org/officeDocument/2006/relationships/image" Target="../media/image192.png"/><Relationship Id="rId14" Type="http://schemas.openxmlformats.org/officeDocument/2006/relationships/image" Target="../media/image193.png"/><Relationship Id="rId15" Type="http://schemas.openxmlformats.org/officeDocument/2006/relationships/image" Target="../media/image194.png"/><Relationship Id="rId16" Type="http://schemas.openxmlformats.org/officeDocument/2006/relationships/image" Target="../media/image195.png"/><Relationship Id="rId17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Relationship Id="rId9" Type="http://schemas.openxmlformats.org/officeDocument/2006/relationships/image" Target="../media/image188.png"/><Relationship Id="rId10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8.png"/><Relationship Id="rId20" Type="http://schemas.openxmlformats.org/officeDocument/2006/relationships/image" Target="../media/image200.png"/><Relationship Id="rId21" Type="http://schemas.openxmlformats.org/officeDocument/2006/relationships/image" Target="../media/image201.png"/><Relationship Id="rId22" Type="http://schemas.openxmlformats.org/officeDocument/2006/relationships/image" Target="../media/image202.png"/><Relationship Id="rId10" Type="http://schemas.openxmlformats.org/officeDocument/2006/relationships/image" Target="../media/image189.png"/><Relationship Id="rId11" Type="http://schemas.openxmlformats.org/officeDocument/2006/relationships/image" Target="../media/image190.png"/><Relationship Id="rId12" Type="http://schemas.openxmlformats.org/officeDocument/2006/relationships/image" Target="../media/image191.png"/><Relationship Id="rId13" Type="http://schemas.openxmlformats.org/officeDocument/2006/relationships/image" Target="../media/image192.png"/><Relationship Id="rId14" Type="http://schemas.openxmlformats.org/officeDocument/2006/relationships/image" Target="../media/image193.png"/><Relationship Id="rId15" Type="http://schemas.openxmlformats.org/officeDocument/2006/relationships/image" Target="../media/image194.png"/><Relationship Id="rId16" Type="http://schemas.openxmlformats.org/officeDocument/2006/relationships/image" Target="../media/image195.png"/><Relationship Id="rId17" Type="http://schemas.openxmlformats.org/officeDocument/2006/relationships/image" Target="../media/image197.png"/><Relationship Id="rId18" Type="http://schemas.openxmlformats.org/officeDocument/2006/relationships/image" Target="../media/image198.png"/><Relationship Id="rId19" Type="http://schemas.openxmlformats.org/officeDocument/2006/relationships/image" Target="../media/image19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0.png"/><Relationship Id="rId12" Type="http://schemas.openxmlformats.org/officeDocument/2006/relationships/image" Target="../media/image191.png"/><Relationship Id="rId13" Type="http://schemas.openxmlformats.org/officeDocument/2006/relationships/image" Target="../media/image192.png"/><Relationship Id="rId14" Type="http://schemas.openxmlformats.org/officeDocument/2006/relationships/image" Target="../media/image193.png"/><Relationship Id="rId15" Type="http://schemas.openxmlformats.org/officeDocument/2006/relationships/image" Target="../media/image194.png"/><Relationship Id="rId16" Type="http://schemas.openxmlformats.org/officeDocument/2006/relationships/image" Target="../media/image195.png"/><Relationship Id="rId17" Type="http://schemas.openxmlformats.org/officeDocument/2006/relationships/image" Target="../media/image203.png"/><Relationship Id="rId18" Type="http://schemas.openxmlformats.org/officeDocument/2006/relationships/image" Target="../media/image204.png"/><Relationship Id="rId19" Type="http://schemas.openxmlformats.org/officeDocument/2006/relationships/image" Target="../media/image20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Relationship Id="rId9" Type="http://schemas.openxmlformats.org/officeDocument/2006/relationships/image" Target="../media/image188.png"/><Relationship Id="rId10" Type="http://schemas.openxmlformats.org/officeDocument/2006/relationships/image" Target="../media/image189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8.png"/><Relationship Id="rId20" Type="http://schemas.openxmlformats.org/officeDocument/2006/relationships/image" Target="../media/image209.png"/><Relationship Id="rId21" Type="http://schemas.openxmlformats.org/officeDocument/2006/relationships/image" Target="../media/image210.png"/><Relationship Id="rId22" Type="http://schemas.openxmlformats.org/officeDocument/2006/relationships/image" Target="../media/image78.png"/><Relationship Id="rId10" Type="http://schemas.openxmlformats.org/officeDocument/2006/relationships/image" Target="../media/image189.png"/><Relationship Id="rId11" Type="http://schemas.openxmlformats.org/officeDocument/2006/relationships/image" Target="../media/image190.png"/><Relationship Id="rId12" Type="http://schemas.openxmlformats.org/officeDocument/2006/relationships/image" Target="../media/image191.png"/><Relationship Id="rId13" Type="http://schemas.openxmlformats.org/officeDocument/2006/relationships/image" Target="../media/image192.png"/><Relationship Id="rId14" Type="http://schemas.openxmlformats.org/officeDocument/2006/relationships/image" Target="../media/image193.png"/><Relationship Id="rId15" Type="http://schemas.openxmlformats.org/officeDocument/2006/relationships/image" Target="../media/image194.png"/><Relationship Id="rId16" Type="http://schemas.openxmlformats.org/officeDocument/2006/relationships/image" Target="../media/image195.png"/><Relationship Id="rId17" Type="http://schemas.openxmlformats.org/officeDocument/2006/relationships/image" Target="../media/image206.png"/><Relationship Id="rId18" Type="http://schemas.openxmlformats.org/officeDocument/2006/relationships/image" Target="../media/image207.png"/><Relationship Id="rId19" Type="http://schemas.openxmlformats.org/officeDocument/2006/relationships/image" Target="../media/image20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9.png"/><Relationship Id="rId12" Type="http://schemas.openxmlformats.org/officeDocument/2006/relationships/image" Target="../media/image220.png"/><Relationship Id="rId13" Type="http://schemas.openxmlformats.org/officeDocument/2006/relationships/image" Target="../media/image221.png"/><Relationship Id="rId14" Type="http://schemas.openxmlformats.org/officeDocument/2006/relationships/image" Target="../media/image222.png"/><Relationship Id="rId15" Type="http://schemas.openxmlformats.org/officeDocument/2006/relationships/image" Target="../media/image223.png"/><Relationship Id="rId16" Type="http://schemas.openxmlformats.org/officeDocument/2006/relationships/image" Target="../media/image2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Relationship Id="rId9" Type="http://schemas.openxmlformats.org/officeDocument/2006/relationships/image" Target="../media/image217.png"/><Relationship Id="rId10" Type="http://schemas.openxmlformats.org/officeDocument/2006/relationships/image" Target="../media/image218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9.png"/><Relationship Id="rId12" Type="http://schemas.openxmlformats.org/officeDocument/2006/relationships/image" Target="../media/image164.png"/><Relationship Id="rId13" Type="http://schemas.openxmlformats.org/officeDocument/2006/relationships/image" Target="../media/image226.png"/><Relationship Id="rId14" Type="http://schemas.openxmlformats.org/officeDocument/2006/relationships/image" Target="../media/image220.png"/><Relationship Id="rId15" Type="http://schemas.openxmlformats.org/officeDocument/2006/relationships/image" Target="../media/image221.png"/><Relationship Id="rId16" Type="http://schemas.openxmlformats.org/officeDocument/2006/relationships/image" Target="../media/image222.png"/><Relationship Id="rId17" Type="http://schemas.openxmlformats.org/officeDocument/2006/relationships/image" Target="../media/image223.png"/><Relationship Id="rId18" Type="http://schemas.openxmlformats.org/officeDocument/2006/relationships/image" Target="../media/image2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Relationship Id="rId9" Type="http://schemas.openxmlformats.org/officeDocument/2006/relationships/image" Target="../media/image217.png"/><Relationship Id="rId10" Type="http://schemas.openxmlformats.org/officeDocument/2006/relationships/image" Target="../media/image218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6.png"/><Relationship Id="rId20" Type="http://schemas.openxmlformats.org/officeDocument/2006/relationships/image" Target="../media/image222.png"/><Relationship Id="rId21" Type="http://schemas.openxmlformats.org/officeDocument/2006/relationships/image" Target="../media/image223.png"/><Relationship Id="rId10" Type="http://schemas.openxmlformats.org/officeDocument/2006/relationships/image" Target="../media/image217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Relationship Id="rId13" Type="http://schemas.openxmlformats.org/officeDocument/2006/relationships/image" Target="../media/image164.png"/><Relationship Id="rId14" Type="http://schemas.openxmlformats.org/officeDocument/2006/relationships/image" Target="../media/image226.png"/><Relationship Id="rId15" Type="http://schemas.openxmlformats.org/officeDocument/2006/relationships/image" Target="../media/image227.png"/><Relationship Id="rId16" Type="http://schemas.openxmlformats.org/officeDocument/2006/relationships/image" Target="../media/image228.png"/><Relationship Id="rId17" Type="http://schemas.openxmlformats.org/officeDocument/2006/relationships/image" Target="../media/image220.png"/><Relationship Id="rId18" Type="http://schemas.openxmlformats.org/officeDocument/2006/relationships/image" Target="../media/image229.png"/><Relationship Id="rId19" Type="http://schemas.openxmlformats.org/officeDocument/2006/relationships/image" Target="../media/image2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4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6.png"/><Relationship Id="rId20" Type="http://schemas.openxmlformats.org/officeDocument/2006/relationships/image" Target="../media/image231.png"/><Relationship Id="rId21" Type="http://schemas.openxmlformats.org/officeDocument/2006/relationships/image" Target="../media/image232.png"/><Relationship Id="rId22" Type="http://schemas.openxmlformats.org/officeDocument/2006/relationships/image" Target="../media/image233.png"/><Relationship Id="rId23" Type="http://schemas.openxmlformats.org/officeDocument/2006/relationships/image" Target="../media/image234.png"/><Relationship Id="rId24" Type="http://schemas.openxmlformats.org/officeDocument/2006/relationships/image" Target="../media/image221.png"/><Relationship Id="rId25" Type="http://schemas.openxmlformats.org/officeDocument/2006/relationships/image" Target="../media/image222.png"/><Relationship Id="rId26" Type="http://schemas.openxmlformats.org/officeDocument/2006/relationships/image" Target="../media/image223.png"/><Relationship Id="rId10" Type="http://schemas.openxmlformats.org/officeDocument/2006/relationships/image" Target="../media/image217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Relationship Id="rId13" Type="http://schemas.openxmlformats.org/officeDocument/2006/relationships/image" Target="../media/image164.png"/><Relationship Id="rId14" Type="http://schemas.openxmlformats.org/officeDocument/2006/relationships/image" Target="../media/image226.png"/><Relationship Id="rId15" Type="http://schemas.openxmlformats.org/officeDocument/2006/relationships/image" Target="../media/image227.png"/><Relationship Id="rId16" Type="http://schemas.openxmlformats.org/officeDocument/2006/relationships/image" Target="../media/image228.png"/><Relationship Id="rId17" Type="http://schemas.openxmlformats.org/officeDocument/2006/relationships/image" Target="../media/image220.png"/><Relationship Id="rId18" Type="http://schemas.openxmlformats.org/officeDocument/2006/relationships/image" Target="../media/image229.png"/><Relationship Id="rId19" Type="http://schemas.openxmlformats.org/officeDocument/2006/relationships/image" Target="../media/image2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4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image" Target="../media/image172.png"/><Relationship Id="rId10" Type="http://schemas.openxmlformats.org/officeDocument/2006/relationships/image" Target="../media/image17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4.emf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60.png"/><Relationship Id="rId21" Type="http://schemas.openxmlformats.org/officeDocument/2006/relationships/image" Target="../media/image270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4.emf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8" Type="http://schemas.openxmlformats.org/officeDocument/2006/relationships/image" Target="../media/image33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1127448" y="1814964"/>
            <a:ext cx="993710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600" dirty="0" smtClean="0"/>
              <a:t>Deep Learning</a:t>
            </a:r>
            <a:br>
              <a:rPr lang="en-US" sz="3600" dirty="0" smtClean="0"/>
            </a:br>
            <a:r>
              <a:rPr lang="en-US" sz="3600" dirty="0" smtClean="0"/>
              <a:t>CS60010</a:t>
            </a:r>
            <a:endParaRPr sz="3600" i="1"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895600" y="3645024"/>
            <a:ext cx="6400800" cy="1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None/>
            </a:pPr>
            <a:r>
              <a:rPr lang="en-US" sz="2000" b="1" dirty="0">
                <a:solidFill>
                  <a:srgbClr val="000099"/>
                </a:solidFill>
              </a:rPr>
              <a:t>Abir Das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Assistant Professor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Computer Science and Engineering Department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Indian Institute of Technology Kharagpur</a:t>
            </a:r>
            <a:endParaRPr sz="20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dirty="0">
              <a:solidFill>
                <a:srgbClr val="3F3F3F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3F3F3F"/>
              </a:buClr>
              <a:buSzPts val="2000"/>
            </a:pPr>
            <a:r>
              <a:rPr lang="en-US" sz="2000" dirty="0">
                <a:solidFill>
                  <a:srgbClr val="3F3F3F"/>
                </a:solidFill>
              </a:rPr>
              <a:t>http://cse.iitkgp.ac.in/~adas/</a:t>
            </a:r>
            <a:endParaRPr sz="2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3" y="1021885"/>
            <a:ext cx="2470491" cy="2470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01" y="1021885"/>
            <a:ext cx="2468885" cy="2468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04" y="1021885"/>
            <a:ext cx="2468885" cy="2468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9" y="3814005"/>
            <a:ext cx="2468885" cy="2468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00" y="3814004"/>
            <a:ext cx="2468885" cy="2468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01" y="3814004"/>
            <a:ext cx="2468885" cy="24688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4192" y="1860017"/>
            <a:ext cx="64008" cy="64008"/>
          </a:xfrm>
          <a:prstGeom prst="ellips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84969" y="2204304"/>
            <a:ext cx="45720" cy="187452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4223" y="2356704"/>
            <a:ext cx="198120" cy="181205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flipV="1">
            <a:off x="1217298" y="2509105"/>
            <a:ext cx="317445" cy="158160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7298" y="3781082"/>
            <a:ext cx="1617342" cy="35600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26442" y="3619701"/>
            <a:ext cx="1391415" cy="51738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0" name="Google Shape;100;p14"/>
          <p:cNvSpPr txBox="1"/>
          <p:nvPr/>
        </p:nvSpPr>
        <p:spPr>
          <a:xfrm>
            <a:off x="674557" y="832857"/>
            <a:ext cx="10088381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 Learning Algorithm </a:t>
            </a:r>
            <a:r>
              <a:rPr lang="mr-IN" sz="3200" dirty="0" smtClean="0">
                <a:solidFill>
                  <a:srgbClr val="434343"/>
                </a:solidFill>
              </a:rPr>
              <a:t>–</a:t>
            </a:r>
            <a:r>
              <a:rPr lang="en-US" sz="3200" dirty="0" smtClean="0">
                <a:solidFill>
                  <a:srgbClr val="434343"/>
                </a:solidFill>
              </a:rPr>
              <a:t> Convergence Proof</a:t>
            </a:r>
            <a:endParaRPr sz="3200" dirty="0">
              <a:solidFill>
                <a:srgbClr val="43434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868" y="1415979"/>
            <a:ext cx="35996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 smtClean="0"/>
              <a:t>Some Important Brush-ups</a:t>
            </a:r>
            <a:r>
              <a:rPr lang="en-US" sz="1700" dirty="0" smtClean="0"/>
              <a:t>:-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184223" y="2158584"/>
            <a:ext cx="2233534" cy="22335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39249" y="407732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93985" y="3169017"/>
            <a:ext cx="54864" cy="548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46385" y="3321417"/>
            <a:ext cx="54864" cy="548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98785" y="3473817"/>
            <a:ext cx="54864" cy="548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2200" y="2304802"/>
                <a:ext cx="473206" cy="2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00" y="2304802"/>
                <a:ext cx="473206" cy="2846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61537" y="2466890"/>
                <a:ext cx="473206" cy="2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37" y="2466890"/>
                <a:ext cx="473206" cy="284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26442" y="2620182"/>
                <a:ext cx="473206" cy="2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1200" b="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42" y="2620182"/>
                <a:ext cx="473206" cy="284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2216139" y="2806501"/>
            <a:ext cx="381994" cy="371708"/>
          </a:xfrm>
          <a:prstGeom prst="line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72626" y="4214331"/>
                <a:ext cx="4231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charset="0"/>
                        </a:rPr>
                        <m:t>(0,0)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26" y="4214331"/>
                <a:ext cx="423193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14493" r="-159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72227" y="2554335"/>
                <a:ext cx="3417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𝒘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27" y="2554335"/>
                <a:ext cx="341760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1217298" y="3173061"/>
            <a:ext cx="999668" cy="93593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Brace 37"/>
          <p:cNvSpPr/>
          <p:nvPr/>
        </p:nvSpPr>
        <p:spPr>
          <a:xfrm rot="2842594">
            <a:off x="1456879" y="2849609"/>
            <a:ext cx="253205" cy="1369621"/>
          </a:xfrm>
          <a:prstGeom prst="leftBrace">
            <a:avLst>
              <a:gd name="adj1" fmla="val 8333"/>
              <a:gd name="adj2" fmla="val 50662"/>
            </a:avLst>
          </a:prstGeom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56124" y="4429775"/>
                <a:ext cx="818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1" i="1" smtClean="0">
                          <a:latin typeface="Cambria Math" charset="0"/>
                        </a:rPr>
                        <m:t>𝒙</m:t>
                      </m:r>
                      <m:r>
                        <a:rPr lang="en-US" sz="1600" b="1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24" y="4429775"/>
                <a:ext cx="81817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731" t="-2500" r="-149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04884" y="3202905"/>
                <a:ext cx="34002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84" y="3202905"/>
                <a:ext cx="340029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9757" y="4949077"/>
                <a:ext cx="4047346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For a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700" b="1" i="1" smtClean="0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17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1700" b="1" i="1" smtClean="0">
                        <a:latin typeface="Cambria Math" charset="0"/>
                      </a:rPr>
                      <m:t>𝒙</m:t>
                    </m:r>
                    <m:r>
                      <a:rPr lang="en-US" sz="1700" b="0" i="1" smtClean="0">
                        <a:latin typeface="Cambria Math" charset="0"/>
                      </a:rPr>
                      <m:t>=</m:t>
                    </m:r>
                    <m:r>
                      <a:rPr lang="en-US" sz="17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1700" dirty="0" smtClean="0"/>
                  <a:t>,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charset="0"/>
                      </a:rPr>
                      <m:t>𝒘</m:t>
                    </m:r>
                  </m:oMath>
                </a14:m>
                <a:r>
                  <a:rPr lang="en-US" sz="1700" dirty="0" smtClean="0"/>
                  <a:t> is the normal vector (often assumed to be unit normal vector) to the hyperplane and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1700" dirty="0" smtClean="0"/>
                  <a:t> is the distance from the origin.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57" y="4949077"/>
                <a:ext cx="4047346" cy="1138773"/>
              </a:xfrm>
              <a:prstGeom prst="rect">
                <a:avLst/>
              </a:prstGeom>
              <a:blipFill rotWithShape="0">
                <a:blip r:embed="rId10"/>
                <a:stretch>
                  <a:fillRect l="-904" t="-2139" r="-904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/>
          <p:cNvGrpSpPr/>
          <p:nvPr/>
        </p:nvGrpSpPr>
        <p:grpSpPr>
          <a:xfrm>
            <a:off x="5302677" y="2034714"/>
            <a:ext cx="2962097" cy="2517412"/>
            <a:chOff x="5302677" y="2034714"/>
            <a:chExt cx="2962097" cy="2517412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5675446" y="2080434"/>
              <a:ext cx="45720" cy="187452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674700" y="2232834"/>
              <a:ext cx="198120" cy="1812057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8" idx="7"/>
            </p:cNvCxnSpPr>
            <p:nvPr/>
          </p:nvCxnSpPr>
          <p:spPr>
            <a:xfrm flipV="1">
              <a:off x="5707775" y="2385235"/>
              <a:ext cx="317445" cy="1581607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707775" y="3657212"/>
              <a:ext cx="1617342" cy="35600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716918" y="3402200"/>
              <a:ext cx="1608199" cy="611014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674700" y="2034714"/>
              <a:ext cx="2233534" cy="22335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5629726" y="395345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184462" y="3045147"/>
              <a:ext cx="54864" cy="548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36862" y="3197547"/>
              <a:ext cx="54864" cy="548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489262" y="3349947"/>
              <a:ext cx="54864" cy="548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5302677" y="2180932"/>
                  <a:ext cx="473206" cy="284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677" y="2180932"/>
                  <a:ext cx="473206" cy="28469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5552014" y="2343020"/>
                  <a:ext cx="473206" cy="284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014" y="2343020"/>
                  <a:ext cx="473206" cy="28469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5716919" y="2496312"/>
                  <a:ext cx="473206" cy="284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3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6919" y="2496312"/>
                  <a:ext cx="473206" cy="28469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/>
            <p:nvPr/>
          </p:nvCxnSpPr>
          <p:spPr>
            <a:xfrm flipV="1">
              <a:off x="6706616" y="2682631"/>
              <a:ext cx="381994" cy="37170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463103" y="4090461"/>
                  <a:ext cx="42319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(0,0)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3103" y="4090461"/>
                  <a:ext cx="423193" cy="2154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4286" r="-14286" b="-3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6962704" y="2430465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704" y="2430465"/>
                  <a:ext cx="341760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/>
            <p:cNvCxnSpPr/>
            <p:nvPr/>
          </p:nvCxnSpPr>
          <p:spPr>
            <a:xfrm flipV="1">
              <a:off x="5707775" y="3049191"/>
              <a:ext cx="999668" cy="93593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Left Brace 59"/>
            <p:cNvSpPr/>
            <p:nvPr/>
          </p:nvSpPr>
          <p:spPr>
            <a:xfrm rot="2842594">
              <a:off x="6031437" y="2534087"/>
              <a:ext cx="268820" cy="1605013"/>
            </a:xfrm>
            <a:prstGeom prst="leftBrace">
              <a:avLst>
                <a:gd name="adj1" fmla="val 8333"/>
                <a:gd name="adj2" fmla="val 50662"/>
              </a:avLst>
            </a:prstGeom>
            <a:ln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446601" y="4305905"/>
                  <a:ext cx="81817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601" y="4305905"/>
                  <a:ext cx="818173" cy="24622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731" r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5828154" y="3013079"/>
                  <a:ext cx="537711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&gt;</m:t>
                        </m:r>
                        <m:r>
                          <a:rPr lang="en-US" sz="15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8154" y="3013079"/>
                  <a:ext cx="537711" cy="3231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/>
            <p:cNvCxnSpPr/>
            <p:nvPr/>
          </p:nvCxnSpPr>
          <p:spPr>
            <a:xfrm>
              <a:off x="6853961" y="2904875"/>
              <a:ext cx="503485" cy="4973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9189384" y="1997057"/>
            <a:ext cx="2962097" cy="2517412"/>
            <a:chOff x="9189384" y="1997057"/>
            <a:chExt cx="2962097" cy="2517412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9562153" y="2042777"/>
              <a:ext cx="45720" cy="187452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9561407" y="2195177"/>
              <a:ext cx="198120" cy="1812057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9594482" y="2347578"/>
              <a:ext cx="317445" cy="1581607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9594482" y="3619555"/>
              <a:ext cx="1617342" cy="35600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9603625" y="3637719"/>
              <a:ext cx="743661" cy="337838"/>
            </a:xfrm>
            <a:prstGeom prst="line">
              <a:avLst/>
            </a:prstGeom>
            <a:ln>
              <a:solidFill>
                <a:srgbClr val="0432FF"/>
              </a:solidFill>
              <a:prstDash val="lg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561407" y="1997057"/>
              <a:ext cx="2233534" cy="22335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9516433" y="3915794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0071169" y="3007490"/>
              <a:ext cx="54864" cy="548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0223569" y="3159890"/>
              <a:ext cx="54864" cy="548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0375969" y="3312290"/>
              <a:ext cx="54864" cy="548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9189384" y="2143275"/>
                  <a:ext cx="473206" cy="284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384" y="2143275"/>
                  <a:ext cx="473206" cy="28469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9438721" y="2305363"/>
                  <a:ext cx="473206" cy="284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8721" y="2305363"/>
                  <a:ext cx="473206" cy="28469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9603626" y="2458655"/>
                  <a:ext cx="473206" cy="284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3</m:t>
                            </m:r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3626" y="2458655"/>
                  <a:ext cx="473206" cy="284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/>
            <p:nvPr/>
          </p:nvCxnSpPr>
          <p:spPr>
            <a:xfrm flipV="1">
              <a:off x="10593323" y="2644974"/>
              <a:ext cx="381994" cy="37170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9349810" y="4052804"/>
                  <a:ext cx="42319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(0,0)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9810" y="4052804"/>
                  <a:ext cx="423193" cy="21544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4493" r="-15942" b="-3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10849411" y="2392808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9411" y="2392808"/>
                  <a:ext cx="34176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/>
            <p:cNvCxnSpPr/>
            <p:nvPr/>
          </p:nvCxnSpPr>
          <p:spPr>
            <a:xfrm flipV="1">
              <a:off x="9594482" y="3011534"/>
              <a:ext cx="999668" cy="93593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Left Brace 85"/>
            <p:cNvSpPr/>
            <p:nvPr/>
          </p:nvSpPr>
          <p:spPr>
            <a:xfrm rot="2842594">
              <a:off x="9606920" y="3205812"/>
              <a:ext cx="272637" cy="760764"/>
            </a:xfrm>
            <a:prstGeom prst="leftBrace">
              <a:avLst>
                <a:gd name="adj1" fmla="val 8333"/>
                <a:gd name="adj2" fmla="val 50662"/>
              </a:avLst>
            </a:prstGeom>
            <a:ln>
              <a:solidFill>
                <a:srgbClr val="0432FF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1333308" y="4268248"/>
                  <a:ext cx="81817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3308" y="4268248"/>
                  <a:ext cx="818173" cy="24622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985" r="-2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9363969" y="3231816"/>
                  <a:ext cx="537711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&lt;</m:t>
                        </m:r>
                        <m:r>
                          <a:rPr lang="en-US" sz="15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sz="15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3969" y="3231816"/>
                  <a:ext cx="537711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/>
            <p:cNvCxnSpPr/>
            <p:nvPr/>
          </p:nvCxnSpPr>
          <p:spPr>
            <a:xfrm>
              <a:off x="10115443" y="3442493"/>
              <a:ext cx="208343" cy="211473"/>
            </a:xfrm>
            <a:prstGeom prst="line">
              <a:avLst/>
            </a:prstGeom>
            <a:ln w="12700">
              <a:solidFill>
                <a:srgbClr val="0432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773760" y="5125900"/>
                <a:ext cx="5910380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Thus a hyperplane with normal vector </a:t>
                </a:r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charset="0"/>
                      </a:rPr>
                      <m:t>𝐰</m:t>
                    </m:r>
                  </m:oMath>
                </a14:m>
                <a:r>
                  <a:rPr lang="en-US" sz="1700" dirty="0" smtClean="0"/>
                  <a:t>, can separate two sets of points by examining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1700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1700" b="1" i="1">
                        <a:latin typeface="Cambria Math" charset="0"/>
                      </a:rPr>
                      <m:t>𝒙</m:t>
                    </m:r>
                    <m:r>
                      <a:rPr lang="en-US" sz="1700" b="0" i="1" smtClean="0">
                        <a:latin typeface="Cambria Math" charset="0"/>
                      </a:rPr>
                      <m:t>−</m:t>
                    </m:r>
                    <m:r>
                      <a:rPr lang="en-US" sz="17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1700" dirty="0" smtClean="0"/>
                  <a:t> is &gt; 0 or &lt; 0. (Remember our notation says </a:t>
                </a:r>
                <a:r>
                  <a:rPr lang="mr-IN" sz="1700" dirty="0" smtClean="0"/>
                  <a:t>–</a:t>
                </a:r>
                <a:r>
                  <a:rPr lang="en-US" sz="1700" dirty="0" smtClean="0"/>
                  <a:t>a is nothing but b).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60" y="5125900"/>
                <a:ext cx="5910380" cy="877163"/>
              </a:xfrm>
              <a:prstGeom prst="rect">
                <a:avLst/>
              </a:prstGeom>
              <a:blipFill rotWithShape="0">
                <a:blip r:embed="rId23"/>
                <a:stretch>
                  <a:fillRect l="-619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2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674557" y="832857"/>
            <a:ext cx="10088381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 Learning Algorithm </a:t>
            </a:r>
            <a:r>
              <a:rPr lang="mr-IN" sz="3200" dirty="0" smtClean="0">
                <a:solidFill>
                  <a:srgbClr val="434343"/>
                </a:solidFill>
              </a:rPr>
              <a:t>–</a:t>
            </a:r>
            <a:r>
              <a:rPr lang="en-US" sz="3200" dirty="0" smtClean="0">
                <a:solidFill>
                  <a:srgbClr val="434343"/>
                </a:solidFill>
              </a:rPr>
              <a:t> Convergence Proof</a:t>
            </a:r>
            <a:endParaRPr sz="3200" dirty="0">
              <a:solidFill>
                <a:srgbClr val="434343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17785" y="1506446"/>
                <a:ext cx="11556430" cy="520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Thus a simple classification rule can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𝒙</m:t>
                    </m:r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&lt;</m:t>
                    </m:r>
                    <m:r>
                      <a:rPr lang="en-US" sz="2400" i="1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For simplicity, let us assume that the hyperplane passes through origin </a:t>
                </a:r>
                <a:r>
                  <a:rPr lang="mr-IN" sz="2400" dirty="0" smtClean="0"/>
                  <a:t>–</a:t>
                </a:r>
                <a:r>
                  <a:rPr lang="en-US" sz="2400" dirty="0" smtClean="0"/>
                  <a:t> This does not affect the problem in our hand as it just shifts the origin. But that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. Thus the classification rule becomes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𝑠𝑔𝑛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∀(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There may not exist such hyperplane that can separate two sets of data. If it exists then the data is known to be linearly separable.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A more formal definition is </a:t>
                </a:r>
                <a:r>
                  <a:rPr lang="mr-IN" sz="2400" dirty="0" smtClean="0"/>
                  <a:t>–</a:t>
                </a:r>
                <a:r>
                  <a:rPr lang="en-US" sz="2400" dirty="0" smtClean="0"/>
                  <a:t> Two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 dimensional points are said to be linearly separable if there exists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real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=(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 ⋯,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such that every point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𝒙</m:t>
                    </m:r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⋯,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, satisfies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𝑠𝑔𝑛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every point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𝒙</m:t>
                    </m:r>
                    <m:r>
                      <a:rPr lang="en-US" sz="240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,⋯,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400" dirty="0"/>
                  <a:t>, satisfies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𝑠𝑔𝑛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, </a:t>
                </a:r>
                <a:endParaRPr lang="en-US" sz="2400" dirty="0"/>
              </a:p>
              <a:p>
                <a:endParaRPr lang="en-US" sz="17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5" y="1506446"/>
                <a:ext cx="11556430" cy="5209888"/>
              </a:xfrm>
              <a:prstGeom prst="rect">
                <a:avLst/>
              </a:prstGeom>
              <a:blipFill rotWithShape="0">
                <a:blip r:embed="rId3"/>
                <a:stretch>
                  <a:fillRect l="-686" t="-936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674557" y="832857"/>
            <a:ext cx="10088381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 Learning Algorithm </a:t>
            </a:r>
            <a:r>
              <a:rPr lang="mr-IN" sz="3200" dirty="0" smtClean="0">
                <a:solidFill>
                  <a:srgbClr val="434343"/>
                </a:solidFill>
              </a:rPr>
              <a:t>–</a:t>
            </a:r>
            <a:r>
              <a:rPr lang="en-US" sz="3200" dirty="0" smtClean="0">
                <a:solidFill>
                  <a:srgbClr val="434343"/>
                </a:solidFill>
              </a:rPr>
              <a:t> Convergence Proof</a:t>
            </a:r>
            <a:endParaRPr sz="32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68" y="1415979"/>
                <a:ext cx="12011132" cy="426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Without loss of generalization we will also assume the following while proving the convergence theorem.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We normalize all the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400" dirty="0" smtClean="0"/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𝑚𝑎𝑥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 ||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||=1</m:t>
                    </m:r>
                  </m:oMath>
                </a14:m>
                <a:r>
                  <a:rPr lang="en-IN" sz="2400" dirty="0" smtClean="0"/>
                  <a:t>, </a:t>
                </a:r>
                <a:r>
                  <a:rPr lang="en-IN" sz="2400" i="1" dirty="0" smtClean="0"/>
                  <a:t>i.e.,</a:t>
                </a:r>
                <a:r>
                  <a:rPr lang="en-IN" sz="2400" dirty="0" smtClean="0"/>
                  <a:t> </a:t>
                </a:r>
                <a:r>
                  <a:rPr lang="en-US" sz="2400" dirty="0"/>
                  <a:t>maximum length of any data </a:t>
                </a:r>
                <a:r>
                  <a:rPr lang="en-US" sz="2400" dirty="0" smtClean="0"/>
                  <a:t>point is 1. Notice that this does not affect the algorithm or the solution as,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𝑠𝑔𝑛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𝑠𝑔𝑛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f>
                          <m:fPr>
                            <m:ctrlPr>
                              <a:rPr lang="mr-IN" sz="24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||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charset="0"/>
                              </a:rPr>
                              <m:t>||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IN" sz="24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IN" sz="24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IN" sz="2400" dirty="0" smtClean="0"/>
                  <a:t>Margin of separation: This is the minimum distance between any data point and the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latin typeface="Cambria Math" charset="0"/>
                      </a:rPr>
                      <m:t>𝒙</m:t>
                    </m:r>
                    <m:r>
                      <a:rPr lang="en-US" sz="2400" b="1" i="1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IN" sz="2400" dirty="0" smtClean="0"/>
                  <a:t>. Such a hyperplane is defined to be the </a:t>
                </a:r>
                <a:r>
                  <a:rPr lang="en-IN" sz="2400" i="1" dirty="0" smtClean="0"/>
                  <a:t>maximum margin separator</a:t>
                </a:r>
                <a:r>
                  <a:rPr lang="en-IN" sz="2400" dirty="0" smtClean="0"/>
                  <a:t>.</a:t>
                </a:r>
                <a:br>
                  <a:rPr lang="en-IN" sz="2400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𝛾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sz="2400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 sz="2400" b="0" i="0" smtClean="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1" i="1" smtClean="0">
                                <a:latin typeface="Cambria Math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charset="0"/>
                          </a:rPr>
                          <m:t>|</m:t>
                        </m:r>
                      </m:e>
                    </m:func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8" y="1415979"/>
                <a:ext cx="12011132" cy="4266296"/>
              </a:xfrm>
              <a:prstGeom prst="rect">
                <a:avLst/>
              </a:prstGeom>
              <a:blipFill rotWithShape="0">
                <a:blip r:embed="rId3"/>
                <a:stretch>
                  <a:fillRect l="-812" t="-1143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674557" y="832857"/>
            <a:ext cx="10088381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 Learning Algorithm </a:t>
            </a:r>
            <a:r>
              <a:rPr lang="mr-IN" sz="3200" dirty="0" smtClean="0">
                <a:solidFill>
                  <a:srgbClr val="434343"/>
                </a:solidFill>
              </a:rPr>
              <a:t>–</a:t>
            </a:r>
            <a:r>
              <a:rPr lang="en-US" sz="3200" dirty="0" smtClean="0">
                <a:solidFill>
                  <a:srgbClr val="434343"/>
                </a:solidFill>
              </a:rPr>
              <a:t> Convergence Proof</a:t>
            </a:r>
            <a:endParaRPr sz="32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68" y="1371009"/>
                <a:ext cx="12011132" cy="542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be the normal to the maximum margin linear separator. We want our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𝒘</m:t>
                    </m:r>
                  </m:oMath>
                </a14:m>
                <a:r>
                  <a:rPr lang="en-IN" sz="2400" dirty="0" smtClean="0"/>
                  <a:t> in the perceptron algorithm in each step getting closer and closer to this (sort of) ideal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This means that the inner product between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𝒘</m:t>
                    </m:r>
                  </m:oMath>
                </a14:m>
                <a:r>
                  <a:rPr lang="en-IN" sz="24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should increase with each update.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Remember the update rule: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1" i="1">
                        <a:latin typeface="Cambria Math" charset="0"/>
                      </a:rPr>
                      <m:t>𝒘</m:t>
                    </m:r>
                    <m:r>
                      <a:rPr lang="en-US" sz="2400" b="1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4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IN" sz="2400" b="1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𝒘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(assuming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charset="0"/>
                      </a:rPr>
                      <m:t>=+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IN" sz="2400" dirty="0" smtClean="0"/>
                  <a:t>)</a:t>
                </a:r>
                <a:br>
                  <a:rPr lang="en-IN" sz="2400" dirty="0" smtClean="0"/>
                </a:br>
                <a:r>
                  <a:rPr lang="en-IN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  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Similarly for a negative training example,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𝒘</m:t>
                              </m:r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is negative as the example is negative and thus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IN" sz="2400" dirty="0" smtClean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So, in both cases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is increasing by at least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IN" sz="2400" dirty="0" smtClean="0"/>
                  <a:t>. Which means length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400" dirty="0" smtClean="0"/>
                  <a:t> increases with each update </a:t>
                </a:r>
                <a:r>
                  <a:rPr lang="en-IN" sz="2400" dirty="0" smtClean="0">
                    <a:solidFill>
                      <a:srgbClr val="FF0000"/>
                    </a:solidFill>
                    <a:sym typeface="Wingdings"/>
                  </a:rPr>
                  <a:t> Observation 1</a:t>
                </a:r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8" y="1371009"/>
                <a:ext cx="12011132" cy="5429820"/>
              </a:xfrm>
              <a:prstGeom prst="rect">
                <a:avLst/>
              </a:prstGeom>
              <a:blipFill rotWithShape="0">
                <a:blip r:embed="rId3"/>
                <a:stretch>
                  <a:fillRect l="-711" t="-898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536" y="4162482"/>
                <a:ext cx="166366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Previous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6" y="4162482"/>
                <a:ext cx="166366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545"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6494" y="4162482"/>
                <a:ext cx="167225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This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94" y="4162482"/>
                <a:ext cx="167225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899" t="-806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endCxn id="3" idx="3"/>
          </p:cNvCxnSpPr>
          <p:nvPr/>
        </p:nvCxnSpPr>
        <p:spPr>
          <a:xfrm rot="10800000" flipV="1">
            <a:off x="2012197" y="3852472"/>
            <a:ext cx="835934" cy="4946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8" idx="0"/>
          </p:cNvCxnSpPr>
          <p:nvPr/>
        </p:nvCxnSpPr>
        <p:spPr>
          <a:xfrm>
            <a:off x="4332157" y="3932402"/>
            <a:ext cx="550464" cy="23008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92209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674557" y="832857"/>
            <a:ext cx="10088381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 Learning Algorithm </a:t>
            </a:r>
            <a:r>
              <a:rPr lang="mr-IN" sz="3200" dirty="0" smtClean="0">
                <a:solidFill>
                  <a:srgbClr val="434343"/>
                </a:solidFill>
              </a:rPr>
              <a:t>–</a:t>
            </a:r>
            <a:r>
              <a:rPr lang="en-US" sz="3200" dirty="0" smtClean="0">
                <a:solidFill>
                  <a:srgbClr val="434343"/>
                </a:solidFill>
              </a:rPr>
              <a:t> Convergence Proof</a:t>
            </a:r>
            <a:endParaRPr sz="32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68" y="1371009"/>
                <a:ext cx="12011132" cy="485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length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400" dirty="0" smtClean="0"/>
                  <a:t>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charset="0"/>
                          </a:rPr>
                          <m:t>||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 smtClean="0"/>
                  <a:t>. Let us see, how this changes with each update.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charset="0"/>
                          </a:rPr>
                          <m:t>||</m:t>
                        </m:r>
                        <m:r>
                          <a:rPr lang="en-US" sz="22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 smtClean="0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𝒘</m:t>
                            </m:r>
                            <m:r>
                              <a:rPr lang="en-US" sz="2200" b="1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b="1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sSup>
                              <m:sSup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b="1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2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charset="0"/>
                          </a:rPr>
                          <m:t>𝒘</m:t>
                        </m:r>
                        <m:r>
                          <a:rPr lang="en-US" sz="2200" b="1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200" b="1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2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1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smtClean="0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+2</m:t>
                    </m:r>
                    <m:sSup>
                      <m:sSupPr>
                        <m:ctrlPr>
                          <a:rPr lang="en-US" sz="22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200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b="1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200" b="1" i="1">
                        <a:latin typeface="Cambria Math" charset="0"/>
                      </a:rPr>
                      <m:t>𝒘</m:t>
                    </m:r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b="1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b="0" i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charset="0"/>
                          </a:rPr>
                          <m:t>||</m:t>
                        </m:r>
                        <m:r>
                          <a:rPr lang="en-US" sz="2200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200" b="1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2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20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IN" sz="22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Let us consider the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=+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IN" sz="2400" dirty="0" smtClean="0"/>
                  <a:t> first.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||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+2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𝒘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||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8" y="1371009"/>
                <a:ext cx="12011132" cy="4853188"/>
              </a:xfrm>
              <a:prstGeom prst="rect">
                <a:avLst/>
              </a:prstGeom>
              <a:blipFill rotWithShape="0">
                <a:blip r:embed="rId3"/>
                <a:stretch>
                  <a:fillRect l="-711" t="-11935" b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546" y="4471284"/>
                <a:ext cx="4028592" cy="10375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This is negative as update occurs only on misclassification and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charset="0"/>
                      </a:rPr>
                      <m:t>=+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dirty="0" smtClean="0"/>
                  <a:t>, misclassification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charset="0"/>
                      </a:rPr>
                      <m:t>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≤0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46" y="4471284"/>
                <a:ext cx="4028592" cy="1037592"/>
              </a:xfrm>
              <a:prstGeom prst="rect">
                <a:avLst/>
              </a:prstGeom>
              <a:blipFill rotWithShape="0">
                <a:blip r:embed="rId4"/>
                <a:stretch>
                  <a:fillRect l="-1207" t="-2312" r="-302" b="-63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8024" y="4471284"/>
                <a:ext cx="402859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≤1</m:t>
                    </m:r>
                  </m:oMath>
                </a14:m>
                <a:r>
                  <a:rPr lang="en-US" dirty="0" smtClean="0"/>
                  <a:t>, as we assumed every point is rescaled to unit ball.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024" y="4471284"/>
                <a:ext cx="4028592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056" t="-3670" r="-1207" b="-119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>
            <a:endCxn id="11" idx="0"/>
          </p:cNvCxnSpPr>
          <p:nvPr/>
        </p:nvCxnSpPr>
        <p:spPr>
          <a:xfrm rot="10800000" flipV="1">
            <a:off x="2347843" y="4062334"/>
            <a:ext cx="1384709" cy="40895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12" idx="0"/>
          </p:cNvCxnSpPr>
          <p:nvPr/>
        </p:nvCxnSpPr>
        <p:spPr>
          <a:xfrm>
            <a:off x="4967682" y="4062334"/>
            <a:ext cx="1984638" cy="40895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674557" y="832857"/>
            <a:ext cx="10088381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 Learning Algorithm </a:t>
            </a:r>
            <a:r>
              <a:rPr lang="mr-IN" sz="3200" dirty="0" smtClean="0">
                <a:solidFill>
                  <a:srgbClr val="434343"/>
                </a:solidFill>
              </a:rPr>
              <a:t>–</a:t>
            </a:r>
            <a:r>
              <a:rPr lang="en-US" sz="3200" dirty="0" smtClean="0">
                <a:solidFill>
                  <a:srgbClr val="434343"/>
                </a:solidFill>
              </a:rPr>
              <a:t> Convergence Proof</a:t>
            </a:r>
            <a:endParaRPr sz="32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68" y="1371009"/>
                <a:ext cx="12011132" cy="455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Let us now consider the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IN" sz="2400" dirty="0" smtClean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||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2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𝒘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Using similar arguments,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𝒘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IN" sz="2400" dirty="0" smtClean="0"/>
                  <a:t>, so,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charset="0"/>
                      </a:rPr>
                      <m:t>−2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𝒘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IN" sz="2400" dirty="0" smtClean="0"/>
                  <a:t> and also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≤1</m:t>
                    </m:r>
                  </m:oMath>
                </a14:m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So, here also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||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IN" sz="2400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So, the length of the updated vector is increasing but it is increasing in a controlled way. </a:t>
                </a:r>
                <a:r>
                  <a:rPr lang="en-IN" sz="2400" dirty="0">
                    <a:solidFill>
                      <a:srgbClr val="FF0000"/>
                    </a:solidFill>
                    <a:sym typeface="Wingdings"/>
                  </a:rPr>
                  <a:t> Observation 2</a:t>
                </a:r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8" y="1371009"/>
                <a:ext cx="12011132" cy="4556055"/>
              </a:xfrm>
              <a:prstGeom prst="rect">
                <a:avLst/>
              </a:prstGeom>
              <a:blipFill rotWithShape="0">
                <a:blip r:embed="rId3"/>
                <a:stretch>
                  <a:fillRect l="-711" t="-535"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674557" y="832857"/>
            <a:ext cx="10088381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 Learning Algorithm </a:t>
            </a:r>
            <a:r>
              <a:rPr lang="mr-IN" sz="3200" dirty="0" smtClean="0">
                <a:solidFill>
                  <a:srgbClr val="434343"/>
                </a:solidFill>
              </a:rPr>
              <a:t>–</a:t>
            </a:r>
            <a:r>
              <a:rPr lang="en-US" sz="3200" dirty="0" smtClean="0">
                <a:solidFill>
                  <a:srgbClr val="434343"/>
                </a:solidFill>
              </a:rPr>
              <a:t> Convergence Proof</a:t>
            </a:r>
            <a:endParaRPr sz="32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68" y="1371009"/>
                <a:ext cx="12011132" cy="430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Say after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IN" sz="2400" dirty="0" smtClean="0"/>
                  <a:t> iterations,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𝒘</m:t>
                    </m:r>
                  </m:oMath>
                </a14:m>
                <a:r>
                  <a:rPr lang="en-IN" sz="2400" dirty="0" smtClean="0"/>
                  <a:t> is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400" dirty="0" smtClean="0"/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So </a:t>
                </a:r>
                <a:r>
                  <a:rPr lang="en-IN" sz="2400" dirty="0" smtClean="0">
                    <a:solidFill>
                      <a:srgbClr val="FF0000"/>
                    </a:solidFill>
                  </a:rPr>
                  <a:t>observation 1</a:t>
                </a:r>
                <a:r>
                  <a:rPr lang="en-IN" sz="2400" dirty="0" smtClean="0"/>
                  <a:t> implies,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IN" sz="2400" dirty="0" smtClean="0"/>
                  <a:t> and </a:t>
                </a:r>
                <a:r>
                  <a:rPr lang="en-IN" sz="2400" dirty="0" smtClean="0">
                    <a:solidFill>
                      <a:srgbClr val="FF0000"/>
                    </a:solidFill>
                  </a:rPr>
                  <a:t>observation 2</a:t>
                </a:r>
                <a:r>
                  <a:rPr lang="en-IN" sz="2400" dirty="0" smtClean="0"/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IN" sz="2400" dirty="0" smtClean="0"/>
                  <a:t> [remember the initial value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𝒘</m:t>
                    </m:r>
                  </m:oMath>
                </a14:m>
                <a:r>
                  <a:rPr lang="en-IN" sz="2400" dirty="0" smtClean="0"/>
                  <a:t> is </a:t>
                </a:r>
                <a:r>
                  <a:rPr lang="en-IN" sz="2400" b="1" dirty="0" smtClean="0"/>
                  <a:t>0</a:t>
                </a:r>
                <a:r>
                  <a:rPr lang="en-IN" sz="2400" dirty="0" smtClean="0"/>
                  <a:t>]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Now we have to apply the Cauchy-Swartz inequality.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400" b="1" i="1" smtClean="0">
                        <a:latin typeface="Cambria Math" charset="0"/>
                      </a:rPr>
                      <m:t>≥</m:t>
                    </m:r>
                    <m:sSubSup>
                      <m:sSubSup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2400" dirty="0" smtClean="0"/>
                  <a:t> , 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400" b="1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1</m:t>
                    </m:r>
                  </m:oMath>
                </a14:m>
                <a:r>
                  <a:rPr lang="en-IN" sz="2400" dirty="0" smtClean="0"/>
                  <a:t>, so, 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1" i="1">
                        <a:latin typeface="Cambria Math" charset="0"/>
                      </a:rPr>
                      <m:t>≥</m:t>
                    </m:r>
                    <m:sSubSup>
                      <m:sSub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𝛾</m:t>
                    </m:r>
                  </m:oMath>
                </a14:m>
                <a:r>
                  <a:rPr lang="en-IN" sz="2400" dirty="0" smtClean="0"/>
                  <a:t> [</a:t>
                </a:r>
                <a:r>
                  <a:rPr lang="en-IN" sz="2400" dirty="0">
                    <a:solidFill>
                      <a:srgbClr val="FF0000"/>
                    </a:solidFill>
                  </a:rPr>
                  <a:t>observation 1</a:t>
                </a:r>
                <a:r>
                  <a:rPr lang="en-IN" sz="2400" dirty="0" smtClean="0"/>
                  <a:t>]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This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IN" sz="2400" dirty="0" smtClean="0"/>
                  <a:t> </a:t>
                </a:r>
                <a:r>
                  <a:rPr lang="en-IN" sz="2400" dirty="0"/>
                  <a:t>[</a:t>
                </a:r>
                <a:r>
                  <a:rPr lang="en-IN" sz="2400" dirty="0">
                    <a:solidFill>
                      <a:srgbClr val="FF0000"/>
                    </a:solidFill>
                  </a:rPr>
                  <a:t>observation </a:t>
                </a:r>
                <a:r>
                  <a:rPr lang="en-IN" sz="24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IN" sz="2400" dirty="0" smtClean="0"/>
                  <a:t>]</a:t>
                </a:r>
                <a:endParaRPr lang="en-IN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IN" sz="2400" dirty="0" smtClean="0"/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8" y="1371009"/>
                <a:ext cx="12011132" cy="4307333"/>
              </a:xfrm>
              <a:prstGeom prst="rect">
                <a:avLst/>
              </a:prstGeom>
              <a:blipFill rotWithShape="0">
                <a:blip r:embed="rId3"/>
                <a:stretch>
                  <a:fillRect l="-711" t="-1133" r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82" y="925429"/>
            <a:ext cx="5395159" cy="539515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25" y="4153921"/>
            <a:ext cx="3581862" cy="24096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77866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15" name="Google Shape;100;p14"/>
          <p:cNvSpPr txBox="1"/>
          <p:nvPr/>
        </p:nvSpPr>
        <p:spPr>
          <a:xfrm>
            <a:off x="2501680" y="832857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Popular Choices of Activation Functions</a:t>
            </a:r>
            <a:endParaRPr sz="2800" dirty="0">
              <a:solidFill>
                <a:srgbClr val="43434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" y="1253307"/>
            <a:ext cx="2501680" cy="250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1680" y="1468058"/>
                <a:ext cx="25756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Linear activation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1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Unbounded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80" y="1468058"/>
                <a:ext cx="257564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891" t="-3046" r="-1655" b="-50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25" y="1253307"/>
            <a:ext cx="3712290" cy="2497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80787" y="1468058"/>
                <a:ext cx="2896370" cy="1628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Sigmoid activation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1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Bounded (0, 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Always positive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787" y="1468058"/>
                <a:ext cx="2896370" cy="1628651"/>
              </a:xfrm>
              <a:prstGeom prst="rect">
                <a:avLst/>
              </a:prstGeom>
              <a:blipFill rotWithShape="0">
                <a:blip r:embed="rId7"/>
                <a:stretch>
                  <a:fillRect l="-1681" t="-2247" b="-37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" y="4153921"/>
            <a:ext cx="3216765" cy="2164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18439" y="4175437"/>
                <a:ext cx="2674322" cy="2269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tanh activation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𝑡𝑎𝑛h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8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800" b="0" i="1" dirty="0" smtClean="0">
                    <a:latin typeface="Cambria Math" panose="02040503050406030204" pitchFamily="18" charset="0"/>
                  </a:rPr>
                </a:br>
                <a:r>
                  <a:rPr lang="en-US" sz="1800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1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Bounded (-1, 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Can be positive or</a:t>
                </a:r>
                <a:br>
                  <a:rPr lang="en-US" sz="1800" dirty="0" smtClean="0"/>
                </a:br>
                <a:r>
                  <a:rPr lang="en-US" sz="1800" dirty="0" smtClean="0"/>
                  <a:t>negative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439" y="4175437"/>
                <a:ext cx="2674322" cy="2269467"/>
              </a:xfrm>
              <a:prstGeom prst="rect">
                <a:avLst/>
              </a:prstGeom>
              <a:blipFill rotWithShape="0">
                <a:blip r:embed="rId9"/>
                <a:stretch>
                  <a:fillRect l="-2055" t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411215" y="4180322"/>
                <a:ext cx="2701381" cy="1886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ReLU activation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⁡(0,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Bounded below by 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not upper-bounded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IN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215" y="4180322"/>
                <a:ext cx="2701381" cy="1886863"/>
              </a:xfrm>
              <a:prstGeom prst="rect">
                <a:avLst/>
              </a:prstGeom>
              <a:blipFill rotWithShape="0">
                <a:blip r:embed="rId10"/>
                <a:stretch>
                  <a:fillRect l="-2032" t="-1942" r="-15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2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702983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Some Logistics </a:t>
            </a:r>
            <a:r>
              <a:rPr lang="en-US" sz="3630" smtClean="0"/>
              <a:t>Related Announcements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52153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Homework 1 will be up tomorrow. Set up your </a:t>
            </a:r>
            <a:r>
              <a:rPr lang="en-US" dirty="0" err="1" smtClean="0">
                <a:solidFill>
                  <a:prstClr val="black"/>
                </a:solidFill>
              </a:rPr>
              <a:t>moodle</a:t>
            </a:r>
            <a:r>
              <a:rPr lang="en-US" dirty="0" smtClean="0">
                <a:solidFill>
                  <a:prstClr val="black"/>
                </a:solidFill>
              </a:rPr>
              <a:t> account.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Go to </a:t>
            </a:r>
            <a:r>
              <a:rPr lang="mr-IN" dirty="0" smtClean="0">
                <a:hlinkClick r:id="rId3"/>
              </a:rPr>
              <a:t>https</a:t>
            </a:r>
            <a:r>
              <a:rPr lang="mr-IN" dirty="0">
                <a:hlinkClick r:id="rId3"/>
              </a:rPr>
              <a:t>://10.5.18.110/moodle</a:t>
            </a:r>
            <a:r>
              <a:rPr lang="mr-IN" dirty="0" smtClean="0">
                <a:hlinkClick r:id="rId3"/>
              </a:rPr>
              <a:t>/</a:t>
            </a:r>
            <a:r>
              <a:rPr lang="en-US" dirty="0" smtClean="0">
                <a:solidFill>
                  <a:prstClr val="black"/>
                </a:solidFill>
              </a:rPr>
              <a:t> and look for </a:t>
            </a:r>
            <a:r>
              <a:rPr lang="en-US" dirty="0">
                <a:solidFill>
                  <a:prstClr val="black"/>
                </a:solidFill>
              </a:rPr>
              <a:t>the course - Deep Learning (Spring 2020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The enrollment </a:t>
            </a:r>
            <a:r>
              <a:rPr lang="en-US" dirty="0">
                <a:solidFill>
                  <a:prstClr val="black"/>
                </a:solidFill>
              </a:rPr>
              <a:t>key </a:t>
            </a:r>
            <a:r>
              <a:rPr lang="en-US" dirty="0" smtClean="0">
                <a:solidFill>
                  <a:prstClr val="black"/>
                </a:solidFill>
              </a:rPr>
              <a:t>is provided in Piazza</a:t>
            </a:r>
          </a:p>
          <a:p>
            <a:pPr lvl="1">
              <a:lnSpc>
                <a:spcPts val="3000"/>
              </a:lnSpc>
            </a:pPr>
            <a:r>
              <a:rPr lang="en-US" dirty="0">
                <a:solidFill>
                  <a:prstClr val="black"/>
                </a:solidFill>
              </a:rPr>
              <a:t>You must put your Roll Number in your profile</a:t>
            </a:r>
            <a:r>
              <a:rPr lang="en-US" dirty="0" smtClean="0">
                <a:solidFill>
                  <a:prstClr val="black"/>
                </a:solidFill>
              </a:rPr>
              <a:t>. Instruction is in Piazza.</a:t>
            </a:r>
          </a:p>
          <a:p>
            <a:pPr>
              <a:lnSpc>
                <a:spcPts val="3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The google form for submitting project group information and abstract is up (Check Piazza). The deadline is Friday Jan 31</a:t>
            </a:r>
            <a:r>
              <a:rPr lang="en-US" baseline="30000" dirty="0" smtClean="0">
                <a:solidFill>
                  <a:prstClr val="black"/>
                </a:solidFill>
              </a:rPr>
              <a:t>st</a:t>
            </a:r>
            <a:r>
              <a:rPr lang="en-US" dirty="0" smtClean="0">
                <a:solidFill>
                  <a:prstClr val="black"/>
                </a:solidFill>
              </a:rPr>
              <a:t>, 11:59 pm.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The link to the Piazza post </a:t>
            </a:r>
            <a:r>
              <a:rPr lang="mr-IN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hlinkClick r:id="rId4"/>
              </a:rPr>
              <a:t>https://piazza.com/class/k4viwh96gqm2sa?cid=11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The link to the Google form </a:t>
            </a:r>
            <a:r>
              <a:rPr lang="mr-IN" dirty="0" smtClean="0">
                <a:solidFill>
                  <a:prstClr val="black"/>
                </a:solidFill>
              </a:rPr>
              <a:t>–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forms.gle/erATFN5AcuDZiLxB6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Use this form to let us know if you did not get Piazza invitation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92277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8352846" y="2189155"/>
            <a:ext cx="924650" cy="86856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1527164" y="1959013"/>
            <a:ext cx="2734543" cy="1098704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Google Shape;100;p14"/>
          <p:cNvSpPr txBox="1"/>
          <p:nvPr/>
        </p:nvSpPr>
        <p:spPr>
          <a:xfrm>
            <a:off x="3394564" y="832857"/>
            <a:ext cx="5179280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Multilayer Neural Network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273587" y="1664065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663068" y="1740794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2"/>
          </p:cNvCxnSpPr>
          <p:nvPr/>
        </p:nvCxnSpPr>
        <p:spPr>
          <a:xfrm>
            <a:off x="663068" y="2551684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3"/>
          </p:cNvCxnSpPr>
          <p:nvPr/>
        </p:nvCxnSpPr>
        <p:spPr>
          <a:xfrm flipV="1">
            <a:off x="730160" y="2806271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2" idx="4"/>
          </p:cNvCxnSpPr>
          <p:nvPr/>
        </p:nvCxnSpPr>
        <p:spPr>
          <a:xfrm flipV="1">
            <a:off x="2031220" y="2911724"/>
            <a:ext cx="0" cy="108012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6"/>
          </p:cNvCxnSpPr>
          <p:nvPr/>
        </p:nvCxnSpPr>
        <p:spPr>
          <a:xfrm flipV="1">
            <a:off x="2391260" y="2549195"/>
            <a:ext cx="1081771" cy="24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139326" y="2962687"/>
            <a:ext cx="36000" cy="340800"/>
            <a:chOff x="2731586" y="4043627"/>
            <a:chExt cx="36000" cy="340800"/>
          </a:xfrm>
        </p:grpSpPr>
        <p:sp>
          <p:nvSpPr>
            <p:cNvPr id="5" name="Oval 4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718" y="1410652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8" y="1410652"/>
                <a:ext cx="50853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6718" y="2219426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8" y="2219426"/>
                <a:ext cx="51802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86718" y="3676831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8" y="3676831"/>
                <a:ext cx="545149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43286" y="1466570"/>
                <a:ext cx="5838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6" y="1466570"/>
                <a:ext cx="58387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43286" y="2025975"/>
                <a:ext cx="5933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6" y="2025975"/>
                <a:ext cx="59336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43286" y="3647681"/>
                <a:ext cx="6204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86" y="3647681"/>
                <a:ext cx="62049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5447" y="4062042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47" y="4062042"/>
                <a:ext cx="29815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8401" y="3215633"/>
                <a:ext cx="12293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01" y="3215633"/>
                <a:ext cx="122937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8098" y="2056752"/>
                <a:ext cx="9233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098" y="2056752"/>
                <a:ext cx="923330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671180" y="2191644"/>
            <a:ext cx="860767" cy="720080"/>
            <a:chOff x="3359696" y="3429000"/>
            <a:chExt cx="860767" cy="720080"/>
          </a:xfrm>
        </p:grpSpPr>
        <p:sp>
          <p:nvSpPr>
            <p:cNvPr id="22" name="Oval 21"/>
            <p:cNvSpPr/>
            <p:nvPr/>
          </p:nvSpPr>
          <p:spPr>
            <a:xfrm>
              <a:off x="3359696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26091" y="3443712"/>
              <a:ext cx="794372" cy="69090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489636" y="2189155"/>
            <a:ext cx="772071" cy="720080"/>
            <a:chOff x="6644172" y="4270432"/>
            <a:chExt cx="772071" cy="720080"/>
          </a:xfrm>
        </p:grpSpPr>
        <p:sp>
          <p:nvSpPr>
            <p:cNvPr id="61" name="Oval 60"/>
            <p:cNvSpPr/>
            <p:nvPr/>
          </p:nvSpPr>
          <p:spPr>
            <a:xfrm>
              <a:off x="6644172" y="4270432"/>
              <a:ext cx="720080" cy="72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644172" y="4383657"/>
                  <a:ext cx="772071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172" y="4383657"/>
                  <a:ext cx="77207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Arrow Connector 64"/>
          <p:cNvCxnSpPr/>
          <p:nvPr/>
        </p:nvCxnSpPr>
        <p:spPr>
          <a:xfrm>
            <a:off x="4209716" y="2546706"/>
            <a:ext cx="622884" cy="24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00642" y="2233181"/>
                <a:ext cx="350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42" y="2233181"/>
                <a:ext cx="350032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65" y="2233181"/>
            <a:ext cx="746306" cy="746306"/>
          </a:xfrm>
          <a:prstGeom prst="rect">
            <a:avLst/>
          </a:prstGeom>
        </p:spPr>
      </p:pic>
      <p:sp>
        <p:nvSpPr>
          <p:cNvPr id="55" name="Google Shape;119;p14"/>
          <p:cNvSpPr/>
          <p:nvPr/>
        </p:nvSpPr>
        <p:spPr>
          <a:xfrm>
            <a:off x="7041940" y="1723095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6" name="Straight Arrow Connector 55"/>
          <p:cNvCxnSpPr>
            <a:endCxn id="77" idx="1"/>
          </p:cNvCxnSpPr>
          <p:nvPr/>
        </p:nvCxnSpPr>
        <p:spPr>
          <a:xfrm>
            <a:off x="7431421" y="1799824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77" idx="2"/>
          </p:cNvCxnSpPr>
          <p:nvPr/>
        </p:nvCxnSpPr>
        <p:spPr>
          <a:xfrm>
            <a:off x="7431421" y="2610714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77" idx="3"/>
          </p:cNvCxnSpPr>
          <p:nvPr/>
        </p:nvCxnSpPr>
        <p:spPr>
          <a:xfrm flipV="1">
            <a:off x="7498513" y="2865301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77" idx="4"/>
          </p:cNvCxnSpPr>
          <p:nvPr/>
        </p:nvCxnSpPr>
        <p:spPr>
          <a:xfrm flipV="1">
            <a:off x="8799573" y="2970754"/>
            <a:ext cx="0" cy="108012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7907679" y="3021717"/>
            <a:ext cx="36000" cy="340800"/>
            <a:chOff x="2731586" y="4043627"/>
            <a:chExt cx="36000" cy="340800"/>
          </a:xfrm>
        </p:grpSpPr>
        <p:sp>
          <p:nvSpPr>
            <p:cNvPr id="63" name="Oval 62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955071" y="1469682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71" y="1469682"/>
                <a:ext cx="508537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955071" y="2278456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71" y="2278456"/>
                <a:ext cx="518027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955071" y="3735861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71" y="3735861"/>
                <a:ext cx="545149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711639" y="1525600"/>
                <a:ext cx="5838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39" y="1525600"/>
                <a:ext cx="583878" cy="49244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711639" y="2085005"/>
                <a:ext cx="5933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39" y="2085005"/>
                <a:ext cx="593368" cy="49244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711639" y="3706711"/>
                <a:ext cx="6204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39" y="3706711"/>
                <a:ext cx="620491" cy="49244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653800" y="4121072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800" y="4121072"/>
                <a:ext cx="298159" cy="43088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906754" y="3274663"/>
                <a:ext cx="12293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754" y="3274663"/>
                <a:ext cx="1229376" cy="43088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466550" y="2567244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50" y="2567244"/>
                <a:ext cx="697242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10526" r="-1491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>
            <a:off x="9181213" y="2612477"/>
            <a:ext cx="622884" cy="24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772139" y="2298952"/>
                <a:ext cx="350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9" y="2298952"/>
                <a:ext cx="350032" cy="49244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4126085" y="4853670"/>
            <a:ext cx="319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bit of notation change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189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0" grpId="0" animBg="1"/>
      <p:bldP spid="119" grpId="0"/>
      <p:bldP spid="7" grpId="0"/>
      <p:bldP spid="48" grpId="0"/>
      <p:bldP spid="49" grpId="0"/>
      <p:bldP spid="50" grpId="0"/>
      <p:bldP spid="51" grpId="0"/>
      <p:bldP spid="52" grpId="0"/>
      <p:bldP spid="8" grpId="0"/>
      <p:bldP spid="9" grpId="0"/>
      <p:bldP spid="10" grpId="0"/>
      <p:bldP spid="19" grpId="0"/>
      <p:bldP spid="5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81" grpId="0"/>
      <p:bldP spid="83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2125313"/>
            <a:ext cx="746306" cy="746306"/>
          </a:xfrm>
          <a:prstGeom prst="rect">
            <a:avLst/>
          </a:prstGeom>
          <a:noFill/>
        </p:spPr>
      </p:pic>
      <p:sp>
        <p:nvSpPr>
          <p:cNvPr id="100" name="Google Shape;100;p14"/>
          <p:cNvSpPr txBox="1"/>
          <p:nvPr/>
        </p:nvSpPr>
        <p:spPr>
          <a:xfrm>
            <a:off x="3394564" y="832857"/>
            <a:ext cx="5179280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Multilayer Neural Network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3480790"/>
            <a:ext cx="746306" cy="746306"/>
          </a:xfrm>
          <a:prstGeom prst="rect">
            <a:avLst/>
          </a:prstGeom>
        </p:spPr>
      </p:pic>
      <p:sp>
        <p:nvSpPr>
          <p:cNvPr id="55" name="Google Shape;119;p14"/>
          <p:cNvSpPr/>
          <p:nvPr/>
        </p:nvSpPr>
        <p:spPr>
          <a:xfrm>
            <a:off x="336842" y="1615227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26323" y="1691956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6323" y="2502846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93415" y="2757433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endCxn id="97" idx="1"/>
          </p:cNvCxnSpPr>
          <p:nvPr/>
        </p:nvCxnSpPr>
        <p:spPr>
          <a:xfrm flipV="1">
            <a:off x="2474259" y="3858947"/>
            <a:ext cx="1125933" cy="35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97" idx="1"/>
          </p:cNvCxnSpPr>
          <p:nvPr/>
        </p:nvCxnSpPr>
        <p:spPr>
          <a:xfrm>
            <a:off x="2468373" y="2498466"/>
            <a:ext cx="1131819" cy="136048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94475" y="1796659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526" r="-1578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739588" y="1680882"/>
            <a:ext cx="1100300" cy="194711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1"/>
          </p:cNvCxnSpPr>
          <p:nvPr/>
        </p:nvCxnSpPr>
        <p:spPr>
          <a:xfrm>
            <a:off x="746007" y="2518386"/>
            <a:ext cx="976060" cy="133555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1"/>
          </p:cNvCxnSpPr>
          <p:nvPr/>
        </p:nvCxnSpPr>
        <p:spPr>
          <a:xfrm flipV="1">
            <a:off x="817950" y="3853943"/>
            <a:ext cx="904117" cy="13312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73317" y="3140826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13" y="5598241"/>
            <a:ext cx="746306" cy="746306"/>
          </a:xfrm>
          <a:prstGeom prst="rect">
            <a:avLst/>
          </a:prstGeom>
        </p:spPr>
      </p:pic>
      <p:cxnSp>
        <p:nvCxnSpPr>
          <p:cNvPr id="54" name="Straight Arrow Connector 53"/>
          <p:cNvCxnSpPr>
            <a:endCxn id="97" idx="1"/>
          </p:cNvCxnSpPr>
          <p:nvPr/>
        </p:nvCxnSpPr>
        <p:spPr>
          <a:xfrm flipV="1">
            <a:off x="2474259" y="3858947"/>
            <a:ext cx="1125933" cy="211244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60163" y="5258277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39588" y="1744041"/>
            <a:ext cx="1089212" cy="398440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11987" y="2457833"/>
            <a:ext cx="996219" cy="34836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20271" y="4020670"/>
            <a:ext cx="900953" cy="196327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076475" y="4432863"/>
            <a:ext cx="36000" cy="340800"/>
            <a:chOff x="2731586" y="4043627"/>
            <a:chExt cx="36000" cy="340800"/>
          </a:xfrm>
        </p:grpSpPr>
        <p:sp>
          <p:nvSpPr>
            <p:cNvPr id="84" name="Oval 8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1491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398360" y="3066249"/>
            <a:ext cx="36000" cy="340800"/>
            <a:chOff x="2731586" y="4043627"/>
            <a:chExt cx="36000" cy="340800"/>
          </a:xfrm>
        </p:grpSpPr>
        <p:sp>
          <p:nvSpPr>
            <p:cNvPr id="90" name="Oval 89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Oval 90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2" name="Oval 91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Left Brace 5"/>
          <p:cNvSpPr/>
          <p:nvPr/>
        </p:nvSpPr>
        <p:spPr>
          <a:xfrm rot="5400000">
            <a:off x="396234" y="98468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-28641" y="921212"/>
            <a:ext cx="123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5" name="Left Brace 94"/>
          <p:cNvSpPr/>
          <p:nvPr/>
        </p:nvSpPr>
        <p:spPr>
          <a:xfrm rot="5400000">
            <a:off x="1977684" y="99050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TextBox 95"/>
          <p:cNvSpPr txBox="1"/>
          <p:nvPr/>
        </p:nvSpPr>
        <p:spPr>
          <a:xfrm>
            <a:off x="1552809" y="927032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92" y="3485794"/>
            <a:ext cx="746306" cy="74630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649256" y="3802402"/>
                <a:ext cx="597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56" y="3802402"/>
                <a:ext cx="59740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1633" t="-26667" r="-2244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>
            <a:off x="4320045" y="3860118"/>
            <a:ext cx="338016" cy="187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98256" y="3571794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56" y="3571794"/>
                <a:ext cx="288284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eft Brace 70"/>
          <p:cNvSpPr/>
          <p:nvPr/>
        </p:nvSpPr>
        <p:spPr>
          <a:xfrm rot="5400000">
            <a:off x="3836544" y="282165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TextBox 72"/>
          <p:cNvSpPr txBox="1"/>
          <p:nvPr/>
        </p:nvSpPr>
        <p:spPr>
          <a:xfrm>
            <a:off x="3411669" y="2758182"/>
            <a:ext cx="14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51115" y="2991332"/>
            <a:ext cx="370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Intuition</a:t>
            </a:r>
            <a:r>
              <a:rPr lang="en-US" dirty="0" smtClean="0"/>
              <a:t>:-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Hidden Layer: </a:t>
            </a:r>
            <a:r>
              <a:rPr lang="en-US" dirty="0" smtClean="0"/>
              <a:t>Extracts better representation of the input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Output layer: </a:t>
            </a:r>
            <a:r>
              <a:rPr lang="en-US" dirty="0" smtClean="0"/>
              <a:t>Does the classification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44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3394564" y="832857"/>
            <a:ext cx="5179280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Multilayer Neural Network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2125313"/>
            <a:ext cx="746306" cy="746306"/>
          </a:xfrm>
          <a:prstGeom prst="rect">
            <a:avLst/>
          </a:prstGeom>
        </p:spPr>
      </p:pic>
      <p:sp>
        <p:nvSpPr>
          <p:cNvPr id="55" name="Google Shape;119;p14"/>
          <p:cNvSpPr/>
          <p:nvPr/>
        </p:nvSpPr>
        <p:spPr>
          <a:xfrm>
            <a:off x="336842" y="1615227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26323" y="1691956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6323" y="2502846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93415" y="2757433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94475" y="1796659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202581" y="2913849"/>
            <a:ext cx="36000" cy="340800"/>
            <a:chOff x="2731586" y="4043627"/>
            <a:chExt cx="36000" cy="340800"/>
          </a:xfrm>
        </p:grpSpPr>
        <p:sp>
          <p:nvSpPr>
            <p:cNvPr id="63" name="Oval 62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87305" y="2245622"/>
                <a:ext cx="57426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05" y="2245622"/>
                <a:ext cx="574260" cy="4612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>
            <a:off x="2476115" y="2504609"/>
            <a:ext cx="622884" cy="24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3865" y="1425011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65" y="1425011"/>
                <a:ext cx="536044" cy="409536"/>
              </a:xfrm>
              <a:prstGeom prst="rect">
                <a:avLst/>
              </a:prstGeom>
              <a:blipFill rotWithShape="0">
                <a:blip r:embed="rId9"/>
                <a:stretch>
                  <a:fillRect l="-6897" t="-4478" r="-11494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28135" y="2051031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35" y="2051031"/>
                <a:ext cx="536044" cy="409536"/>
              </a:xfrm>
              <a:prstGeom prst="rect">
                <a:avLst/>
              </a:prstGeom>
              <a:blipFill rotWithShape="0">
                <a:blip r:embed="rId10"/>
                <a:stretch>
                  <a:fillRect l="-6818" t="-2941" r="-10227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14363" y="3649614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63" y="3649614"/>
                <a:ext cx="536044" cy="409536"/>
              </a:xfrm>
              <a:prstGeom prst="rect">
                <a:avLst/>
              </a:prstGeom>
              <a:blipFill rotWithShape="0">
                <a:blip r:embed="rId1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142348" y="1679073"/>
                <a:ext cx="1290418" cy="409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348" y="1679073"/>
                <a:ext cx="1290418" cy="409856"/>
              </a:xfrm>
              <a:prstGeom prst="rect">
                <a:avLst/>
              </a:prstGeom>
              <a:blipFill rotWithShape="0">
                <a:blip r:embed="rId12"/>
                <a:stretch>
                  <a:fillRect l="-1887" t="-2941" r="-3774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526" r="-1578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53531" y="1331293"/>
                <a:ext cx="5489708" cy="958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2200" dirty="0"/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31" y="1331293"/>
                <a:ext cx="5489708" cy="95878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574304" y="1575989"/>
            <a:ext cx="522000" cy="52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10811434" y="1488557"/>
            <a:ext cx="285557" cy="344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7677054" y="2495817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Row vector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647764" y="297448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97486" y="2474240"/>
                <a:ext cx="2013948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 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 ⋯,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486" y="2474240"/>
                <a:ext cx="2013948" cy="412485"/>
              </a:xfrm>
              <a:prstGeom prst="rect">
                <a:avLst/>
              </a:prstGeom>
              <a:blipFill rotWithShape="0">
                <a:blip r:embed="rId1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9835304" y="2106595"/>
            <a:ext cx="7943" cy="40800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58883" y="3083611"/>
            <a:ext cx="155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Column vector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842082" y="3124634"/>
                <a:ext cx="13298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082" y="3124634"/>
                <a:ext cx="1329851" cy="276999"/>
              </a:xfrm>
              <a:prstGeom prst="rect">
                <a:avLst/>
              </a:prstGeom>
              <a:blipFill rotWithShape="0">
                <a:blip r:embed="rId16"/>
                <a:stretch>
                  <a:fillRect t="-4444" r="-917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11630810" y="1744041"/>
            <a:ext cx="0" cy="1344427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1117053" y="1744040"/>
            <a:ext cx="519816" cy="1"/>
          </a:xfrm>
          <a:prstGeom prst="straightConnector1">
            <a:avLst/>
          </a:prstGeom>
          <a:ln w="2222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58550" y="3452943"/>
                <a:ext cx="2317879" cy="598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50" y="3452943"/>
                <a:ext cx="2317879" cy="5987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eft Brace 46"/>
          <p:cNvSpPr/>
          <p:nvPr/>
        </p:nvSpPr>
        <p:spPr>
          <a:xfrm rot="5400000">
            <a:off x="396234" y="98468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/>
          <p:cNvSpPr txBox="1"/>
          <p:nvPr/>
        </p:nvSpPr>
        <p:spPr>
          <a:xfrm>
            <a:off x="-28641" y="921212"/>
            <a:ext cx="123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9" name="Left Brace 48"/>
          <p:cNvSpPr/>
          <p:nvPr/>
        </p:nvSpPr>
        <p:spPr>
          <a:xfrm rot="5400000">
            <a:off x="1977684" y="99050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TextBox 49"/>
          <p:cNvSpPr txBox="1"/>
          <p:nvPr/>
        </p:nvSpPr>
        <p:spPr>
          <a:xfrm>
            <a:off x="1552809" y="927032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2125313"/>
            <a:ext cx="746306" cy="74630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sp>
        <p:nvSpPr>
          <p:cNvPr id="100" name="Google Shape;100;p14"/>
          <p:cNvSpPr txBox="1"/>
          <p:nvPr/>
        </p:nvSpPr>
        <p:spPr>
          <a:xfrm>
            <a:off x="3394564" y="832857"/>
            <a:ext cx="5179280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Multilayer Neural Network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3480790"/>
            <a:ext cx="746306" cy="746306"/>
          </a:xfrm>
          <a:prstGeom prst="rect">
            <a:avLst/>
          </a:prstGeom>
        </p:spPr>
      </p:pic>
      <p:sp>
        <p:nvSpPr>
          <p:cNvPr id="55" name="Google Shape;119;p14"/>
          <p:cNvSpPr/>
          <p:nvPr/>
        </p:nvSpPr>
        <p:spPr>
          <a:xfrm>
            <a:off x="336842" y="1615227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26323" y="1691956"/>
            <a:ext cx="1113565" cy="556303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6323" y="2502846"/>
            <a:ext cx="1008112" cy="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93415" y="2757433"/>
            <a:ext cx="1046473" cy="1249612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202581" y="2913849"/>
            <a:ext cx="36000" cy="340800"/>
            <a:chOff x="2731586" y="4043627"/>
            <a:chExt cx="36000" cy="340800"/>
          </a:xfrm>
        </p:grpSpPr>
        <p:sp>
          <p:nvSpPr>
            <p:cNvPr id="63" name="Oval 62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87305" y="3601099"/>
                <a:ext cx="574260" cy="47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05" y="3601099"/>
                <a:ext cx="574260" cy="4780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>
            <a:off x="2476115" y="3860086"/>
            <a:ext cx="622884" cy="24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3865" y="1425011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65" y="1425011"/>
                <a:ext cx="536044" cy="409536"/>
              </a:xfrm>
              <a:prstGeom prst="rect">
                <a:avLst/>
              </a:prstGeom>
              <a:blipFill rotWithShape="0">
                <a:blip r:embed="rId8"/>
                <a:stretch>
                  <a:fillRect l="-6897" t="-4478" r="-11494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28135" y="2051031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35" y="2051031"/>
                <a:ext cx="536044" cy="409536"/>
              </a:xfrm>
              <a:prstGeom prst="rect">
                <a:avLst/>
              </a:prstGeom>
              <a:blipFill rotWithShape="0">
                <a:blip r:embed="rId9"/>
                <a:stretch>
                  <a:fillRect l="-6818" t="-2941" r="-10227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14363" y="3649614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63" y="3649614"/>
                <a:ext cx="536044" cy="409536"/>
              </a:xfrm>
              <a:prstGeom prst="rect">
                <a:avLst/>
              </a:prstGeom>
              <a:blipFill rotWithShape="0">
                <a:blip r:embed="rId10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87305" y="2245622"/>
                <a:ext cx="57426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05" y="2245622"/>
                <a:ext cx="574260" cy="4612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2476115" y="2504609"/>
            <a:ext cx="622884" cy="248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94475" y="1796659"/>
            <a:ext cx="0" cy="344968"/>
          </a:xfrm>
          <a:prstGeom prst="straightConnector1">
            <a:avLst/>
          </a:prstGeom>
          <a:ln w="38100">
            <a:solidFill>
              <a:schemeClr val="accent2">
                <a:alpha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96138" y="1679073"/>
                <a:ext cx="1290418" cy="409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38" y="1679073"/>
                <a:ext cx="1290418" cy="409856"/>
              </a:xfrm>
              <a:prstGeom prst="rect">
                <a:avLst/>
              </a:prstGeom>
              <a:blipFill rotWithShape="0">
                <a:blip r:embed="rId13"/>
                <a:stretch>
                  <a:fillRect l="-1887" t="-2941" r="-3774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526" r="-1578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739588" y="1680882"/>
            <a:ext cx="1100300" cy="194711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50675" y="2121663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75" y="2121663"/>
                <a:ext cx="536044" cy="409536"/>
              </a:xfrm>
              <a:prstGeom prst="rect">
                <a:avLst/>
              </a:prstGeom>
              <a:blipFill rotWithShape="0">
                <a:blip r:embed="rId15"/>
                <a:stretch>
                  <a:fillRect l="-6818" t="-4478" r="-10227" b="-104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endCxn id="29" idx="1"/>
          </p:cNvCxnSpPr>
          <p:nvPr/>
        </p:nvCxnSpPr>
        <p:spPr>
          <a:xfrm>
            <a:off x="746007" y="2518386"/>
            <a:ext cx="976060" cy="133555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1"/>
          </p:cNvCxnSpPr>
          <p:nvPr/>
        </p:nvCxnSpPr>
        <p:spPr>
          <a:xfrm flipV="1">
            <a:off x="817950" y="3853943"/>
            <a:ext cx="904117" cy="13312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021605" y="3188300"/>
            <a:ext cx="36000" cy="340800"/>
            <a:chOff x="2731586" y="4043627"/>
            <a:chExt cx="36000" cy="340800"/>
          </a:xfrm>
        </p:grpSpPr>
        <p:sp>
          <p:nvSpPr>
            <p:cNvPr id="46" name="Oval 45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8319" y="2862395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9" y="2862395"/>
                <a:ext cx="536044" cy="409536"/>
              </a:xfrm>
              <a:prstGeom prst="rect">
                <a:avLst/>
              </a:prstGeom>
              <a:blipFill rotWithShape="0">
                <a:blip r:embed="rId16"/>
                <a:stretch>
                  <a:fillRect l="-5682" t="-4478" r="-10227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01224" y="3480790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24" y="3480790"/>
                <a:ext cx="536044" cy="409536"/>
              </a:xfrm>
              <a:prstGeom prst="rect">
                <a:avLst/>
              </a:prstGeom>
              <a:blipFill rotWithShape="0">
                <a:blip r:embed="rId17"/>
                <a:stretch>
                  <a:fillRect l="-6818" t="-4478" r="-10227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2073317" y="3140826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21190" y="3023240"/>
                <a:ext cx="1290418" cy="409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90" y="3023240"/>
                <a:ext cx="1290418" cy="409856"/>
              </a:xfrm>
              <a:prstGeom prst="rect">
                <a:avLst/>
              </a:prstGeom>
              <a:blipFill rotWithShape="0">
                <a:blip r:embed="rId19"/>
                <a:stretch>
                  <a:fillRect l="-2358" t="-4478" r="-3774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753531" y="1331293"/>
                <a:ext cx="5489708" cy="958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2200" dirty="0"/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31" y="1331293"/>
                <a:ext cx="5489708" cy="95878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58550" y="2405790"/>
                <a:ext cx="2317879" cy="598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50" y="2405790"/>
                <a:ext cx="2317879" cy="5987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753531" y="2903786"/>
                <a:ext cx="5489708" cy="958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2200" dirty="0"/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31" y="2903786"/>
                <a:ext cx="5489708" cy="95878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758550" y="3978283"/>
                <a:ext cx="2317879" cy="598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50" y="3978283"/>
                <a:ext cx="2317879" cy="5987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eft Brace 71"/>
          <p:cNvSpPr/>
          <p:nvPr/>
        </p:nvSpPr>
        <p:spPr>
          <a:xfrm rot="5400000">
            <a:off x="396234" y="98468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TextBox 73"/>
          <p:cNvSpPr txBox="1"/>
          <p:nvPr/>
        </p:nvSpPr>
        <p:spPr>
          <a:xfrm>
            <a:off x="-28641" y="921212"/>
            <a:ext cx="123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7" name="Left Brace 76"/>
          <p:cNvSpPr/>
          <p:nvPr/>
        </p:nvSpPr>
        <p:spPr>
          <a:xfrm rot="5400000">
            <a:off x="1977684" y="99050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TextBox 77"/>
          <p:cNvSpPr txBox="1"/>
          <p:nvPr/>
        </p:nvSpPr>
        <p:spPr>
          <a:xfrm>
            <a:off x="1552809" y="927032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2125313"/>
            <a:ext cx="746306" cy="746306"/>
          </a:xfrm>
          <a:prstGeom prst="rect">
            <a:avLst/>
          </a:prstGeom>
          <a:noFill/>
        </p:spPr>
      </p:pic>
      <p:sp>
        <p:nvSpPr>
          <p:cNvPr id="100" name="Google Shape;100;p14"/>
          <p:cNvSpPr txBox="1"/>
          <p:nvPr/>
        </p:nvSpPr>
        <p:spPr>
          <a:xfrm>
            <a:off x="3394564" y="832857"/>
            <a:ext cx="5179280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Multilayer Neural Network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3480790"/>
            <a:ext cx="746306" cy="746306"/>
          </a:xfrm>
          <a:prstGeom prst="rect">
            <a:avLst/>
          </a:prstGeom>
        </p:spPr>
      </p:pic>
      <p:sp>
        <p:nvSpPr>
          <p:cNvPr id="55" name="Google Shape;119;p14"/>
          <p:cNvSpPr/>
          <p:nvPr/>
        </p:nvSpPr>
        <p:spPr>
          <a:xfrm>
            <a:off x="336842" y="1615227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26323" y="1691956"/>
            <a:ext cx="1113565" cy="556303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6323" y="2502846"/>
            <a:ext cx="1008112" cy="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93415" y="2757433"/>
            <a:ext cx="1046473" cy="1249612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202581" y="2913849"/>
            <a:ext cx="36000" cy="340800"/>
            <a:chOff x="2731586" y="4043627"/>
            <a:chExt cx="36000" cy="340800"/>
          </a:xfrm>
        </p:grpSpPr>
        <p:sp>
          <p:nvSpPr>
            <p:cNvPr id="63" name="Oval 62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87305" y="3601099"/>
                <a:ext cx="574260" cy="47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05" y="3601099"/>
                <a:ext cx="574260" cy="4780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>
            <a:off x="2476115" y="3860086"/>
            <a:ext cx="622884" cy="248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3865" y="1425011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65" y="1425011"/>
                <a:ext cx="536044" cy="409536"/>
              </a:xfrm>
              <a:prstGeom prst="rect">
                <a:avLst/>
              </a:prstGeom>
              <a:blipFill rotWithShape="0">
                <a:blip r:embed="rId8"/>
                <a:stretch>
                  <a:fillRect l="-6897" t="-4478" r="-11494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28135" y="2051031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35" y="2051031"/>
                <a:ext cx="536044" cy="409536"/>
              </a:xfrm>
              <a:prstGeom prst="rect">
                <a:avLst/>
              </a:prstGeom>
              <a:blipFill rotWithShape="0">
                <a:blip r:embed="rId9"/>
                <a:stretch>
                  <a:fillRect l="-6818" t="-2941" r="-10227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14363" y="3649614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63" y="3649614"/>
                <a:ext cx="536044" cy="409536"/>
              </a:xfrm>
              <a:prstGeom prst="rect">
                <a:avLst/>
              </a:prstGeom>
              <a:blipFill rotWithShape="0">
                <a:blip r:embed="rId10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87305" y="2245622"/>
                <a:ext cx="57426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05" y="2245622"/>
                <a:ext cx="574260" cy="4612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2476115" y="2504609"/>
            <a:ext cx="622884" cy="248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94475" y="1796659"/>
            <a:ext cx="0" cy="344968"/>
          </a:xfrm>
          <a:prstGeom prst="straightConnector1">
            <a:avLst/>
          </a:prstGeom>
          <a:ln w="38100">
            <a:solidFill>
              <a:schemeClr val="accent2">
                <a:alpha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96138" y="1679073"/>
                <a:ext cx="1290418" cy="409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38" y="1679073"/>
                <a:ext cx="1290418" cy="409856"/>
              </a:xfrm>
              <a:prstGeom prst="rect">
                <a:avLst/>
              </a:prstGeom>
              <a:blipFill rotWithShape="0">
                <a:blip r:embed="rId13"/>
                <a:stretch>
                  <a:fillRect l="-1887" t="-2941" r="-3774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526" r="-1578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739588" y="1680882"/>
            <a:ext cx="1100300" cy="1947111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50675" y="2121663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75" y="2121663"/>
                <a:ext cx="536044" cy="409536"/>
              </a:xfrm>
              <a:prstGeom prst="rect">
                <a:avLst/>
              </a:prstGeom>
              <a:blipFill rotWithShape="0">
                <a:blip r:embed="rId15"/>
                <a:stretch>
                  <a:fillRect l="-6818" t="-4478" r="-10227" b="-104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endCxn id="29" idx="1"/>
          </p:cNvCxnSpPr>
          <p:nvPr/>
        </p:nvCxnSpPr>
        <p:spPr>
          <a:xfrm>
            <a:off x="746007" y="2518386"/>
            <a:ext cx="976060" cy="1335557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1"/>
          </p:cNvCxnSpPr>
          <p:nvPr/>
        </p:nvCxnSpPr>
        <p:spPr>
          <a:xfrm flipV="1">
            <a:off x="817950" y="3853943"/>
            <a:ext cx="904117" cy="133125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021605" y="3188300"/>
            <a:ext cx="36000" cy="340800"/>
            <a:chOff x="2731586" y="4043627"/>
            <a:chExt cx="36000" cy="340800"/>
          </a:xfrm>
        </p:grpSpPr>
        <p:sp>
          <p:nvSpPr>
            <p:cNvPr id="46" name="Oval 45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8319" y="2862395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9" y="2862395"/>
                <a:ext cx="536044" cy="409536"/>
              </a:xfrm>
              <a:prstGeom prst="rect">
                <a:avLst/>
              </a:prstGeom>
              <a:blipFill rotWithShape="0">
                <a:blip r:embed="rId16"/>
                <a:stretch>
                  <a:fillRect l="-5682" t="-4478" r="-10227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01224" y="3480790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24" y="3480790"/>
                <a:ext cx="536044" cy="409536"/>
              </a:xfrm>
              <a:prstGeom prst="rect">
                <a:avLst/>
              </a:prstGeom>
              <a:blipFill rotWithShape="0">
                <a:blip r:embed="rId17"/>
                <a:stretch>
                  <a:fillRect l="-6818" t="-4478" r="-10227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2073317" y="3140826"/>
            <a:ext cx="0" cy="344968"/>
          </a:xfrm>
          <a:prstGeom prst="straightConnector1">
            <a:avLst/>
          </a:prstGeom>
          <a:ln w="38100">
            <a:solidFill>
              <a:schemeClr val="accent2">
                <a:alpha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21190" y="3023240"/>
                <a:ext cx="1290418" cy="409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190" y="3023240"/>
                <a:ext cx="1290418" cy="409856"/>
              </a:xfrm>
              <a:prstGeom prst="rect">
                <a:avLst/>
              </a:prstGeom>
              <a:blipFill rotWithShape="0">
                <a:blip r:embed="rId19"/>
                <a:stretch>
                  <a:fillRect l="-2358" t="-4478" r="-3774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13" y="5598241"/>
            <a:ext cx="746306" cy="746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74151" y="5718550"/>
                <a:ext cx="574260" cy="47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151" y="5718550"/>
                <a:ext cx="574260" cy="47801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2462961" y="5977537"/>
            <a:ext cx="622884" cy="24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60163" y="5258277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108036" y="5140691"/>
                <a:ext cx="1312731" cy="40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036" y="5140691"/>
                <a:ext cx="1312731" cy="409984"/>
              </a:xfrm>
              <a:prstGeom prst="rect">
                <a:avLst/>
              </a:prstGeom>
              <a:blipFill rotWithShape="0">
                <a:blip r:embed="rId21"/>
                <a:stretch>
                  <a:fillRect l="-2326" t="-2941" r="-4186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39588" y="1744041"/>
            <a:ext cx="1089212" cy="398440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575913" y="4453046"/>
                <a:ext cx="558358" cy="40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913" y="4453046"/>
                <a:ext cx="558358" cy="409984"/>
              </a:xfrm>
              <a:prstGeom prst="rect">
                <a:avLst/>
              </a:prstGeom>
              <a:blipFill rotWithShape="0">
                <a:blip r:embed="rId23"/>
                <a:stretch>
                  <a:fillRect l="-6593" t="-2941" r="-6593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>
          <a:xfrm>
            <a:off x="711987" y="2457833"/>
            <a:ext cx="996219" cy="34836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7630" y="3236649"/>
                <a:ext cx="558358" cy="40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30" y="3236649"/>
                <a:ext cx="558358" cy="409984"/>
              </a:xfrm>
              <a:prstGeom prst="rect">
                <a:avLst/>
              </a:prstGeom>
              <a:blipFill rotWithShape="0">
                <a:blip r:embed="rId24"/>
                <a:stretch>
                  <a:fillRect l="-5435" t="-4478" r="-5435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820271" y="4020670"/>
            <a:ext cx="900953" cy="196327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53583" y="5024673"/>
                <a:ext cx="558358" cy="40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83" y="5024673"/>
                <a:ext cx="558358" cy="409984"/>
              </a:xfrm>
              <a:prstGeom prst="rect">
                <a:avLst/>
              </a:prstGeom>
              <a:blipFill rotWithShape="0">
                <a:blip r:embed="rId25"/>
                <a:stretch>
                  <a:fillRect l="-6593" t="-2941" r="-6593"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1039593" y="4067773"/>
            <a:ext cx="36000" cy="340800"/>
            <a:chOff x="2731586" y="4043627"/>
            <a:chExt cx="36000" cy="340800"/>
          </a:xfrm>
        </p:grpSpPr>
        <p:sp>
          <p:nvSpPr>
            <p:cNvPr id="78" name="Oval 77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102766" y="4405352"/>
            <a:ext cx="36000" cy="340800"/>
            <a:chOff x="2731586" y="4043627"/>
            <a:chExt cx="36000" cy="340800"/>
          </a:xfrm>
        </p:grpSpPr>
        <p:sp>
          <p:nvSpPr>
            <p:cNvPr id="84" name="Oval 8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10526" r="-1491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53531" y="1331293"/>
                <a:ext cx="5489708" cy="958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2200" dirty="0"/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31" y="1331293"/>
                <a:ext cx="5489708" cy="958789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58550" y="2405790"/>
                <a:ext cx="2317879" cy="598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50" y="2405790"/>
                <a:ext cx="2317879" cy="5987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53531" y="2903786"/>
                <a:ext cx="5489708" cy="958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2200" dirty="0"/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31" y="2903786"/>
                <a:ext cx="5489708" cy="958789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758550" y="3978283"/>
                <a:ext cx="2317879" cy="598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50" y="3978283"/>
                <a:ext cx="2317879" cy="59875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753531" y="4453387"/>
                <a:ext cx="5489708" cy="958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2200" dirty="0"/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31" y="4453387"/>
                <a:ext cx="5489708" cy="958789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758550" y="5527884"/>
                <a:ext cx="2317879" cy="598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50" y="5527884"/>
                <a:ext cx="2317879" cy="59875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eft Brace 94"/>
          <p:cNvSpPr/>
          <p:nvPr/>
        </p:nvSpPr>
        <p:spPr>
          <a:xfrm rot="5400000">
            <a:off x="396234" y="98468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TextBox 95"/>
          <p:cNvSpPr txBox="1"/>
          <p:nvPr/>
        </p:nvSpPr>
        <p:spPr>
          <a:xfrm>
            <a:off x="-28641" y="921212"/>
            <a:ext cx="123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7" name="Left Brace 96"/>
          <p:cNvSpPr/>
          <p:nvPr/>
        </p:nvSpPr>
        <p:spPr>
          <a:xfrm rot="5400000">
            <a:off x="1977684" y="99050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TextBox 97"/>
          <p:cNvSpPr txBox="1"/>
          <p:nvPr/>
        </p:nvSpPr>
        <p:spPr>
          <a:xfrm>
            <a:off x="1552809" y="927032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2125313"/>
            <a:ext cx="746306" cy="746306"/>
          </a:xfrm>
          <a:prstGeom prst="rect">
            <a:avLst/>
          </a:prstGeom>
          <a:noFill/>
        </p:spPr>
      </p:pic>
      <p:sp>
        <p:nvSpPr>
          <p:cNvPr id="100" name="Google Shape;100;p14"/>
          <p:cNvSpPr txBox="1"/>
          <p:nvPr/>
        </p:nvSpPr>
        <p:spPr>
          <a:xfrm>
            <a:off x="3394564" y="832857"/>
            <a:ext cx="5179280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Multilayer Neural Network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3480790"/>
            <a:ext cx="746306" cy="746306"/>
          </a:xfrm>
          <a:prstGeom prst="rect">
            <a:avLst/>
          </a:prstGeom>
        </p:spPr>
      </p:pic>
      <p:sp>
        <p:nvSpPr>
          <p:cNvPr id="55" name="Google Shape;119;p14"/>
          <p:cNvSpPr/>
          <p:nvPr/>
        </p:nvSpPr>
        <p:spPr>
          <a:xfrm>
            <a:off x="336842" y="1615227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26323" y="1691956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6323" y="2502846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93415" y="2757433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87305" y="3601099"/>
                <a:ext cx="574260" cy="47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05" y="3601099"/>
                <a:ext cx="574260" cy="4780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>
            <a:off x="2476115" y="3860086"/>
            <a:ext cx="622884" cy="24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87305" y="2245622"/>
                <a:ext cx="57426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05" y="2245622"/>
                <a:ext cx="574260" cy="4612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2476115" y="2504609"/>
            <a:ext cx="622884" cy="24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94475" y="1796659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0526" r="-1578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739588" y="1680882"/>
            <a:ext cx="1100300" cy="194711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1"/>
          </p:cNvCxnSpPr>
          <p:nvPr/>
        </p:nvCxnSpPr>
        <p:spPr>
          <a:xfrm>
            <a:off x="746007" y="2518386"/>
            <a:ext cx="976060" cy="133555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1"/>
          </p:cNvCxnSpPr>
          <p:nvPr/>
        </p:nvCxnSpPr>
        <p:spPr>
          <a:xfrm flipV="1">
            <a:off x="817950" y="3853943"/>
            <a:ext cx="904117" cy="13312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73317" y="3140826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13" y="5598241"/>
            <a:ext cx="746306" cy="746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74151" y="5718550"/>
                <a:ext cx="574260" cy="47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151" y="5718550"/>
                <a:ext cx="574260" cy="4780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2462961" y="5977537"/>
            <a:ext cx="622884" cy="24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60163" y="5258277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39588" y="1744041"/>
            <a:ext cx="1089212" cy="398440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11987" y="2457833"/>
            <a:ext cx="996219" cy="34836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20271" y="4020670"/>
            <a:ext cx="900953" cy="196327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076475" y="4432863"/>
            <a:ext cx="36000" cy="340800"/>
            <a:chOff x="2731586" y="4043627"/>
            <a:chExt cx="36000" cy="340800"/>
          </a:xfrm>
        </p:grpSpPr>
        <p:sp>
          <p:nvSpPr>
            <p:cNvPr id="84" name="Oval 8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526" r="-1491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398360" y="3066249"/>
            <a:ext cx="36000" cy="340800"/>
            <a:chOff x="2731586" y="4043627"/>
            <a:chExt cx="36000" cy="340800"/>
          </a:xfrm>
        </p:grpSpPr>
        <p:sp>
          <p:nvSpPr>
            <p:cNvPr id="90" name="Oval 89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Oval 90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2" name="Oval 91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Left Brace 5"/>
          <p:cNvSpPr/>
          <p:nvPr/>
        </p:nvSpPr>
        <p:spPr>
          <a:xfrm rot="5400000">
            <a:off x="396234" y="98468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-28641" y="921212"/>
            <a:ext cx="123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5" name="Left Brace 94"/>
          <p:cNvSpPr/>
          <p:nvPr/>
        </p:nvSpPr>
        <p:spPr>
          <a:xfrm rot="5400000">
            <a:off x="1977684" y="99050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TextBox 95"/>
          <p:cNvSpPr txBox="1"/>
          <p:nvPr/>
        </p:nvSpPr>
        <p:spPr>
          <a:xfrm>
            <a:off x="1552809" y="927032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280497" y="1341785"/>
                <a:ext cx="3020058" cy="511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97" y="1341785"/>
                <a:ext cx="3020058" cy="51110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280497" y="1896568"/>
                <a:ext cx="3020058" cy="511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97" y="1896568"/>
                <a:ext cx="3020058" cy="51110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280497" y="2731054"/>
                <a:ext cx="3020058" cy="511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97" y="2731054"/>
                <a:ext cx="3020058" cy="51110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7300555" y="1361814"/>
            <a:ext cx="247426" cy="188034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27292" y="1482658"/>
                <a:ext cx="3526350" cy="163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20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sz="2200" i="1" smtClean="0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22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IN" sz="2200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22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IN" sz="2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IN" sz="2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22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n-IN" sz="2200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22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r>
                                      <a:rPr lang="en-IN" sz="2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IN" sz="2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sz="22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IN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2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IN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IN" sz="2200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IN" sz="2200" b="0" i="1" smtClean="0">
                                        <a:latin typeface="Cambria Math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sz="22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a:rPr lang="en-IN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IN" sz="2200" i="1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IN" sz="22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IN" sz="2200" b="0" i="1" smtClean="0">
                                        <a:latin typeface="Cambria Math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IN" sz="2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IN" sz="22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22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IN" sz="2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  <m:sup>
                                    <m:r>
                                      <a:rPr lang="en-IN" sz="2200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IN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92" y="1482658"/>
                <a:ext cx="3526350" cy="16386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93509" y="2404393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09" y="2404393"/>
                <a:ext cx="125034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42857" r="-38095" b="-4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27292" y="3410630"/>
                <a:ext cx="3093154" cy="511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IN" sz="2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I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N" sz="2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292" y="3410630"/>
                <a:ext cx="3093154" cy="51110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6996774" y="4287358"/>
            <a:ext cx="155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Column vector</a:t>
            </a:r>
            <a:endParaRPr lang="en-IN" dirty="0"/>
          </a:p>
        </p:txBody>
      </p:sp>
      <p:sp>
        <p:nvSpPr>
          <p:cNvPr id="107" name="TextBox 106"/>
          <p:cNvSpPr txBox="1"/>
          <p:nvPr/>
        </p:nvSpPr>
        <p:spPr>
          <a:xfrm>
            <a:off x="10211966" y="4298522"/>
            <a:ext cx="155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Column vector</a:t>
            </a:r>
            <a:endParaRPr lang="en-IN" dirty="0"/>
          </a:p>
        </p:txBody>
      </p:sp>
      <p:sp>
        <p:nvSpPr>
          <p:cNvPr id="108" name="TextBox 107"/>
          <p:cNvSpPr txBox="1"/>
          <p:nvPr/>
        </p:nvSpPr>
        <p:spPr>
          <a:xfrm>
            <a:off x="9323187" y="4642972"/>
            <a:ext cx="155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Column vector</a:t>
            </a:r>
            <a:endParaRPr lang="en-IN" dirty="0"/>
          </a:p>
        </p:txBody>
      </p:sp>
      <p:sp>
        <p:nvSpPr>
          <p:cNvPr id="109" name="TextBox 108"/>
          <p:cNvSpPr txBox="1"/>
          <p:nvPr/>
        </p:nvSpPr>
        <p:spPr>
          <a:xfrm>
            <a:off x="8852500" y="3887669"/>
            <a:ext cx="79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Matrix</a:t>
            </a:r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25959" y="3670857"/>
            <a:ext cx="0" cy="730618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0507987" y="3837904"/>
            <a:ext cx="0" cy="550124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9893904" y="3650667"/>
            <a:ext cx="0" cy="1028897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9230397" y="3736244"/>
            <a:ext cx="0" cy="275687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ight Brace 112"/>
          <p:cNvSpPr/>
          <p:nvPr/>
        </p:nvSpPr>
        <p:spPr>
          <a:xfrm rot="5400000">
            <a:off x="9327299" y="1543387"/>
            <a:ext cx="305249" cy="337106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05954" y="4976096"/>
                <a:ext cx="1993303" cy="154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i="1" smtClean="0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IN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IN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en-IN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IN" dirty="0"/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IN" i="1">
                                      <a:latin typeface="Cambria Math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IN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en-IN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IN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IN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954" y="4976096"/>
                <a:ext cx="1993303" cy="154587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ight Brace 70"/>
          <p:cNvSpPr/>
          <p:nvPr/>
        </p:nvSpPr>
        <p:spPr>
          <a:xfrm>
            <a:off x="9299257" y="5031017"/>
            <a:ext cx="390041" cy="14514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875314" y="5573670"/>
                <a:ext cx="1829347" cy="388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200" b="1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314" y="5573670"/>
                <a:ext cx="1829347" cy="388633"/>
              </a:xfrm>
              <a:prstGeom prst="rect">
                <a:avLst/>
              </a:prstGeom>
              <a:blipFill rotWithShape="0">
                <a:blip r:embed="rId23"/>
                <a:stretch>
                  <a:fillRect l="-3333" b="-1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4106525" y="5509729"/>
            <a:ext cx="315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Hidden Layer Activation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480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  <p:bldP spid="73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2125313"/>
            <a:ext cx="746306" cy="746306"/>
          </a:xfrm>
          <a:prstGeom prst="rect">
            <a:avLst/>
          </a:prstGeom>
          <a:noFill/>
        </p:spPr>
      </p:pic>
      <p:sp>
        <p:nvSpPr>
          <p:cNvPr id="100" name="Google Shape;100;p14"/>
          <p:cNvSpPr txBox="1"/>
          <p:nvPr/>
        </p:nvSpPr>
        <p:spPr>
          <a:xfrm>
            <a:off x="3394564" y="832857"/>
            <a:ext cx="5179280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Multilayer Neural Network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3480790"/>
            <a:ext cx="746306" cy="746306"/>
          </a:xfrm>
          <a:prstGeom prst="rect">
            <a:avLst/>
          </a:prstGeom>
        </p:spPr>
      </p:pic>
      <p:sp>
        <p:nvSpPr>
          <p:cNvPr id="55" name="Google Shape;119;p14"/>
          <p:cNvSpPr/>
          <p:nvPr/>
        </p:nvSpPr>
        <p:spPr>
          <a:xfrm>
            <a:off x="336842" y="1615227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26323" y="1691956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6323" y="2502846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93415" y="2757433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51017" y="3360593"/>
                <a:ext cx="574260" cy="47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017" y="3360593"/>
                <a:ext cx="574260" cy="4780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endCxn id="97" idx="1"/>
          </p:cNvCxnSpPr>
          <p:nvPr/>
        </p:nvCxnSpPr>
        <p:spPr>
          <a:xfrm flipV="1">
            <a:off x="2474259" y="3858947"/>
            <a:ext cx="1125933" cy="35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5241" y="2104902"/>
                <a:ext cx="574260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41" y="2104902"/>
                <a:ext cx="574260" cy="4612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33" idx="3"/>
            <a:endCxn id="97" idx="1"/>
          </p:cNvCxnSpPr>
          <p:nvPr/>
        </p:nvCxnSpPr>
        <p:spPr>
          <a:xfrm>
            <a:off x="2468373" y="2498466"/>
            <a:ext cx="1131819" cy="136048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94475" y="1796659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0526" r="-1578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739588" y="1680882"/>
            <a:ext cx="1100300" cy="194711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1"/>
          </p:cNvCxnSpPr>
          <p:nvPr/>
        </p:nvCxnSpPr>
        <p:spPr>
          <a:xfrm>
            <a:off x="746007" y="2518386"/>
            <a:ext cx="976060" cy="133555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1"/>
          </p:cNvCxnSpPr>
          <p:nvPr/>
        </p:nvCxnSpPr>
        <p:spPr>
          <a:xfrm flipV="1">
            <a:off x="817950" y="3853943"/>
            <a:ext cx="904117" cy="13312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73317" y="3140826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13" y="5598241"/>
            <a:ext cx="746306" cy="746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29218" y="5873330"/>
                <a:ext cx="574260" cy="478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18" y="5873330"/>
                <a:ext cx="574260" cy="4780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endCxn id="97" idx="1"/>
          </p:cNvCxnSpPr>
          <p:nvPr/>
        </p:nvCxnSpPr>
        <p:spPr>
          <a:xfrm flipV="1">
            <a:off x="2474259" y="3858947"/>
            <a:ext cx="1125933" cy="211244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60163" y="5258277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39588" y="1744041"/>
            <a:ext cx="1089212" cy="398440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11987" y="2457833"/>
            <a:ext cx="996219" cy="34836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20271" y="4020670"/>
            <a:ext cx="900953" cy="196327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076475" y="4432863"/>
            <a:ext cx="36000" cy="340800"/>
            <a:chOff x="2731586" y="4043627"/>
            <a:chExt cx="36000" cy="340800"/>
          </a:xfrm>
        </p:grpSpPr>
        <p:sp>
          <p:nvSpPr>
            <p:cNvPr id="84" name="Oval 8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526" r="-1491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398360" y="3066249"/>
            <a:ext cx="36000" cy="340800"/>
            <a:chOff x="2731586" y="4043627"/>
            <a:chExt cx="36000" cy="340800"/>
          </a:xfrm>
        </p:grpSpPr>
        <p:sp>
          <p:nvSpPr>
            <p:cNvPr id="90" name="Oval 89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Oval 90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2" name="Oval 91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Left Brace 5"/>
          <p:cNvSpPr/>
          <p:nvPr/>
        </p:nvSpPr>
        <p:spPr>
          <a:xfrm rot="5400000">
            <a:off x="396234" y="98468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-28641" y="921212"/>
            <a:ext cx="123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5" name="Left Brace 94"/>
          <p:cNvSpPr/>
          <p:nvPr/>
        </p:nvSpPr>
        <p:spPr>
          <a:xfrm rot="5400000">
            <a:off x="1977684" y="99050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TextBox 95"/>
          <p:cNvSpPr txBox="1"/>
          <p:nvPr/>
        </p:nvSpPr>
        <p:spPr>
          <a:xfrm>
            <a:off x="1552809" y="927032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92" y="3485794"/>
            <a:ext cx="746306" cy="74630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649256" y="3802402"/>
                <a:ext cx="597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56" y="3802402"/>
                <a:ext cx="59740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1633" t="-26667" r="-2244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928012" y="2685458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012" y="2685458"/>
                <a:ext cx="536044" cy="409536"/>
              </a:xfrm>
              <a:prstGeom prst="rect">
                <a:avLst/>
              </a:prstGeom>
              <a:blipFill rotWithShape="0">
                <a:blip r:embed="rId17"/>
                <a:stretch>
                  <a:fillRect l="-5682" t="-4478" r="-10227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812390" y="3920505"/>
                <a:ext cx="536044" cy="40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90" y="3920505"/>
                <a:ext cx="536044" cy="409536"/>
              </a:xfrm>
              <a:prstGeom prst="rect">
                <a:avLst/>
              </a:prstGeom>
              <a:blipFill rotWithShape="0">
                <a:blip r:embed="rId18"/>
                <a:stretch>
                  <a:fillRect l="-5682" t="-4478" r="-10227" b="-104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948357" y="4953610"/>
                <a:ext cx="552394" cy="409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0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57" y="4953610"/>
                <a:ext cx="552394" cy="409984"/>
              </a:xfrm>
              <a:prstGeom prst="rect">
                <a:avLst/>
              </a:prstGeom>
              <a:blipFill rotWithShape="0">
                <a:blip r:embed="rId19"/>
                <a:stretch>
                  <a:fillRect l="-6667" t="-4478" r="-7778"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>
            <a:off x="4320045" y="3860118"/>
            <a:ext cx="338016" cy="187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98256" y="3571794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56" y="3571794"/>
                <a:ext cx="288284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eft Brace 70"/>
          <p:cNvSpPr/>
          <p:nvPr/>
        </p:nvSpPr>
        <p:spPr>
          <a:xfrm rot="5400000">
            <a:off x="3849366" y="2885983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TextBox 72"/>
          <p:cNvSpPr txBox="1"/>
          <p:nvPr/>
        </p:nvSpPr>
        <p:spPr>
          <a:xfrm>
            <a:off x="3424491" y="2822510"/>
            <a:ext cx="14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57516" y="1492893"/>
            <a:ext cx="3333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Output Layer Pre-activation</a:t>
            </a:r>
            <a:endParaRPr lang="en-I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300555" y="1965981"/>
                <a:ext cx="3538020" cy="620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IN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IN" sz="22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IN" sz="2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555" y="1965981"/>
                <a:ext cx="3538020" cy="62081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300555" y="2717897"/>
            <a:ext cx="2894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Output Layer </a:t>
            </a:r>
            <a:r>
              <a:rPr lang="en-US" sz="2200" dirty="0"/>
              <a:t>A</a:t>
            </a:r>
            <a:r>
              <a:rPr lang="en-US" sz="2200" dirty="0" smtClean="0"/>
              <a:t>ctivation</a:t>
            </a:r>
            <a:endParaRPr lang="en-I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320585" y="3067989"/>
                <a:ext cx="2250744" cy="506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200" b="1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85" y="3067989"/>
                <a:ext cx="2250744" cy="5066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7257516" y="3771754"/>
            <a:ext cx="30185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o </a:t>
            </a:r>
            <a:r>
              <a:rPr lang="en-US" sz="2200" dirty="0" smtClean="0"/>
              <a:t>can have many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igmoid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tanh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Relu</a:t>
            </a:r>
            <a:r>
              <a:rPr lang="en-US" sz="2200" dirty="0" smtClean="0"/>
              <a:t> etc.</a:t>
            </a:r>
            <a:endParaRPr lang="en-IN" sz="2200" dirty="0"/>
          </a:p>
        </p:txBody>
      </p:sp>
      <p:sp>
        <p:nvSpPr>
          <p:cNvPr id="80" name="TextBox 79"/>
          <p:cNvSpPr txBox="1"/>
          <p:nvPr/>
        </p:nvSpPr>
        <p:spPr>
          <a:xfrm>
            <a:off x="7300555" y="5255730"/>
            <a:ext cx="3748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One special is </a:t>
            </a:r>
            <a:r>
              <a:rPr lang="en-US" sz="2200" dirty="0" err="1" smtClean="0"/>
              <a:t>softmax</a:t>
            </a:r>
            <a:r>
              <a:rPr lang="en-US" sz="2200" dirty="0" smtClean="0"/>
              <a:t> function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4852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2125313"/>
            <a:ext cx="746306" cy="746306"/>
          </a:xfrm>
          <a:prstGeom prst="rect">
            <a:avLst/>
          </a:prstGeom>
          <a:noFill/>
        </p:spPr>
      </p:pic>
      <p:sp>
        <p:nvSpPr>
          <p:cNvPr id="100" name="Google Shape;100;p14"/>
          <p:cNvSpPr txBox="1"/>
          <p:nvPr/>
        </p:nvSpPr>
        <p:spPr>
          <a:xfrm>
            <a:off x="3394564" y="832857"/>
            <a:ext cx="5179280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Multilayer Neural Network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3480790"/>
            <a:ext cx="746306" cy="746306"/>
          </a:xfrm>
          <a:prstGeom prst="rect">
            <a:avLst/>
          </a:prstGeom>
        </p:spPr>
      </p:pic>
      <p:sp>
        <p:nvSpPr>
          <p:cNvPr id="55" name="Google Shape;119;p14"/>
          <p:cNvSpPr/>
          <p:nvPr/>
        </p:nvSpPr>
        <p:spPr>
          <a:xfrm>
            <a:off x="336842" y="1615227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26323" y="1691956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6323" y="2502846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93415" y="2757433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endCxn id="97" idx="1"/>
          </p:cNvCxnSpPr>
          <p:nvPr/>
        </p:nvCxnSpPr>
        <p:spPr>
          <a:xfrm flipV="1">
            <a:off x="2452744" y="2481952"/>
            <a:ext cx="1147448" cy="138318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97" idx="1"/>
          </p:cNvCxnSpPr>
          <p:nvPr/>
        </p:nvCxnSpPr>
        <p:spPr>
          <a:xfrm flipV="1">
            <a:off x="2468373" y="2481952"/>
            <a:ext cx="1131819" cy="16514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94475" y="1796659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526" r="-1578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739588" y="1680882"/>
            <a:ext cx="1100300" cy="194711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9" idx="1"/>
          </p:cNvCxnSpPr>
          <p:nvPr/>
        </p:nvCxnSpPr>
        <p:spPr>
          <a:xfrm>
            <a:off x="746007" y="2518386"/>
            <a:ext cx="976060" cy="133555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1"/>
          </p:cNvCxnSpPr>
          <p:nvPr/>
        </p:nvCxnSpPr>
        <p:spPr>
          <a:xfrm flipV="1">
            <a:off x="817950" y="3853943"/>
            <a:ext cx="904117" cy="13312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73317" y="3140826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13" y="5598241"/>
            <a:ext cx="746306" cy="746306"/>
          </a:xfrm>
          <a:prstGeom prst="rect">
            <a:avLst/>
          </a:prstGeom>
        </p:spPr>
      </p:pic>
      <p:cxnSp>
        <p:nvCxnSpPr>
          <p:cNvPr id="54" name="Straight Arrow Connector 53"/>
          <p:cNvCxnSpPr>
            <a:stCxn id="43" idx="3"/>
            <a:endCxn id="97" idx="1"/>
          </p:cNvCxnSpPr>
          <p:nvPr/>
        </p:nvCxnSpPr>
        <p:spPr>
          <a:xfrm flipV="1">
            <a:off x="2455219" y="2481952"/>
            <a:ext cx="1144973" cy="348944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060163" y="5258277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39588" y="1744041"/>
            <a:ext cx="1089212" cy="398440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11987" y="2457833"/>
            <a:ext cx="996219" cy="34836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20271" y="4020670"/>
            <a:ext cx="900953" cy="196327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076475" y="4432863"/>
            <a:ext cx="36000" cy="340800"/>
            <a:chOff x="2731586" y="4043627"/>
            <a:chExt cx="36000" cy="340800"/>
          </a:xfrm>
        </p:grpSpPr>
        <p:sp>
          <p:nvSpPr>
            <p:cNvPr id="84" name="Oval 8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1491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398360" y="3066249"/>
            <a:ext cx="36000" cy="340800"/>
            <a:chOff x="2731586" y="4043627"/>
            <a:chExt cx="36000" cy="340800"/>
          </a:xfrm>
        </p:grpSpPr>
        <p:sp>
          <p:nvSpPr>
            <p:cNvPr id="90" name="Oval 89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Oval 90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2" name="Oval 91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Left Brace 5"/>
          <p:cNvSpPr/>
          <p:nvPr/>
        </p:nvSpPr>
        <p:spPr>
          <a:xfrm rot="5400000">
            <a:off x="396234" y="98468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-28641" y="921212"/>
            <a:ext cx="123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Layer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95" name="Left Brace 94"/>
          <p:cNvSpPr/>
          <p:nvPr/>
        </p:nvSpPr>
        <p:spPr>
          <a:xfrm rot="5400000">
            <a:off x="1977684" y="990505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TextBox 95"/>
          <p:cNvSpPr txBox="1"/>
          <p:nvPr/>
        </p:nvSpPr>
        <p:spPr>
          <a:xfrm>
            <a:off x="1552809" y="927032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Hidden Layer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92" y="2108799"/>
            <a:ext cx="746306" cy="746306"/>
          </a:xfrm>
          <a:prstGeom prst="rect">
            <a:avLst/>
          </a:prstGeom>
          <a:noFill/>
        </p:spPr>
      </p:pic>
      <p:cxnSp>
        <p:nvCxnSpPr>
          <p:cNvPr id="64" name="Straight Arrow Connector 63"/>
          <p:cNvCxnSpPr/>
          <p:nvPr/>
        </p:nvCxnSpPr>
        <p:spPr>
          <a:xfrm>
            <a:off x="4330801" y="2483132"/>
            <a:ext cx="338016" cy="187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eft Brace 70"/>
          <p:cNvSpPr/>
          <p:nvPr/>
        </p:nvSpPr>
        <p:spPr>
          <a:xfrm rot="5400000">
            <a:off x="3849366" y="1272312"/>
            <a:ext cx="252624" cy="9497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TextBox 72"/>
          <p:cNvSpPr txBox="1"/>
          <p:nvPr/>
        </p:nvSpPr>
        <p:spPr>
          <a:xfrm>
            <a:off x="3424491" y="1208839"/>
            <a:ext cx="14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 Layer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65" y="3475374"/>
            <a:ext cx="746306" cy="746306"/>
          </a:xfrm>
          <a:prstGeom prst="rect">
            <a:avLst/>
          </a:prstGeom>
          <a:noFill/>
        </p:spPr>
      </p:pic>
      <p:cxnSp>
        <p:nvCxnSpPr>
          <p:cNvPr id="94" name="Straight Arrow Connector 93"/>
          <p:cNvCxnSpPr/>
          <p:nvPr/>
        </p:nvCxnSpPr>
        <p:spPr>
          <a:xfrm>
            <a:off x="4337074" y="3849707"/>
            <a:ext cx="338016" cy="187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65" y="5558911"/>
            <a:ext cx="746306" cy="746306"/>
          </a:xfrm>
          <a:prstGeom prst="rect">
            <a:avLst/>
          </a:prstGeom>
          <a:noFill/>
        </p:spPr>
      </p:pic>
      <p:cxnSp>
        <p:nvCxnSpPr>
          <p:cNvPr id="99" name="Straight Arrow Connector 98"/>
          <p:cNvCxnSpPr/>
          <p:nvPr/>
        </p:nvCxnSpPr>
        <p:spPr>
          <a:xfrm>
            <a:off x="4337074" y="5933244"/>
            <a:ext cx="338016" cy="187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3" idx="3"/>
            <a:endCxn id="93" idx="1"/>
          </p:cNvCxnSpPr>
          <p:nvPr/>
        </p:nvCxnSpPr>
        <p:spPr>
          <a:xfrm>
            <a:off x="2468373" y="2498466"/>
            <a:ext cx="1138092" cy="135006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3" idx="1"/>
          </p:cNvCxnSpPr>
          <p:nvPr/>
        </p:nvCxnSpPr>
        <p:spPr>
          <a:xfrm flipV="1">
            <a:off x="2429218" y="3848527"/>
            <a:ext cx="1177247" cy="118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3" idx="1"/>
          </p:cNvCxnSpPr>
          <p:nvPr/>
        </p:nvCxnSpPr>
        <p:spPr>
          <a:xfrm flipV="1">
            <a:off x="2486384" y="3848527"/>
            <a:ext cx="1120081" cy="2132994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3" idx="3"/>
            <a:endCxn id="98" idx="1"/>
          </p:cNvCxnSpPr>
          <p:nvPr/>
        </p:nvCxnSpPr>
        <p:spPr>
          <a:xfrm>
            <a:off x="2468373" y="2498466"/>
            <a:ext cx="1138092" cy="343359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9" idx="3"/>
            <a:endCxn id="98" idx="1"/>
          </p:cNvCxnSpPr>
          <p:nvPr/>
        </p:nvCxnSpPr>
        <p:spPr>
          <a:xfrm>
            <a:off x="2468373" y="3853943"/>
            <a:ext cx="1138092" cy="207812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98" idx="1"/>
          </p:cNvCxnSpPr>
          <p:nvPr/>
        </p:nvCxnSpPr>
        <p:spPr>
          <a:xfrm flipV="1">
            <a:off x="2470848" y="5932064"/>
            <a:ext cx="1135617" cy="5815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93231" y="2447808"/>
                <a:ext cx="597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231" y="2447808"/>
                <a:ext cx="59740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1633" t="-26667" r="-2244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696543" y="3802402"/>
                <a:ext cx="597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43" y="3802402"/>
                <a:ext cx="59740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0612" t="-26667" r="-2346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696543" y="5890809"/>
                <a:ext cx="597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43" y="5890809"/>
                <a:ext cx="59740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30612" t="-24590" r="-23469" b="-49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327059" y="1976895"/>
                <a:ext cx="528350" cy="422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59" y="1976895"/>
                <a:ext cx="528350" cy="42287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394564" y="3259177"/>
                <a:ext cx="528350" cy="43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564" y="3259177"/>
                <a:ext cx="528350" cy="43819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500798" y="5207443"/>
                <a:ext cx="528350" cy="43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IN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798" y="5207443"/>
                <a:ext cx="528350" cy="43819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32011" y="2010498"/>
                <a:ext cx="3551036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11" y="2010498"/>
                <a:ext cx="3551036" cy="89466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732011" y="3376283"/>
                <a:ext cx="3643177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11" y="3376283"/>
                <a:ext cx="3643177" cy="89466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732011" y="5456980"/>
                <a:ext cx="3658629" cy="895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11" y="5456980"/>
                <a:ext cx="3658629" cy="89569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8319000" y="3066249"/>
            <a:ext cx="37216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err="1" smtClean="0"/>
              <a:t>Softmax</a:t>
            </a:r>
            <a:r>
              <a:rPr lang="en-US" sz="2200" u="sng" dirty="0" smtClean="0"/>
              <a:t> function</a:t>
            </a:r>
            <a:r>
              <a:rPr lang="en-US" sz="2200" dirty="0" smtClean="0"/>
              <a:t>:</a:t>
            </a:r>
          </a:p>
          <a:p>
            <a:r>
              <a:rPr lang="en-US" sz="2200" dirty="0" err="1" smtClean="0"/>
              <a:t>Exponentiate</a:t>
            </a:r>
            <a:r>
              <a:rPr lang="en-US" sz="2200" dirty="0" smtClean="0"/>
              <a:t> each component of output activation vector and </a:t>
            </a:r>
            <a:r>
              <a:rPr lang="en-US" sz="2200" dirty="0" err="1" smtClean="0"/>
              <a:t>elementwise</a:t>
            </a:r>
            <a:r>
              <a:rPr lang="en-US" sz="2200" dirty="0" smtClean="0"/>
              <a:t> divide by the sum of the exponentials.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203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65" y="5558911"/>
            <a:ext cx="746306" cy="746306"/>
          </a:xfrm>
          <a:prstGeom prst="rect">
            <a:avLst/>
          </a:prstGeom>
          <a:noFill/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13" y="5598241"/>
            <a:ext cx="746306" cy="746306"/>
          </a:xfrm>
          <a:prstGeom prst="rect">
            <a:avLst/>
          </a:prstGeom>
        </p:spPr>
      </p:pic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Training a Neural Network – Loss Function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2125313"/>
            <a:ext cx="746306" cy="746306"/>
          </a:xfrm>
          <a:prstGeom prst="rect">
            <a:avLst/>
          </a:prstGeom>
          <a:noFill/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7" y="3480790"/>
            <a:ext cx="746306" cy="746306"/>
          </a:xfrm>
          <a:prstGeom prst="rect">
            <a:avLst/>
          </a:prstGeom>
        </p:spPr>
      </p:pic>
      <p:sp>
        <p:nvSpPr>
          <p:cNvPr id="77" name="Google Shape;119;p14"/>
          <p:cNvSpPr/>
          <p:nvPr/>
        </p:nvSpPr>
        <p:spPr>
          <a:xfrm>
            <a:off x="336842" y="1615227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726323" y="1691956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726323" y="2502846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793415" y="2757433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2170588"/>
                <a:ext cx="51802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3627993"/>
                <a:ext cx="54514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/>
          <p:cNvCxnSpPr>
            <a:endCxn id="142" idx="1"/>
          </p:cNvCxnSpPr>
          <p:nvPr/>
        </p:nvCxnSpPr>
        <p:spPr>
          <a:xfrm flipV="1">
            <a:off x="2452744" y="2481952"/>
            <a:ext cx="1147448" cy="138318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75" idx="3"/>
            <a:endCxn id="142" idx="1"/>
          </p:cNvCxnSpPr>
          <p:nvPr/>
        </p:nvCxnSpPr>
        <p:spPr>
          <a:xfrm flipV="1">
            <a:off x="2468373" y="2481952"/>
            <a:ext cx="1131819" cy="16514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094475" y="1796659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7" y="1467042"/>
                <a:ext cx="18113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976" y="2416839"/>
                <a:ext cx="6972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0526" r="-1578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/>
          <p:nvPr/>
        </p:nvCxnSpPr>
        <p:spPr>
          <a:xfrm>
            <a:off x="739588" y="1680882"/>
            <a:ext cx="1100300" cy="194711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76" idx="1"/>
          </p:cNvCxnSpPr>
          <p:nvPr/>
        </p:nvCxnSpPr>
        <p:spPr>
          <a:xfrm>
            <a:off x="746007" y="2518386"/>
            <a:ext cx="976060" cy="133555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76" idx="1"/>
          </p:cNvCxnSpPr>
          <p:nvPr/>
        </p:nvCxnSpPr>
        <p:spPr>
          <a:xfrm flipV="1">
            <a:off x="817950" y="3853943"/>
            <a:ext cx="904117" cy="13312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073317" y="3140826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39" y="2878444"/>
                <a:ext cx="18113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/>
          <p:cNvCxnSpPr>
            <a:endCxn id="142" idx="1"/>
          </p:cNvCxnSpPr>
          <p:nvPr/>
        </p:nvCxnSpPr>
        <p:spPr>
          <a:xfrm flipV="1">
            <a:off x="2455219" y="2481952"/>
            <a:ext cx="1144973" cy="348944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2060163" y="5258277"/>
            <a:ext cx="0" cy="34496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27" y="4979431"/>
                <a:ext cx="18113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Straight Arrow Connector 129"/>
          <p:cNvCxnSpPr/>
          <p:nvPr/>
        </p:nvCxnSpPr>
        <p:spPr>
          <a:xfrm>
            <a:off x="739588" y="1744041"/>
            <a:ext cx="1089212" cy="398440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11987" y="2457833"/>
            <a:ext cx="996219" cy="3483689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820271" y="4020670"/>
            <a:ext cx="900953" cy="196327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2076475" y="4432863"/>
            <a:ext cx="36000" cy="340800"/>
            <a:chOff x="2731586" y="4043627"/>
            <a:chExt cx="36000" cy="340800"/>
          </a:xfrm>
        </p:grpSpPr>
        <p:sp>
          <p:nvSpPr>
            <p:cNvPr id="134" name="Oval 13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5" name="Oval 13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6" name="Oval 13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42" y="3805368"/>
                <a:ext cx="69724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398360" y="3066249"/>
            <a:ext cx="36000" cy="340800"/>
            <a:chOff x="2731586" y="4043627"/>
            <a:chExt cx="36000" cy="340800"/>
          </a:xfrm>
        </p:grpSpPr>
        <p:sp>
          <p:nvSpPr>
            <p:cNvPr id="139" name="Oval 138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0" name="Oval 139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1" name="Oval 140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92" y="2108799"/>
            <a:ext cx="746306" cy="746306"/>
          </a:xfrm>
          <a:prstGeom prst="rect">
            <a:avLst/>
          </a:prstGeom>
          <a:noFill/>
        </p:spPr>
      </p:pic>
      <p:cxnSp>
        <p:nvCxnSpPr>
          <p:cNvPr id="143" name="Straight Arrow Connector 142"/>
          <p:cNvCxnSpPr/>
          <p:nvPr/>
        </p:nvCxnSpPr>
        <p:spPr>
          <a:xfrm>
            <a:off x="4330801" y="2483132"/>
            <a:ext cx="338016" cy="187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65" y="3475374"/>
            <a:ext cx="746306" cy="746306"/>
          </a:xfrm>
          <a:prstGeom prst="rect">
            <a:avLst/>
          </a:prstGeom>
          <a:noFill/>
        </p:spPr>
      </p:pic>
      <p:cxnSp>
        <p:nvCxnSpPr>
          <p:cNvPr id="145" name="Straight Arrow Connector 144"/>
          <p:cNvCxnSpPr/>
          <p:nvPr/>
        </p:nvCxnSpPr>
        <p:spPr>
          <a:xfrm>
            <a:off x="4337074" y="3849707"/>
            <a:ext cx="338016" cy="187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4337074" y="5933244"/>
            <a:ext cx="338016" cy="187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75" idx="3"/>
            <a:endCxn id="144" idx="1"/>
          </p:cNvCxnSpPr>
          <p:nvPr/>
        </p:nvCxnSpPr>
        <p:spPr>
          <a:xfrm>
            <a:off x="2468373" y="2498466"/>
            <a:ext cx="1138092" cy="135006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endCxn id="144" idx="1"/>
          </p:cNvCxnSpPr>
          <p:nvPr/>
        </p:nvCxnSpPr>
        <p:spPr>
          <a:xfrm flipV="1">
            <a:off x="2429218" y="3848527"/>
            <a:ext cx="1177247" cy="118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144" idx="1"/>
          </p:cNvCxnSpPr>
          <p:nvPr/>
        </p:nvCxnSpPr>
        <p:spPr>
          <a:xfrm flipV="1">
            <a:off x="2486384" y="3848527"/>
            <a:ext cx="1120081" cy="2132994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75" idx="3"/>
          </p:cNvCxnSpPr>
          <p:nvPr/>
        </p:nvCxnSpPr>
        <p:spPr>
          <a:xfrm>
            <a:off x="2468373" y="2498466"/>
            <a:ext cx="1138092" cy="343359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76" idx="3"/>
          </p:cNvCxnSpPr>
          <p:nvPr/>
        </p:nvCxnSpPr>
        <p:spPr>
          <a:xfrm>
            <a:off x="2468373" y="3853943"/>
            <a:ext cx="1138092" cy="2078121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2470848" y="5932064"/>
            <a:ext cx="1135617" cy="5815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3693231" y="2447808"/>
                <a:ext cx="597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231" y="2447808"/>
                <a:ext cx="59740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1633" t="-26667" r="-2244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696543" y="3802402"/>
                <a:ext cx="597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43" y="3802402"/>
                <a:ext cx="59740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0612" t="-26667" r="-2346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3" y="1361814"/>
                <a:ext cx="50853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24" y="5921306"/>
                <a:ext cx="69724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1491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3696543" y="5890809"/>
                <a:ext cx="597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43" y="5890809"/>
                <a:ext cx="59740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30612" t="-24590" r="-23469" b="-49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090" y="2275438"/>
                <a:ext cx="33650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90" y="2275438"/>
                <a:ext cx="336502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21818" r="-9091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4668817" y="3633125"/>
                <a:ext cx="34304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817" y="3633125"/>
                <a:ext cx="343043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21429" r="-8929" b="-232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4675358" y="5721532"/>
                <a:ext cx="35849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358" y="5721532"/>
                <a:ext cx="358495" cy="338554"/>
              </a:xfrm>
              <a:prstGeom prst="rect">
                <a:avLst/>
              </a:prstGeom>
              <a:blipFill rotWithShape="0">
                <a:blip r:embed="rId18"/>
                <a:stretch>
                  <a:fillRect l="-20339" r="-5085" b="-2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97409" y="2045991"/>
                <a:ext cx="16351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 smtClean="0"/>
                  <a:t> belongs to class 1</a:t>
                </a:r>
                <a:endParaRPr lang="en-IN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409" y="2045991"/>
                <a:ext cx="1635161" cy="923330"/>
              </a:xfrm>
              <a:prstGeom prst="rect">
                <a:avLst/>
              </a:prstGeom>
              <a:blipFill rotWithShape="0">
                <a:blip r:embed="rId19"/>
                <a:stretch>
                  <a:fillRect l="-3358" t="-3974" r="-5224" b="-9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4997409" y="3382239"/>
                <a:ext cx="16351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 smtClean="0"/>
                  <a:t> belongs to class 2</a:t>
                </a:r>
                <a:endParaRPr lang="en-IN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409" y="3382239"/>
                <a:ext cx="1635161" cy="923330"/>
              </a:xfrm>
              <a:prstGeom prst="rect">
                <a:avLst/>
              </a:prstGeom>
              <a:blipFill rotWithShape="0">
                <a:blip r:embed="rId20"/>
                <a:stretch>
                  <a:fillRect l="-3358" t="-3974" r="-5224" b="-9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5011592" y="5421217"/>
                <a:ext cx="16351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 smtClean="0"/>
                  <a:t> belongs to class C</a:t>
                </a:r>
                <a:endParaRPr lang="en-IN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592" y="5421217"/>
                <a:ext cx="1635161" cy="923330"/>
              </a:xfrm>
              <a:prstGeom prst="rect">
                <a:avLst/>
              </a:prstGeom>
              <a:blipFill rotWithShape="0">
                <a:blip r:embed="rId21"/>
                <a:stretch>
                  <a:fillRect l="-2985" t="-3289" r="-5597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174"/>
          <p:cNvGrpSpPr/>
          <p:nvPr/>
        </p:nvGrpSpPr>
        <p:grpSpPr>
          <a:xfrm>
            <a:off x="5796989" y="4690525"/>
            <a:ext cx="36000" cy="340800"/>
            <a:chOff x="2731586" y="4043627"/>
            <a:chExt cx="36000" cy="340800"/>
          </a:xfrm>
        </p:grpSpPr>
        <p:sp>
          <p:nvSpPr>
            <p:cNvPr id="176" name="Oval 175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10051" y="2060223"/>
                <a:ext cx="41847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So we can aim to maximize the probability corresponding to the correct class for any example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051" y="2060223"/>
                <a:ext cx="4184725" cy="923330"/>
              </a:xfrm>
              <a:prstGeom prst="rect">
                <a:avLst/>
              </a:prstGeom>
              <a:blipFill rotWithShape="0">
                <a:blip r:embed="rId22"/>
                <a:stretch>
                  <a:fillRect l="-437" t="-3974" r="-1310" b="-99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956799" y="3474382"/>
            <a:ext cx="2084866" cy="1309586"/>
            <a:chOff x="8582152" y="3751571"/>
            <a:chExt cx="2084866" cy="1309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894124" y="3751571"/>
                  <a:ext cx="91005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IN" sz="2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124" y="3751571"/>
                  <a:ext cx="910057" cy="33855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4027" r="-671" b="-2727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582152" y="4077405"/>
                  <a:ext cx="191334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200" dirty="0">
                    <a:solidFill>
                      <a:prstClr val="black"/>
                    </a:solidFill>
                  </a:endParaRPr>
                </a:p>
                <a:p>
                  <a:endParaRPr lang="en-IN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2152" y="4077405"/>
                  <a:ext cx="1913344" cy="615553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911" r="-509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8582152" y="4445604"/>
                  <a:ext cx="208486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≡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(−</m:t>
                            </m:r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200" dirty="0">
                    <a:solidFill>
                      <a:prstClr val="black"/>
                    </a:solidFill>
                  </a:endParaRPr>
                </a:p>
                <a:p>
                  <a:endParaRPr lang="en-IN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2152" y="4445604"/>
                  <a:ext cx="2084866" cy="61555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754" r="-467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7810051" y="5051374"/>
                <a:ext cx="418472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Can be equivalently expressed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200" dirty="0" smtClean="0"/>
                  <a:t> </a:t>
                </a:r>
                <a:r>
                  <a:rPr lang="en-IN" dirty="0" smtClean="0"/>
                  <a:t>known as </a:t>
                </a:r>
                <a:r>
                  <a:rPr lang="en-IN" u="sng" dirty="0" smtClean="0"/>
                  <a:t>cross-entropy loss</a:t>
                </a:r>
                <a:endParaRPr lang="en-IN" u="sng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051" y="5051374"/>
                <a:ext cx="4184725" cy="984885"/>
              </a:xfrm>
              <a:prstGeom prst="rect">
                <a:avLst/>
              </a:prstGeom>
              <a:blipFill rotWithShape="0">
                <a:blip r:embed="rId26"/>
                <a:stretch>
                  <a:fillRect l="-2911" t="-27950" r="-437" b="-55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3" grpId="0"/>
      <p:bldP spid="174" grpId="0"/>
      <p:bldP spid="9" grpId="0"/>
      <p:bldP spid="1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Forward Pass in a Nutshell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3387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286" y="1770244"/>
                <a:ext cx="566372" cy="502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6" y="1770244"/>
                <a:ext cx="566372" cy="502702"/>
              </a:xfrm>
              <a:prstGeom prst="rect">
                <a:avLst/>
              </a:prstGeom>
              <a:blipFill rotWithShape="0">
                <a:blip r:embed="rId3"/>
                <a:stretch>
                  <a:fillRect l="-16129" r="-8602" b="-156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2" idx="3"/>
            <a:endCxn id="83" idx="1"/>
          </p:cNvCxnSpPr>
          <p:nvPr/>
        </p:nvCxnSpPr>
        <p:spPr>
          <a:xfrm>
            <a:off x="638978" y="2021596"/>
            <a:ext cx="90062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9995" y="1744383"/>
                <a:ext cx="889603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5" y="1744383"/>
                <a:ext cx="889603" cy="256480"/>
              </a:xfrm>
              <a:prstGeom prst="rect">
                <a:avLst/>
              </a:prstGeom>
              <a:blipFill rotWithShape="0">
                <a:blip r:embed="rId4"/>
                <a:stretch>
                  <a:fillRect l="-5479" t="-4762" r="-3425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153959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2222" y="1905847"/>
                <a:ext cx="39485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22" y="1905847"/>
                <a:ext cx="394852" cy="256480"/>
              </a:xfrm>
              <a:prstGeom prst="rect">
                <a:avLst/>
              </a:prstGeom>
              <a:blipFill rotWithShape="0">
                <a:blip r:embed="rId5"/>
                <a:stretch>
                  <a:fillRect l="-7813" t="-4762" r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2343682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354699" y="1905847"/>
                <a:ext cx="39645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99" y="1905847"/>
                <a:ext cx="396454" cy="256480"/>
              </a:xfrm>
              <a:prstGeom prst="rect">
                <a:avLst/>
              </a:prstGeom>
              <a:blipFill rotWithShape="0">
                <a:blip r:embed="rId6"/>
                <a:stretch>
                  <a:fillRect l="-12308" t="-4762" r="-9231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83" idx="3"/>
            <a:endCxn id="85" idx="1"/>
          </p:cNvCxnSpPr>
          <p:nvPr/>
        </p:nvCxnSpPr>
        <p:spPr>
          <a:xfrm>
            <a:off x="1925189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33879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879" y="1744383"/>
                <a:ext cx="42082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1594" r="-17391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>
            <a:stCxn id="85" idx="3"/>
            <a:endCxn id="93" idx="1"/>
          </p:cNvCxnSpPr>
          <p:nvPr/>
        </p:nvCxnSpPr>
        <p:spPr>
          <a:xfrm>
            <a:off x="2729273" y="2021596"/>
            <a:ext cx="8885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728263" y="1744383"/>
                <a:ext cx="889603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263" y="1744383"/>
                <a:ext cx="889603" cy="256480"/>
              </a:xfrm>
              <a:prstGeom prst="rect">
                <a:avLst/>
              </a:prstGeom>
              <a:blipFill rotWithShape="0">
                <a:blip r:embed="rId8"/>
                <a:stretch>
                  <a:fillRect l="-5517" t="-4762" r="-4138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3617866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4" name="Rectangle 93"/>
          <p:cNvSpPr/>
          <p:nvPr/>
        </p:nvSpPr>
        <p:spPr>
          <a:xfrm>
            <a:off x="4421950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432967" y="1905847"/>
                <a:ext cx="39645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67" y="1905847"/>
                <a:ext cx="396455" cy="256480"/>
              </a:xfrm>
              <a:prstGeom prst="rect">
                <a:avLst/>
              </a:prstGeom>
              <a:blipFill rotWithShape="0">
                <a:blip r:embed="rId9"/>
                <a:stretch>
                  <a:fillRect l="-12308" t="-4762" r="-9231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>
          <a:xfrm>
            <a:off x="4003457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012147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147" y="1744383"/>
                <a:ext cx="420820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1594" r="-17391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631898" y="1905847"/>
                <a:ext cx="39485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98" y="1905847"/>
                <a:ext cx="394852" cy="256480"/>
              </a:xfrm>
              <a:prstGeom prst="rect">
                <a:avLst/>
              </a:prstGeom>
              <a:blipFill rotWithShape="0">
                <a:blip r:embed="rId11"/>
                <a:stretch>
                  <a:fillRect l="-7692" t="-4762" r="-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>
          <a:xfrm>
            <a:off x="4807541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06" idx="1"/>
          </p:cNvCxnSpPr>
          <p:nvPr/>
        </p:nvCxnSpPr>
        <p:spPr>
          <a:xfrm>
            <a:off x="5862749" y="2021596"/>
            <a:ext cx="8885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861739" y="1744383"/>
                <a:ext cx="88806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39" y="1744383"/>
                <a:ext cx="888064" cy="256480"/>
              </a:xfrm>
              <a:prstGeom prst="rect">
                <a:avLst/>
              </a:prstGeom>
              <a:blipFill rotWithShape="0">
                <a:blip r:embed="rId12"/>
                <a:stretch>
                  <a:fillRect l="-5517" t="-4762" r="-4138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6751342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7136933" y="2021596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189691" y="1744383"/>
                <a:ext cx="354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dirty="0" smtClean="0"/>
                  <a:t>o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691" y="1744383"/>
                <a:ext cx="354777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33898" t="-24390" r="-23729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765374" y="1905847"/>
                <a:ext cx="39408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74" y="1905847"/>
                <a:ext cx="394082" cy="256480"/>
              </a:xfrm>
              <a:prstGeom prst="rect">
                <a:avLst/>
              </a:prstGeom>
              <a:blipFill rotWithShape="0">
                <a:blip r:embed="rId14"/>
                <a:stretch>
                  <a:fillRect l="-7813" t="-4762" r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628998" y="1877752"/>
                <a:ext cx="10442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98" y="1877752"/>
                <a:ext cx="1044260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6395" r="-4070" b="-3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 rot="16200000">
            <a:off x="5521786" y="1863687"/>
            <a:ext cx="36000" cy="340800"/>
            <a:chOff x="2731586" y="4043627"/>
            <a:chExt cx="36000" cy="340800"/>
          </a:xfrm>
        </p:grpSpPr>
        <p:sp>
          <p:nvSpPr>
            <p:cNvPr id="114" name="Oval 11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55017" y="1520328"/>
                <a:ext cx="23892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IN" dirty="0" smtClean="0"/>
                  <a:t> is the collection of all learnable parameters i.e.,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IN" b="1" dirty="0" smtClean="0"/>
                  <a:t> </a:t>
                </a:r>
                <a:r>
                  <a:rPr lang="en-IN" dirty="0" smtClean="0"/>
                  <a:t>and</a:t>
                </a:r>
                <a:r>
                  <a:rPr lang="en-IN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IN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017" y="1520328"/>
                <a:ext cx="2389283" cy="923330"/>
              </a:xfrm>
              <a:prstGeom prst="rect">
                <a:avLst/>
              </a:prstGeom>
              <a:blipFill rotWithShape="0">
                <a:blip r:embed="rId16"/>
                <a:stretch>
                  <a:fillRect t="-3289" r="-3061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3387" y="3326130"/>
                <a:ext cx="4019370" cy="66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Hidden layer pre-activation: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7" y="3326130"/>
                <a:ext cx="4019370" cy="664926"/>
              </a:xfrm>
              <a:prstGeom prst="rect">
                <a:avLst/>
              </a:prstGeom>
              <a:blipFill rotWithShape="0">
                <a:blip r:embed="rId17"/>
                <a:stretch>
                  <a:fillRect l="-1366" t="-5505" b="-137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253387" y="4305777"/>
                <a:ext cx="3466398" cy="66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Hidden layer activation: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−1;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7" y="4305777"/>
                <a:ext cx="3466398" cy="664926"/>
              </a:xfrm>
              <a:prstGeom prst="rect">
                <a:avLst/>
              </a:prstGeom>
              <a:blipFill rotWithShape="0">
                <a:blip r:embed="rId18"/>
                <a:stretch>
                  <a:fillRect l="-1585" t="-4587" r="-176" b="-137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253387" y="5202065"/>
                <a:ext cx="3590727" cy="66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 layer activation: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b="1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7" y="5202065"/>
                <a:ext cx="3590727" cy="664926"/>
              </a:xfrm>
              <a:prstGeom prst="rect">
                <a:avLst/>
              </a:prstGeom>
              <a:blipFill rotWithShape="0">
                <a:blip r:embed="rId19"/>
                <a:stretch>
                  <a:fillRect l="-1528" t="-4587" b="-137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6" grpId="0"/>
      <p:bldP spid="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702983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Some Logistics </a:t>
            </a:r>
            <a:r>
              <a:rPr lang="en-US" sz="3630" smtClean="0"/>
              <a:t>Related Announcements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52153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The schedule of paper presentations are now in course website (Check Piazza).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The link to the Piazza post </a:t>
            </a:r>
            <a:r>
              <a:rPr lang="mr-IN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hlinkClick r:id="rId3"/>
              </a:rPr>
              <a:t>https://piazza.com/class/k4viwh96gqm2sa?cid=10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The link to the presentation schedule </a:t>
            </a:r>
            <a:r>
              <a:rPr lang="mr-IN" dirty="0" smtClean="0">
                <a:solidFill>
                  <a:prstClr val="black"/>
                </a:solidFill>
              </a:rPr>
              <a:t>–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Go to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course homepage</a:t>
            </a:r>
            <a:r>
              <a:rPr lang="en-US" dirty="0" smtClean="0">
                <a:solidFill>
                  <a:prstClr val="black"/>
                </a:solidFill>
              </a:rPr>
              <a:t> and click on `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Student Presentation Schedule</a:t>
            </a:r>
            <a:r>
              <a:rPr lang="en-US" dirty="0" smtClean="0">
                <a:solidFill>
                  <a:prstClr val="black"/>
                </a:solidFill>
              </a:rPr>
              <a:t>’</a:t>
            </a:r>
          </a:p>
          <a:p>
            <a:pPr>
              <a:lnSpc>
                <a:spcPts val="3000"/>
              </a:lnSpc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Today the class  will be of 1.5 Hours</a:t>
            </a:r>
          </a:p>
          <a:p>
            <a:pPr>
              <a:lnSpc>
                <a:spcPts val="3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>
              <a:lnSpc>
                <a:spcPts val="3000"/>
              </a:lnSpc>
            </a:pPr>
            <a:r>
              <a:rPr lang="en-US" dirty="0" smtClean="0">
                <a:solidFill>
                  <a:prstClr val="black"/>
                </a:solidFill>
              </a:rPr>
              <a:t>From next week </a:t>
            </a:r>
            <a:r>
              <a:rPr lang="mr-IN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 12:55-1:15 on Thursdays will have extra paper presentations  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92277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434343"/>
                </a:solidFill>
              </a:rPr>
              <a:t>Backpropagation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2344" y="1520328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2628" y="1862364"/>
                <a:ext cx="56348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8" y="1862364"/>
                <a:ext cx="563488" cy="256480"/>
              </a:xfrm>
              <a:prstGeom prst="rect">
                <a:avLst/>
              </a:prstGeom>
              <a:blipFill rotWithShape="0">
                <a:blip r:embed="rId3"/>
                <a:stretch>
                  <a:fillRect l="-13043" t="-4762" r="-3261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2" idx="3"/>
            <a:endCxn id="83" idx="1"/>
          </p:cNvCxnSpPr>
          <p:nvPr/>
        </p:nvCxnSpPr>
        <p:spPr>
          <a:xfrm>
            <a:off x="1410168" y="2021596"/>
            <a:ext cx="90062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1185" y="1744383"/>
                <a:ext cx="83253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85" y="1744383"/>
                <a:ext cx="832536" cy="256480"/>
              </a:xfrm>
              <a:prstGeom prst="rect">
                <a:avLst/>
              </a:prstGeom>
              <a:blipFill rotWithShape="0">
                <a:blip r:embed="rId4"/>
                <a:stretch>
                  <a:fillRect l="-5109" t="-4762" r="-4380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231078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3412" y="1905847"/>
                <a:ext cx="36631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12" y="1905847"/>
                <a:ext cx="366319" cy="256480"/>
              </a:xfrm>
              <a:prstGeom prst="rect">
                <a:avLst/>
              </a:prstGeom>
              <a:blipFill rotWithShape="0">
                <a:blip r:embed="rId5"/>
                <a:stretch>
                  <a:fillRect l="-6667" t="-4762" r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3114872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25889" y="1905847"/>
                <a:ext cx="36792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89" y="1905847"/>
                <a:ext cx="367921" cy="256480"/>
              </a:xfrm>
              <a:prstGeom prst="rect">
                <a:avLst/>
              </a:prstGeom>
              <a:blipFill rotWithShape="0">
                <a:blip r:embed="rId6"/>
                <a:stretch>
                  <a:fillRect l="-15000" t="-4762" r="-10000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83" idx="3"/>
            <a:endCxn id="85" idx="1"/>
          </p:cNvCxnSpPr>
          <p:nvPr/>
        </p:nvCxnSpPr>
        <p:spPr>
          <a:xfrm>
            <a:off x="2696379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05069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69" y="1744383"/>
                <a:ext cx="42082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1594" r="-15942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>
            <a:stCxn id="85" idx="3"/>
            <a:endCxn id="93" idx="1"/>
          </p:cNvCxnSpPr>
          <p:nvPr/>
        </p:nvCxnSpPr>
        <p:spPr>
          <a:xfrm>
            <a:off x="3500463" y="2021596"/>
            <a:ext cx="1197069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499453" y="1744383"/>
                <a:ext cx="122366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53" y="1744383"/>
                <a:ext cx="1223668" cy="256480"/>
              </a:xfrm>
              <a:prstGeom prst="rect">
                <a:avLst/>
              </a:prstGeom>
              <a:blipFill rotWithShape="0">
                <a:blip r:embed="rId8"/>
                <a:stretch>
                  <a:fillRect l="-2985" t="-4762" r="-2488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4697532" y="1520328"/>
            <a:ext cx="575917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4" name="Rectangle 93"/>
          <p:cNvSpPr/>
          <p:nvPr/>
        </p:nvSpPr>
        <p:spPr>
          <a:xfrm>
            <a:off x="5699921" y="1525836"/>
            <a:ext cx="522919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699921" y="1923847"/>
                <a:ext cx="56348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1" y="1923847"/>
                <a:ext cx="563488" cy="256480"/>
              </a:xfrm>
              <a:prstGeom prst="rect">
                <a:avLst/>
              </a:prstGeom>
              <a:blipFill rotWithShape="0">
                <a:blip r:embed="rId9"/>
                <a:stretch>
                  <a:fillRect l="-8696" t="-4762" r="-7609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>
          <a:xfrm>
            <a:off x="5281428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290118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118" y="1744383"/>
                <a:ext cx="420820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1594" r="-15942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711564" y="1905847"/>
                <a:ext cx="5618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64" y="1905847"/>
                <a:ext cx="561885" cy="256480"/>
              </a:xfrm>
              <a:prstGeom prst="rect">
                <a:avLst/>
              </a:prstGeom>
              <a:blipFill rotWithShape="0">
                <a:blip r:embed="rId11"/>
                <a:stretch>
                  <a:fillRect l="-5435" t="-4762" r="-54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>
          <a:xfrm>
            <a:off x="6239742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06" idx="1"/>
          </p:cNvCxnSpPr>
          <p:nvPr/>
        </p:nvCxnSpPr>
        <p:spPr>
          <a:xfrm>
            <a:off x="7239865" y="2021596"/>
            <a:ext cx="8885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238855" y="1744383"/>
                <a:ext cx="88806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55" y="1744383"/>
                <a:ext cx="888064" cy="256480"/>
              </a:xfrm>
              <a:prstGeom prst="rect">
                <a:avLst/>
              </a:prstGeom>
              <a:blipFill rotWithShape="0">
                <a:blip r:embed="rId12"/>
                <a:stretch>
                  <a:fillRect l="-4795" t="-4762" r="-4110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812845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8514049" y="2021596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8566807" y="1744383"/>
                <a:ext cx="354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dirty="0" smtClean="0"/>
                  <a:t>o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07" y="1744383"/>
                <a:ext cx="354777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33898" t="-24390" r="-23729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8142490" y="1905847"/>
                <a:ext cx="39408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490" y="1905847"/>
                <a:ext cx="394082" cy="256480"/>
              </a:xfrm>
              <a:prstGeom prst="rect">
                <a:avLst/>
              </a:prstGeom>
              <a:blipFill rotWithShape="0">
                <a:blip r:embed="rId14"/>
                <a:stretch>
                  <a:fillRect l="-7813" t="-4762" r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9006114" y="1877752"/>
                <a:ext cx="10442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114" y="1877752"/>
                <a:ext cx="1044260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6395" r="-4070" b="-3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 rot="16200000">
            <a:off x="6953987" y="1863687"/>
            <a:ext cx="36000" cy="340800"/>
            <a:chOff x="2731586" y="4043627"/>
            <a:chExt cx="36000" cy="340800"/>
          </a:xfrm>
        </p:grpSpPr>
        <p:sp>
          <p:nvSpPr>
            <p:cNvPr id="114" name="Oval 11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10103001" y="2031600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73660" y="1887756"/>
                <a:ext cx="11311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660" y="1887756"/>
                <a:ext cx="113114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8108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451581" y="2052087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16200000">
            <a:off x="280755" y="1950254"/>
            <a:ext cx="45719" cy="188400"/>
            <a:chOff x="2731586" y="4043627"/>
            <a:chExt cx="36000" cy="340800"/>
          </a:xfrm>
        </p:grpSpPr>
        <p:sp>
          <p:nvSpPr>
            <p:cNvPr id="54" name="Oval 5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1398075" y="1918025"/>
            <a:ext cx="180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1482806" y="2151173"/>
            <a:ext cx="7943" cy="288000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50375" y="2432332"/>
            <a:ext cx="1307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True class of the example</a:t>
            </a:r>
            <a:endParaRPr lang="en-IN" sz="1600" dirty="0"/>
          </a:p>
        </p:txBody>
      </p:sp>
      <p:sp>
        <p:nvSpPr>
          <p:cNvPr id="60" name="Google Shape;100;p14"/>
          <p:cNvSpPr txBox="1"/>
          <p:nvPr/>
        </p:nvSpPr>
        <p:spPr>
          <a:xfrm>
            <a:off x="302992" y="3206847"/>
            <a:ext cx="11012212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Backpropagation</a:t>
            </a:r>
            <a:r>
              <a:rPr lang="en-US" dirty="0" smtClean="0"/>
              <a:t> consists of intelligent use of the chain rule of differentiation for computation of these gradients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Google Shape;100;p14"/>
              <p:cNvSpPr txBox="1"/>
              <p:nvPr/>
            </p:nvSpPr>
            <p:spPr>
              <a:xfrm>
                <a:off x="-108766" y="2661113"/>
                <a:ext cx="7347621" cy="577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en-US" dirty="0" smtClean="0"/>
                  <a:t>For gradient descent we need to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62" name="Google Shape;100;p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766" y="2661113"/>
                <a:ext cx="7347621" cy="577795"/>
              </a:xfrm>
              <a:prstGeom prst="rect">
                <a:avLst/>
              </a:prstGeom>
              <a:blipFill rotWithShape="0">
                <a:blip r:embed="rId17"/>
                <a:stretch>
                  <a:fillRect t="-42553" b="-62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434343"/>
                </a:solidFill>
              </a:rPr>
              <a:t>Backpropagation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2344" y="1520328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2628" y="1862364"/>
                <a:ext cx="56348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8" y="1862364"/>
                <a:ext cx="563488" cy="256480"/>
              </a:xfrm>
              <a:prstGeom prst="rect">
                <a:avLst/>
              </a:prstGeom>
              <a:blipFill rotWithShape="0">
                <a:blip r:embed="rId3"/>
                <a:stretch>
                  <a:fillRect l="-13043" t="-4762" r="-3261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2" idx="3"/>
            <a:endCxn id="83" idx="1"/>
          </p:cNvCxnSpPr>
          <p:nvPr/>
        </p:nvCxnSpPr>
        <p:spPr>
          <a:xfrm>
            <a:off x="1410168" y="2021596"/>
            <a:ext cx="90062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1185" y="1744383"/>
                <a:ext cx="83253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85" y="1744383"/>
                <a:ext cx="832536" cy="256480"/>
              </a:xfrm>
              <a:prstGeom prst="rect">
                <a:avLst/>
              </a:prstGeom>
              <a:blipFill rotWithShape="0">
                <a:blip r:embed="rId4"/>
                <a:stretch>
                  <a:fillRect l="-5109" t="-4762" r="-4380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231078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3412" y="1905847"/>
                <a:ext cx="36631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12" y="1905847"/>
                <a:ext cx="366319" cy="256480"/>
              </a:xfrm>
              <a:prstGeom prst="rect">
                <a:avLst/>
              </a:prstGeom>
              <a:blipFill rotWithShape="0">
                <a:blip r:embed="rId5"/>
                <a:stretch>
                  <a:fillRect l="-6667" t="-4762" r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3114872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25889" y="1905847"/>
                <a:ext cx="36792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89" y="1905847"/>
                <a:ext cx="367921" cy="256480"/>
              </a:xfrm>
              <a:prstGeom prst="rect">
                <a:avLst/>
              </a:prstGeom>
              <a:blipFill rotWithShape="0">
                <a:blip r:embed="rId6"/>
                <a:stretch>
                  <a:fillRect l="-15000" t="-4762" r="-10000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83" idx="3"/>
            <a:endCxn id="85" idx="1"/>
          </p:cNvCxnSpPr>
          <p:nvPr/>
        </p:nvCxnSpPr>
        <p:spPr>
          <a:xfrm>
            <a:off x="2696379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05069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69" y="1744383"/>
                <a:ext cx="42082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1594" r="-15942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>
            <a:stCxn id="85" idx="3"/>
            <a:endCxn id="93" idx="1"/>
          </p:cNvCxnSpPr>
          <p:nvPr/>
        </p:nvCxnSpPr>
        <p:spPr>
          <a:xfrm>
            <a:off x="3500463" y="2021596"/>
            <a:ext cx="1197069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499453" y="1744383"/>
                <a:ext cx="122366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53" y="1744383"/>
                <a:ext cx="1223668" cy="256480"/>
              </a:xfrm>
              <a:prstGeom prst="rect">
                <a:avLst/>
              </a:prstGeom>
              <a:blipFill rotWithShape="0">
                <a:blip r:embed="rId8"/>
                <a:stretch>
                  <a:fillRect l="-2985" t="-4762" r="-2488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4697532" y="1520328"/>
            <a:ext cx="575917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4" name="Rectangle 93"/>
          <p:cNvSpPr/>
          <p:nvPr/>
        </p:nvSpPr>
        <p:spPr>
          <a:xfrm>
            <a:off x="5699921" y="1525836"/>
            <a:ext cx="522919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699921" y="1923847"/>
                <a:ext cx="56348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1" y="1923847"/>
                <a:ext cx="563488" cy="256480"/>
              </a:xfrm>
              <a:prstGeom prst="rect">
                <a:avLst/>
              </a:prstGeom>
              <a:blipFill rotWithShape="0">
                <a:blip r:embed="rId9"/>
                <a:stretch>
                  <a:fillRect l="-8696" t="-4762" r="-7609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>
          <a:xfrm>
            <a:off x="5281428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290118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118" y="1744383"/>
                <a:ext cx="420820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1594" r="-15942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711564" y="1905847"/>
                <a:ext cx="5618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64" y="1905847"/>
                <a:ext cx="561885" cy="256480"/>
              </a:xfrm>
              <a:prstGeom prst="rect">
                <a:avLst/>
              </a:prstGeom>
              <a:blipFill rotWithShape="0">
                <a:blip r:embed="rId11"/>
                <a:stretch>
                  <a:fillRect l="-5435" t="-4762" r="-54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>
          <a:xfrm>
            <a:off x="6239742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06" idx="1"/>
          </p:cNvCxnSpPr>
          <p:nvPr/>
        </p:nvCxnSpPr>
        <p:spPr>
          <a:xfrm>
            <a:off x="7239865" y="2021596"/>
            <a:ext cx="8885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238855" y="1744383"/>
                <a:ext cx="88806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55" y="1744383"/>
                <a:ext cx="888064" cy="256480"/>
              </a:xfrm>
              <a:prstGeom prst="rect">
                <a:avLst/>
              </a:prstGeom>
              <a:blipFill rotWithShape="0">
                <a:blip r:embed="rId12"/>
                <a:stretch>
                  <a:fillRect l="-4795" t="-4762" r="-4110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812845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8514049" y="2021596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8566807" y="1744383"/>
                <a:ext cx="354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dirty="0" smtClean="0"/>
                  <a:t>o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07" y="1744383"/>
                <a:ext cx="354777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33898" t="-24390" r="-23729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8142490" y="1905847"/>
                <a:ext cx="39408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490" y="1905847"/>
                <a:ext cx="394082" cy="256480"/>
              </a:xfrm>
              <a:prstGeom prst="rect">
                <a:avLst/>
              </a:prstGeom>
              <a:blipFill rotWithShape="0">
                <a:blip r:embed="rId14"/>
                <a:stretch>
                  <a:fillRect l="-7813" t="-4762" r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9006114" y="1877752"/>
                <a:ext cx="10442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114" y="1877752"/>
                <a:ext cx="1044260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6395" r="-4070" b="-3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 rot="16200000">
            <a:off x="6953987" y="1863687"/>
            <a:ext cx="36000" cy="340800"/>
            <a:chOff x="2731586" y="4043627"/>
            <a:chExt cx="36000" cy="340800"/>
          </a:xfrm>
        </p:grpSpPr>
        <p:sp>
          <p:nvSpPr>
            <p:cNvPr id="114" name="Oval 11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10103001" y="2031600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73660" y="1887756"/>
                <a:ext cx="11311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660" y="1887756"/>
                <a:ext cx="113114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8108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451581" y="2052087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16200000">
            <a:off x="280755" y="1950254"/>
            <a:ext cx="45719" cy="188400"/>
            <a:chOff x="2731586" y="4043627"/>
            <a:chExt cx="36000" cy="340800"/>
          </a:xfrm>
        </p:grpSpPr>
        <p:sp>
          <p:nvSpPr>
            <p:cNvPr id="54" name="Oval 5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70598" y="4001232"/>
                <a:ext cx="7458645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IN" sz="1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IN" sz="16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600" dirty="0"/>
                            <m:t> </m:t>
                          </m:r>
                          <m:sSubSup>
                            <m:sSubSupPr>
                              <m:ctrlPr>
                                <a:rPr lang="en-IN" sz="1600" i="1" dirty="0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m:rPr>
                          <m:nor/>
                        </m:rPr>
                        <a:rPr lang="en-IN" sz="1600" dirty="0"/>
                        <m:t> </m:t>
                      </m:r>
                      <m:sSubSup>
                        <m:sSubSupPr>
                          <m:ctrlPr>
                            <a:rPr lang="en-IN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m:rPr>
                          <m:nor/>
                        </m:rPr>
                        <a:rPr lang="en-IN" sz="1600" dirty="0"/>
                        <m:t> </m:t>
                      </m:r>
                      <m:sSubSup>
                        <m:sSubSupPr>
                          <m:ctrlPr>
                            <a:rPr lang="en-IN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r>
                        <m:rPr>
                          <m:nor/>
                        </m:rPr>
                        <a:rPr lang="en-IN" sz="1600" dirty="0"/>
                        <m:t> </m:t>
                      </m:r>
                      <m:sSubSup>
                        <m:sSubSupPr>
                          <m:ctrlPr>
                            <a:rPr lang="en-IN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98" y="4001232"/>
                <a:ext cx="7458645" cy="62536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100;p14"/>
              <p:cNvSpPr txBox="1"/>
              <p:nvPr/>
            </p:nvSpPr>
            <p:spPr>
              <a:xfrm>
                <a:off x="687670" y="2661113"/>
                <a:ext cx="10650890" cy="577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 influences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 smtClean="0"/>
                  <a:t> through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. That means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 smtClean="0"/>
                  <a:t> is a function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, in turn, is a function of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49" name="Google Shape;100;p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70" y="2661113"/>
                <a:ext cx="10650890" cy="57779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01854" y="1379797"/>
            <a:ext cx="2192662" cy="1281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/>
          <p:cNvSpPr/>
          <p:nvPr/>
        </p:nvSpPr>
        <p:spPr>
          <a:xfrm>
            <a:off x="10513724" y="1744382"/>
            <a:ext cx="1326871" cy="530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15928" y="3145224"/>
                <a:ext cx="2224648" cy="876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928" y="3145224"/>
                <a:ext cx="2224648" cy="87626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829104" y="4615207"/>
                <a:ext cx="3901453" cy="876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104" y="4615207"/>
                <a:ext cx="3901453" cy="87626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832397" y="5548865"/>
                <a:ext cx="3745192" cy="690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And similarly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IN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IN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IN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IN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97" y="5548865"/>
                <a:ext cx="3745192" cy="690254"/>
              </a:xfrm>
              <a:prstGeom prst="rect">
                <a:avLst/>
              </a:prstGeom>
              <a:blipFill rotWithShape="0">
                <a:blip r:embed="rId21"/>
                <a:stretch>
                  <a:fillRect l="-14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5722" y="486867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… (1)</a:t>
            </a:r>
            <a:endParaRPr lang="en-IN" dirty="0"/>
          </a:p>
        </p:txBody>
      </p:sp>
      <p:sp>
        <p:nvSpPr>
          <p:cNvPr id="64" name="TextBox 63"/>
          <p:cNvSpPr txBox="1"/>
          <p:nvPr/>
        </p:nvSpPr>
        <p:spPr>
          <a:xfrm>
            <a:off x="6115722" y="564680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… (2)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58810" y="5034903"/>
                <a:ext cx="3614746" cy="98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 smtClean="0"/>
                  <a:t>We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IN" dirty="0" smtClean="0"/>
                  <a:t> from forward pass, so we need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IN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810" y="5034903"/>
                <a:ext cx="3614746" cy="981231"/>
              </a:xfrm>
              <a:prstGeom prst="rect">
                <a:avLst/>
              </a:prstGeom>
              <a:blipFill rotWithShape="0">
                <a:blip r:embed="rId22"/>
                <a:stretch>
                  <a:fillRect r="-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9" grpId="0"/>
      <p:bldP spid="63" grpId="0"/>
      <p:bldP spid="6" grpId="0"/>
      <p:bldP spid="64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434343"/>
                </a:solidFill>
              </a:rPr>
              <a:t>Backpropagation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2344" y="1520328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2628" y="1862364"/>
                <a:ext cx="56348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8" y="1862364"/>
                <a:ext cx="563488" cy="256480"/>
              </a:xfrm>
              <a:prstGeom prst="rect">
                <a:avLst/>
              </a:prstGeom>
              <a:blipFill rotWithShape="0">
                <a:blip r:embed="rId3"/>
                <a:stretch>
                  <a:fillRect l="-13043" t="-4762" r="-3261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2" idx="3"/>
            <a:endCxn id="83" idx="1"/>
          </p:cNvCxnSpPr>
          <p:nvPr/>
        </p:nvCxnSpPr>
        <p:spPr>
          <a:xfrm>
            <a:off x="1410168" y="2021596"/>
            <a:ext cx="90062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1185" y="1744383"/>
                <a:ext cx="83253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85" y="1744383"/>
                <a:ext cx="832536" cy="256480"/>
              </a:xfrm>
              <a:prstGeom prst="rect">
                <a:avLst/>
              </a:prstGeom>
              <a:blipFill rotWithShape="0">
                <a:blip r:embed="rId4"/>
                <a:stretch>
                  <a:fillRect l="-5109" t="-4762" r="-4380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231078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3412" y="1905847"/>
                <a:ext cx="36631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12" y="1905847"/>
                <a:ext cx="366319" cy="256480"/>
              </a:xfrm>
              <a:prstGeom prst="rect">
                <a:avLst/>
              </a:prstGeom>
              <a:blipFill rotWithShape="0">
                <a:blip r:embed="rId5"/>
                <a:stretch>
                  <a:fillRect l="-6667" t="-4762" r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3114872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25889" y="1905847"/>
                <a:ext cx="36792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89" y="1905847"/>
                <a:ext cx="367921" cy="256480"/>
              </a:xfrm>
              <a:prstGeom prst="rect">
                <a:avLst/>
              </a:prstGeom>
              <a:blipFill rotWithShape="0">
                <a:blip r:embed="rId6"/>
                <a:stretch>
                  <a:fillRect l="-15000" t="-4762" r="-10000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83" idx="3"/>
            <a:endCxn id="85" idx="1"/>
          </p:cNvCxnSpPr>
          <p:nvPr/>
        </p:nvCxnSpPr>
        <p:spPr>
          <a:xfrm>
            <a:off x="2696379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05069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69" y="1744383"/>
                <a:ext cx="42082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1594" r="-15942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>
            <a:stCxn id="85" idx="3"/>
            <a:endCxn id="93" idx="1"/>
          </p:cNvCxnSpPr>
          <p:nvPr/>
        </p:nvCxnSpPr>
        <p:spPr>
          <a:xfrm>
            <a:off x="3500463" y="2021596"/>
            <a:ext cx="1197069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499453" y="1744383"/>
                <a:ext cx="122366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53" y="1744383"/>
                <a:ext cx="1223668" cy="256480"/>
              </a:xfrm>
              <a:prstGeom prst="rect">
                <a:avLst/>
              </a:prstGeom>
              <a:blipFill rotWithShape="0">
                <a:blip r:embed="rId8"/>
                <a:stretch>
                  <a:fillRect l="-2985" t="-4762" r="-2488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4697532" y="1520328"/>
            <a:ext cx="575917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4" name="Rectangle 93"/>
          <p:cNvSpPr/>
          <p:nvPr/>
        </p:nvSpPr>
        <p:spPr>
          <a:xfrm>
            <a:off x="5699921" y="1525836"/>
            <a:ext cx="522919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699921" y="1923847"/>
                <a:ext cx="56348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1" y="1923847"/>
                <a:ext cx="563488" cy="256480"/>
              </a:xfrm>
              <a:prstGeom prst="rect">
                <a:avLst/>
              </a:prstGeom>
              <a:blipFill rotWithShape="0">
                <a:blip r:embed="rId9"/>
                <a:stretch>
                  <a:fillRect l="-8696" t="-4762" r="-7609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>
          <a:xfrm>
            <a:off x="5281428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290118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118" y="1744383"/>
                <a:ext cx="420820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1594" r="-15942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711564" y="1905847"/>
                <a:ext cx="5618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64" y="1905847"/>
                <a:ext cx="561885" cy="256480"/>
              </a:xfrm>
              <a:prstGeom prst="rect">
                <a:avLst/>
              </a:prstGeom>
              <a:blipFill rotWithShape="0">
                <a:blip r:embed="rId11"/>
                <a:stretch>
                  <a:fillRect l="-5435" t="-4762" r="-54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>
          <a:xfrm>
            <a:off x="6239742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06" idx="1"/>
          </p:cNvCxnSpPr>
          <p:nvPr/>
        </p:nvCxnSpPr>
        <p:spPr>
          <a:xfrm>
            <a:off x="7239865" y="2021596"/>
            <a:ext cx="8885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238855" y="1744383"/>
                <a:ext cx="88806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55" y="1744383"/>
                <a:ext cx="888064" cy="256480"/>
              </a:xfrm>
              <a:prstGeom prst="rect">
                <a:avLst/>
              </a:prstGeom>
              <a:blipFill rotWithShape="0">
                <a:blip r:embed="rId12"/>
                <a:stretch>
                  <a:fillRect l="-4795" t="-4762" r="-4110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812845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8514049" y="2021596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8566807" y="1744383"/>
                <a:ext cx="354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dirty="0" smtClean="0"/>
                  <a:t>o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07" y="1744383"/>
                <a:ext cx="354777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33898" t="-24390" r="-23729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8142490" y="1905847"/>
                <a:ext cx="39408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490" y="1905847"/>
                <a:ext cx="394082" cy="256480"/>
              </a:xfrm>
              <a:prstGeom prst="rect">
                <a:avLst/>
              </a:prstGeom>
              <a:blipFill rotWithShape="0">
                <a:blip r:embed="rId14"/>
                <a:stretch>
                  <a:fillRect l="-7813" t="-4762" r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9006114" y="1877752"/>
                <a:ext cx="10442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114" y="1877752"/>
                <a:ext cx="1044260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6395" r="-4070" b="-3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 rot="16200000">
            <a:off x="6953987" y="1863687"/>
            <a:ext cx="36000" cy="340800"/>
            <a:chOff x="2731586" y="4043627"/>
            <a:chExt cx="36000" cy="340800"/>
          </a:xfrm>
        </p:grpSpPr>
        <p:sp>
          <p:nvSpPr>
            <p:cNvPr id="114" name="Oval 11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10103001" y="2031600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73660" y="1887756"/>
                <a:ext cx="11311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660" y="1887756"/>
                <a:ext cx="113114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8108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451581" y="2052087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16200000">
            <a:off x="280755" y="1950254"/>
            <a:ext cx="45719" cy="188400"/>
            <a:chOff x="2731586" y="4043627"/>
            <a:chExt cx="36000" cy="340800"/>
          </a:xfrm>
        </p:grpSpPr>
        <p:sp>
          <p:nvSpPr>
            <p:cNvPr id="54" name="Oval 5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100;p14"/>
              <p:cNvSpPr txBox="1"/>
              <p:nvPr/>
            </p:nvSpPr>
            <p:spPr>
              <a:xfrm>
                <a:off x="687670" y="2661113"/>
                <a:ext cx="10650890" cy="577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 influences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 smtClean="0"/>
                  <a:t> through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. That means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 smtClean="0"/>
                  <a:t> is a function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, in turn, is a function of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49" name="Google Shape;100;p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70" y="2661113"/>
                <a:ext cx="10650890" cy="57779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236166" y="1347127"/>
            <a:ext cx="1357321" cy="1281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/>
          <p:cNvSpPr/>
          <p:nvPr/>
        </p:nvSpPr>
        <p:spPr>
          <a:xfrm>
            <a:off x="10513724" y="1744382"/>
            <a:ext cx="1326871" cy="530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15928" y="3255394"/>
                <a:ext cx="3720186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928" y="3255394"/>
                <a:ext cx="3720186" cy="8449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35925" y="348103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… (3)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3849" y="4184560"/>
                <a:ext cx="6610296" cy="600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We know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N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N" dirty="0" smtClean="0"/>
                  <a:t> from forward pass, so we need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IN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IN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9" y="4184560"/>
                <a:ext cx="6610296" cy="600870"/>
              </a:xfrm>
              <a:prstGeom prst="rect">
                <a:avLst/>
              </a:prstGeom>
              <a:blipFill rotWithShape="0">
                <a:blip r:embed="rId19"/>
                <a:stretch>
                  <a:fillRect l="-737" b="-10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434343"/>
                </a:solidFill>
              </a:rPr>
              <a:t>Backpropagation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2344" y="1520328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2628" y="1862364"/>
                <a:ext cx="56348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8" y="1862364"/>
                <a:ext cx="563488" cy="256480"/>
              </a:xfrm>
              <a:prstGeom prst="rect">
                <a:avLst/>
              </a:prstGeom>
              <a:blipFill rotWithShape="0">
                <a:blip r:embed="rId3"/>
                <a:stretch>
                  <a:fillRect l="-13043" t="-4762" r="-3261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2" idx="3"/>
            <a:endCxn id="83" idx="1"/>
          </p:cNvCxnSpPr>
          <p:nvPr/>
        </p:nvCxnSpPr>
        <p:spPr>
          <a:xfrm>
            <a:off x="1410168" y="2021596"/>
            <a:ext cx="90062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1185" y="1744383"/>
                <a:ext cx="832536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185" y="1744383"/>
                <a:ext cx="832536" cy="256480"/>
              </a:xfrm>
              <a:prstGeom prst="rect">
                <a:avLst/>
              </a:prstGeom>
              <a:blipFill rotWithShape="0">
                <a:blip r:embed="rId4"/>
                <a:stretch>
                  <a:fillRect l="-5109" t="-4762" r="-4380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231078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3412" y="1905847"/>
                <a:ext cx="366319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12" y="1905847"/>
                <a:ext cx="366319" cy="256480"/>
              </a:xfrm>
              <a:prstGeom prst="rect">
                <a:avLst/>
              </a:prstGeom>
              <a:blipFill rotWithShape="0">
                <a:blip r:embed="rId5"/>
                <a:stretch>
                  <a:fillRect l="-6667" t="-4762" r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3114872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25889" y="1905847"/>
                <a:ext cx="36792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89" y="1905847"/>
                <a:ext cx="367921" cy="256480"/>
              </a:xfrm>
              <a:prstGeom prst="rect">
                <a:avLst/>
              </a:prstGeom>
              <a:blipFill rotWithShape="0">
                <a:blip r:embed="rId6"/>
                <a:stretch>
                  <a:fillRect l="-15000" t="-4762" r="-10000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83" idx="3"/>
            <a:endCxn id="85" idx="1"/>
          </p:cNvCxnSpPr>
          <p:nvPr/>
        </p:nvCxnSpPr>
        <p:spPr>
          <a:xfrm>
            <a:off x="2696379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05069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69" y="1744383"/>
                <a:ext cx="42082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11594" r="-15942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>
            <a:stCxn id="85" idx="3"/>
            <a:endCxn id="93" idx="1"/>
          </p:cNvCxnSpPr>
          <p:nvPr/>
        </p:nvCxnSpPr>
        <p:spPr>
          <a:xfrm>
            <a:off x="3500463" y="2021596"/>
            <a:ext cx="1197069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499453" y="1744383"/>
                <a:ext cx="122366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53" y="1744383"/>
                <a:ext cx="1223668" cy="256480"/>
              </a:xfrm>
              <a:prstGeom prst="rect">
                <a:avLst/>
              </a:prstGeom>
              <a:blipFill rotWithShape="0">
                <a:blip r:embed="rId8"/>
                <a:stretch>
                  <a:fillRect l="-2985" t="-4762" r="-2488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4697532" y="1520328"/>
            <a:ext cx="575917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4" name="Rectangle 93"/>
          <p:cNvSpPr/>
          <p:nvPr/>
        </p:nvSpPr>
        <p:spPr>
          <a:xfrm>
            <a:off x="5699921" y="1525836"/>
            <a:ext cx="522919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699921" y="1923847"/>
                <a:ext cx="56348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1" y="1923847"/>
                <a:ext cx="563488" cy="256480"/>
              </a:xfrm>
              <a:prstGeom prst="rect">
                <a:avLst/>
              </a:prstGeom>
              <a:blipFill rotWithShape="0">
                <a:blip r:embed="rId9"/>
                <a:stretch>
                  <a:fillRect l="-8696" t="-4762" r="-7609" b="-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>
          <a:xfrm>
            <a:off x="5281428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290118" y="1744383"/>
                <a:ext cx="4208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118" y="1744383"/>
                <a:ext cx="420820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1594" r="-15942" b="-317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711564" y="1905847"/>
                <a:ext cx="56188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64" y="1905847"/>
                <a:ext cx="561885" cy="256480"/>
              </a:xfrm>
              <a:prstGeom prst="rect">
                <a:avLst/>
              </a:prstGeom>
              <a:blipFill rotWithShape="0">
                <a:blip r:embed="rId11"/>
                <a:stretch>
                  <a:fillRect l="-5435" t="-4762" r="-54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>
          <a:xfrm>
            <a:off x="6239742" y="2021596"/>
            <a:ext cx="4184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06" idx="1"/>
          </p:cNvCxnSpPr>
          <p:nvPr/>
        </p:nvCxnSpPr>
        <p:spPr>
          <a:xfrm>
            <a:off x="7239865" y="2021596"/>
            <a:ext cx="888593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238855" y="1744383"/>
                <a:ext cx="88806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855" y="1744383"/>
                <a:ext cx="888064" cy="256480"/>
              </a:xfrm>
              <a:prstGeom prst="rect">
                <a:avLst/>
              </a:prstGeom>
              <a:blipFill rotWithShape="0">
                <a:blip r:embed="rId12"/>
                <a:stretch>
                  <a:fillRect l="-4795" t="-4762" r="-4110" b="-95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8128458" y="1520328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8514049" y="2021596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8566807" y="1744383"/>
                <a:ext cx="354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b="0" dirty="0" smtClean="0"/>
                  <a:t>o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07" y="1744383"/>
                <a:ext cx="354777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33898" t="-24390" r="-23729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8142490" y="1905847"/>
                <a:ext cx="394082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490" y="1905847"/>
                <a:ext cx="394082" cy="256480"/>
              </a:xfrm>
              <a:prstGeom prst="rect">
                <a:avLst/>
              </a:prstGeom>
              <a:blipFill rotWithShape="0">
                <a:blip r:embed="rId14"/>
                <a:stretch>
                  <a:fillRect l="-7813" t="-4762" r="-9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9006114" y="1877752"/>
                <a:ext cx="10442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114" y="1877752"/>
                <a:ext cx="1044260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6395" r="-4070" b="-37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 rot="16200000">
            <a:off x="6953987" y="1863687"/>
            <a:ext cx="36000" cy="340800"/>
            <a:chOff x="2731586" y="4043627"/>
            <a:chExt cx="36000" cy="340800"/>
          </a:xfrm>
        </p:grpSpPr>
        <p:sp>
          <p:nvSpPr>
            <p:cNvPr id="114" name="Oval 11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10103001" y="2031600"/>
            <a:ext cx="486739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73660" y="1887756"/>
                <a:ext cx="11311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1600" b="1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660" y="1887756"/>
                <a:ext cx="1131142" cy="246221"/>
              </a:xfrm>
              <a:prstGeom prst="rect">
                <a:avLst/>
              </a:prstGeom>
              <a:blipFill rotWithShape="0">
                <a:blip r:embed="rId16"/>
                <a:stretch>
                  <a:fillRect l="-8108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451581" y="2052087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 rot="16200000">
            <a:off x="280755" y="1950254"/>
            <a:ext cx="45719" cy="188400"/>
            <a:chOff x="2731586" y="4043627"/>
            <a:chExt cx="36000" cy="340800"/>
          </a:xfrm>
        </p:grpSpPr>
        <p:sp>
          <p:nvSpPr>
            <p:cNvPr id="54" name="Oval 53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100;p14"/>
              <p:cNvSpPr txBox="1"/>
              <p:nvPr/>
            </p:nvSpPr>
            <p:spPr>
              <a:xfrm>
                <a:off x="687669" y="2661113"/>
                <a:ext cx="11309699" cy="577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IN" dirty="0" smtClean="0"/>
                  <a:t> influences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 smtClean="0"/>
                  <a:t> through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IN" dirty="0" smtClean="0"/>
                  <a:t> . That means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 smtClean="0"/>
                  <a:t> is a function of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1:</m:t>
                        </m:r>
                        <m:sSub>
                          <m:sSubPr>
                            <m:ctrlPr>
                              <a:rPr lang="en-I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IN" dirty="0" smtClean="0"/>
                  <a:t>and each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1:</m:t>
                        </m:r>
                        <m:sSub>
                          <m:sSubPr>
                            <m:ctrlPr>
                              <a:rPr lang="en-I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IN" dirty="0" smtClean="0"/>
                  <a:t>, in turn, is a function of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49" name="Google Shape;100;p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69" y="2661113"/>
                <a:ext cx="11309699" cy="57779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029911" y="1379925"/>
            <a:ext cx="2331936" cy="1281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/>
          <p:cNvSpPr/>
          <p:nvPr/>
        </p:nvSpPr>
        <p:spPr>
          <a:xfrm>
            <a:off x="10513724" y="1744382"/>
            <a:ext cx="1326871" cy="530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4102" y="3325323"/>
                <a:ext cx="2928943" cy="872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I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f>
                        <m:f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bSup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02" y="3325323"/>
                <a:ext cx="2928943" cy="87280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09675" y="511719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… (4)</a:t>
            </a:r>
            <a:endParaRPr lang="en-IN" dirty="0"/>
          </a:p>
        </p:txBody>
      </p:sp>
      <p:sp>
        <p:nvSpPr>
          <p:cNvPr id="57" name="Rectangle 56"/>
          <p:cNvSpPr/>
          <p:nvPr/>
        </p:nvSpPr>
        <p:spPr>
          <a:xfrm>
            <a:off x="3414003" y="2950677"/>
            <a:ext cx="386816" cy="211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8" name="Straight Arrow Connector 57"/>
          <p:cNvCxnSpPr/>
          <p:nvPr/>
        </p:nvCxnSpPr>
        <p:spPr>
          <a:xfrm rot="16200000">
            <a:off x="3940848" y="3021901"/>
            <a:ext cx="7943" cy="28800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87201" y="3129824"/>
                <a:ext cx="32978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/>
                  <a:t>Number of neurons in hidden layer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IN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01" y="3129824"/>
                <a:ext cx="3297826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555" t="-1961" b="-196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4065946" y="3178066"/>
            <a:ext cx="3087458" cy="211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37088" y="4238959"/>
                <a:ext cx="8054769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n-IN" sz="1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IN" sz="16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600" dirty="0"/>
                            <m:t> </m:t>
                          </m:r>
                          <m:sSubSup>
                            <m:sSubSupPr>
                              <m:ctrlPr>
                                <a:rPr lang="en-IN" sz="1600" i="1" dirty="0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6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m:rPr>
                          <m:nor/>
                        </m:rPr>
                        <a:rPr lang="en-IN" sz="1600" dirty="0"/>
                        <m:t> </m:t>
                      </m:r>
                      <m:sSubSup>
                        <m:sSubSupPr>
                          <m:ctrlPr>
                            <a:rPr lang="en-IN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m:rPr>
                          <m:nor/>
                        </m:rPr>
                        <a:rPr lang="en-IN" sz="1600" dirty="0"/>
                        <m:t> </m:t>
                      </m:r>
                      <m:sSubSup>
                        <m:sSubSupPr>
                          <m:ctrlPr>
                            <a:rPr lang="en-IN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m:rPr>
                          <m:nor/>
                        </m:rPr>
                        <a:rPr lang="en-IN" sz="1600" dirty="0"/>
                        <m:t> </m:t>
                      </m:r>
                      <m:sSubSup>
                        <m:sSubSupPr>
                          <m:ctrlPr>
                            <a:rPr lang="en-IN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1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8" y="4238959"/>
                <a:ext cx="8054769" cy="62536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93312" y="4864323"/>
                <a:ext cx="3143168" cy="872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Sup>
                        <m:sSubSupPr>
                          <m:ctrlPr>
                            <a:rPr lang="en-IN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12" y="4864323"/>
                <a:ext cx="3143168" cy="87280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36848" y="3585637"/>
                <a:ext cx="7433125" cy="43819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i="1" dirty="0" smtClean="0"/>
                  <a:t>Remember I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𝑤h𝑒𝑟𝑒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then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48" y="3585637"/>
                <a:ext cx="7433125" cy="438197"/>
              </a:xfrm>
              <a:prstGeom prst="rect">
                <a:avLst/>
              </a:prstGeom>
              <a:blipFill rotWithShape="0">
                <a:blip r:embed="rId22"/>
                <a:stretch>
                  <a:fillRect l="-1800" t="-71622" b="-8918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6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434343"/>
                </a:solidFill>
              </a:rPr>
              <a:t>Backpropagation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04453" y="2522167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4" name="Straight Arrow Connector 63"/>
          <p:cNvCxnSpPr>
            <a:stCxn id="62" idx="3"/>
            <a:endCxn id="65" idx="1"/>
          </p:cNvCxnSpPr>
          <p:nvPr/>
        </p:nvCxnSpPr>
        <p:spPr>
          <a:xfrm>
            <a:off x="1532277" y="3023435"/>
            <a:ext cx="548076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080353" y="2522167"/>
            <a:ext cx="319605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73690" y="3053926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3"/>
            <a:endCxn id="68" idx="1"/>
          </p:cNvCxnSpPr>
          <p:nvPr/>
        </p:nvCxnSpPr>
        <p:spPr>
          <a:xfrm>
            <a:off x="2399958" y="3023435"/>
            <a:ext cx="1180085" cy="7489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80043" y="2529656"/>
            <a:ext cx="319605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9" name="Rectangle 68"/>
          <p:cNvSpPr/>
          <p:nvPr/>
        </p:nvSpPr>
        <p:spPr>
          <a:xfrm>
            <a:off x="4827363" y="2529656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828970" y="2874834"/>
                <a:ext cx="411266" cy="352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70" y="2874834"/>
                <a:ext cx="411266" cy="352597"/>
              </a:xfrm>
              <a:prstGeom prst="rect">
                <a:avLst/>
              </a:prstGeom>
              <a:blipFill rotWithShape="0">
                <a:blip r:embed="rId3"/>
                <a:stretch>
                  <a:fillRect l="-7353" t="-3509" r="-11765" b="-192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68" idx="3"/>
            <a:endCxn id="69" idx="1"/>
          </p:cNvCxnSpPr>
          <p:nvPr/>
        </p:nvCxnSpPr>
        <p:spPr>
          <a:xfrm>
            <a:off x="3899648" y="3030924"/>
            <a:ext cx="927715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022334" y="2529656"/>
            <a:ext cx="441547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006899" y="2888679"/>
                <a:ext cx="47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899" y="2888679"/>
                <a:ext cx="47686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1392" t="-2222" r="-16456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148112" y="289075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12" y="2890757"/>
                <a:ext cx="21800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2163" y="289242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163" y="2892424"/>
                <a:ext cx="2260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72" idx="1"/>
          </p:cNvCxnSpPr>
          <p:nvPr/>
        </p:nvCxnSpPr>
        <p:spPr>
          <a:xfrm>
            <a:off x="5212954" y="3023435"/>
            <a:ext cx="809380" cy="7489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147521" y="2529656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8" name="Straight Arrow Connector 77"/>
          <p:cNvCxnSpPr>
            <a:stCxn id="72" idx="3"/>
            <a:endCxn id="77" idx="1"/>
          </p:cNvCxnSpPr>
          <p:nvPr/>
        </p:nvCxnSpPr>
        <p:spPr>
          <a:xfrm>
            <a:off x="6463881" y="3030924"/>
            <a:ext cx="683640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894376" y="3030924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022334" y="4103245"/>
            <a:ext cx="44154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995882" y="4462268"/>
                <a:ext cx="532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82" y="4462268"/>
                <a:ext cx="53219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345" t="-4444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/>
          <p:cNvCxnSpPr>
            <a:stCxn id="69" idx="2"/>
            <a:endCxn id="82" idx="0"/>
          </p:cNvCxnSpPr>
          <p:nvPr/>
        </p:nvCxnSpPr>
        <p:spPr>
          <a:xfrm rot="16200000" flipH="1">
            <a:off x="5346106" y="3206243"/>
            <a:ext cx="571054" cy="1222949"/>
          </a:xfrm>
          <a:prstGeom prst="curvedConnector3">
            <a:avLst>
              <a:gd name="adj1" fmla="val 4807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011317" y="5419334"/>
            <a:ext cx="46142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44043" y="576688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43" y="5766887"/>
                <a:ext cx="21800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9444" r="-16667" b="-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82" idx="2"/>
            <a:endCxn id="88" idx="0"/>
          </p:cNvCxnSpPr>
          <p:nvPr/>
        </p:nvCxnSpPr>
        <p:spPr>
          <a:xfrm flipH="1">
            <a:off x="6242031" y="5105780"/>
            <a:ext cx="1077" cy="3135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145806" y="5416531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271445" y="5635177"/>
                <a:ext cx="486928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45" y="5635177"/>
                <a:ext cx="486928" cy="5934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>
            <a:stCxn id="98" idx="1"/>
            <a:endCxn id="88" idx="3"/>
          </p:cNvCxnSpPr>
          <p:nvPr/>
        </p:nvCxnSpPr>
        <p:spPr>
          <a:xfrm flipH="1">
            <a:off x="6472744" y="5917799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610431" y="5424699"/>
            <a:ext cx="727824" cy="100253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730879" y="5635177"/>
                <a:ext cx="485326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9" y="5635177"/>
                <a:ext cx="485326" cy="5934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/>
          <p:cNvCxnSpPr/>
          <p:nvPr/>
        </p:nvCxnSpPr>
        <p:spPr>
          <a:xfrm flipH="1">
            <a:off x="5346501" y="5925966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8434918" y="3540991"/>
                <a:ext cx="2145651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18" y="3540991"/>
                <a:ext cx="2145651" cy="6858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1240365" y="371462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(3)</a:t>
            </a:r>
            <a:endParaRPr lang="en-I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31597" y="2833253"/>
                <a:ext cx="413318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597" y="2833253"/>
                <a:ext cx="413318" cy="380361"/>
              </a:xfrm>
              <a:prstGeom prst="rect">
                <a:avLst/>
              </a:prstGeom>
              <a:blipFill rotWithShape="0">
                <a:blip r:embed="rId12"/>
                <a:stretch>
                  <a:fillRect l="-20896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121"/>
          <p:cNvSpPr/>
          <p:nvPr/>
        </p:nvSpPr>
        <p:spPr>
          <a:xfrm>
            <a:off x="1902157" y="1363726"/>
            <a:ext cx="595401" cy="694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3" name="Rectangle 122"/>
          <p:cNvSpPr/>
          <p:nvPr/>
        </p:nvSpPr>
        <p:spPr>
          <a:xfrm>
            <a:off x="3580043" y="1393248"/>
            <a:ext cx="319605" cy="687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839039" y="1683743"/>
                <a:ext cx="739753" cy="41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39" y="1683743"/>
                <a:ext cx="739753" cy="413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1826327" y="1319907"/>
                <a:ext cx="782073" cy="41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27" y="1319907"/>
                <a:ext cx="782073" cy="4131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/>
          <p:cNvCxnSpPr>
            <a:stCxn id="122" idx="1"/>
            <a:endCxn id="122" idx="3"/>
          </p:cNvCxnSpPr>
          <p:nvPr/>
        </p:nvCxnSpPr>
        <p:spPr>
          <a:xfrm>
            <a:off x="1902157" y="1711150"/>
            <a:ext cx="595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207838" y="2050719"/>
            <a:ext cx="1077" cy="46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3477225" y="1542214"/>
                <a:ext cx="547778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25" y="1542214"/>
                <a:ext cx="547778" cy="40575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Connector 128"/>
          <p:cNvCxnSpPr/>
          <p:nvPr/>
        </p:nvCxnSpPr>
        <p:spPr>
          <a:xfrm flipH="1">
            <a:off x="3747741" y="2078052"/>
            <a:ext cx="1077" cy="46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60017" y="2864203"/>
                <a:ext cx="632930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17" y="2864203"/>
                <a:ext cx="632930" cy="380361"/>
              </a:xfrm>
              <a:prstGeom prst="rect">
                <a:avLst/>
              </a:prstGeom>
              <a:blipFill rotWithShape="0">
                <a:blip r:embed="rId16"/>
                <a:stretch>
                  <a:fillRect l="-13462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434343"/>
                </a:solidFill>
              </a:rPr>
              <a:t>Backpropagation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04453" y="2522167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4" name="Straight Arrow Connector 63"/>
          <p:cNvCxnSpPr>
            <a:stCxn id="62" idx="3"/>
            <a:endCxn id="65" idx="1"/>
          </p:cNvCxnSpPr>
          <p:nvPr/>
        </p:nvCxnSpPr>
        <p:spPr>
          <a:xfrm>
            <a:off x="1532277" y="3023435"/>
            <a:ext cx="548076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080353" y="2522167"/>
            <a:ext cx="319605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73690" y="3053926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3"/>
            <a:endCxn id="68" idx="1"/>
          </p:cNvCxnSpPr>
          <p:nvPr/>
        </p:nvCxnSpPr>
        <p:spPr>
          <a:xfrm>
            <a:off x="2399958" y="3023435"/>
            <a:ext cx="1180085" cy="7489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80043" y="2529656"/>
            <a:ext cx="319605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9" name="Rectangle 68"/>
          <p:cNvSpPr/>
          <p:nvPr/>
        </p:nvSpPr>
        <p:spPr>
          <a:xfrm>
            <a:off x="4827363" y="2529656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828970" y="2874834"/>
                <a:ext cx="411266" cy="352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70" y="2874834"/>
                <a:ext cx="411266" cy="352597"/>
              </a:xfrm>
              <a:prstGeom prst="rect">
                <a:avLst/>
              </a:prstGeom>
              <a:blipFill rotWithShape="0">
                <a:blip r:embed="rId3"/>
                <a:stretch>
                  <a:fillRect l="-7353" t="-3509" r="-11765" b="-192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68" idx="3"/>
            <a:endCxn id="69" idx="1"/>
          </p:cNvCxnSpPr>
          <p:nvPr/>
        </p:nvCxnSpPr>
        <p:spPr>
          <a:xfrm>
            <a:off x="3899648" y="3030924"/>
            <a:ext cx="927715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022334" y="2529656"/>
            <a:ext cx="441547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006899" y="2888679"/>
                <a:ext cx="47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899" y="2888679"/>
                <a:ext cx="476862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1392" t="-2222" r="-16456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148112" y="289075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12" y="2890757"/>
                <a:ext cx="21800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2163" y="289242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163" y="2892424"/>
                <a:ext cx="2260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72" idx="1"/>
          </p:cNvCxnSpPr>
          <p:nvPr/>
        </p:nvCxnSpPr>
        <p:spPr>
          <a:xfrm>
            <a:off x="5212954" y="3023435"/>
            <a:ext cx="809380" cy="7489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147521" y="2529656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8" name="Straight Arrow Connector 77"/>
          <p:cNvCxnSpPr>
            <a:stCxn id="72" idx="3"/>
            <a:endCxn id="77" idx="1"/>
          </p:cNvCxnSpPr>
          <p:nvPr/>
        </p:nvCxnSpPr>
        <p:spPr>
          <a:xfrm>
            <a:off x="6463881" y="3030924"/>
            <a:ext cx="683640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894376" y="3030924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022334" y="4103245"/>
            <a:ext cx="44154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995882" y="4462268"/>
                <a:ext cx="532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82" y="4462268"/>
                <a:ext cx="53219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0345" t="-4444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/>
          <p:cNvCxnSpPr>
            <a:stCxn id="69" idx="2"/>
            <a:endCxn id="82" idx="0"/>
          </p:cNvCxnSpPr>
          <p:nvPr/>
        </p:nvCxnSpPr>
        <p:spPr>
          <a:xfrm rot="16200000" flipH="1">
            <a:off x="5346106" y="3206243"/>
            <a:ext cx="571054" cy="1222949"/>
          </a:xfrm>
          <a:prstGeom prst="curvedConnector3">
            <a:avLst>
              <a:gd name="adj1" fmla="val 4807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011317" y="5419334"/>
            <a:ext cx="46142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44043" y="576688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43" y="5766887"/>
                <a:ext cx="21800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9444" r="-16667" b="-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82" idx="2"/>
            <a:endCxn id="88" idx="0"/>
          </p:cNvCxnSpPr>
          <p:nvPr/>
        </p:nvCxnSpPr>
        <p:spPr>
          <a:xfrm flipH="1">
            <a:off x="6242031" y="5105780"/>
            <a:ext cx="1077" cy="3135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145806" y="5416531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271445" y="5635177"/>
                <a:ext cx="486928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45" y="5635177"/>
                <a:ext cx="486928" cy="5934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>
            <a:stCxn id="98" idx="1"/>
            <a:endCxn id="88" idx="3"/>
          </p:cNvCxnSpPr>
          <p:nvPr/>
        </p:nvCxnSpPr>
        <p:spPr>
          <a:xfrm flipH="1">
            <a:off x="6472744" y="5917799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610431" y="5424699"/>
            <a:ext cx="727824" cy="100253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730879" y="5635177"/>
                <a:ext cx="485326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9" y="5635177"/>
                <a:ext cx="485326" cy="5934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/>
          <p:cNvCxnSpPr/>
          <p:nvPr/>
        </p:nvCxnSpPr>
        <p:spPr>
          <a:xfrm flipH="1">
            <a:off x="5346501" y="5925966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8434918" y="3540991"/>
                <a:ext cx="2145651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18" y="3540991"/>
                <a:ext cx="2145651" cy="6858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1240365" y="371462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(3)</a:t>
            </a:r>
            <a:endParaRPr lang="en-IN" sz="1600" dirty="0"/>
          </a:p>
        </p:txBody>
      </p:sp>
      <p:sp>
        <p:nvSpPr>
          <p:cNvPr id="41" name="Rectangle 40"/>
          <p:cNvSpPr/>
          <p:nvPr/>
        </p:nvSpPr>
        <p:spPr>
          <a:xfrm>
            <a:off x="4101146" y="1350936"/>
            <a:ext cx="726217" cy="72967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221594" y="1444848"/>
                <a:ext cx="482119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94" y="1444848"/>
                <a:ext cx="482119" cy="593496"/>
              </a:xfrm>
              <a:prstGeom prst="rect">
                <a:avLst/>
              </a:prstGeom>
              <a:blipFill rotWithShape="0">
                <a:blip r:embed="rId12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9858" y="4226820"/>
                <a:ext cx="1373518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858" y="4226820"/>
                <a:ext cx="1373518" cy="68582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3942560" y="5925966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1" idx="2"/>
          </p:cNvCxnSpPr>
          <p:nvPr/>
        </p:nvCxnSpPr>
        <p:spPr>
          <a:xfrm flipV="1">
            <a:off x="4450814" y="2080607"/>
            <a:ext cx="13441" cy="38574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240365" y="433435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(2)</a:t>
            </a:r>
            <a:endParaRPr lang="en-I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331597" y="2833253"/>
                <a:ext cx="413318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597" y="2833253"/>
                <a:ext cx="413318" cy="380361"/>
              </a:xfrm>
              <a:prstGeom prst="rect">
                <a:avLst/>
              </a:prstGeom>
              <a:blipFill rotWithShape="0">
                <a:blip r:embed="rId14"/>
                <a:stretch>
                  <a:fillRect l="-20896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902157" y="1363726"/>
            <a:ext cx="595401" cy="694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5" name="Rectangle 54"/>
          <p:cNvSpPr/>
          <p:nvPr/>
        </p:nvSpPr>
        <p:spPr>
          <a:xfrm>
            <a:off x="3580043" y="1393248"/>
            <a:ext cx="319605" cy="687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839039" y="1683743"/>
                <a:ext cx="739753" cy="41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39" y="1683743"/>
                <a:ext cx="739753" cy="41319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826327" y="1319907"/>
                <a:ext cx="782073" cy="41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27" y="1319907"/>
                <a:ext cx="782073" cy="41319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stCxn id="54" idx="1"/>
            <a:endCxn id="54" idx="3"/>
          </p:cNvCxnSpPr>
          <p:nvPr/>
        </p:nvCxnSpPr>
        <p:spPr>
          <a:xfrm>
            <a:off x="1902157" y="1711150"/>
            <a:ext cx="595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207838" y="2050719"/>
            <a:ext cx="1077" cy="46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477225" y="1542214"/>
                <a:ext cx="547778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25" y="1542214"/>
                <a:ext cx="547778" cy="40575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>
            <a:off x="3747741" y="2078052"/>
            <a:ext cx="1077" cy="46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60017" y="2864203"/>
                <a:ext cx="632930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17" y="2864203"/>
                <a:ext cx="632930" cy="380361"/>
              </a:xfrm>
              <a:prstGeom prst="rect">
                <a:avLst/>
              </a:prstGeom>
              <a:blipFill rotWithShape="0">
                <a:blip r:embed="rId18"/>
                <a:stretch>
                  <a:fillRect l="-13462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434343"/>
                </a:solidFill>
              </a:rPr>
              <a:t>Backpropagation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04453" y="2522167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0017" y="2864203"/>
                <a:ext cx="632930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17" y="2864203"/>
                <a:ext cx="632930" cy="380361"/>
              </a:xfrm>
              <a:prstGeom prst="rect">
                <a:avLst/>
              </a:prstGeom>
              <a:blipFill rotWithShape="0">
                <a:blip r:embed="rId3"/>
                <a:stretch>
                  <a:fillRect l="-13462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62" idx="3"/>
            <a:endCxn id="65" idx="1"/>
          </p:cNvCxnSpPr>
          <p:nvPr/>
        </p:nvCxnSpPr>
        <p:spPr>
          <a:xfrm>
            <a:off x="1532277" y="3023435"/>
            <a:ext cx="548076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080353" y="2522167"/>
            <a:ext cx="319605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73690" y="3053926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3"/>
            <a:endCxn id="68" idx="1"/>
          </p:cNvCxnSpPr>
          <p:nvPr/>
        </p:nvCxnSpPr>
        <p:spPr>
          <a:xfrm>
            <a:off x="2399958" y="3023435"/>
            <a:ext cx="1180085" cy="7489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80043" y="2529656"/>
            <a:ext cx="319605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9" name="Rectangle 68"/>
          <p:cNvSpPr/>
          <p:nvPr/>
        </p:nvSpPr>
        <p:spPr>
          <a:xfrm>
            <a:off x="4827363" y="2529656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828970" y="2874834"/>
                <a:ext cx="411266" cy="352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70" y="2874834"/>
                <a:ext cx="411266" cy="352597"/>
              </a:xfrm>
              <a:prstGeom prst="rect">
                <a:avLst/>
              </a:prstGeom>
              <a:blipFill rotWithShape="0">
                <a:blip r:embed="rId4"/>
                <a:stretch>
                  <a:fillRect l="-7353" t="-3509" r="-11765" b="-192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68" idx="3"/>
            <a:endCxn id="69" idx="1"/>
          </p:cNvCxnSpPr>
          <p:nvPr/>
        </p:nvCxnSpPr>
        <p:spPr>
          <a:xfrm>
            <a:off x="3899648" y="3030924"/>
            <a:ext cx="927715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022334" y="2529656"/>
            <a:ext cx="441547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006899" y="2888679"/>
                <a:ext cx="47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899" y="2888679"/>
                <a:ext cx="47686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1392" t="-2222" r="-16456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148112" y="289075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12" y="2890757"/>
                <a:ext cx="2180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2163" y="289242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163" y="2892424"/>
                <a:ext cx="2260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72" idx="1"/>
          </p:cNvCxnSpPr>
          <p:nvPr/>
        </p:nvCxnSpPr>
        <p:spPr>
          <a:xfrm>
            <a:off x="5212954" y="3023435"/>
            <a:ext cx="809380" cy="7489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147521" y="2529656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8" name="Straight Arrow Connector 77"/>
          <p:cNvCxnSpPr>
            <a:stCxn id="72" idx="3"/>
            <a:endCxn id="77" idx="1"/>
          </p:cNvCxnSpPr>
          <p:nvPr/>
        </p:nvCxnSpPr>
        <p:spPr>
          <a:xfrm>
            <a:off x="6463881" y="3030924"/>
            <a:ext cx="683640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894376" y="3030924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022334" y="4103245"/>
            <a:ext cx="44154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995882" y="4462268"/>
                <a:ext cx="532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82" y="4462268"/>
                <a:ext cx="53219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0345" t="-4444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/>
          <p:cNvCxnSpPr>
            <a:stCxn id="69" idx="2"/>
            <a:endCxn id="82" idx="0"/>
          </p:cNvCxnSpPr>
          <p:nvPr/>
        </p:nvCxnSpPr>
        <p:spPr>
          <a:xfrm rot="16200000" flipH="1">
            <a:off x="5346106" y="3206243"/>
            <a:ext cx="571054" cy="1222949"/>
          </a:xfrm>
          <a:prstGeom prst="curvedConnector3">
            <a:avLst>
              <a:gd name="adj1" fmla="val 4807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011317" y="5419334"/>
            <a:ext cx="46142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44043" y="576688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43" y="5766887"/>
                <a:ext cx="21800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9444" r="-16667" b="-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82" idx="2"/>
            <a:endCxn id="88" idx="0"/>
          </p:cNvCxnSpPr>
          <p:nvPr/>
        </p:nvCxnSpPr>
        <p:spPr>
          <a:xfrm flipH="1">
            <a:off x="6242031" y="5105780"/>
            <a:ext cx="1077" cy="3135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145806" y="5416531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271445" y="5635177"/>
                <a:ext cx="486928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45" y="5635177"/>
                <a:ext cx="486928" cy="5934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>
            <a:stCxn id="98" idx="1"/>
            <a:endCxn id="88" idx="3"/>
          </p:cNvCxnSpPr>
          <p:nvPr/>
        </p:nvCxnSpPr>
        <p:spPr>
          <a:xfrm flipH="1">
            <a:off x="6472744" y="5917799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610431" y="5424699"/>
            <a:ext cx="727824" cy="100253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730879" y="5635177"/>
                <a:ext cx="485326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9" y="5635177"/>
                <a:ext cx="485326" cy="5934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/>
          <p:cNvCxnSpPr/>
          <p:nvPr/>
        </p:nvCxnSpPr>
        <p:spPr>
          <a:xfrm flipH="1">
            <a:off x="5346501" y="5925966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8434918" y="3540991"/>
                <a:ext cx="2145651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18" y="3540991"/>
                <a:ext cx="2145651" cy="6858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1240365" y="371462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(3)</a:t>
            </a:r>
            <a:endParaRPr lang="en-IN" sz="1600" dirty="0"/>
          </a:p>
        </p:txBody>
      </p:sp>
      <p:sp>
        <p:nvSpPr>
          <p:cNvPr id="41" name="Rectangle 40"/>
          <p:cNvSpPr/>
          <p:nvPr/>
        </p:nvSpPr>
        <p:spPr>
          <a:xfrm>
            <a:off x="4101146" y="1350936"/>
            <a:ext cx="726217" cy="72967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221594" y="1444848"/>
                <a:ext cx="482119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94" y="1444848"/>
                <a:ext cx="482119" cy="593496"/>
              </a:xfrm>
              <a:prstGeom prst="rect">
                <a:avLst/>
              </a:prstGeom>
              <a:blipFill rotWithShape="0">
                <a:blip r:embed="rId13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9858" y="4226820"/>
                <a:ext cx="1373518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858" y="4226820"/>
                <a:ext cx="1373518" cy="68582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2807828" y="5925966"/>
            <a:ext cx="1800000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1" idx="2"/>
          </p:cNvCxnSpPr>
          <p:nvPr/>
        </p:nvCxnSpPr>
        <p:spPr>
          <a:xfrm flipV="1">
            <a:off x="4450814" y="2080607"/>
            <a:ext cx="13441" cy="38574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14883" y="4921455"/>
                <a:ext cx="2000997" cy="71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IN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883" y="4921455"/>
                <a:ext cx="2000997" cy="71372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240365" y="433435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(2)</a:t>
            </a:r>
            <a:endParaRPr lang="en-IN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1240365" y="508086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(1)</a:t>
            </a:r>
            <a:endParaRPr lang="en-IN" sz="1600" dirty="0"/>
          </a:p>
        </p:txBody>
      </p:sp>
      <p:sp>
        <p:nvSpPr>
          <p:cNvPr id="49" name="Rectangle 48"/>
          <p:cNvSpPr/>
          <p:nvPr/>
        </p:nvSpPr>
        <p:spPr>
          <a:xfrm>
            <a:off x="2618001" y="1350936"/>
            <a:ext cx="726217" cy="72967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27432" y="1452192"/>
                <a:ext cx="559063" cy="621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32" y="1452192"/>
                <a:ext cx="559063" cy="62138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31597" y="2833253"/>
                <a:ext cx="413318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597" y="2833253"/>
                <a:ext cx="413318" cy="380361"/>
              </a:xfrm>
              <a:prstGeom prst="rect">
                <a:avLst/>
              </a:prstGeom>
              <a:blipFill rotWithShape="0">
                <a:blip r:embed="rId17"/>
                <a:stretch>
                  <a:fillRect l="-20896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2821306" y="2285031"/>
            <a:ext cx="319605" cy="325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80996" y="2309121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96" y="2309121"/>
                <a:ext cx="21800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 flipV="1">
            <a:off x="1173939" y="2425585"/>
            <a:ext cx="2543" cy="10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164193" y="2411106"/>
            <a:ext cx="1656000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962520" y="2610210"/>
            <a:ext cx="13441" cy="331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968163" y="2075518"/>
            <a:ext cx="1077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902157" y="1363726"/>
            <a:ext cx="595401" cy="694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6" name="Rectangle 85"/>
          <p:cNvSpPr/>
          <p:nvPr/>
        </p:nvSpPr>
        <p:spPr>
          <a:xfrm>
            <a:off x="3580043" y="1393248"/>
            <a:ext cx="319605" cy="687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839039" y="1683743"/>
                <a:ext cx="739753" cy="41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39" y="1683743"/>
                <a:ext cx="739753" cy="41319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826327" y="1319907"/>
                <a:ext cx="782073" cy="41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27" y="1319907"/>
                <a:ext cx="782073" cy="41319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/>
          <p:cNvCxnSpPr>
            <a:stCxn id="85" idx="1"/>
            <a:endCxn id="85" idx="3"/>
          </p:cNvCxnSpPr>
          <p:nvPr/>
        </p:nvCxnSpPr>
        <p:spPr>
          <a:xfrm>
            <a:off x="1902157" y="1711150"/>
            <a:ext cx="595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207838" y="2050719"/>
            <a:ext cx="1077" cy="46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477225" y="1542214"/>
                <a:ext cx="547778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25" y="1542214"/>
                <a:ext cx="547778" cy="40575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/>
        </p:nvCxnSpPr>
        <p:spPr>
          <a:xfrm flipH="1">
            <a:off x="3747741" y="2078052"/>
            <a:ext cx="1077" cy="46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861073" y="832857"/>
            <a:ext cx="850929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434343"/>
                </a:solidFill>
              </a:rPr>
              <a:t>Backpropagation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04453" y="2522167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0017" y="2864203"/>
                <a:ext cx="632930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17" y="2864203"/>
                <a:ext cx="632930" cy="380361"/>
              </a:xfrm>
              <a:prstGeom prst="rect">
                <a:avLst/>
              </a:prstGeom>
              <a:blipFill rotWithShape="0">
                <a:blip r:embed="rId3"/>
                <a:stretch>
                  <a:fillRect l="-13462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62" idx="3"/>
            <a:endCxn id="65" idx="1"/>
          </p:cNvCxnSpPr>
          <p:nvPr/>
        </p:nvCxnSpPr>
        <p:spPr>
          <a:xfrm>
            <a:off x="1532277" y="3023435"/>
            <a:ext cx="548076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080353" y="2522167"/>
            <a:ext cx="319605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73690" y="3053926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3"/>
            <a:endCxn id="68" idx="1"/>
          </p:cNvCxnSpPr>
          <p:nvPr/>
        </p:nvCxnSpPr>
        <p:spPr>
          <a:xfrm>
            <a:off x="2399958" y="3023435"/>
            <a:ext cx="1180085" cy="7489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80043" y="2529656"/>
            <a:ext cx="319605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9" name="Rectangle 68"/>
          <p:cNvSpPr/>
          <p:nvPr/>
        </p:nvSpPr>
        <p:spPr>
          <a:xfrm>
            <a:off x="4827363" y="2529656"/>
            <a:ext cx="385591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828970" y="2874834"/>
                <a:ext cx="411266" cy="352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70" y="2874834"/>
                <a:ext cx="411266" cy="352597"/>
              </a:xfrm>
              <a:prstGeom prst="rect">
                <a:avLst/>
              </a:prstGeom>
              <a:blipFill rotWithShape="0">
                <a:blip r:embed="rId4"/>
                <a:stretch>
                  <a:fillRect l="-7353" t="-3509" r="-11765" b="-192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68" idx="3"/>
            <a:endCxn id="69" idx="1"/>
          </p:cNvCxnSpPr>
          <p:nvPr/>
        </p:nvCxnSpPr>
        <p:spPr>
          <a:xfrm>
            <a:off x="3899648" y="3030924"/>
            <a:ext cx="927715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022334" y="2529656"/>
            <a:ext cx="441547" cy="10025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006899" y="2888679"/>
                <a:ext cx="47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899" y="2888679"/>
                <a:ext cx="47686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1392" t="-2222" r="-16456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148112" y="289075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112" y="2890757"/>
                <a:ext cx="2180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2163" y="289242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163" y="2892424"/>
                <a:ext cx="2260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72" idx="1"/>
          </p:cNvCxnSpPr>
          <p:nvPr/>
        </p:nvCxnSpPr>
        <p:spPr>
          <a:xfrm>
            <a:off x="5212954" y="3023435"/>
            <a:ext cx="809380" cy="7489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147521" y="2529656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8" name="Straight Arrow Connector 77"/>
          <p:cNvCxnSpPr>
            <a:stCxn id="72" idx="3"/>
            <a:endCxn id="77" idx="1"/>
          </p:cNvCxnSpPr>
          <p:nvPr/>
        </p:nvCxnSpPr>
        <p:spPr>
          <a:xfrm>
            <a:off x="6463881" y="3030924"/>
            <a:ext cx="683640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894376" y="3030924"/>
            <a:ext cx="222057" cy="0"/>
          </a:xfrm>
          <a:prstGeom prst="straightConnector1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022334" y="4103245"/>
            <a:ext cx="44154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995882" y="4462268"/>
                <a:ext cx="532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82" y="4462268"/>
                <a:ext cx="53219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0345" t="-4444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/>
          <p:cNvCxnSpPr>
            <a:stCxn id="69" idx="2"/>
            <a:endCxn id="82" idx="0"/>
          </p:cNvCxnSpPr>
          <p:nvPr/>
        </p:nvCxnSpPr>
        <p:spPr>
          <a:xfrm rot="16200000" flipH="1">
            <a:off x="5346106" y="3206243"/>
            <a:ext cx="571054" cy="1222949"/>
          </a:xfrm>
          <a:prstGeom prst="curvedConnector3">
            <a:avLst>
              <a:gd name="adj1" fmla="val 4807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011317" y="5419334"/>
            <a:ext cx="46142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144043" y="576688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43" y="5766887"/>
                <a:ext cx="21800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9444" r="-16667" b="-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82" idx="2"/>
            <a:endCxn id="88" idx="0"/>
          </p:cNvCxnSpPr>
          <p:nvPr/>
        </p:nvCxnSpPr>
        <p:spPr>
          <a:xfrm flipH="1">
            <a:off x="6242031" y="5105780"/>
            <a:ext cx="1077" cy="3135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145806" y="5416531"/>
            <a:ext cx="727824" cy="100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271445" y="5635177"/>
                <a:ext cx="486928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45" y="5635177"/>
                <a:ext cx="486928" cy="5934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>
            <a:stCxn id="98" idx="1"/>
            <a:endCxn id="88" idx="3"/>
          </p:cNvCxnSpPr>
          <p:nvPr/>
        </p:nvCxnSpPr>
        <p:spPr>
          <a:xfrm flipH="1">
            <a:off x="6472744" y="5917799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610431" y="5424699"/>
            <a:ext cx="727824" cy="100253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730879" y="5635177"/>
                <a:ext cx="485326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9" y="5635177"/>
                <a:ext cx="485326" cy="5934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/>
          <p:cNvCxnSpPr/>
          <p:nvPr/>
        </p:nvCxnSpPr>
        <p:spPr>
          <a:xfrm flipH="1">
            <a:off x="5346501" y="5925966"/>
            <a:ext cx="673062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8434918" y="3540991"/>
                <a:ext cx="2145651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18" y="3540991"/>
                <a:ext cx="2145651" cy="6858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1240365" y="371462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(3)</a:t>
            </a:r>
            <a:endParaRPr lang="en-IN" sz="1600" dirty="0"/>
          </a:p>
        </p:txBody>
      </p:sp>
      <p:sp>
        <p:nvSpPr>
          <p:cNvPr id="119" name="Rectangle 118"/>
          <p:cNvSpPr/>
          <p:nvPr/>
        </p:nvSpPr>
        <p:spPr>
          <a:xfrm>
            <a:off x="1902157" y="1363726"/>
            <a:ext cx="595401" cy="694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0" name="Rectangle 119"/>
          <p:cNvSpPr/>
          <p:nvPr/>
        </p:nvSpPr>
        <p:spPr>
          <a:xfrm>
            <a:off x="3580043" y="1393248"/>
            <a:ext cx="319605" cy="687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/>
          <p:cNvSpPr/>
          <p:nvPr/>
        </p:nvSpPr>
        <p:spPr>
          <a:xfrm>
            <a:off x="4101146" y="1350936"/>
            <a:ext cx="726217" cy="72967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221594" y="1444848"/>
                <a:ext cx="482119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94" y="1444848"/>
                <a:ext cx="482119" cy="593496"/>
              </a:xfrm>
              <a:prstGeom prst="rect">
                <a:avLst/>
              </a:prstGeom>
              <a:blipFill rotWithShape="0">
                <a:blip r:embed="rId13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9858" y="4226820"/>
                <a:ext cx="1373518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858" y="4226820"/>
                <a:ext cx="1373518" cy="68582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2818845" y="5925966"/>
            <a:ext cx="1800000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1" idx="2"/>
          </p:cNvCxnSpPr>
          <p:nvPr/>
        </p:nvCxnSpPr>
        <p:spPr>
          <a:xfrm flipV="1">
            <a:off x="4450814" y="2080607"/>
            <a:ext cx="13441" cy="38574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14883" y="4921455"/>
                <a:ext cx="2000997" cy="71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en-IN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883" y="4921455"/>
                <a:ext cx="2000997" cy="71372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240365" y="433435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(2)</a:t>
            </a:r>
            <a:endParaRPr lang="en-IN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1240365" y="508086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(1)</a:t>
            </a:r>
            <a:endParaRPr lang="en-IN" sz="1600" dirty="0"/>
          </a:p>
        </p:txBody>
      </p:sp>
      <p:sp>
        <p:nvSpPr>
          <p:cNvPr id="49" name="Rectangle 48"/>
          <p:cNvSpPr/>
          <p:nvPr/>
        </p:nvSpPr>
        <p:spPr>
          <a:xfrm>
            <a:off x="2618001" y="1350936"/>
            <a:ext cx="726217" cy="72967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27432" y="1452192"/>
                <a:ext cx="559063" cy="621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32" y="1452192"/>
                <a:ext cx="559063" cy="62138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31597" y="2833253"/>
                <a:ext cx="413318" cy="38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597" y="2833253"/>
                <a:ext cx="413318" cy="380361"/>
              </a:xfrm>
              <a:prstGeom prst="rect">
                <a:avLst/>
              </a:prstGeom>
              <a:blipFill rotWithShape="0">
                <a:blip r:embed="rId17"/>
                <a:stretch>
                  <a:fillRect l="-20896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2821306" y="2285031"/>
            <a:ext cx="319605" cy="3251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80996" y="2309121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96" y="2309121"/>
                <a:ext cx="218008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 flipV="1">
            <a:off x="1173939" y="2425585"/>
            <a:ext cx="2543" cy="10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164193" y="2411106"/>
            <a:ext cx="1656000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962520" y="2610210"/>
            <a:ext cx="13441" cy="331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968163" y="2075518"/>
            <a:ext cx="1077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17565" y="5424699"/>
            <a:ext cx="727824" cy="100253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49877" y="5635177"/>
                <a:ext cx="682495" cy="593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77" y="5635177"/>
                <a:ext cx="682495" cy="59349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1141306" y="5436825"/>
            <a:ext cx="461427" cy="1002535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262697" y="5507902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97" y="5507902"/>
                <a:ext cx="218008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9444" r="-16667" b="-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 flipH="1">
            <a:off x="851585" y="5902350"/>
            <a:ext cx="288000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8263671" y="5616933"/>
                <a:ext cx="2420856" cy="78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IN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IN" sz="16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Sup>
                        <m:sSubSupPr>
                          <m:ctrlPr>
                            <a:rPr lang="en-I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671" y="5616933"/>
                <a:ext cx="2420856" cy="7859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1246793" y="58496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… (4)</a:t>
            </a:r>
            <a:endParaRPr lang="en-IN" sz="1600" dirty="0"/>
          </a:p>
        </p:txBody>
      </p:sp>
      <p:sp>
        <p:nvSpPr>
          <p:cNvPr id="90" name="Rectangle 89"/>
          <p:cNvSpPr/>
          <p:nvPr/>
        </p:nvSpPr>
        <p:spPr>
          <a:xfrm>
            <a:off x="1981130" y="5772839"/>
            <a:ext cx="835881" cy="319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76873" y="5814488"/>
                <a:ext cx="8508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=1: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73" y="5814488"/>
                <a:ext cx="850810" cy="215444"/>
              </a:xfrm>
              <a:prstGeom prst="rect">
                <a:avLst/>
              </a:prstGeom>
              <a:blipFill rotWithShape="0">
                <a:blip r:embed="rId22"/>
                <a:stretch>
                  <a:fillRect l="-3571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/>
          <p:cNvCxnSpPr/>
          <p:nvPr/>
        </p:nvCxnSpPr>
        <p:spPr>
          <a:xfrm flipH="1">
            <a:off x="1600631" y="5909094"/>
            <a:ext cx="396000" cy="2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22890" y="576323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and</a:t>
            </a:r>
            <a:endParaRPr lang="en-I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256454" y="607556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54" y="6075569"/>
                <a:ext cx="226024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39039" y="1683743"/>
                <a:ext cx="739753" cy="41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39" y="1683743"/>
                <a:ext cx="739753" cy="41319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1826327" y="1319907"/>
                <a:ext cx="782073" cy="41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IN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27" y="1319907"/>
                <a:ext cx="782073" cy="41319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119" idx="1"/>
            <a:endCxn id="119" idx="3"/>
          </p:cNvCxnSpPr>
          <p:nvPr/>
        </p:nvCxnSpPr>
        <p:spPr>
          <a:xfrm>
            <a:off x="1902157" y="1711150"/>
            <a:ext cx="595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2207838" y="2050719"/>
            <a:ext cx="1077" cy="46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3477225" y="1542214"/>
                <a:ext cx="547778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225" y="1542214"/>
                <a:ext cx="547778" cy="40575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/>
          <p:cNvCxnSpPr/>
          <p:nvPr/>
        </p:nvCxnSpPr>
        <p:spPr>
          <a:xfrm flipH="1">
            <a:off x="3747741" y="2078052"/>
            <a:ext cx="1077" cy="46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388125" y="1514742"/>
            <a:ext cx="517793" cy="3929254"/>
          </a:xfrm>
          <a:custGeom>
            <a:avLst/>
            <a:gdLst>
              <a:gd name="connsiteX0" fmla="*/ 517793 w 517793"/>
              <a:gd name="connsiteY0" fmla="*/ 5586 h 3929254"/>
              <a:gd name="connsiteX1" fmla="*/ 363557 w 517793"/>
              <a:gd name="connsiteY1" fmla="*/ 534395 h 3929254"/>
              <a:gd name="connsiteX2" fmla="*/ 242371 w 517793"/>
              <a:gd name="connsiteY2" fmla="*/ 3376747 h 3929254"/>
              <a:gd name="connsiteX3" fmla="*/ 0 w 517793"/>
              <a:gd name="connsiteY3" fmla="*/ 3927591 h 392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3" h="3929254">
                <a:moveTo>
                  <a:pt x="517793" y="5586"/>
                </a:moveTo>
                <a:cubicBezTo>
                  <a:pt x="463627" y="-10940"/>
                  <a:pt x="409461" y="-27465"/>
                  <a:pt x="363557" y="534395"/>
                </a:cubicBezTo>
                <a:cubicBezTo>
                  <a:pt x="317653" y="1096255"/>
                  <a:pt x="302964" y="2811214"/>
                  <a:pt x="242371" y="3376747"/>
                </a:cubicBezTo>
                <a:cubicBezTo>
                  <a:pt x="181778" y="3942280"/>
                  <a:pt x="90889" y="3934935"/>
                  <a:pt x="0" y="3927591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Rectangle 92"/>
          <p:cNvSpPr/>
          <p:nvPr/>
        </p:nvSpPr>
        <p:spPr>
          <a:xfrm>
            <a:off x="1267877" y="3964219"/>
            <a:ext cx="835881" cy="319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263620" y="4005868"/>
                <a:ext cx="8508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=1:</m:t>
                      </m:r>
                      <m:sSub>
                        <m:sSubPr>
                          <m:ctrlPr>
                            <a:rPr lang="en-IN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620" y="4005868"/>
                <a:ext cx="850810" cy="215444"/>
              </a:xfrm>
              <a:prstGeom prst="rect">
                <a:avLst/>
              </a:prstGeom>
              <a:blipFill rotWithShape="0">
                <a:blip r:embed="rId22"/>
                <a:stretch>
                  <a:fillRect l="-3571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963706"/>
            <a:ext cx="5538401" cy="5538401"/>
          </a:xfrm>
          <a:prstGeom prst="rect">
            <a:avLst/>
          </a:prstGeom>
        </p:spPr>
      </p:pic>
      <p:sp>
        <p:nvSpPr>
          <p:cNvPr id="3" name="Google Shape;100;p14"/>
          <p:cNvSpPr txBox="1"/>
          <p:nvPr/>
        </p:nvSpPr>
        <p:spPr>
          <a:xfrm>
            <a:off x="213360" y="832857"/>
            <a:ext cx="1176527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Training Multilayer Neural Network for </a:t>
            </a:r>
            <a:r>
              <a:rPr lang="en-US" sz="2800" smtClean="0">
                <a:solidFill>
                  <a:srgbClr val="434343"/>
                </a:solidFill>
              </a:rPr>
              <a:t>non-linearly Separable Data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7952" y="6132775"/>
            <a:ext cx="141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Training Data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7" y="1267603"/>
            <a:ext cx="2880000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80" y="1267603"/>
            <a:ext cx="2880000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03" y="1267603"/>
            <a:ext cx="2880000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27" y="1267603"/>
            <a:ext cx="2880000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7" y="3954693"/>
            <a:ext cx="288000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80" y="3954693"/>
            <a:ext cx="2880000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03" y="3954693"/>
            <a:ext cx="2880000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27" y="3954693"/>
            <a:ext cx="2880000" cy="2880000"/>
          </a:xfrm>
          <a:prstGeom prst="rect">
            <a:avLst/>
          </a:prstGeom>
        </p:spPr>
      </p:pic>
      <p:sp>
        <p:nvSpPr>
          <p:cNvPr id="10" name="Google Shape;100;p14"/>
          <p:cNvSpPr txBox="1"/>
          <p:nvPr/>
        </p:nvSpPr>
        <p:spPr>
          <a:xfrm>
            <a:off x="213360" y="832857"/>
            <a:ext cx="1176527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Learned Decision Boundary with Single Hidden Layer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606" y="3816582"/>
            <a:ext cx="2159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hidden neurons = 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4339" y="3816582"/>
            <a:ext cx="2159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hidden neurons = 4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6072" y="3809049"/>
            <a:ext cx="2159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hidden neurons = 8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427805" y="3809049"/>
            <a:ext cx="226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hidden neurons = 16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02606" y="6496139"/>
            <a:ext cx="226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hidden neurons = 32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748234" y="6496139"/>
            <a:ext cx="226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hidden neurons = 64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593862" y="6496139"/>
            <a:ext cx="23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hidden neurons = 128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543686" y="6496139"/>
            <a:ext cx="23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hidden neurons = </a:t>
            </a:r>
            <a:r>
              <a:rPr lang="en-US" sz="1600" dirty="0" smtClean="0"/>
              <a:t>256</a:t>
            </a:r>
            <a:endParaRPr lang="en-US" sz="1600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000" y="1698688"/>
            <a:ext cx="8943975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2491800" y="938575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</a:rPr>
              <a:t>Biological Neural Network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7248900" y="5881875"/>
            <a:ext cx="49431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</a:rPr>
              <a:t>Image courtesy: F. </a:t>
            </a:r>
            <a:r>
              <a:rPr lang="en-US" sz="1000" dirty="0">
                <a:solidFill>
                  <a:srgbClr val="999999"/>
                </a:solidFill>
              </a:rPr>
              <a:t>A. </a:t>
            </a:r>
            <a:r>
              <a:rPr lang="en-US" sz="1000" dirty="0" err="1">
                <a:solidFill>
                  <a:srgbClr val="999999"/>
                </a:solidFill>
              </a:rPr>
              <a:t>Makinde</a:t>
            </a:r>
            <a:r>
              <a:rPr lang="en-US" sz="1000" dirty="0">
                <a:solidFill>
                  <a:srgbClr val="999999"/>
                </a:solidFill>
              </a:rPr>
              <a:t> et. al., “Prediction of crude oil viscosity using feed-forward back-propagation neural network (FFBPNN)”." Petroleum &amp; Coal 2012</a:t>
            </a:r>
            <a:endParaRPr sz="1000" dirty="0">
              <a:solidFill>
                <a:srgbClr val="99999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7097" r="5248" b="6649"/>
          <a:stretch/>
        </p:blipFill>
        <p:spPr>
          <a:xfrm>
            <a:off x="1142999" y="1280159"/>
            <a:ext cx="2545081" cy="2484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t="7097" r="6068" b="6648"/>
          <a:stretch/>
        </p:blipFill>
        <p:spPr>
          <a:xfrm>
            <a:off x="4876800" y="1280159"/>
            <a:ext cx="2514600" cy="2484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7097" r="5828" b="6648"/>
          <a:stretch/>
        </p:blipFill>
        <p:spPr>
          <a:xfrm>
            <a:off x="8580120" y="1280159"/>
            <a:ext cx="2545080" cy="2484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8881" r="6451" b="6638"/>
          <a:stretch/>
        </p:blipFill>
        <p:spPr>
          <a:xfrm>
            <a:off x="3063240" y="4028701"/>
            <a:ext cx="2453640" cy="2433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8883" r="6212" b="6636"/>
          <a:stretch/>
        </p:blipFill>
        <p:spPr>
          <a:xfrm>
            <a:off x="6766559" y="4028701"/>
            <a:ext cx="2484121" cy="2433059"/>
          </a:xfrm>
          <a:prstGeom prst="rect">
            <a:avLst/>
          </a:prstGeom>
        </p:spPr>
      </p:pic>
      <p:sp>
        <p:nvSpPr>
          <p:cNvPr id="7" name="Google Shape;100;p14"/>
          <p:cNvSpPr txBox="1"/>
          <p:nvPr/>
        </p:nvSpPr>
        <p:spPr>
          <a:xfrm>
            <a:off x="213360" y="832857"/>
            <a:ext cx="11765279" cy="57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434343"/>
                </a:solidFill>
              </a:rPr>
              <a:t>Learned Decision Boundary with Two Hidden Layers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9486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4155" y="3735232"/>
            <a:ext cx="3253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neurons in </a:t>
            </a:r>
            <a:r>
              <a:rPr lang="en-US" sz="1600" smtClean="0"/>
              <a:t>each hidden layer </a:t>
            </a:r>
            <a:r>
              <a:rPr lang="en-US" sz="1600" dirty="0" smtClean="0"/>
              <a:t>= 2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396005" y="3729464"/>
            <a:ext cx="3253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neurons in each hidden layer = 4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356936" y="3738566"/>
            <a:ext cx="3253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neurons in each hidden layer = 8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739023" y="6253064"/>
            <a:ext cx="3357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neurons in each hidden layer = 16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486265" y="6253064"/>
            <a:ext cx="3357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neurons in each hidden layer = 32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8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l="-4942" t="-23050" b="-19237"/>
          <a:stretch/>
        </p:blipFill>
        <p:spPr>
          <a:xfrm>
            <a:off x="-172975" y="228600"/>
            <a:ext cx="11650132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2501680" y="832857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34343"/>
                </a:solidFill>
              </a:rPr>
              <a:t>Artificial Neuron</a:t>
            </a:r>
            <a:endParaRPr sz="3200" dirty="0">
              <a:solidFill>
                <a:srgbClr val="434343"/>
              </a:solidFill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91661" y="2472466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981142" y="2549195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2"/>
          </p:cNvCxnSpPr>
          <p:nvPr/>
        </p:nvCxnSpPr>
        <p:spPr>
          <a:xfrm>
            <a:off x="981142" y="3360085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3"/>
          </p:cNvCxnSpPr>
          <p:nvPr/>
        </p:nvCxnSpPr>
        <p:spPr>
          <a:xfrm flipV="1">
            <a:off x="1048234" y="3614672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2" idx="4"/>
          </p:cNvCxnSpPr>
          <p:nvPr/>
        </p:nvCxnSpPr>
        <p:spPr>
          <a:xfrm flipV="1">
            <a:off x="2349294" y="3720125"/>
            <a:ext cx="0" cy="108012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6"/>
          </p:cNvCxnSpPr>
          <p:nvPr/>
        </p:nvCxnSpPr>
        <p:spPr>
          <a:xfrm flipV="1">
            <a:off x="2709334" y="3357596"/>
            <a:ext cx="1081771" cy="24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457400" y="3771088"/>
            <a:ext cx="36000" cy="340800"/>
            <a:chOff x="2731586" y="4043627"/>
            <a:chExt cx="36000" cy="340800"/>
          </a:xfrm>
        </p:grpSpPr>
        <p:sp>
          <p:nvSpPr>
            <p:cNvPr id="5" name="Oval 4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4792" y="2219053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2" y="2219053"/>
                <a:ext cx="50853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4792" y="3027827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2" y="3027827"/>
                <a:ext cx="51802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04792" y="4485232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2" y="4485232"/>
                <a:ext cx="545149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61360" y="2274971"/>
                <a:ext cx="5838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60" y="2274971"/>
                <a:ext cx="58387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261360" y="2834376"/>
                <a:ext cx="5933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60" y="2834376"/>
                <a:ext cx="59336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61360" y="4456082"/>
                <a:ext cx="6204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60" y="4456082"/>
                <a:ext cx="62049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3521" y="4870443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521" y="4870443"/>
                <a:ext cx="29815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56475" y="4024034"/>
                <a:ext cx="12293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475" y="4024034"/>
                <a:ext cx="122937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6172" y="2865153"/>
                <a:ext cx="9233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72" y="2865153"/>
                <a:ext cx="923330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989254" y="3000045"/>
            <a:ext cx="860767" cy="720080"/>
            <a:chOff x="3359696" y="3429000"/>
            <a:chExt cx="860767" cy="720080"/>
          </a:xfrm>
        </p:grpSpPr>
        <p:sp>
          <p:nvSpPr>
            <p:cNvPr id="22" name="Oval 21"/>
            <p:cNvSpPr/>
            <p:nvPr/>
          </p:nvSpPr>
          <p:spPr>
            <a:xfrm>
              <a:off x="3359696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26091" y="3443712"/>
              <a:ext cx="794372" cy="69090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807710" y="2997556"/>
            <a:ext cx="772071" cy="720080"/>
            <a:chOff x="6644172" y="4270432"/>
            <a:chExt cx="772071" cy="720080"/>
          </a:xfrm>
        </p:grpSpPr>
        <p:sp>
          <p:nvSpPr>
            <p:cNvPr id="61" name="Oval 60"/>
            <p:cNvSpPr/>
            <p:nvPr/>
          </p:nvSpPr>
          <p:spPr>
            <a:xfrm>
              <a:off x="6644172" y="4270432"/>
              <a:ext cx="720080" cy="72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644172" y="4383657"/>
                  <a:ext cx="772071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172" y="4383657"/>
                  <a:ext cx="77207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Arrow Connector 64"/>
          <p:cNvCxnSpPr/>
          <p:nvPr/>
        </p:nvCxnSpPr>
        <p:spPr>
          <a:xfrm>
            <a:off x="4527790" y="3355107"/>
            <a:ext cx="622884" cy="24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18716" y="3041582"/>
                <a:ext cx="350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16" y="3041582"/>
                <a:ext cx="350032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076266" y="2127531"/>
                <a:ext cx="4449487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266" y="2127531"/>
                <a:ext cx="4449487" cy="104592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76266" y="1674790"/>
                <a:ext cx="2595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266" y="1674790"/>
                <a:ext cx="259532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939" t="-1667" b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253638" y="1673590"/>
                <a:ext cx="2360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638" y="1673590"/>
                <a:ext cx="2360390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1034" t="-1667" r="-258" b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721203" y="176190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76266" y="3279752"/>
                <a:ext cx="17236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266" y="3279752"/>
                <a:ext cx="1723613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3534" r="-5300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76266" y="4349413"/>
                <a:ext cx="3763338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u="sng" dirty="0" smtClean="0"/>
                  <a:t>Terminologies</a:t>
                </a:r>
                <a:r>
                  <a:rPr lang="en-US" sz="2200" dirty="0" smtClean="0"/>
                  <a:t>:-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000" b="1" dirty="0" smtClean="0"/>
                  <a:t>:</a:t>
                </a:r>
                <a:r>
                  <a:rPr lang="en-IN" sz="2000" dirty="0" smtClean="0"/>
                  <a:t> input,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000" b="1" dirty="0" smtClean="0"/>
                  <a:t>:</a:t>
                </a:r>
                <a:r>
                  <a:rPr lang="en-IN" sz="2000" dirty="0" smtClean="0"/>
                  <a:t> weights,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IN" sz="2000" b="1" dirty="0" smtClean="0"/>
                  <a:t>:</a:t>
                </a:r>
                <a:r>
                  <a:rPr lang="en-IN" sz="2000" dirty="0" smtClean="0"/>
                  <a:t> bias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2000" dirty="0" smtClean="0"/>
                  <a:t>: pre-activation (input activation)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2000" dirty="0" smtClean="0"/>
                  <a:t>: activation function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 smtClean="0"/>
                  <a:t>: activation (output activation)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266" y="4349413"/>
                <a:ext cx="3763338" cy="1661993"/>
              </a:xfrm>
              <a:prstGeom prst="rect">
                <a:avLst/>
              </a:prstGeom>
              <a:blipFill rotWithShape="0">
                <a:blip r:embed="rId19"/>
                <a:stretch>
                  <a:fillRect l="-2107" t="-2198" r="-97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4" y="1303060"/>
            <a:ext cx="5772254" cy="2358314"/>
          </a:xfrm>
          <a:prstGeom prst="rect">
            <a:avLst/>
          </a:prstGeom>
        </p:spPr>
      </p:pic>
      <p:sp>
        <p:nvSpPr>
          <p:cNvPr id="100" name="Google Shape;100;p14"/>
          <p:cNvSpPr txBox="1"/>
          <p:nvPr/>
        </p:nvSpPr>
        <p:spPr>
          <a:xfrm>
            <a:off x="2501680" y="832857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</a:t>
            </a:r>
            <a:endParaRPr sz="3200" dirty="0">
              <a:solidFill>
                <a:srgbClr val="4343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79" y="3560542"/>
            <a:ext cx="4747103" cy="2896640"/>
          </a:xfrm>
          <a:prstGeom prst="rect">
            <a:avLst/>
          </a:prstGeom>
        </p:spPr>
      </p:pic>
      <p:pic>
        <p:nvPicPr>
          <p:cNvPr id="1026" name="Picture 2" descr="http://www.rutherfordjournal.org/images/TAHC_rosenblatt-se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65" y="2993024"/>
            <a:ext cx="2481239" cy="27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utherfordjournal.org/images/TAHC_perceptr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80" y="2993024"/>
            <a:ext cx="3059360" cy="27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88;p12"/>
          <p:cNvSpPr txBox="1"/>
          <p:nvPr/>
        </p:nvSpPr>
        <p:spPr>
          <a:xfrm>
            <a:off x="7248900" y="5880850"/>
            <a:ext cx="49431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000" dirty="0">
                <a:solidFill>
                  <a:srgbClr val="999999"/>
                </a:solidFill>
              </a:rPr>
              <a:t>Image courtesy: https://</a:t>
            </a:r>
            <a:r>
              <a:rPr lang="en-US" sz="1000" dirty="0" err="1">
                <a:solidFill>
                  <a:srgbClr val="999999"/>
                </a:solidFill>
              </a:rPr>
              <a:t>blogs.umass.edu</a:t>
            </a:r>
            <a:r>
              <a:rPr lang="en-US" sz="1000" dirty="0">
                <a:solidFill>
                  <a:srgbClr val="999999"/>
                </a:solidFill>
              </a:rPr>
              <a:t>/</a:t>
            </a:r>
            <a:r>
              <a:rPr lang="en-US" sz="1000" dirty="0" err="1">
                <a:solidFill>
                  <a:srgbClr val="999999"/>
                </a:solidFill>
              </a:rPr>
              <a:t>comphon</a:t>
            </a:r>
            <a:r>
              <a:rPr lang="en-US" sz="1000" dirty="0">
                <a:solidFill>
                  <a:srgbClr val="999999"/>
                </a:solidFill>
              </a:rPr>
              <a:t>/2017/06/15/did-frank-rosenblatt-invent-deep-learning-in-1962/</a:t>
            </a:r>
          </a:p>
        </p:txBody>
      </p:sp>
    </p:spTree>
    <p:extLst>
      <p:ext uri="{BB962C8B-B14F-4D97-AF65-F5344CB8AC3E}">
        <p14:creationId xmlns:p14="http://schemas.microsoft.com/office/powerpoint/2010/main" val="20155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2501680" y="832857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</a:t>
            </a:r>
            <a:endParaRPr sz="3200" dirty="0">
              <a:solidFill>
                <a:srgbClr val="434343"/>
              </a:solidFill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91661" y="2472466"/>
            <a:ext cx="1674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981142" y="2549195"/>
            <a:ext cx="1113565" cy="55630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2"/>
          </p:cNvCxnSpPr>
          <p:nvPr/>
        </p:nvCxnSpPr>
        <p:spPr>
          <a:xfrm>
            <a:off x="981142" y="3360085"/>
            <a:ext cx="1008112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3"/>
          </p:cNvCxnSpPr>
          <p:nvPr/>
        </p:nvCxnSpPr>
        <p:spPr>
          <a:xfrm flipV="1">
            <a:off x="1048234" y="3614672"/>
            <a:ext cx="1046473" cy="124961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2" idx="4"/>
          </p:cNvCxnSpPr>
          <p:nvPr/>
        </p:nvCxnSpPr>
        <p:spPr>
          <a:xfrm flipV="1">
            <a:off x="2349294" y="3720125"/>
            <a:ext cx="0" cy="108012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6"/>
          </p:cNvCxnSpPr>
          <p:nvPr/>
        </p:nvCxnSpPr>
        <p:spPr>
          <a:xfrm flipV="1">
            <a:off x="2709334" y="3357596"/>
            <a:ext cx="1081771" cy="24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457400" y="3771088"/>
            <a:ext cx="36000" cy="340800"/>
            <a:chOff x="2731586" y="4043627"/>
            <a:chExt cx="36000" cy="340800"/>
          </a:xfrm>
        </p:grpSpPr>
        <p:sp>
          <p:nvSpPr>
            <p:cNvPr id="5" name="Oval 4"/>
            <p:cNvSpPr/>
            <p:nvPr/>
          </p:nvSpPr>
          <p:spPr>
            <a:xfrm>
              <a:off x="2731586" y="40436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/>
            <p:cNvSpPr/>
            <p:nvPr/>
          </p:nvSpPr>
          <p:spPr>
            <a:xfrm>
              <a:off x="2731586" y="41960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/>
            <p:cNvSpPr/>
            <p:nvPr/>
          </p:nvSpPr>
          <p:spPr>
            <a:xfrm>
              <a:off x="2731586" y="434842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4792" y="2219053"/>
                <a:ext cx="508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2" y="2219053"/>
                <a:ext cx="50853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4792" y="3027827"/>
                <a:ext cx="518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2" y="3027827"/>
                <a:ext cx="51802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04792" y="4485232"/>
                <a:ext cx="5451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2" y="4485232"/>
                <a:ext cx="545149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61360" y="2274971"/>
                <a:ext cx="5838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60" y="2274971"/>
                <a:ext cx="58387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261360" y="2834376"/>
                <a:ext cx="5933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60" y="2834376"/>
                <a:ext cx="59336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61360" y="4456082"/>
                <a:ext cx="6204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60" y="4456082"/>
                <a:ext cx="62049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3521" y="4870443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521" y="4870443"/>
                <a:ext cx="29815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56475" y="4024034"/>
                <a:ext cx="12293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475" y="4024034"/>
                <a:ext cx="122937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6172" y="2865153"/>
                <a:ext cx="9233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72" y="2865153"/>
                <a:ext cx="923330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989254" y="3000045"/>
            <a:ext cx="860767" cy="720080"/>
            <a:chOff x="3359696" y="3429000"/>
            <a:chExt cx="860767" cy="720080"/>
          </a:xfrm>
        </p:grpSpPr>
        <p:sp>
          <p:nvSpPr>
            <p:cNvPr id="22" name="Oval 21"/>
            <p:cNvSpPr/>
            <p:nvPr/>
          </p:nvSpPr>
          <p:spPr>
            <a:xfrm>
              <a:off x="3359696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26091" y="3443712"/>
              <a:ext cx="794372" cy="69090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807710" y="2997556"/>
            <a:ext cx="772071" cy="720080"/>
            <a:chOff x="6644172" y="4270432"/>
            <a:chExt cx="772071" cy="720080"/>
          </a:xfrm>
        </p:grpSpPr>
        <p:sp>
          <p:nvSpPr>
            <p:cNvPr id="61" name="Oval 60"/>
            <p:cNvSpPr/>
            <p:nvPr/>
          </p:nvSpPr>
          <p:spPr>
            <a:xfrm>
              <a:off x="6644172" y="4270432"/>
              <a:ext cx="720080" cy="72008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644172" y="4383657"/>
                  <a:ext cx="772071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2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172" y="4383657"/>
                  <a:ext cx="77207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Arrow Connector 64"/>
          <p:cNvCxnSpPr/>
          <p:nvPr/>
        </p:nvCxnSpPr>
        <p:spPr>
          <a:xfrm>
            <a:off x="4527790" y="3355107"/>
            <a:ext cx="622884" cy="248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18716" y="3041582"/>
                <a:ext cx="350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16" y="3041582"/>
                <a:ext cx="350032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16541" y="1411672"/>
                <a:ext cx="4738348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r>
                  <a:rPr lang="en-IN" sz="1800" dirty="0" smtClean="0"/>
                  <a:t> – Binary Classification</a:t>
                </a:r>
                <a:endParaRPr lang="en-IN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41" y="1411672"/>
                <a:ext cx="4738348" cy="405624"/>
              </a:xfrm>
              <a:prstGeom prst="rect">
                <a:avLst/>
              </a:prstGeom>
              <a:blipFill rotWithShape="0">
                <a:blip r:embed="rId15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61639" y="1889514"/>
                <a:ext cx="2390077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39" y="1889514"/>
                <a:ext cx="2390077" cy="68653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807109" y="2053310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(Rosenblatt, 1957)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26166" y="2716228"/>
                <a:ext cx="6429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800" dirty="0" smtClean="0"/>
                  <a:t>To make things simpler, the response is taken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∈{−1, 1}</m:t>
                    </m:r>
                  </m:oMath>
                </a14:m>
                <a:r>
                  <a:rPr lang="en-IN" sz="1800" dirty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66" y="2716228"/>
                <a:ext cx="6429132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8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61639" y="3260843"/>
                <a:ext cx="2582438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1,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&amp;−1,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39" y="3260843"/>
                <a:ext cx="2582438" cy="68653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887211" y="3179962"/>
            <a:ext cx="3269210" cy="1330973"/>
            <a:chOff x="5866934" y="4680706"/>
            <a:chExt cx="4139055" cy="16600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618" y="4680706"/>
              <a:ext cx="3492371" cy="12855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866934" y="5095093"/>
                  <a:ext cx="677859" cy="3454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8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934" y="5095093"/>
                  <a:ext cx="677859" cy="34549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9091" t="-2174" r="-14773" b="-3260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167477" y="5880128"/>
                  <a:ext cx="484486" cy="460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IN" sz="18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477" y="5880128"/>
                  <a:ext cx="484486" cy="460656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61639" y="4976237"/>
                <a:ext cx="2967094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1, 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&amp;−1, 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39" y="4976237"/>
                <a:ext cx="2967094" cy="68653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679105" y="4555074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perceptron classification rule, thus, translates to</a:t>
            </a:r>
            <a:endParaRPr lang="en-IN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65672" y="5052054"/>
                <a:ext cx="3190232" cy="5534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Remember: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 smtClean="0"/>
                  <a:t> represents</a:t>
                </a:r>
              </a:p>
              <a:p>
                <a:pPr algn="ctr"/>
                <a:r>
                  <a:rPr lang="en-US" dirty="0" smtClean="0"/>
                  <a:t>a </a:t>
                </a:r>
                <a:r>
                  <a:rPr lang="en-US" dirty="0" err="1" smtClean="0"/>
                  <a:t>hyperplane</a:t>
                </a:r>
                <a:r>
                  <a:rPr lang="en-US" dirty="0" smtClean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672" y="5052054"/>
                <a:ext cx="3190232" cy="55342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53" grpId="0"/>
      <p:bldP spid="54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2501680" y="832857"/>
            <a:ext cx="72084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34343"/>
                </a:solidFill>
              </a:rPr>
              <a:t>Perceptron Learning Algorithm</a:t>
            </a:r>
            <a:endParaRPr sz="3200" dirty="0">
              <a:solidFill>
                <a:srgbClr val="4343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0789" y="4848726"/>
                <a:ext cx="6567112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u="sng" dirty="0" smtClean="0"/>
                  <a:t>Convergence Theorem</a:t>
                </a:r>
                <a:r>
                  <a:rPr lang="en-US" sz="1700" dirty="0" smtClean="0"/>
                  <a:t>:-</a:t>
                </a:r>
              </a:p>
              <a:p>
                <a:r>
                  <a:rPr lang="en-US" sz="1500" dirty="0" smtClean="0"/>
                  <a:t>For a finite and linearly separable set of data, the perceptron learning algorithm will find a linear separator in at most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500" i="1" smtClean="0">
                            <a:latin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5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5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sz="1500" dirty="0" smtClean="0"/>
                  <a:t> </a:t>
                </a:r>
                <a:r>
                  <a:rPr lang="en-US" sz="1500" dirty="0"/>
                  <a:t>iterations where the maximum length of any data point </a:t>
                </a:r>
                <a:r>
                  <a:rPr lang="en-US" sz="1500" dirty="0" smtClean="0"/>
                  <a:t>is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500" dirty="0" smtClean="0"/>
                  <a:t> </a:t>
                </a:r>
                <a:r>
                  <a:rPr lang="en-US" sz="1500" dirty="0"/>
                  <a:t>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500" dirty="0" smtClean="0"/>
                  <a:t> is </a:t>
                </a:r>
                <a:r>
                  <a:rPr lang="en-US" sz="1500" dirty="0"/>
                  <a:t>the maximum margin of the linear separators.</a:t>
                </a:r>
                <a:endParaRPr lang="en-IN" sz="15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89" y="4848726"/>
                <a:ext cx="6567112" cy="1138260"/>
              </a:xfrm>
              <a:prstGeom prst="rect">
                <a:avLst/>
              </a:prstGeom>
              <a:blipFill rotWithShape="0">
                <a:blip r:embed="rId3"/>
                <a:stretch>
                  <a:fillRect l="-557" t="-160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7357277" y="1942767"/>
            <a:ext cx="4493827" cy="4386510"/>
            <a:chOff x="7357277" y="1942767"/>
            <a:chExt cx="4493827" cy="438651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" t="11416" r="10249" b="8502"/>
            <a:stretch/>
          </p:blipFill>
          <p:spPr>
            <a:xfrm>
              <a:off x="7357277" y="1942767"/>
              <a:ext cx="4493827" cy="4386510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H="1">
              <a:off x="8536844" y="2297137"/>
              <a:ext cx="190831" cy="2052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 flipH="1">
              <a:off x="8172409" y="2696027"/>
              <a:ext cx="190831" cy="2052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392594" y="2471431"/>
                  <a:ext cx="15869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oMath>
                    </m:oMathPara>
                  </a14:m>
                  <a:endParaRPr lang="en-IN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2594" y="2471431"/>
                  <a:ext cx="158698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46154" r="-46154" b="-5555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 flipH="1" flipV="1">
              <a:off x="8030819" y="3172572"/>
              <a:ext cx="1725431" cy="88259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727675" y="3594051"/>
                  <a:ext cx="17152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IN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7675" y="3594051"/>
                  <a:ext cx="171522" cy="21544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0714" t="-5714" r="-60714" b="-74286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smtClean="0"/>
              <a:t>CS60010 / Deep Learning | Neural Networks (c) Abir Das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</p:spPr>
        <p:txBody>
          <a:bodyPr/>
          <a:lstStyle/>
          <a:p>
            <a:r>
              <a:rPr lang="en-US" smtClean="0"/>
              <a:t>30, 31 Jan, 05 Feb, 2020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064" y="1728104"/>
            <a:ext cx="709635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Center4AITemplate</Template>
  <TotalTime>6475</TotalTime>
  <Words>2142</Words>
  <Application>Microsoft Macintosh PowerPoint</Application>
  <PresentationFormat>Widescreen</PresentationFormat>
  <Paragraphs>738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 Narrow</vt:lpstr>
      <vt:lpstr>Calibri</vt:lpstr>
      <vt:lpstr>Cambria Math</vt:lpstr>
      <vt:lpstr>Mangal</vt:lpstr>
      <vt:lpstr>Quattrocento Sans</vt:lpstr>
      <vt:lpstr>Segoe UI</vt:lpstr>
      <vt:lpstr>Wingdings</vt:lpstr>
      <vt:lpstr>Arial</vt:lpstr>
      <vt:lpstr>Office Theme</vt:lpstr>
      <vt:lpstr>1_Office Theme</vt:lpstr>
      <vt:lpstr>2_Office Theme</vt:lpstr>
      <vt:lpstr>Deep Learning CS60010</vt:lpstr>
      <vt:lpstr>Some Logistics Related Announcements</vt:lpstr>
      <vt:lpstr>Some Logistics Related 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Foundations and Applications</dc:title>
  <dc:creator>Das, Abir</dc:creator>
  <cp:lastModifiedBy>Abir Das</cp:lastModifiedBy>
  <cp:revision>266</cp:revision>
  <dcterms:created xsi:type="dcterms:W3CDTF">2019-01-13T09:33:50Z</dcterms:created>
  <dcterms:modified xsi:type="dcterms:W3CDTF">2020-02-05T07:31:21Z</dcterms:modified>
</cp:coreProperties>
</file>