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notesSlides/notesSlide4.xml" ContentType="application/vnd.openxmlformats-officedocument.presentationml.notesSlide+xml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1"/>
  </p:sldMasterIdLst>
  <p:notesMasterIdLst>
    <p:notesMasterId r:id="rId41"/>
  </p:notesMasterIdLst>
  <p:handoutMasterIdLst>
    <p:handoutMasterId r:id="rId42"/>
  </p:handoutMasterIdLst>
  <p:sldIdLst>
    <p:sldId id="256" r:id="rId2"/>
    <p:sldId id="1161" r:id="rId3"/>
    <p:sldId id="1152" r:id="rId4"/>
    <p:sldId id="1153" r:id="rId5"/>
    <p:sldId id="1154" r:id="rId6"/>
    <p:sldId id="1155" r:id="rId7"/>
    <p:sldId id="1151" r:id="rId8"/>
    <p:sldId id="1160" r:id="rId9"/>
    <p:sldId id="1189" r:id="rId10"/>
    <p:sldId id="1188" r:id="rId11"/>
    <p:sldId id="1075" r:id="rId12"/>
    <p:sldId id="1180" r:id="rId13"/>
    <p:sldId id="761" r:id="rId14"/>
    <p:sldId id="769" r:id="rId15"/>
    <p:sldId id="768" r:id="rId16"/>
    <p:sldId id="767" r:id="rId17"/>
    <p:sldId id="762" r:id="rId18"/>
    <p:sldId id="763" r:id="rId19"/>
    <p:sldId id="764" r:id="rId20"/>
    <p:sldId id="968" r:id="rId21"/>
    <p:sldId id="1183" r:id="rId22"/>
    <p:sldId id="1191" r:id="rId23"/>
    <p:sldId id="1066" r:id="rId24"/>
    <p:sldId id="1068" r:id="rId25"/>
    <p:sldId id="1190" r:id="rId26"/>
    <p:sldId id="1179" r:id="rId27"/>
    <p:sldId id="1192" r:id="rId28"/>
    <p:sldId id="1177" r:id="rId29"/>
    <p:sldId id="1162" r:id="rId30"/>
    <p:sldId id="1163" r:id="rId31"/>
    <p:sldId id="1168" r:id="rId32"/>
    <p:sldId id="1169" r:id="rId33"/>
    <p:sldId id="1182" r:id="rId34"/>
    <p:sldId id="1170" r:id="rId35"/>
    <p:sldId id="1171" r:id="rId36"/>
    <p:sldId id="1172" r:id="rId37"/>
    <p:sldId id="1178" r:id="rId38"/>
    <p:sldId id="1173" r:id="rId39"/>
    <p:sldId id="1079" r:id="rId40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500" b="1" kern="1200">
        <a:solidFill>
          <a:schemeClr val="tx2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500" b="1" kern="1200">
        <a:solidFill>
          <a:schemeClr val="tx2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500" b="1" kern="1200">
        <a:solidFill>
          <a:schemeClr val="tx2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500" b="1" kern="1200">
        <a:solidFill>
          <a:schemeClr val="tx2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500" b="1" kern="1200">
        <a:solidFill>
          <a:schemeClr val="tx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500" b="1" kern="1200">
        <a:solidFill>
          <a:schemeClr val="tx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500" b="1" kern="1200">
        <a:solidFill>
          <a:schemeClr val="tx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500" b="1" kern="1200">
        <a:solidFill>
          <a:schemeClr val="tx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500" b="1"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6600"/>
    <a:srgbClr val="008000"/>
    <a:srgbClr val="3333FF"/>
    <a:srgbClr val="0066FF"/>
    <a:srgbClr val="CBCBFF"/>
    <a:srgbClr val="CC33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95" autoAdjust="0"/>
    <p:restoredTop sz="91199" autoAdjust="0"/>
  </p:normalViewPr>
  <p:slideViewPr>
    <p:cSldViewPr>
      <p:cViewPr varScale="1">
        <p:scale>
          <a:sx n="88" d="100"/>
          <a:sy n="88" d="100"/>
        </p:scale>
        <p:origin x="-161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8" y="-102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interSettings" Target="printerSettings/printerSettings1.bin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Relationship Id="rId2" Type="http://schemas.openxmlformats.org/officeDocument/2006/relationships/image" Target="../media/image11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Relationship Id="rId2" Type="http://schemas.openxmlformats.org/officeDocument/2006/relationships/image" Target="../media/image13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14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Relationship Id="rId2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98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AF5A8BD-FD61-45D5-9DC1-AC2D943CDB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556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defTabSz="930275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defTabSz="930275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87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29" tIns="46514" rIns="93029" bIns="46514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C114B931-C0C2-4882-90AD-A91427F65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0829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0F9E64-2A80-43F6-90EC-0848C21FA524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 txBox="1">
            <a:spLocks noGrp="1" noChangeArrowheads="1"/>
          </p:cNvSpPr>
          <p:nvPr/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04CCFA1-D095-4302-91E9-F0C174448FC1}" type="slidenum">
              <a:rPr lang="en-US" sz="1200" b="0">
                <a:solidFill>
                  <a:schemeClr val="tx1"/>
                </a:solidFill>
              </a:rPr>
              <a:pPr algn="r"/>
              <a:t>23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40" tIns="45720" rIns="91440" bIns="45720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 txBox="1">
            <a:spLocks noGrp="1" noChangeArrowheads="1"/>
          </p:cNvSpPr>
          <p:nvPr/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A0A684B1-51EE-44B9-8D19-71794E25151A}" type="slidenum">
              <a:rPr lang="en-US" sz="1200" b="0">
                <a:solidFill>
                  <a:schemeClr val="tx1"/>
                </a:solidFill>
              </a:rPr>
              <a:pPr algn="r"/>
              <a:t>24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40" tIns="45720" rIns="91440" bIns="45720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 txBox="1">
            <a:spLocks noGrp="1" noChangeArrowheads="1"/>
          </p:cNvSpPr>
          <p:nvPr/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4A89625-3D46-48A6-9725-37255B2C7D68}" type="slidenum">
              <a:rPr lang="en-US" sz="1200" b="0">
                <a:solidFill>
                  <a:schemeClr val="tx1"/>
                </a:solidFill>
              </a:rPr>
              <a:pPr algn="r"/>
              <a:t>25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1440" tIns="45720" rIns="91440" bIns="45720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Dataset: Start with what we need, and then go into how we got the data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9D67DE-ABAE-4B23-87C2-C4F267D2EEAA}" type="slidenum">
              <a:rPr lang="en-IN" smtClean="0"/>
              <a:pPr/>
              <a:t>30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29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92979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11789-2A53-43B7-BA2E-10292AA267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566B29-33C1-4862-B55E-B984B1FABC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9570F2-0108-4D04-9084-684D6AA43C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8502D-53B3-46A1-B447-70335DFEE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7BF86-0C50-40DE-A9DD-63F90615D3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4022A-4F12-48EB-A855-C74361A83E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FA7537-B87F-4955-924B-EE1993B356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B3E86-2DAA-46C5-A373-AAB098DE7D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F7949-7689-4743-B041-C7750FDFB6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BBC85-2D3C-449A-AE94-B779B05B05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1850D-C83E-42A0-90E5-472A2F1E45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5EC0C-91D8-4848-A88A-66B07F30C2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2B3F0-54CC-4D22-BEA6-18242D2325E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770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2877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877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287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58D23BB-BDA2-4689-A2D2-EE09B57C70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27656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928777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778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779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780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781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782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783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784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785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786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787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788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789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790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791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792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793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794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795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796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797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798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799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800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801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802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803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804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805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806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28807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  <p:sldLayoutId id="2147483854" r:id="rId1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5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8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8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8.bin"/><Relationship Id="rId6" Type="http://schemas.openxmlformats.org/officeDocument/2006/relationships/image" Target="../media/image8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8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8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14.bin"/><Relationship Id="rId6" Type="http://schemas.openxmlformats.org/officeDocument/2006/relationships/image" Target="../media/image8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16.bin"/><Relationship Id="rId6" Type="http://schemas.openxmlformats.org/officeDocument/2006/relationships/image" Target="../media/image8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4" Type="http://schemas.openxmlformats.org/officeDocument/2006/relationships/image" Target="../media/image9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8.bin"/><Relationship Id="rId5" Type="http://schemas.openxmlformats.org/officeDocument/2006/relationships/image" Target="../media/image10.wmf"/><Relationship Id="rId6" Type="http://schemas.openxmlformats.org/officeDocument/2006/relationships/oleObject" Target="../embeddings/oleObject19.bin"/><Relationship Id="rId7" Type="http://schemas.openxmlformats.org/officeDocument/2006/relationships/image" Target="../media/image11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20.bin"/><Relationship Id="rId5" Type="http://schemas.openxmlformats.org/officeDocument/2006/relationships/image" Target="../media/image12.wmf"/><Relationship Id="rId6" Type="http://schemas.openxmlformats.org/officeDocument/2006/relationships/oleObject" Target="../embeddings/oleObject21.bin"/><Relationship Id="rId7" Type="http://schemas.openxmlformats.org/officeDocument/2006/relationships/image" Target="../media/image13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23.bin"/><Relationship Id="rId6" Type="http://schemas.openxmlformats.org/officeDocument/2006/relationships/image" Target="../media/image14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4" Type="http://schemas.openxmlformats.org/officeDocument/2006/relationships/image" Target="../media/image7.wmf"/><Relationship Id="rId5" Type="http://schemas.openxmlformats.org/officeDocument/2006/relationships/oleObject" Target="../embeddings/oleObject25.bin"/><Relationship Id="rId6" Type="http://schemas.openxmlformats.org/officeDocument/2006/relationships/image" Target="../media/image14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sz="4000" dirty="0" smtClean="0"/>
              <a:t>Markov Logic Networks: Exploring their Application to Social Network Analysis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37287" cy="31988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dirty="0" err="1" smtClean="0"/>
              <a:t>Parag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Singla</a:t>
            </a:r>
            <a:endParaRPr lang="en-US" sz="28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Dept. of Computer Science and Engineering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Indian Institute of Technology, Delhi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endParaRPr lang="en-US" sz="2000" i="1" dirty="0" smtClean="0"/>
          </a:p>
          <a:p>
            <a:pPr eaLnBrk="1" hangingPunct="1">
              <a:lnSpc>
                <a:spcPct val="80000"/>
              </a:lnSpc>
            </a:pPr>
            <a:endParaRPr lang="en-US" sz="2000" i="1" dirty="0"/>
          </a:p>
          <a:p>
            <a:pPr algn="ctr" eaLnBrk="1" hangingPunct="1">
              <a:lnSpc>
                <a:spcPct val="80000"/>
              </a:lnSpc>
            </a:pPr>
            <a:r>
              <a:rPr lang="en-US" sz="2000" i="1" dirty="0" smtClean="0"/>
              <a:t>Joint work with people at </a:t>
            </a:r>
          </a:p>
          <a:p>
            <a:pPr algn="ctr" eaLnBrk="1" hangingPunct="1">
              <a:lnSpc>
                <a:spcPct val="80000"/>
              </a:lnSpc>
            </a:pPr>
            <a:r>
              <a:rPr lang="en-US" sz="2000" i="1" dirty="0" smtClean="0"/>
              <a:t>University of Washington and IIT Delhi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133600" y="3352800"/>
            <a:ext cx="3901410" cy="27853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Markov Logic</a:t>
            </a:r>
          </a:p>
          <a:p>
            <a:pPr algn="ctr"/>
            <a:r>
              <a:rPr lang="en-US" dirty="0" smtClean="0"/>
              <a:t>=</a:t>
            </a:r>
          </a:p>
          <a:p>
            <a:pPr algn="ctr"/>
            <a:r>
              <a:rPr lang="en-US" dirty="0" smtClean="0"/>
              <a:t>First Order Logic</a:t>
            </a:r>
          </a:p>
          <a:p>
            <a:pPr algn="ctr"/>
            <a:r>
              <a:rPr lang="en-US" dirty="0" smtClean="0"/>
              <a:t>+</a:t>
            </a:r>
          </a:p>
          <a:p>
            <a:pPr algn="ctr"/>
            <a:r>
              <a:rPr lang="en-US" dirty="0" smtClean="0"/>
              <a:t>Markov Networks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4800" y="1524000"/>
            <a:ext cx="8229600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600" dirty="0" smtClean="0"/>
              <a:t>Real World</a:t>
            </a:r>
          </a:p>
          <a:p>
            <a:pPr lvl="1"/>
            <a:r>
              <a:rPr lang="en-US" sz="2200" dirty="0" smtClean="0"/>
              <a:t>Entities and Relationships</a:t>
            </a:r>
          </a:p>
          <a:p>
            <a:pPr lvl="1"/>
            <a:r>
              <a:rPr lang="en-US" sz="2200" dirty="0" smtClean="0"/>
              <a:t>Uncertain Behavior</a:t>
            </a:r>
          </a:p>
        </p:txBody>
      </p:sp>
    </p:spTree>
    <p:extLst>
      <p:ext uri="{BB962C8B-B14F-4D97-AF65-F5344CB8AC3E}">
        <p14:creationId xmlns:p14="http://schemas.microsoft.com/office/powerpoint/2010/main" val="817927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Motivation</a:t>
            </a:r>
          </a:p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Markov logic</a:t>
            </a:r>
            <a:endParaRPr lang="en-US" sz="2400" dirty="0" smtClean="0"/>
          </a:p>
          <a:p>
            <a:pPr eaLnBrk="1" hangingPunct="1"/>
            <a:r>
              <a:rPr lang="en-US" sz="2800" dirty="0" smtClean="0"/>
              <a:t>Application to Social Network Analysis</a:t>
            </a:r>
            <a:endParaRPr lang="en-US" sz="2400" dirty="0" smtClean="0"/>
          </a:p>
          <a:p>
            <a:pPr eaLnBrk="1" hangingPunct="1"/>
            <a:r>
              <a:rPr lang="en-US" sz="2800" dirty="0" smtClean="0"/>
              <a:t>Future Directions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Markov Logic</a:t>
            </a:r>
            <a:br>
              <a:rPr lang="en-US" dirty="0" smtClean="0"/>
            </a:br>
            <a:r>
              <a:rPr lang="en-US" sz="2800" dirty="0" smtClean="0"/>
              <a:t>[Richardson and </a:t>
            </a:r>
            <a:r>
              <a:rPr lang="en-US" sz="2800" dirty="0" err="1" smtClean="0"/>
              <a:t>Domingos</a:t>
            </a:r>
            <a:r>
              <a:rPr lang="en-US" sz="2800" dirty="0" smtClean="0"/>
              <a:t> 06]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 logical KB : A set of </a:t>
            </a:r>
            <a:r>
              <a:rPr lang="en-US" b="1" dirty="0" smtClean="0">
                <a:solidFill>
                  <a:srgbClr val="3366FF"/>
                </a:solidFill>
              </a:rPr>
              <a:t>hard constraints</a:t>
            </a:r>
            <a:endParaRPr lang="en-US" dirty="0">
              <a:solidFill>
                <a:srgbClr val="3366FF"/>
              </a:solidFill>
            </a:endParaRPr>
          </a:p>
          <a:p>
            <a:pPr eaLnBrk="1" hangingPunct="1"/>
            <a:r>
              <a:rPr lang="en-US" dirty="0" smtClean="0"/>
              <a:t>How can we make them </a:t>
            </a:r>
            <a:r>
              <a:rPr lang="en-US" b="1" dirty="0" smtClean="0">
                <a:solidFill>
                  <a:srgbClr val="3366FF"/>
                </a:solidFill>
              </a:rPr>
              <a:t>soft constraints</a:t>
            </a:r>
          </a:p>
          <a:p>
            <a:pPr eaLnBrk="1" hangingPunct="1"/>
            <a:r>
              <a:rPr lang="en-US" dirty="0" smtClean="0"/>
              <a:t>Give each formula a </a:t>
            </a:r>
            <a:r>
              <a:rPr lang="en-US" b="1" dirty="0" smtClean="0">
                <a:solidFill>
                  <a:srgbClr val="0066FF"/>
                </a:solidFill>
              </a:rPr>
              <a:t>weight</a:t>
            </a:r>
            <a:br>
              <a:rPr lang="en-US" b="1" dirty="0" smtClean="0">
                <a:solidFill>
                  <a:srgbClr val="0066FF"/>
                </a:solidFill>
              </a:rPr>
            </a:br>
            <a:r>
              <a:rPr lang="en-US" dirty="0" smtClean="0"/>
              <a:t>(Higher weight  </a:t>
            </a:r>
            <a:r>
              <a:rPr lang="en-US" b="1" dirty="0" smtClean="0">
                <a:sym typeface="Symbol" pitchFamily="18" charset="2"/>
              </a:rPr>
              <a:t></a:t>
            </a:r>
            <a:r>
              <a:rPr lang="en-US" dirty="0" smtClean="0"/>
              <a:t>  Stronger constraint)</a:t>
            </a:r>
          </a:p>
          <a:p>
            <a:pPr eaLnBrk="1" hangingPunct="1"/>
            <a:endParaRPr lang="en-US" dirty="0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1377983"/>
              </p:ext>
            </p:extLst>
          </p:nvPr>
        </p:nvGraphicFramePr>
        <p:xfrm>
          <a:off x="533400" y="4419600"/>
          <a:ext cx="7978775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836" name="Equation" r:id="rId3" imgW="3098520" imgH="253800" progId="Equation.3">
                  <p:embed/>
                </p:oleObj>
              </mc:Choice>
              <mc:Fallback>
                <p:oleObj name="Equation" r:id="rId3" imgW="309852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419600"/>
                        <a:ext cx="7978775" cy="654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58487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657225"/>
          </a:xfrm>
        </p:spPr>
        <p:txBody>
          <a:bodyPr/>
          <a:lstStyle/>
          <a:p>
            <a:pPr eaLnBrk="1" hangingPunct="1"/>
            <a:r>
              <a:rPr lang="en-US" sz="3500" dirty="0" smtClean="0"/>
              <a:t>Example: Friends &amp; Smokers</a:t>
            </a:r>
          </a:p>
        </p:txBody>
      </p:sp>
      <p:graphicFrame>
        <p:nvGraphicFramePr>
          <p:cNvPr id="3074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541463" y="1447800"/>
          <a:ext cx="5665787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5" name="Equation" r:id="rId3" imgW="2869920" imgH="431640" progId="Equation.3">
                  <p:embed/>
                </p:oleObj>
              </mc:Choice>
              <mc:Fallback>
                <p:oleObj name="Equation" r:id="rId3" imgW="286992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1463" y="1447800"/>
                        <a:ext cx="5665787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657225"/>
          </a:xfrm>
        </p:spPr>
        <p:txBody>
          <a:bodyPr/>
          <a:lstStyle/>
          <a:p>
            <a:pPr eaLnBrk="1" hangingPunct="1"/>
            <a:r>
              <a:rPr lang="en-US" sz="3500" smtClean="0"/>
              <a:t>Example: Friends &amp; Smokers</a:t>
            </a:r>
          </a:p>
        </p:txBody>
      </p:sp>
      <p:graphicFrame>
        <p:nvGraphicFramePr>
          <p:cNvPr id="4098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541463" y="1447800"/>
          <a:ext cx="5665787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6" name="Equation" r:id="rId3" imgW="2869920" imgH="431640" progId="Equation.3">
                  <p:embed/>
                </p:oleObj>
              </mc:Choice>
              <mc:Fallback>
                <p:oleObj name="Equation" r:id="rId3" imgW="286992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1463" y="1447800"/>
                        <a:ext cx="5665787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7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469188" cy="657225"/>
          </a:xfrm>
        </p:spPr>
        <p:txBody>
          <a:bodyPr/>
          <a:lstStyle/>
          <a:p>
            <a:pPr eaLnBrk="1" hangingPunct="1"/>
            <a:r>
              <a:rPr lang="en-US" sz="3500" smtClean="0"/>
              <a:t>Example: Friends &amp; Smokers</a:t>
            </a:r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533400" y="2401888"/>
            <a:ext cx="54523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 dirty="0">
                <a:solidFill>
                  <a:schemeClr val="tx1"/>
                </a:solidFill>
              </a:rPr>
              <a:t>Two constants: </a:t>
            </a:r>
            <a:r>
              <a:rPr lang="en-US" sz="2400" dirty="0" smtClean="0">
                <a:solidFill>
                  <a:schemeClr val="tx1"/>
                </a:solidFill>
              </a:rPr>
              <a:t>Anil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>
                <a:solidFill>
                  <a:schemeClr val="tx1"/>
                </a:solidFill>
              </a:rPr>
              <a:t>(A) and </a:t>
            </a:r>
            <a:r>
              <a:rPr lang="en-US" sz="2400" dirty="0" err="1" smtClean="0">
                <a:solidFill>
                  <a:schemeClr val="tx1"/>
                </a:solidFill>
              </a:rPr>
              <a:t>Bunty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>
                <a:solidFill>
                  <a:schemeClr val="tx1"/>
                </a:solidFill>
              </a:rPr>
              <a:t>(B)</a:t>
            </a:r>
          </a:p>
        </p:txBody>
      </p:sp>
      <p:sp>
        <p:nvSpPr>
          <p:cNvPr id="5126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5122" name="Object 8"/>
          <p:cNvGraphicFramePr>
            <a:graphicFrameLocks noChangeAspect="1"/>
          </p:cNvGraphicFramePr>
          <p:nvPr/>
        </p:nvGraphicFramePr>
        <p:xfrm>
          <a:off x="1541463" y="1447800"/>
          <a:ext cx="5665787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2" name="Equation" r:id="rId3" imgW="2869920" imgH="431640" progId="Equation.3">
                  <p:embed/>
                </p:oleObj>
              </mc:Choice>
              <mc:Fallback>
                <p:oleObj name="Equation" r:id="rId3" imgW="2869920" imgH="431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1463" y="1447800"/>
                        <a:ext cx="5665787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7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5123" name="Object 9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83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469188" cy="657225"/>
          </a:xfrm>
        </p:spPr>
        <p:txBody>
          <a:bodyPr/>
          <a:lstStyle/>
          <a:p>
            <a:pPr eaLnBrk="1" hangingPunct="1"/>
            <a:r>
              <a:rPr lang="en-US" sz="3500" smtClean="0"/>
              <a:t>Example: Friends &amp; Smokers</a:t>
            </a:r>
          </a:p>
        </p:txBody>
      </p:sp>
      <p:sp>
        <p:nvSpPr>
          <p:cNvPr id="6149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Cancer(A)</a:t>
            </a:r>
          </a:p>
        </p:txBody>
      </p:sp>
      <p:sp>
        <p:nvSpPr>
          <p:cNvPr id="6150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Smokes(A)</a:t>
            </a:r>
          </a:p>
        </p:txBody>
      </p:sp>
      <p:sp>
        <p:nvSpPr>
          <p:cNvPr id="6151" name="Oval 9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Smokes(B)</a:t>
            </a:r>
          </a:p>
        </p:txBody>
      </p:sp>
      <p:sp>
        <p:nvSpPr>
          <p:cNvPr id="6152" name="Oval 10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Cancer(B)</a:t>
            </a:r>
          </a:p>
        </p:txBody>
      </p:sp>
      <p:sp>
        <p:nvSpPr>
          <p:cNvPr id="6153" name="Text Box 11"/>
          <p:cNvSpPr txBox="1">
            <a:spLocks noChangeArrowheads="1"/>
          </p:cNvSpPr>
          <p:nvPr/>
        </p:nvSpPr>
        <p:spPr bwMode="auto">
          <a:xfrm>
            <a:off x="533400" y="2401888"/>
            <a:ext cx="54523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 dirty="0">
                <a:solidFill>
                  <a:schemeClr val="tx1"/>
                </a:solidFill>
              </a:rPr>
              <a:t>Two constants: </a:t>
            </a:r>
            <a:r>
              <a:rPr lang="en-US" sz="2400" dirty="0" smtClean="0">
                <a:solidFill>
                  <a:schemeClr val="tx1"/>
                </a:solidFill>
              </a:rPr>
              <a:t>Anil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>
                <a:solidFill>
                  <a:schemeClr val="tx1"/>
                </a:solidFill>
              </a:rPr>
              <a:t>(A) and </a:t>
            </a:r>
            <a:r>
              <a:rPr lang="en-US" sz="2400" dirty="0" err="1" smtClean="0">
                <a:solidFill>
                  <a:schemeClr val="tx1"/>
                </a:solidFill>
              </a:rPr>
              <a:t>Bunty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>
                <a:solidFill>
                  <a:schemeClr val="tx1"/>
                </a:solidFill>
              </a:rPr>
              <a:t>(B)</a:t>
            </a:r>
          </a:p>
        </p:txBody>
      </p:sp>
      <p:sp>
        <p:nvSpPr>
          <p:cNvPr id="6154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6146" name="Object 12"/>
          <p:cNvGraphicFramePr>
            <a:graphicFrameLocks noChangeAspect="1"/>
          </p:cNvGraphicFramePr>
          <p:nvPr/>
        </p:nvGraphicFramePr>
        <p:xfrm>
          <a:off x="1541463" y="1447800"/>
          <a:ext cx="5665787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6" name="Equation" r:id="rId3" imgW="2869920" imgH="431640" progId="Equation.3">
                  <p:embed/>
                </p:oleObj>
              </mc:Choice>
              <mc:Fallback>
                <p:oleObj name="Equation" r:id="rId3" imgW="2869920" imgH="431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1463" y="1447800"/>
                        <a:ext cx="5665787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5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6147" name="Object 13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7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657225"/>
          </a:xfrm>
        </p:spPr>
        <p:txBody>
          <a:bodyPr/>
          <a:lstStyle/>
          <a:p>
            <a:pPr eaLnBrk="1" hangingPunct="1"/>
            <a:r>
              <a:rPr lang="en-US" sz="3500" smtClean="0"/>
              <a:t>Example: Friends &amp; Smokers</a:t>
            </a:r>
          </a:p>
        </p:txBody>
      </p:sp>
      <p:sp>
        <p:nvSpPr>
          <p:cNvPr id="7173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Cancer(A)</a:t>
            </a:r>
          </a:p>
        </p:txBody>
      </p:sp>
      <p:sp>
        <p:nvSpPr>
          <p:cNvPr id="7174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Smokes(A)</a:t>
            </a:r>
          </a:p>
        </p:txBody>
      </p:sp>
      <p:sp>
        <p:nvSpPr>
          <p:cNvPr id="7175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Friends(A,A)</a:t>
            </a:r>
          </a:p>
        </p:txBody>
      </p:sp>
      <p:sp>
        <p:nvSpPr>
          <p:cNvPr id="7176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Friends(B,A)</a:t>
            </a:r>
          </a:p>
        </p:txBody>
      </p:sp>
      <p:sp>
        <p:nvSpPr>
          <p:cNvPr id="7177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Smokes(B)</a:t>
            </a:r>
          </a:p>
        </p:txBody>
      </p:sp>
      <p:sp>
        <p:nvSpPr>
          <p:cNvPr id="7178" name="Oval 12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Friends(A,B)</a:t>
            </a:r>
          </a:p>
        </p:txBody>
      </p:sp>
      <p:sp>
        <p:nvSpPr>
          <p:cNvPr id="7179" name="Oval 13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Cancer(B)</a:t>
            </a:r>
          </a:p>
        </p:txBody>
      </p:sp>
      <p:sp>
        <p:nvSpPr>
          <p:cNvPr id="7180" name="Oval 14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Friends(B,B)</a:t>
            </a:r>
          </a:p>
        </p:txBody>
      </p:sp>
      <p:sp>
        <p:nvSpPr>
          <p:cNvPr id="7181" name="Text Box 15"/>
          <p:cNvSpPr txBox="1">
            <a:spLocks noChangeArrowheads="1"/>
          </p:cNvSpPr>
          <p:nvPr/>
        </p:nvSpPr>
        <p:spPr bwMode="auto">
          <a:xfrm>
            <a:off x="533400" y="2401888"/>
            <a:ext cx="54523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 dirty="0">
                <a:solidFill>
                  <a:schemeClr val="tx1"/>
                </a:solidFill>
              </a:rPr>
              <a:t>Two constants: </a:t>
            </a:r>
            <a:r>
              <a:rPr lang="en-US" sz="2400" dirty="0" smtClean="0">
                <a:solidFill>
                  <a:schemeClr val="tx1"/>
                </a:solidFill>
              </a:rPr>
              <a:t>Anil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>
                <a:solidFill>
                  <a:schemeClr val="tx1"/>
                </a:solidFill>
              </a:rPr>
              <a:t>(A) and </a:t>
            </a:r>
            <a:r>
              <a:rPr lang="en-US" sz="2400" dirty="0" err="1" smtClean="0">
                <a:solidFill>
                  <a:schemeClr val="tx1"/>
                </a:solidFill>
              </a:rPr>
              <a:t>Bunty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>
                <a:solidFill>
                  <a:schemeClr val="tx1"/>
                </a:solidFill>
              </a:rPr>
              <a:t>(B)</a:t>
            </a:r>
          </a:p>
        </p:txBody>
      </p:sp>
      <p:sp>
        <p:nvSpPr>
          <p:cNvPr id="7182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7170" name="Object 16"/>
          <p:cNvGraphicFramePr>
            <a:graphicFrameLocks noChangeAspect="1"/>
          </p:cNvGraphicFramePr>
          <p:nvPr/>
        </p:nvGraphicFramePr>
        <p:xfrm>
          <a:off x="1541463" y="1447800"/>
          <a:ext cx="5665787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0" name="Equation" r:id="rId3" imgW="2869920" imgH="431640" progId="Equation.3">
                  <p:embed/>
                </p:oleObj>
              </mc:Choice>
              <mc:Fallback>
                <p:oleObj name="Equation" r:id="rId3" imgW="2869920" imgH="43164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1463" y="1447800"/>
                        <a:ext cx="5665787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3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7171" name="Object 17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31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657225"/>
          </a:xfrm>
        </p:spPr>
        <p:txBody>
          <a:bodyPr/>
          <a:lstStyle/>
          <a:p>
            <a:pPr eaLnBrk="1" hangingPunct="1"/>
            <a:r>
              <a:rPr lang="en-US" sz="3500" smtClean="0"/>
              <a:t>Example: Friends &amp; Smokers</a:t>
            </a:r>
          </a:p>
        </p:txBody>
      </p:sp>
      <p:sp>
        <p:nvSpPr>
          <p:cNvPr id="8197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Cancer(A)</a:t>
            </a:r>
          </a:p>
        </p:txBody>
      </p:sp>
      <p:sp>
        <p:nvSpPr>
          <p:cNvPr id="8198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Smokes(A)</a:t>
            </a:r>
          </a:p>
        </p:txBody>
      </p:sp>
      <p:sp>
        <p:nvSpPr>
          <p:cNvPr id="8199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Friends(A,A)</a:t>
            </a:r>
          </a:p>
        </p:txBody>
      </p:sp>
      <p:sp>
        <p:nvSpPr>
          <p:cNvPr id="8200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Friends(B,A)</a:t>
            </a:r>
          </a:p>
        </p:txBody>
      </p:sp>
      <p:sp>
        <p:nvSpPr>
          <p:cNvPr id="8201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Smokes(B)</a:t>
            </a:r>
          </a:p>
        </p:txBody>
      </p:sp>
      <p:cxnSp>
        <p:nvCxnSpPr>
          <p:cNvPr id="8202" name="AutoShape 12"/>
          <p:cNvCxnSpPr>
            <a:cxnSpLocks noChangeShapeType="1"/>
            <a:stCxn id="8198" idx="3"/>
            <a:endCxn id="8197" idx="7"/>
          </p:cNvCxnSpPr>
          <p:nvPr/>
        </p:nvCxnSpPr>
        <p:spPr bwMode="auto">
          <a:xfrm flipH="1">
            <a:off x="2693988" y="4494213"/>
            <a:ext cx="250825" cy="612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8203" name="Oval 13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Friends(A,B)</a:t>
            </a:r>
          </a:p>
        </p:txBody>
      </p:sp>
      <p:sp>
        <p:nvSpPr>
          <p:cNvPr id="8204" name="Oval 14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Cancer(B)</a:t>
            </a:r>
          </a:p>
        </p:txBody>
      </p:sp>
      <p:sp>
        <p:nvSpPr>
          <p:cNvPr id="8205" name="Oval 15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Friends(B,B)</a:t>
            </a:r>
          </a:p>
        </p:txBody>
      </p:sp>
      <p:cxnSp>
        <p:nvCxnSpPr>
          <p:cNvPr id="8206" name="AutoShape 16"/>
          <p:cNvCxnSpPr>
            <a:cxnSpLocks noChangeShapeType="1"/>
            <a:stCxn id="8201" idx="5"/>
            <a:endCxn id="8204" idx="1"/>
          </p:cNvCxnSpPr>
          <p:nvPr/>
        </p:nvCxnSpPr>
        <p:spPr bwMode="auto">
          <a:xfrm>
            <a:off x="5741988" y="4494213"/>
            <a:ext cx="327025" cy="612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8207" name="Text Box 17"/>
          <p:cNvSpPr txBox="1">
            <a:spLocks noChangeArrowheads="1"/>
          </p:cNvSpPr>
          <p:nvPr/>
        </p:nvSpPr>
        <p:spPr bwMode="auto">
          <a:xfrm>
            <a:off x="533400" y="2401888"/>
            <a:ext cx="54523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 dirty="0">
                <a:solidFill>
                  <a:schemeClr val="tx1"/>
                </a:solidFill>
              </a:rPr>
              <a:t>Two constants: </a:t>
            </a:r>
            <a:r>
              <a:rPr lang="en-US" sz="2400" dirty="0" smtClean="0">
                <a:solidFill>
                  <a:schemeClr val="tx1"/>
                </a:solidFill>
              </a:rPr>
              <a:t>Anil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>
                <a:solidFill>
                  <a:schemeClr val="tx1"/>
                </a:solidFill>
              </a:rPr>
              <a:t>(A) and </a:t>
            </a:r>
            <a:r>
              <a:rPr lang="en-US" sz="2400" dirty="0" err="1" smtClean="0">
                <a:solidFill>
                  <a:schemeClr val="tx1"/>
                </a:solidFill>
              </a:rPr>
              <a:t>Bunty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>
                <a:solidFill>
                  <a:schemeClr val="tx1"/>
                </a:solidFill>
              </a:rPr>
              <a:t>(B)</a:t>
            </a:r>
          </a:p>
        </p:txBody>
      </p:sp>
      <p:sp>
        <p:nvSpPr>
          <p:cNvPr id="8208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8194" name="Object 18"/>
          <p:cNvGraphicFramePr>
            <a:graphicFrameLocks noChangeAspect="1"/>
          </p:cNvGraphicFramePr>
          <p:nvPr/>
        </p:nvGraphicFramePr>
        <p:xfrm>
          <a:off x="1541463" y="1447800"/>
          <a:ext cx="5665787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4" name="Equation" r:id="rId3" imgW="2869920" imgH="431640" progId="Equation.3">
                  <p:embed/>
                </p:oleObj>
              </mc:Choice>
              <mc:Fallback>
                <p:oleObj name="Equation" r:id="rId3" imgW="2869920" imgH="431640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1463" y="1447800"/>
                        <a:ext cx="5665787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9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8195" name="Object 19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5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657225"/>
          </a:xfrm>
        </p:spPr>
        <p:txBody>
          <a:bodyPr/>
          <a:lstStyle/>
          <a:p>
            <a:pPr eaLnBrk="1" hangingPunct="1"/>
            <a:r>
              <a:rPr lang="en-US" sz="3500" smtClean="0"/>
              <a:t>Example: Friends &amp; Smokers</a:t>
            </a:r>
          </a:p>
        </p:txBody>
      </p:sp>
      <p:sp>
        <p:nvSpPr>
          <p:cNvPr id="9221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Cancer(A)</a:t>
            </a:r>
          </a:p>
        </p:txBody>
      </p:sp>
      <p:sp>
        <p:nvSpPr>
          <p:cNvPr id="9222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Smokes(A)</a:t>
            </a:r>
          </a:p>
        </p:txBody>
      </p:sp>
      <p:sp>
        <p:nvSpPr>
          <p:cNvPr id="9223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Friends(A,A)</a:t>
            </a:r>
          </a:p>
        </p:txBody>
      </p:sp>
      <p:sp>
        <p:nvSpPr>
          <p:cNvPr id="9224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Friends(B,A)</a:t>
            </a:r>
          </a:p>
        </p:txBody>
      </p:sp>
      <p:sp>
        <p:nvSpPr>
          <p:cNvPr id="9225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Smokes(B)</a:t>
            </a:r>
          </a:p>
        </p:txBody>
      </p:sp>
      <p:cxnSp>
        <p:nvCxnSpPr>
          <p:cNvPr id="9226" name="AutoShape 12"/>
          <p:cNvCxnSpPr>
            <a:cxnSpLocks noChangeShapeType="1"/>
            <a:stCxn id="9224" idx="0"/>
            <a:endCxn id="9222" idx="4"/>
          </p:cNvCxnSpPr>
          <p:nvPr/>
        </p:nvCxnSpPr>
        <p:spPr bwMode="auto">
          <a:xfrm flipH="1" flipV="1">
            <a:off x="3429000" y="4572000"/>
            <a:ext cx="952500" cy="762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27" name="AutoShape 13"/>
          <p:cNvCxnSpPr>
            <a:cxnSpLocks noChangeShapeType="1"/>
            <a:stCxn id="9222" idx="6"/>
            <a:endCxn id="9225" idx="2"/>
          </p:cNvCxnSpPr>
          <p:nvPr/>
        </p:nvCxnSpPr>
        <p:spPr bwMode="auto">
          <a:xfrm>
            <a:off x="4114800" y="4305300"/>
            <a:ext cx="4572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28" name="AutoShape 14"/>
          <p:cNvCxnSpPr>
            <a:cxnSpLocks noChangeShapeType="1"/>
            <a:stCxn id="9225" idx="4"/>
            <a:endCxn id="9224" idx="0"/>
          </p:cNvCxnSpPr>
          <p:nvPr/>
        </p:nvCxnSpPr>
        <p:spPr bwMode="auto">
          <a:xfrm flipH="1">
            <a:off x="4381500" y="4572000"/>
            <a:ext cx="876300" cy="762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29" name="AutoShape 15"/>
          <p:cNvCxnSpPr>
            <a:cxnSpLocks noChangeShapeType="1"/>
            <a:stCxn id="9222" idx="3"/>
            <a:endCxn id="9221" idx="7"/>
          </p:cNvCxnSpPr>
          <p:nvPr/>
        </p:nvCxnSpPr>
        <p:spPr bwMode="auto">
          <a:xfrm flipH="1">
            <a:off x="2693988" y="4494213"/>
            <a:ext cx="250825" cy="612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30" name="AutoShape 16"/>
          <p:cNvCxnSpPr>
            <a:cxnSpLocks noChangeShapeType="1"/>
            <a:stCxn id="9223" idx="6"/>
            <a:endCxn id="9222" idx="2"/>
          </p:cNvCxnSpPr>
          <p:nvPr/>
        </p:nvCxnSpPr>
        <p:spPr bwMode="auto">
          <a:xfrm>
            <a:off x="2133600" y="4305300"/>
            <a:ext cx="6096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9231" name="Oval 17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Friends(A,B)</a:t>
            </a:r>
          </a:p>
        </p:txBody>
      </p:sp>
      <p:cxnSp>
        <p:nvCxnSpPr>
          <p:cNvPr id="9232" name="AutoShape 18"/>
          <p:cNvCxnSpPr>
            <a:cxnSpLocks noChangeShapeType="1"/>
            <a:stCxn id="9231" idx="4"/>
            <a:endCxn id="9222" idx="0"/>
          </p:cNvCxnSpPr>
          <p:nvPr/>
        </p:nvCxnSpPr>
        <p:spPr bwMode="auto">
          <a:xfrm flipH="1">
            <a:off x="3429000" y="3505200"/>
            <a:ext cx="95250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33" name="AutoShape 19"/>
          <p:cNvCxnSpPr>
            <a:cxnSpLocks noChangeShapeType="1"/>
            <a:stCxn id="9225" idx="0"/>
            <a:endCxn id="9231" idx="4"/>
          </p:cNvCxnSpPr>
          <p:nvPr/>
        </p:nvCxnSpPr>
        <p:spPr bwMode="auto">
          <a:xfrm flipH="1" flipV="1">
            <a:off x="4381500" y="3505200"/>
            <a:ext cx="87630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9234" name="Oval 20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Cancer(B)</a:t>
            </a:r>
          </a:p>
        </p:txBody>
      </p:sp>
      <p:sp>
        <p:nvSpPr>
          <p:cNvPr id="9235" name="Oval 21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Friends(B,B)</a:t>
            </a:r>
          </a:p>
        </p:txBody>
      </p:sp>
      <p:cxnSp>
        <p:nvCxnSpPr>
          <p:cNvPr id="9236" name="AutoShape 22"/>
          <p:cNvCxnSpPr>
            <a:cxnSpLocks noChangeShapeType="1"/>
            <a:stCxn id="9225" idx="5"/>
            <a:endCxn id="9234" idx="1"/>
          </p:cNvCxnSpPr>
          <p:nvPr/>
        </p:nvCxnSpPr>
        <p:spPr bwMode="auto">
          <a:xfrm>
            <a:off x="5741988" y="4494213"/>
            <a:ext cx="327025" cy="612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9237" name="AutoShape 23"/>
          <p:cNvCxnSpPr>
            <a:cxnSpLocks noChangeShapeType="1"/>
            <a:stCxn id="9235" idx="2"/>
            <a:endCxn id="9225" idx="6"/>
          </p:cNvCxnSpPr>
          <p:nvPr/>
        </p:nvCxnSpPr>
        <p:spPr bwMode="auto">
          <a:xfrm flipH="1">
            <a:off x="5943600" y="4305300"/>
            <a:ext cx="4572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9238" name="Text Box 24"/>
          <p:cNvSpPr txBox="1">
            <a:spLocks noChangeArrowheads="1"/>
          </p:cNvSpPr>
          <p:nvPr/>
        </p:nvSpPr>
        <p:spPr bwMode="auto">
          <a:xfrm>
            <a:off x="533400" y="2401888"/>
            <a:ext cx="54523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 dirty="0">
                <a:solidFill>
                  <a:schemeClr val="tx1"/>
                </a:solidFill>
              </a:rPr>
              <a:t>Two constants: </a:t>
            </a:r>
            <a:r>
              <a:rPr lang="en-US" sz="2400" dirty="0" smtClean="0">
                <a:solidFill>
                  <a:schemeClr val="tx1"/>
                </a:solidFill>
              </a:rPr>
              <a:t>Anil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>
                <a:solidFill>
                  <a:schemeClr val="tx1"/>
                </a:solidFill>
              </a:rPr>
              <a:t>(A) and </a:t>
            </a:r>
            <a:r>
              <a:rPr lang="en-US" sz="2400" dirty="0" err="1" smtClean="0">
                <a:solidFill>
                  <a:schemeClr val="tx1"/>
                </a:solidFill>
              </a:rPr>
              <a:t>Bunty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>
                <a:solidFill>
                  <a:schemeClr val="tx1"/>
                </a:solidFill>
              </a:rPr>
              <a:t>(B)</a:t>
            </a:r>
          </a:p>
        </p:txBody>
      </p:sp>
      <p:sp>
        <p:nvSpPr>
          <p:cNvPr id="9239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9218" name="Object 25"/>
          <p:cNvGraphicFramePr>
            <a:graphicFrameLocks noChangeAspect="1"/>
          </p:cNvGraphicFramePr>
          <p:nvPr/>
        </p:nvGraphicFramePr>
        <p:xfrm>
          <a:off x="1541463" y="1447800"/>
          <a:ext cx="5665787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78" name="Equation" r:id="rId3" imgW="2869920" imgH="431640" progId="Equation.3">
                  <p:embed/>
                </p:oleObj>
              </mc:Choice>
              <mc:Fallback>
                <p:oleObj name="Equation" r:id="rId3" imgW="2869920" imgH="43164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1463" y="1447800"/>
                        <a:ext cx="5665787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40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9219" name="Object 2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79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Motivation</a:t>
            </a:r>
          </a:p>
          <a:p>
            <a:pPr eaLnBrk="1" hangingPunct="1"/>
            <a:r>
              <a:rPr lang="en-US" sz="2800" dirty="0" smtClean="0"/>
              <a:t>Markov logic</a:t>
            </a:r>
            <a:endParaRPr lang="en-US" sz="2400" dirty="0" smtClean="0"/>
          </a:p>
          <a:p>
            <a:pPr eaLnBrk="1" hangingPunct="1"/>
            <a:r>
              <a:rPr lang="en-US" sz="2800" dirty="0" smtClean="0"/>
              <a:t>Application to Social Network Analysis</a:t>
            </a:r>
            <a:endParaRPr lang="en-US" sz="2400" dirty="0" smtClean="0"/>
          </a:p>
          <a:p>
            <a:pPr eaLnBrk="1" hangingPunct="1"/>
            <a:r>
              <a:rPr lang="en-US" sz="2800" dirty="0" smtClean="0"/>
              <a:t>Opportunities/Challenges</a:t>
            </a:r>
          </a:p>
        </p:txBody>
      </p:sp>
    </p:spTree>
    <p:extLst>
      <p:ext uri="{BB962C8B-B14F-4D97-AF65-F5344CB8AC3E}">
        <p14:creationId xmlns:p14="http://schemas.microsoft.com/office/powerpoint/2010/main" val="1348700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657225"/>
          </a:xfrm>
        </p:spPr>
        <p:txBody>
          <a:bodyPr/>
          <a:lstStyle/>
          <a:p>
            <a:pPr eaLnBrk="1" hangingPunct="1"/>
            <a:r>
              <a:rPr lang="en-US" sz="3500" smtClean="0"/>
              <a:t>Example: Friends &amp; Smokers</a:t>
            </a:r>
          </a:p>
        </p:txBody>
      </p:sp>
      <p:sp>
        <p:nvSpPr>
          <p:cNvPr id="10245" name="Oval 7"/>
          <p:cNvSpPr>
            <a:spLocks noChangeArrowheads="1"/>
          </p:cNvSpPr>
          <p:nvPr/>
        </p:nvSpPr>
        <p:spPr bwMode="auto">
          <a:xfrm>
            <a:off x="1524000" y="5029200"/>
            <a:ext cx="1371600" cy="533400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Cancer(A)</a:t>
            </a:r>
          </a:p>
        </p:txBody>
      </p:sp>
      <p:sp>
        <p:nvSpPr>
          <p:cNvPr id="10246" name="Oval 8"/>
          <p:cNvSpPr>
            <a:spLocks noChangeArrowheads="1"/>
          </p:cNvSpPr>
          <p:nvPr/>
        </p:nvSpPr>
        <p:spPr bwMode="auto">
          <a:xfrm>
            <a:off x="2743200" y="4038600"/>
            <a:ext cx="1371600" cy="533400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Smokes(A)</a:t>
            </a:r>
          </a:p>
        </p:txBody>
      </p:sp>
      <p:sp>
        <p:nvSpPr>
          <p:cNvPr id="10247" name="Oval 9"/>
          <p:cNvSpPr>
            <a:spLocks noChangeArrowheads="1"/>
          </p:cNvSpPr>
          <p:nvPr/>
        </p:nvSpPr>
        <p:spPr bwMode="auto">
          <a:xfrm>
            <a:off x="533400" y="4038600"/>
            <a:ext cx="1600200" cy="533400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Friends(A,A)</a:t>
            </a:r>
          </a:p>
        </p:txBody>
      </p:sp>
      <p:sp>
        <p:nvSpPr>
          <p:cNvPr id="10248" name="Oval 10"/>
          <p:cNvSpPr>
            <a:spLocks noChangeArrowheads="1"/>
          </p:cNvSpPr>
          <p:nvPr/>
        </p:nvSpPr>
        <p:spPr bwMode="auto">
          <a:xfrm>
            <a:off x="3505200" y="5334000"/>
            <a:ext cx="1752600" cy="533400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Friends(B,A)</a:t>
            </a:r>
          </a:p>
        </p:txBody>
      </p:sp>
      <p:sp>
        <p:nvSpPr>
          <p:cNvPr id="10249" name="Oval 11"/>
          <p:cNvSpPr>
            <a:spLocks noChangeArrowheads="1"/>
          </p:cNvSpPr>
          <p:nvPr/>
        </p:nvSpPr>
        <p:spPr bwMode="auto">
          <a:xfrm>
            <a:off x="4572000" y="4038600"/>
            <a:ext cx="1371600" cy="533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Smokes(B)</a:t>
            </a:r>
          </a:p>
        </p:txBody>
      </p:sp>
      <p:cxnSp>
        <p:nvCxnSpPr>
          <p:cNvPr id="10250" name="AutoShape 12"/>
          <p:cNvCxnSpPr>
            <a:cxnSpLocks noChangeShapeType="1"/>
            <a:stCxn id="10248" idx="0"/>
            <a:endCxn id="10246" idx="4"/>
          </p:cNvCxnSpPr>
          <p:nvPr/>
        </p:nvCxnSpPr>
        <p:spPr bwMode="auto">
          <a:xfrm flipH="1" flipV="1">
            <a:off x="3429000" y="4572000"/>
            <a:ext cx="952500" cy="762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1" name="AutoShape 13"/>
          <p:cNvCxnSpPr>
            <a:cxnSpLocks noChangeShapeType="1"/>
            <a:stCxn id="10246" idx="6"/>
            <a:endCxn id="10249" idx="2"/>
          </p:cNvCxnSpPr>
          <p:nvPr/>
        </p:nvCxnSpPr>
        <p:spPr bwMode="auto">
          <a:xfrm>
            <a:off x="4114800" y="4305300"/>
            <a:ext cx="4572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2" name="AutoShape 14"/>
          <p:cNvCxnSpPr>
            <a:cxnSpLocks noChangeShapeType="1"/>
            <a:stCxn id="10249" idx="4"/>
            <a:endCxn id="10248" idx="0"/>
          </p:cNvCxnSpPr>
          <p:nvPr/>
        </p:nvCxnSpPr>
        <p:spPr bwMode="auto">
          <a:xfrm flipH="1">
            <a:off x="4381500" y="4572000"/>
            <a:ext cx="876300" cy="762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3" name="AutoShape 15"/>
          <p:cNvCxnSpPr>
            <a:cxnSpLocks noChangeShapeType="1"/>
            <a:stCxn id="10246" idx="3"/>
            <a:endCxn id="10245" idx="7"/>
          </p:cNvCxnSpPr>
          <p:nvPr/>
        </p:nvCxnSpPr>
        <p:spPr bwMode="auto">
          <a:xfrm flipH="1">
            <a:off x="2693988" y="4494213"/>
            <a:ext cx="250825" cy="612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4" name="AutoShape 16"/>
          <p:cNvCxnSpPr>
            <a:cxnSpLocks noChangeShapeType="1"/>
            <a:stCxn id="10247" idx="6"/>
            <a:endCxn id="10246" idx="2"/>
          </p:cNvCxnSpPr>
          <p:nvPr/>
        </p:nvCxnSpPr>
        <p:spPr bwMode="auto">
          <a:xfrm>
            <a:off x="2133600" y="4305300"/>
            <a:ext cx="6096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0255" name="Oval 17"/>
          <p:cNvSpPr>
            <a:spLocks noChangeArrowheads="1"/>
          </p:cNvSpPr>
          <p:nvPr/>
        </p:nvSpPr>
        <p:spPr bwMode="auto">
          <a:xfrm>
            <a:off x="3543300" y="2971800"/>
            <a:ext cx="1676400" cy="533400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Friends(A,B)</a:t>
            </a:r>
          </a:p>
        </p:txBody>
      </p:sp>
      <p:cxnSp>
        <p:nvCxnSpPr>
          <p:cNvPr id="10256" name="AutoShape 18"/>
          <p:cNvCxnSpPr>
            <a:cxnSpLocks noChangeShapeType="1"/>
            <a:stCxn id="10255" idx="4"/>
            <a:endCxn id="10246" idx="0"/>
          </p:cNvCxnSpPr>
          <p:nvPr/>
        </p:nvCxnSpPr>
        <p:spPr bwMode="auto">
          <a:xfrm flipH="1">
            <a:off x="3429000" y="3505200"/>
            <a:ext cx="95250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7" name="AutoShape 19"/>
          <p:cNvCxnSpPr>
            <a:cxnSpLocks noChangeShapeType="1"/>
            <a:stCxn id="10249" idx="0"/>
            <a:endCxn id="10255" idx="4"/>
          </p:cNvCxnSpPr>
          <p:nvPr/>
        </p:nvCxnSpPr>
        <p:spPr bwMode="auto">
          <a:xfrm flipH="1" flipV="1">
            <a:off x="4381500" y="3505200"/>
            <a:ext cx="876300" cy="5334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0258" name="Oval 20"/>
          <p:cNvSpPr>
            <a:spLocks noChangeArrowheads="1"/>
          </p:cNvSpPr>
          <p:nvPr/>
        </p:nvSpPr>
        <p:spPr bwMode="auto">
          <a:xfrm>
            <a:off x="5867400" y="5029200"/>
            <a:ext cx="1371600" cy="533400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Cancer(B)</a:t>
            </a:r>
          </a:p>
        </p:txBody>
      </p:sp>
      <p:sp>
        <p:nvSpPr>
          <p:cNvPr id="10259" name="Oval 21"/>
          <p:cNvSpPr>
            <a:spLocks noChangeArrowheads="1"/>
          </p:cNvSpPr>
          <p:nvPr/>
        </p:nvSpPr>
        <p:spPr bwMode="auto">
          <a:xfrm>
            <a:off x="6400800" y="4038600"/>
            <a:ext cx="1600200" cy="533400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Friends(B,B)</a:t>
            </a:r>
          </a:p>
        </p:txBody>
      </p:sp>
      <p:cxnSp>
        <p:nvCxnSpPr>
          <p:cNvPr id="10260" name="AutoShape 22"/>
          <p:cNvCxnSpPr>
            <a:cxnSpLocks noChangeShapeType="1"/>
            <a:stCxn id="10249" idx="5"/>
            <a:endCxn id="10258" idx="1"/>
          </p:cNvCxnSpPr>
          <p:nvPr/>
        </p:nvCxnSpPr>
        <p:spPr bwMode="auto">
          <a:xfrm>
            <a:off x="5741988" y="4494213"/>
            <a:ext cx="327025" cy="6127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61" name="AutoShape 23"/>
          <p:cNvCxnSpPr>
            <a:cxnSpLocks noChangeShapeType="1"/>
            <a:stCxn id="10259" idx="2"/>
            <a:endCxn id="10249" idx="6"/>
          </p:cNvCxnSpPr>
          <p:nvPr/>
        </p:nvCxnSpPr>
        <p:spPr bwMode="auto">
          <a:xfrm flipH="1">
            <a:off x="5943600" y="4305300"/>
            <a:ext cx="4572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10262" name="Text Box 24"/>
          <p:cNvSpPr txBox="1">
            <a:spLocks noChangeArrowheads="1"/>
          </p:cNvSpPr>
          <p:nvPr/>
        </p:nvSpPr>
        <p:spPr bwMode="auto">
          <a:xfrm>
            <a:off x="533400" y="2401888"/>
            <a:ext cx="54523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 dirty="0">
                <a:solidFill>
                  <a:schemeClr val="tx1"/>
                </a:solidFill>
              </a:rPr>
              <a:t>Two constants: </a:t>
            </a:r>
            <a:r>
              <a:rPr lang="en-US" sz="2400" dirty="0" smtClean="0">
                <a:solidFill>
                  <a:schemeClr val="tx1"/>
                </a:solidFill>
              </a:rPr>
              <a:t>Anil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>
                <a:solidFill>
                  <a:schemeClr val="tx1"/>
                </a:solidFill>
              </a:rPr>
              <a:t>(A) and </a:t>
            </a:r>
            <a:r>
              <a:rPr lang="en-US" sz="2400" dirty="0" err="1" smtClean="0">
                <a:solidFill>
                  <a:schemeClr val="tx1"/>
                </a:solidFill>
              </a:rPr>
              <a:t>Bunty</a:t>
            </a:r>
            <a:r>
              <a:rPr lang="en-US" sz="2400" b="0" dirty="0" smtClean="0">
                <a:solidFill>
                  <a:schemeClr val="tx1"/>
                </a:solidFill>
              </a:rPr>
              <a:t> </a:t>
            </a:r>
            <a:r>
              <a:rPr lang="en-US" sz="2400" b="0" dirty="0">
                <a:solidFill>
                  <a:schemeClr val="tx1"/>
                </a:solidFill>
              </a:rPr>
              <a:t>(B)</a:t>
            </a:r>
          </a:p>
        </p:txBody>
      </p:sp>
      <p:sp>
        <p:nvSpPr>
          <p:cNvPr id="10263" name="Rectangle 2"/>
          <p:cNvSpPr>
            <a:spLocks noChangeArrowheads="1"/>
          </p:cNvSpPr>
          <p:nvPr/>
        </p:nvSpPr>
        <p:spPr bwMode="auto">
          <a:xfrm>
            <a:off x="1295400" y="13716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10242" name="Object 25"/>
          <p:cNvGraphicFramePr>
            <a:graphicFrameLocks noChangeAspect="1"/>
          </p:cNvGraphicFramePr>
          <p:nvPr/>
        </p:nvGraphicFramePr>
        <p:xfrm>
          <a:off x="1541463" y="1447800"/>
          <a:ext cx="5665787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2" name="Equation" r:id="rId3" imgW="2869920" imgH="431640" progId="Equation.3">
                  <p:embed/>
                </p:oleObj>
              </mc:Choice>
              <mc:Fallback>
                <p:oleObj name="Equation" r:id="rId3" imgW="2869920" imgH="43164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1463" y="1447800"/>
                        <a:ext cx="5665787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4" name="Rectangle 5"/>
          <p:cNvSpPr>
            <a:spLocks noChangeArrowheads="1"/>
          </p:cNvSpPr>
          <p:nvPr/>
        </p:nvSpPr>
        <p:spPr bwMode="auto">
          <a:xfrm>
            <a:off x="609600" y="13716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10243" name="Object 26"/>
          <p:cNvGraphicFramePr>
            <a:graphicFrameLocks noChangeAspect="1"/>
          </p:cNvGraphicFramePr>
          <p:nvPr/>
        </p:nvGraphicFramePr>
        <p:xfrm>
          <a:off x="749300" y="1438275"/>
          <a:ext cx="4254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3" name="Equation" r:id="rId5" imgW="215640" imgH="406080" progId="Equation.3">
                  <p:embed/>
                </p:oleObj>
              </mc:Choice>
              <mc:Fallback>
                <p:oleObj name="Equation" r:id="rId5" imgW="215640" imgH="40608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9300" y="1438275"/>
                        <a:ext cx="425450" cy="803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65" name="Content Placeholder 24"/>
          <p:cNvSpPr>
            <a:spLocks noGrp="1"/>
          </p:cNvSpPr>
          <p:nvPr>
            <p:ph idx="1"/>
          </p:nvPr>
        </p:nvSpPr>
        <p:spPr>
          <a:xfrm>
            <a:off x="381000" y="6019800"/>
            <a:ext cx="8229600" cy="609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sz="2800" smtClean="0"/>
              <a:t>State of the World </a:t>
            </a:r>
            <a:r>
              <a:rPr lang="en-GB" sz="3200" smtClean="0">
                <a:sym typeface="Symbol" pitchFamily="18" charset="2"/>
              </a:rPr>
              <a:t></a:t>
            </a:r>
            <a:r>
              <a:rPr lang="en-GB" sz="2800" smtClean="0">
                <a:sym typeface="Symbol" pitchFamily="18" charset="2"/>
              </a:rPr>
              <a:t> {0,1} Assignment to the nodes</a:t>
            </a:r>
            <a:endParaRPr lang="en-GB" sz="280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Probability Distribution</a:t>
            </a:r>
          </a:p>
        </p:txBody>
      </p:sp>
      <p:grpSp>
        <p:nvGrpSpPr>
          <p:cNvPr id="12294" name="Group 4"/>
          <p:cNvGrpSpPr>
            <a:grpSpLocks/>
          </p:cNvGrpSpPr>
          <p:nvPr/>
        </p:nvGrpSpPr>
        <p:grpSpPr bwMode="auto">
          <a:xfrm>
            <a:off x="609600" y="2438400"/>
            <a:ext cx="7200900" cy="1681163"/>
            <a:chOff x="864" y="2832"/>
            <a:chExt cx="4536" cy="1059"/>
          </a:xfrm>
        </p:grpSpPr>
        <p:sp>
          <p:nvSpPr>
            <p:cNvPr id="12295" name="Rectangle 5"/>
            <p:cNvSpPr>
              <a:spLocks noChangeArrowheads="1"/>
            </p:cNvSpPr>
            <p:nvPr/>
          </p:nvSpPr>
          <p:spPr bwMode="auto">
            <a:xfrm>
              <a:off x="3040" y="3077"/>
              <a:ext cx="464" cy="240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296" name="Rectangle 6"/>
            <p:cNvSpPr>
              <a:spLocks noChangeArrowheads="1"/>
            </p:cNvSpPr>
            <p:nvPr/>
          </p:nvSpPr>
          <p:spPr bwMode="auto">
            <a:xfrm>
              <a:off x="2880" y="3077"/>
              <a:ext cx="160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2297" name="Text Box 7"/>
            <p:cNvSpPr txBox="1">
              <a:spLocks noChangeArrowheads="1"/>
            </p:cNvSpPr>
            <p:nvPr/>
          </p:nvSpPr>
          <p:spPr bwMode="auto">
            <a:xfrm>
              <a:off x="1344" y="3648"/>
              <a:ext cx="1328" cy="243"/>
            </a:xfrm>
            <a:prstGeom prst="rect">
              <a:avLst/>
            </a:prstGeom>
            <a:noFill/>
            <a:ln w="19050">
              <a:solidFill>
                <a:srgbClr val="0000FF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0">
                  <a:solidFill>
                    <a:schemeClr val="tx1"/>
                  </a:solidFill>
                </a:rPr>
                <a:t>Weight of formula </a:t>
              </a:r>
              <a:r>
                <a:rPr lang="en-US" sz="1800" b="0" i="1">
                  <a:solidFill>
                    <a:schemeClr val="tx1"/>
                  </a:solidFill>
                </a:rPr>
                <a:t>i</a:t>
              </a:r>
            </a:p>
          </p:txBody>
        </p:sp>
        <p:sp>
          <p:nvSpPr>
            <p:cNvPr id="12298" name="Text Box 8"/>
            <p:cNvSpPr txBox="1">
              <a:spLocks noChangeArrowheads="1"/>
            </p:cNvSpPr>
            <p:nvPr/>
          </p:nvSpPr>
          <p:spPr bwMode="auto">
            <a:xfrm>
              <a:off x="2832" y="3648"/>
              <a:ext cx="2568" cy="243"/>
            </a:xfrm>
            <a:prstGeom prst="rect">
              <a:avLst/>
            </a:prstGeom>
            <a:noFill/>
            <a:ln w="19050">
              <a:solidFill>
                <a:srgbClr val="339966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800" b="0">
                  <a:solidFill>
                    <a:schemeClr val="tx1"/>
                  </a:solidFill>
                </a:rPr>
                <a:t>No. of true groundings of formula </a:t>
              </a:r>
              <a:r>
                <a:rPr lang="en-US" sz="1800" b="0" i="1">
                  <a:solidFill>
                    <a:schemeClr val="tx1"/>
                  </a:solidFill>
                </a:rPr>
                <a:t>i </a:t>
              </a:r>
              <a:r>
                <a:rPr lang="en-US" sz="1800" b="0">
                  <a:solidFill>
                    <a:schemeClr val="tx1"/>
                  </a:solidFill>
                </a:rPr>
                <a:t>in </a:t>
              </a:r>
              <a:r>
                <a:rPr lang="en-US" sz="1800" b="0" i="1">
                  <a:solidFill>
                    <a:schemeClr val="tx1"/>
                  </a:solidFill>
                </a:rPr>
                <a:t>x</a:t>
              </a:r>
              <a:endParaRPr lang="en-US" sz="1800" b="0">
                <a:solidFill>
                  <a:schemeClr val="tx1"/>
                </a:solidFill>
              </a:endParaRPr>
            </a:p>
          </p:txBody>
        </p:sp>
        <p:sp>
          <p:nvSpPr>
            <p:cNvPr id="12299" name="Line 9"/>
            <p:cNvSpPr>
              <a:spLocks noChangeShapeType="1"/>
            </p:cNvSpPr>
            <p:nvPr/>
          </p:nvSpPr>
          <p:spPr bwMode="auto">
            <a:xfrm flipV="1">
              <a:off x="2544" y="3360"/>
              <a:ext cx="336" cy="288"/>
            </a:xfrm>
            <a:prstGeom prst="line">
              <a:avLst/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300" name="Line 10"/>
            <p:cNvSpPr>
              <a:spLocks noChangeShapeType="1"/>
            </p:cNvSpPr>
            <p:nvPr/>
          </p:nvSpPr>
          <p:spPr bwMode="auto">
            <a:xfrm flipH="1" flipV="1">
              <a:off x="3168" y="3351"/>
              <a:ext cx="96" cy="297"/>
            </a:xfrm>
            <a:prstGeom prst="line">
              <a:avLst/>
            </a:prstGeom>
            <a:noFill/>
            <a:ln w="19050">
              <a:solidFill>
                <a:srgbClr val="339966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aphicFrame>
          <p:nvGraphicFramePr>
            <p:cNvPr id="12291" name="Object 11"/>
            <p:cNvGraphicFramePr>
              <a:graphicFrameLocks noChangeAspect="1"/>
            </p:cNvGraphicFramePr>
            <p:nvPr/>
          </p:nvGraphicFramePr>
          <p:xfrm>
            <a:off x="864" y="2832"/>
            <a:ext cx="2792" cy="6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7849" name="Equation" r:id="rId3" imgW="1854000" imgH="457200" progId="Equation.3">
                    <p:embed/>
                  </p:oleObj>
                </mc:Choice>
                <mc:Fallback>
                  <p:oleObj name="Equation" r:id="rId3" imgW="1854000" imgH="457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2832"/>
                          <a:ext cx="2792" cy="6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1077645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543800" cy="1114425"/>
          </a:xfrm>
        </p:spPr>
        <p:txBody>
          <a:bodyPr/>
          <a:lstStyle/>
          <a:p>
            <a:pPr eaLnBrk="1" hangingPunct="1"/>
            <a:r>
              <a:rPr lang="en-US" sz="3500" smtClean="0"/>
              <a:t>Computing Probabilities: Marginal Inference</a:t>
            </a:r>
          </a:p>
        </p:txBody>
      </p:sp>
      <p:sp>
        <p:nvSpPr>
          <p:cNvPr id="47107" name="Oval 7"/>
          <p:cNvSpPr>
            <a:spLocks noChangeArrowheads="1"/>
          </p:cNvSpPr>
          <p:nvPr/>
        </p:nvSpPr>
        <p:spPr bwMode="auto">
          <a:xfrm>
            <a:off x="1409700" y="3810000"/>
            <a:ext cx="1371600" cy="533400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Cancer(A)</a:t>
            </a:r>
          </a:p>
        </p:txBody>
      </p:sp>
      <p:sp>
        <p:nvSpPr>
          <p:cNvPr id="47108" name="Oval 8"/>
          <p:cNvSpPr>
            <a:spLocks noChangeArrowheads="1"/>
          </p:cNvSpPr>
          <p:nvPr/>
        </p:nvSpPr>
        <p:spPr bwMode="auto">
          <a:xfrm>
            <a:off x="2628900" y="2743200"/>
            <a:ext cx="15621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rgbClr val="FF0000"/>
                </a:solidFill>
              </a:rPr>
              <a:t>Smokes(A)?</a:t>
            </a:r>
          </a:p>
        </p:txBody>
      </p:sp>
      <p:sp>
        <p:nvSpPr>
          <p:cNvPr id="47109" name="Oval 9"/>
          <p:cNvSpPr>
            <a:spLocks noChangeArrowheads="1"/>
          </p:cNvSpPr>
          <p:nvPr/>
        </p:nvSpPr>
        <p:spPr bwMode="auto">
          <a:xfrm>
            <a:off x="419100" y="2819400"/>
            <a:ext cx="1600200" cy="533400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Friends(A,A)</a:t>
            </a:r>
          </a:p>
        </p:txBody>
      </p:sp>
      <p:sp>
        <p:nvSpPr>
          <p:cNvPr id="47110" name="Oval 10"/>
          <p:cNvSpPr>
            <a:spLocks noChangeArrowheads="1"/>
          </p:cNvSpPr>
          <p:nvPr/>
        </p:nvSpPr>
        <p:spPr bwMode="auto">
          <a:xfrm>
            <a:off x="3390900" y="4114800"/>
            <a:ext cx="1752600" cy="533400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Friends(B,A)</a:t>
            </a:r>
          </a:p>
        </p:txBody>
      </p:sp>
      <p:sp>
        <p:nvSpPr>
          <p:cNvPr id="47111" name="Oval 11"/>
          <p:cNvSpPr>
            <a:spLocks noChangeArrowheads="1"/>
          </p:cNvSpPr>
          <p:nvPr/>
        </p:nvSpPr>
        <p:spPr bwMode="auto">
          <a:xfrm>
            <a:off x="4457700" y="2743200"/>
            <a:ext cx="14859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rgbClr val="FF0000"/>
                </a:solidFill>
              </a:rPr>
              <a:t>Smokes(B)?</a:t>
            </a:r>
          </a:p>
        </p:txBody>
      </p:sp>
      <p:cxnSp>
        <p:nvCxnSpPr>
          <p:cNvPr id="47112" name="AutoShape 12"/>
          <p:cNvCxnSpPr>
            <a:cxnSpLocks noChangeShapeType="1"/>
            <a:stCxn id="47110" idx="0"/>
            <a:endCxn id="47108" idx="4"/>
          </p:cNvCxnSpPr>
          <p:nvPr/>
        </p:nvCxnSpPr>
        <p:spPr bwMode="auto">
          <a:xfrm rot="16200000" flipV="1">
            <a:off x="3457575" y="3305175"/>
            <a:ext cx="762000" cy="857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3" name="AutoShape 13"/>
          <p:cNvCxnSpPr>
            <a:cxnSpLocks noChangeShapeType="1"/>
            <a:stCxn id="47108" idx="6"/>
            <a:endCxn id="47111" idx="2"/>
          </p:cNvCxnSpPr>
          <p:nvPr/>
        </p:nvCxnSpPr>
        <p:spPr bwMode="auto">
          <a:xfrm>
            <a:off x="4191000" y="3048000"/>
            <a:ext cx="266700" cy="15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4" name="AutoShape 14"/>
          <p:cNvCxnSpPr>
            <a:cxnSpLocks noChangeShapeType="1"/>
            <a:stCxn id="47111" idx="4"/>
            <a:endCxn id="47110" idx="0"/>
          </p:cNvCxnSpPr>
          <p:nvPr/>
        </p:nvCxnSpPr>
        <p:spPr bwMode="auto">
          <a:xfrm rot="5400000">
            <a:off x="4352925" y="3267075"/>
            <a:ext cx="762000" cy="9334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5" name="AutoShape 15"/>
          <p:cNvCxnSpPr>
            <a:cxnSpLocks noChangeShapeType="1"/>
            <a:stCxn id="47108" idx="3"/>
            <a:endCxn id="47107" idx="7"/>
          </p:cNvCxnSpPr>
          <p:nvPr/>
        </p:nvCxnSpPr>
        <p:spPr bwMode="auto">
          <a:xfrm rot="5400000">
            <a:off x="2406650" y="3436938"/>
            <a:ext cx="623888" cy="2778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6" name="AutoShape 16"/>
          <p:cNvCxnSpPr>
            <a:cxnSpLocks noChangeShapeType="1"/>
            <a:stCxn id="47109" idx="6"/>
            <a:endCxn id="47108" idx="2"/>
          </p:cNvCxnSpPr>
          <p:nvPr/>
        </p:nvCxnSpPr>
        <p:spPr bwMode="auto">
          <a:xfrm flipV="1">
            <a:off x="2019300" y="3048000"/>
            <a:ext cx="609600" cy="381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17" name="Oval 17"/>
          <p:cNvSpPr>
            <a:spLocks noChangeArrowheads="1"/>
          </p:cNvSpPr>
          <p:nvPr/>
        </p:nvSpPr>
        <p:spPr bwMode="auto">
          <a:xfrm>
            <a:off x="3429000" y="1752600"/>
            <a:ext cx="1676400" cy="533400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Friends(A,B)</a:t>
            </a:r>
          </a:p>
        </p:txBody>
      </p:sp>
      <p:cxnSp>
        <p:nvCxnSpPr>
          <p:cNvPr id="47118" name="AutoShape 18"/>
          <p:cNvCxnSpPr>
            <a:cxnSpLocks noChangeShapeType="1"/>
            <a:stCxn id="47117" idx="4"/>
            <a:endCxn id="47108" idx="0"/>
          </p:cNvCxnSpPr>
          <p:nvPr/>
        </p:nvCxnSpPr>
        <p:spPr bwMode="auto">
          <a:xfrm rot="5400000">
            <a:off x="3609975" y="2085975"/>
            <a:ext cx="457200" cy="857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19" name="AutoShape 19"/>
          <p:cNvCxnSpPr>
            <a:cxnSpLocks noChangeShapeType="1"/>
            <a:stCxn id="47111" idx="0"/>
            <a:endCxn id="47117" idx="4"/>
          </p:cNvCxnSpPr>
          <p:nvPr/>
        </p:nvCxnSpPr>
        <p:spPr bwMode="auto">
          <a:xfrm rot="16200000" flipV="1">
            <a:off x="4505325" y="2047875"/>
            <a:ext cx="457200" cy="9334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20" name="Oval 20"/>
          <p:cNvSpPr>
            <a:spLocks noChangeArrowheads="1"/>
          </p:cNvSpPr>
          <p:nvPr/>
        </p:nvSpPr>
        <p:spPr bwMode="auto">
          <a:xfrm>
            <a:off x="5791200" y="3886200"/>
            <a:ext cx="1638300" cy="6096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rgbClr val="FF0000"/>
                </a:solidFill>
              </a:rPr>
              <a:t>Cancer(B)?</a:t>
            </a:r>
          </a:p>
        </p:txBody>
      </p:sp>
      <p:sp>
        <p:nvSpPr>
          <p:cNvPr id="47121" name="Oval 21"/>
          <p:cNvSpPr>
            <a:spLocks noChangeArrowheads="1"/>
          </p:cNvSpPr>
          <p:nvPr/>
        </p:nvSpPr>
        <p:spPr bwMode="auto">
          <a:xfrm>
            <a:off x="6286500" y="2819400"/>
            <a:ext cx="1600200" cy="533400"/>
          </a:xfrm>
          <a:prstGeom prst="ellipse">
            <a:avLst/>
          </a:prstGeom>
          <a:solidFill>
            <a:srgbClr val="92D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0">
                <a:solidFill>
                  <a:schemeClr val="tx1"/>
                </a:solidFill>
              </a:rPr>
              <a:t>Friends(B,B)</a:t>
            </a:r>
          </a:p>
        </p:txBody>
      </p:sp>
      <p:cxnSp>
        <p:nvCxnSpPr>
          <p:cNvPr id="47122" name="AutoShape 22"/>
          <p:cNvCxnSpPr>
            <a:cxnSpLocks noChangeShapeType="1"/>
            <a:stCxn id="47111" idx="5"/>
            <a:endCxn id="47120" idx="0"/>
          </p:cNvCxnSpPr>
          <p:nvPr/>
        </p:nvCxnSpPr>
        <p:spPr bwMode="auto">
          <a:xfrm rot="16200000" flipH="1">
            <a:off x="5857082" y="3132931"/>
            <a:ext cx="622300" cy="8842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7123" name="AutoShape 23"/>
          <p:cNvCxnSpPr>
            <a:cxnSpLocks noChangeShapeType="1"/>
            <a:stCxn id="47121" idx="2"/>
            <a:endCxn id="47111" idx="6"/>
          </p:cNvCxnSpPr>
          <p:nvPr/>
        </p:nvCxnSpPr>
        <p:spPr bwMode="auto">
          <a:xfrm rot="10800000">
            <a:off x="5943600" y="3048000"/>
            <a:ext cx="342900" cy="381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sp>
        <p:nvSpPr>
          <p:cNvPr id="47124" name="TextBox 23"/>
          <p:cNvSpPr txBox="1">
            <a:spLocks noChangeArrowheads="1"/>
          </p:cNvSpPr>
          <p:nvPr/>
        </p:nvSpPr>
        <p:spPr bwMode="auto">
          <a:xfrm>
            <a:off x="1524000" y="5486400"/>
            <a:ext cx="57150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200">
                <a:solidFill>
                  <a:srgbClr val="FF0000"/>
                </a:solidFill>
              </a:rPr>
              <a:t>What is the probability Smokes(B) = 1?</a:t>
            </a:r>
          </a:p>
        </p:txBody>
      </p:sp>
    </p:spTree>
    <p:extLst>
      <p:ext uri="{BB962C8B-B14F-4D97-AF65-F5344CB8AC3E}">
        <p14:creationId xmlns:p14="http://schemas.microsoft.com/office/powerpoint/2010/main" val="3159040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Inference: Belief Propagation</a:t>
            </a:r>
          </a:p>
        </p:txBody>
      </p:sp>
      <p:sp>
        <p:nvSpPr>
          <p:cNvPr id="41987" name="Oval 4"/>
          <p:cNvSpPr>
            <a:spLocks noChangeArrowheads="1"/>
          </p:cNvSpPr>
          <p:nvPr/>
        </p:nvSpPr>
        <p:spPr bwMode="auto">
          <a:xfrm>
            <a:off x="2819400" y="3733800"/>
            <a:ext cx="457200" cy="457200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1988" name="Oval 5"/>
          <p:cNvSpPr>
            <a:spLocks noChangeArrowheads="1"/>
          </p:cNvSpPr>
          <p:nvPr/>
        </p:nvSpPr>
        <p:spPr bwMode="auto">
          <a:xfrm>
            <a:off x="2819400" y="4343400"/>
            <a:ext cx="457200" cy="457200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1989" name="Oval 6"/>
          <p:cNvSpPr>
            <a:spLocks noChangeArrowheads="1"/>
          </p:cNvSpPr>
          <p:nvPr/>
        </p:nvSpPr>
        <p:spPr bwMode="auto">
          <a:xfrm>
            <a:off x="2819400" y="3048000"/>
            <a:ext cx="457200" cy="457200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1990" name="Oval 7"/>
          <p:cNvSpPr>
            <a:spLocks noChangeArrowheads="1"/>
          </p:cNvSpPr>
          <p:nvPr/>
        </p:nvSpPr>
        <p:spPr bwMode="auto">
          <a:xfrm>
            <a:off x="2819400" y="2514600"/>
            <a:ext cx="457200" cy="457200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1991" name="Oval 8"/>
          <p:cNvSpPr>
            <a:spLocks noChangeArrowheads="1"/>
          </p:cNvSpPr>
          <p:nvPr/>
        </p:nvSpPr>
        <p:spPr bwMode="auto">
          <a:xfrm>
            <a:off x="2819400" y="4876800"/>
            <a:ext cx="457200" cy="457200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1992" name="Rectangle 9"/>
          <p:cNvSpPr>
            <a:spLocks noChangeArrowheads="1"/>
          </p:cNvSpPr>
          <p:nvPr/>
        </p:nvSpPr>
        <p:spPr bwMode="auto">
          <a:xfrm>
            <a:off x="5867400" y="2895600"/>
            <a:ext cx="838200" cy="228600"/>
          </a:xfrm>
          <a:prstGeom prst="rect">
            <a:avLst/>
          </a:prstGeom>
          <a:solidFill>
            <a:srgbClr val="FF00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1993" name="Rectangle 10"/>
          <p:cNvSpPr>
            <a:spLocks noChangeArrowheads="1"/>
          </p:cNvSpPr>
          <p:nvPr/>
        </p:nvSpPr>
        <p:spPr bwMode="auto">
          <a:xfrm>
            <a:off x="5867400" y="3352800"/>
            <a:ext cx="838200" cy="228600"/>
          </a:xfrm>
          <a:prstGeom prst="rect">
            <a:avLst/>
          </a:prstGeom>
          <a:solidFill>
            <a:srgbClr val="FF00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1994" name="Rectangle 11"/>
          <p:cNvSpPr>
            <a:spLocks noChangeArrowheads="1"/>
          </p:cNvSpPr>
          <p:nvPr/>
        </p:nvSpPr>
        <p:spPr bwMode="auto">
          <a:xfrm>
            <a:off x="5867400" y="3886200"/>
            <a:ext cx="838200" cy="228600"/>
          </a:xfrm>
          <a:prstGeom prst="rect">
            <a:avLst/>
          </a:prstGeom>
          <a:solidFill>
            <a:srgbClr val="FF00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1995" name="Rectangle 12"/>
          <p:cNvSpPr>
            <a:spLocks noChangeArrowheads="1"/>
          </p:cNvSpPr>
          <p:nvPr/>
        </p:nvSpPr>
        <p:spPr bwMode="auto">
          <a:xfrm>
            <a:off x="5867400" y="4343400"/>
            <a:ext cx="838200" cy="228600"/>
          </a:xfrm>
          <a:prstGeom prst="rect">
            <a:avLst/>
          </a:prstGeom>
          <a:solidFill>
            <a:srgbClr val="FF00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1996" name="Rectangle 13"/>
          <p:cNvSpPr>
            <a:spLocks noChangeArrowheads="1"/>
          </p:cNvSpPr>
          <p:nvPr/>
        </p:nvSpPr>
        <p:spPr bwMode="auto">
          <a:xfrm>
            <a:off x="5867400" y="4876800"/>
            <a:ext cx="838200" cy="228600"/>
          </a:xfrm>
          <a:prstGeom prst="rect">
            <a:avLst/>
          </a:prstGeom>
          <a:solidFill>
            <a:srgbClr val="FF00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41997" name="Rectangle 15"/>
          <p:cNvSpPr>
            <a:spLocks noChangeArrowheads="1"/>
          </p:cNvSpPr>
          <p:nvPr/>
        </p:nvSpPr>
        <p:spPr bwMode="auto">
          <a:xfrm>
            <a:off x="5867400" y="2590800"/>
            <a:ext cx="838200" cy="228600"/>
          </a:xfrm>
          <a:prstGeom prst="rect">
            <a:avLst/>
          </a:prstGeom>
          <a:solidFill>
            <a:srgbClr val="FF00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cxnSp>
        <p:nvCxnSpPr>
          <p:cNvPr id="41998" name="AutoShape 16"/>
          <p:cNvCxnSpPr>
            <a:cxnSpLocks noChangeShapeType="1"/>
            <a:endCxn id="41997" idx="1"/>
          </p:cNvCxnSpPr>
          <p:nvPr/>
        </p:nvCxnSpPr>
        <p:spPr bwMode="auto">
          <a:xfrm flipV="1">
            <a:off x="3276600" y="2705100"/>
            <a:ext cx="2590800" cy="38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1999" name="AutoShape 17"/>
          <p:cNvCxnSpPr>
            <a:cxnSpLocks noChangeShapeType="1"/>
            <a:stCxn id="41989" idx="6"/>
            <a:endCxn id="41993" idx="1"/>
          </p:cNvCxnSpPr>
          <p:nvPr/>
        </p:nvCxnSpPr>
        <p:spPr bwMode="auto">
          <a:xfrm>
            <a:off x="3276600" y="3276600"/>
            <a:ext cx="2590800" cy="1905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00" name="AutoShape 18"/>
          <p:cNvCxnSpPr>
            <a:cxnSpLocks noChangeShapeType="1"/>
            <a:stCxn id="41987" idx="6"/>
            <a:endCxn id="41993" idx="1"/>
          </p:cNvCxnSpPr>
          <p:nvPr/>
        </p:nvCxnSpPr>
        <p:spPr bwMode="auto">
          <a:xfrm flipV="1">
            <a:off x="3286125" y="3467100"/>
            <a:ext cx="2571750" cy="4953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01" name="AutoShape 19"/>
          <p:cNvCxnSpPr>
            <a:cxnSpLocks noChangeShapeType="1"/>
            <a:stCxn id="41988" idx="6"/>
            <a:endCxn id="41995" idx="1"/>
          </p:cNvCxnSpPr>
          <p:nvPr/>
        </p:nvCxnSpPr>
        <p:spPr bwMode="auto">
          <a:xfrm flipV="1">
            <a:off x="3276600" y="4457700"/>
            <a:ext cx="2590800" cy="1143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02" name="AutoShape 20"/>
          <p:cNvCxnSpPr>
            <a:cxnSpLocks noChangeShapeType="1"/>
            <a:stCxn id="41987" idx="6"/>
            <a:endCxn id="41992" idx="1"/>
          </p:cNvCxnSpPr>
          <p:nvPr/>
        </p:nvCxnSpPr>
        <p:spPr bwMode="auto">
          <a:xfrm flipV="1">
            <a:off x="3276600" y="3009900"/>
            <a:ext cx="2590800" cy="9525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03" name="AutoShape 21"/>
          <p:cNvCxnSpPr>
            <a:cxnSpLocks noChangeShapeType="1"/>
            <a:stCxn id="41989" idx="6"/>
            <a:endCxn id="41992" idx="1"/>
          </p:cNvCxnSpPr>
          <p:nvPr/>
        </p:nvCxnSpPr>
        <p:spPr bwMode="auto">
          <a:xfrm flipV="1">
            <a:off x="3286125" y="3009900"/>
            <a:ext cx="2571750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04" name="AutoShape 22"/>
          <p:cNvCxnSpPr>
            <a:cxnSpLocks noChangeShapeType="1"/>
            <a:stCxn id="41995" idx="1"/>
            <a:endCxn id="41991" idx="6"/>
          </p:cNvCxnSpPr>
          <p:nvPr/>
        </p:nvCxnSpPr>
        <p:spPr bwMode="auto">
          <a:xfrm rot="10800000" flipV="1">
            <a:off x="3276600" y="4457700"/>
            <a:ext cx="2590800" cy="647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05" name="AutoShape 23"/>
          <p:cNvCxnSpPr>
            <a:cxnSpLocks noChangeShapeType="1"/>
            <a:stCxn id="41989" idx="6"/>
            <a:endCxn id="41994" idx="1"/>
          </p:cNvCxnSpPr>
          <p:nvPr/>
        </p:nvCxnSpPr>
        <p:spPr bwMode="auto">
          <a:xfrm>
            <a:off x="3276600" y="3276600"/>
            <a:ext cx="2590800" cy="723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06" name="AutoShape 24"/>
          <p:cNvCxnSpPr>
            <a:cxnSpLocks noChangeShapeType="1"/>
            <a:stCxn id="41991" idx="6"/>
            <a:endCxn id="41996" idx="1"/>
          </p:cNvCxnSpPr>
          <p:nvPr/>
        </p:nvCxnSpPr>
        <p:spPr bwMode="auto">
          <a:xfrm flipV="1">
            <a:off x="3276600" y="4991100"/>
            <a:ext cx="2590800" cy="1143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42007" name="Text Box 25"/>
          <p:cNvSpPr txBox="1">
            <a:spLocks noChangeArrowheads="1"/>
          </p:cNvSpPr>
          <p:nvPr/>
        </p:nvSpPr>
        <p:spPr bwMode="auto">
          <a:xfrm>
            <a:off x="990600" y="3352800"/>
            <a:ext cx="1524000" cy="46166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Variables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2008" name="Text Box 26"/>
          <p:cNvSpPr txBox="1">
            <a:spLocks noChangeArrowheads="1"/>
          </p:cNvSpPr>
          <p:nvPr/>
        </p:nvSpPr>
        <p:spPr bwMode="auto">
          <a:xfrm>
            <a:off x="7239000" y="3276600"/>
            <a:ext cx="1600200" cy="46166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Clauses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2009" name="AutoShape 19"/>
          <p:cNvCxnSpPr>
            <a:cxnSpLocks noChangeShapeType="1"/>
            <a:stCxn id="41987" idx="6"/>
            <a:endCxn id="41994" idx="1"/>
          </p:cNvCxnSpPr>
          <p:nvPr/>
        </p:nvCxnSpPr>
        <p:spPr bwMode="auto">
          <a:xfrm>
            <a:off x="3276600" y="3962400"/>
            <a:ext cx="2590800" cy="38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42010" name="AutoShape 16"/>
          <p:cNvCxnSpPr>
            <a:cxnSpLocks noChangeShapeType="1"/>
            <a:stCxn id="41988" idx="6"/>
            <a:endCxn id="41996" idx="1"/>
          </p:cNvCxnSpPr>
          <p:nvPr/>
        </p:nvCxnSpPr>
        <p:spPr bwMode="auto">
          <a:xfrm>
            <a:off x="3276600" y="4572000"/>
            <a:ext cx="2590800" cy="419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42011" name="Rectangle 34"/>
          <p:cNvSpPr>
            <a:spLocks noChangeArrowheads="1"/>
          </p:cNvSpPr>
          <p:nvPr/>
        </p:nvSpPr>
        <p:spPr bwMode="auto">
          <a:xfrm>
            <a:off x="1752600" y="1752600"/>
            <a:ext cx="1828800" cy="53340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dirty="0" smtClean="0">
                <a:solidFill>
                  <a:schemeClr val="accent1"/>
                </a:solidFill>
              </a:rPr>
              <a:t>Smokes(Anil)</a:t>
            </a:r>
            <a:endParaRPr lang="en-GB" sz="2000" dirty="0">
              <a:solidFill>
                <a:schemeClr val="accent1"/>
              </a:solidFill>
            </a:endParaRPr>
          </a:p>
        </p:txBody>
      </p:sp>
      <p:sp>
        <p:nvSpPr>
          <p:cNvPr id="42012" name="Rectangle 28"/>
          <p:cNvSpPr>
            <a:spLocks noChangeArrowheads="1"/>
          </p:cNvSpPr>
          <p:nvPr/>
        </p:nvSpPr>
        <p:spPr bwMode="auto">
          <a:xfrm>
            <a:off x="4343400" y="1676400"/>
            <a:ext cx="4648200" cy="707886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  <a:buSzPct val="70000"/>
            </a:pPr>
            <a:r>
              <a:rPr lang="en-GB" sz="2000" dirty="0" smtClean="0">
                <a:solidFill>
                  <a:srgbClr val="990099"/>
                </a:solidFill>
              </a:rPr>
              <a:t>Smokes(Anil) </a:t>
            </a:r>
            <a:r>
              <a:rPr lang="en-GB" sz="2000" dirty="0">
                <a:solidFill>
                  <a:srgbClr val="990099"/>
                </a:solidFill>
                <a:sym typeface="Symbol" pitchFamily="18" charset="2"/>
              </a:rPr>
              <a:t></a:t>
            </a:r>
            <a:r>
              <a:rPr lang="en-GB" sz="2000" dirty="0">
                <a:solidFill>
                  <a:srgbClr val="990099"/>
                </a:solidFill>
              </a:rPr>
              <a:t> </a:t>
            </a:r>
            <a:r>
              <a:rPr lang="en-GB" sz="2000" dirty="0" smtClean="0">
                <a:solidFill>
                  <a:srgbClr val="990099"/>
                </a:solidFill>
              </a:rPr>
              <a:t>Friends(Anil, </a:t>
            </a:r>
            <a:r>
              <a:rPr lang="en-GB" sz="2000" dirty="0" err="1" smtClean="0">
                <a:solidFill>
                  <a:srgbClr val="990099"/>
                </a:solidFill>
              </a:rPr>
              <a:t>Bunty</a:t>
            </a:r>
            <a:r>
              <a:rPr lang="en-GB" sz="2000" dirty="0" smtClean="0">
                <a:solidFill>
                  <a:srgbClr val="990099"/>
                </a:solidFill>
              </a:rPr>
              <a:t>) </a:t>
            </a:r>
            <a:endParaRPr lang="en-GB" sz="2000" dirty="0">
              <a:solidFill>
                <a:srgbClr val="990099"/>
              </a:solidFill>
              <a:sym typeface="Symbol" pitchFamily="18" charset="2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  <a:buSzPct val="70000"/>
              <a:buFont typeface="Wingdings" pitchFamily="2" charset="2"/>
              <a:buChar char="l"/>
            </a:pPr>
            <a:r>
              <a:rPr lang="en-GB" sz="2000" dirty="0">
                <a:solidFill>
                  <a:srgbClr val="990099"/>
                </a:solidFill>
                <a:sym typeface="Symbol" pitchFamily="18" charset="2"/>
              </a:rPr>
              <a:t></a:t>
            </a:r>
            <a:r>
              <a:rPr lang="en-GB" sz="2000" b="0" dirty="0">
                <a:solidFill>
                  <a:srgbClr val="990099"/>
                </a:solidFill>
              </a:rPr>
              <a:t> </a:t>
            </a:r>
            <a:r>
              <a:rPr lang="en-GB" sz="2000" dirty="0" smtClean="0">
                <a:solidFill>
                  <a:srgbClr val="990099"/>
                </a:solidFill>
              </a:rPr>
              <a:t>Smokes(</a:t>
            </a:r>
            <a:r>
              <a:rPr lang="en-GB" sz="2000" dirty="0" err="1" smtClean="0">
                <a:solidFill>
                  <a:srgbClr val="990099"/>
                </a:solidFill>
              </a:rPr>
              <a:t>Bunty</a:t>
            </a:r>
            <a:r>
              <a:rPr lang="en-GB" sz="2000" dirty="0" smtClean="0">
                <a:solidFill>
                  <a:srgbClr val="990099"/>
                </a:solidFill>
              </a:rPr>
              <a:t>)</a:t>
            </a:r>
            <a:r>
              <a:rPr lang="en-GB" sz="2000" b="0" dirty="0" smtClean="0">
                <a:solidFill>
                  <a:schemeClr val="tx1"/>
                </a:solidFill>
              </a:rPr>
              <a:t> </a:t>
            </a:r>
            <a:endParaRPr lang="en-GB" sz="2000" b="0" dirty="0">
              <a:solidFill>
                <a:schemeClr val="tx1"/>
              </a:solidFill>
            </a:endParaRPr>
          </a:p>
        </p:txBody>
      </p:sp>
      <p:sp>
        <p:nvSpPr>
          <p:cNvPr id="42013" name="Line 29"/>
          <p:cNvSpPr>
            <a:spLocks noChangeShapeType="1"/>
          </p:cNvSpPr>
          <p:nvPr/>
        </p:nvSpPr>
        <p:spPr bwMode="auto">
          <a:xfrm>
            <a:off x="4114800" y="1524000"/>
            <a:ext cx="0" cy="426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eaLnBrk="1" hangingPunct="1"/>
            <a:r>
              <a:rPr lang="en-US" smtClean="0"/>
              <a:t>Belief Propagation</a:t>
            </a:r>
          </a:p>
        </p:txBody>
      </p:sp>
      <p:sp>
        <p:nvSpPr>
          <p:cNvPr id="17413" name="Oval 4"/>
          <p:cNvSpPr>
            <a:spLocks noChangeArrowheads="1"/>
          </p:cNvSpPr>
          <p:nvPr/>
        </p:nvSpPr>
        <p:spPr bwMode="auto">
          <a:xfrm>
            <a:off x="2819400" y="3733800"/>
            <a:ext cx="457200" cy="457200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7414" name="Oval 5"/>
          <p:cNvSpPr>
            <a:spLocks noChangeArrowheads="1"/>
          </p:cNvSpPr>
          <p:nvPr/>
        </p:nvSpPr>
        <p:spPr bwMode="auto">
          <a:xfrm>
            <a:off x="2819400" y="4343400"/>
            <a:ext cx="457200" cy="457200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7415" name="Oval 6"/>
          <p:cNvSpPr>
            <a:spLocks noChangeArrowheads="1"/>
          </p:cNvSpPr>
          <p:nvPr/>
        </p:nvSpPr>
        <p:spPr bwMode="auto">
          <a:xfrm>
            <a:off x="2819400" y="3048000"/>
            <a:ext cx="457200" cy="457200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7416" name="Oval 7"/>
          <p:cNvSpPr>
            <a:spLocks noChangeArrowheads="1"/>
          </p:cNvSpPr>
          <p:nvPr/>
        </p:nvSpPr>
        <p:spPr bwMode="auto">
          <a:xfrm>
            <a:off x="2819400" y="2514600"/>
            <a:ext cx="457200" cy="457200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7417" name="Oval 8"/>
          <p:cNvSpPr>
            <a:spLocks noChangeArrowheads="1"/>
          </p:cNvSpPr>
          <p:nvPr/>
        </p:nvSpPr>
        <p:spPr bwMode="auto">
          <a:xfrm>
            <a:off x="2819400" y="4876800"/>
            <a:ext cx="457200" cy="457200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7418" name="Rectangle 9"/>
          <p:cNvSpPr>
            <a:spLocks noChangeArrowheads="1"/>
          </p:cNvSpPr>
          <p:nvPr/>
        </p:nvSpPr>
        <p:spPr bwMode="auto">
          <a:xfrm>
            <a:off x="5867400" y="2895600"/>
            <a:ext cx="838200" cy="228600"/>
          </a:xfrm>
          <a:prstGeom prst="rect">
            <a:avLst/>
          </a:prstGeom>
          <a:solidFill>
            <a:srgbClr val="FF00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7419" name="Rectangle 10"/>
          <p:cNvSpPr>
            <a:spLocks noChangeArrowheads="1"/>
          </p:cNvSpPr>
          <p:nvPr/>
        </p:nvSpPr>
        <p:spPr bwMode="auto">
          <a:xfrm>
            <a:off x="5867400" y="3352800"/>
            <a:ext cx="838200" cy="228600"/>
          </a:xfrm>
          <a:prstGeom prst="rect">
            <a:avLst/>
          </a:prstGeom>
          <a:solidFill>
            <a:srgbClr val="FF00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7420" name="Rectangle 11"/>
          <p:cNvSpPr>
            <a:spLocks noChangeArrowheads="1"/>
          </p:cNvSpPr>
          <p:nvPr/>
        </p:nvSpPr>
        <p:spPr bwMode="auto">
          <a:xfrm>
            <a:off x="5867400" y="3886200"/>
            <a:ext cx="838200" cy="228600"/>
          </a:xfrm>
          <a:prstGeom prst="rect">
            <a:avLst/>
          </a:prstGeom>
          <a:solidFill>
            <a:srgbClr val="FF00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7421" name="Rectangle 12"/>
          <p:cNvSpPr>
            <a:spLocks noChangeArrowheads="1"/>
          </p:cNvSpPr>
          <p:nvPr/>
        </p:nvSpPr>
        <p:spPr bwMode="auto">
          <a:xfrm>
            <a:off x="5867400" y="4343400"/>
            <a:ext cx="838200" cy="228600"/>
          </a:xfrm>
          <a:prstGeom prst="rect">
            <a:avLst/>
          </a:prstGeom>
          <a:solidFill>
            <a:srgbClr val="FF00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7422" name="Rectangle 13"/>
          <p:cNvSpPr>
            <a:spLocks noChangeArrowheads="1"/>
          </p:cNvSpPr>
          <p:nvPr/>
        </p:nvSpPr>
        <p:spPr bwMode="auto">
          <a:xfrm>
            <a:off x="5867400" y="4876800"/>
            <a:ext cx="838200" cy="228600"/>
          </a:xfrm>
          <a:prstGeom prst="rect">
            <a:avLst/>
          </a:prstGeom>
          <a:solidFill>
            <a:srgbClr val="FF00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5867400" y="2590800"/>
            <a:ext cx="838200" cy="228600"/>
          </a:xfrm>
          <a:prstGeom prst="rect">
            <a:avLst/>
          </a:prstGeom>
          <a:solidFill>
            <a:srgbClr val="FF00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cxnSp>
        <p:nvCxnSpPr>
          <p:cNvPr id="17424" name="AutoShape 16"/>
          <p:cNvCxnSpPr>
            <a:cxnSpLocks noChangeShapeType="1"/>
            <a:endCxn id="17423" idx="1"/>
          </p:cNvCxnSpPr>
          <p:nvPr/>
        </p:nvCxnSpPr>
        <p:spPr bwMode="auto">
          <a:xfrm flipV="1">
            <a:off x="3276600" y="2705100"/>
            <a:ext cx="2590800" cy="38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5" name="AutoShape 17"/>
          <p:cNvCxnSpPr>
            <a:cxnSpLocks noChangeShapeType="1"/>
            <a:stCxn id="17415" idx="6"/>
            <a:endCxn id="17419" idx="1"/>
          </p:cNvCxnSpPr>
          <p:nvPr/>
        </p:nvCxnSpPr>
        <p:spPr bwMode="auto">
          <a:xfrm>
            <a:off x="3276600" y="3276600"/>
            <a:ext cx="2590800" cy="1905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6" name="AutoShape 18"/>
          <p:cNvCxnSpPr>
            <a:cxnSpLocks noChangeShapeType="1"/>
            <a:stCxn id="17413" idx="6"/>
            <a:endCxn id="17419" idx="1"/>
          </p:cNvCxnSpPr>
          <p:nvPr/>
        </p:nvCxnSpPr>
        <p:spPr bwMode="auto">
          <a:xfrm flipV="1">
            <a:off x="3286125" y="3467100"/>
            <a:ext cx="2571750" cy="4953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7" name="AutoShape 19"/>
          <p:cNvCxnSpPr>
            <a:cxnSpLocks noChangeShapeType="1"/>
            <a:stCxn id="17414" idx="6"/>
            <a:endCxn id="17421" idx="1"/>
          </p:cNvCxnSpPr>
          <p:nvPr/>
        </p:nvCxnSpPr>
        <p:spPr bwMode="auto">
          <a:xfrm flipV="1">
            <a:off x="3276600" y="4457700"/>
            <a:ext cx="2590800" cy="1143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8" name="AutoShape 20"/>
          <p:cNvCxnSpPr>
            <a:cxnSpLocks noChangeShapeType="1"/>
            <a:stCxn id="17413" idx="6"/>
            <a:endCxn id="17418" idx="1"/>
          </p:cNvCxnSpPr>
          <p:nvPr/>
        </p:nvCxnSpPr>
        <p:spPr bwMode="auto">
          <a:xfrm flipV="1">
            <a:off x="3276600" y="3009900"/>
            <a:ext cx="2590800" cy="9525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29" name="AutoShape 21"/>
          <p:cNvCxnSpPr>
            <a:cxnSpLocks noChangeShapeType="1"/>
            <a:stCxn id="17415" idx="6"/>
            <a:endCxn id="17418" idx="1"/>
          </p:cNvCxnSpPr>
          <p:nvPr/>
        </p:nvCxnSpPr>
        <p:spPr bwMode="auto">
          <a:xfrm flipV="1">
            <a:off x="3286125" y="3009900"/>
            <a:ext cx="2571750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30" name="AutoShape 22"/>
          <p:cNvCxnSpPr>
            <a:cxnSpLocks noChangeShapeType="1"/>
            <a:stCxn id="17421" idx="1"/>
            <a:endCxn id="17417" idx="6"/>
          </p:cNvCxnSpPr>
          <p:nvPr/>
        </p:nvCxnSpPr>
        <p:spPr bwMode="auto">
          <a:xfrm rot="10800000" flipV="1">
            <a:off x="3276600" y="4457700"/>
            <a:ext cx="2590800" cy="647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31" name="AutoShape 23"/>
          <p:cNvCxnSpPr>
            <a:cxnSpLocks noChangeShapeType="1"/>
            <a:stCxn id="17415" idx="6"/>
            <a:endCxn id="17420" idx="1"/>
          </p:cNvCxnSpPr>
          <p:nvPr/>
        </p:nvCxnSpPr>
        <p:spPr bwMode="auto">
          <a:xfrm>
            <a:off x="3276600" y="3276600"/>
            <a:ext cx="2590800" cy="723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32" name="AutoShape 24"/>
          <p:cNvCxnSpPr>
            <a:cxnSpLocks noChangeShapeType="1"/>
            <a:stCxn id="17417" idx="6"/>
            <a:endCxn id="17422" idx="1"/>
          </p:cNvCxnSpPr>
          <p:nvPr/>
        </p:nvCxnSpPr>
        <p:spPr bwMode="auto">
          <a:xfrm flipV="1">
            <a:off x="3276600" y="4991100"/>
            <a:ext cx="2590800" cy="1143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990600" y="3352800"/>
            <a:ext cx="1524000" cy="46166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Variables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7434" name="Text Box 26"/>
          <p:cNvSpPr txBox="1">
            <a:spLocks noChangeArrowheads="1"/>
          </p:cNvSpPr>
          <p:nvPr/>
        </p:nvSpPr>
        <p:spPr bwMode="auto">
          <a:xfrm>
            <a:off x="7239000" y="3276600"/>
            <a:ext cx="1600200" cy="46166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Clauses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7435" name="AutoShape 19"/>
          <p:cNvCxnSpPr>
            <a:cxnSpLocks noChangeShapeType="1"/>
            <a:stCxn id="17413" idx="6"/>
            <a:endCxn id="17420" idx="1"/>
          </p:cNvCxnSpPr>
          <p:nvPr/>
        </p:nvCxnSpPr>
        <p:spPr bwMode="auto">
          <a:xfrm>
            <a:off x="3276600" y="3962400"/>
            <a:ext cx="2590800" cy="38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7436" name="AutoShape 16"/>
          <p:cNvCxnSpPr>
            <a:cxnSpLocks noChangeShapeType="1"/>
            <a:stCxn id="17414" idx="6"/>
            <a:endCxn id="17422" idx="1"/>
          </p:cNvCxnSpPr>
          <p:nvPr/>
        </p:nvCxnSpPr>
        <p:spPr bwMode="auto">
          <a:xfrm>
            <a:off x="3276600" y="4572000"/>
            <a:ext cx="2590800" cy="4191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2743200" y="1524000"/>
          <a:ext cx="3733800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08" name="Equation" r:id="rId4" imgW="1523880" imgH="368280" progId="Equation.3">
                  <p:embed/>
                </p:oleObj>
              </mc:Choice>
              <mc:Fallback>
                <p:oleObj name="Equation" r:id="rId4" imgW="1523880" imgH="36828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524000"/>
                        <a:ext cx="3733800" cy="890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7" name="Freeform 36"/>
          <p:cNvSpPr>
            <a:spLocks/>
          </p:cNvSpPr>
          <p:nvPr/>
        </p:nvSpPr>
        <p:spPr bwMode="auto">
          <a:xfrm flipV="1">
            <a:off x="2590800" y="6324600"/>
            <a:ext cx="4953000" cy="381000"/>
          </a:xfrm>
          <a:custGeom>
            <a:avLst/>
            <a:gdLst>
              <a:gd name="T0" fmla="*/ 0 w 2208"/>
              <a:gd name="T1" fmla="*/ 2147483647 h 432"/>
              <a:gd name="T2" fmla="*/ 2147483647 w 2208"/>
              <a:gd name="T3" fmla="*/ 0 h 432"/>
              <a:gd name="T4" fmla="*/ 2147483647 w 2208"/>
              <a:gd name="T5" fmla="*/ 2147483647 h 432"/>
              <a:gd name="T6" fmla="*/ 0 60000 65536"/>
              <a:gd name="T7" fmla="*/ 0 60000 65536"/>
              <a:gd name="T8" fmla="*/ 0 60000 65536"/>
              <a:gd name="T9" fmla="*/ 0 w 2208"/>
              <a:gd name="T10" fmla="*/ 0 h 432"/>
              <a:gd name="T11" fmla="*/ 2208 w 2208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08" h="432">
                <a:moveTo>
                  <a:pt x="0" y="432"/>
                </a:moveTo>
                <a:cubicBezTo>
                  <a:pt x="392" y="216"/>
                  <a:pt x="784" y="0"/>
                  <a:pt x="1152" y="0"/>
                </a:cubicBezTo>
                <a:cubicBezTo>
                  <a:pt x="1520" y="0"/>
                  <a:pt x="2112" y="376"/>
                  <a:pt x="2208" y="43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2613025" y="5284788"/>
          <a:ext cx="4826000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09" name="Equation" r:id="rId6" imgW="2209680" imgH="482400" progId="Equation.3">
                  <p:embed/>
                </p:oleObj>
              </mc:Choice>
              <mc:Fallback>
                <p:oleObj name="Equation" r:id="rId6" imgW="2209680" imgH="4824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3025" y="5284788"/>
                        <a:ext cx="4826000" cy="1055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38" name="Freeform 33"/>
          <p:cNvSpPr>
            <a:spLocks/>
          </p:cNvSpPr>
          <p:nvPr/>
        </p:nvSpPr>
        <p:spPr bwMode="auto">
          <a:xfrm>
            <a:off x="2514600" y="914400"/>
            <a:ext cx="4114800" cy="644525"/>
          </a:xfrm>
          <a:custGeom>
            <a:avLst/>
            <a:gdLst>
              <a:gd name="T0" fmla="*/ 0 w 2208"/>
              <a:gd name="T1" fmla="*/ 2147483647 h 432"/>
              <a:gd name="T2" fmla="*/ 2147483647 w 2208"/>
              <a:gd name="T3" fmla="*/ 0 h 432"/>
              <a:gd name="T4" fmla="*/ 2147483647 w 2208"/>
              <a:gd name="T5" fmla="*/ 2147483647 h 432"/>
              <a:gd name="T6" fmla="*/ 0 60000 65536"/>
              <a:gd name="T7" fmla="*/ 0 60000 65536"/>
              <a:gd name="T8" fmla="*/ 0 60000 65536"/>
              <a:gd name="T9" fmla="*/ 0 w 2208"/>
              <a:gd name="T10" fmla="*/ 0 h 432"/>
              <a:gd name="T11" fmla="*/ 2208 w 2208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08" h="432">
                <a:moveTo>
                  <a:pt x="0" y="432"/>
                </a:moveTo>
                <a:cubicBezTo>
                  <a:pt x="392" y="216"/>
                  <a:pt x="784" y="0"/>
                  <a:pt x="1152" y="0"/>
                </a:cubicBezTo>
                <a:cubicBezTo>
                  <a:pt x="1520" y="0"/>
                  <a:pt x="2112" y="376"/>
                  <a:pt x="2208" y="43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7543800" cy="563563"/>
          </a:xfrm>
        </p:spPr>
        <p:txBody>
          <a:bodyPr/>
          <a:lstStyle/>
          <a:p>
            <a:pPr eaLnBrk="1" hangingPunct="1"/>
            <a:r>
              <a:rPr lang="en-US" dirty="0" smtClean="0"/>
              <a:t>Lifted Belief Propagation</a:t>
            </a:r>
            <a:br>
              <a:rPr lang="en-US" dirty="0" smtClean="0"/>
            </a:br>
            <a:r>
              <a:rPr lang="en-US" sz="2000" dirty="0" smtClean="0"/>
              <a:t>[</a:t>
            </a:r>
            <a:r>
              <a:rPr lang="en-US" sz="2000" dirty="0" err="1" smtClean="0"/>
              <a:t>Singla</a:t>
            </a:r>
            <a:r>
              <a:rPr lang="en-US" sz="2000" dirty="0" smtClean="0"/>
              <a:t> and </a:t>
            </a:r>
            <a:r>
              <a:rPr lang="en-US" sz="2000" dirty="0" err="1" smtClean="0"/>
              <a:t>Domingos</a:t>
            </a:r>
            <a:r>
              <a:rPr lang="en-US" sz="2000" dirty="0" smtClean="0"/>
              <a:t>, 2008]</a:t>
            </a:r>
          </a:p>
        </p:txBody>
      </p:sp>
      <p:sp>
        <p:nvSpPr>
          <p:cNvPr id="21509" name="Oval 4"/>
          <p:cNvSpPr>
            <a:spLocks noChangeArrowheads="1"/>
          </p:cNvSpPr>
          <p:nvPr/>
        </p:nvSpPr>
        <p:spPr bwMode="auto">
          <a:xfrm>
            <a:off x="2819400" y="3733800"/>
            <a:ext cx="457200" cy="457200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10" name="Oval 5"/>
          <p:cNvSpPr>
            <a:spLocks noChangeArrowheads="1"/>
          </p:cNvSpPr>
          <p:nvPr/>
        </p:nvSpPr>
        <p:spPr bwMode="auto">
          <a:xfrm>
            <a:off x="2819400" y="4343400"/>
            <a:ext cx="457200" cy="457200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11" name="Oval 6"/>
          <p:cNvSpPr>
            <a:spLocks noChangeArrowheads="1"/>
          </p:cNvSpPr>
          <p:nvPr/>
        </p:nvSpPr>
        <p:spPr bwMode="auto">
          <a:xfrm>
            <a:off x="2819400" y="3048000"/>
            <a:ext cx="457200" cy="457200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12" name="Oval 7"/>
          <p:cNvSpPr>
            <a:spLocks noChangeArrowheads="1"/>
          </p:cNvSpPr>
          <p:nvPr/>
        </p:nvSpPr>
        <p:spPr bwMode="auto">
          <a:xfrm>
            <a:off x="2819400" y="2514600"/>
            <a:ext cx="457200" cy="457200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13" name="Oval 8"/>
          <p:cNvSpPr>
            <a:spLocks noChangeArrowheads="1"/>
          </p:cNvSpPr>
          <p:nvPr/>
        </p:nvSpPr>
        <p:spPr bwMode="auto">
          <a:xfrm>
            <a:off x="2819400" y="4876800"/>
            <a:ext cx="457200" cy="457200"/>
          </a:xfrm>
          <a:prstGeom prst="ellipse">
            <a:avLst/>
          </a:prstGeom>
          <a:solidFill>
            <a:schemeClr val="accent1"/>
          </a:solidFill>
          <a:ln w="1905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14" name="Rectangle 9"/>
          <p:cNvSpPr>
            <a:spLocks noChangeArrowheads="1"/>
          </p:cNvSpPr>
          <p:nvPr/>
        </p:nvSpPr>
        <p:spPr bwMode="auto">
          <a:xfrm>
            <a:off x="5867400" y="2971800"/>
            <a:ext cx="838200" cy="228600"/>
          </a:xfrm>
          <a:prstGeom prst="rect">
            <a:avLst/>
          </a:prstGeom>
          <a:solidFill>
            <a:srgbClr val="FF00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15" name="Rectangle 10"/>
          <p:cNvSpPr>
            <a:spLocks noChangeArrowheads="1"/>
          </p:cNvSpPr>
          <p:nvPr/>
        </p:nvSpPr>
        <p:spPr bwMode="auto">
          <a:xfrm>
            <a:off x="5867400" y="3352800"/>
            <a:ext cx="838200" cy="228600"/>
          </a:xfrm>
          <a:prstGeom prst="rect">
            <a:avLst/>
          </a:prstGeom>
          <a:solidFill>
            <a:srgbClr val="FF00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16" name="Rectangle 11"/>
          <p:cNvSpPr>
            <a:spLocks noChangeArrowheads="1"/>
          </p:cNvSpPr>
          <p:nvPr/>
        </p:nvSpPr>
        <p:spPr bwMode="auto">
          <a:xfrm>
            <a:off x="5867400" y="3886200"/>
            <a:ext cx="838200" cy="228600"/>
          </a:xfrm>
          <a:prstGeom prst="rect">
            <a:avLst/>
          </a:prstGeom>
          <a:solidFill>
            <a:srgbClr val="FF00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17" name="Rectangle 12"/>
          <p:cNvSpPr>
            <a:spLocks noChangeArrowheads="1"/>
          </p:cNvSpPr>
          <p:nvPr/>
        </p:nvSpPr>
        <p:spPr bwMode="auto">
          <a:xfrm>
            <a:off x="5867400" y="4343400"/>
            <a:ext cx="838200" cy="228600"/>
          </a:xfrm>
          <a:prstGeom prst="rect">
            <a:avLst/>
          </a:prstGeom>
          <a:solidFill>
            <a:srgbClr val="FF00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18" name="Rectangle 13"/>
          <p:cNvSpPr>
            <a:spLocks noChangeArrowheads="1"/>
          </p:cNvSpPr>
          <p:nvPr/>
        </p:nvSpPr>
        <p:spPr bwMode="auto">
          <a:xfrm>
            <a:off x="5867400" y="4876800"/>
            <a:ext cx="838200" cy="228600"/>
          </a:xfrm>
          <a:prstGeom prst="rect">
            <a:avLst/>
          </a:prstGeom>
          <a:solidFill>
            <a:srgbClr val="FF00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5867400" y="2590800"/>
            <a:ext cx="838200" cy="228600"/>
          </a:xfrm>
          <a:prstGeom prst="rect">
            <a:avLst/>
          </a:prstGeom>
          <a:solidFill>
            <a:srgbClr val="FF00FF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21520" name="Rectangle 31"/>
          <p:cNvSpPr>
            <a:spLocks noChangeArrowheads="1"/>
          </p:cNvSpPr>
          <p:nvPr/>
        </p:nvSpPr>
        <p:spPr bwMode="auto">
          <a:xfrm>
            <a:off x="2286000" y="3048000"/>
            <a:ext cx="1524000" cy="1219200"/>
          </a:xfrm>
          <a:prstGeom prst="rect">
            <a:avLst/>
          </a:prstGeom>
          <a:noFill/>
          <a:ln w="2857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521" name="Rectangle 32"/>
          <p:cNvSpPr>
            <a:spLocks noChangeArrowheads="1"/>
          </p:cNvSpPr>
          <p:nvPr/>
        </p:nvSpPr>
        <p:spPr bwMode="auto">
          <a:xfrm>
            <a:off x="2286000" y="4267200"/>
            <a:ext cx="1524000" cy="1219200"/>
          </a:xfrm>
          <a:prstGeom prst="rect">
            <a:avLst/>
          </a:prstGeom>
          <a:noFill/>
          <a:ln w="2857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522" name="Rectangle 34"/>
          <p:cNvSpPr>
            <a:spLocks noChangeArrowheads="1"/>
          </p:cNvSpPr>
          <p:nvPr/>
        </p:nvSpPr>
        <p:spPr bwMode="auto">
          <a:xfrm>
            <a:off x="2286000" y="2514600"/>
            <a:ext cx="1524000" cy="533400"/>
          </a:xfrm>
          <a:prstGeom prst="rect">
            <a:avLst/>
          </a:prstGeom>
          <a:noFill/>
          <a:ln w="2857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523" name="Rectangle 36"/>
          <p:cNvSpPr>
            <a:spLocks noChangeArrowheads="1"/>
          </p:cNvSpPr>
          <p:nvPr/>
        </p:nvSpPr>
        <p:spPr bwMode="auto">
          <a:xfrm>
            <a:off x="5486400" y="2895600"/>
            <a:ext cx="1524000" cy="1295400"/>
          </a:xfrm>
          <a:prstGeom prst="rect">
            <a:avLst/>
          </a:prstGeom>
          <a:noFill/>
          <a:ln w="2857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524" name="Rectangle 37"/>
          <p:cNvSpPr>
            <a:spLocks noChangeArrowheads="1"/>
          </p:cNvSpPr>
          <p:nvPr/>
        </p:nvSpPr>
        <p:spPr bwMode="auto">
          <a:xfrm>
            <a:off x="5486400" y="4191000"/>
            <a:ext cx="1524000" cy="1143000"/>
          </a:xfrm>
          <a:prstGeom prst="rect">
            <a:avLst/>
          </a:prstGeom>
          <a:noFill/>
          <a:ln w="2857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525" name="Rectangle 36"/>
          <p:cNvSpPr>
            <a:spLocks noChangeArrowheads="1"/>
          </p:cNvSpPr>
          <p:nvPr/>
        </p:nvSpPr>
        <p:spPr bwMode="auto">
          <a:xfrm>
            <a:off x="5486400" y="2438400"/>
            <a:ext cx="1524000" cy="457200"/>
          </a:xfrm>
          <a:prstGeom prst="rect">
            <a:avLst/>
          </a:prstGeom>
          <a:noFill/>
          <a:ln w="28575" algn="ctr">
            <a:solidFill>
              <a:srgbClr val="8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2743200" y="1524000"/>
          <a:ext cx="3733800" cy="89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78" name="Equation" r:id="rId4" imgW="1523880" imgH="368280" progId="Equation.3">
                  <p:embed/>
                </p:oleObj>
              </mc:Choice>
              <mc:Fallback>
                <p:oleObj name="Equation" r:id="rId4" imgW="152388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524000"/>
                        <a:ext cx="3733800" cy="890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26" name="Freeform 36"/>
          <p:cNvSpPr>
            <a:spLocks/>
          </p:cNvSpPr>
          <p:nvPr/>
        </p:nvSpPr>
        <p:spPr bwMode="auto">
          <a:xfrm flipV="1">
            <a:off x="2590800" y="6324600"/>
            <a:ext cx="4953000" cy="381000"/>
          </a:xfrm>
          <a:custGeom>
            <a:avLst/>
            <a:gdLst>
              <a:gd name="T0" fmla="*/ 0 w 2208"/>
              <a:gd name="T1" fmla="*/ 2147483647 h 432"/>
              <a:gd name="T2" fmla="*/ 2147483647 w 2208"/>
              <a:gd name="T3" fmla="*/ 0 h 432"/>
              <a:gd name="T4" fmla="*/ 2147483647 w 2208"/>
              <a:gd name="T5" fmla="*/ 2147483647 h 432"/>
              <a:gd name="T6" fmla="*/ 0 60000 65536"/>
              <a:gd name="T7" fmla="*/ 0 60000 65536"/>
              <a:gd name="T8" fmla="*/ 0 60000 65536"/>
              <a:gd name="T9" fmla="*/ 0 w 2208"/>
              <a:gd name="T10" fmla="*/ 0 h 432"/>
              <a:gd name="T11" fmla="*/ 2208 w 2208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08" h="432">
                <a:moveTo>
                  <a:pt x="0" y="432"/>
                </a:moveTo>
                <a:cubicBezTo>
                  <a:pt x="392" y="216"/>
                  <a:pt x="784" y="0"/>
                  <a:pt x="1152" y="0"/>
                </a:cubicBezTo>
                <a:cubicBezTo>
                  <a:pt x="1520" y="0"/>
                  <a:pt x="2112" y="376"/>
                  <a:pt x="2208" y="43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 type="triangle" w="lg" len="lg"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21527" name="AutoShape 16"/>
          <p:cNvCxnSpPr>
            <a:cxnSpLocks noChangeShapeType="1"/>
          </p:cNvCxnSpPr>
          <p:nvPr/>
        </p:nvCxnSpPr>
        <p:spPr bwMode="auto">
          <a:xfrm flipV="1">
            <a:off x="3824288" y="2667000"/>
            <a:ext cx="1647825" cy="1143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8" name="AutoShape 19"/>
          <p:cNvCxnSpPr>
            <a:cxnSpLocks noChangeShapeType="1"/>
          </p:cNvCxnSpPr>
          <p:nvPr/>
        </p:nvCxnSpPr>
        <p:spPr bwMode="auto">
          <a:xfrm flipV="1">
            <a:off x="3810000" y="3543300"/>
            <a:ext cx="1662113" cy="266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1529" name="AutoShape 24"/>
          <p:cNvCxnSpPr>
            <a:cxnSpLocks noChangeShapeType="1"/>
          </p:cNvCxnSpPr>
          <p:nvPr/>
        </p:nvCxnSpPr>
        <p:spPr bwMode="auto">
          <a:xfrm flipV="1">
            <a:off x="3824288" y="4762500"/>
            <a:ext cx="1647825" cy="1143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</p:cxn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2687638" y="5360988"/>
          <a:ext cx="4827587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79" name="Equation" r:id="rId6" imgW="2209680" imgH="482400" progId="Equation.3">
                  <p:embed/>
                </p:oleObj>
              </mc:Choice>
              <mc:Fallback>
                <p:oleObj name="Equation" r:id="rId6" imgW="220968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7638" y="5360988"/>
                        <a:ext cx="4827587" cy="1055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30" name="Text Box 42"/>
          <p:cNvSpPr txBox="1">
            <a:spLocks noChangeArrowheads="1"/>
          </p:cNvSpPr>
          <p:nvPr/>
        </p:nvSpPr>
        <p:spPr bwMode="auto">
          <a:xfrm>
            <a:off x="6324600" y="1250950"/>
            <a:ext cx="376238" cy="420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  <a:buSzPct val="70000"/>
              <a:buFont typeface="Wingdings" pitchFamily="2" charset="2"/>
              <a:buNone/>
            </a:pPr>
            <a:r>
              <a:rPr lang="en-US" sz="2400">
                <a:solidFill>
                  <a:srgbClr val="669900"/>
                </a:solidFill>
                <a:sym typeface="Symbol" pitchFamily="18" charset="2"/>
              </a:rPr>
              <a:t></a:t>
            </a:r>
          </a:p>
        </p:txBody>
      </p:sp>
      <p:sp>
        <p:nvSpPr>
          <p:cNvPr id="21531" name="Text Box 43"/>
          <p:cNvSpPr txBox="1">
            <a:spLocks noChangeArrowheads="1"/>
          </p:cNvSpPr>
          <p:nvPr/>
        </p:nvSpPr>
        <p:spPr bwMode="auto">
          <a:xfrm>
            <a:off x="4343400" y="1600200"/>
            <a:ext cx="323850" cy="4206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  <a:buSzPct val="70000"/>
              <a:buFont typeface="Wingdings" pitchFamily="2" charset="2"/>
              <a:buNone/>
            </a:pPr>
            <a:r>
              <a:rPr lang="en-US" sz="2400">
                <a:solidFill>
                  <a:srgbClr val="669900"/>
                </a:solidFill>
                <a:sym typeface="Symbol" pitchFamily="18" charset="2"/>
              </a:rPr>
              <a:t></a:t>
            </a:r>
          </a:p>
        </p:txBody>
      </p:sp>
      <p:sp>
        <p:nvSpPr>
          <p:cNvPr id="21532" name="Text Box 47"/>
          <p:cNvSpPr txBox="1">
            <a:spLocks noChangeArrowheads="1"/>
          </p:cNvSpPr>
          <p:nvPr/>
        </p:nvSpPr>
        <p:spPr bwMode="auto">
          <a:xfrm>
            <a:off x="304800" y="1143000"/>
            <a:ext cx="1676400" cy="1479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  <a:buSzPct val="70000"/>
              <a:buFont typeface="Symbol" pitchFamily="18" charset="2"/>
              <a:buNone/>
            </a:pPr>
            <a:r>
              <a:rPr lang="en-US" sz="2400" dirty="0">
                <a:solidFill>
                  <a:srgbClr val="669900"/>
                </a:solidFill>
                <a:sym typeface="Symbol" pitchFamily="18" charset="2"/>
              </a:rPr>
              <a:t>, :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bg1"/>
              </a:buClr>
              <a:buSzPct val="70000"/>
              <a:buFont typeface="Symbol" pitchFamily="18" charset="2"/>
              <a:buNone/>
            </a:pPr>
            <a:r>
              <a:rPr lang="en-US" sz="2400" dirty="0">
                <a:solidFill>
                  <a:srgbClr val="669900"/>
                </a:solidFill>
                <a:sym typeface="Symbol" pitchFamily="18" charset="2"/>
              </a:rPr>
              <a:t>Functions of edge counts</a:t>
            </a:r>
          </a:p>
        </p:txBody>
      </p:sp>
      <p:sp>
        <p:nvSpPr>
          <p:cNvPr id="21533" name="Text Box 25"/>
          <p:cNvSpPr txBox="1">
            <a:spLocks noChangeArrowheads="1"/>
          </p:cNvSpPr>
          <p:nvPr/>
        </p:nvSpPr>
        <p:spPr bwMode="auto">
          <a:xfrm>
            <a:off x="609600" y="3352800"/>
            <a:ext cx="1524000" cy="46166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Variables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1534" name="Text Box 26"/>
          <p:cNvSpPr txBox="1">
            <a:spLocks noChangeArrowheads="1"/>
          </p:cNvSpPr>
          <p:nvPr/>
        </p:nvSpPr>
        <p:spPr bwMode="auto">
          <a:xfrm>
            <a:off x="7239000" y="3276600"/>
            <a:ext cx="1600200" cy="46166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 smtClean="0">
                <a:solidFill>
                  <a:schemeClr val="tx1"/>
                </a:solidFill>
              </a:rPr>
              <a:t>Clauses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1535" name="Freeform 33"/>
          <p:cNvSpPr>
            <a:spLocks/>
          </p:cNvSpPr>
          <p:nvPr/>
        </p:nvSpPr>
        <p:spPr bwMode="auto">
          <a:xfrm>
            <a:off x="2514600" y="990600"/>
            <a:ext cx="4495800" cy="644525"/>
          </a:xfrm>
          <a:custGeom>
            <a:avLst/>
            <a:gdLst>
              <a:gd name="T0" fmla="*/ 0 w 2208"/>
              <a:gd name="T1" fmla="*/ 2147483647 h 432"/>
              <a:gd name="T2" fmla="*/ 2147483647 w 2208"/>
              <a:gd name="T3" fmla="*/ 0 h 432"/>
              <a:gd name="T4" fmla="*/ 2147483647 w 2208"/>
              <a:gd name="T5" fmla="*/ 2147483647 h 432"/>
              <a:gd name="T6" fmla="*/ 0 60000 65536"/>
              <a:gd name="T7" fmla="*/ 0 60000 65536"/>
              <a:gd name="T8" fmla="*/ 0 60000 65536"/>
              <a:gd name="T9" fmla="*/ 0 w 2208"/>
              <a:gd name="T10" fmla="*/ 0 h 432"/>
              <a:gd name="T11" fmla="*/ 2208 w 2208"/>
              <a:gd name="T12" fmla="*/ 432 h 43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08" h="432">
                <a:moveTo>
                  <a:pt x="0" y="432"/>
                </a:moveTo>
                <a:cubicBezTo>
                  <a:pt x="392" y="216"/>
                  <a:pt x="784" y="0"/>
                  <a:pt x="1152" y="0"/>
                </a:cubicBezTo>
                <a:cubicBezTo>
                  <a:pt x="1520" y="0"/>
                  <a:pt x="2112" y="376"/>
                  <a:pt x="2208" y="43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 type="triangle" w="lg" len="lg"/>
          </a:ln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6634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1201738" y="16764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838200"/>
          </a:xfrm>
        </p:spPr>
        <p:txBody>
          <a:bodyPr/>
          <a:lstStyle/>
          <a:p>
            <a:pPr eaLnBrk="1" hangingPunct="1"/>
            <a:r>
              <a:rPr lang="en-US" sz="3500" dirty="0" smtClean="0"/>
              <a:t>Learning Parameters </a:t>
            </a:r>
            <a:br>
              <a:rPr lang="en-US" sz="3500" dirty="0" smtClean="0"/>
            </a:br>
            <a:r>
              <a:rPr lang="en-US" sz="2000" dirty="0" smtClean="0"/>
              <a:t>[</a:t>
            </a:r>
            <a:r>
              <a:rPr lang="en-US" sz="2000" dirty="0" err="1" smtClean="0"/>
              <a:t>Lowd</a:t>
            </a:r>
            <a:r>
              <a:rPr lang="en-US" sz="2000" dirty="0" smtClean="0"/>
              <a:t> and </a:t>
            </a:r>
            <a:r>
              <a:rPr lang="en-US" sz="2000" dirty="0" err="1" smtClean="0"/>
              <a:t>Domingos</a:t>
            </a:r>
            <a:r>
              <a:rPr lang="en-US" sz="2000" dirty="0" smtClean="0"/>
              <a:t> 07]</a:t>
            </a:r>
          </a:p>
        </p:txBody>
      </p:sp>
      <p:graphicFrame>
        <p:nvGraphicFramePr>
          <p:cNvPr id="2150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447800" y="1752600"/>
          <a:ext cx="5665788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0" name="Equation" r:id="rId3" imgW="2869920" imgH="431640" progId="Equation.3">
                  <p:embed/>
                </p:oleObj>
              </mc:Choice>
              <mc:Fallback>
                <p:oleObj name="Equation" r:id="rId3" imgW="2869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752600"/>
                        <a:ext cx="5665788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515938" y="16764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21507" name="Object 6"/>
          <p:cNvGraphicFramePr>
            <a:graphicFrameLocks noChangeAspect="1"/>
          </p:cNvGraphicFramePr>
          <p:nvPr/>
        </p:nvGraphicFramePr>
        <p:xfrm>
          <a:off x="606425" y="1692275"/>
          <a:ext cx="523875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1" name="Equation" r:id="rId5" imgW="266400" imgH="457200" progId="Equation.3">
                  <p:embed/>
                </p:oleObj>
              </mc:Choice>
              <mc:Fallback>
                <p:oleObj name="Equation" r:id="rId5" imgW="266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" y="1692275"/>
                        <a:ext cx="523875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88639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1201738" y="1676400"/>
            <a:ext cx="65532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7543800" cy="838200"/>
          </a:xfrm>
        </p:spPr>
        <p:txBody>
          <a:bodyPr/>
          <a:lstStyle/>
          <a:p>
            <a:pPr eaLnBrk="1" hangingPunct="1"/>
            <a:r>
              <a:rPr lang="en-US" sz="3500" dirty="0" smtClean="0"/>
              <a:t>Learning Parameters </a:t>
            </a:r>
            <a:br>
              <a:rPr lang="en-US" sz="3500" dirty="0" smtClean="0"/>
            </a:br>
            <a:r>
              <a:rPr lang="en-US" sz="2000" dirty="0" smtClean="0"/>
              <a:t>[</a:t>
            </a:r>
            <a:r>
              <a:rPr lang="en-US" sz="2000" dirty="0" err="1" smtClean="0"/>
              <a:t>Lowd</a:t>
            </a:r>
            <a:r>
              <a:rPr lang="en-US" sz="2000" dirty="0" smtClean="0"/>
              <a:t> and </a:t>
            </a:r>
            <a:r>
              <a:rPr lang="en-US" sz="2000" dirty="0" err="1" smtClean="0"/>
              <a:t>Domingos</a:t>
            </a:r>
            <a:r>
              <a:rPr lang="en-US" sz="2000" dirty="0" smtClean="0"/>
              <a:t> 07]</a:t>
            </a:r>
          </a:p>
        </p:txBody>
      </p:sp>
      <p:graphicFrame>
        <p:nvGraphicFramePr>
          <p:cNvPr id="21506" name="Object 4"/>
          <p:cNvGraphicFramePr>
            <a:graphicFrameLocks noGrp="1" noChangeAspect="1"/>
          </p:cNvGraphicFramePr>
          <p:nvPr>
            <p:ph idx="1"/>
          </p:nvPr>
        </p:nvGraphicFramePr>
        <p:xfrm>
          <a:off x="1447800" y="1752600"/>
          <a:ext cx="5665788" cy="852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94" name="Equation" r:id="rId3" imgW="2869920" imgH="431640" progId="Equation.3">
                  <p:embed/>
                </p:oleObj>
              </mc:Choice>
              <mc:Fallback>
                <p:oleObj name="Equation" r:id="rId3" imgW="28699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752600"/>
                        <a:ext cx="5665788" cy="852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10" name="Rectangle 5"/>
          <p:cNvSpPr>
            <a:spLocks noChangeArrowheads="1"/>
          </p:cNvSpPr>
          <p:nvPr/>
        </p:nvSpPr>
        <p:spPr bwMode="auto">
          <a:xfrm>
            <a:off x="515938" y="1676400"/>
            <a:ext cx="685800" cy="9906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graphicFrame>
        <p:nvGraphicFramePr>
          <p:cNvPr id="21507" name="Object 6"/>
          <p:cNvGraphicFramePr>
            <a:graphicFrameLocks noChangeAspect="1"/>
          </p:cNvGraphicFramePr>
          <p:nvPr/>
        </p:nvGraphicFramePr>
        <p:xfrm>
          <a:off x="606425" y="1692275"/>
          <a:ext cx="523875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95" name="Equation" r:id="rId5" imgW="266400" imgH="457200" progId="Equation.3">
                  <p:embed/>
                </p:oleObj>
              </mc:Choice>
              <mc:Fallback>
                <p:oleObj name="Equation" r:id="rId5" imgW="2664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" y="1692275"/>
                        <a:ext cx="523875" cy="904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297236"/>
              </p:ext>
            </p:extLst>
          </p:nvPr>
        </p:nvGraphicFramePr>
        <p:xfrm>
          <a:off x="457200" y="3886200"/>
          <a:ext cx="228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</a:rPr>
                        <a:t>Smokes</a:t>
                      </a:r>
                      <a:endParaRPr lang="en-US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Smokes(Anil)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Smokes(</a:t>
                      </a:r>
                      <a:r>
                        <a:rPr lang="en-US" dirty="0" err="1" smtClean="0"/>
                        <a:t>Bunty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521" name="TextBox 9"/>
          <p:cNvSpPr txBox="1">
            <a:spLocks noChangeArrowheads="1"/>
          </p:cNvSpPr>
          <p:nvPr/>
        </p:nvSpPr>
        <p:spPr bwMode="auto">
          <a:xfrm>
            <a:off x="609600" y="5867400"/>
            <a:ext cx="6172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FF0000"/>
                </a:solidFill>
              </a:rPr>
              <a:t>Closed World Assumption: </a:t>
            </a:r>
          </a:p>
          <a:p>
            <a:r>
              <a:rPr lang="en-US" sz="2000">
                <a:solidFill>
                  <a:srgbClr val="FF0000"/>
                </a:solidFill>
              </a:rPr>
              <a:t>Anything not in the database is assumed false.</a:t>
            </a:r>
          </a:p>
        </p:txBody>
      </p:sp>
      <p:sp>
        <p:nvSpPr>
          <p:cNvPr id="21522" name="Text Box 7"/>
          <p:cNvSpPr txBox="1">
            <a:spLocks noChangeArrowheads="1"/>
          </p:cNvSpPr>
          <p:nvPr/>
        </p:nvSpPr>
        <p:spPr bwMode="auto">
          <a:xfrm>
            <a:off x="990600" y="2971800"/>
            <a:ext cx="50879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0" dirty="0">
                <a:solidFill>
                  <a:schemeClr val="tx1"/>
                </a:solidFill>
              </a:rPr>
              <a:t>Three constants: </a:t>
            </a:r>
            <a:r>
              <a:rPr lang="en-US" sz="2400" dirty="0" smtClean="0">
                <a:solidFill>
                  <a:schemeClr val="tx1"/>
                </a:solidFill>
              </a:rPr>
              <a:t>Anil, </a:t>
            </a:r>
            <a:r>
              <a:rPr lang="en-US" sz="2400" dirty="0" err="1" smtClean="0">
                <a:solidFill>
                  <a:schemeClr val="tx1"/>
                </a:solidFill>
              </a:rPr>
              <a:t>Bunty</a:t>
            </a:r>
            <a:r>
              <a:rPr lang="en-US" sz="2400" dirty="0" smtClean="0">
                <a:solidFill>
                  <a:schemeClr val="tx1"/>
                </a:solidFill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</a:rPr>
              <a:t>Priya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048358"/>
              </p:ext>
            </p:extLst>
          </p:nvPr>
        </p:nvGraphicFramePr>
        <p:xfrm>
          <a:off x="3200400" y="3886200"/>
          <a:ext cx="228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</a:rPr>
                        <a:t>Cancer</a:t>
                      </a:r>
                      <a:endParaRPr lang="en-US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Cancer(Anil)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Cancer(</a:t>
                      </a:r>
                      <a:r>
                        <a:rPr lang="en-US" dirty="0" err="1" smtClean="0"/>
                        <a:t>Bunty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988014"/>
              </p:ext>
            </p:extLst>
          </p:nvPr>
        </p:nvGraphicFramePr>
        <p:xfrm>
          <a:off x="6019800" y="3886200"/>
          <a:ext cx="228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2">
                              <a:lumMod val="40000"/>
                              <a:lumOff val="60000"/>
                            </a:schemeClr>
                          </a:solidFill>
                        </a:rPr>
                        <a:t>Friends</a:t>
                      </a:r>
                      <a:endParaRPr lang="en-US" dirty="0">
                        <a:solidFill>
                          <a:schemeClr val="tx2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Friends(Anil, </a:t>
                      </a:r>
                      <a:r>
                        <a:rPr lang="en-US" dirty="0" err="1" smtClean="0"/>
                        <a:t>Bunty</a:t>
                      </a:r>
                      <a:r>
                        <a:rPr lang="en-US" dirty="0" smtClean="0"/>
                        <a:t>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Friends(</a:t>
                      </a:r>
                      <a:r>
                        <a:rPr lang="en-US" dirty="0" err="1" smtClean="0"/>
                        <a:t>Bunty</a:t>
                      </a:r>
                      <a:r>
                        <a:rPr lang="en-US" dirty="0" smtClean="0"/>
                        <a:t>, Anil)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Friends(Anil, </a:t>
                      </a:r>
                      <a:r>
                        <a:rPr lang="en-US" dirty="0" err="1" smtClean="0"/>
                        <a:t>Priya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Friends(</a:t>
                      </a:r>
                      <a:r>
                        <a:rPr lang="en-US" dirty="0" err="1" smtClean="0"/>
                        <a:t>Priya</a:t>
                      </a:r>
                      <a:r>
                        <a:rPr lang="en-US" dirty="0" smtClean="0"/>
                        <a:t>, Anil)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3262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Motivation</a:t>
            </a:r>
          </a:p>
          <a:p>
            <a:pPr eaLnBrk="1" hangingPunct="1"/>
            <a:r>
              <a:rPr lang="en-US" sz="2800" dirty="0" smtClean="0"/>
              <a:t>Markov logic</a:t>
            </a:r>
            <a:endParaRPr lang="en-US" sz="2400" dirty="0" smtClean="0"/>
          </a:p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Application to Social Network Analysis</a:t>
            </a:r>
            <a:endParaRPr lang="en-US" sz="24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2800" dirty="0" smtClean="0"/>
              <a:t>Observations/Challenges</a:t>
            </a:r>
          </a:p>
        </p:txBody>
      </p:sp>
    </p:spTree>
    <p:extLst>
      <p:ext uri="{BB962C8B-B14F-4D97-AF65-F5344CB8AC3E}">
        <p14:creationId xmlns:p14="http://schemas.microsoft.com/office/powerpoint/2010/main" val="472366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 Social Network Analysis</a:t>
            </a:r>
            <a:endParaRPr lang="en-US" dirty="0"/>
          </a:p>
        </p:txBody>
      </p:sp>
      <p:pic>
        <p:nvPicPr>
          <p:cNvPr id="4" name="Picture 3" descr="simple_social_network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371600"/>
            <a:ext cx="5943600" cy="5201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246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Network and Smoking Behavior</a:t>
            </a:r>
            <a:endParaRPr lang="en-US" dirty="0"/>
          </a:p>
        </p:txBody>
      </p:sp>
      <p:pic>
        <p:nvPicPr>
          <p:cNvPr id="3" name="Picture 2" descr="smok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752600"/>
            <a:ext cx="1205000" cy="1500000"/>
          </a:xfrm>
          <a:prstGeom prst="rect">
            <a:avLst/>
          </a:prstGeom>
        </p:spPr>
      </p:pic>
      <p:pic>
        <p:nvPicPr>
          <p:cNvPr id="4" name="Picture 3" descr="canc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62600" y="1752600"/>
            <a:ext cx="1000000" cy="1500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90600" y="3352800"/>
            <a:ext cx="6172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Smoking  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81600" y="3352800"/>
            <a:ext cx="190499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725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467600" cy="634082"/>
          </a:xfrm>
        </p:spPr>
        <p:txBody>
          <a:bodyPr/>
          <a:lstStyle/>
          <a:p>
            <a:pPr algn="ctr"/>
            <a:r>
              <a:rPr lang="en-US" b="1" dirty="0" smtClean="0"/>
              <a:t>Twitter Datasets </a:t>
            </a:r>
            <a:br>
              <a:rPr lang="en-US" b="1" dirty="0" smtClean="0"/>
            </a:br>
            <a:r>
              <a:rPr lang="en-US" sz="2800" b="1" dirty="0" smtClean="0"/>
              <a:t>[</a:t>
            </a:r>
            <a:r>
              <a:rPr lang="en-US" sz="2800" b="1" dirty="0" err="1" smtClean="0"/>
              <a:t>Ruhela</a:t>
            </a:r>
            <a:r>
              <a:rPr lang="en-US" sz="2800" b="1" dirty="0" smtClean="0"/>
              <a:t> et al. ANTS 2011]</a:t>
            </a:r>
            <a:endParaRPr lang="en-IN" sz="2800" b="1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081287"/>
              </p:ext>
            </p:extLst>
          </p:nvPr>
        </p:nvGraphicFramePr>
        <p:xfrm>
          <a:off x="685800" y="1752600"/>
          <a:ext cx="7632848" cy="4516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0051"/>
                <a:gridCol w="642015"/>
                <a:gridCol w="4850782"/>
              </a:tblGrid>
              <a:tr h="432048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SNAP Twitter7</a:t>
                      </a:r>
                      <a:endParaRPr lang="en-IN" sz="2000" b="1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:</a:t>
                      </a:r>
                      <a:endParaRPr lang="en-IN" sz="20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baseline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196 Million Tweets</a:t>
                      </a:r>
                    </a:p>
                    <a:p>
                      <a:r>
                        <a:rPr lang="en-US" sz="2000" b="0" baseline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9.8 Million Users</a:t>
                      </a:r>
                      <a:endParaRPr lang="en-IN" sz="2000" b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7160">
                <a:tc>
                  <a:txBody>
                    <a:bodyPr/>
                    <a:lstStyle/>
                    <a:p>
                      <a:endParaRPr lang="en-IN" sz="2000" b="1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20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2000" b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6856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Kaist</a:t>
                      </a:r>
                      <a:endParaRPr lang="en-IN" sz="2000" b="1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:</a:t>
                      </a:r>
                      <a:endParaRPr lang="en-IN" sz="20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1.4 Billion Social</a:t>
                      </a:r>
                      <a:r>
                        <a:rPr lang="en-US" sz="2000" b="0" baseline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 </a:t>
                      </a:r>
                      <a:r>
                        <a:rPr lang="en-US" sz="2000" b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Relations</a:t>
                      </a:r>
                      <a:endParaRPr lang="en-IN" sz="2000" b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0872">
                <a:tc>
                  <a:txBody>
                    <a:bodyPr/>
                    <a:lstStyle/>
                    <a:p>
                      <a:endParaRPr lang="en-IN" sz="2000" b="1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20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2000" b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Twitter</a:t>
                      </a:r>
                      <a:endParaRPr lang="en-IN" sz="2000" b="1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:</a:t>
                      </a:r>
                      <a:endParaRPr lang="en-IN" sz="20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7.4 Million User Locations</a:t>
                      </a:r>
                      <a:endParaRPr lang="en-IN" sz="2000" b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6464">
                <a:tc>
                  <a:txBody>
                    <a:bodyPr/>
                    <a:lstStyle/>
                    <a:p>
                      <a:endParaRPr lang="en-IN" sz="2000" b="1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20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2000" b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6464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accent1"/>
                          </a:solidFill>
                          <a:latin typeface="+mn-lt"/>
                        </a:rPr>
                        <a:t>Yahoo! </a:t>
                      </a:r>
                      <a:r>
                        <a:rPr kumimoji="0" lang="en-IN" sz="2000" b="1" kern="1200" baseline="0" dirty="0" err="1" smtClean="0">
                          <a:solidFill>
                            <a:schemeClr val="accent1"/>
                          </a:solidFill>
                          <a:latin typeface="+mn-lt"/>
                          <a:ea typeface="+mn-ea"/>
                          <a:cs typeface="+mn-cs"/>
                        </a:rPr>
                        <a:t>PlaceFinder</a:t>
                      </a:r>
                      <a:endParaRPr lang="en-IN" sz="2000" b="1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:</a:t>
                      </a:r>
                      <a:endParaRPr lang="en-IN" sz="20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4 Million user location mapped to Latitude-Longitude</a:t>
                      </a:r>
                      <a:endParaRPr lang="en-IN" sz="2000" b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6072">
                <a:tc>
                  <a:txBody>
                    <a:bodyPr/>
                    <a:lstStyle/>
                    <a:p>
                      <a:endParaRPr lang="en-IN" sz="2000" b="1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20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IN" sz="2000" b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5896">
                <a:tc>
                  <a:txBody>
                    <a:bodyPr/>
                    <a:lstStyle/>
                    <a:p>
                      <a:r>
                        <a:rPr lang="en-US" sz="2000" b="1" dirty="0" err="1" smtClean="0">
                          <a:solidFill>
                            <a:schemeClr val="accent1"/>
                          </a:solidFill>
                          <a:latin typeface="+mn-lt"/>
                        </a:rPr>
                        <a:t>OpenCalais</a:t>
                      </a:r>
                      <a:endParaRPr lang="en-IN" sz="2000" b="1" dirty="0">
                        <a:solidFill>
                          <a:schemeClr val="accent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070C0"/>
                          </a:solidFill>
                          <a:latin typeface="+mn-lt"/>
                        </a:rPr>
                        <a:t>:</a:t>
                      </a:r>
                      <a:endParaRPr lang="en-IN" sz="2000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Semantic categorization of</a:t>
                      </a:r>
                      <a:r>
                        <a:rPr lang="en-US" sz="2000" b="0" baseline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 </a:t>
                      </a:r>
                      <a:r>
                        <a:rPr lang="en-US" sz="2000" b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114 Million Tweets into</a:t>
                      </a:r>
                      <a:r>
                        <a:rPr lang="en-US" sz="2000" b="0" baseline="0" dirty="0" smtClean="0">
                          <a:solidFill>
                            <a:srgbClr val="0070C0"/>
                          </a:solidFill>
                          <a:latin typeface="+mn-lt"/>
                        </a:rPr>
                        <a:t> 4135 different topics</a:t>
                      </a:r>
                      <a:endParaRPr lang="en-IN" sz="2000" b="0" dirty="0">
                        <a:solidFill>
                          <a:srgbClr val="0070C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5327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7467600" cy="1295400"/>
          </a:xfrm>
        </p:spPr>
        <p:txBody>
          <a:bodyPr/>
          <a:lstStyle/>
          <a:p>
            <a:r>
              <a:rPr lang="en-US" dirty="0" smtClean="0"/>
              <a:t>Who “Tweets” on what?</a:t>
            </a:r>
            <a:endParaRPr lang="en-US" dirty="0"/>
          </a:p>
        </p:txBody>
      </p:sp>
      <p:pic>
        <p:nvPicPr>
          <p:cNvPr id="4" name="Picture 3" descr="twitter-follow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2590800"/>
            <a:ext cx="4191000" cy="3804987"/>
          </a:xfrm>
          <a:prstGeom prst="rect">
            <a:avLst/>
          </a:prstGeom>
        </p:spPr>
      </p:pic>
      <p:sp>
        <p:nvSpPr>
          <p:cNvPr id="5" name="Oval Callout 4"/>
          <p:cNvSpPr/>
          <p:nvPr/>
        </p:nvSpPr>
        <p:spPr bwMode="auto">
          <a:xfrm>
            <a:off x="5562600" y="2286000"/>
            <a:ext cx="2362200" cy="762000"/>
          </a:xfrm>
          <a:prstGeom prst="wedgeEllipseCallout">
            <a:avLst>
              <a:gd name="adj1" fmla="val -69840"/>
              <a:gd name="adj2" fmla="val 6185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/>
              <a:t>Sachin</a:t>
            </a:r>
            <a:r>
              <a:rPr lang="en-US" sz="1400" dirty="0" smtClean="0"/>
              <a:t> is my favorite batsman!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7" name="Oval Callout 6"/>
          <p:cNvSpPr/>
          <p:nvPr/>
        </p:nvSpPr>
        <p:spPr bwMode="auto">
          <a:xfrm>
            <a:off x="6172200" y="3581400"/>
            <a:ext cx="2362200" cy="838200"/>
          </a:xfrm>
          <a:prstGeom prst="wedgeEllipseCallout">
            <a:avLst>
              <a:gd name="adj1" fmla="val -60274"/>
              <a:gd name="adj2" fmla="val 6417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He’s going to do get the century!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8" name="Oval Callout 7"/>
          <p:cNvSpPr/>
          <p:nvPr/>
        </p:nvSpPr>
        <p:spPr bwMode="auto">
          <a:xfrm>
            <a:off x="990600" y="1905000"/>
            <a:ext cx="1905000" cy="914400"/>
          </a:xfrm>
          <a:prstGeom prst="wedgeEllipseCallout">
            <a:avLst>
              <a:gd name="adj1" fmla="val 37070"/>
              <a:gd name="adj2" fmla="val 5746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Century of Centuries! Wow!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9" name="Oval Callout 8"/>
          <p:cNvSpPr/>
          <p:nvPr/>
        </p:nvSpPr>
        <p:spPr bwMode="auto">
          <a:xfrm>
            <a:off x="4876800" y="5715000"/>
            <a:ext cx="1676400" cy="838200"/>
          </a:xfrm>
          <a:prstGeom prst="wedgeEllipseCallout">
            <a:avLst>
              <a:gd name="adj1" fmla="val -40134"/>
              <a:gd name="adj2" fmla="val -7847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Go </a:t>
            </a:r>
            <a:r>
              <a:rPr lang="en-US" sz="1400" dirty="0" err="1" smtClean="0"/>
              <a:t>Sachin</a:t>
            </a:r>
            <a:r>
              <a:rPr lang="en-US" sz="1400" dirty="0" smtClean="0"/>
              <a:t> go!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11" name="Oval Callout 10"/>
          <p:cNvSpPr/>
          <p:nvPr/>
        </p:nvSpPr>
        <p:spPr bwMode="auto">
          <a:xfrm>
            <a:off x="838200" y="5410200"/>
            <a:ext cx="1524000" cy="838200"/>
          </a:xfrm>
          <a:prstGeom prst="wedgeEllipseCallout">
            <a:avLst>
              <a:gd name="adj1" fmla="val 42104"/>
              <a:gd name="adj2" fmla="val -6337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Cricket tonight!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728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7467600" cy="1295400"/>
          </a:xfrm>
        </p:spPr>
        <p:txBody>
          <a:bodyPr/>
          <a:lstStyle/>
          <a:p>
            <a:r>
              <a:rPr lang="en-US" dirty="0" smtClean="0"/>
              <a:t>Who “Tweets” on what?</a:t>
            </a:r>
            <a:endParaRPr lang="en-US" dirty="0"/>
          </a:p>
        </p:txBody>
      </p:sp>
      <p:pic>
        <p:nvPicPr>
          <p:cNvPr id="4" name="Picture 3" descr="twitter-follow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2590800"/>
            <a:ext cx="4191000" cy="3804987"/>
          </a:xfrm>
          <a:prstGeom prst="rect">
            <a:avLst/>
          </a:prstGeom>
        </p:spPr>
      </p:pic>
      <p:sp>
        <p:nvSpPr>
          <p:cNvPr id="5" name="Oval Callout 4"/>
          <p:cNvSpPr/>
          <p:nvPr/>
        </p:nvSpPr>
        <p:spPr bwMode="auto">
          <a:xfrm>
            <a:off x="5562600" y="2286000"/>
            <a:ext cx="2362200" cy="762000"/>
          </a:xfrm>
          <a:prstGeom prst="wedgeEllipseCallout">
            <a:avLst>
              <a:gd name="adj1" fmla="val -69840"/>
              <a:gd name="adj2" fmla="val 6185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/>
              <a:t>Sachin</a:t>
            </a:r>
            <a:r>
              <a:rPr lang="en-US" sz="1400" dirty="0" smtClean="0"/>
              <a:t> is my favorite batsman!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7" name="Oval Callout 6"/>
          <p:cNvSpPr/>
          <p:nvPr/>
        </p:nvSpPr>
        <p:spPr bwMode="auto">
          <a:xfrm>
            <a:off x="6172200" y="3581400"/>
            <a:ext cx="2362200" cy="838200"/>
          </a:xfrm>
          <a:prstGeom prst="wedgeEllipseCallout">
            <a:avLst>
              <a:gd name="adj1" fmla="val -60274"/>
              <a:gd name="adj2" fmla="val 6417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He’s going to do get the century!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8" name="Oval Callout 7"/>
          <p:cNvSpPr/>
          <p:nvPr/>
        </p:nvSpPr>
        <p:spPr bwMode="auto">
          <a:xfrm>
            <a:off x="990600" y="1905000"/>
            <a:ext cx="1905000" cy="914400"/>
          </a:xfrm>
          <a:prstGeom prst="wedgeEllipseCallout">
            <a:avLst>
              <a:gd name="adj1" fmla="val 37070"/>
              <a:gd name="adj2" fmla="val 5746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Century of Centuries! Wow!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9" name="Oval Callout 8"/>
          <p:cNvSpPr/>
          <p:nvPr/>
        </p:nvSpPr>
        <p:spPr bwMode="auto">
          <a:xfrm>
            <a:off x="4876800" y="5715000"/>
            <a:ext cx="1676400" cy="838200"/>
          </a:xfrm>
          <a:prstGeom prst="wedgeEllipseCallout">
            <a:avLst>
              <a:gd name="adj1" fmla="val -40134"/>
              <a:gd name="adj2" fmla="val -7847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Go </a:t>
            </a:r>
            <a:r>
              <a:rPr lang="en-US" sz="1400" dirty="0" err="1" smtClean="0"/>
              <a:t>Sachin</a:t>
            </a:r>
            <a:r>
              <a:rPr lang="en-US" sz="1400" dirty="0" smtClean="0"/>
              <a:t> go!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10" name="Oval Callout 9"/>
          <p:cNvSpPr/>
          <p:nvPr/>
        </p:nvSpPr>
        <p:spPr bwMode="auto">
          <a:xfrm>
            <a:off x="3124200" y="1828800"/>
            <a:ext cx="2133600" cy="1066800"/>
          </a:xfrm>
          <a:prstGeom prst="wedgeEllipseCallout">
            <a:avLst>
              <a:gd name="adj1" fmla="val -14959"/>
              <a:gd name="adj2" fmla="val 8096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F0000"/>
                </a:solidFill>
              </a:rPr>
              <a:t>I am going to watch the match today!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11" name="Oval Callout 10"/>
          <p:cNvSpPr/>
          <p:nvPr/>
        </p:nvSpPr>
        <p:spPr bwMode="auto">
          <a:xfrm>
            <a:off x="838200" y="5410200"/>
            <a:ext cx="1524000" cy="838200"/>
          </a:xfrm>
          <a:prstGeom prst="wedgeEllipseCallout">
            <a:avLst>
              <a:gd name="adj1" fmla="val 42104"/>
              <a:gd name="adj2" fmla="val -6337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Cricket tonight!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840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7467600" cy="1295400"/>
          </a:xfrm>
        </p:spPr>
        <p:txBody>
          <a:bodyPr/>
          <a:lstStyle/>
          <a:p>
            <a:r>
              <a:rPr lang="en-US" dirty="0" smtClean="0"/>
              <a:t>Who “Tweets” on what?</a:t>
            </a:r>
            <a:endParaRPr lang="en-US" dirty="0"/>
          </a:p>
        </p:txBody>
      </p:sp>
      <p:pic>
        <p:nvPicPr>
          <p:cNvPr id="4" name="Picture 3" descr="twitter-follow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8800" y="2590800"/>
            <a:ext cx="4191000" cy="3804987"/>
          </a:xfrm>
          <a:prstGeom prst="rect">
            <a:avLst/>
          </a:prstGeom>
        </p:spPr>
      </p:pic>
      <p:sp>
        <p:nvSpPr>
          <p:cNvPr id="5" name="Oval Callout 4"/>
          <p:cNvSpPr/>
          <p:nvPr/>
        </p:nvSpPr>
        <p:spPr bwMode="auto">
          <a:xfrm>
            <a:off x="5562600" y="2286000"/>
            <a:ext cx="2362200" cy="762000"/>
          </a:xfrm>
          <a:prstGeom prst="wedgeEllipseCallout">
            <a:avLst>
              <a:gd name="adj1" fmla="val -69840"/>
              <a:gd name="adj2" fmla="val 61855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err="1" smtClean="0"/>
              <a:t>Sachin</a:t>
            </a:r>
            <a:r>
              <a:rPr lang="en-US" sz="1400" dirty="0" smtClean="0"/>
              <a:t> is my favorite batsman!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7" name="Oval Callout 6"/>
          <p:cNvSpPr/>
          <p:nvPr/>
        </p:nvSpPr>
        <p:spPr bwMode="auto">
          <a:xfrm>
            <a:off x="6172200" y="3581400"/>
            <a:ext cx="2362200" cy="838200"/>
          </a:xfrm>
          <a:prstGeom prst="wedgeEllipseCallout">
            <a:avLst>
              <a:gd name="adj1" fmla="val -60274"/>
              <a:gd name="adj2" fmla="val 64178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He’s going to do get the century!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8" name="Oval Callout 7"/>
          <p:cNvSpPr/>
          <p:nvPr/>
        </p:nvSpPr>
        <p:spPr bwMode="auto">
          <a:xfrm>
            <a:off x="990600" y="1905000"/>
            <a:ext cx="1905000" cy="914400"/>
          </a:xfrm>
          <a:prstGeom prst="wedgeEllipseCallout">
            <a:avLst>
              <a:gd name="adj1" fmla="val 37070"/>
              <a:gd name="adj2" fmla="val 5746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Century of Centuries! Wow!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9" name="Oval Callout 8"/>
          <p:cNvSpPr/>
          <p:nvPr/>
        </p:nvSpPr>
        <p:spPr bwMode="auto">
          <a:xfrm>
            <a:off x="4876800" y="5715000"/>
            <a:ext cx="1676400" cy="838200"/>
          </a:xfrm>
          <a:prstGeom prst="wedgeEllipseCallout">
            <a:avLst>
              <a:gd name="adj1" fmla="val -40134"/>
              <a:gd name="adj2" fmla="val -78479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Go </a:t>
            </a:r>
            <a:r>
              <a:rPr lang="en-US" sz="1400" dirty="0" err="1" smtClean="0"/>
              <a:t>Sachin</a:t>
            </a:r>
            <a:r>
              <a:rPr lang="en-US" sz="1400" dirty="0" smtClean="0"/>
              <a:t> go!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10" name="Oval Callout 9"/>
          <p:cNvSpPr/>
          <p:nvPr/>
        </p:nvSpPr>
        <p:spPr bwMode="auto">
          <a:xfrm>
            <a:off x="3124200" y="1828800"/>
            <a:ext cx="2133600" cy="1066800"/>
          </a:xfrm>
          <a:prstGeom prst="wedgeEllipseCallout">
            <a:avLst>
              <a:gd name="adj1" fmla="val -14959"/>
              <a:gd name="adj2" fmla="val 8096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rgbClr val="FF0000"/>
                </a:solidFill>
              </a:rPr>
              <a:t>I am going to watch the match today!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11" name="Oval Callout 10"/>
          <p:cNvSpPr/>
          <p:nvPr/>
        </p:nvSpPr>
        <p:spPr bwMode="auto">
          <a:xfrm>
            <a:off x="838200" y="5410200"/>
            <a:ext cx="1524000" cy="838200"/>
          </a:xfrm>
          <a:prstGeom prst="wedgeEllipseCallout">
            <a:avLst>
              <a:gd name="adj1" fmla="val 42104"/>
              <a:gd name="adj2" fmla="val -63374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b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/>
              <a:t>Cricket tonight!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53200" y="4953000"/>
            <a:ext cx="2477962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Attribution</a:t>
            </a:r>
          </a:p>
          <a:p>
            <a:pPr algn="ctr"/>
            <a:r>
              <a:rPr lang="en-US" dirty="0" smtClean="0"/>
              <a:t>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94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49362"/>
          </a:xfrm>
        </p:spPr>
        <p:txBody>
          <a:bodyPr/>
          <a:lstStyle/>
          <a:p>
            <a:pPr eaLnBrk="1" hangingPunct="1"/>
            <a:r>
              <a:rPr lang="en-US" sz="3600" u="sng" dirty="0" smtClean="0">
                <a:latin typeface="Calibri" charset="0"/>
              </a:rPr>
              <a:t>Features</a:t>
            </a:r>
            <a:r>
              <a:rPr lang="en-US" sz="3600" u="sng" dirty="0" smtClean="0">
                <a:latin typeface="Calibri" charset="0"/>
              </a:rPr>
              <a:t>: </a:t>
            </a:r>
            <a:r>
              <a:rPr lang="en-US" sz="3600" u="sng" dirty="0" smtClean="0">
                <a:latin typeface="Calibri" charset="0"/>
              </a:rPr>
              <a:t>Own Past Behavior</a:t>
            </a:r>
            <a:endParaRPr lang="en-US" sz="3600" u="sng" dirty="0">
              <a:latin typeface="Calibri" charset="0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81000" y="5410200"/>
            <a:ext cx="8229600" cy="838200"/>
          </a:xfrm>
        </p:spPr>
        <p:txBody>
          <a:bodyPr/>
          <a:lstStyle/>
          <a:p>
            <a:pPr eaLnBrk="1" hangingPunct="1"/>
            <a:r>
              <a:rPr lang="en-US" sz="2800" dirty="0" smtClean="0">
                <a:latin typeface="Calibri" charset="0"/>
              </a:rPr>
              <a:t>tweets</a:t>
            </a:r>
            <a:r>
              <a:rPr lang="en-US" sz="2800" dirty="0">
                <a:latin typeface="Calibri" charset="0"/>
              </a:rPr>
              <a:t>(</a:t>
            </a:r>
            <a:r>
              <a:rPr lang="en-US" sz="2800" dirty="0" err="1">
                <a:latin typeface="Calibri" charset="0"/>
              </a:rPr>
              <a:t>uid,</a:t>
            </a:r>
            <a:r>
              <a:rPr lang="en-US" sz="2800" dirty="0" err="1" smtClean="0">
                <a:latin typeface="Calibri" charset="0"/>
              </a:rPr>
              <a:t>topic,+t</a:t>
            </a:r>
            <a:r>
              <a:rPr lang="en-US" sz="2800" dirty="0" smtClean="0">
                <a:latin typeface="Calibri" charset="0"/>
              </a:rPr>
              <a:t>) =</a:t>
            </a:r>
            <a:r>
              <a:rPr lang="en-US" sz="2800" dirty="0">
                <a:latin typeface="Calibri" charset="0"/>
              </a:rPr>
              <a:t>&gt; </a:t>
            </a:r>
            <a:r>
              <a:rPr lang="en-US" sz="2800" dirty="0" err="1" smtClean="0">
                <a:latin typeface="Calibri" charset="0"/>
              </a:rPr>
              <a:t>tweet_T</a:t>
            </a:r>
            <a:r>
              <a:rPr lang="en-US" sz="2800" dirty="0" smtClean="0">
                <a:latin typeface="Calibri" charset="0"/>
              </a:rPr>
              <a:t>(</a:t>
            </a:r>
            <a:r>
              <a:rPr lang="en-US" sz="2800" dirty="0" err="1">
                <a:latin typeface="Calibri" charset="0"/>
              </a:rPr>
              <a:t>uid,</a:t>
            </a:r>
            <a:r>
              <a:rPr lang="en-US" sz="2800" dirty="0" err="1" smtClean="0">
                <a:latin typeface="Calibri" charset="0"/>
              </a:rPr>
              <a:t>topic</a:t>
            </a:r>
            <a:r>
              <a:rPr lang="en-US" sz="2800" dirty="0" smtClean="0">
                <a:latin typeface="Calibri" charset="0"/>
              </a:rPr>
              <a:t>)</a:t>
            </a:r>
            <a:endParaRPr lang="en-US" sz="2800" dirty="0">
              <a:latin typeface="Calibri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1943100" y="3200400"/>
            <a:ext cx="1295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/>
              <a:t>Anil</a:t>
            </a:r>
            <a:endParaRPr lang="en-US" sz="18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179888" y="1692275"/>
            <a:ext cx="0" cy="3778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5257800" y="3200400"/>
            <a:ext cx="1295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/>
              <a:t>Anil</a:t>
            </a:r>
            <a:endParaRPr lang="en-US" sz="1800" dirty="0"/>
          </a:p>
        </p:txBody>
      </p:sp>
      <p:cxnSp>
        <p:nvCxnSpPr>
          <p:cNvPr id="17" name="Straight Connector 16"/>
          <p:cNvCxnSpPr>
            <a:stCxn id="4" idx="6"/>
            <a:endCxn id="15" idx="2"/>
          </p:cNvCxnSpPr>
          <p:nvPr/>
        </p:nvCxnSpPr>
        <p:spPr>
          <a:xfrm>
            <a:off x="3238500" y="3581400"/>
            <a:ext cx="2019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4" name="TextBox 17"/>
          <p:cNvSpPr txBox="1">
            <a:spLocks noChangeArrowheads="1"/>
          </p:cNvSpPr>
          <p:nvPr/>
        </p:nvSpPr>
        <p:spPr bwMode="auto">
          <a:xfrm>
            <a:off x="4876800" y="2808288"/>
            <a:ext cx="22098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dirty="0"/>
              <a:t>T = 51</a:t>
            </a:r>
          </a:p>
        </p:txBody>
      </p:sp>
      <p:sp>
        <p:nvSpPr>
          <p:cNvPr id="9225" name="TextBox 18"/>
          <p:cNvSpPr txBox="1">
            <a:spLocks noChangeArrowheads="1"/>
          </p:cNvSpPr>
          <p:nvPr/>
        </p:nvSpPr>
        <p:spPr bwMode="auto">
          <a:xfrm>
            <a:off x="1371600" y="2743200"/>
            <a:ext cx="2895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dirty="0" smtClean="0"/>
              <a:t>t </a:t>
            </a:r>
            <a:r>
              <a:rPr lang="en-US" sz="1800" dirty="0"/>
              <a:t>= 1…50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1447800" y="2470150"/>
            <a:ext cx="5638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7" name="TextBox 21"/>
          <p:cNvSpPr txBox="1">
            <a:spLocks noChangeArrowheads="1"/>
          </p:cNvSpPr>
          <p:nvPr/>
        </p:nvSpPr>
        <p:spPr bwMode="auto">
          <a:xfrm>
            <a:off x="3559175" y="2133600"/>
            <a:ext cx="838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1168041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dirty="0" smtClean="0">
                <a:latin typeface="Calibri" charset="0"/>
              </a:rPr>
              <a:t>Feature</a:t>
            </a:r>
            <a:r>
              <a:rPr lang="en-US" u="sng" dirty="0" smtClean="0">
                <a:latin typeface="Calibri" charset="0"/>
              </a:rPr>
              <a:t>s</a:t>
            </a:r>
            <a:r>
              <a:rPr lang="en-US" u="sng" dirty="0" smtClean="0">
                <a:latin typeface="Calibri" charset="0"/>
              </a:rPr>
              <a:t>: </a:t>
            </a:r>
            <a:r>
              <a:rPr lang="en-US" u="sng" dirty="0" smtClean="0">
                <a:latin typeface="Calibri" charset="0"/>
              </a:rPr>
              <a:t>Followers</a:t>
            </a:r>
            <a:r>
              <a:rPr lang="en-US" u="sng" dirty="0" smtClean="0">
                <a:latin typeface="Calibri" charset="0"/>
              </a:rPr>
              <a:t>’ Past Behavior</a:t>
            </a:r>
            <a:endParaRPr lang="en-US" u="sng" dirty="0">
              <a:latin typeface="Calibri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0" y="5932488"/>
            <a:ext cx="9144000" cy="903287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Calibri" charset="0"/>
              </a:rPr>
              <a:t>tweets(uid1,topic,+t) </a:t>
            </a:r>
            <a:r>
              <a:rPr lang="en-US" sz="2400" dirty="0">
                <a:latin typeface="Calibri" charset="0"/>
              </a:rPr>
              <a:t>^ follows(uid2,uid1) =&gt; </a:t>
            </a:r>
            <a:r>
              <a:rPr lang="en-US" sz="2400" dirty="0" err="1" smtClean="0">
                <a:latin typeface="Calibri" charset="0"/>
              </a:rPr>
              <a:t>tweets_T</a:t>
            </a:r>
            <a:r>
              <a:rPr lang="en-US" sz="2400" dirty="0" smtClean="0">
                <a:latin typeface="Calibri" charset="0"/>
              </a:rPr>
              <a:t>(</a:t>
            </a:r>
            <a:r>
              <a:rPr lang="en-US" sz="2400" dirty="0">
                <a:latin typeface="Calibri" charset="0"/>
              </a:rPr>
              <a:t>uid2,</a:t>
            </a:r>
            <a:r>
              <a:rPr lang="en-US" sz="2400" dirty="0" smtClean="0">
                <a:latin typeface="Calibri" charset="0"/>
              </a:rPr>
              <a:t>topic)</a:t>
            </a:r>
            <a:endParaRPr lang="en-US" sz="2400" dirty="0">
              <a:latin typeface="Calibri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057400" y="2362200"/>
            <a:ext cx="1295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/>
              <a:t>Anil</a:t>
            </a:r>
            <a:endParaRPr lang="en-US" sz="1800" dirty="0"/>
          </a:p>
        </p:txBody>
      </p:sp>
      <p:sp>
        <p:nvSpPr>
          <p:cNvPr id="5" name="Oval 4"/>
          <p:cNvSpPr/>
          <p:nvPr/>
        </p:nvSpPr>
        <p:spPr>
          <a:xfrm>
            <a:off x="2057400" y="3352800"/>
            <a:ext cx="1295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 smtClean="0"/>
              <a:t>Bunty</a:t>
            </a:r>
            <a:endParaRPr lang="en-US" sz="1800" dirty="0"/>
          </a:p>
        </p:txBody>
      </p:sp>
      <p:sp>
        <p:nvSpPr>
          <p:cNvPr id="6" name="Oval 5"/>
          <p:cNvSpPr/>
          <p:nvPr/>
        </p:nvSpPr>
        <p:spPr>
          <a:xfrm>
            <a:off x="2628900" y="4419600"/>
            <a:ext cx="114300" cy="46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628900" y="4678363"/>
            <a:ext cx="114300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28900" y="4983163"/>
            <a:ext cx="114300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057400" y="5181600"/>
            <a:ext cx="1447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 smtClean="0"/>
              <a:t>Priya</a:t>
            </a:r>
            <a:endParaRPr lang="en-US" sz="18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191000" y="1600200"/>
            <a:ext cx="0" cy="434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5181600" y="2362200"/>
            <a:ext cx="1295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/>
              <a:t>Anil</a:t>
            </a:r>
            <a:endParaRPr lang="en-US" sz="1800" dirty="0"/>
          </a:p>
        </p:txBody>
      </p:sp>
      <p:cxnSp>
        <p:nvCxnSpPr>
          <p:cNvPr id="17" name="Straight Connector 16"/>
          <p:cNvCxnSpPr>
            <a:stCxn id="4" idx="6"/>
            <a:endCxn id="15" idx="2"/>
          </p:cNvCxnSpPr>
          <p:nvPr/>
        </p:nvCxnSpPr>
        <p:spPr>
          <a:xfrm>
            <a:off x="3352800" y="2743200"/>
            <a:ext cx="18288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  <a:endCxn id="15" idx="2"/>
          </p:cNvCxnSpPr>
          <p:nvPr/>
        </p:nvCxnSpPr>
        <p:spPr>
          <a:xfrm flipV="1">
            <a:off x="3352800" y="2743200"/>
            <a:ext cx="1828800" cy="990600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6"/>
            <a:endCxn id="15" idx="2"/>
          </p:cNvCxnSpPr>
          <p:nvPr/>
        </p:nvCxnSpPr>
        <p:spPr>
          <a:xfrm flipV="1">
            <a:off x="3505200" y="2743200"/>
            <a:ext cx="1676400" cy="2819400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5" name="TextBox 26"/>
          <p:cNvSpPr txBox="1">
            <a:spLocks noChangeArrowheads="1"/>
          </p:cNvSpPr>
          <p:nvPr/>
        </p:nvSpPr>
        <p:spPr bwMode="auto">
          <a:xfrm>
            <a:off x="4919663" y="1960563"/>
            <a:ext cx="2209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dirty="0"/>
              <a:t>T = 51</a:t>
            </a:r>
          </a:p>
        </p:txBody>
      </p:sp>
      <p:sp>
        <p:nvSpPr>
          <p:cNvPr id="10256" name="TextBox 27"/>
          <p:cNvSpPr txBox="1">
            <a:spLocks noChangeArrowheads="1"/>
          </p:cNvSpPr>
          <p:nvPr/>
        </p:nvSpPr>
        <p:spPr bwMode="auto">
          <a:xfrm>
            <a:off x="1611313" y="1960563"/>
            <a:ext cx="2895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dirty="0" smtClean="0"/>
              <a:t>t </a:t>
            </a:r>
            <a:r>
              <a:rPr lang="en-US" sz="1800" dirty="0"/>
              <a:t>= 1…50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47800" y="1784350"/>
            <a:ext cx="5638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8" name="TextBox 29"/>
          <p:cNvSpPr txBox="1">
            <a:spLocks noChangeArrowheads="1"/>
          </p:cNvSpPr>
          <p:nvPr/>
        </p:nvSpPr>
        <p:spPr bwMode="auto">
          <a:xfrm>
            <a:off x="3559175" y="1447800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dirty="0"/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3129092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dirty="0" smtClean="0">
                <a:latin typeface="Calibri" charset="0"/>
              </a:rPr>
              <a:t>Feature</a:t>
            </a:r>
            <a:r>
              <a:rPr lang="en-US" u="sng" dirty="0" smtClean="0">
                <a:latin typeface="Calibri" charset="0"/>
              </a:rPr>
              <a:t>s</a:t>
            </a:r>
            <a:r>
              <a:rPr lang="en-US" u="sng" dirty="0" smtClean="0">
                <a:latin typeface="Calibri" charset="0"/>
              </a:rPr>
              <a:t>: Followers’ Current Behavior</a:t>
            </a:r>
            <a:endParaRPr lang="en-US" u="sng" dirty="0">
              <a:latin typeface="Calibri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057400" y="2362200"/>
            <a:ext cx="1295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/>
              <a:t>Anil</a:t>
            </a:r>
            <a:endParaRPr lang="en-US" sz="1800" dirty="0"/>
          </a:p>
        </p:txBody>
      </p:sp>
      <p:sp>
        <p:nvSpPr>
          <p:cNvPr id="5" name="Oval 4"/>
          <p:cNvSpPr/>
          <p:nvPr/>
        </p:nvSpPr>
        <p:spPr>
          <a:xfrm>
            <a:off x="2057400" y="3352800"/>
            <a:ext cx="1295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 smtClean="0"/>
              <a:t>Bunty</a:t>
            </a:r>
            <a:endParaRPr lang="en-US" sz="1800" dirty="0"/>
          </a:p>
        </p:txBody>
      </p:sp>
      <p:sp>
        <p:nvSpPr>
          <p:cNvPr id="6" name="Oval 5"/>
          <p:cNvSpPr/>
          <p:nvPr/>
        </p:nvSpPr>
        <p:spPr>
          <a:xfrm>
            <a:off x="2628900" y="4419600"/>
            <a:ext cx="114300" cy="46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628900" y="4678363"/>
            <a:ext cx="114300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28900" y="4983163"/>
            <a:ext cx="114300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057400" y="5181600"/>
            <a:ext cx="14478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 smtClean="0"/>
              <a:t>Priya</a:t>
            </a:r>
            <a:endParaRPr lang="en-US" sz="18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4191000" y="1600200"/>
            <a:ext cx="0" cy="434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5181600" y="2362200"/>
            <a:ext cx="1295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smtClean="0"/>
              <a:t>Anil</a:t>
            </a:r>
            <a:endParaRPr lang="en-US" sz="1800" dirty="0"/>
          </a:p>
        </p:txBody>
      </p:sp>
      <p:cxnSp>
        <p:nvCxnSpPr>
          <p:cNvPr id="17" name="Straight Connector 16"/>
          <p:cNvCxnSpPr>
            <a:stCxn id="4" idx="6"/>
            <a:endCxn id="15" idx="2"/>
          </p:cNvCxnSpPr>
          <p:nvPr/>
        </p:nvCxnSpPr>
        <p:spPr>
          <a:xfrm>
            <a:off x="3352800" y="2743200"/>
            <a:ext cx="1828800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6"/>
            <a:endCxn id="15" idx="2"/>
          </p:cNvCxnSpPr>
          <p:nvPr/>
        </p:nvCxnSpPr>
        <p:spPr>
          <a:xfrm flipV="1">
            <a:off x="3352800" y="2743200"/>
            <a:ext cx="1828800" cy="990600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6"/>
            <a:endCxn id="15" idx="2"/>
          </p:cNvCxnSpPr>
          <p:nvPr/>
        </p:nvCxnSpPr>
        <p:spPr>
          <a:xfrm flipV="1">
            <a:off x="3505200" y="2743200"/>
            <a:ext cx="1676400" cy="2819400"/>
          </a:xfrm>
          <a:prstGeom prst="line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5" name="TextBox 26"/>
          <p:cNvSpPr txBox="1">
            <a:spLocks noChangeArrowheads="1"/>
          </p:cNvSpPr>
          <p:nvPr/>
        </p:nvSpPr>
        <p:spPr bwMode="auto">
          <a:xfrm>
            <a:off x="4919663" y="1960563"/>
            <a:ext cx="2209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dirty="0"/>
              <a:t>T = 51</a:t>
            </a:r>
          </a:p>
        </p:txBody>
      </p:sp>
      <p:sp>
        <p:nvSpPr>
          <p:cNvPr id="10256" name="TextBox 27"/>
          <p:cNvSpPr txBox="1">
            <a:spLocks noChangeArrowheads="1"/>
          </p:cNvSpPr>
          <p:nvPr/>
        </p:nvSpPr>
        <p:spPr bwMode="auto">
          <a:xfrm>
            <a:off x="1611313" y="1960563"/>
            <a:ext cx="28956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dirty="0" smtClean="0"/>
              <a:t>t </a:t>
            </a:r>
            <a:r>
              <a:rPr lang="en-US" sz="1800" dirty="0"/>
              <a:t>= 1…50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447800" y="1784350"/>
            <a:ext cx="56388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8" name="TextBox 29"/>
          <p:cNvSpPr txBox="1">
            <a:spLocks noChangeArrowheads="1"/>
          </p:cNvSpPr>
          <p:nvPr/>
        </p:nvSpPr>
        <p:spPr bwMode="auto">
          <a:xfrm>
            <a:off x="3559175" y="1447800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800" dirty="0"/>
              <a:t>Time</a:t>
            </a:r>
          </a:p>
        </p:txBody>
      </p:sp>
      <p:sp>
        <p:nvSpPr>
          <p:cNvPr id="20" name="Oval 19"/>
          <p:cNvSpPr/>
          <p:nvPr/>
        </p:nvSpPr>
        <p:spPr>
          <a:xfrm>
            <a:off x="5181600" y="3276600"/>
            <a:ext cx="1295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 err="1" smtClean="0"/>
              <a:t>Bunty</a:t>
            </a:r>
            <a:endParaRPr lang="en-US" sz="1800" dirty="0"/>
          </a:p>
        </p:txBody>
      </p:sp>
      <p:sp>
        <p:nvSpPr>
          <p:cNvPr id="22" name="Oval 21"/>
          <p:cNvSpPr/>
          <p:nvPr/>
        </p:nvSpPr>
        <p:spPr>
          <a:xfrm>
            <a:off x="5753100" y="4343400"/>
            <a:ext cx="114300" cy="460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753100" y="4602163"/>
            <a:ext cx="114300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753100" y="4906963"/>
            <a:ext cx="114300" cy="460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181600" y="5105400"/>
            <a:ext cx="12954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 err="1" smtClean="0"/>
              <a:t>Priya</a:t>
            </a:r>
            <a:endParaRPr lang="en-US" sz="1600" dirty="0"/>
          </a:p>
        </p:txBody>
      </p:sp>
      <p:cxnSp>
        <p:nvCxnSpPr>
          <p:cNvPr id="26" name="Curved Connector 25"/>
          <p:cNvCxnSpPr>
            <a:endCxn id="20" idx="6"/>
          </p:cNvCxnSpPr>
          <p:nvPr/>
        </p:nvCxnSpPr>
        <p:spPr>
          <a:xfrm>
            <a:off x="6477000" y="2743200"/>
            <a:ext cx="12700" cy="914400"/>
          </a:xfrm>
          <a:prstGeom prst="curvedConnector3">
            <a:avLst>
              <a:gd name="adj1" fmla="val 1800000"/>
            </a:avLst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urved Connector 26"/>
          <p:cNvCxnSpPr>
            <a:endCxn id="25" idx="6"/>
          </p:cNvCxnSpPr>
          <p:nvPr/>
        </p:nvCxnSpPr>
        <p:spPr>
          <a:xfrm>
            <a:off x="6477000" y="2743200"/>
            <a:ext cx="12700" cy="2743200"/>
          </a:xfrm>
          <a:prstGeom prst="curvedConnector3">
            <a:avLst>
              <a:gd name="adj1" fmla="val 10714283"/>
            </a:avLst>
          </a:prstGeom>
          <a:ln w="158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ontent Placeholder 2"/>
          <p:cNvSpPr txBox="1">
            <a:spLocks/>
          </p:cNvSpPr>
          <p:nvPr/>
        </p:nvSpPr>
        <p:spPr bwMode="auto">
          <a:xfrm>
            <a:off x="0" y="6248400"/>
            <a:ext cx="9144000" cy="46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b="0" dirty="0" err="1">
                <a:latin typeface="Calibri" charset="0"/>
              </a:rPr>
              <a:t>t</a:t>
            </a:r>
            <a:r>
              <a:rPr lang="en-US" sz="2400" b="0" dirty="0" err="1" smtClean="0">
                <a:latin typeface="Calibri" charset="0"/>
              </a:rPr>
              <a:t>weets_T</a:t>
            </a:r>
            <a:r>
              <a:rPr lang="en-US" sz="2400" b="0" dirty="0" smtClean="0">
                <a:latin typeface="Calibri" charset="0"/>
              </a:rPr>
              <a:t>(uid1,topic) ^ follows(uid2,uid1) =&gt; </a:t>
            </a:r>
            <a:r>
              <a:rPr lang="en-US" sz="2400" b="0" dirty="0" err="1" smtClean="0">
                <a:latin typeface="Calibri" charset="0"/>
              </a:rPr>
              <a:t>tweets_T</a:t>
            </a:r>
            <a:r>
              <a:rPr lang="en-US" sz="2400" b="0" dirty="0" smtClean="0">
                <a:latin typeface="Calibri" charset="0"/>
              </a:rPr>
              <a:t>(uid2,topic)</a:t>
            </a:r>
            <a:endParaRPr lang="en-US" sz="2400" b="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9257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Motivation</a:t>
            </a:r>
          </a:p>
          <a:p>
            <a:pPr eaLnBrk="1" hangingPunct="1"/>
            <a:r>
              <a:rPr lang="en-US" sz="2800" dirty="0" smtClean="0"/>
              <a:t>Markov logic</a:t>
            </a:r>
            <a:endParaRPr lang="en-US" sz="2400" dirty="0" smtClean="0"/>
          </a:p>
          <a:p>
            <a:pPr eaLnBrk="1" hangingPunct="1"/>
            <a:r>
              <a:rPr lang="en-US" sz="2800" dirty="0" smtClean="0"/>
              <a:t>Application to Social Network Analysis</a:t>
            </a:r>
            <a:endParaRPr lang="en-US" sz="2400" dirty="0" smtClean="0"/>
          </a:p>
          <a:p>
            <a:pPr eaLnBrk="1" hangingPunct="1"/>
            <a:r>
              <a:rPr lang="en-US" sz="2800" dirty="0" smtClean="0">
                <a:solidFill>
                  <a:srgbClr val="FF0000"/>
                </a:solidFill>
              </a:rPr>
              <a:t>Challenges/Opportunities</a:t>
            </a:r>
          </a:p>
        </p:txBody>
      </p:sp>
    </p:spTree>
    <p:extLst>
      <p:ext uri="{BB962C8B-B14F-4D97-AF65-F5344CB8AC3E}">
        <p14:creationId xmlns:p14="http://schemas.microsoft.com/office/powerpoint/2010/main" val="32023352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Challenges/Opportunities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Scaling up – </a:t>
            </a:r>
            <a:r>
              <a:rPr lang="en-US" smtClean="0"/>
              <a:t>extremely large-sized </a:t>
            </a:r>
            <a:r>
              <a:rPr lang="en-US" dirty="0" smtClean="0"/>
              <a:t>networks</a:t>
            </a:r>
          </a:p>
          <a:p>
            <a:r>
              <a:rPr lang="en-US" dirty="0"/>
              <a:t>L</a:t>
            </a:r>
            <a:r>
              <a:rPr lang="en-US" dirty="0" smtClean="0"/>
              <a:t>ifted Belief Propagation</a:t>
            </a:r>
          </a:p>
          <a:p>
            <a:pPr lvl="1"/>
            <a:r>
              <a:rPr lang="en-US" dirty="0" smtClean="0"/>
              <a:t>Cluster “approximately similar” nodes</a:t>
            </a:r>
          </a:p>
          <a:p>
            <a:r>
              <a:rPr lang="en-US" dirty="0" smtClean="0"/>
              <a:t>Micro/Macro Properties</a:t>
            </a:r>
          </a:p>
          <a:p>
            <a:pPr lvl="1"/>
            <a:r>
              <a:rPr lang="en-US" dirty="0" smtClean="0"/>
              <a:t>Can we abstract out micro details?</a:t>
            </a:r>
          </a:p>
          <a:p>
            <a:r>
              <a:rPr lang="en-US" dirty="0" smtClean="0"/>
              <a:t>Learning</a:t>
            </a:r>
          </a:p>
          <a:p>
            <a:pPr lvl="1"/>
            <a:r>
              <a:rPr lang="en-US" dirty="0" smtClean="0"/>
              <a:t>Time varying data</a:t>
            </a:r>
          </a:p>
          <a:p>
            <a:pPr lvl="1"/>
            <a:r>
              <a:rPr lang="en-US" dirty="0" smtClean="0"/>
              <a:t>Incremental (online) learning</a:t>
            </a:r>
          </a:p>
        </p:txBody>
      </p:sp>
    </p:spTree>
    <p:extLst>
      <p:ext uri="{BB962C8B-B14F-4D97-AF65-F5344CB8AC3E}">
        <p14:creationId xmlns:p14="http://schemas.microsoft.com/office/powerpoint/2010/main" val="1063416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Research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Lifted Inference - Graph-Cut, SAT</a:t>
            </a:r>
          </a:p>
          <a:p>
            <a:r>
              <a:rPr lang="en-US" dirty="0" smtClean="0"/>
              <a:t>Learning with partial </a:t>
            </a:r>
            <a:r>
              <a:rPr lang="en-US" dirty="0" err="1" smtClean="0"/>
              <a:t>observability</a:t>
            </a:r>
            <a:endParaRPr lang="en-US" dirty="0" smtClean="0"/>
          </a:p>
          <a:p>
            <a:r>
              <a:rPr lang="en-US" dirty="0" smtClean="0"/>
              <a:t>Video Activity Recognition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Network and Smoking Behavior</a:t>
            </a:r>
            <a:endParaRPr lang="en-US" dirty="0"/>
          </a:p>
        </p:txBody>
      </p:sp>
      <p:pic>
        <p:nvPicPr>
          <p:cNvPr id="3" name="Picture 2" descr="smok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752600"/>
            <a:ext cx="1205000" cy="1500000"/>
          </a:xfrm>
          <a:prstGeom prst="rect">
            <a:avLst/>
          </a:prstGeom>
        </p:spPr>
      </p:pic>
      <p:pic>
        <p:nvPicPr>
          <p:cNvPr id="4" name="Picture 3" descr="canc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62600" y="1752600"/>
            <a:ext cx="1000000" cy="15000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90600" y="3352800"/>
            <a:ext cx="6172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Smoking  </a:t>
            </a:r>
            <a:r>
              <a:rPr lang="en-US" dirty="0" smtClean="0">
                <a:solidFill>
                  <a:srgbClr val="FF0000"/>
                </a:solidFill>
              </a:rPr>
              <a:t>leads to</a:t>
            </a:r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81600" y="3352800"/>
            <a:ext cx="190499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794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Network and Smoking Behavior</a:t>
            </a:r>
            <a:endParaRPr lang="en-US" dirty="0"/>
          </a:p>
        </p:txBody>
      </p:sp>
      <p:pic>
        <p:nvPicPr>
          <p:cNvPr id="3" name="Picture 2" descr="smok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752600"/>
            <a:ext cx="1205000" cy="1500000"/>
          </a:xfrm>
          <a:prstGeom prst="rect">
            <a:avLst/>
          </a:prstGeom>
        </p:spPr>
      </p:pic>
      <p:pic>
        <p:nvPicPr>
          <p:cNvPr id="4" name="Picture 3" descr="canc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62600" y="1752600"/>
            <a:ext cx="1000000" cy="1500000"/>
          </a:xfrm>
          <a:prstGeom prst="rect">
            <a:avLst/>
          </a:prstGeom>
        </p:spPr>
      </p:pic>
      <p:pic>
        <p:nvPicPr>
          <p:cNvPr id="5" name="Picture 4" descr="friends_smokin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86400" y="4572000"/>
            <a:ext cx="1500000" cy="925000"/>
          </a:xfrm>
          <a:prstGeom prst="rect">
            <a:avLst/>
          </a:prstGeom>
        </p:spPr>
      </p:pic>
      <p:pic>
        <p:nvPicPr>
          <p:cNvPr id="8" name="Picture 7" descr="friend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66800" y="4495800"/>
            <a:ext cx="1295400" cy="111774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90600" y="3352800"/>
            <a:ext cx="6172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Smoking  </a:t>
            </a:r>
            <a:r>
              <a:rPr lang="en-US" dirty="0" smtClean="0">
                <a:solidFill>
                  <a:srgbClr val="FF0000"/>
                </a:solidFill>
              </a:rPr>
              <a:t>leads to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81600" y="3352800"/>
            <a:ext cx="190499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Cancer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5800" y="5486400"/>
            <a:ext cx="82296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Friendship                 Similar Smoking 					     Habits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765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Network and Smoking Behavior</a:t>
            </a:r>
            <a:endParaRPr lang="en-US" dirty="0"/>
          </a:p>
        </p:txBody>
      </p:sp>
      <p:pic>
        <p:nvPicPr>
          <p:cNvPr id="3" name="Picture 2" descr="smok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1752600"/>
            <a:ext cx="1205000" cy="1500000"/>
          </a:xfrm>
          <a:prstGeom prst="rect">
            <a:avLst/>
          </a:prstGeom>
        </p:spPr>
      </p:pic>
      <p:pic>
        <p:nvPicPr>
          <p:cNvPr id="4" name="Picture 3" descr="canc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62600" y="1752600"/>
            <a:ext cx="1000000" cy="1500000"/>
          </a:xfrm>
          <a:prstGeom prst="rect">
            <a:avLst/>
          </a:prstGeom>
        </p:spPr>
      </p:pic>
      <p:pic>
        <p:nvPicPr>
          <p:cNvPr id="5" name="Picture 4" descr="friends_smokin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86400" y="4572000"/>
            <a:ext cx="1500000" cy="925000"/>
          </a:xfrm>
          <a:prstGeom prst="rect">
            <a:avLst/>
          </a:prstGeom>
        </p:spPr>
      </p:pic>
      <p:pic>
        <p:nvPicPr>
          <p:cNvPr id="8" name="Picture 7" descr="friend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66800" y="4495800"/>
            <a:ext cx="1295400" cy="111774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90600" y="3352800"/>
            <a:ext cx="6172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Smoking  </a:t>
            </a:r>
            <a:r>
              <a:rPr lang="en-US" dirty="0" smtClean="0">
                <a:solidFill>
                  <a:srgbClr val="FF0000"/>
                </a:solidFill>
              </a:rPr>
              <a:t>leads to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81600" y="3352800"/>
            <a:ext cx="190499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Cancer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5800" y="5486400"/>
            <a:ext cx="8153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Friendship </a:t>
            </a:r>
            <a:r>
              <a:rPr lang="en-US" dirty="0" smtClean="0">
                <a:solidFill>
                  <a:srgbClr val="FF0000"/>
                </a:solidFill>
              </a:rPr>
              <a:t>leads to   </a:t>
            </a:r>
            <a:r>
              <a:rPr lang="en-US" dirty="0" smtClean="0"/>
              <a:t>Similar Smoking 					     Habits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246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Web search</a:t>
            </a:r>
          </a:p>
          <a:p>
            <a:r>
              <a:rPr lang="en-US" sz="2600" dirty="0"/>
              <a:t>Information extraction</a:t>
            </a:r>
          </a:p>
          <a:p>
            <a:r>
              <a:rPr lang="en-US" sz="2600" dirty="0"/>
              <a:t>Natural language processing</a:t>
            </a:r>
          </a:p>
          <a:p>
            <a:r>
              <a:rPr lang="en-US" sz="2600" dirty="0"/>
              <a:t>Perception</a:t>
            </a:r>
          </a:p>
          <a:p>
            <a:r>
              <a:rPr lang="en-US" sz="2600" dirty="0"/>
              <a:t>Medical diagnosis</a:t>
            </a:r>
          </a:p>
          <a:p>
            <a:r>
              <a:rPr lang="en-US" sz="2600" dirty="0"/>
              <a:t>Computational biology</a:t>
            </a:r>
          </a:p>
          <a:p>
            <a:r>
              <a:rPr lang="en-US" sz="2600" dirty="0"/>
              <a:t>Social networks</a:t>
            </a:r>
          </a:p>
          <a:p>
            <a:r>
              <a:rPr lang="en-US" sz="2600" dirty="0"/>
              <a:t>Ubiquitous computing</a:t>
            </a:r>
          </a:p>
          <a:p>
            <a:r>
              <a:rPr lang="en-US" sz="2600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62567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7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Examples</a:t>
            </a:r>
          </a:p>
        </p:txBody>
      </p:sp>
      <p:sp>
        <p:nvSpPr>
          <p:cNvPr id="94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 dirty="0"/>
              <a:t>Web search</a:t>
            </a:r>
          </a:p>
          <a:p>
            <a:r>
              <a:rPr lang="en-US" sz="2600" dirty="0"/>
              <a:t>Information extraction</a:t>
            </a:r>
          </a:p>
          <a:p>
            <a:r>
              <a:rPr lang="en-US" sz="2600" dirty="0"/>
              <a:t>Natural language processing</a:t>
            </a:r>
          </a:p>
          <a:p>
            <a:r>
              <a:rPr lang="en-US" sz="2600" dirty="0"/>
              <a:t>Perception</a:t>
            </a:r>
          </a:p>
          <a:p>
            <a:r>
              <a:rPr lang="en-US" sz="2600" dirty="0"/>
              <a:t>Medical diagnosis</a:t>
            </a:r>
          </a:p>
          <a:p>
            <a:r>
              <a:rPr lang="en-US" sz="2600" dirty="0"/>
              <a:t>Computational biology</a:t>
            </a:r>
          </a:p>
          <a:p>
            <a:r>
              <a:rPr lang="en-US" sz="26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Social networks</a:t>
            </a:r>
          </a:p>
          <a:p>
            <a:r>
              <a:rPr lang="en-US" sz="2600" dirty="0"/>
              <a:t>Ubiquitous computing</a:t>
            </a:r>
          </a:p>
          <a:p>
            <a:r>
              <a:rPr lang="en-US" sz="2600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41825777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04800" y="1524000"/>
            <a:ext cx="8229600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6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3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600" dirty="0" smtClean="0"/>
              <a:t>Real World</a:t>
            </a:r>
          </a:p>
          <a:p>
            <a:pPr lvl="1"/>
            <a:r>
              <a:rPr lang="en-US" sz="2200" dirty="0" smtClean="0"/>
              <a:t>Entities and Relationships</a:t>
            </a:r>
          </a:p>
          <a:p>
            <a:pPr lvl="1"/>
            <a:r>
              <a:rPr lang="en-US" sz="2200" dirty="0" smtClean="0"/>
              <a:t>Uncertain Behavior</a:t>
            </a:r>
          </a:p>
        </p:txBody>
      </p:sp>
    </p:spTree>
    <p:extLst>
      <p:ext uri="{BB962C8B-B14F-4D97-AF65-F5344CB8AC3E}">
        <p14:creationId xmlns:p14="http://schemas.microsoft.com/office/powerpoint/2010/main" val="1266400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Network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5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11240</TotalTime>
  <Words>1072</Words>
  <Application>Microsoft Macintosh PowerPoint</Application>
  <PresentationFormat>On-screen Show (4:3)</PresentationFormat>
  <Paragraphs>263</Paragraphs>
  <Slides>39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1_Network</vt:lpstr>
      <vt:lpstr>Equation</vt:lpstr>
      <vt:lpstr>Markov Logic Networks: Exploring their Application to Social Network Analysis</vt:lpstr>
      <vt:lpstr>Overview</vt:lpstr>
      <vt:lpstr>Social Network and Smoking Behavior</vt:lpstr>
      <vt:lpstr>Social Network and Smoking Behavior</vt:lpstr>
      <vt:lpstr>Social Network and Smoking Behavior</vt:lpstr>
      <vt:lpstr>Social Network and Smoking Behavior</vt:lpstr>
      <vt:lpstr>Examples</vt:lpstr>
      <vt:lpstr>Examples</vt:lpstr>
      <vt:lpstr>Motivation</vt:lpstr>
      <vt:lpstr>Motivation</vt:lpstr>
      <vt:lpstr>Overview</vt:lpstr>
      <vt:lpstr>Markov Logic [Richardson and Domingos 06]</vt:lpstr>
      <vt:lpstr>Example: Friends &amp; Smokers</vt:lpstr>
      <vt:lpstr>Example: Friends &amp; Smokers</vt:lpstr>
      <vt:lpstr>Example: Friends &amp; Smokers</vt:lpstr>
      <vt:lpstr>Example: Friends &amp; Smokers</vt:lpstr>
      <vt:lpstr>Example: Friends &amp; Smokers</vt:lpstr>
      <vt:lpstr>Example: Friends &amp; Smokers</vt:lpstr>
      <vt:lpstr>Example: Friends &amp; Smokers</vt:lpstr>
      <vt:lpstr>Example: Friends &amp; Smokers</vt:lpstr>
      <vt:lpstr>Probability Distribution</vt:lpstr>
      <vt:lpstr>Computing Probabilities: Marginal Inference</vt:lpstr>
      <vt:lpstr>Inference: Belief Propagation</vt:lpstr>
      <vt:lpstr>Belief Propagation</vt:lpstr>
      <vt:lpstr>Lifted Belief Propagation [Singla and Domingos, 2008]</vt:lpstr>
      <vt:lpstr>Learning Parameters  [Lowd and Domingos 07]</vt:lpstr>
      <vt:lpstr>Learning Parameters  [Lowd and Domingos 07]</vt:lpstr>
      <vt:lpstr>Overview</vt:lpstr>
      <vt:lpstr>Large Social Network Analysis</vt:lpstr>
      <vt:lpstr>Twitter Datasets  [Ruhela et al. ANTS 2011]</vt:lpstr>
      <vt:lpstr>Who “Tweets” on what?</vt:lpstr>
      <vt:lpstr>Who “Tweets” on what?</vt:lpstr>
      <vt:lpstr>Who “Tweets” on what?</vt:lpstr>
      <vt:lpstr>Features: Own Past Behavior</vt:lpstr>
      <vt:lpstr>Features: Followers’ Past Behavior</vt:lpstr>
      <vt:lpstr>Features: Followers’ Current Behavior</vt:lpstr>
      <vt:lpstr>Overview</vt:lpstr>
      <vt:lpstr>Challenges/Opportunities</vt:lpstr>
      <vt:lpstr>Other Research Directions</vt:lpstr>
    </vt:vector>
  </TitlesOfParts>
  <Company>none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Learning, Logic, and Probability: A Unified View</dc:title>
  <dc:creator>Pedro Domingos</dc:creator>
  <cp:lastModifiedBy>Parag Singla</cp:lastModifiedBy>
  <cp:revision>2046</cp:revision>
  <dcterms:created xsi:type="dcterms:W3CDTF">2003-03-05T07:43:43Z</dcterms:created>
  <dcterms:modified xsi:type="dcterms:W3CDTF">2012-10-04T21:09:16Z</dcterms:modified>
</cp:coreProperties>
</file>