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77" r:id="rId4"/>
    <p:sldMasterId id="2147483679" r:id="rId5"/>
  </p:sldMasterIdLst>
  <p:notesMasterIdLst>
    <p:notesMasterId r:id="rId25"/>
  </p:notesMasterIdLst>
  <p:sldIdLst>
    <p:sldId id="256" r:id="rId6"/>
    <p:sldId id="293" r:id="rId7"/>
    <p:sldId id="292" r:id="rId8"/>
    <p:sldId id="294" r:id="rId9"/>
    <p:sldId id="290" r:id="rId10"/>
    <p:sldId id="295" r:id="rId11"/>
    <p:sldId id="296" r:id="rId12"/>
    <p:sldId id="263" r:id="rId13"/>
    <p:sldId id="280" r:id="rId14"/>
    <p:sldId id="297" r:id="rId15"/>
    <p:sldId id="301" r:id="rId16"/>
    <p:sldId id="299" r:id="rId17"/>
    <p:sldId id="305" r:id="rId18"/>
    <p:sldId id="304" r:id="rId19"/>
    <p:sldId id="303" r:id="rId20"/>
    <p:sldId id="300" r:id="rId21"/>
    <p:sldId id="298" r:id="rId22"/>
    <p:sldId id="30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71AC6-61EB-4262-A19F-377D815B3FAC}" type="doc">
      <dgm:prSet loTypeId="urn:microsoft.com/office/officeart/2005/8/layout/pList1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56727AFA-9ADB-47AE-A3F1-AC3D3079AD24}">
      <dgm:prSet phldrT="[Text]"/>
      <dgm:spPr/>
      <dgm:t>
        <a:bodyPr/>
        <a:lstStyle/>
        <a:p>
          <a:r>
            <a:rPr lang="en-US" dirty="0" smtClean="0"/>
            <a:t>Content Analysis</a:t>
          </a:r>
          <a:endParaRPr lang="en-IN" dirty="0"/>
        </a:p>
      </dgm:t>
    </dgm:pt>
    <dgm:pt modelId="{21F565A1-8F17-4B95-86DA-A1509D3F923C}" type="parTrans" cxnId="{4B03B191-6056-46B8-9808-17C872A0ECD5}">
      <dgm:prSet/>
      <dgm:spPr/>
      <dgm:t>
        <a:bodyPr/>
        <a:lstStyle/>
        <a:p>
          <a:endParaRPr lang="en-IN"/>
        </a:p>
      </dgm:t>
    </dgm:pt>
    <dgm:pt modelId="{CA023C16-320B-45AB-BAD4-E4D5B5D248B9}" type="sibTrans" cxnId="{4B03B191-6056-46B8-9808-17C872A0ECD5}">
      <dgm:prSet/>
      <dgm:spPr/>
      <dgm:t>
        <a:bodyPr/>
        <a:lstStyle/>
        <a:p>
          <a:endParaRPr lang="en-IN"/>
        </a:p>
      </dgm:t>
    </dgm:pt>
    <dgm:pt modelId="{D02354F8-2329-4D0D-B294-69A2C71667C6}">
      <dgm:prSet phldrT="[Text]"/>
      <dgm:spPr/>
      <dgm:t>
        <a:bodyPr/>
        <a:lstStyle/>
        <a:p>
          <a:r>
            <a:rPr lang="en-US" dirty="0" smtClean="0"/>
            <a:t>Sentiment Analysis</a:t>
          </a:r>
          <a:endParaRPr lang="en-IN" dirty="0"/>
        </a:p>
      </dgm:t>
    </dgm:pt>
    <dgm:pt modelId="{3CE5E5AE-28D9-4270-8CE5-6AECF7FBA778}" type="parTrans" cxnId="{1ED729A1-F0FB-45AA-8A94-989911B572CD}">
      <dgm:prSet/>
      <dgm:spPr/>
      <dgm:t>
        <a:bodyPr/>
        <a:lstStyle/>
        <a:p>
          <a:endParaRPr lang="en-IN"/>
        </a:p>
      </dgm:t>
    </dgm:pt>
    <dgm:pt modelId="{8CFE6814-DA7B-4B6A-A73F-C7FD2C9F43CC}" type="sibTrans" cxnId="{1ED729A1-F0FB-45AA-8A94-989911B572CD}">
      <dgm:prSet/>
      <dgm:spPr/>
      <dgm:t>
        <a:bodyPr/>
        <a:lstStyle/>
        <a:p>
          <a:endParaRPr lang="en-IN"/>
        </a:p>
      </dgm:t>
    </dgm:pt>
    <dgm:pt modelId="{B03669B1-BBFC-43C1-BC96-1AE114BD9B1A}">
      <dgm:prSet phldrT="[Text]"/>
      <dgm:spPr/>
      <dgm:t>
        <a:bodyPr/>
        <a:lstStyle/>
        <a:p>
          <a:r>
            <a:rPr lang="en-US" dirty="0" smtClean="0"/>
            <a:t>Causal Analytics</a:t>
          </a:r>
          <a:endParaRPr lang="en-IN" dirty="0"/>
        </a:p>
      </dgm:t>
    </dgm:pt>
    <dgm:pt modelId="{3DDB952E-07F8-40FB-8E5E-436A88D41C7B}" type="parTrans" cxnId="{D57EBEBA-BE57-4732-B81C-6019D81ED8CA}">
      <dgm:prSet/>
      <dgm:spPr/>
      <dgm:t>
        <a:bodyPr/>
        <a:lstStyle/>
        <a:p>
          <a:endParaRPr lang="en-IN"/>
        </a:p>
      </dgm:t>
    </dgm:pt>
    <dgm:pt modelId="{716E5762-260C-43FE-B597-A26F89080328}" type="sibTrans" cxnId="{D57EBEBA-BE57-4732-B81C-6019D81ED8CA}">
      <dgm:prSet/>
      <dgm:spPr/>
      <dgm:t>
        <a:bodyPr/>
        <a:lstStyle/>
        <a:p>
          <a:endParaRPr lang="en-IN"/>
        </a:p>
      </dgm:t>
    </dgm:pt>
    <dgm:pt modelId="{889C2E08-6DC2-4E37-B318-C7CF546B75B3}">
      <dgm:prSet phldrT="[Text]"/>
      <dgm:spPr/>
      <dgm:t>
        <a:bodyPr/>
        <a:lstStyle/>
        <a:p>
          <a:r>
            <a:rPr lang="en-US" dirty="0" smtClean="0"/>
            <a:t>Social Network Analysis</a:t>
          </a:r>
          <a:endParaRPr lang="en-IN" dirty="0"/>
        </a:p>
      </dgm:t>
    </dgm:pt>
    <dgm:pt modelId="{7973210F-AE15-4370-B558-F7CC44F3CDC8}" type="parTrans" cxnId="{F3CA50DF-833C-4054-957C-4741203E56D0}">
      <dgm:prSet/>
      <dgm:spPr/>
      <dgm:t>
        <a:bodyPr/>
        <a:lstStyle/>
        <a:p>
          <a:endParaRPr lang="en-IN"/>
        </a:p>
      </dgm:t>
    </dgm:pt>
    <dgm:pt modelId="{7F657A1C-18E9-4E87-AEB7-1C931C70D7BA}" type="sibTrans" cxnId="{F3CA50DF-833C-4054-957C-4741203E56D0}">
      <dgm:prSet/>
      <dgm:spPr/>
      <dgm:t>
        <a:bodyPr/>
        <a:lstStyle/>
        <a:p>
          <a:endParaRPr lang="en-IN"/>
        </a:p>
      </dgm:t>
    </dgm:pt>
    <dgm:pt modelId="{B260ED7F-203D-4DFF-B252-E2BD5CCEDEFC}" type="pres">
      <dgm:prSet presAssocID="{9DC71AC6-61EB-4262-A19F-377D815B3F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EBD394-D1A1-44C7-80D3-619855BA6B0B}" type="pres">
      <dgm:prSet presAssocID="{56727AFA-9ADB-47AE-A3F1-AC3D3079AD24}" presName="compNode" presStyleCnt="0"/>
      <dgm:spPr/>
    </dgm:pt>
    <dgm:pt modelId="{6C923EE2-BA4E-4198-B753-AA3FB3F1BFE5}" type="pres">
      <dgm:prSet presAssocID="{56727AFA-9ADB-47AE-A3F1-AC3D3079AD24}" presName="pictRect" presStyleLbl="node1" presStyleIdx="0" presStyleCnt="4"/>
      <dgm:spPr>
        <a:solidFill>
          <a:schemeClr val="accent1">
            <a:lumMod val="40000"/>
            <a:lumOff val="60000"/>
          </a:schemeClr>
        </a:solidFill>
      </dgm:spPr>
    </dgm:pt>
    <dgm:pt modelId="{711903F4-D4E8-48EB-9D86-F1845B2657E5}" type="pres">
      <dgm:prSet presAssocID="{56727AFA-9ADB-47AE-A3F1-AC3D3079AD24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FB1179-8B9B-4237-AC89-8DBACA537ADD}" type="pres">
      <dgm:prSet presAssocID="{CA023C16-320B-45AB-BAD4-E4D5B5D248B9}" presName="sibTrans" presStyleLbl="sibTrans2D1" presStyleIdx="0" presStyleCnt="0"/>
      <dgm:spPr/>
      <dgm:t>
        <a:bodyPr/>
        <a:lstStyle/>
        <a:p>
          <a:endParaRPr lang="en-IN"/>
        </a:p>
      </dgm:t>
    </dgm:pt>
    <dgm:pt modelId="{CA9C0F2D-8AC9-413A-960B-E4F006D8237F}" type="pres">
      <dgm:prSet presAssocID="{D02354F8-2329-4D0D-B294-69A2C71667C6}" presName="compNode" presStyleCnt="0"/>
      <dgm:spPr/>
    </dgm:pt>
    <dgm:pt modelId="{3BCC76CD-A88C-407B-AA6C-B405B05F26C6}" type="pres">
      <dgm:prSet presAssocID="{D02354F8-2329-4D0D-B294-69A2C71667C6}" presName="pictRect" presStyleLbl="node1" presStyleIdx="1" presStyleCnt="4"/>
      <dgm:spPr>
        <a:solidFill>
          <a:schemeClr val="accent2">
            <a:lumMod val="40000"/>
            <a:lumOff val="60000"/>
          </a:schemeClr>
        </a:solidFill>
      </dgm:spPr>
    </dgm:pt>
    <dgm:pt modelId="{4198D63D-77D3-4021-8BDB-10E7F797E32D}" type="pres">
      <dgm:prSet presAssocID="{D02354F8-2329-4D0D-B294-69A2C71667C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9D7AB8-0C75-4D81-8992-002925BA618D}" type="pres">
      <dgm:prSet presAssocID="{8CFE6814-DA7B-4B6A-A73F-C7FD2C9F43CC}" presName="sibTrans" presStyleLbl="sibTrans2D1" presStyleIdx="0" presStyleCnt="0"/>
      <dgm:spPr/>
      <dgm:t>
        <a:bodyPr/>
        <a:lstStyle/>
        <a:p>
          <a:endParaRPr lang="en-IN"/>
        </a:p>
      </dgm:t>
    </dgm:pt>
    <dgm:pt modelId="{33A50424-E031-4711-A16F-EA6C94579DEB}" type="pres">
      <dgm:prSet presAssocID="{B03669B1-BBFC-43C1-BC96-1AE114BD9B1A}" presName="compNode" presStyleCnt="0"/>
      <dgm:spPr/>
    </dgm:pt>
    <dgm:pt modelId="{3105803B-9FAA-4906-8AEC-806D6E2D1C87}" type="pres">
      <dgm:prSet presAssocID="{B03669B1-BBFC-43C1-BC96-1AE114BD9B1A}" presName="pictRect" presStyleLbl="node1" presStyleIdx="2" presStyleCnt="4"/>
      <dgm:spPr>
        <a:solidFill>
          <a:srgbClr val="ABD38C"/>
        </a:solidFill>
      </dgm:spPr>
    </dgm:pt>
    <dgm:pt modelId="{56BD7BE9-7079-4BDB-9FC3-D0333DFD28B4}" type="pres">
      <dgm:prSet presAssocID="{B03669B1-BBFC-43C1-BC96-1AE114BD9B1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72BAE2-0E85-4375-B4C0-75902215FD12}" type="pres">
      <dgm:prSet presAssocID="{716E5762-260C-43FE-B597-A26F89080328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A2AEA0B-8B13-4D4C-A74E-3E96670C15F7}" type="pres">
      <dgm:prSet presAssocID="{889C2E08-6DC2-4E37-B318-C7CF546B75B3}" presName="compNode" presStyleCnt="0"/>
      <dgm:spPr/>
    </dgm:pt>
    <dgm:pt modelId="{5FC6BD3E-59B3-471D-88A8-C2D114CC6320}" type="pres">
      <dgm:prSet presAssocID="{889C2E08-6DC2-4E37-B318-C7CF546B75B3}" presName="pictRect" presStyleLbl="node1" presStyleIdx="3" presStyleCnt="4"/>
      <dgm:spPr/>
    </dgm:pt>
    <dgm:pt modelId="{46A78252-50D7-4624-A943-B38E5A98CB56}" type="pres">
      <dgm:prSet presAssocID="{889C2E08-6DC2-4E37-B318-C7CF546B75B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3CA50DF-833C-4054-957C-4741203E56D0}" srcId="{9DC71AC6-61EB-4262-A19F-377D815B3FAC}" destId="{889C2E08-6DC2-4E37-B318-C7CF546B75B3}" srcOrd="3" destOrd="0" parTransId="{7973210F-AE15-4370-B558-F7CC44F3CDC8}" sibTransId="{7F657A1C-18E9-4E87-AEB7-1C931C70D7BA}"/>
    <dgm:cxn modelId="{C0628883-B291-4850-A68C-D9283F2FF0CA}" type="presOf" srcId="{889C2E08-6DC2-4E37-B318-C7CF546B75B3}" destId="{46A78252-50D7-4624-A943-B38E5A98CB56}" srcOrd="0" destOrd="0" presId="urn:microsoft.com/office/officeart/2005/8/layout/pList1#1"/>
    <dgm:cxn modelId="{A8E996A0-0CE9-40C3-BEB5-7D7F1AD5BD2E}" type="presOf" srcId="{56727AFA-9ADB-47AE-A3F1-AC3D3079AD24}" destId="{711903F4-D4E8-48EB-9D86-F1845B2657E5}" srcOrd="0" destOrd="0" presId="urn:microsoft.com/office/officeart/2005/8/layout/pList1#1"/>
    <dgm:cxn modelId="{D0B61601-BDD4-4059-A237-3B77465363F8}" type="presOf" srcId="{9DC71AC6-61EB-4262-A19F-377D815B3FAC}" destId="{B260ED7F-203D-4DFF-B252-E2BD5CCEDEFC}" srcOrd="0" destOrd="0" presId="urn:microsoft.com/office/officeart/2005/8/layout/pList1#1"/>
    <dgm:cxn modelId="{1ED729A1-F0FB-45AA-8A94-989911B572CD}" srcId="{9DC71AC6-61EB-4262-A19F-377D815B3FAC}" destId="{D02354F8-2329-4D0D-B294-69A2C71667C6}" srcOrd="1" destOrd="0" parTransId="{3CE5E5AE-28D9-4270-8CE5-6AECF7FBA778}" sibTransId="{8CFE6814-DA7B-4B6A-A73F-C7FD2C9F43CC}"/>
    <dgm:cxn modelId="{213C373C-5CB9-4161-BDD2-D8C792FEB97D}" type="presOf" srcId="{B03669B1-BBFC-43C1-BC96-1AE114BD9B1A}" destId="{56BD7BE9-7079-4BDB-9FC3-D0333DFD28B4}" srcOrd="0" destOrd="0" presId="urn:microsoft.com/office/officeart/2005/8/layout/pList1#1"/>
    <dgm:cxn modelId="{B612F4FF-43B5-4B37-9D02-39670A30BCFB}" type="presOf" srcId="{716E5762-260C-43FE-B597-A26F89080328}" destId="{B972BAE2-0E85-4375-B4C0-75902215FD12}" srcOrd="0" destOrd="0" presId="urn:microsoft.com/office/officeart/2005/8/layout/pList1#1"/>
    <dgm:cxn modelId="{A5C64EE7-98CC-43CF-9D27-F701D229BFF3}" type="presOf" srcId="{8CFE6814-DA7B-4B6A-A73F-C7FD2C9F43CC}" destId="{599D7AB8-0C75-4D81-8992-002925BA618D}" srcOrd="0" destOrd="0" presId="urn:microsoft.com/office/officeart/2005/8/layout/pList1#1"/>
    <dgm:cxn modelId="{4B03B191-6056-46B8-9808-17C872A0ECD5}" srcId="{9DC71AC6-61EB-4262-A19F-377D815B3FAC}" destId="{56727AFA-9ADB-47AE-A3F1-AC3D3079AD24}" srcOrd="0" destOrd="0" parTransId="{21F565A1-8F17-4B95-86DA-A1509D3F923C}" sibTransId="{CA023C16-320B-45AB-BAD4-E4D5B5D248B9}"/>
    <dgm:cxn modelId="{D57EBEBA-BE57-4732-B81C-6019D81ED8CA}" srcId="{9DC71AC6-61EB-4262-A19F-377D815B3FAC}" destId="{B03669B1-BBFC-43C1-BC96-1AE114BD9B1A}" srcOrd="2" destOrd="0" parTransId="{3DDB952E-07F8-40FB-8E5E-436A88D41C7B}" sibTransId="{716E5762-260C-43FE-B597-A26F89080328}"/>
    <dgm:cxn modelId="{9925615F-CB90-480E-86DE-6E3D72B3E01D}" type="presOf" srcId="{CA023C16-320B-45AB-BAD4-E4D5B5D248B9}" destId="{87FB1179-8B9B-4237-AC89-8DBACA537ADD}" srcOrd="0" destOrd="0" presId="urn:microsoft.com/office/officeart/2005/8/layout/pList1#1"/>
    <dgm:cxn modelId="{EBD4340D-6FD2-4BF9-9934-9FFADD4105B6}" type="presOf" srcId="{D02354F8-2329-4D0D-B294-69A2C71667C6}" destId="{4198D63D-77D3-4021-8BDB-10E7F797E32D}" srcOrd="0" destOrd="0" presId="urn:microsoft.com/office/officeart/2005/8/layout/pList1#1"/>
    <dgm:cxn modelId="{805DB585-7168-4AF2-803D-277E6F6908B7}" type="presParOf" srcId="{B260ED7F-203D-4DFF-B252-E2BD5CCEDEFC}" destId="{F5EBD394-D1A1-44C7-80D3-619855BA6B0B}" srcOrd="0" destOrd="0" presId="urn:microsoft.com/office/officeart/2005/8/layout/pList1#1"/>
    <dgm:cxn modelId="{83763CCF-6D4F-4E43-B216-D8E293FE743F}" type="presParOf" srcId="{F5EBD394-D1A1-44C7-80D3-619855BA6B0B}" destId="{6C923EE2-BA4E-4198-B753-AA3FB3F1BFE5}" srcOrd="0" destOrd="0" presId="urn:microsoft.com/office/officeart/2005/8/layout/pList1#1"/>
    <dgm:cxn modelId="{8B973050-6EA3-4FB9-9D28-2090BB52E4F2}" type="presParOf" srcId="{F5EBD394-D1A1-44C7-80D3-619855BA6B0B}" destId="{711903F4-D4E8-48EB-9D86-F1845B2657E5}" srcOrd="1" destOrd="0" presId="urn:microsoft.com/office/officeart/2005/8/layout/pList1#1"/>
    <dgm:cxn modelId="{03DAFC7A-0B45-45D7-BF84-6E3F73B33309}" type="presParOf" srcId="{B260ED7F-203D-4DFF-B252-E2BD5CCEDEFC}" destId="{87FB1179-8B9B-4237-AC89-8DBACA537ADD}" srcOrd="1" destOrd="0" presId="urn:microsoft.com/office/officeart/2005/8/layout/pList1#1"/>
    <dgm:cxn modelId="{BE38D7D9-7E18-4394-814E-E6A4F1DF079D}" type="presParOf" srcId="{B260ED7F-203D-4DFF-B252-E2BD5CCEDEFC}" destId="{CA9C0F2D-8AC9-413A-960B-E4F006D8237F}" srcOrd="2" destOrd="0" presId="urn:microsoft.com/office/officeart/2005/8/layout/pList1#1"/>
    <dgm:cxn modelId="{7FF575C0-8CAF-4832-9D1B-27CDBE2A0E5D}" type="presParOf" srcId="{CA9C0F2D-8AC9-413A-960B-E4F006D8237F}" destId="{3BCC76CD-A88C-407B-AA6C-B405B05F26C6}" srcOrd="0" destOrd="0" presId="urn:microsoft.com/office/officeart/2005/8/layout/pList1#1"/>
    <dgm:cxn modelId="{2B3828B6-54F5-4B72-AC2C-CC5AE00D6F4A}" type="presParOf" srcId="{CA9C0F2D-8AC9-413A-960B-E4F006D8237F}" destId="{4198D63D-77D3-4021-8BDB-10E7F797E32D}" srcOrd="1" destOrd="0" presId="urn:microsoft.com/office/officeart/2005/8/layout/pList1#1"/>
    <dgm:cxn modelId="{A99ACF8F-9F82-47D0-8062-0F537CFAD080}" type="presParOf" srcId="{B260ED7F-203D-4DFF-B252-E2BD5CCEDEFC}" destId="{599D7AB8-0C75-4D81-8992-002925BA618D}" srcOrd="3" destOrd="0" presId="urn:microsoft.com/office/officeart/2005/8/layout/pList1#1"/>
    <dgm:cxn modelId="{DA817B9D-BD47-4659-9C4C-96C68202F650}" type="presParOf" srcId="{B260ED7F-203D-4DFF-B252-E2BD5CCEDEFC}" destId="{33A50424-E031-4711-A16F-EA6C94579DEB}" srcOrd="4" destOrd="0" presId="urn:microsoft.com/office/officeart/2005/8/layout/pList1#1"/>
    <dgm:cxn modelId="{6A807A32-E61E-4917-B150-6AB2C2EFDEB1}" type="presParOf" srcId="{33A50424-E031-4711-A16F-EA6C94579DEB}" destId="{3105803B-9FAA-4906-8AEC-806D6E2D1C87}" srcOrd="0" destOrd="0" presId="urn:microsoft.com/office/officeart/2005/8/layout/pList1#1"/>
    <dgm:cxn modelId="{210175BF-2056-48B1-BDA9-56190FE05346}" type="presParOf" srcId="{33A50424-E031-4711-A16F-EA6C94579DEB}" destId="{56BD7BE9-7079-4BDB-9FC3-D0333DFD28B4}" srcOrd="1" destOrd="0" presId="urn:microsoft.com/office/officeart/2005/8/layout/pList1#1"/>
    <dgm:cxn modelId="{B72B6D94-D2D8-4398-8362-DAAC9CBB169B}" type="presParOf" srcId="{B260ED7F-203D-4DFF-B252-E2BD5CCEDEFC}" destId="{B972BAE2-0E85-4375-B4C0-75902215FD12}" srcOrd="5" destOrd="0" presId="urn:microsoft.com/office/officeart/2005/8/layout/pList1#1"/>
    <dgm:cxn modelId="{F6A83920-94A3-4F97-A103-13AC91F1D4CE}" type="presParOf" srcId="{B260ED7F-203D-4DFF-B252-E2BD5CCEDEFC}" destId="{7A2AEA0B-8B13-4D4C-A74E-3E96670C15F7}" srcOrd="6" destOrd="0" presId="urn:microsoft.com/office/officeart/2005/8/layout/pList1#1"/>
    <dgm:cxn modelId="{03AD71B1-FF34-49AA-90C2-8AF081EE414A}" type="presParOf" srcId="{7A2AEA0B-8B13-4D4C-A74E-3E96670C15F7}" destId="{5FC6BD3E-59B3-471D-88A8-C2D114CC6320}" srcOrd="0" destOrd="0" presId="urn:microsoft.com/office/officeart/2005/8/layout/pList1#1"/>
    <dgm:cxn modelId="{2F95B680-CE46-473B-8A89-3383DB87EA79}" type="presParOf" srcId="{7A2AEA0B-8B13-4D4C-A74E-3E96670C15F7}" destId="{46A78252-50D7-4624-A943-B38E5A98CB5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6689C-AE68-4F36-BA67-F294063D4E8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C669207-4267-43F4-BB51-B700DEFA967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89C35F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Social Media</a:t>
          </a:r>
          <a:endParaRPr lang="en-IN" sz="1800" dirty="0">
            <a:solidFill>
              <a:schemeClr val="bg2"/>
            </a:solidFill>
          </a:endParaRPr>
        </a:p>
      </dgm:t>
    </dgm:pt>
    <dgm:pt modelId="{C96EC38C-7264-46E1-87EA-ABBB0CC71517}" type="parTrans" cxnId="{120108E5-6637-4992-A3F9-ADA8BA73F99F}">
      <dgm:prSet/>
      <dgm:spPr/>
      <dgm:t>
        <a:bodyPr/>
        <a:lstStyle/>
        <a:p>
          <a:endParaRPr lang="en-IN"/>
        </a:p>
      </dgm:t>
    </dgm:pt>
    <dgm:pt modelId="{6757718E-4C6A-4AE6-90F6-C0BDFCBEB9C5}" type="sibTrans" cxnId="{120108E5-6637-4992-A3F9-ADA8BA73F99F}">
      <dgm:prSet/>
      <dgm:spPr/>
      <dgm:t>
        <a:bodyPr/>
        <a:lstStyle/>
        <a:p>
          <a:endParaRPr lang="en-IN"/>
        </a:p>
      </dgm:t>
    </dgm:pt>
    <dgm:pt modelId="{F02F66A8-C3DA-4133-B028-A820C3D331E4}">
      <dgm:prSet phldrT="[Text]" custT="1"/>
      <dgm:spPr/>
      <dgm:t>
        <a:bodyPr/>
        <a:lstStyle/>
        <a:p>
          <a:r>
            <a:rPr lang="en-US" sz="1800" dirty="0" smtClean="0"/>
            <a:t>Issues and Opportunities</a:t>
          </a:r>
          <a:endParaRPr lang="en-IN" sz="1800" dirty="0"/>
        </a:p>
      </dgm:t>
    </dgm:pt>
    <dgm:pt modelId="{92326435-6290-49FF-ABA1-A646CE19399A}" type="parTrans" cxnId="{BC2CB7B8-FC4F-40C8-8F59-78494E885331}">
      <dgm:prSet/>
      <dgm:spPr/>
      <dgm:t>
        <a:bodyPr/>
        <a:lstStyle/>
        <a:p>
          <a:endParaRPr lang="en-IN"/>
        </a:p>
      </dgm:t>
    </dgm:pt>
    <dgm:pt modelId="{2A168D13-E4D6-451B-A8D7-5ADFD18CD244}" type="sibTrans" cxnId="{BC2CB7B8-FC4F-40C8-8F59-78494E885331}">
      <dgm:prSet/>
      <dgm:spPr/>
      <dgm:t>
        <a:bodyPr/>
        <a:lstStyle/>
        <a:p>
          <a:endParaRPr lang="en-IN"/>
        </a:p>
      </dgm:t>
    </dgm:pt>
    <dgm:pt modelId="{B6BFF22E-1FFB-41A8-A4CB-6171CECFF0DF}">
      <dgm:prSet phldrT="[Text]" custT="1"/>
      <dgm:spPr/>
      <dgm:t>
        <a:bodyPr/>
        <a:lstStyle/>
        <a:p>
          <a:r>
            <a:rPr lang="en-US" sz="1800" dirty="0" smtClean="0"/>
            <a:t>Events</a:t>
          </a:r>
          <a:endParaRPr lang="en-IN" sz="1800" dirty="0"/>
        </a:p>
      </dgm:t>
    </dgm:pt>
    <dgm:pt modelId="{DAEEA639-7A13-4E02-BA49-55314CC34747}" type="parTrans" cxnId="{55A34CD0-34DD-4795-94AF-BC36BC3F91B6}">
      <dgm:prSet/>
      <dgm:spPr/>
      <dgm:t>
        <a:bodyPr/>
        <a:lstStyle/>
        <a:p>
          <a:endParaRPr lang="en-IN"/>
        </a:p>
      </dgm:t>
    </dgm:pt>
    <dgm:pt modelId="{EF1C642A-8DC2-4DE4-8ACE-5CEA2E80DD11}" type="sibTrans" cxnId="{55A34CD0-34DD-4795-94AF-BC36BC3F91B6}">
      <dgm:prSet/>
      <dgm:spPr/>
      <dgm:t>
        <a:bodyPr/>
        <a:lstStyle/>
        <a:p>
          <a:endParaRPr lang="en-IN"/>
        </a:p>
      </dgm:t>
    </dgm:pt>
    <dgm:pt modelId="{7C6D4437-2DF9-4F5F-8BE8-9CB1B0EB20B7}">
      <dgm:prSet phldrT="[Text]" custT="1"/>
      <dgm:spPr/>
      <dgm:t>
        <a:bodyPr/>
        <a:lstStyle/>
        <a:p>
          <a:r>
            <a:rPr lang="en-US" sz="1800" dirty="0" smtClean="0"/>
            <a:t>Context to interpret Business Data</a:t>
          </a:r>
          <a:endParaRPr lang="en-IN" sz="1800" dirty="0"/>
        </a:p>
      </dgm:t>
    </dgm:pt>
    <dgm:pt modelId="{3D7A9A1C-04A6-4B09-A99E-EBD532A3F5F3}" type="parTrans" cxnId="{E0BD5C14-0D31-4A37-9C47-57A55ACAF50D}">
      <dgm:prSet/>
      <dgm:spPr/>
      <dgm:t>
        <a:bodyPr/>
        <a:lstStyle/>
        <a:p>
          <a:endParaRPr lang="en-IN"/>
        </a:p>
      </dgm:t>
    </dgm:pt>
    <dgm:pt modelId="{FE87FD10-A584-4A0E-ADBA-99BDB7D4F50B}" type="sibTrans" cxnId="{E0BD5C14-0D31-4A37-9C47-57A55ACAF50D}">
      <dgm:prSet/>
      <dgm:spPr/>
      <dgm:t>
        <a:bodyPr/>
        <a:lstStyle/>
        <a:p>
          <a:endParaRPr lang="en-IN"/>
        </a:p>
      </dgm:t>
    </dgm:pt>
    <dgm:pt modelId="{631A0B17-1E9A-4BFF-9A6B-038211CD060F}">
      <dgm:prSet phldrT="[Text]" custT="1"/>
      <dgm:spPr/>
      <dgm:t>
        <a:bodyPr/>
        <a:lstStyle/>
        <a:p>
          <a:r>
            <a:rPr lang="en-US" sz="1800" dirty="0" smtClean="0"/>
            <a:t>Impact on business</a:t>
          </a:r>
          <a:endParaRPr lang="en-IN" sz="1800" dirty="0"/>
        </a:p>
      </dgm:t>
    </dgm:pt>
    <dgm:pt modelId="{1A19EE06-5321-4A34-9EDB-0EECABB53251}" type="parTrans" cxnId="{9B6F1DC4-5CB1-449C-BF5A-6D65160AA6CE}">
      <dgm:prSet/>
      <dgm:spPr/>
      <dgm:t>
        <a:bodyPr/>
        <a:lstStyle/>
        <a:p>
          <a:endParaRPr lang="en-IN"/>
        </a:p>
      </dgm:t>
    </dgm:pt>
    <dgm:pt modelId="{1845F9DC-F368-419A-9FF1-856CBDF5AFA5}" type="sibTrans" cxnId="{9B6F1DC4-5CB1-449C-BF5A-6D65160AA6CE}">
      <dgm:prSet/>
      <dgm:spPr/>
      <dgm:t>
        <a:bodyPr/>
        <a:lstStyle/>
        <a:p>
          <a:endParaRPr lang="en-IN"/>
        </a:p>
      </dgm:t>
    </dgm:pt>
    <dgm:pt modelId="{EC7069B7-384F-4D91-83A3-768A829D0F25}" type="pres">
      <dgm:prSet presAssocID="{C3E6689C-AE68-4F36-BA67-F294063D4E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2447FD6-EDB2-41B9-B9AA-60D1E7A9A354}" type="pres">
      <dgm:prSet presAssocID="{7C669207-4267-43F4-BB51-B700DEFA9679}" presName="centerShape" presStyleLbl="node0" presStyleIdx="0" presStyleCnt="1"/>
      <dgm:spPr/>
      <dgm:t>
        <a:bodyPr/>
        <a:lstStyle/>
        <a:p>
          <a:endParaRPr lang="en-IN"/>
        </a:p>
      </dgm:t>
    </dgm:pt>
    <dgm:pt modelId="{28A2D48F-D44E-44F0-A60A-132E986E4EB2}" type="pres">
      <dgm:prSet presAssocID="{F02F66A8-C3DA-4133-B028-A820C3D331E4}" presName="node" presStyleLbl="node1" presStyleIdx="0" presStyleCnt="4" custScaleX="142349" custScaleY="1345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6C54BA-CC04-4EEA-AD11-F56012794F79}" type="pres">
      <dgm:prSet presAssocID="{F02F66A8-C3DA-4133-B028-A820C3D331E4}" presName="dummy" presStyleCnt="0"/>
      <dgm:spPr/>
    </dgm:pt>
    <dgm:pt modelId="{13E758DE-0BE6-46AA-A917-2AF713939FD4}" type="pres">
      <dgm:prSet presAssocID="{2A168D13-E4D6-451B-A8D7-5ADFD18CD244}" presName="sibTrans" presStyleLbl="sibTrans2D1" presStyleIdx="0" presStyleCnt="4"/>
      <dgm:spPr/>
      <dgm:t>
        <a:bodyPr/>
        <a:lstStyle/>
        <a:p>
          <a:endParaRPr lang="en-IN"/>
        </a:p>
      </dgm:t>
    </dgm:pt>
    <dgm:pt modelId="{D55A44F8-CB98-46BE-927A-3BCF81BCDF44}" type="pres">
      <dgm:prSet presAssocID="{B6BFF22E-1FFB-41A8-A4CB-6171CECFF0DF}" presName="node" presStyleLbl="node1" presStyleIdx="1" presStyleCnt="4" custScaleX="142349" custScaleY="1345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19AEF7-E58A-4814-BABB-2A96FF28470D}" type="pres">
      <dgm:prSet presAssocID="{B6BFF22E-1FFB-41A8-A4CB-6171CECFF0DF}" presName="dummy" presStyleCnt="0"/>
      <dgm:spPr/>
    </dgm:pt>
    <dgm:pt modelId="{B97C4A0D-C586-4383-9220-A46205804CE6}" type="pres">
      <dgm:prSet presAssocID="{EF1C642A-8DC2-4DE4-8ACE-5CEA2E80DD11}" presName="sibTrans" presStyleLbl="sibTrans2D1" presStyleIdx="1" presStyleCnt="4"/>
      <dgm:spPr/>
      <dgm:t>
        <a:bodyPr/>
        <a:lstStyle/>
        <a:p>
          <a:endParaRPr lang="en-IN"/>
        </a:p>
      </dgm:t>
    </dgm:pt>
    <dgm:pt modelId="{2750F256-D367-4390-971C-6C5CDFB68244}" type="pres">
      <dgm:prSet presAssocID="{7C6D4437-2DF9-4F5F-8BE8-9CB1B0EB20B7}" presName="node" presStyleLbl="node1" presStyleIdx="2" presStyleCnt="4" custScaleX="142349" custScaleY="1345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1C4D4A-CA20-46BC-AA45-37CB32765352}" type="pres">
      <dgm:prSet presAssocID="{7C6D4437-2DF9-4F5F-8BE8-9CB1B0EB20B7}" presName="dummy" presStyleCnt="0"/>
      <dgm:spPr/>
    </dgm:pt>
    <dgm:pt modelId="{0E545C04-BA55-4239-A63E-8B96EC212FE0}" type="pres">
      <dgm:prSet presAssocID="{FE87FD10-A584-4A0E-ADBA-99BDB7D4F50B}" presName="sibTrans" presStyleLbl="sibTrans2D1" presStyleIdx="2" presStyleCnt="4"/>
      <dgm:spPr/>
      <dgm:t>
        <a:bodyPr/>
        <a:lstStyle/>
        <a:p>
          <a:endParaRPr lang="en-IN"/>
        </a:p>
      </dgm:t>
    </dgm:pt>
    <dgm:pt modelId="{FBB13B77-56CF-4128-9410-6F63C78DD09D}" type="pres">
      <dgm:prSet presAssocID="{631A0B17-1E9A-4BFF-9A6B-038211CD060F}" presName="node" presStyleLbl="node1" presStyleIdx="3" presStyleCnt="4" custScaleX="142349" custScaleY="1345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92CD1E-C704-46C2-B6DE-91FFCACE8135}" type="pres">
      <dgm:prSet presAssocID="{631A0B17-1E9A-4BFF-9A6B-038211CD060F}" presName="dummy" presStyleCnt="0"/>
      <dgm:spPr/>
    </dgm:pt>
    <dgm:pt modelId="{6BC76E62-7550-4F81-9085-6EB1DB686AFC}" type="pres">
      <dgm:prSet presAssocID="{1845F9DC-F368-419A-9FF1-856CBDF5AFA5}" presName="sibTrans" presStyleLbl="sibTrans2D1" presStyleIdx="3" presStyleCnt="4"/>
      <dgm:spPr/>
      <dgm:t>
        <a:bodyPr/>
        <a:lstStyle/>
        <a:p>
          <a:endParaRPr lang="en-IN"/>
        </a:p>
      </dgm:t>
    </dgm:pt>
  </dgm:ptLst>
  <dgm:cxnLst>
    <dgm:cxn modelId="{EB70E52B-608B-45CF-BAC0-2887BD74618B}" type="presOf" srcId="{7C6D4437-2DF9-4F5F-8BE8-9CB1B0EB20B7}" destId="{2750F256-D367-4390-971C-6C5CDFB68244}" srcOrd="0" destOrd="0" presId="urn:microsoft.com/office/officeart/2005/8/layout/radial6"/>
    <dgm:cxn modelId="{E0BD5C14-0D31-4A37-9C47-57A55ACAF50D}" srcId="{7C669207-4267-43F4-BB51-B700DEFA9679}" destId="{7C6D4437-2DF9-4F5F-8BE8-9CB1B0EB20B7}" srcOrd="2" destOrd="0" parTransId="{3D7A9A1C-04A6-4B09-A99E-EBD532A3F5F3}" sibTransId="{FE87FD10-A584-4A0E-ADBA-99BDB7D4F50B}"/>
    <dgm:cxn modelId="{8FE61F53-2CAC-46DC-B32B-D6A7AA7F3AEE}" type="presOf" srcId="{7C669207-4267-43F4-BB51-B700DEFA9679}" destId="{92447FD6-EDB2-41B9-B9AA-60D1E7A9A354}" srcOrd="0" destOrd="0" presId="urn:microsoft.com/office/officeart/2005/8/layout/radial6"/>
    <dgm:cxn modelId="{9C2A93E3-1342-47BC-9EB5-92CA9C934045}" type="presOf" srcId="{C3E6689C-AE68-4F36-BA67-F294063D4E8B}" destId="{EC7069B7-384F-4D91-83A3-768A829D0F25}" srcOrd="0" destOrd="0" presId="urn:microsoft.com/office/officeart/2005/8/layout/radial6"/>
    <dgm:cxn modelId="{86947CC1-1744-4BA0-B5C3-71473DE01D66}" type="presOf" srcId="{FE87FD10-A584-4A0E-ADBA-99BDB7D4F50B}" destId="{0E545C04-BA55-4239-A63E-8B96EC212FE0}" srcOrd="0" destOrd="0" presId="urn:microsoft.com/office/officeart/2005/8/layout/radial6"/>
    <dgm:cxn modelId="{0140DA56-A2B2-44C2-A082-CEC0A19E48A2}" type="presOf" srcId="{B6BFF22E-1FFB-41A8-A4CB-6171CECFF0DF}" destId="{D55A44F8-CB98-46BE-927A-3BCF81BCDF44}" srcOrd="0" destOrd="0" presId="urn:microsoft.com/office/officeart/2005/8/layout/radial6"/>
    <dgm:cxn modelId="{3E54EAB7-0832-4BA3-9C52-50C7D7B2E612}" type="presOf" srcId="{EF1C642A-8DC2-4DE4-8ACE-5CEA2E80DD11}" destId="{B97C4A0D-C586-4383-9220-A46205804CE6}" srcOrd="0" destOrd="0" presId="urn:microsoft.com/office/officeart/2005/8/layout/radial6"/>
    <dgm:cxn modelId="{55A34CD0-34DD-4795-94AF-BC36BC3F91B6}" srcId="{7C669207-4267-43F4-BB51-B700DEFA9679}" destId="{B6BFF22E-1FFB-41A8-A4CB-6171CECFF0DF}" srcOrd="1" destOrd="0" parTransId="{DAEEA639-7A13-4E02-BA49-55314CC34747}" sibTransId="{EF1C642A-8DC2-4DE4-8ACE-5CEA2E80DD11}"/>
    <dgm:cxn modelId="{9B6F1DC4-5CB1-449C-BF5A-6D65160AA6CE}" srcId="{7C669207-4267-43F4-BB51-B700DEFA9679}" destId="{631A0B17-1E9A-4BFF-9A6B-038211CD060F}" srcOrd="3" destOrd="0" parTransId="{1A19EE06-5321-4A34-9EDB-0EECABB53251}" sibTransId="{1845F9DC-F368-419A-9FF1-856CBDF5AFA5}"/>
    <dgm:cxn modelId="{120108E5-6637-4992-A3F9-ADA8BA73F99F}" srcId="{C3E6689C-AE68-4F36-BA67-F294063D4E8B}" destId="{7C669207-4267-43F4-BB51-B700DEFA9679}" srcOrd="0" destOrd="0" parTransId="{C96EC38C-7264-46E1-87EA-ABBB0CC71517}" sibTransId="{6757718E-4C6A-4AE6-90F6-C0BDFCBEB9C5}"/>
    <dgm:cxn modelId="{B7CE4ADB-D66C-44FE-9D3D-FAA93496266B}" type="presOf" srcId="{2A168D13-E4D6-451B-A8D7-5ADFD18CD244}" destId="{13E758DE-0BE6-46AA-A917-2AF713939FD4}" srcOrd="0" destOrd="0" presId="urn:microsoft.com/office/officeart/2005/8/layout/radial6"/>
    <dgm:cxn modelId="{58E36476-97EB-4E12-B8A0-F58CDE87E91A}" type="presOf" srcId="{F02F66A8-C3DA-4133-B028-A820C3D331E4}" destId="{28A2D48F-D44E-44F0-A60A-132E986E4EB2}" srcOrd="0" destOrd="0" presId="urn:microsoft.com/office/officeart/2005/8/layout/radial6"/>
    <dgm:cxn modelId="{BC2CB7B8-FC4F-40C8-8F59-78494E885331}" srcId="{7C669207-4267-43F4-BB51-B700DEFA9679}" destId="{F02F66A8-C3DA-4133-B028-A820C3D331E4}" srcOrd="0" destOrd="0" parTransId="{92326435-6290-49FF-ABA1-A646CE19399A}" sibTransId="{2A168D13-E4D6-451B-A8D7-5ADFD18CD244}"/>
    <dgm:cxn modelId="{14FADD73-3EC5-4A83-9C00-1B493B48E817}" type="presOf" srcId="{1845F9DC-F368-419A-9FF1-856CBDF5AFA5}" destId="{6BC76E62-7550-4F81-9085-6EB1DB686AFC}" srcOrd="0" destOrd="0" presId="urn:microsoft.com/office/officeart/2005/8/layout/radial6"/>
    <dgm:cxn modelId="{531B852F-F6ED-4DD9-A885-56ECB1C35C81}" type="presOf" srcId="{631A0B17-1E9A-4BFF-9A6B-038211CD060F}" destId="{FBB13B77-56CF-4128-9410-6F63C78DD09D}" srcOrd="0" destOrd="0" presId="urn:microsoft.com/office/officeart/2005/8/layout/radial6"/>
    <dgm:cxn modelId="{915600D5-E7E1-488C-A878-0B4034AD3C53}" type="presParOf" srcId="{EC7069B7-384F-4D91-83A3-768A829D0F25}" destId="{92447FD6-EDB2-41B9-B9AA-60D1E7A9A354}" srcOrd="0" destOrd="0" presId="urn:microsoft.com/office/officeart/2005/8/layout/radial6"/>
    <dgm:cxn modelId="{8EAE20E1-02BA-4ED1-AA74-76E176D95B88}" type="presParOf" srcId="{EC7069B7-384F-4D91-83A3-768A829D0F25}" destId="{28A2D48F-D44E-44F0-A60A-132E986E4EB2}" srcOrd="1" destOrd="0" presId="urn:microsoft.com/office/officeart/2005/8/layout/radial6"/>
    <dgm:cxn modelId="{435DED52-2B9C-43F3-93F1-7BAA2D475059}" type="presParOf" srcId="{EC7069B7-384F-4D91-83A3-768A829D0F25}" destId="{176C54BA-CC04-4EEA-AD11-F56012794F79}" srcOrd="2" destOrd="0" presId="urn:microsoft.com/office/officeart/2005/8/layout/radial6"/>
    <dgm:cxn modelId="{3834FF65-DB89-4089-B255-11700B3EF267}" type="presParOf" srcId="{EC7069B7-384F-4D91-83A3-768A829D0F25}" destId="{13E758DE-0BE6-46AA-A917-2AF713939FD4}" srcOrd="3" destOrd="0" presId="urn:microsoft.com/office/officeart/2005/8/layout/radial6"/>
    <dgm:cxn modelId="{A4AF2A69-DF03-4680-89FD-6FAF1D8A788A}" type="presParOf" srcId="{EC7069B7-384F-4D91-83A3-768A829D0F25}" destId="{D55A44F8-CB98-46BE-927A-3BCF81BCDF44}" srcOrd="4" destOrd="0" presId="urn:microsoft.com/office/officeart/2005/8/layout/radial6"/>
    <dgm:cxn modelId="{53FD9A1F-CBE0-4286-A878-596952FC9E6C}" type="presParOf" srcId="{EC7069B7-384F-4D91-83A3-768A829D0F25}" destId="{1A19AEF7-E58A-4814-BABB-2A96FF28470D}" srcOrd="5" destOrd="0" presId="urn:microsoft.com/office/officeart/2005/8/layout/radial6"/>
    <dgm:cxn modelId="{0CD77B38-48C5-49FC-9640-BF28643EE410}" type="presParOf" srcId="{EC7069B7-384F-4D91-83A3-768A829D0F25}" destId="{B97C4A0D-C586-4383-9220-A46205804CE6}" srcOrd="6" destOrd="0" presId="urn:microsoft.com/office/officeart/2005/8/layout/radial6"/>
    <dgm:cxn modelId="{2F2E2DBA-6FAB-4CF4-AFF2-D76C44BBA3A3}" type="presParOf" srcId="{EC7069B7-384F-4D91-83A3-768A829D0F25}" destId="{2750F256-D367-4390-971C-6C5CDFB68244}" srcOrd="7" destOrd="0" presId="urn:microsoft.com/office/officeart/2005/8/layout/radial6"/>
    <dgm:cxn modelId="{67DD7A57-8CF6-48BE-81BC-9E12CA9E4F01}" type="presParOf" srcId="{EC7069B7-384F-4D91-83A3-768A829D0F25}" destId="{261C4D4A-CA20-46BC-AA45-37CB32765352}" srcOrd="8" destOrd="0" presId="urn:microsoft.com/office/officeart/2005/8/layout/radial6"/>
    <dgm:cxn modelId="{2AFDA5E1-50A3-4587-A4CD-AC686576FAF4}" type="presParOf" srcId="{EC7069B7-384F-4D91-83A3-768A829D0F25}" destId="{0E545C04-BA55-4239-A63E-8B96EC212FE0}" srcOrd="9" destOrd="0" presId="urn:microsoft.com/office/officeart/2005/8/layout/radial6"/>
    <dgm:cxn modelId="{97B9E303-E826-496C-B595-96CE2746E2F5}" type="presParOf" srcId="{EC7069B7-384F-4D91-83A3-768A829D0F25}" destId="{FBB13B77-56CF-4128-9410-6F63C78DD09D}" srcOrd="10" destOrd="0" presId="urn:microsoft.com/office/officeart/2005/8/layout/radial6"/>
    <dgm:cxn modelId="{087DBC11-BDD9-4033-8E94-569295B0419E}" type="presParOf" srcId="{EC7069B7-384F-4D91-83A3-768A829D0F25}" destId="{E492CD1E-C704-46C2-B6DE-91FFCACE8135}" srcOrd="11" destOrd="0" presId="urn:microsoft.com/office/officeart/2005/8/layout/radial6"/>
    <dgm:cxn modelId="{D52120BE-492F-41AE-8B80-6490BE28FA80}" type="presParOf" srcId="{EC7069B7-384F-4D91-83A3-768A829D0F25}" destId="{6BC76E62-7550-4F81-9085-6EB1DB686A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C7C94-F903-4B8F-B979-EF533BEC246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B0E995-CE9F-4FDF-9E37-193B465E4884}">
      <dgm:prSet phldrT="[Text]"/>
      <dgm:spPr/>
      <dgm:t>
        <a:bodyPr/>
        <a:lstStyle/>
        <a:p>
          <a:r>
            <a:rPr lang="en-US" dirty="0" smtClean="0"/>
            <a:t>?</a:t>
          </a:r>
          <a:endParaRPr lang="en-IN" dirty="0"/>
        </a:p>
      </dgm:t>
    </dgm:pt>
    <dgm:pt modelId="{431A82A1-71B9-4ACD-A61C-97D53F4C8111}" type="parTrans" cxnId="{773711A4-A7E6-48D5-9C28-8C0CB6AC08DD}">
      <dgm:prSet/>
      <dgm:spPr/>
      <dgm:t>
        <a:bodyPr/>
        <a:lstStyle/>
        <a:p>
          <a:endParaRPr lang="en-IN"/>
        </a:p>
      </dgm:t>
    </dgm:pt>
    <dgm:pt modelId="{EA88B752-7B27-4D32-8B7B-BDF445F5CE83}" type="sibTrans" cxnId="{773711A4-A7E6-48D5-9C28-8C0CB6AC08DD}">
      <dgm:prSet/>
      <dgm:spPr/>
      <dgm:t>
        <a:bodyPr/>
        <a:lstStyle/>
        <a:p>
          <a:endParaRPr lang="en-IN"/>
        </a:p>
      </dgm:t>
    </dgm:pt>
    <dgm:pt modelId="{15C3DF0E-DB68-4E85-9EA6-57C26BE7F590}">
      <dgm:prSet phldrT="[Text]"/>
      <dgm:spPr/>
      <dgm:t>
        <a:bodyPr/>
        <a:lstStyle/>
        <a:p>
          <a:r>
            <a:rPr lang="en-US" dirty="0" smtClean="0"/>
            <a:t>?</a:t>
          </a:r>
          <a:endParaRPr lang="en-IN" dirty="0"/>
        </a:p>
      </dgm:t>
    </dgm:pt>
    <dgm:pt modelId="{C03A2BCB-1C4C-43D8-8E17-68AC4E04094D}" type="parTrans" cxnId="{75571453-6679-4B3E-9441-2C9685BD4F68}">
      <dgm:prSet/>
      <dgm:spPr/>
      <dgm:t>
        <a:bodyPr/>
        <a:lstStyle/>
        <a:p>
          <a:endParaRPr lang="en-IN"/>
        </a:p>
      </dgm:t>
    </dgm:pt>
    <dgm:pt modelId="{B33B27F3-3995-41F8-80F9-FF1D9296C159}" type="sibTrans" cxnId="{75571453-6679-4B3E-9441-2C9685BD4F68}">
      <dgm:prSet/>
      <dgm:spPr/>
      <dgm:t>
        <a:bodyPr/>
        <a:lstStyle/>
        <a:p>
          <a:endParaRPr lang="en-IN"/>
        </a:p>
      </dgm:t>
    </dgm:pt>
    <dgm:pt modelId="{B8FC4E40-61CC-4D9E-866A-223B80C62648}">
      <dgm:prSet phldrT="[Text]"/>
      <dgm:spPr/>
      <dgm:t>
        <a:bodyPr/>
        <a:lstStyle/>
        <a:p>
          <a:r>
            <a:rPr lang="en-US" dirty="0" smtClean="0"/>
            <a:t>?</a:t>
          </a:r>
          <a:endParaRPr lang="en-IN" dirty="0"/>
        </a:p>
      </dgm:t>
    </dgm:pt>
    <dgm:pt modelId="{4A9FFEE4-4E12-4164-BB84-356B7BCB8B97}" type="parTrans" cxnId="{044D0640-B917-48F8-936E-8BDDFCFBD55D}">
      <dgm:prSet/>
      <dgm:spPr/>
      <dgm:t>
        <a:bodyPr/>
        <a:lstStyle/>
        <a:p>
          <a:endParaRPr lang="en-IN"/>
        </a:p>
      </dgm:t>
    </dgm:pt>
    <dgm:pt modelId="{AA85DB9A-2CE2-4535-BE78-5E5240D2F7C9}" type="sibTrans" cxnId="{044D0640-B917-48F8-936E-8BDDFCFBD55D}">
      <dgm:prSet/>
      <dgm:spPr/>
      <dgm:t>
        <a:bodyPr/>
        <a:lstStyle/>
        <a:p>
          <a:endParaRPr lang="en-IN"/>
        </a:p>
      </dgm:t>
    </dgm:pt>
    <dgm:pt modelId="{0BE1A72F-A2F3-4A59-A5E1-97B114DFE355}" type="pres">
      <dgm:prSet presAssocID="{F78C7C94-F903-4B8F-B979-EF533BEC246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E48028E3-DB9C-4699-B45F-171C71A1F73B}" type="pres">
      <dgm:prSet presAssocID="{C6B0E995-CE9F-4FDF-9E37-193B465E4884}" presName="Accent1" presStyleCnt="0"/>
      <dgm:spPr/>
    </dgm:pt>
    <dgm:pt modelId="{69888B30-87CD-4558-BF55-F3C7139C8A84}" type="pres">
      <dgm:prSet presAssocID="{C6B0E995-CE9F-4FDF-9E37-193B465E4884}" presName="Accent" presStyleLbl="node1" presStyleIdx="0" presStyleCnt="3"/>
      <dgm:spPr/>
    </dgm:pt>
    <dgm:pt modelId="{E0952EC9-A1D0-484A-B66C-6488F4AA0374}" type="pres">
      <dgm:prSet presAssocID="{C6B0E995-CE9F-4FDF-9E37-193B465E488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E5A290-0704-4FD4-A4F0-0E3667AA5987}" type="pres">
      <dgm:prSet presAssocID="{15C3DF0E-DB68-4E85-9EA6-57C26BE7F590}" presName="Accent2" presStyleCnt="0"/>
      <dgm:spPr/>
    </dgm:pt>
    <dgm:pt modelId="{A60F0AB5-73F9-4782-8CAE-94BE71A6756C}" type="pres">
      <dgm:prSet presAssocID="{15C3DF0E-DB68-4E85-9EA6-57C26BE7F590}" presName="Accent" presStyleLbl="node1" presStyleIdx="1" presStyleCnt="3"/>
      <dgm:spPr/>
    </dgm:pt>
    <dgm:pt modelId="{06FEE4C7-60C6-4A85-B9E1-2AAAD9783319}" type="pres">
      <dgm:prSet presAssocID="{15C3DF0E-DB68-4E85-9EA6-57C26BE7F5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3CB4BD-BD4D-4CCA-B3D9-53A6515B61C3}" type="pres">
      <dgm:prSet presAssocID="{B8FC4E40-61CC-4D9E-866A-223B80C62648}" presName="Accent3" presStyleCnt="0"/>
      <dgm:spPr/>
    </dgm:pt>
    <dgm:pt modelId="{8AB43320-EDE8-47C3-A838-E8E14D513055}" type="pres">
      <dgm:prSet presAssocID="{B8FC4E40-61CC-4D9E-866A-223B80C62648}" presName="Accent" presStyleLbl="node1" presStyleIdx="2" presStyleCnt="3"/>
      <dgm:spPr/>
    </dgm:pt>
    <dgm:pt modelId="{A66EC382-3C32-4E4F-BE3D-93CD0078795E}" type="pres">
      <dgm:prSet presAssocID="{B8FC4E40-61CC-4D9E-866A-223B80C6264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8D23460-5201-465C-95B4-9F5D7D92B48A}" type="presOf" srcId="{B8FC4E40-61CC-4D9E-866A-223B80C62648}" destId="{A66EC382-3C32-4E4F-BE3D-93CD0078795E}" srcOrd="0" destOrd="0" presId="urn:microsoft.com/office/officeart/2009/layout/CircleArrowProcess"/>
    <dgm:cxn modelId="{75571453-6679-4B3E-9441-2C9685BD4F68}" srcId="{F78C7C94-F903-4B8F-B979-EF533BEC246E}" destId="{15C3DF0E-DB68-4E85-9EA6-57C26BE7F590}" srcOrd="1" destOrd="0" parTransId="{C03A2BCB-1C4C-43D8-8E17-68AC4E04094D}" sibTransId="{B33B27F3-3995-41F8-80F9-FF1D9296C159}"/>
    <dgm:cxn modelId="{773711A4-A7E6-48D5-9C28-8C0CB6AC08DD}" srcId="{F78C7C94-F903-4B8F-B979-EF533BEC246E}" destId="{C6B0E995-CE9F-4FDF-9E37-193B465E4884}" srcOrd="0" destOrd="0" parTransId="{431A82A1-71B9-4ACD-A61C-97D53F4C8111}" sibTransId="{EA88B752-7B27-4D32-8B7B-BDF445F5CE83}"/>
    <dgm:cxn modelId="{044D0640-B917-48F8-936E-8BDDFCFBD55D}" srcId="{F78C7C94-F903-4B8F-B979-EF533BEC246E}" destId="{B8FC4E40-61CC-4D9E-866A-223B80C62648}" srcOrd="2" destOrd="0" parTransId="{4A9FFEE4-4E12-4164-BB84-356B7BCB8B97}" sibTransId="{AA85DB9A-2CE2-4535-BE78-5E5240D2F7C9}"/>
    <dgm:cxn modelId="{D0719756-5D41-496D-AFC6-F2AA1D073E40}" type="presOf" srcId="{C6B0E995-CE9F-4FDF-9E37-193B465E4884}" destId="{E0952EC9-A1D0-484A-B66C-6488F4AA0374}" srcOrd="0" destOrd="0" presId="urn:microsoft.com/office/officeart/2009/layout/CircleArrowProcess"/>
    <dgm:cxn modelId="{11BA6889-5028-49A7-84B1-E83826C2A1B5}" type="presOf" srcId="{F78C7C94-F903-4B8F-B979-EF533BEC246E}" destId="{0BE1A72F-A2F3-4A59-A5E1-97B114DFE355}" srcOrd="0" destOrd="0" presId="urn:microsoft.com/office/officeart/2009/layout/CircleArrowProcess"/>
    <dgm:cxn modelId="{899BCE9B-84D8-408C-9CF9-6F9A97C1490E}" type="presOf" srcId="{15C3DF0E-DB68-4E85-9EA6-57C26BE7F590}" destId="{06FEE4C7-60C6-4A85-B9E1-2AAAD9783319}" srcOrd="0" destOrd="0" presId="urn:microsoft.com/office/officeart/2009/layout/CircleArrowProcess"/>
    <dgm:cxn modelId="{35B5F6DA-CC3C-4C79-8DA4-9334B5E78EB8}" type="presParOf" srcId="{0BE1A72F-A2F3-4A59-A5E1-97B114DFE355}" destId="{E48028E3-DB9C-4699-B45F-171C71A1F73B}" srcOrd="0" destOrd="0" presId="urn:microsoft.com/office/officeart/2009/layout/CircleArrowProcess"/>
    <dgm:cxn modelId="{AF8AA0A4-58A8-4DFC-B28C-D40116591E38}" type="presParOf" srcId="{E48028E3-DB9C-4699-B45F-171C71A1F73B}" destId="{69888B30-87CD-4558-BF55-F3C7139C8A84}" srcOrd="0" destOrd="0" presId="urn:microsoft.com/office/officeart/2009/layout/CircleArrowProcess"/>
    <dgm:cxn modelId="{BDC3BEB7-91AB-4DEE-BF46-9EBB491CBE7B}" type="presParOf" srcId="{0BE1A72F-A2F3-4A59-A5E1-97B114DFE355}" destId="{E0952EC9-A1D0-484A-B66C-6488F4AA0374}" srcOrd="1" destOrd="0" presId="urn:microsoft.com/office/officeart/2009/layout/CircleArrowProcess"/>
    <dgm:cxn modelId="{83255C56-9377-4991-A698-D1778E6C88B1}" type="presParOf" srcId="{0BE1A72F-A2F3-4A59-A5E1-97B114DFE355}" destId="{34E5A290-0704-4FD4-A4F0-0E3667AA5987}" srcOrd="2" destOrd="0" presId="urn:microsoft.com/office/officeart/2009/layout/CircleArrowProcess"/>
    <dgm:cxn modelId="{88230F2F-D3E2-48E4-852F-8D7ED1FFE0EB}" type="presParOf" srcId="{34E5A290-0704-4FD4-A4F0-0E3667AA5987}" destId="{A60F0AB5-73F9-4782-8CAE-94BE71A6756C}" srcOrd="0" destOrd="0" presId="urn:microsoft.com/office/officeart/2009/layout/CircleArrowProcess"/>
    <dgm:cxn modelId="{99D19D23-4C6E-4500-8741-ACFB02F5C704}" type="presParOf" srcId="{0BE1A72F-A2F3-4A59-A5E1-97B114DFE355}" destId="{06FEE4C7-60C6-4A85-B9E1-2AAAD9783319}" srcOrd="3" destOrd="0" presId="urn:microsoft.com/office/officeart/2009/layout/CircleArrowProcess"/>
    <dgm:cxn modelId="{57796B1B-0367-4DCB-802A-45F4A6ED802F}" type="presParOf" srcId="{0BE1A72F-A2F3-4A59-A5E1-97B114DFE355}" destId="{AF3CB4BD-BD4D-4CCA-B3D9-53A6515B61C3}" srcOrd="4" destOrd="0" presId="urn:microsoft.com/office/officeart/2009/layout/CircleArrowProcess"/>
    <dgm:cxn modelId="{41005F64-6C5C-4E9E-A190-C46E26E79553}" type="presParOf" srcId="{AF3CB4BD-BD4D-4CCA-B3D9-53A6515B61C3}" destId="{8AB43320-EDE8-47C3-A838-E8E14D513055}" srcOrd="0" destOrd="0" presId="urn:microsoft.com/office/officeart/2009/layout/CircleArrowProcess"/>
    <dgm:cxn modelId="{DCB1EBFB-F305-4FEE-93FB-AAAD90160964}" type="presParOf" srcId="{0BE1A72F-A2F3-4A59-A5E1-97B114DFE355}" destId="{A66EC382-3C32-4E4F-BE3D-93CD0078795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23EE2-BA4E-4198-B753-AA3FB3F1BFE5}">
      <dsp:nvSpPr>
        <dsp:cNvPr id="0" name=""/>
        <dsp:cNvSpPr/>
      </dsp:nvSpPr>
      <dsp:spPr>
        <a:xfrm>
          <a:off x="482205" y="2015"/>
          <a:ext cx="2016326" cy="138924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903F4-D4E8-48EB-9D86-F1845B2657E5}">
      <dsp:nvSpPr>
        <dsp:cNvPr id="0" name=""/>
        <dsp:cNvSpPr/>
      </dsp:nvSpPr>
      <dsp:spPr>
        <a:xfrm>
          <a:off x="482205" y="1391263"/>
          <a:ext cx="2016326" cy="74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Analysis</a:t>
          </a:r>
          <a:endParaRPr lang="en-IN" sz="2000" kern="1200" dirty="0"/>
        </a:p>
      </dsp:txBody>
      <dsp:txXfrm>
        <a:off x="482205" y="1391263"/>
        <a:ext cx="2016326" cy="748056"/>
      </dsp:txXfrm>
    </dsp:sp>
    <dsp:sp modelId="{3BCC76CD-A88C-407B-AA6C-B405B05F26C6}">
      <dsp:nvSpPr>
        <dsp:cNvPr id="0" name=""/>
        <dsp:cNvSpPr/>
      </dsp:nvSpPr>
      <dsp:spPr>
        <a:xfrm>
          <a:off x="2700248" y="2015"/>
          <a:ext cx="2016326" cy="138924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8D63D-77D3-4021-8BDB-10E7F797E32D}">
      <dsp:nvSpPr>
        <dsp:cNvPr id="0" name=""/>
        <dsp:cNvSpPr/>
      </dsp:nvSpPr>
      <dsp:spPr>
        <a:xfrm>
          <a:off x="2700248" y="1391263"/>
          <a:ext cx="2016326" cy="74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Sentiment Analysis</a:t>
          </a:r>
          <a:endParaRPr lang="en-IN" sz="2000" kern="1200" dirty="0"/>
        </a:p>
      </dsp:txBody>
      <dsp:txXfrm>
        <a:off x="2700248" y="1391263"/>
        <a:ext cx="2016326" cy="748056"/>
      </dsp:txXfrm>
    </dsp:sp>
    <dsp:sp modelId="{3105803B-9FAA-4906-8AEC-806D6E2D1C87}">
      <dsp:nvSpPr>
        <dsp:cNvPr id="0" name=""/>
        <dsp:cNvSpPr/>
      </dsp:nvSpPr>
      <dsp:spPr>
        <a:xfrm>
          <a:off x="4918292" y="2015"/>
          <a:ext cx="2016326" cy="1389248"/>
        </a:xfrm>
        <a:prstGeom prst="roundRect">
          <a:avLst/>
        </a:prstGeom>
        <a:solidFill>
          <a:srgbClr val="ABD3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D7BE9-7079-4BDB-9FC3-D0333DFD28B4}">
      <dsp:nvSpPr>
        <dsp:cNvPr id="0" name=""/>
        <dsp:cNvSpPr/>
      </dsp:nvSpPr>
      <dsp:spPr>
        <a:xfrm>
          <a:off x="4918292" y="1391263"/>
          <a:ext cx="2016326" cy="74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Causal Analytics</a:t>
          </a:r>
          <a:endParaRPr lang="en-IN" sz="2000" kern="1200" dirty="0"/>
        </a:p>
      </dsp:txBody>
      <dsp:txXfrm>
        <a:off x="4918292" y="1391263"/>
        <a:ext cx="2016326" cy="748056"/>
      </dsp:txXfrm>
    </dsp:sp>
    <dsp:sp modelId="{5FC6BD3E-59B3-471D-88A8-C2D114CC6320}">
      <dsp:nvSpPr>
        <dsp:cNvPr id="0" name=""/>
        <dsp:cNvSpPr/>
      </dsp:nvSpPr>
      <dsp:spPr>
        <a:xfrm>
          <a:off x="2700248" y="2340953"/>
          <a:ext cx="2016326" cy="1389248"/>
        </a:xfrm>
        <a:prstGeom prst="roundRect">
          <a:avLst/>
        </a:prstGeom>
        <a:solidFill>
          <a:schemeClr val="accent3">
            <a:hueOff val="-5053211"/>
            <a:satOff val="-3270"/>
            <a:lumOff val="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8252-50D7-4624-A943-B38E5A98CB56}">
      <dsp:nvSpPr>
        <dsp:cNvPr id="0" name=""/>
        <dsp:cNvSpPr/>
      </dsp:nvSpPr>
      <dsp:spPr>
        <a:xfrm>
          <a:off x="2700248" y="3730201"/>
          <a:ext cx="2016326" cy="74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Network Analysis</a:t>
          </a:r>
          <a:endParaRPr lang="en-IN" sz="2000" kern="1200" dirty="0"/>
        </a:p>
      </dsp:txBody>
      <dsp:txXfrm>
        <a:off x="2700248" y="3730201"/>
        <a:ext cx="2016326" cy="748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6E62-7550-4F81-9085-6EB1DB686AFC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45C04-BA55-4239-A63E-8B96EC212FE0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C4A0D-C586-4383-9220-A46205804CE6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758DE-0BE6-46AA-A917-2AF713939FD4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47FD6-EDB2-41B9-B9AA-60D1E7A9A354}">
      <dsp:nvSpPr>
        <dsp:cNvPr id="0" name=""/>
        <dsp:cNvSpPr/>
      </dsp:nvSpPr>
      <dsp:spPr>
        <a:xfrm>
          <a:off x="3371577" y="1859409"/>
          <a:ext cx="2041820" cy="2041820"/>
        </a:xfrm>
        <a:prstGeom prst="ellipse">
          <a:avLst/>
        </a:prstGeom>
        <a:solidFill>
          <a:srgbClr val="89C3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Social Media</a:t>
          </a:r>
          <a:endParaRPr lang="en-IN" sz="1800" kern="1200" dirty="0">
            <a:solidFill>
              <a:schemeClr val="bg2"/>
            </a:solidFill>
          </a:endParaRPr>
        </a:p>
      </dsp:txBody>
      <dsp:txXfrm>
        <a:off x="3670595" y="2158427"/>
        <a:ext cx="1443784" cy="1443784"/>
      </dsp:txXfrm>
    </dsp:sp>
    <dsp:sp modelId="{28A2D48F-D44E-44F0-A60A-132E986E4EB2}">
      <dsp:nvSpPr>
        <dsp:cNvPr id="0" name=""/>
        <dsp:cNvSpPr/>
      </dsp:nvSpPr>
      <dsp:spPr>
        <a:xfrm>
          <a:off x="3375209" y="-245965"/>
          <a:ext cx="2034557" cy="192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Issues and Opportunities</a:t>
          </a:r>
          <a:endParaRPr lang="en-IN" sz="1800" kern="1200" dirty="0"/>
        </a:p>
      </dsp:txBody>
      <dsp:txXfrm>
        <a:off x="3673163" y="35564"/>
        <a:ext cx="1438649" cy="1359344"/>
      </dsp:txXfrm>
    </dsp:sp>
    <dsp:sp modelId="{D55A44F8-CB98-46BE-927A-3BCF81BCDF44}">
      <dsp:nvSpPr>
        <dsp:cNvPr id="0" name=""/>
        <dsp:cNvSpPr/>
      </dsp:nvSpPr>
      <dsp:spPr>
        <a:xfrm>
          <a:off x="5540293" y="1919118"/>
          <a:ext cx="2034557" cy="192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Events</a:t>
          </a:r>
          <a:endParaRPr lang="en-IN" sz="1800" kern="1200" dirty="0"/>
        </a:p>
      </dsp:txBody>
      <dsp:txXfrm>
        <a:off x="5838247" y="2200647"/>
        <a:ext cx="1438649" cy="1359344"/>
      </dsp:txXfrm>
    </dsp:sp>
    <dsp:sp modelId="{2750F256-D367-4390-971C-6C5CDFB68244}">
      <dsp:nvSpPr>
        <dsp:cNvPr id="0" name=""/>
        <dsp:cNvSpPr/>
      </dsp:nvSpPr>
      <dsp:spPr>
        <a:xfrm>
          <a:off x="3375209" y="4084202"/>
          <a:ext cx="2034557" cy="192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Context to interpret Business Data</a:t>
          </a:r>
          <a:endParaRPr lang="en-IN" sz="1800" kern="1200" dirty="0"/>
        </a:p>
      </dsp:txBody>
      <dsp:txXfrm>
        <a:off x="3673163" y="4365731"/>
        <a:ext cx="1438649" cy="1359344"/>
      </dsp:txXfrm>
    </dsp:sp>
    <dsp:sp modelId="{FBB13B77-56CF-4128-9410-6F63C78DD09D}">
      <dsp:nvSpPr>
        <dsp:cNvPr id="0" name=""/>
        <dsp:cNvSpPr/>
      </dsp:nvSpPr>
      <dsp:spPr>
        <a:xfrm>
          <a:off x="1210124" y="1919118"/>
          <a:ext cx="2034557" cy="1922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Impact on business</a:t>
          </a:r>
          <a:endParaRPr lang="en-IN" sz="1800" kern="1200" dirty="0"/>
        </a:p>
      </dsp:txBody>
      <dsp:txXfrm>
        <a:off x="1508078" y="2200647"/>
        <a:ext cx="1438649" cy="1359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88B30-87CD-4558-BF55-F3C7139C8A84}">
      <dsp:nvSpPr>
        <dsp:cNvPr id="0" name=""/>
        <dsp:cNvSpPr/>
      </dsp:nvSpPr>
      <dsp:spPr>
        <a:xfrm>
          <a:off x="1091554" y="0"/>
          <a:ext cx="1116693" cy="11168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52EC9-A1D0-484A-B66C-6488F4AA0374}">
      <dsp:nvSpPr>
        <dsp:cNvPr id="0" name=""/>
        <dsp:cNvSpPr/>
      </dsp:nvSpPr>
      <dsp:spPr>
        <a:xfrm>
          <a:off x="1338380" y="403221"/>
          <a:ext cx="620525" cy="31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?</a:t>
          </a:r>
          <a:endParaRPr lang="en-IN" sz="2100" kern="1200" dirty="0"/>
        </a:p>
      </dsp:txBody>
      <dsp:txXfrm>
        <a:off x="1338380" y="403221"/>
        <a:ext cx="620525" cy="310188"/>
      </dsp:txXfrm>
    </dsp:sp>
    <dsp:sp modelId="{A60F0AB5-73F9-4782-8CAE-94BE71A6756C}">
      <dsp:nvSpPr>
        <dsp:cNvPr id="0" name=""/>
        <dsp:cNvSpPr/>
      </dsp:nvSpPr>
      <dsp:spPr>
        <a:xfrm>
          <a:off x="781396" y="641720"/>
          <a:ext cx="1116693" cy="11168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EE4C7-60C6-4A85-B9E1-2AAAD9783319}">
      <dsp:nvSpPr>
        <dsp:cNvPr id="0" name=""/>
        <dsp:cNvSpPr/>
      </dsp:nvSpPr>
      <dsp:spPr>
        <a:xfrm>
          <a:off x="1029481" y="1048654"/>
          <a:ext cx="620525" cy="31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?</a:t>
          </a:r>
          <a:endParaRPr lang="en-IN" sz="2100" kern="1200" dirty="0"/>
        </a:p>
      </dsp:txBody>
      <dsp:txXfrm>
        <a:off x="1029481" y="1048654"/>
        <a:ext cx="620525" cy="310188"/>
      </dsp:txXfrm>
    </dsp:sp>
    <dsp:sp modelId="{8AB43320-EDE8-47C3-A838-E8E14D513055}">
      <dsp:nvSpPr>
        <dsp:cNvPr id="0" name=""/>
        <dsp:cNvSpPr/>
      </dsp:nvSpPr>
      <dsp:spPr>
        <a:xfrm>
          <a:off x="1171033" y="1360234"/>
          <a:ext cx="959412" cy="9597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C382-3C32-4E4F-BE3D-93CD0078795E}">
      <dsp:nvSpPr>
        <dsp:cNvPr id="0" name=""/>
        <dsp:cNvSpPr/>
      </dsp:nvSpPr>
      <dsp:spPr>
        <a:xfrm>
          <a:off x="1339848" y="1695015"/>
          <a:ext cx="620525" cy="31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?</a:t>
          </a:r>
          <a:endParaRPr lang="en-IN" sz="2100" kern="1200" dirty="0"/>
        </a:p>
      </dsp:txBody>
      <dsp:txXfrm>
        <a:off x="1339848" y="1695015"/>
        <a:ext cx="620525" cy="31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BF2F-ED97-4481-8F8C-2656B6F9D8F3}" type="datetimeFigureOut">
              <a:rPr lang="en-IN" smtClean="0"/>
              <a:pPr/>
              <a:t>05-10-2012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E1E4-4843-4867-9379-55822826C59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50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1E4-4843-4867-9379-55822826C59F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431FB1C5-F6E1-4E63-BC78-F15DCAE1D75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/>
            <a:fld id="{6EE3215D-8491-4674-8AEF-DDCD72904C83}" type="slidenum">
              <a:rPr lang="en-GB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84759" y="8686215"/>
            <a:ext cx="2942804" cy="42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/>
            <a:fld id="{3E552C83-8D5E-4ECD-880A-996AD2A6964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Arial Unicode MS" pitchFamily="32" charset="0"/>
              </a:rPr>
              <a:pPr algn="r" eaLnBrk="1" hangingPunct="1"/>
              <a:t>2</a:t>
            </a:fld>
            <a:endParaRPr lang="en-GB" sz="1200">
              <a:solidFill>
                <a:srgbClr val="000000"/>
              </a:solidFill>
              <a:latin typeface="Times New Roman" pitchFamily="18" charset="0"/>
              <a:cs typeface="Arial Unicode MS" pitchFamily="32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884759" y="8686216"/>
            <a:ext cx="2950814" cy="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/>
            <a:fld id="{E3B3B041-B9AC-4258-96DF-56E59E67BEF3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Arial Unicode MS" pitchFamily="32" charset="0"/>
              </a:rPr>
              <a:pPr algn="r" eaLnBrk="1" hangingPunct="1"/>
              <a:t>2</a:t>
            </a:fld>
            <a:endParaRPr lang="en-GB" sz="1200">
              <a:solidFill>
                <a:srgbClr val="000000"/>
              </a:solidFill>
              <a:latin typeface="Times New Roman" pitchFamily="18" charset="0"/>
              <a:cs typeface="Arial Unicode MS" pitchFamily="32" charset="0"/>
            </a:endParaRP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1143801" y="685947"/>
            <a:ext cx="4562388" cy="34194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body"/>
          </p:nvPr>
        </p:nvSpPr>
        <p:spPr>
          <a:xfrm>
            <a:off x="685640" y="4343839"/>
            <a:ext cx="5488322" cy="4201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4DE6AA9C-47E2-4C9B-B6B5-F775F9637E7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925935" y="685947"/>
            <a:ext cx="5007733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0" y="4343839"/>
            <a:ext cx="5488322" cy="4201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1E4-4843-4867-9379-55822826C59F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7639" indent="-16763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2AD27-9501-4D04-9937-CD752054E3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 bwMode="auto">
          <a:xfrm>
            <a:off x="832669" y="4490413"/>
            <a:ext cx="548762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87" tIns="44294" rIns="88587" bIns="44294" numCol="1" anchor="t" anchorCtr="0" compatLnSpc="1">
            <a:prstTxWarp prst="textNoShape">
              <a:avLst/>
            </a:prstTxWarp>
            <a:normAutofit/>
          </a:bodyPr>
          <a:lstStyle/>
          <a:p>
            <a:pPr marL="167639" indent="-167639" defTabSz="88587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n-IN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6D0E7-571D-4B21-BA94-41376019ADC5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1E4-4843-4867-9379-55822826C59F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E1E4-4843-4867-9379-55822826C59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9609" t="20313" r="5391" b="9277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12" y="3200401"/>
            <a:ext cx="7772400" cy="6096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512" y="3858638"/>
            <a:ext cx="7785100" cy="6096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862948"/>
            <a:ext cx="8370888" cy="1323975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990600"/>
            <a:ext cx="8428056" cy="515620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990600"/>
            <a:ext cx="2057400" cy="5135563"/>
          </a:xfrm>
        </p:spPr>
        <p:txBody>
          <a:bodyPr vert="eaVer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990600"/>
            <a:ext cx="6190342" cy="5135563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622300"/>
          </a:xfrm>
        </p:spPr>
        <p:txBody>
          <a:bodyPr anchor="t">
            <a:noAutofit/>
          </a:bodyPr>
          <a:lstStyle>
            <a:lvl1pPr algn="ctr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1028700"/>
            <a:ext cx="4038600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1028700"/>
            <a:ext cx="4038600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1039812"/>
            <a:ext cx="4040188" cy="71278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768475"/>
            <a:ext cx="4040188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7" y="1039812"/>
            <a:ext cx="4041775" cy="71278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7" y="1768475"/>
            <a:ext cx="4041775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2" y="927100"/>
            <a:ext cx="3008313" cy="787399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927100"/>
            <a:ext cx="5111750" cy="51990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2" y="1752599"/>
            <a:ext cx="3008313" cy="4373563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04800"/>
            <a:ext cx="304800" cy="152400"/>
          </a:xfrm>
          <a:prstGeom prst="rect">
            <a:avLst/>
          </a:prstGeom>
          <a:solidFill>
            <a:srgbClr val="6DCF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19375" t="20410" r="5469" b="9375"/>
          <a:stretch>
            <a:fillRect/>
          </a:stretch>
        </p:blipFill>
        <p:spPr bwMode="auto">
          <a:xfrm>
            <a:off x="-28576" y="0"/>
            <a:ext cx="91725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103822"/>
            <a:ext cx="7543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44" y="914400"/>
            <a:ext cx="8428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9" name="Rectangle 71"/>
          <p:cNvSpPr txBox="1">
            <a:spLocks noChangeArrowheads="1"/>
          </p:cNvSpPr>
          <p:nvPr/>
        </p:nvSpPr>
        <p:spPr bwMode="auto">
          <a:xfrm>
            <a:off x="8229600" y="6311900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200" kern="1200" noProof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noProof="0" dirty="0" smtClean="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rPr>
              <a:t> </a:t>
            </a:r>
            <a:endParaRPr lang="en-US" sz="1200" kern="1200" noProof="0" dirty="0">
              <a:solidFill>
                <a:schemeClr val="tx1"/>
              </a:solidFill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9609" t="20410" r="5469" b="9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9609" t="20410" r="5391" b="8757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9531" t="20410" r="5391" b="9375"/>
          <a:stretch>
            <a:fillRect/>
          </a:stretch>
        </p:blipFill>
        <p:spPr bwMode="auto">
          <a:xfrm>
            <a:off x="-9427" y="98"/>
            <a:ext cx="9153525" cy="685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9609" t="20410" r="5391" b="9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" y="2933700"/>
            <a:ext cx="8077200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3000" kern="1200" dirty="0" smtClean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Thank You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Causal Analytics with Social Media Content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187552"/>
            <a:ext cx="7785100" cy="609600"/>
          </a:xfrm>
        </p:spPr>
        <p:txBody>
          <a:bodyPr/>
          <a:lstStyle/>
          <a:p>
            <a:r>
              <a:rPr lang="en-US" dirty="0" err="1" smtClean="0"/>
              <a:t>Lipika</a:t>
            </a:r>
            <a:r>
              <a:rPr lang="en-US" dirty="0" smtClean="0"/>
              <a:t> </a:t>
            </a:r>
            <a:r>
              <a:rPr lang="en-US" dirty="0" err="1" smtClean="0"/>
              <a:t>Dey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Innovation Labs, Delhi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for the Retail Store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9841" r="1642" b="9524"/>
          <a:stretch/>
        </p:blipFill>
        <p:spPr bwMode="auto">
          <a:xfrm>
            <a:off x="124136" y="764704"/>
            <a:ext cx="901986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43277" r="20824" b="9753"/>
          <a:stretch/>
        </p:blipFill>
        <p:spPr bwMode="auto">
          <a:xfrm>
            <a:off x="124135" y="2348880"/>
            <a:ext cx="889502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3284984"/>
            <a:ext cx="666079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Discovering New issues</a:t>
            </a:r>
          </a:p>
          <a:p>
            <a:r>
              <a:rPr lang="en-US" dirty="0" smtClean="0"/>
              <a:t>Relevance / representativeness</a:t>
            </a:r>
          </a:p>
          <a:p>
            <a:r>
              <a:rPr lang="en-US" dirty="0" smtClean="0"/>
              <a:t>Anomaly detection</a:t>
            </a:r>
          </a:p>
          <a:p>
            <a:r>
              <a:rPr lang="en-US" dirty="0" smtClean="0"/>
              <a:t>Novelty of issues</a:t>
            </a:r>
          </a:p>
          <a:p>
            <a:r>
              <a:rPr lang="en-US" dirty="0" smtClean="0"/>
              <a:t>Divergence of issues across stores/regions/products/categories</a:t>
            </a:r>
          </a:p>
          <a:p>
            <a:r>
              <a:rPr lang="en-US" dirty="0" smtClean="0"/>
              <a:t>Learn from correlations</a:t>
            </a:r>
          </a:p>
        </p:txBody>
      </p:sp>
    </p:spTree>
    <p:extLst>
      <p:ext uri="{BB962C8B-B14F-4D97-AF65-F5344CB8AC3E}">
        <p14:creationId xmlns:p14="http://schemas.microsoft.com/office/powerpoint/2010/main" val="13951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Discovery and Analytics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Semi-supervised fuzzy Clustering</a:t>
            </a:r>
          </a:p>
          <a:p>
            <a:pPr lvl="1"/>
            <a:r>
              <a:rPr lang="en-US" dirty="0" smtClean="0"/>
              <a:t>Seeded clustering</a:t>
            </a:r>
          </a:p>
          <a:p>
            <a:pPr lvl="1"/>
            <a:r>
              <a:rPr lang="en-US" dirty="0" smtClean="0"/>
              <a:t>Learn domain terms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Topic Discovery (Latent </a:t>
            </a:r>
            <a:r>
              <a:rPr lang="en-US" dirty="0" err="1" smtClean="0"/>
              <a:t>Dirichlet</a:t>
            </a:r>
            <a:r>
              <a:rPr lang="en-US" dirty="0" smtClean="0"/>
              <a:t> Allocation)</a:t>
            </a:r>
          </a:p>
          <a:p>
            <a:pPr lvl="1"/>
            <a:r>
              <a:rPr lang="en-US" dirty="0" smtClean="0"/>
              <a:t>Topic novelty</a:t>
            </a:r>
          </a:p>
          <a:p>
            <a:pPr lvl="1"/>
            <a:r>
              <a:rPr lang="en-US" dirty="0" smtClean="0"/>
              <a:t>Topic spread</a:t>
            </a:r>
          </a:p>
          <a:p>
            <a:pPr lvl="1"/>
            <a:r>
              <a:rPr lang="en-US" dirty="0" smtClean="0"/>
              <a:t>Topic affinity</a:t>
            </a:r>
          </a:p>
          <a:p>
            <a:pPr lvl="1"/>
            <a:r>
              <a:rPr lang="en-US" dirty="0" smtClean="0"/>
              <a:t>Topic relevance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Event detection</a:t>
            </a:r>
          </a:p>
          <a:p>
            <a:pPr lvl="1"/>
            <a:r>
              <a:rPr lang="en-US" dirty="0" smtClean="0"/>
              <a:t>Entity and action-oriented (Conditional Random Fields)</a:t>
            </a:r>
          </a:p>
          <a:p>
            <a:pPr lvl="1"/>
            <a:r>
              <a:rPr lang="en-US" dirty="0" smtClean="0"/>
              <a:t>Event linking – story building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99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discovery – iPhone related tweets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35939" b="11636"/>
          <a:stretch/>
        </p:blipFill>
        <p:spPr bwMode="auto">
          <a:xfrm>
            <a:off x="6896" y="692696"/>
            <a:ext cx="7957392" cy="237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45022" r="1338" b="13731"/>
          <a:stretch/>
        </p:blipFill>
        <p:spPr bwMode="auto">
          <a:xfrm>
            <a:off x="6896" y="3199687"/>
            <a:ext cx="849871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38294" r="37158" b="16167"/>
          <a:stretch/>
        </p:blipFill>
        <p:spPr bwMode="auto">
          <a:xfrm>
            <a:off x="5049899" y="1631977"/>
            <a:ext cx="4153742" cy="286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75656" y="1619508"/>
            <a:ext cx="1095172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207073" y="2420888"/>
            <a:ext cx="1082348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TV show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659155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Gifts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2051556"/>
            <a:ext cx="1428596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Comparison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1655676" y="1279792"/>
            <a:ext cx="540060" cy="339715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7812360" y="1654386"/>
            <a:ext cx="540060" cy="339715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658647" y="4799201"/>
            <a:ext cx="540060" cy="339715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1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Influence-driven analysis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21266"/>
          <a:stretch/>
        </p:blipFill>
        <p:spPr bwMode="auto">
          <a:xfrm>
            <a:off x="0" y="692696"/>
            <a:ext cx="9202458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42141" r="80273" b="3595"/>
          <a:stretch/>
        </p:blipFill>
        <p:spPr bwMode="auto">
          <a:xfrm>
            <a:off x="1187624" y="692696"/>
            <a:ext cx="5760640" cy="54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identify relevant content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832"/>
            <a:ext cx="9073258" cy="5370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4592"/>
            <a:ext cx="8384385" cy="496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930736"/>
            <a:ext cx="209544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 detection</a:t>
            </a:r>
          </a:p>
          <a:p>
            <a:r>
              <a:rPr lang="en-US" dirty="0" smtClean="0"/>
              <a:t>Entity Detection</a:t>
            </a:r>
          </a:p>
          <a:p>
            <a:r>
              <a:rPr lang="en-US" dirty="0" smtClean="0"/>
              <a:t>Address resolution</a:t>
            </a:r>
          </a:p>
          <a:p>
            <a:r>
              <a:rPr lang="en-US" dirty="0" smtClean="0"/>
              <a:t>Raise alarm</a:t>
            </a:r>
          </a:p>
          <a:p>
            <a:r>
              <a:rPr lang="en-US" dirty="0" smtClean="0"/>
              <a:t>Throw alerts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306887" y="623731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WSDM - 2012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0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cause-effect relationships</a:t>
            </a:r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1"/>
            <a:ext cx="6336704" cy="50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7014638" cy="3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13477" r="2049" b="6250"/>
          <a:stretch/>
        </p:blipFill>
        <p:spPr bwMode="auto">
          <a:xfrm>
            <a:off x="103984" y="1412776"/>
            <a:ext cx="8821830" cy="43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014638" cy="3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3570461"/>
            <a:ext cx="60067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Reinforcement learning framework to learn critical events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88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spread – Topic evolution – Topic affinity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38307" r="1128" b="8360"/>
          <a:stretch/>
        </p:blipFill>
        <p:spPr bwMode="auto">
          <a:xfrm>
            <a:off x="107504" y="908720"/>
            <a:ext cx="8820472" cy="342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r="912" b="6534"/>
          <a:stretch/>
        </p:blipFill>
        <p:spPr bwMode="auto">
          <a:xfrm>
            <a:off x="116244" y="724054"/>
            <a:ext cx="9027756" cy="56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724054"/>
            <a:ext cx="23391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 history – India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1619508"/>
            <a:ext cx="185178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Olympics - 2012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526796"/>
            <a:ext cx="457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IJCAI 2011 – From News</a:t>
            </a:r>
          </a:p>
          <a:p>
            <a:r>
              <a:rPr lang="en-US" dirty="0" smtClean="0"/>
              <a:t>From Twitter -To be presented at WI - 2012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23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Analysis on Social Networks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95536" y="889843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/>
              <a:t>Problem</a:t>
            </a:r>
          </a:p>
          <a:p>
            <a:r>
              <a:rPr lang="en-IN" dirty="0" smtClean="0"/>
              <a:t>Clustering and characterizing users based on their activity patterns</a:t>
            </a:r>
          </a:p>
          <a:p>
            <a:r>
              <a:rPr lang="en-IN" dirty="0"/>
              <a:t>	</a:t>
            </a:r>
            <a:r>
              <a:rPr lang="en-IN" dirty="0" smtClean="0"/>
              <a:t>Volume, Regularity, Consistency </a:t>
            </a:r>
          </a:p>
          <a:p>
            <a:endParaRPr lang="en-US" dirty="0" smtClean="0"/>
          </a:p>
          <a:p>
            <a:r>
              <a:rPr lang="en-US" b="1" u="sng" dirty="0" smtClean="0"/>
              <a:t>Use</a:t>
            </a:r>
            <a:endParaRPr lang="en-IN" b="1" u="sng" dirty="0" smtClean="0"/>
          </a:p>
          <a:p>
            <a:r>
              <a:rPr lang="en-IN" dirty="0" smtClean="0"/>
              <a:t>Provides insights </a:t>
            </a:r>
            <a:r>
              <a:rPr lang="en-IN" dirty="0"/>
              <a:t>about </a:t>
            </a:r>
            <a:r>
              <a:rPr lang="en-IN" dirty="0" smtClean="0"/>
              <a:t>different categories of users</a:t>
            </a:r>
          </a:p>
          <a:p>
            <a:r>
              <a:rPr lang="en-IN" dirty="0"/>
              <a:t>	</a:t>
            </a:r>
            <a:r>
              <a:rPr lang="en-IN" dirty="0" smtClean="0"/>
              <a:t>(i). Trade Promoters</a:t>
            </a:r>
          </a:p>
          <a:p>
            <a:r>
              <a:rPr lang="en-IN" dirty="0"/>
              <a:t>	</a:t>
            </a:r>
            <a:r>
              <a:rPr lang="en-IN" dirty="0" smtClean="0"/>
              <a:t>(ii). News Agencies</a:t>
            </a:r>
          </a:p>
          <a:p>
            <a:r>
              <a:rPr lang="en-US" dirty="0"/>
              <a:t>	</a:t>
            </a:r>
            <a:r>
              <a:rPr lang="en-US" dirty="0" smtClean="0"/>
              <a:t>(iii). Analysts</a:t>
            </a:r>
          </a:p>
          <a:p>
            <a:r>
              <a:rPr lang="en-US" dirty="0"/>
              <a:t>	</a:t>
            </a:r>
            <a:r>
              <a:rPr lang="en-US" dirty="0" smtClean="0"/>
              <a:t>(iv). Regular users</a:t>
            </a:r>
          </a:p>
          <a:p>
            <a:r>
              <a:rPr lang="en-US" dirty="0"/>
              <a:t>	</a:t>
            </a:r>
            <a:r>
              <a:rPr lang="en-US" dirty="0" smtClean="0"/>
              <a:t>(v). Spammers</a:t>
            </a:r>
          </a:p>
          <a:p>
            <a:r>
              <a:rPr lang="en-US" dirty="0" smtClean="0"/>
              <a:t>Predict </a:t>
            </a:r>
            <a:r>
              <a:rPr lang="en-IN" dirty="0" smtClean="0"/>
              <a:t>actions </a:t>
            </a:r>
            <a:r>
              <a:rPr lang="en-IN" dirty="0"/>
              <a:t>and information flow</a:t>
            </a:r>
          </a:p>
          <a:p>
            <a:endParaRPr lang="en-IN" b="1" u="sng" dirty="0" smtClean="0"/>
          </a:p>
          <a:p>
            <a:r>
              <a:rPr lang="en-IN" b="1" u="sng" dirty="0" smtClean="0"/>
              <a:t>Methodology</a:t>
            </a:r>
          </a:p>
          <a:p>
            <a:r>
              <a:rPr lang="en-IN" dirty="0"/>
              <a:t>A</a:t>
            </a:r>
            <a:r>
              <a:rPr lang="en-IN" dirty="0" smtClean="0"/>
              <a:t> wavelet-based clustering </a:t>
            </a:r>
            <a:r>
              <a:rPr lang="en-IN" dirty="0"/>
              <a:t>mechanism that </a:t>
            </a:r>
            <a:r>
              <a:rPr lang="en-IN" dirty="0" smtClean="0"/>
              <a:t>groups </a:t>
            </a:r>
            <a:r>
              <a:rPr lang="en-IN" dirty="0"/>
              <a:t>users according</a:t>
            </a:r>
          </a:p>
          <a:p>
            <a:r>
              <a:rPr lang="en-IN" dirty="0"/>
              <a:t>to their </a:t>
            </a:r>
            <a:r>
              <a:rPr lang="en-IN" dirty="0" smtClean="0"/>
              <a:t>temporal </a:t>
            </a:r>
            <a:r>
              <a:rPr lang="en-IN" dirty="0"/>
              <a:t>activity </a:t>
            </a:r>
            <a:r>
              <a:rPr lang="en-IN" dirty="0" smtClean="0"/>
              <a:t>profiles</a:t>
            </a:r>
          </a:p>
          <a:p>
            <a:endParaRPr lang="en-US" dirty="0"/>
          </a:p>
          <a:p>
            <a:r>
              <a:rPr lang="en-US" i="1" dirty="0" smtClean="0"/>
              <a:t>(To be presented at ICPR 2012, Japan)</a:t>
            </a:r>
            <a:endParaRPr lang="en-IN" i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95536" y="764704"/>
            <a:ext cx="7997611" cy="5733256"/>
            <a:chOff x="395536" y="764704"/>
            <a:chExt cx="7997611" cy="57332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764704"/>
              <a:ext cx="7997611" cy="573325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grpSp>
          <p:nvGrpSpPr>
            <p:cNvPr id="12" name="Group 11"/>
            <p:cNvGrpSpPr/>
            <p:nvPr/>
          </p:nvGrpSpPr>
          <p:grpSpPr>
            <a:xfrm>
              <a:off x="1363930" y="908720"/>
              <a:ext cx="6808470" cy="4206081"/>
              <a:chOff x="1363930" y="908720"/>
              <a:chExt cx="6808470" cy="420608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807804" y="910461"/>
                <a:ext cx="1332148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Irregular, Inconsistent</a:t>
                </a:r>
              </a:p>
              <a:p>
                <a:r>
                  <a:rPr lang="en-US" sz="1200" dirty="0" smtClean="0"/>
                  <a:t>Extreme</a:t>
                </a:r>
                <a:endParaRPr lang="en-IN" sz="1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076056" y="908720"/>
                <a:ext cx="1440159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Regular, Consistent, Low volume</a:t>
                </a:r>
                <a:endParaRPr lang="en-IN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63930" y="2782668"/>
                <a:ext cx="1440159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Regular, Consistent, Medium volume</a:t>
                </a:r>
                <a:endParaRPr lang="en-IN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51920" y="2823319"/>
                <a:ext cx="1656184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Periodic, Consistent, Low volume</a:t>
                </a:r>
                <a:endParaRPr lang="en-IN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72200" y="2823318"/>
                <a:ext cx="180020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L</a:t>
                </a:r>
                <a:r>
                  <a:rPr lang="en-US" sz="1200" dirty="0" smtClean="0"/>
                  <a:t>ess regular, consistent, Low volume</a:t>
                </a:r>
                <a:endParaRPr lang="en-IN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91779" y="4653136"/>
                <a:ext cx="180020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Regular, consistent, High volume</a:t>
                </a:r>
                <a:endParaRPr lang="en-IN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60208" y="4653135"/>
                <a:ext cx="180020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Irregular, inconsistent, Low volume</a:t>
                </a:r>
                <a:endParaRPr lang="en-IN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35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in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Content-based analytics</a:t>
            </a:r>
          </a:p>
          <a:p>
            <a:pPr lvl="1"/>
            <a:r>
              <a:rPr lang="en-US" dirty="0" smtClean="0"/>
              <a:t>Supply-chain models revisited</a:t>
            </a:r>
          </a:p>
          <a:p>
            <a:pPr lvl="1"/>
            <a:r>
              <a:rPr lang="en-US" dirty="0" smtClean="0"/>
              <a:t>Demand forecasting</a:t>
            </a:r>
          </a:p>
          <a:p>
            <a:r>
              <a:rPr lang="en-US" dirty="0" smtClean="0"/>
              <a:t>Identity </a:t>
            </a:r>
            <a:r>
              <a:rPr lang="en-US" dirty="0" smtClean="0"/>
              <a:t>resolution across </a:t>
            </a:r>
            <a:r>
              <a:rPr lang="en-US" dirty="0" smtClean="0"/>
              <a:t>social-media</a:t>
            </a:r>
          </a:p>
          <a:p>
            <a:pPr lvl="1"/>
            <a:r>
              <a:rPr lang="en-US" dirty="0" smtClean="0"/>
              <a:t>Social CRM</a:t>
            </a:r>
          </a:p>
          <a:p>
            <a:r>
              <a:rPr lang="en-US" dirty="0" smtClean="0"/>
              <a:t>Fraud detection</a:t>
            </a:r>
          </a:p>
          <a:p>
            <a:pPr lvl="1"/>
            <a:r>
              <a:rPr lang="en-US" dirty="0" smtClean="0"/>
              <a:t>Spammers</a:t>
            </a:r>
          </a:p>
          <a:p>
            <a:pPr lvl="1"/>
            <a:r>
              <a:rPr lang="en-US" dirty="0" smtClean="0"/>
              <a:t>Fake identities</a:t>
            </a:r>
            <a:endParaRPr lang="en-US" dirty="0"/>
          </a:p>
          <a:p>
            <a:r>
              <a:rPr lang="en-US" dirty="0" smtClean="0"/>
              <a:t>Information diffusion</a:t>
            </a:r>
          </a:p>
          <a:p>
            <a:pPr lvl="1"/>
            <a:r>
              <a:rPr lang="en-US" dirty="0" smtClean="0"/>
              <a:t>Across regions</a:t>
            </a:r>
          </a:p>
          <a:p>
            <a:pPr lvl="1"/>
            <a:r>
              <a:rPr lang="en-US" dirty="0" smtClean="0"/>
              <a:t>Interestingness</a:t>
            </a:r>
          </a:p>
          <a:p>
            <a:pPr lvl="1"/>
            <a:r>
              <a:rPr lang="en-US" dirty="0" smtClean="0"/>
              <a:t>Effect</a:t>
            </a:r>
            <a:endParaRPr lang="en-US" dirty="0" smtClean="0"/>
          </a:p>
          <a:p>
            <a:r>
              <a:rPr lang="en-US" dirty="0"/>
              <a:t>Intent mining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92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8794" y="2967335"/>
            <a:ext cx="400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477250" y="6461125"/>
            <a:ext cx="3587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C32CEC9-A9D3-4446-B299-29B98485FB21}" type="slidenum">
              <a:rPr lang="en-US">
                <a:solidFill>
                  <a:srgbClr val="FFFFFF"/>
                </a:solidFill>
              </a:rPr>
              <a:pPr eaLnBrk="1" hangingPunct="1"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477250" y="6461125"/>
            <a:ext cx="350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70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99"/>
                </a:solidFill>
              </a:rPr>
              <a:t>Agenda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5191125" cy="6858000"/>
          </a:xfrm>
          <a:prstGeom prst="rect">
            <a:avLst/>
          </a:prstGeom>
          <a:solidFill>
            <a:srgbClr val="0035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180000"/>
              </a:lnSpc>
              <a:spcBef>
                <a:spcPts val="600"/>
              </a:spcBef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>
                <a:solidFill>
                  <a:srgbClr val="000000"/>
                </a:solidFill>
                <a:ea typeface="ＭＳ Ｐゴシック" pitchFamily="34" charset="-128"/>
              </a:rPr>
              <a:t>   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981200"/>
            <a:ext cx="7762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33" y="762000"/>
            <a:ext cx="820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509120"/>
            <a:ext cx="822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352800"/>
            <a:ext cx="8667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74625" y="254000"/>
            <a:ext cx="52197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120650" indent="-120650" eaLnBrk="0" hangingPunct="0"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2238" algn="l"/>
                <a:tab pos="1036638" algn="l"/>
                <a:tab pos="1951038" algn="l"/>
                <a:tab pos="2865438" algn="l"/>
                <a:tab pos="3779838" algn="l"/>
                <a:tab pos="4694238" algn="l"/>
                <a:tab pos="5608638" algn="l"/>
                <a:tab pos="6523038" algn="l"/>
                <a:tab pos="7437438" algn="l"/>
                <a:tab pos="8351838" algn="l"/>
                <a:tab pos="9266238" algn="l"/>
                <a:tab pos="10180638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FFFF"/>
                </a:solidFill>
              </a:rPr>
              <a:t>Agenda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400"/>
              </a:spcBef>
            </a:pPr>
            <a:r>
              <a:rPr lang="en-US" sz="2000" b="1" dirty="0" smtClean="0"/>
              <a:t>Introduction to Innovation Labs</a:t>
            </a:r>
            <a:endParaRPr lang="en-US" sz="2000" b="1" dirty="0"/>
          </a:p>
          <a:p>
            <a:pPr eaLnBrk="1" hangingPunct="1">
              <a:lnSpc>
                <a:spcPct val="200000"/>
              </a:lnSpc>
              <a:spcBef>
                <a:spcPts val="400"/>
              </a:spcBef>
            </a:pPr>
            <a:r>
              <a:rPr lang="en-US" sz="2000" b="1" dirty="0" smtClean="0"/>
              <a:t>Social media content for business analytics</a:t>
            </a:r>
            <a:endParaRPr lang="en-US" sz="2000" b="1" dirty="0"/>
          </a:p>
          <a:p>
            <a:pPr eaLnBrk="1" hangingPunct="1">
              <a:lnSpc>
                <a:spcPct val="200000"/>
              </a:lnSpc>
              <a:spcBef>
                <a:spcPts val="400"/>
              </a:spcBef>
              <a:buClr>
                <a:srgbClr val="4E84C4"/>
              </a:buClr>
            </a:pPr>
            <a:r>
              <a:rPr lang="en-US" sz="2000" b="1" dirty="0" smtClean="0"/>
              <a:t>Behavioral analysis</a:t>
            </a:r>
            <a:endParaRPr lang="en-US" sz="2000" b="1" dirty="0"/>
          </a:p>
          <a:p>
            <a:pPr eaLnBrk="1" hangingPunct="1">
              <a:lnSpc>
                <a:spcPct val="200000"/>
              </a:lnSpc>
              <a:spcBef>
                <a:spcPts val="400"/>
              </a:spcBef>
              <a:buClr>
                <a:srgbClr val="4E84C4"/>
              </a:buClr>
              <a:buFont typeface="Wingdings" pitchFamily="2" charset="2"/>
              <a:buNone/>
            </a:pPr>
            <a:r>
              <a:rPr lang="en-US" sz="2000" b="1" dirty="0" smtClean="0"/>
              <a:t>Future Directions</a:t>
            </a:r>
            <a:endParaRPr lang="en-US" sz="2000" b="1" dirty="0"/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8477250" y="6461125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ts val="563"/>
              </a:spcBef>
            </a:pPr>
            <a:fld id="{14B406A6-E823-4A7C-9343-99CED6691463}" type="slidenum">
              <a:rPr lang="en-US" sz="900" b="1">
                <a:solidFill>
                  <a:srgbClr val="4E84C4"/>
                </a:solidFill>
                <a:latin typeface="Myriad Pro" charset="0"/>
              </a:rPr>
              <a:pPr algn="r" eaLnBrk="1" hangingPunct="1">
                <a:spcBef>
                  <a:spcPts val="563"/>
                </a:spcBef>
              </a:pPr>
              <a:t>2</a:t>
            </a:fld>
            <a:endParaRPr lang="en-US" sz="900" b="1">
              <a:solidFill>
                <a:srgbClr val="4E84C4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77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477250" y="6461125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563"/>
              </a:spcBef>
            </a:pPr>
            <a:fld id="{A231B468-250D-4F94-A0FF-68EFCC7B597D}" type="slidenum">
              <a:rPr lang="en-US" sz="900" b="1">
                <a:solidFill>
                  <a:srgbClr val="4E84C4"/>
                </a:solidFill>
              </a:rPr>
              <a:pPr algn="ctr" eaLnBrk="1" hangingPunct="1">
                <a:spcBef>
                  <a:spcPts val="563"/>
                </a:spcBef>
              </a:pPr>
              <a:t>3</a:t>
            </a:fld>
            <a:endParaRPr lang="en-US" sz="900" b="1">
              <a:solidFill>
                <a:srgbClr val="4E84C4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602756" y="0"/>
            <a:ext cx="43020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sz="2400" dirty="0"/>
              <a:t>TCS </a:t>
            </a:r>
            <a:r>
              <a:rPr lang="en-US" sz="2400" dirty="0" smtClean="0"/>
              <a:t>R&amp;D – Innovation Labs</a:t>
            </a:r>
            <a:endParaRPr lang="en-US" sz="2400" dirty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2701925" y="1587500"/>
            <a:ext cx="3790950" cy="4076700"/>
            <a:chOff x="1702" y="1000"/>
            <a:chExt cx="2388" cy="2568"/>
          </a:xfrm>
        </p:grpSpPr>
        <p:pic>
          <p:nvPicPr>
            <p:cNvPr id="2152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" y="1000"/>
              <a:ext cx="2388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28" name="Rectangle 5"/>
            <p:cNvSpPr>
              <a:spLocks noChangeArrowheads="1"/>
            </p:cNvSpPr>
            <p:nvPr/>
          </p:nvSpPr>
          <p:spPr bwMode="auto">
            <a:xfrm>
              <a:off x="2261" y="1749"/>
              <a:ext cx="4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790015"/>
                  </a:solidFill>
                  <a:latin typeface="Tahoma" pitchFamily="32" charset="0"/>
                  <a:ea typeface="Lucida Sans Unicode" pitchFamily="34" charset="0"/>
                  <a:cs typeface="Lucida Sans Unicode" pitchFamily="34" charset="0"/>
                </a:rPr>
                <a:t>DELHI</a:t>
              </a:r>
            </a:p>
          </p:txBody>
        </p:sp>
        <p:sp>
          <p:nvSpPr>
            <p:cNvPr id="21529" name="Rectangle 6"/>
            <p:cNvSpPr>
              <a:spLocks noChangeArrowheads="1"/>
            </p:cNvSpPr>
            <p:nvPr/>
          </p:nvSpPr>
          <p:spPr bwMode="auto">
            <a:xfrm>
              <a:off x="2084" y="2267"/>
              <a:ext cx="5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790015"/>
                  </a:solidFill>
                  <a:latin typeface="Tahoma" pitchFamily="32" charset="0"/>
                  <a:ea typeface="Lucida Sans Unicode" pitchFamily="34" charset="0"/>
                  <a:cs typeface="Lucida Sans Unicode" pitchFamily="34" charset="0"/>
                </a:rPr>
                <a:t>MUMBAI</a:t>
              </a:r>
            </a:p>
          </p:txBody>
        </p:sp>
        <p:sp>
          <p:nvSpPr>
            <p:cNvPr id="21530" name="Rectangle 7"/>
            <p:cNvSpPr>
              <a:spLocks noChangeArrowheads="1"/>
            </p:cNvSpPr>
            <p:nvPr/>
          </p:nvSpPr>
          <p:spPr bwMode="auto">
            <a:xfrm>
              <a:off x="2189" y="2399"/>
              <a:ext cx="38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790015"/>
                  </a:solidFill>
                  <a:latin typeface="Tahoma" pitchFamily="32" charset="0"/>
                  <a:ea typeface="Lucida Sans Unicode" pitchFamily="34" charset="0"/>
                  <a:cs typeface="Lucida Sans Unicode" pitchFamily="34" charset="0"/>
                </a:rPr>
                <a:t>PUNE</a:t>
              </a:r>
            </a:p>
          </p:txBody>
        </p:sp>
        <p:sp>
          <p:nvSpPr>
            <p:cNvPr id="21531" name="Rectangle 8"/>
            <p:cNvSpPr>
              <a:spLocks noChangeArrowheads="1"/>
            </p:cNvSpPr>
            <p:nvPr/>
          </p:nvSpPr>
          <p:spPr bwMode="auto">
            <a:xfrm>
              <a:off x="2258" y="2570"/>
              <a:ext cx="76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790015"/>
                  </a:solidFill>
                  <a:latin typeface="Tahoma" pitchFamily="32" charset="0"/>
                  <a:ea typeface="Lucida Sans Unicode" pitchFamily="34" charset="0"/>
                  <a:cs typeface="Lucida Sans Unicode" pitchFamily="34" charset="0"/>
                </a:rPr>
                <a:t>HYDERABAD</a:t>
              </a:r>
            </a:p>
          </p:txBody>
        </p:sp>
        <p:sp>
          <p:nvSpPr>
            <p:cNvPr id="21532" name="Rectangle 9"/>
            <p:cNvSpPr>
              <a:spLocks noChangeArrowheads="1"/>
            </p:cNvSpPr>
            <p:nvPr/>
          </p:nvSpPr>
          <p:spPr bwMode="auto">
            <a:xfrm>
              <a:off x="2709" y="3021"/>
              <a:ext cx="57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790015"/>
                  </a:solidFill>
                  <a:latin typeface="Tahoma" pitchFamily="32" charset="0"/>
                  <a:ea typeface="Lucida Sans Unicode" pitchFamily="34" charset="0"/>
                  <a:cs typeface="Lucida Sans Unicode" pitchFamily="34" charset="0"/>
                </a:rPr>
                <a:t>CHENNAI</a:t>
              </a:r>
            </a:p>
          </p:txBody>
        </p:sp>
        <p:sp>
          <p:nvSpPr>
            <p:cNvPr id="21533" name="Rectangle 10"/>
            <p:cNvSpPr>
              <a:spLocks noChangeArrowheads="1"/>
            </p:cNvSpPr>
            <p:nvPr/>
          </p:nvSpPr>
          <p:spPr bwMode="auto">
            <a:xfrm>
              <a:off x="1897" y="2929"/>
              <a:ext cx="75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>
                  <a:solidFill>
                    <a:srgbClr val="790015"/>
                  </a:solidFill>
                  <a:latin typeface="Tahoma" pitchFamily="32" charset="0"/>
                  <a:ea typeface="Lucida Sans Unicode" pitchFamily="34" charset="0"/>
                  <a:cs typeface="Lucida Sans Unicode" pitchFamily="34" charset="0"/>
                </a:rPr>
                <a:t>BANGALORE</a:t>
              </a:r>
            </a:p>
          </p:txBody>
        </p:sp>
      </p:grpSp>
      <p:sp>
        <p:nvSpPr>
          <p:cNvPr id="21509" name="Line 11"/>
          <p:cNvSpPr>
            <a:spLocks noChangeShapeType="1"/>
          </p:cNvSpPr>
          <p:nvPr/>
        </p:nvSpPr>
        <p:spPr bwMode="auto">
          <a:xfrm flipV="1">
            <a:off x="2895600" y="3962400"/>
            <a:ext cx="68580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0" name="Line 12"/>
          <p:cNvSpPr>
            <a:spLocks noChangeShapeType="1"/>
          </p:cNvSpPr>
          <p:nvPr/>
        </p:nvSpPr>
        <p:spPr bwMode="auto">
          <a:xfrm flipH="1" flipV="1">
            <a:off x="4648200" y="4162425"/>
            <a:ext cx="936625" cy="460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1" name="Line 13"/>
          <p:cNvSpPr>
            <a:spLocks noChangeShapeType="1"/>
          </p:cNvSpPr>
          <p:nvPr/>
        </p:nvSpPr>
        <p:spPr bwMode="auto">
          <a:xfrm flipV="1">
            <a:off x="3276600" y="4881563"/>
            <a:ext cx="549275" cy="452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 flipH="1">
            <a:off x="3962400" y="2063750"/>
            <a:ext cx="1236663" cy="755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54013" y="765175"/>
            <a:ext cx="2517775" cy="3063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"/>
            </a:pPr>
            <a:r>
              <a:rPr lang="en-US" sz="1400">
                <a:solidFill>
                  <a:srgbClr val="000000"/>
                </a:solidFill>
                <a:latin typeface="Tahoma" pitchFamily="32" charset="0"/>
              </a:rPr>
              <a:t> ~ 600 people; 60 PhDs.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4556183" y="3340100"/>
            <a:ext cx="909521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790015"/>
                </a:solidFill>
                <a:latin typeface="Tahoma" pitchFamily="32" charset="0"/>
              </a:rPr>
              <a:t>KOLKATA</a:t>
            </a:r>
            <a:endParaRPr lang="en-US" sz="1200" b="1" dirty="0">
              <a:solidFill>
                <a:srgbClr val="790015"/>
              </a:solidFill>
              <a:latin typeface="Tahoma" pitchFamily="32" charset="0"/>
            </a:endParaRP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5181600" y="968375"/>
            <a:ext cx="3744913" cy="1387176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 dirty="0">
                <a:solidFill>
                  <a:srgbClr val="262673"/>
                </a:solidFill>
              </a:rPr>
              <a:t> </a:t>
            </a:r>
            <a:r>
              <a:rPr lang="en-US" sz="1400" dirty="0" smtClean="0">
                <a:solidFill>
                  <a:srgbClr val="262673"/>
                </a:solidFill>
              </a:rPr>
              <a:t>Data Analytics - Text </a:t>
            </a:r>
            <a:r>
              <a:rPr lang="en-US" sz="1400" dirty="0">
                <a:solidFill>
                  <a:srgbClr val="262673"/>
                </a:solidFill>
              </a:rPr>
              <a:t>Mining, </a:t>
            </a:r>
            <a:r>
              <a:rPr lang="en-US" sz="1400" dirty="0" smtClean="0">
                <a:solidFill>
                  <a:srgbClr val="262673"/>
                </a:solidFill>
              </a:rPr>
              <a:t>Enterprise Information Fusion, Big Data Management</a:t>
            </a:r>
            <a:endParaRPr lang="en-US" sz="1400" dirty="0">
              <a:solidFill>
                <a:srgbClr val="262673"/>
              </a:solidFill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 dirty="0">
                <a:solidFill>
                  <a:srgbClr val="262673"/>
                </a:solidFill>
              </a:rPr>
              <a:t> Software </a:t>
            </a:r>
            <a:r>
              <a:rPr lang="en-US" sz="1400" dirty="0" smtClean="0">
                <a:solidFill>
                  <a:srgbClr val="262673"/>
                </a:solidFill>
              </a:rPr>
              <a:t>Architecture</a:t>
            </a:r>
            <a:endParaRPr lang="en-US" sz="1400" dirty="0">
              <a:solidFill>
                <a:srgbClr val="262673"/>
              </a:solidFill>
            </a:endParaRP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262673"/>
                </a:solidFill>
              </a:rPr>
              <a:t> Graphics </a:t>
            </a:r>
            <a:r>
              <a:rPr lang="en-US" sz="1400" dirty="0">
                <a:solidFill>
                  <a:srgbClr val="262673"/>
                </a:solidFill>
              </a:rPr>
              <a:t>&amp; Virtual Reality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 dirty="0">
                <a:solidFill>
                  <a:srgbClr val="262673"/>
                </a:solidFill>
              </a:rPr>
              <a:t> Multimedia Applications &amp; Computer Vision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 dirty="0">
                <a:solidFill>
                  <a:srgbClr val="262673"/>
                </a:solidFill>
              </a:rPr>
              <a:t> Natural Language </a:t>
            </a:r>
            <a:r>
              <a:rPr lang="en-US" sz="1400" dirty="0" smtClean="0">
                <a:solidFill>
                  <a:srgbClr val="262673"/>
                </a:solidFill>
              </a:rPr>
              <a:t>Processing</a:t>
            </a:r>
            <a:endParaRPr lang="en-US" sz="1400" dirty="0">
              <a:solidFill>
                <a:srgbClr val="262673"/>
              </a:solidFill>
            </a:endParaRP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5588000" y="4103688"/>
            <a:ext cx="2711450" cy="520700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Data Security (PKI, ECDSA)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Life Sciences (Bioinformatics)</a:t>
            </a:r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>
            <a:off x="379413" y="3838575"/>
            <a:ext cx="2538412" cy="733425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Analytics &amp; Data Mining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Large Scale Systems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Software Engineering Tools</a:t>
            </a:r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373063" y="2781300"/>
            <a:ext cx="2433637" cy="525463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Speech Technology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Performance Engineering</a:t>
            </a:r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>
            <a:off x="2806700" y="3176588"/>
            <a:ext cx="622300" cy="5572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20" name="Text Box 22"/>
          <p:cNvSpPr txBox="1">
            <a:spLocks noChangeArrowheads="1"/>
          </p:cNvSpPr>
          <p:nvPr/>
        </p:nvSpPr>
        <p:spPr bwMode="auto">
          <a:xfrm>
            <a:off x="566738" y="5181600"/>
            <a:ext cx="2713037" cy="306388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Embedded Systems (VLSI)</a:t>
            </a:r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4986338" y="5087938"/>
            <a:ext cx="2955925" cy="306387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Green IT (Power Management)</a:t>
            </a:r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 flipH="1" flipV="1">
            <a:off x="4267200" y="4953000"/>
            <a:ext cx="73342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 flipH="1" flipV="1">
            <a:off x="5181600" y="3549650"/>
            <a:ext cx="1066800" cy="107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6227763" y="3389313"/>
            <a:ext cx="2916237" cy="520700"/>
          </a:xfrm>
          <a:prstGeom prst="rect">
            <a:avLst/>
          </a:prstGeom>
          <a:solidFill>
            <a:srgbClr val="FFFFFF"/>
          </a:solidFill>
          <a:ln w="255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Wireless (WiMAX, 4G, RFID)</a:t>
            </a:r>
          </a:p>
          <a:p>
            <a:pPr eaLnBrk="1" hangingPunct="1">
              <a:buClr>
                <a:srgbClr val="262673"/>
              </a:buClr>
              <a:buFont typeface="Arial" charset="0"/>
              <a:buChar char="•"/>
            </a:pPr>
            <a:r>
              <a:rPr lang="en-US" sz="1400">
                <a:solidFill>
                  <a:srgbClr val="262673"/>
                </a:solidFill>
              </a:rPr>
              <a:t> Signal Processing </a:t>
            </a:r>
          </a:p>
        </p:txBody>
      </p:sp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8" y="1136650"/>
            <a:ext cx="2530475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708688"/>
            </a:outerShdw>
          </a:effectLst>
        </p:spPr>
      </p:pic>
      <p:sp>
        <p:nvSpPr>
          <p:cNvPr id="8214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8477250" y="6461125"/>
            <a:ext cx="381000" cy="265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5E0ACF-2F11-41C7-AA8D-4F5609EC9E3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18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based analytics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9373275"/>
              </p:ext>
            </p:extLst>
          </p:nvPr>
        </p:nvGraphicFramePr>
        <p:xfrm>
          <a:off x="827584" y="1396998"/>
          <a:ext cx="7416824" cy="448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6" y="1634172"/>
            <a:ext cx="1224135" cy="70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5588"/>
            <a:ext cx="12334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/>
          <a:stretch/>
        </p:blipFill>
        <p:spPr bwMode="auto">
          <a:xfrm>
            <a:off x="3995340" y="4077072"/>
            <a:ext cx="1175667" cy="68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68" y="1730847"/>
            <a:ext cx="1257739" cy="55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Social-media Intelligence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7725769"/>
              </p:ext>
            </p:extLst>
          </p:nvPr>
        </p:nvGraphicFramePr>
        <p:xfrm>
          <a:off x="107504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3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Retail Story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5497" y="764704"/>
            <a:ext cx="34163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Shampoo sales are going down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1196752"/>
            <a:ext cx="677627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Market basket Analysis – </a:t>
            </a:r>
            <a:r>
              <a:rPr lang="en-US" b="1" i="1" dirty="0" smtClean="0"/>
              <a:t>Shampoo sells with milk and bread  </a:t>
            </a:r>
            <a:endParaRPr lang="en-IN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2060848"/>
            <a:ext cx="8956298" cy="369332"/>
          </a:xfrm>
          <a:prstGeom prst="rect">
            <a:avLst/>
          </a:prstGeom>
          <a:solidFill>
            <a:srgbClr val="E6C8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Survey conducted – are you satisfied with quality / price / availability of milk and bread</a:t>
            </a:r>
            <a:endParaRPr lang="en-IN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4521" y="2699628"/>
            <a:ext cx="30059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More positive than negative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7" y="1628800"/>
            <a:ext cx="613501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Milk and bread sell as quick-refill –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sales showed decline</a:t>
            </a:r>
            <a:endParaRPr lang="en-IN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64750223"/>
              </p:ext>
            </p:extLst>
          </p:nvPr>
        </p:nvGraphicFramePr>
        <p:xfrm>
          <a:off x="3018822" y="3356992"/>
          <a:ext cx="2989645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4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 answer in social-media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" b="9921"/>
          <a:stretch/>
        </p:blipFill>
        <p:spPr bwMode="auto">
          <a:xfrm>
            <a:off x="68532" y="692696"/>
            <a:ext cx="76664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21180" b="6399"/>
          <a:stretch/>
        </p:blipFill>
        <p:spPr bwMode="auto">
          <a:xfrm>
            <a:off x="703063" y="1916832"/>
            <a:ext cx="7896249" cy="426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21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528" y="1556792"/>
            <a:ext cx="8676243" cy="4709797"/>
            <a:chOff x="-896" y="956"/>
            <a:chExt cx="6043" cy="2784"/>
          </a:xfrm>
        </p:grpSpPr>
        <p:sp>
          <p:nvSpPr>
            <p:cNvPr id="4" name="Freeform 4"/>
            <p:cNvSpPr>
              <a:spLocks/>
            </p:cNvSpPr>
            <p:nvPr/>
          </p:nvSpPr>
          <p:spPr bwMode="gray">
            <a:xfrm>
              <a:off x="99" y="956"/>
              <a:ext cx="4992" cy="2639"/>
            </a:xfrm>
            <a:custGeom>
              <a:avLst/>
              <a:gdLst>
                <a:gd name="T0" fmla="*/ 5358 w 5358"/>
                <a:gd name="T1" fmla="*/ 0 h 1226"/>
                <a:gd name="T2" fmla="*/ 4016 w 5358"/>
                <a:gd name="T3" fmla="*/ 0 h 1226"/>
                <a:gd name="T4" fmla="*/ 4016 w 5358"/>
                <a:gd name="T5" fmla="*/ 412 h 1226"/>
                <a:gd name="T6" fmla="*/ 2679 w 5358"/>
                <a:gd name="T7" fmla="*/ 412 h 1226"/>
                <a:gd name="T8" fmla="*/ 2679 w 5358"/>
                <a:gd name="T9" fmla="*/ 819 h 1226"/>
                <a:gd name="T10" fmla="*/ 1337 w 5358"/>
                <a:gd name="T11" fmla="*/ 819 h 1226"/>
                <a:gd name="T12" fmla="*/ 1337 w 5358"/>
                <a:gd name="T13" fmla="*/ 1226 h 1226"/>
                <a:gd name="T14" fmla="*/ 0 w 5358"/>
                <a:gd name="T15" fmla="*/ 1226 h 1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58"/>
                <a:gd name="T25" fmla="*/ 0 h 1226"/>
                <a:gd name="T26" fmla="*/ 5358 w 5358"/>
                <a:gd name="T27" fmla="*/ 1226 h 12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58" h="1226">
                  <a:moveTo>
                    <a:pt x="5358" y="0"/>
                  </a:moveTo>
                  <a:lnTo>
                    <a:pt x="4016" y="0"/>
                  </a:lnTo>
                  <a:lnTo>
                    <a:pt x="4016" y="412"/>
                  </a:lnTo>
                  <a:lnTo>
                    <a:pt x="2679" y="412"/>
                  </a:lnTo>
                  <a:lnTo>
                    <a:pt x="2679" y="819"/>
                  </a:lnTo>
                  <a:lnTo>
                    <a:pt x="1337" y="819"/>
                  </a:lnTo>
                  <a:lnTo>
                    <a:pt x="1337" y="1226"/>
                  </a:lnTo>
                  <a:lnTo>
                    <a:pt x="0" y="1226"/>
                  </a:lnTo>
                </a:path>
              </a:pathLst>
            </a:custGeom>
            <a:noFill/>
            <a:ln w="76200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flatTx/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294" y="3340"/>
              <a:ext cx="1490" cy="20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73038" indent="-173038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 smtClean="0">
                  <a:latin typeface="Times New Roman" pitchFamily="18" charset="0"/>
                  <a:cs typeface="Times New Roman" pitchFamily="18" charset="0"/>
                </a:rPr>
                <a:t>Text Mining</a:t>
              </a:r>
              <a:endParaRPr lang="en-GB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511" y="2446"/>
              <a:ext cx="1065" cy="1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173038" indent="-173038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 smtClean="0">
                  <a:latin typeface="Times New Roman" pitchFamily="18" charset="0"/>
                  <a:cs typeface="Times New Roman" pitchFamily="18" charset="0"/>
                </a:rPr>
                <a:t>Causal Analysis</a:t>
              </a:r>
              <a:endParaRPr lang="en-GB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395" y="1026"/>
              <a:ext cx="75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</a:pP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795" y="1889"/>
              <a:ext cx="146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</a:pP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846" y="2659"/>
              <a:ext cx="2157" cy="596"/>
            </a:xfrm>
            <a:prstGeom prst="rect">
              <a:avLst/>
            </a:prstGeom>
            <a:solidFill>
              <a:srgbClr val="FDDBFD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b="1" dirty="0" smtClean="0">
                  <a:latin typeface="Times New Roman" pitchFamily="18" charset="0"/>
                  <a:cs typeface="Times New Roman" pitchFamily="18" charset="0"/>
                </a:rPr>
                <a:t>Customer Pain-points and Delights</a:t>
              </a:r>
            </a:p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b="1" dirty="0" smtClean="0">
                  <a:latin typeface="Times New Roman" pitchFamily="18" charset="0"/>
                  <a:cs typeface="Times New Roman" pitchFamily="18" charset="0"/>
                </a:rPr>
                <a:t>Events</a:t>
              </a:r>
            </a:p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b="1" dirty="0" smtClean="0">
                  <a:latin typeface="Times New Roman" pitchFamily="18" charset="0"/>
                  <a:cs typeface="Times New Roman" pitchFamily="18" charset="0"/>
                </a:rPr>
                <a:t>Trends</a:t>
              </a:r>
            </a:p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GB" sz="1400" b="1" dirty="0" smtClean="0">
                  <a:latin typeface="Times New Roman" pitchFamily="18" charset="0"/>
                  <a:cs typeface="Times New Roman" pitchFamily="18" charset="0"/>
                </a:rPr>
                <a:t>Frequent patterns</a:t>
              </a:r>
            </a:p>
            <a:p>
              <a:pPr marL="173038" indent="-173038" algn="l">
                <a:lnSpc>
                  <a:spcPct val="90000"/>
                </a:lnSpc>
                <a:spcBef>
                  <a:spcPct val="20000"/>
                </a:spcBef>
              </a:pP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896" y="3595"/>
              <a:ext cx="1479" cy="1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Consumer-generated Text</a:t>
              </a:r>
              <a:endPara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991659" y="620688"/>
            <a:ext cx="746363" cy="316853"/>
          </a:xfrm>
          <a:prstGeom prst="rect">
            <a:avLst/>
          </a:prstGeom>
          <a:solidFill>
            <a:srgbClr val="C6FDA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>
            <a:bevelT w="152400" h="50800" prst="softRound"/>
          </a:sp3d>
        </p:spPr>
        <p:txBody>
          <a:bodyPr/>
          <a:lstStyle/>
          <a:p>
            <a:pPr marL="173038" indent="-173038" algn="l">
              <a:lnSpc>
                <a:spcPct val="90000"/>
              </a:lnSpc>
              <a:spcBef>
                <a:spcPct val="20000"/>
              </a:spcBef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Action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347864" y="3068960"/>
            <a:ext cx="2520280" cy="720080"/>
          </a:xfrm>
          <a:prstGeom prst="rect">
            <a:avLst/>
          </a:prstGeom>
          <a:solidFill>
            <a:srgbClr val="FDDBF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Key drivers for satisfaction / dissatisfaction / problems </a:t>
            </a:r>
          </a:p>
          <a:p>
            <a:pPr marL="173038" indent="-173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Segment-wise reports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292080" y="2564904"/>
            <a:ext cx="1772477" cy="3160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73038" indent="-173038" algn="l">
              <a:lnSpc>
                <a:spcPct val="90000"/>
              </a:lnSpc>
              <a:spcBef>
                <a:spcPct val="20000"/>
              </a:spcBef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Business Analysis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508104" y="1628800"/>
            <a:ext cx="2160240" cy="504056"/>
          </a:xfrm>
          <a:prstGeom prst="rect">
            <a:avLst/>
          </a:prstGeom>
          <a:solidFill>
            <a:srgbClr val="FDDBF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3038" indent="-173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Prioritization of issues</a:t>
            </a:r>
          </a:p>
          <a:p>
            <a:pPr marL="173038" indent="-1730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Business Case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Elbow Connector 23"/>
          <p:cNvCxnSpPr>
            <a:stCxn id="19" idx="1"/>
            <a:endCxn id="45" idx="3"/>
          </p:cNvCxnSpPr>
          <p:nvPr/>
        </p:nvCxnSpPr>
        <p:spPr>
          <a:xfrm rot="10800000" flipV="1">
            <a:off x="3131841" y="779114"/>
            <a:ext cx="4859819" cy="1497757"/>
          </a:xfrm>
          <a:prstGeom prst="bentConnector3">
            <a:avLst>
              <a:gd name="adj1" fmla="val 76402"/>
            </a:avLst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199571" y="1052736"/>
            <a:ext cx="1684537" cy="4680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73038" indent="-173038" algn="ctr">
              <a:lnSpc>
                <a:spcPct val="90000"/>
              </a:lnSpc>
              <a:spcBef>
                <a:spcPct val="20000"/>
              </a:spcBef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Recommendation / Prediction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2267744" y="5301208"/>
            <a:ext cx="288032" cy="288032"/>
          </a:xfrm>
          <a:prstGeom prst="upArrow">
            <a:avLst/>
          </a:prstGeom>
          <a:solidFill>
            <a:srgbClr val="6DCF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4355976" y="3717032"/>
            <a:ext cx="288032" cy="360040"/>
          </a:xfrm>
          <a:prstGeom prst="upArrow">
            <a:avLst/>
          </a:prstGeom>
          <a:solidFill>
            <a:srgbClr val="6DCF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6228184" y="2132856"/>
            <a:ext cx="360040" cy="432048"/>
          </a:xfrm>
          <a:prstGeom prst="upArrow">
            <a:avLst/>
          </a:prstGeom>
          <a:solidFill>
            <a:srgbClr val="6DCF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8207683" y="836712"/>
            <a:ext cx="288032" cy="288032"/>
          </a:xfrm>
          <a:prstGeom prst="upArrow">
            <a:avLst/>
          </a:prstGeom>
          <a:solidFill>
            <a:srgbClr val="6DCF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51520" y="1052736"/>
            <a:ext cx="2880320" cy="2448272"/>
            <a:chOff x="251520" y="1268760"/>
            <a:chExt cx="2736304" cy="2088232"/>
          </a:xfrm>
        </p:grpSpPr>
        <p:sp>
          <p:nvSpPr>
            <p:cNvPr id="45" name="Rectangle 44"/>
            <p:cNvSpPr/>
            <p:nvPr/>
          </p:nvSpPr>
          <p:spPr>
            <a:xfrm>
              <a:off x="251520" y="1268760"/>
              <a:ext cx="2736304" cy="20882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88335" y="2274754"/>
              <a:ext cx="2016224" cy="59089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marL="173038" indent="-173038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Business Knowledge</a:t>
              </a:r>
            </a:p>
            <a:p>
              <a:pPr marL="173038" indent="-173038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Business units</a:t>
              </a:r>
            </a:p>
            <a:p>
              <a:pPr marL="173038" indent="-173038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Business Goals</a:t>
              </a:r>
            </a:p>
            <a:p>
              <a:pPr marL="173038" indent="-173038">
                <a:lnSpc>
                  <a:spcPct val="90000"/>
                </a:lnSpc>
                <a:spcBef>
                  <a:spcPct val="20000"/>
                </a:spcBef>
              </a:pPr>
              <a:endParaRPr lang="en-GB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388335" y="1514435"/>
              <a:ext cx="1944216" cy="307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marL="173038" indent="-173038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Domain knowledge</a:t>
              </a:r>
              <a:endParaRPr lang="en-GB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3568" y="836712"/>
            <a:ext cx="188679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Knowledge Acquisition</a:t>
            </a:r>
            <a:endParaRPr lang="en-IN" sz="1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as.cmpe.boun.edu.tr/project/files/DomainlevelOnt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837841" cy="576064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SWfkqYeUP_tSd2bQyuzdkcQX9Gs9Uo6nkrCWd9HZay_iq7S191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96952"/>
            <a:ext cx="864096" cy="288032"/>
          </a:xfrm>
          <a:prstGeom prst="rect">
            <a:avLst/>
          </a:prstGeom>
          <a:noFill/>
        </p:spPr>
      </p:pic>
      <p:sp>
        <p:nvSpPr>
          <p:cNvPr id="3078" name="AutoShape 6" descr="data:image/jpg;base64,/9j/4AAQSkZJRgABAQAAAQABAAD/2wBDAAkGBwgHBgkIBwgKCgkLDRYPDQwMDRsUFRAWIB0iIiAdHx8kKDQsJCYxJx8fLT0tMTU3Ojo6Iys/RD84QzQ5Ojf/2wBDAQoKCg0MDRoPDxo3JR8lNzc3Nzc3Nzc3Nzc3Nzc3Nzc3Nzc3Nzc3Nzc3Nzc3Nzc3Nzc3Nzc3Nzc3Nzc3Nzc3Nzf/wAARCACLAIsDASIAAhEBAxEB/8QAHAAAAgMBAQEBAAAAAAAAAAAAAAYEBQcDAgEI/8QAQhAAAQMDAgMEBggCCAcAAAAAAQIDBAAFERIhBjFBE1FhcQcigZGxwRQVIzJCocLRM3MkUmRykqKy4TQ2YmOC4vD/xAAZAQEAAwEBAAAAAAAAAAAAAAAAAQIDBAX/xAAoEQEBAAIBAwIEBwAAAAAAAAAAAQIxEQMSQRMhBCJh8DIzQlGxwfH/2gAMAwEAAhEDEQA/ANxooooCiiigKr71d4dlgOTJzmltOwA5rPcB1NF8vESyQFzJrmltI2A3UtXRIHU0mwocy+T271fEaCneHCP3Y6ehIPNXL59AkmTla8PXS5SX5E66pUyy8lIjxE4PZAZOT1yc9e7kOVMSLhHVzUR5pNVCGjXvs/Go5X7YtzNj4yXQB34qnTxGxJ4iatMRQcKUqU+dJykgZA8PH2ClrjbiL6lipjxcOXCRsy2N9PP1j5Yq14G4eVZbd2knKrhJ+0kOK+9k76T78nxJ8KW8Tmo7YbxyFfFLCBlRwBuTXjJAxnekz0l35VvtSYEVWZk7KEpHRA5k+Bxjy1Ul5V4NkS5RJoZ+jvBfbNdqgYIJRnGfDc1LJxzpN4OtbttgNKkrUuUpsJUVc0pG4SO7mScdT4CrW83RcKJ9mv7Z06G/A9VeQG9U9SXLiL3p2RdtuJcBKFBQBIJB6jYivdVnDidNoYG+MHmdzudz41Z1ozFFFFAUUUUBVfe7vEssByZOXobTsB1WroAOpqeays3yFN4jfl8QvqQqK8puJH7NRaaAONRIzlW3/wBtiZCLWFCl3y4IvN9QUBG8OEdwwP6yh1V8PcAyJQBVZHvtmd/hXOIfN0J+OKsEzIigNMqOQeWHk/vUXlfmOwAqq4kvcew2xcp4grOQ02T95WPgOp/epMu726Gw489MYw2kkpS4lSj4AA5J8KyiSubx5xUiInKWAr1hzS02N/bzye8kDqaj60X/AKPLPJvt5d4mvAKwlWI4WNivv8ht7cD8JrVkI0jxqLa4LMGIzFjI0MsoCEJ7gPifHrUw91UttvJf2cn3UMMrddUEoQkqWo8kgDJNZxYornE3E0jiCakiO2rTGQr8KRjSPPko+JHiKuPSBdAfo1iaeQh6cQXSo4CWx3nuJB8wkjrVvaIjMOC0xE9ZtCfvA5z1JJHXO9Uzy7YvhjNpmQ2kqyNqUZsw3GcuQD9kBoZH/T/Wx4n8gKncTXHGLYyr7R5Op4jmhv8A9uXlk1VNAbdMbCtPhun7d1Orl4PljGm1RvFGffvU+olqTpt0Yf8AaT8Kl1pdsRRRRUAooooPiuVYHxOz2PEdzRyxKcI8ion51vhrEfSA12PF1wA/EpK/ehP+9X6e1clCknPPBxXVsjPnXAb13ZxkVshNdIbhvKCE6ktqI28CflXf0e8U2zhyAQ9b5Dz8jSpyQhaTlOMgYPmSd9yfAY4Op1xHU9VNqA91KdrOqCx4IA921Z5zlfFucb0kcPOpBWqUyTzC45OPanNdl8f8OhClJlvEgZ0/Rncn/LWLoqdEAJ3HOsrjFoo+Jr1IvPFUmY+CkulOlHMISOSfZ+9WluQkuJykEZ5AYpWm5+uSD1ApqtKSHR63UVfHSuW1/wAPoSi5TQgYCQnYeZpmZHIeFLnD4zOnHv0fqpojAahmtZoh+hDTEZHc2n4V3rwwMMoHckfCvdc4KKKKAooooCse9KTJb4o7QD+JHQfPmPlWwmss9LjWm529/lqYUnP91Wf1VfDaMtEQJUkjII1DUMjmO/y2Nd2vvDNW0W/Kh2qFGdtdtmMgOAGSxqVnWSQFZ22Unbx8alRbvbZSyyjh+Gw66haEvNOq9QlJGQk7VpzVVejBSR8aS7WQmOEZB0LUnPf6xp1ZGQO6lbhV9uLddb8QzG25DiVR8Z7QEEY/PzqM9LY7SEHHOrKKhxChrQpOeWoY+NTEz+FpKQfqSZGV17CdrT/mq3vQbVY7UphuchpLzoQJqwpeClBGkj8O23trn773ScNOGV3Da9kDoR8aaLPlTg86WrmkDiBwdxPxNN1sivR3Uduy43lIUNaSMgjII7wfCtcdKXa64eGJkz+8n9VNEcesPOlzh0ZkzSeYWn9VM8IErSPEfKtfBD6gYSB3CvVfBX2ucFFFFAUUUUBWdemBr+j2x7uW4j3gH5VotJPpZaC+HWXMbtyk+4pUP2qcdouiJwzFfkxnUKt6blCccIWwl9LbyFgD10EkHOCAcbHkelWkpiFawtm22S6Nz3mFkLm4JZb3ClJSnwzueXPuqgtTkNiBMfdgMTZSFNhDchJUhDZzqVgEZOdI8Miu01DiGo0tEZ2CHwrS0Fq0lOB6yMnISdWMZI259Bpx7o8PrO4GPhSvw0tbPFQ7NaW1ouCCFLGQklQ3I2yPaKaGaT2liPxLLUrYJfS5vy2V/tTqT5U47amyi4yG5H0uPwxclhvLS2ezytzUMBXLAxq9wqvvUeWzbGVSrNAt6fpOyohT6+UHmAT3d/s61yuD1nZuzrFw4ehsNr7RbL7LrjepIyU5R+EnYHIGM5xivD31e5YS9ChGIoyGzpMztS4ClYJ052xtuR1rhxlnUl+/5/pr4Z3c0JVxGoE6QTuo9Nzua0SflgQoqVhbeAskfdUsZGobnnqOe/yrPrwnHEZG24+dPrkhD0eGGZTS0lKNTSF6iFBOPw7DG4wTq5eNdVnzRS+Ujh0/bTT3up/VTZATl5sY/EBjv3pU4bGXZp6h4Y9xpttYzJY65cSfzrfwiHiigUVzgooooCiiigKVfSY12nCEs4/huNr/AM4/emqqLjdrtuE7qkb6Y6l/4fW+VTNjIuHUurTMTHgwpb+lGhMsIOBk50hShufA5/PFrcozxtsZp6wCFOVKUhsMtuDWnSk4AJUFb52HLmOZpftCAuUUiKxLf0/YsPbpWrI6ZGo41YGdz3nANpMS+GRINsctbjTgThpK221qOd0pV91Qx0PInl10u1XhoEbKBChsQaS7kS1xNIKeZGR78/OnNjdIJJz40ncQJ0cSZ3AUg/I1Of4THbRkqhOvu3RiA5eJiVa8tTO1ZQtRzns1eunJB29YDodqhyrw7PivNXMurl6klpCmEoTHwdwD97dO2CPb1qch6OmGhpLPDDT7rLC32pDqy4ohIUkq2Cc76seNe5zl3kWl3tpNoVCaCSWoi0qIGoAY2JG5Hd+defj+Zr7+jf8ASzS9JJ4lTjmU7Y9lPT4LSobawSsoQTlCUlGlIGnYZ679MjYDok3oaeJGiCQdGc+xNNjc5VxfjuOJCXEjSo5zrPf+XLl3Yrs4tyjK3a04b5zf5wH5U3WhP9Lj7fjHxFKXDY/43+f+kU3WbebHHXWK28EOY5UUUVzgooooCiiigKhXtrtrPOaxnXHcT70mpteXEhaFJPJQxQfnyxJ7SQhCY0WQVtH7KUrSg7Z55GDtscj92O5xJK7YuTMtciKplbaUOOTlvIKSSCEBRV4E4PKl3h8IbvUVt/sezS9oV2zetCRggkjrjnv7ds1ZKj24xHHI863rVgOBLTbjbms4BSEkY0kZVjodgcbVrdqvMU5SKT+K8pv7CtwCf0inKKNgPClHjX1blFV3FPwq2ekQ+WKzO3K0wlMPKd+wBCJtpLraT1CHsA6e4ZwOVdmYUT6FOU05ZHXG45URGQ6l1GFJ3wo4Hxqpsr8WTZ4Uf6PPmuNoIWI9z7NTStRICWTzGCDkZzk55UzPy3ptskMvReIUpDC1AyEoDeUjIKlBIJ3HU1507vU/xv4ZbfxjiJjxbz8P2q9suC4nzqjv/wDzBG/kn41e2IZWD516GLLLZh4d2Ew/2j9KadeHGS5OSrHqtjUT+QpK4fxpl46yFf6U1pPDUfsoPaEbuHPsG370yvETFxRRRWIKKKKAooooCg8qK+HkaDAZbD0W/wA8wnCmVHnuBptAOvGpWFJ8ttue48avGRfX4E360hyVMmOopfdhpSoFOFDK1AKwcHlk8qpuNmey4xuqP7RrH/klKvnXFiWpxaTMSZCsYC1qOsbY+9nJ9ue6tuLYpzwsYhG1KfHYw80sdNOPeaaomwFLvG8dbxZQygqWoAJSkZJOT+9WuiJ1knW6VaY9vukmRFaZUpQLMZDgdyrVzPrJVnbO4Ixt3skC52hQdjR4LUWKlpSULKVqkOkpODqBwOmxyMH2DPrfuyjHLpV/bs5Fc3pTnuay+FNf8m/RiefYH/VV9w/uT5VS31Ob7G227FQ/Or2wI3OO410Y6Uy2v+GG1OqfbQMqXLKR7QmtaYaSyyhpH3UJCR7Kz30aRe2lSn1DKWXlH2lKQPnWjDlWed9+EiiiiqAooooCiiigKDyoooMl9IXDN1e4jfuMSC7IjPIQdTI1FKgkJII59BSmhCm3NDqVIUOaVDBHsNfoUgVxfjMSBpkMtujucQFfGr49SxWxikUVY2e0qufEUJAQpTSQouqA+4nv8M8vbWn/AFBaNWoW2KD4NCpUaJGjZ+jx2msjB0ICc+6rXqexIVpno34ekq1x2XYZPSO5hP8AhOQPZUJv0asMq+yubmO5bIPwIp+orLmrEWT6NLc/FcSuU8ZRUlTb+BhGM7aeoOd987Duquhej+5wXCESYryO/Kkn3YrS6KtMrBS8K2YWS29gpQU84suuqScjUcDbwwB+dXVFFVBRRRQFFFFB/9k="/>
          <p:cNvSpPr>
            <a:spLocks noChangeAspect="1" noChangeArrowheads="1"/>
          </p:cNvSpPr>
          <p:nvPr/>
        </p:nvSpPr>
        <p:spPr bwMode="auto">
          <a:xfrm>
            <a:off x="77788" y="-614363"/>
            <a:ext cx="12573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://cf.ydcdn.net/1.0.0.1/images/homepage/hp-dictionar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060848"/>
            <a:ext cx="504056" cy="504056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275856" y="198884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Feedback /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Impact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Goal-driven text analytics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5940152" y="4005064"/>
            <a:ext cx="3129383" cy="7694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Knowledge-driven Analytics</a:t>
            </a:r>
            <a:endParaRPr lang="en-IN" sz="1600" b="1" u="sng" dirty="0" smtClean="0">
              <a:solidFill>
                <a:schemeClr val="tx1"/>
              </a:solidFill>
            </a:endParaRPr>
          </a:p>
          <a:p>
            <a:r>
              <a:rPr lang="en-US" sz="1400" b="1" i="1" dirty="0" smtClean="0">
                <a:solidFill>
                  <a:schemeClr val="tx1"/>
                </a:solidFill>
              </a:rPr>
              <a:t>Mapping issues to goals</a:t>
            </a:r>
          </a:p>
          <a:p>
            <a:r>
              <a:rPr lang="en-US" sz="1400" b="1" i="1" dirty="0" smtClean="0">
                <a:solidFill>
                  <a:schemeClr val="tx1"/>
                </a:solidFill>
              </a:rPr>
              <a:t>Measuring Performance Indicators</a:t>
            </a:r>
            <a:endParaRPr lang="en-IN" sz="1400" b="1" i="1" dirty="0">
              <a:solidFill>
                <a:schemeClr val="tx1"/>
              </a:solidFill>
            </a:endParaRPr>
          </a:p>
        </p:txBody>
      </p:sp>
      <p:cxnSp>
        <p:nvCxnSpPr>
          <p:cNvPr id="61" name="Shape 60"/>
          <p:cNvCxnSpPr>
            <a:stCxn id="4" idx="6"/>
            <a:endCxn id="59" idx="2"/>
          </p:cNvCxnSpPr>
          <p:nvPr/>
        </p:nvCxnSpPr>
        <p:spPr>
          <a:xfrm flipV="1">
            <a:off x="3540573" y="4774505"/>
            <a:ext cx="3964271" cy="1246782"/>
          </a:xfrm>
          <a:prstGeom prst="bentConnector4">
            <a:avLst>
              <a:gd name="adj1" fmla="val 100221"/>
              <a:gd name="adj2" fmla="val -17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9" idx="0"/>
          </p:cNvCxnSpPr>
          <p:nvPr/>
        </p:nvCxnSpPr>
        <p:spPr>
          <a:xfrm rot="5400000">
            <a:off x="6542478" y="3023214"/>
            <a:ext cx="1944216" cy="19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9991109">
            <a:off x="8254963" y="1440965"/>
            <a:ext cx="85151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Expert</a:t>
            </a:r>
            <a:endParaRPr lang="en-IN" dirty="0"/>
          </a:p>
        </p:txBody>
      </p:sp>
      <p:sp>
        <p:nvSpPr>
          <p:cNvPr id="3" name="Oval 2"/>
          <p:cNvSpPr/>
          <p:nvPr/>
        </p:nvSpPr>
        <p:spPr>
          <a:xfrm>
            <a:off x="2807804" y="2174277"/>
            <a:ext cx="5112282" cy="2478859"/>
          </a:xfrm>
          <a:prstGeom prst="ellipse">
            <a:avLst/>
          </a:prstGeom>
          <a:solidFill>
            <a:srgbClr val="6DCFF6">
              <a:alpha val="2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 Process</a:t>
            </a:r>
            <a:endParaRPr lang="en-IN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108520" y="1196752"/>
            <a:ext cx="8599483" cy="4896544"/>
            <a:chOff x="198" y="1258"/>
            <a:chExt cx="5417" cy="2686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77" y="1693"/>
              <a:ext cx="0" cy="162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045" y="1699"/>
              <a:ext cx="0" cy="99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19736931">
              <a:off x="198" y="1605"/>
              <a:ext cx="4455" cy="1697"/>
            </a:xfrm>
            <a:prstGeom prst="rightArrow">
              <a:avLst>
                <a:gd name="adj1" fmla="val 39648"/>
                <a:gd name="adj2" fmla="val 86110"/>
              </a:avLst>
            </a:prstGeom>
            <a:solidFill>
              <a:schemeClr val="tx1">
                <a:lumMod val="65000"/>
                <a:lumOff val="35000"/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99" y="3354"/>
              <a:ext cx="2672" cy="590"/>
            </a:xfrm>
            <a:prstGeom prst="rect">
              <a:avLst/>
            </a:prstGeom>
            <a:gradFill flip="none" rotWithShape="1">
              <a:gsLst>
                <a:gs pos="0">
                  <a:srgbClr val="00CC99">
                    <a:tint val="66000"/>
                    <a:satMod val="160000"/>
                  </a:srgbClr>
                </a:gs>
                <a:gs pos="5000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u="sng" dirty="0" smtClean="0">
                  <a:solidFill>
                    <a:srgbClr val="333333"/>
                  </a:solidFill>
                </a:rPr>
                <a:t>Mining</a:t>
              </a:r>
            </a:p>
            <a:p>
              <a:pPr algn="ctr"/>
              <a:r>
                <a:rPr lang="en-US" sz="1600" b="1" dirty="0" smtClean="0">
                  <a:solidFill>
                    <a:srgbClr val="333333"/>
                  </a:solidFill>
                </a:rPr>
                <a:t>Text elements - terms extracted from </a:t>
              </a:r>
            </a:p>
            <a:p>
              <a:pPr algn="ctr"/>
              <a:r>
                <a:rPr lang="en-US" sz="1600" b="1" dirty="0" smtClean="0">
                  <a:solidFill>
                    <a:srgbClr val="333333"/>
                  </a:solidFill>
                </a:rPr>
                <a:t>Consumer –generated Unstructured Text</a:t>
              </a:r>
              <a:endParaRPr lang="en-US" sz="1600" b="1" dirty="0">
                <a:solidFill>
                  <a:srgbClr val="333333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46" y="2619"/>
              <a:ext cx="2616" cy="590"/>
            </a:xfrm>
            <a:prstGeom prst="rect">
              <a:avLst/>
            </a:prstGeom>
            <a:gradFill flip="none" rotWithShape="1">
              <a:gsLst>
                <a:gs pos="0">
                  <a:srgbClr val="00CC99">
                    <a:tint val="66000"/>
                    <a:satMod val="160000"/>
                  </a:srgbClr>
                </a:gs>
                <a:gs pos="5000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u="sng" dirty="0" smtClean="0">
                  <a:solidFill>
                    <a:srgbClr val="333333"/>
                  </a:solidFill>
                </a:rPr>
                <a:t>Mapping</a:t>
              </a:r>
            </a:p>
            <a:p>
              <a:pPr algn="ctr"/>
              <a:r>
                <a:rPr lang="en-US" sz="1600" b="1" dirty="0" smtClean="0">
                  <a:solidFill>
                    <a:srgbClr val="333333"/>
                  </a:solidFill>
                </a:rPr>
                <a:t>Text components to Business Processes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59" y="1345"/>
              <a:ext cx="5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400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77" y="1258"/>
              <a:ext cx="956" cy="447"/>
              <a:chOff x="240" y="1448"/>
              <a:chExt cx="1008" cy="472"/>
            </a:xfrm>
          </p:grpSpPr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240" y="1448"/>
                <a:ext cx="1008" cy="472"/>
              </a:xfrm>
              <a:custGeom>
                <a:avLst/>
                <a:gdLst>
                  <a:gd name="T0" fmla="*/ 0 w 977"/>
                  <a:gd name="T1" fmla="*/ 0 h 1089"/>
                  <a:gd name="T2" fmla="*/ 811 w 977"/>
                  <a:gd name="T3" fmla="*/ 0 h 1089"/>
                  <a:gd name="T4" fmla="*/ 1007 w 977"/>
                  <a:gd name="T5" fmla="*/ 238 h 1089"/>
                  <a:gd name="T6" fmla="*/ 811 w 977"/>
                  <a:gd name="T7" fmla="*/ 472 h 1089"/>
                  <a:gd name="T8" fmla="*/ 0 w 977"/>
                  <a:gd name="T9" fmla="*/ 472 h 1089"/>
                  <a:gd name="T10" fmla="*/ 196 w 977"/>
                  <a:gd name="T11" fmla="*/ 238 h 1089"/>
                  <a:gd name="T12" fmla="*/ 0 w 977"/>
                  <a:gd name="T13" fmla="*/ 0 h 10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1089"/>
                  <a:gd name="T23" fmla="*/ 977 w 977"/>
                  <a:gd name="T24" fmla="*/ 1089 h 10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1089">
                    <a:moveTo>
                      <a:pt x="0" y="0"/>
                    </a:moveTo>
                    <a:lnTo>
                      <a:pt x="786" y="0"/>
                    </a:lnTo>
                    <a:lnTo>
                      <a:pt x="976" y="548"/>
                    </a:lnTo>
                    <a:lnTo>
                      <a:pt x="786" y="1088"/>
                    </a:lnTo>
                    <a:lnTo>
                      <a:pt x="0" y="1088"/>
                    </a:lnTo>
                    <a:lnTo>
                      <a:pt x="190" y="5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66"/>
              </a:solidFill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IN"/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393" y="1588"/>
                <a:ext cx="767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Gather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208" y="1258"/>
              <a:ext cx="955" cy="447"/>
              <a:chOff x="1164" y="1448"/>
              <a:chExt cx="1008" cy="472"/>
            </a:xfrm>
          </p:grpSpPr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1164" y="1448"/>
                <a:ext cx="1008" cy="472"/>
              </a:xfrm>
              <a:custGeom>
                <a:avLst/>
                <a:gdLst>
                  <a:gd name="T0" fmla="*/ 0 w 977"/>
                  <a:gd name="T1" fmla="*/ 0 h 1089"/>
                  <a:gd name="T2" fmla="*/ 811 w 977"/>
                  <a:gd name="T3" fmla="*/ 0 h 1089"/>
                  <a:gd name="T4" fmla="*/ 1007 w 977"/>
                  <a:gd name="T5" fmla="*/ 238 h 1089"/>
                  <a:gd name="T6" fmla="*/ 811 w 977"/>
                  <a:gd name="T7" fmla="*/ 472 h 1089"/>
                  <a:gd name="T8" fmla="*/ 0 w 977"/>
                  <a:gd name="T9" fmla="*/ 472 h 1089"/>
                  <a:gd name="T10" fmla="*/ 196 w 977"/>
                  <a:gd name="T11" fmla="*/ 238 h 1089"/>
                  <a:gd name="T12" fmla="*/ 0 w 977"/>
                  <a:gd name="T13" fmla="*/ 0 h 10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1089"/>
                  <a:gd name="T23" fmla="*/ 977 w 977"/>
                  <a:gd name="T24" fmla="*/ 1089 h 10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1089">
                    <a:moveTo>
                      <a:pt x="0" y="0"/>
                    </a:moveTo>
                    <a:lnTo>
                      <a:pt x="786" y="0"/>
                    </a:lnTo>
                    <a:lnTo>
                      <a:pt x="976" y="548"/>
                    </a:lnTo>
                    <a:lnTo>
                      <a:pt x="786" y="1088"/>
                    </a:lnTo>
                    <a:lnTo>
                      <a:pt x="0" y="1088"/>
                    </a:lnTo>
                    <a:lnTo>
                      <a:pt x="190" y="5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66"/>
              </a:solidFill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IN"/>
              </a:p>
            </p:txBody>
          </p:sp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1344" y="1588"/>
                <a:ext cx="768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Mine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2040" y="1258"/>
              <a:ext cx="1082" cy="447"/>
              <a:chOff x="2088" y="1448"/>
              <a:chExt cx="1140" cy="472"/>
            </a:xfrm>
          </p:grpSpPr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2088" y="1448"/>
                <a:ext cx="1008" cy="472"/>
              </a:xfrm>
              <a:custGeom>
                <a:avLst/>
                <a:gdLst>
                  <a:gd name="T0" fmla="*/ 0 w 977"/>
                  <a:gd name="T1" fmla="*/ 0 h 1089"/>
                  <a:gd name="T2" fmla="*/ 811 w 977"/>
                  <a:gd name="T3" fmla="*/ 0 h 1089"/>
                  <a:gd name="T4" fmla="*/ 1007 w 977"/>
                  <a:gd name="T5" fmla="*/ 238 h 1089"/>
                  <a:gd name="T6" fmla="*/ 811 w 977"/>
                  <a:gd name="T7" fmla="*/ 472 h 1089"/>
                  <a:gd name="T8" fmla="*/ 0 w 977"/>
                  <a:gd name="T9" fmla="*/ 472 h 1089"/>
                  <a:gd name="T10" fmla="*/ 196 w 977"/>
                  <a:gd name="T11" fmla="*/ 238 h 1089"/>
                  <a:gd name="T12" fmla="*/ 0 w 977"/>
                  <a:gd name="T13" fmla="*/ 0 h 10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1089"/>
                  <a:gd name="T23" fmla="*/ 977 w 977"/>
                  <a:gd name="T24" fmla="*/ 1089 h 10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1089">
                    <a:moveTo>
                      <a:pt x="0" y="0"/>
                    </a:moveTo>
                    <a:lnTo>
                      <a:pt x="786" y="0"/>
                    </a:lnTo>
                    <a:lnTo>
                      <a:pt x="976" y="548"/>
                    </a:lnTo>
                    <a:lnTo>
                      <a:pt x="786" y="1088"/>
                    </a:lnTo>
                    <a:lnTo>
                      <a:pt x="0" y="1088"/>
                    </a:lnTo>
                    <a:lnTo>
                      <a:pt x="190" y="5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66"/>
              </a:solidFill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IN"/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2364" y="1597"/>
                <a:ext cx="864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Map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869" y="1258"/>
              <a:ext cx="955" cy="447"/>
              <a:chOff x="3012" y="1448"/>
              <a:chExt cx="1008" cy="472"/>
            </a:xfrm>
          </p:grpSpPr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3012" y="1448"/>
                <a:ext cx="1008" cy="472"/>
              </a:xfrm>
              <a:custGeom>
                <a:avLst/>
                <a:gdLst>
                  <a:gd name="T0" fmla="*/ 0 w 977"/>
                  <a:gd name="T1" fmla="*/ 0 h 1089"/>
                  <a:gd name="T2" fmla="*/ 811 w 977"/>
                  <a:gd name="T3" fmla="*/ 0 h 1089"/>
                  <a:gd name="T4" fmla="*/ 1007 w 977"/>
                  <a:gd name="T5" fmla="*/ 238 h 1089"/>
                  <a:gd name="T6" fmla="*/ 811 w 977"/>
                  <a:gd name="T7" fmla="*/ 472 h 1089"/>
                  <a:gd name="T8" fmla="*/ 0 w 977"/>
                  <a:gd name="T9" fmla="*/ 472 h 1089"/>
                  <a:gd name="T10" fmla="*/ 196 w 977"/>
                  <a:gd name="T11" fmla="*/ 238 h 1089"/>
                  <a:gd name="T12" fmla="*/ 0 w 977"/>
                  <a:gd name="T13" fmla="*/ 0 h 10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1089"/>
                  <a:gd name="T23" fmla="*/ 977 w 977"/>
                  <a:gd name="T24" fmla="*/ 1089 h 10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1089">
                    <a:moveTo>
                      <a:pt x="0" y="0"/>
                    </a:moveTo>
                    <a:lnTo>
                      <a:pt x="786" y="0"/>
                    </a:lnTo>
                    <a:lnTo>
                      <a:pt x="976" y="548"/>
                    </a:lnTo>
                    <a:lnTo>
                      <a:pt x="786" y="1088"/>
                    </a:lnTo>
                    <a:lnTo>
                      <a:pt x="0" y="1088"/>
                    </a:lnTo>
                    <a:lnTo>
                      <a:pt x="190" y="5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66"/>
              </a:solidFill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IN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3141" y="1597"/>
                <a:ext cx="864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Interpret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3699" y="1258"/>
              <a:ext cx="956" cy="447"/>
              <a:chOff x="3936" y="1448"/>
              <a:chExt cx="1008" cy="472"/>
            </a:xfrm>
          </p:grpSpPr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936" y="1448"/>
                <a:ext cx="1008" cy="472"/>
              </a:xfrm>
              <a:custGeom>
                <a:avLst/>
                <a:gdLst>
                  <a:gd name="T0" fmla="*/ 0 w 977"/>
                  <a:gd name="T1" fmla="*/ 0 h 1089"/>
                  <a:gd name="T2" fmla="*/ 811 w 977"/>
                  <a:gd name="T3" fmla="*/ 0 h 1089"/>
                  <a:gd name="T4" fmla="*/ 1007 w 977"/>
                  <a:gd name="T5" fmla="*/ 238 h 1089"/>
                  <a:gd name="T6" fmla="*/ 811 w 977"/>
                  <a:gd name="T7" fmla="*/ 472 h 1089"/>
                  <a:gd name="T8" fmla="*/ 0 w 977"/>
                  <a:gd name="T9" fmla="*/ 472 h 1089"/>
                  <a:gd name="T10" fmla="*/ 196 w 977"/>
                  <a:gd name="T11" fmla="*/ 238 h 1089"/>
                  <a:gd name="T12" fmla="*/ 0 w 977"/>
                  <a:gd name="T13" fmla="*/ 0 h 10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1089"/>
                  <a:gd name="T23" fmla="*/ 977 w 977"/>
                  <a:gd name="T24" fmla="*/ 1089 h 10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1089">
                    <a:moveTo>
                      <a:pt x="0" y="0"/>
                    </a:moveTo>
                    <a:lnTo>
                      <a:pt x="786" y="0"/>
                    </a:lnTo>
                    <a:lnTo>
                      <a:pt x="976" y="548"/>
                    </a:lnTo>
                    <a:lnTo>
                      <a:pt x="786" y="1088"/>
                    </a:lnTo>
                    <a:lnTo>
                      <a:pt x="0" y="1088"/>
                    </a:lnTo>
                    <a:lnTo>
                      <a:pt x="190" y="5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66"/>
              </a:solidFill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endParaRPr lang="en-IN"/>
              </a:p>
            </p:txBody>
          </p:sp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4080" y="1588"/>
                <a:ext cx="728" cy="205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Improve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 rot="19717008">
              <a:off x="664" y="2654"/>
              <a:ext cx="203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/>
                <a:t>Value from Text Analytics</a:t>
              </a:r>
              <a:endParaRPr lang="en-US" sz="1400" b="1" dirty="0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383" y="1714"/>
              <a:ext cx="0" cy="17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2987" y="1483"/>
              <a:ext cx="0" cy="39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001" y="1811"/>
              <a:ext cx="2614" cy="592"/>
            </a:xfrm>
            <a:prstGeom prst="rect">
              <a:avLst/>
            </a:prstGeom>
            <a:gradFill flip="none" rotWithShape="1">
              <a:gsLst>
                <a:gs pos="0">
                  <a:srgbClr val="00CC99">
                    <a:tint val="66000"/>
                    <a:satMod val="160000"/>
                  </a:srgbClr>
                </a:gs>
                <a:gs pos="5000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u="sng" dirty="0" smtClean="0">
                  <a:solidFill>
                    <a:srgbClr val="333333"/>
                  </a:solidFill>
                </a:rPr>
                <a:t>Analysis</a:t>
              </a:r>
            </a:p>
            <a:p>
              <a:pPr algn="ctr"/>
              <a:r>
                <a:rPr lang="en-US" sz="1600" b="1" dirty="0" smtClean="0">
                  <a:solidFill>
                    <a:srgbClr val="333333"/>
                  </a:solidFill>
                </a:rPr>
                <a:t>KPIs to measure process performance</a:t>
              </a:r>
            </a:p>
          </p:txBody>
        </p:sp>
      </p:grpSp>
      <p:sp>
        <p:nvSpPr>
          <p:cNvPr id="34" name="Bevel 33"/>
          <p:cNvSpPr/>
          <p:nvPr/>
        </p:nvSpPr>
        <p:spPr>
          <a:xfrm>
            <a:off x="7020272" y="764704"/>
            <a:ext cx="2123728" cy="864096"/>
          </a:xfrm>
          <a:prstGeom prst="bevel">
            <a:avLst/>
          </a:prstGeom>
          <a:solidFill>
            <a:srgbClr val="B91D5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/>
              <a:t>Expect</a:t>
            </a:r>
          </a:p>
          <a:p>
            <a:pPr algn="ctr"/>
            <a:r>
              <a:rPr lang="en-US" sz="1400" b="1" i="1" dirty="0" smtClean="0">
                <a:solidFill>
                  <a:srgbClr val="FFFF00"/>
                </a:solidFill>
              </a:rPr>
              <a:t>Improvement in performance</a:t>
            </a:r>
            <a:endParaRPr lang="en-IN" sz="1400" b="1" i="1" dirty="0">
              <a:solidFill>
                <a:srgbClr val="FFFF00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8532440" y="1772816"/>
            <a:ext cx="611560" cy="4392488"/>
          </a:xfrm>
          <a:prstGeom prst="up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401909" y="3767444"/>
            <a:ext cx="285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Involvement of business expert</a:t>
            </a:r>
            <a:endParaRPr lang="en-IN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319015" y="5085184"/>
            <a:ext cx="2202847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Cleaning and pre-processing</a:t>
            </a:r>
          </a:p>
          <a:p>
            <a:r>
              <a:rPr lang="en-US" sz="1200" dirty="0" smtClean="0"/>
              <a:t>Natural Language Processing</a:t>
            </a:r>
          </a:p>
          <a:p>
            <a:r>
              <a:rPr lang="en-US" sz="1200" dirty="0" smtClean="0"/>
              <a:t>Statistical Text Processing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3205" y="3598166"/>
            <a:ext cx="2512226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Domain Ontology</a:t>
            </a:r>
          </a:p>
          <a:p>
            <a:r>
              <a:rPr lang="en-US" sz="1200" dirty="0" smtClean="0"/>
              <a:t>Semi-supervised Fuzzy Clustering</a:t>
            </a:r>
          </a:p>
          <a:p>
            <a:r>
              <a:rPr lang="en-US" sz="1200" dirty="0" smtClean="0"/>
              <a:t>Content Classification</a:t>
            </a:r>
            <a:endParaRPr lang="en-IN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236296" y="2132856"/>
            <a:ext cx="1289135" cy="27699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Knowledge-base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4560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S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Brown 100%">
      <a:srgbClr val="974807"/>
    </a:custClr>
    <a:custClr name="TCS Brown 70%">
      <a:srgbClr val="C07F51"/>
    </a:custClr>
    <a:custClr name="TCS Brown 50%">
      <a:srgbClr val="D5A380"/>
    </a:custClr>
    <a:custClr name="TCS Brown 30%">
      <a:srgbClr val="E6C8B3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2.xml><?xml version="1.0" encoding="utf-8"?>
<a:theme xmlns:a="http://schemas.openxmlformats.org/drawingml/2006/main" name="Divider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Brown 100%">
      <a:srgbClr val="974807"/>
    </a:custClr>
    <a:custClr name="TCS Brown 70%">
      <a:srgbClr val="C07F51"/>
    </a:custClr>
    <a:custClr name="TCS Brown 50%">
      <a:srgbClr val="D5A380"/>
    </a:custClr>
    <a:custClr name="TCS Brown 30%">
      <a:srgbClr val="E6C8B3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3.xml><?xml version="1.0" encoding="utf-8"?>
<a:theme xmlns:a="http://schemas.openxmlformats.org/drawingml/2006/main" name="Divider 2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Brown 100%">
      <a:srgbClr val="974807"/>
    </a:custClr>
    <a:custClr name="TCS Brown 70%">
      <a:srgbClr val="C07F51"/>
    </a:custClr>
    <a:custClr name="TCS Brown 50%">
      <a:srgbClr val="D5A380"/>
    </a:custClr>
    <a:custClr name="TCS Brown 30%">
      <a:srgbClr val="E6C8B3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4.xml><?xml version="1.0" encoding="utf-8"?>
<a:theme xmlns:a="http://schemas.openxmlformats.org/drawingml/2006/main" name="Divider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Brown 100%">
      <a:srgbClr val="974807"/>
    </a:custClr>
    <a:custClr name="TCS Brown 70%">
      <a:srgbClr val="C07F51"/>
    </a:custClr>
    <a:custClr name="TCS Brown 50%">
      <a:srgbClr val="D5A380"/>
    </a:custClr>
    <a:custClr name="TCS Brown 30%">
      <a:srgbClr val="E6C8B3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5.xml><?xml version="1.0" encoding="utf-8"?>
<a:theme xmlns:a="http://schemas.openxmlformats.org/drawingml/2006/main" name="Thank You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Brown 100%">
      <a:srgbClr val="974807"/>
    </a:custClr>
    <a:custClr name="TCS Brown 70%">
      <a:srgbClr val="C07F51"/>
    </a:custClr>
    <a:custClr name="TCS Brown 50%">
      <a:srgbClr val="D5A380"/>
    </a:custClr>
    <a:custClr name="TCS Brown 30%">
      <a:srgbClr val="E6C8B3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</Template>
  <TotalTime>1750</TotalTime>
  <Words>585</Words>
  <Application>Microsoft Office PowerPoint</Application>
  <PresentationFormat>On-screen Show (4:3)</PresentationFormat>
  <Paragraphs>211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TCS</vt:lpstr>
      <vt:lpstr>Divider 1</vt:lpstr>
      <vt:lpstr>Divider 2</vt:lpstr>
      <vt:lpstr>Divider 3</vt:lpstr>
      <vt:lpstr>Thank You</vt:lpstr>
      <vt:lpstr>Causal Analytics with Social Media Content</vt:lpstr>
      <vt:lpstr>PowerPoint Presentation</vt:lpstr>
      <vt:lpstr>PowerPoint Presentation</vt:lpstr>
      <vt:lpstr>Social media based analytics</vt:lpstr>
      <vt:lpstr>Social-media Intelligence</vt:lpstr>
      <vt:lpstr>The Retail Story</vt:lpstr>
      <vt:lpstr>Seek answer in social-media</vt:lpstr>
      <vt:lpstr>Goal-driven text analytics</vt:lpstr>
      <vt:lpstr>Text Analytics Process</vt:lpstr>
      <vt:lpstr>Reports for the Retail Store</vt:lpstr>
      <vt:lpstr>Content Discovery and Analytics</vt:lpstr>
      <vt:lpstr>Topic discovery – iPhone related tweets</vt:lpstr>
      <vt:lpstr>Influence-driven analysis</vt:lpstr>
      <vt:lpstr>Learning to identify relevant content </vt:lpstr>
      <vt:lpstr>Learning cause-effect relationships</vt:lpstr>
      <vt:lpstr>Topic spread – Topic evolution – Topic affinity</vt:lpstr>
      <vt:lpstr>Behavioral Analysis on Social Networks</vt:lpstr>
      <vt:lpstr>Interested in</vt:lpstr>
      <vt:lpstr>PowerPoint Presentation</vt:lpstr>
    </vt:vector>
  </TitlesOfParts>
  <Company>TCS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Analytics with Text</dc:title>
  <dc:creator>Lipika  Dey</dc:creator>
  <cp:lastModifiedBy>Lipika  Dey</cp:lastModifiedBy>
  <cp:revision>47</cp:revision>
  <dcterms:created xsi:type="dcterms:W3CDTF">2012-10-02T16:22:01Z</dcterms:created>
  <dcterms:modified xsi:type="dcterms:W3CDTF">2012-10-05T05:33:02Z</dcterms:modified>
</cp:coreProperties>
</file>