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handoutMasterIdLst>
    <p:handoutMasterId r:id="rId12"/>
  </p:handoutMasterIdLst>
  <p:sldIdLst>
    <p:sldId id="271" r:id="rId2"/>
    <p:sldId id="435" r:id="rId3"/>
    <p:sldId id="436" r:id="rId4"/>
    <p:sldId id="437" r:id="rId5"/>
    <p:sldId id="438" r:id="rId6"/>
    <p:sldId id="441" r:id="rId7"/>
    <p:sldId id="442" r:id="rId8"/>
    <p:sldId id="443" r:id="rId9"/>
    <p:sldId id="444" r:id="rId10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DFFFF"/>
    <a:srgbClr val="004600"/>
    <a:srgbClr val="0052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25" autoAdjust="0"/>
    <p:restoredTop sz="94660" autoAdjust="0"/>
  </p:normalViewPr>
  <p:slideViewPr>
    <p:cSldViewPr>
      <p:cViewPr varScale="1">
        <p:scale>
          <a:sx n="107" d="100"/>
          <a:sy n="107" d="100"/>
        </p:scale>
        <p:origin x="-372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fld id="{262C189D-C228-4A09-80AC-44FB14584F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37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58821-D627-4C62-B894-5A77EC841F5C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7C78A-1C69-4386-A5F1-639660F17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19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87C78A-1C69-4386-A5F1-639660F179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23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477000"/>
            <a:ext cx="6538340" cy="38100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190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1" y="4846320"/>
            <a:ext cx="1291167" cy="20116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598" y="838200"/>
            <a:ext cx="10011403" cy="1143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72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07213" y="1989967"/>
            <a:ext cx="8284202" cy="685800"/>
          </a:xfrm>
        </p:spPr>
        <p:txBody>
          <a:bodyPr>
            <a:normAutofit/>
          </a:bodyPr>
          <a:lstStyle>
            <a:lvl1pPr marL="0" indent="0" algn="l">
              <a:buNone/>
              <a:defRPr sz="2667" b="1" cap="all" spc="98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373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2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6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9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5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defTabSz="979734">
              <a:spcAft>
                <a:spcPts val="643"/>
              </a:spcAft>
            </a:pPr>
            <a:r>
              <a:rPr lang="en-US" sz="2571" i="1" cap="none" spc="129" dirty="0" smtClean="0">
                <a:solidFill>
                  <a:srgbClr val="D1282E"/>
                </a:solidFill>
              </a:rPr>
              <a:t>CS60002: Distributed Systems</a:t>
            </a:r>
            <a:endParaRPr lang="en-IN" sz="2571" i="1" cap="none" spc="129" dirty="0">
              <a:solidFill>
                <a:srgbClr val="D1282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445551" y="6292692"/>
            <a:ext cx="580571" cy="368617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fld id="{0A16928D-BF33-48A2-9C07-9AF3D9BBD28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4" y="5773802"/>
            <a:ext cx="1054102" cy="9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1291167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4" name="TextBox 13"/>
          <p:cNvSpPr txBox="1"/>
          <p:nvPr/>
        </p:nvSpPr>
        <p:spPr>
          <a:xfrm>
            <a:off x="3991429" y="2888238"/>
            <a:ext cx="4695049" cy="1447503"/>
          </a:xfrm>
          <a:prstGeom prst="rect">
            <a:avLst/>
          </a:prstGeom>
          <a:noFill/>
        </p:spPr>
        <p:txBody>
          <a:bodyPr wrap="none" lIns="97971" tIns="48986" rIns="97971" bIns="48986" rtlCol="0">
            <a:spAutoFit/>
          </a:bodyPr>
          <a:lstStyle/>
          <a:p>
            <a:r>
              <a:rPr lang="en-US" sz="2191" b="1" dirty="0" err="1">
                <a:latin typeface="Arial Narrow" panose="020B0606020202030204" pitchFamily="34" charset="0"/>
              </a:rPr>
              <a:t>Pallab</a:t>
            </a:r>
            <a:r>
              <a:rPr lang="en-US" sz="2191" b="1" dirty="0">
                <a:latin typeface="Arial Narrow" panose="020B0606020202030204" pitchFamily="34" charset="0"/>
              </a:rPr>
              <a:t> </a:t>
            </a:r>
            <a:r>
              <a:rPr lang="en-US" sz="2191" b="1" dirty="0" err="1">
                <a:latin typeface="Arial Narrow" panose="020B0606020202030204" pitchFamily="34" charset="0"/>
              </a:rPr>
              <a:t>Dasgupta</a:t>
            </a:r>
            <a:endParaRPr lang="en-US" sz="2191" b="1" dirty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Professor</a:t>
            </a:r>
            <a:r>
              <a:rPr lang="en-US" sz="2191" b="1" dirty="0">
                <a:latin typeface="Arial Narrow" panose="020B0606020202030204" pitchFamily="34" charset="0"/>
              </a:rPr>
              <a:t>, </a:t>
            </a:r>
            <a:endParaRPr lang="en-US" sz="2191" b="1" dirty="0" smtClean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Dept</a:t>
            </a:r>
            <a:r>
              <a:rPr lang="en-US" sz="2191" b="1" dirty="0">
                <a:latin typeface="Arial Narrow" panose="020B0606020202030204" pitchFamily="34" charset="0"/>
              </a:rPr>
              <a:t>. of Computer </a:t>
            </a:r>
            <a:r>
              <a:rPr lang="en-US" sz="2191" b="1" dirty="0" smtClean="0">
                <a:latin typeface="Arial Narrow" panose="020B0606020202030204" pitchFamily="34" charset="0"/>
              </a:rPr>
              <a:t>Sc. </a:t>
            </a:r>
            <a:r>
              <a:rPr lang="en-US" sz="2191" b="1" dirty="0">
                <a:latin typeface="Arial Narrow" panose="020B0606020202030204" pitchFamily="34" charset="0"/>
              </a:rPr>
              <a:t>&amp; </a:t>
            </a:r>
            <a:r>
              <a:rPr lang="en-US" sz="2191" b="1" dirty="0" err="1" smtClean="0">
                <a:latin typeface="Arial Narrow" panose="020B0606020202030204" pitchFamily="34" charset="0"/>
              </a:rPr>
              <a:t>Engg</a:t>
            </a:r>
            <a:r>
              <a:rPr lang="en-US" sz="2191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191" b="1" dirty="0" err="1" smtClean="0">
                <a:latin typeface="Arial Narrow" panose="020B0606020202030204" pitchFamily="34" charset="0"/>
              </a:rPr>
              <a:t>Kharagpur</a:t>
            </a:r>
            <a:endParaRPr lang="en-US" sz="2191" b="1" dirty="0">
              <a:latin typeface="Arial Narrow" panose="020B0606020202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0145" y="2888238"/>
            <a:ext cx="171284" cy="1447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71" tIns="48986" rIns="97971" bIns="48986" spcCol="0" rtlCol="0" anchor="ctr"/>
          <a:lstStyle/>
          <a:p>
            <a:pPr algn="ctr"/>
            <a:endParaRPr lang="en-IN" sz="1524"/>
          </a:p>
        </p:txBody>
      </p:sp>
    </p:spTree>
    <p:extLst>
      <p:ext uri="{BB962C8B-B14F-4D97-AF65-F5344CB8AC3E}">
        <p14:creationId xmlns:p14="http://schemas.microsoft.com/office/powerpoint/2010/main" val="132169686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80CF-F0E3-4B6A-84FE-B35091C8B3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086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3"/>
            <a:ext cx="27432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19C2F-E2D6-4539-9419-9DF98E8351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9019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29"/>
            </a:lvl1pPr>
            <a:lvl2pPr>
              <a:defRPr sz="2429"/>
            </a:lvl2pPr>
            <a:lvl3pPr>
              <a:defRPr sz="2429"/>
            </a:lvl3pPr>
            <a:lvl4pPr>
              <a:defRPr sz="2429"/>
            </a:lvl4pPr>
            <a:lvl5pPr>
              <a:defRPr sz="2429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305541" y="6276342"/>
            <a:ext cx="706120" cy="304801"/>
          </a:xfrm>
        </p:spPr>
        <p:txBody>
          <a:bodyPr/>
          <a:lstStyle>
            <a:lvl1pPr>
              <a:defRPr sz="2400"/>
            </a:lvl1pPr>
          </a:lstStyle>
          <a:p>
            <a:fld id="{5E8CDD7A-642F-42EA-AC4F-DFCB08595B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3534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184" b="0" cap="all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1670" b="0" cap="all" spc="98" baseline="0">
                <a:solidFill>
                  <a:schemeClr val="tx2"/>
                </a:solidFill>
                <a:latin typeface="+mj-lt"/>
              </a:defRPr>
            </a:lvl1pPr>
            <a:lvl2pPr marL="373242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2pPr>
            <a:lvl3pPr marL="746484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3pPr>
            <a:lvl4pPr marL="111972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4pPr>
            <a:lvl5pPr marL="1492968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5pPr>
            <a:lvl6pPr marL="1866210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6pPr>
            <a:lvl7pPr marL="2239451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7pPr>
            <a:lvl8pPr marL="2612693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8pPr>
            <a:lvl9pPr marL="298593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C86395-46CE-416C-897C-B271A582AE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525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A106E-97A0-423B-BBF9-D05883860E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7785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451" b="0" cap="all" spc="82" baseline="0">
                <a:solidFill>
                  <a:schemeClr val="tx1"/>
                </a:solidFill>
                <a:latin typeface="+mj-lt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451" b="0" kern="1200" cap="all" spc="8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marL="0" lvl="0" indent="0" algn="l" defTabSz="746484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23063-506B-48B0-A71D-552A29FF07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352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92F3D-A721-4CAC-9929-CD13A4E401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604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EBF41-D0FA-4B07-94D9-EE25D48974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9090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1600200"/>
            <a:ext cx="6815668" cy="4480560"/>
          </a:xfrm>
        </p:spPr>
        <p:txBody>
          <a:bodyPr/>
          <a:lstStyle>
            <a:lvl1pPr>
              <a:defRPr sz="2612"/>
            </a:lvl1pPr>
            <a:lvl2pPr>
              <a:defRPr sz="2322"/>
            </a:lvl2pPr>
            <a:lvl3pPr>
              <a:defRPr sz="1959"/>
            </a:lvl3pPr>
            <a:lvl4pPr>
              <a:defRPr sz="1670"/>
            </a:lvl4pPr>
            <a:lvl5pPr>
              <a:defRPr sz="1670"/>
            </a:lvl5pPr>
            <a:lvl6pPr>
              <a:defRPr sz="1670"/>
            </a:lvl6pPr>
            <a:lvl7pPr>
              <a:defRPr sz="1670"/>
            </a:lvl7pPr>
            <a:lvl8pPr>
              <a:defRPr sz="1670"/>
            </a:lvl8pPr>
            <a:lvl9pPr>
              <a:defRPr sz="167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600200"/>
            <a:ext cx="4011085" cy="4480560"/>
          </a:xfrm>
        </p:spPr>
        <p:txBody>
          <a:bodyPr>
            <a:normAutofit/>
          </a:bodyPr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9210-CBB0-4DAD-9D5F-89A6544C84D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4982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70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2612"/>
            </a:lvl1pPr>
            <a:lvl2pPr marL="373242" indent="0">
              <a:buNone/>
              <a:defRPr sz="2322"/>
            </a:lvl2pPr>
            <a:lvl3pPr marL="746484" indent="0">
              <a:buNone/>
              <a:defRPr sz="1959"/>
            </a:lvl3pPr>
            <a:lvl4pPr marL="1119725" indent="0">
              <a:buNone/>
              <a:defRPr sz="1670"/>
            </a:lvl4pPr>
            <a:lvl5pPr marL="1492968" indent="0">
              <a:buNone/>
              <a:defRPr sz="1670"/>
            </a:lvl5pPr>
            <a:lvl6pPr marL="1866210" indent="0">
              <a:buNone/>
              <a:defRPr sz="1670"/>
            </a:lvl6pPr>
            <a:lvl7pPr marL="2239451" indent="0">
              <a:buNone/>
              <a:defRPr sz="1670"/>
            </a:lvl7pPr>
            <a:lvl8pPr marL="2612693" indent="0">
              <a:buNone/>
              <a:defRPr sz="1670"/>
            </a:lvl8pPr>
            <a:lvl9pPr marL="2985935" indent="0">
              <a:buNone/>
              <a:defRPr sz="167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5715000"/>
            <a:ext cx="10871201" cy="457200"/>
          </a:xfrm>
        </p:spPr>
        <p:txBody>
          <a:bodyPr/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09310D3-476D-4166-B136-F8EE85C167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1" y="4953000"/>
            <a:ext cx="10871201" cy="762000"/>
          </a:xfrm>
        </p:spPr>
        <p:txBody>
          <a:bodyPr anchor="t">
            <a:normAutofit/>
          </a:bodyPr>
          <a:lstStyle>
            <a:lvl1pPr>
              <a:defRPr sz="26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50899948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99" y="152718"/>
            <a:ext cx="11379200" cy="609282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066801"/>
            <a:ext cx="11176000" cy="50593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42400" y="6438904"/>
            <a:ext cx="1625600" cy="342900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016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477001"/>
            <a:ext cx="7416800" cy="299720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161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381740" y="6276342"/>
            <a:ext cx="706120" cy="30480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670" b="1">
                <a:solidFill>
                  <a:schemeClr val="tx2"/>
                </a:solidFill>
              </a:defRPr>
            </a:lvl1pPr>
          </a:lstStyle>
          <a:p>
            <a:fld id="{315EAD1E-F89F-44FC-90EF-CCA54C624F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2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8" name="Rectangle 7"/>
          <p:cNvSpPr/>
          <p:nvPr/>
        </p:nvSpPr>
        <p:spPr>
          <a:xfrm>
            <a:off x="12001499" y="1066800"/>
            <a:ext cx="190502" cy="579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9" name="Rectangle 8"/>
          <p:cNvSpPr/>
          <p:nvPr/>
        </p:nvSpPr>
        <p:spPr>
          <a:xfrm>
            <a:off x="1" y="12700"/>
            <a:ext cx="4064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" y="1066800"/>
            <a:ext cx="406401" cy="5803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3713403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dissolve/>
  </p:transition>
  <p:timing>
    <p:tnLst>
      <p:par>
        <p:cTn id="1" dur="indefinite" restart="never" nodeType="tmRoot"/>
      </p:par>
    </p:tnLst>
  </p:timing>
  <p:hf hdr="0" dt="0"/>
  <p:txStyles>
    <p:titleStyle>
      <a:lvl1pPr algn="l" defTabSz="746484" rtl="0" eaLnBrk="1" latinLnBrk="0" hangingPunct="1">
        <a:spcBef>
          <a:spcPct val="0"/>
        </a:spcBef>
        <a:buNone/>
        <a:defRPr sz="2975" b="1" kern="1200" cap="none" spc="-50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746484" rtl="0" eaLnBrk="1" latinLnBrk="0" hangingPunct="1">
        <a:spcBef>
          <a:spcPct val="20000"/>
        </a:spcBef>
        <a:spcAft>
          <a:spcPts val="490"/>
        </a:spcAft>
        <a:buFont typeface="Arial" pitchFamily="34" charset="0"/>
        <a:buNone/>
        <a:defRPr sz="167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373242" indent="-149296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93310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306347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1679589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052831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6pPr>
      <a:lvl7pPr marL="2426072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7pPr>
      <a:lvl8pPr marL="279931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8pPr>
      <a:lvl9pPr marL="3172556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1pPr>
      <a:lvl2pPr marL="373242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2pPr>
      <a:lvl3pPr marL="746484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3pPr>
      <a:lvl4pPr marL="111972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4pPr>
      <a:lvl5pPr marL="1492968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5pPr>
      <a:lvl6pPr marL="186621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6pPr>
      <a:lvl7pPr marL="2239451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7pPr>
      <a:lvl8pPr marL="2612693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8pPr>
      <a:lvl9pPr marL="298593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500" dirty="0" smtClean="0"/>
              <a:t>Leader Election</a:t>
            </a:r>
            <a:endParaRPr lang="en-US" sz="4500" dirty="0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19199" y="6477000"/>
            <a:ext cx="5319141" cy="38100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928D-BF33-48A2-9C07-9AF3D9BBD28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362200" y="1989967"/>
            <a:ext cx="8086010" cy="88011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746484" rtl="0" eaLnBrk="1" latinLnBrk="0" hangingPunct="1">
              <a:spcBef>
                <a:spcPct val="20000"/>
              </a:spcBef>
              <a:spcAft>
                <a:spcPts val="490"/>
              </a:spcAft>
              <a:buFont typeface="Arial" pitchFamily="34" charset="0"/>
              <a:buNone/>
              <a:defRPr sz="2667" b="1" kern="1200" cap="all" spc="98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373242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746484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119725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492968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1866210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39451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612693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85935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i="1" cap="none" smtClean="0"/>
              <a:t>CS60002: Distributed Systems</a:t>
            </a:r>
            <a:endParaRPr lang="en-IN" i="1" cap="non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 Election in Rings</a:t>
            </a:r>
          </a:p>
        </p:txBody>
      </p:sp>
      <p:sp>
        <p:nvSpPr>
          <p:cNvPr id="234501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914400"/>
            <a:ext cx="9601200" cy="51816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Models</a:t>
            </a:r>
            <a:endParaRPr lang="en-US" dirty="0"/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 Synchronous </a:t>
            </a:r>
            <a:r>
              <a:rPr lang="en-US" dirty="0">
                <a:solidFill>
                  <a:srgbClr val="000099"/>
                </a:solidFill>
              </a:rPr>
              <a:t>or Asynchronous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 Anonymous </a:t>
            </a:r>
            <a:r>
              <a:rPr lang="en-US" dirty="0">
                <a:solidFill>
                  <a:srgbClr val="000099"/>
                </a:solidFill>
              </a:rPr>
              <a:t>(no unique id) or Non-anonymous (unique ids)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 Uniform </a:t>
            </a:r>
            <a:r>
              <a:rPr lang="en-US" dirty="0">
                <a:solidFill>
                  <a:srgbClr val="000099"/>
                </a:solidFill>
              </a:rPr>
              <a:t>(no knowledge of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, the number of processes) or </a:t>
            </a:r>
            <a:r>
              <a:rPr lang="en-US" dirty="0" smtClean="0">
                <a:solidFill>
                  <a:srgbClr val="000099"/>
                </a:solidFill>
              </a:rPr>
              <a:t>non-</a:t>
            </a: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  uniform </a:t>
            </a:r>
            <a:r>
              <a:rPr lang="en-US" dirty="0">
                <a:solidFill>
                  <a:srgbClr val="000099"/>
                </a:solidFill>
              </a:rPr>
              <a:t>(knows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) 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Known Impossibility Result: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 There </a:t>
            </a:r>
            <a:r>
              <a:rPr lang="en-US" dirty="0">
                <a:solidFill>
                  <a:srgbClr val="000099"/>
                </a:solidFill>
              </a:rPr>
              <a:t>is no synchronous, non-uniform leader election protocol for </a:t>
            </a:r>
            <a:endParaRPr lang="en-US" dirty="0" smtClean="0">
              <a:solidFill>
                <a:srgbClr val="000099"/>
              </a:solidFill>
            </a:endParaRP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  anonymous </a:t>
            </a:r>
            <a:r>
              <a:rPr lang="en-US" dirty="0">
                <a:solidFill>
                  <a:srgbClr val="000099"/>
                </a:solidFill>
              </a:rPr>
              <a:t>rings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CDD7A-642F-42EA-AC4F-DFCB08595B2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 in Asynchronous Rings</a:t>
            </a:r>
          </a:p>
        </p:txBody>
      </p:sp>
      <p:sp>
        <p:nvSpPr>
          <p:cNvPr id="235525" name="Rectangle 5"/>
          <p:cNvSpPr>
            <a:spLocks noGrp="1" noChangeArrowheads="1"/>
          </p:cNvSpPr>
          <p:nvPr>
            <p:ph idx="1"/>
          </p:nvPr>
        </p:nvSpPr>
        <p:spPr>
          <a:xfrm>
            <a:off x="761999" y="914401"/>
            <a:ext cx="11023599" cy="5211764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err="1"/>
              <a:t>LeLann’s</a:t>
            </a:r>
            <a:r>
              <a:rPr lang="en-US" dirty="0"/>
              <a:t> and Chang-Robert’s Algorithms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 send </a:t>
            </a:r>
            <a:r>
              <a:rPr lang="en-US" dirty="0">
                <a:solidFill>
                  <a:srgbClr val="000099"/>
                </a:solidFill>
              </a:rPr>
              <a:t>own id to node on left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 if </a:t>
            </a:r>
            <a:r>
              <a:rPr lang="en-US" dirty="0">
                <a:solidFill>
                  <a:srgbClr val="000099"/>
                </a:solidFill>
              </a:rPr>
              <a:t>an id received from right, forward id to left node only if received id greater </a:t>
            </a:r>
            <a:endParaRPr lang="en-US" dirty="0" smtClean="0">
              <a:solidFill>
                <a:srgbClr val="000099"/>
              </a:solidFill>
            </a:endParaRP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  than </a:t>
            </a:r>
            <a:r>
              <a:rPr lang="en-US" dirty="0">
                <a:solidFill>
                  <a:srgbClr val="000099"/>
                </a:solidFill>
              </a:rPr>
              <a:t>own id, else ignore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 if </a:t>
            </a:r>
            <a:r>
              <a:rPr lang="en-US" dirty="0">
                <a:solidFill>
                  <a:srgbClr val="000099"/>
                </a:solidFill>
              </a:rPr>
              <a:t>own id received, declares itself “leader”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Works on unidirectional rings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Message complexity = O(n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CDD7A-642F-42EA-AC4F-DFCB08595B2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Hirschberg-Sinclair Algorithm</a:t>
            </a:r>
          </a:p>
        </p:txBody>
      </p:sp>
      <p:sp>
        <p:nvSpPr>
          <p:cNvPr id="236549" name="Rectangle 5"/>
          <p:cNvSpPr>
            <a:spLocks noGrp="1" noChangeArrowheads="1"/>
          </p:cNvSpPr>
          <p:nvPr>
            <p:ph idx="1"/>
          </p:nvPr>
        </p:nvSpPr>
        <p:spPr>
          <a:xfrm>
            <a:off x="762000" y="761999"/>
            <a:ext cx="10744200" cy="5715001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Operates in phases, requires bidirectional ring</a:t>
            </a:r>
          </a:p>
          <a:p>
            <a:pPr marL="342900" indent="-342900">
              <a:lnSpc>
                <a:spcPct val="60000"/>
              </a:lnSpc>
              <a:buFont typeface="Wingdings" panose="05000000000000000000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In the </a:t>
            </a:r>
            <a:r>
              <a:rPr lang="en-US" sz="2200" dirty="0" err="1">
                <a:solidFill>
                  <a:schemeClr val="tx1"/>
                </a:solidFill>
              </a:rPr>
              <a:t>k</a:t>
            </a:r>
            <a:r>
              <a:rPr lang="en-US" sz="2200" baseline="30000" dirty="0" err="1">
                <a:solidFill>
                  <a:schemeClr val="tx1"/>
                </a:solidFill>
              </a:rPr>
              <a:t>th</a:t>
            </a:r>
            <a:r>
              <a:rPr lang="en-US" sz="2200" dirty="0">
                <a:solidFill>
                  <a:schemeClr val="tx1"/>
                </a:solidFill>
              </a:rPr>
              <a:t> phase, send own id to 2</a:t>
            </a:r>
            <a:r>
              <a:rPr lang="en-US" sz="2200" baseline="30000" dirty="0">
                <a:solidFill>
                  <a:schemeClr val="tx1"/>
                </a:solidFill>
              </a:rPr>
              <a:t>k</a:t>
            </a:r>
            <a:r>
              <a:rPr lang="en-US" sz="2200" dirty="0">
                <a:solidFill>
                  <a:schemeClr val="tx1"/>
                </a:solidFill>
              </a:rPr>
              <a:t> processes on both sides of yourself (directly send only to next processes with id and </a:t>
            </a:r>
            <a:r>
              <a:rPr lang="en-US" sz="2200" i="1" dirty="0">
                <a:solidFill>
                  <a:schemeClr val="tx1"/>
                </a:solidFill>
              </a:rPr>
              <a:t>k</a:t>
            </a:r>
            <a:r>
              <a:rPr lang="en-US" sz="2200" dirty="0">
                <a:solidFill>
                  <a:schemeClr val="tx1"/>
                </a:solidFill>
              </a:rPr>
              <a:t> in it)</a:t>
            </a:r>
          </a:p>
          <a:p>
            <a:pPr marL="342900" indent="-342900">
              <a:lnSpc>
                <a:spcPct val="50000"/>
              </a:lnSpc>
              <a:buFont typeface="Wingdings" panose="05000000000000000000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If id received, forward if received id greater than own id, else ignore</a:t>
            </a:r>
          </a:p>
          <a:p>
            <a:pPr marL="342900" indent="-342900">
              <a:lnSpc>
                <a:spcPct val="50000"/>
              </a:lnSpc>
              <a:buFont typeface="Wingdings" panose="05000000000000000000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Last process in the chain sends a reply to originator if its id less than received id</a:t>
            </a:r>
          </a:p>
          <a:p>
            <a:pPr marL="342900" indent="-342900">
              <a:lnSpc>
                <a:spcPct val="50000"/>
              </a:lnSpc>
              <a:buFont typeface="Wingdings" panose="05000000000000000000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Replies are always forwarded</a:t>
            </a:r>
          </a:p>
          <a:p>
            <a:pPr marL="342900" indent="-342900">
              <a:lnSpc>
                <a:spcPct val="50000"/>
              </a:lnSpc>
              <a:buFont typeface="Wingdings" panose="05000000000000000000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A process goes to (k+1)</a:t>
            </a:r>
            <a:r>
              <a:rPr lang="en-US" sz="2200" baseline="30000" dirty="0" err="1">
                <a:solidFill>
                  <a:schemeClr val="tx1"/>
                </a:solidFill>
              </a:rPr>
              <a:t>th</a:t>
            </a:r>
            <a:r>
              <a:rPr lang="en-US" sz="2200" dirty="0">
                <a:solidFill>
                  <a:schemeClr val="tx1"/>
                </a:solidFill>
              </a:rPr>
              <a:t> phase only if it receives a reply from both sides in </a:t>
            </a:r>
            <a:r>
              <a:rPr lang="en-US" sz="2200" dirty="0" err="1">
                <a:solidFill>
                  <a:schemeClr val="tx1"/>
                </a:solidFill>
              </a:rPr>
              <a:t>k</a:t>
            </a:r>
            <a:r>
              <a:rPr lang="en-US" sz="2200" baseline="30000" dirty="0" err="1">
                <a:solidFill>
                  <a:schemeClr val="tx1"/>
                </a:solidFill>
              </a:rPr>
              <a:t>th</a:t>
            </a:r>
            <a:r>
              <a:rPr lang="en-US" sz="2200" dirty="0">
                <a:solidFill>
                  <a:schemeClr val="tx1"/>
                </a:solidFill>
              </a:rPr>
              <a:t> phase</a:t>
            </a:r>
          </a:p>
          <a:p>
            <a:pPr marL="342900" indent="-342900">
              <a:lnSpc>
                <a:spcPct val="50000"/>
              </a:lnSpc>
              <a:buFont typeface="Wingdings" panose="05000000000000000000" pitchFamily="2" charset="2"/>
              <a:buChar char="§"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</a:rPr>
              <a:t>Process receiving its own id – declare itself “leader”. At most </a:t>
            </a:r>
            <a:r>
              <a:rPr lang="en-US" sz="2200" dirty="0" err="1">
                <a:solidFill>
                  <a:schemeClr val="tx1"/>
                </a:solidFill>
              </a:rPr>
              <a:t>lg</a:t>
            </a:r>
            <a:r>
              <a:rPr lang="en-US" sz="2200" i="1" dirty="0" err="1">
                <a:solidFill>
                  <a:schemeClr val="tx1"/>
                </a:solidFill>
              </a:rPr>
              <a:t>n</a:t>
            </a:r>
            <a:r>
              <a:rPr lang="en-US" sz="2200" dirty="0">
                <a:solidFill>
                  <a:schemeClr val="tx1"/>
                </a:solidFill>
              </a:rPr>
              <a:t> rounds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CDD7A-642F-42EA-AC4F-DFCB08595B2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Features: Hirschberg-Sinclair 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Message Complexity: O(</a:t>
            </a:r>
            <a:r>
              <a:rPr lang="en-US" i="1" dirty="0"/>
              <a:t>n </a:t>
            </a:r>
            <a:r>
              <a:rPr lang="en-US" dirty="0" err="1"/>
              <a:t>lg</a:t>
            </a:r>
            <a:r>
              <a:rPr lang="en-US" i="1" dirty="0" err="1"/>
              <a:t>n</a:t>
            </a:r>
            <a:r>
              <a:rPr lang="en-US" dirty="0"/>
              <a:t>)</a:t>
            </a:r>
          </a:p>
          <a:p>
            <a:pPr marL="342900" indent="-342900">
              <a:lnSpc>
                <a:spcPct val="6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Lots of other algorithms exist for rings</a:t>
            </a:r>
          </a:p>
          <a:p>
            <a:pPr marL="342900" indent="-342900">
              <a:lnSpc>
                <a:spcPct val="4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Lower Bound Result:</a:t>
            </a:r>
          </a:p>
          <a:p>
            <a:pPr lvl="1">
              <a:lnSpc>
                <a:spcPct val="30000"/>
              </a:lnSpc>
            </a:pPr>
            <a:endParaRPr lang="en-US" dirty="0"/>
          </a:p>
          <a:p>
            <a:pPr lvl="2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/>
              <a:t> 	</a:t>
            </a:r>
            <a:r>
              <a:rPr lang="en-US" dirty="0" smtClean="0">
                <a:solidFill>
                  <a:srgbClr val="000099"/>
                </a:solidFill>
              </a:rPr>
              <a:t>Any </a:t>
            </a:r>
            <a:r>
              <a:rPr lang="en-US" i="1" dirty="0">
                <a:solidFill>
                  <a:srgbClr val="000099"/>
                </a:solidFill>
              </a:rPr>
              <a:t>comparison-based</a:t>
            </a:r>
            <a:r>
              <a:rPr lang="en-US" dirty="0">
                <a:solidFill>
                  <a:srgbClr val="000099"/>
                </a:solidFill>
              </a:rPr>
              <a:t> leader election algorithm in a ring requires </a:t>
            </a:r>
            <a:r>
              <a:rPr lang="en-US" dirty="0">
                <a:solidFill>
                  <a:srgbClr val="000099"/>
                </a:solidFill>
                <a:cs typeface="Times New Roman" panose="02020603050405020304" pitchFamily="18" charset="0"/>
              </a:rPr>
              <a:t>Ώ(</a:t>
            </a:r>
            <a:r>
              <a:rPr lang="en-US" i="1" dirty="0">
                <a:solidFill>
                  <a:srgbClr val="000099"/>
                </a:solidFill>
                <a:cs typeface="Times New Roman" panose="02020603050405020304" pitchFamily="18" charset="0"/>
              </a:rPr>
              <a:t>n </a:t>
            </a:r>
            <a:r>
              <a:rPr lang="en-US" dirty="0" err="1">
                <a:solidFill>
                  <a:srgbClr val="000099"/>
                </a:solidFill>
                <a:cs typeface="Times New Roman" panose="02020603050405020304" pitchFamily="18" charset="0"/>
              </a:rPr>
              <a:t>lg</a:t>
            </a:r>
            <a:r>
              <a:rPr lang="en-US" i="1" dirty="0" err="1">
                <a:solidFill>
                  <a:srgbClr val="000099"/>
                </a:solidFill>
                <a:cs typeface="Times New Roman" panose="02020603050405020304" pitchFamily="18" charset="0"/>
              </a:rPr>
              <a:t>n</a:t>
            </a:r>
            <a:r>
              <a:rPr lang="en-US" dirty="0">
                <a:solidFill>
                  <a:srgbClr val="000099"/>
                </a:solidFill>
                <a:cs typeface="Times New Roman" panose="02020603050405020304" pitchFamily="18" charset="0"/>
              </a:rPr>
              <a:t>) </a:t>
            </a:r>
            <a:endParaRPr lang="en-US" dirty="0" smtClean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marL="746483" lvl="2" indent="0">
              <a:spcBef>
                <a:spcPts val="0"/>
              </a:spcBef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99"/>
                </a:solidFill>
                <a:cs typeface="Times New Roman" panose="02020603050405020304" pitchFamily="18" charset="0"/>
              </a:rPr>
              <a:t>          messages</a:t>
            </a:r>
            <a:endParaRPr lang="en-US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lvl="1">
              <a:lnSpc>
                <a:spcPct val="40000"/>
              </a:lnSpc>
              <a:buFontTx/>
              <a:buNone/>
            </a:pPr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CDD7A-642F-42EA-AC4F-DFCB08595B2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Echo Algorithm – a wave algorithm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914400"/>
            <a:ext cx="10668000" cy="5486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 err="1">
                <a:solidFill>
                  <a:schemeClr val="tx1"/>
                </a:solidFill>
              </a:rPr>
              <a:t>var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		</a:t>
            </a:r>
            <a:r>
              <a:rPr lang="en-US" sz="2200" dirty="0">
                <a:solidFill>
                  <a:schemeClr val="tx1"/>
                </a:solidFill>
              </a:rPr>
              <a:t>: integer	  	</a:t>
            </a:r>
            <a:r>
              <a:rPr lang="en-US" sz="2200" dirty="0" err="1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 0;  </a:t>
            </a:r>
            <a:r>
              <a:rPr lang="en-US" sz="2200" dirty="0" smtClean="0">
                <a:solidFill>
                  <a:schemeClr val="tx1"/>
                </a:solidFill>
              </a:rPr>
              <a:t>		</a:t>
            </a:r>
            <a:r>
              <a:rPr lang="en-US" sz="2200" dirty="0" smtClean="0">
                <a:solidFill>
                  <a:srgbClr val="000099"/>
                </a:solidFill>
              </a:rPr>
              <a:t>// </a:t>
            </a:r>
            <a:r>
              <a:rPr lang="en-US" sz="2200" dirty="0">
                <a:solidFill>
                  <a:srgbClr val="000099"/>
                </a:solidFill>
              </a:rPr>
              <a:t>Counts no of </a:t>
            </a:r>
            <a:r>
              <a:rPr lang="en-US" sz="2200" dirty="0" err="1">
                <a:solidFill>
                  <a:srgbClr val="000099"/>
                </a:solidFill>
              </a:rPr>
              <a:t>recvd</a:t>
            </a:r>
            <a:r>
              <a:rPr lang="en-US" sz="2200" dirty="0">
                <a:solidFill>
                  <a:srgbClr val="000099"/>
                </a:solidFill>
              </a:rPr>
              <a:t> </a:t>
            </a:r>
            <a:r>
              <a:rPr lang="en-US" sz="2200" dirty="0" err="1">
                <a:solidFill>
                  <a:srgbClr val="000099"/>
                </a:solidFill>
              </a:rPr>
              <a:t>mesgs</a:t>
            </a:r>
            <a:endParaRPr lang="en-US" sz="2200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</a:t>
            </a:r>
            <a:r>
              <a:rPr lang="en-US" sz="2200" i="1" dirty="0" err="1">
                <a:solidFill>
                  <a:schemeClr val="tx1"/>
                </a:solidFill>
              </a:rPr>
              <a:t>father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	</a:t>
            </a:r>
            <a:r>
              <a:rPr lang="en-US" sz="2200" dirty="0" smtClean="0">
                <a:solidFill>
                  <a:schemeClr val="tx1"/>
                </a:solidFill>
              </a:rPr>
              <a:t>	: </a:t>
            </a:r>
            <a:r>
              <a:rPr lang="en-US" sz="2200" dirty="0">
                <a:solidFill>
                  <a:schemeClr val="tx1"/>
                </a:solidFill>
              </a:rPr>
              <a:t>process	</a:t>
            </a: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dirty="0" err="1" smtClean="0">
                <a:solidFill>
                  <a:schemeClr val="tx1"/>
                </a:solidFill>
              </a:rPr>
              <a:t>init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udef</a:t>
            </a:r>
            <a:r>
              <a:rPr lang="en-US" sz="2200" dirty="0">
                <a:solidFill>
                  <a:schemeClr val="tx1"/>
                </a:solidFill>
              </a:rPr>
              <a:t>;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rgbClr val="000099"/>
                </a:solidFill>
              </a:rPr>
              <a:t>For the initiator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begin </a:t>
            </a:r>
            <a:r>
              <a:rPr lang="en-US" sz="2200" dirty="0" err="1">
                <a:solidFill>
                  <a:schemeClr val="tx1"/>
                </a:solidFill>
              </a:rPr>
              <a:t>forall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q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 send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while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&lt;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#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	begin receive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+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1 end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	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decide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	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n-US" sz="2200" dirty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For non-initiators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begin receive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from neighbor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q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+ 1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forall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q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, q 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 send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while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&lt; #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	begin receive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+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1 end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send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endParaRPr lang="en-US" sz="22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end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CDD7A-642F-42EA-AC4F-DFCB08595B2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Extinction on The Echo Algorithm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idx="1"/>
          </p:nvPr>
        </p:nvSpPr>
        <p:spPr>
          <a:xfrm>
            <a:off x="609601" y="762000"/>
            <a:ext cx="10896599" cy="5638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dirty="0" err="1" smtClean="0">
                <a:solidFill>
                  <a:schemeClr val="tx1"/>
                </a:solidFill>
              </a:rPr>
              <a:t>var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i="1" dirty="0" err="1" smtClean="0">
                <a:solidFill>
                  <a:schemeClr val="tx1"/>
                </a:solidFill>
              </a:rPr>
              <a:t>caw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sz="2200" i="1" dirty="0" smtClean="0">
                <a:solidFill>
                  <a:schemeClr val="tx1"/>
                </a:solidFill>
              </a:rPr>
              <a:t>  	</a:t>
            </a:r>
            <a:r>
              <a:rPr lang="en-US" sz="2200" dirty="0" smtClean="0">
                <a:solidFill>
                  <a:schemeClr val="tx1"/>
                </a:solidFill>
              </a:rPr>
              <a:t>: </a:t>
            </a:r>
            <a:r>
              <a:rPr lang="en-US" sz="2200" dirty="0">
                <a:solidFill>
                  <a:schemeClr val="tx1"/>
                </a:solidFill>
              </a:rPr>
              <a:t>process  </a:t>
            </a: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dirty="0" err="1" smtClean="0">
                <a:solidFill>
                  <a:schemeClr val="tx1"/>
                </a:solidFill>
              </a:rPr>
              <a:t>init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udef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;  </a:t>
            </a: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dirty="0" smtClean="0">
                <a:solidFill>
                  <a:srgbClr val="000099"/>
                </a:solidFill>
              </a:rPr>
              <a:t>// </a:t>
            </a:r>
            <a:r>
              <a:rPr lang="en-US" sz="2200" dirty="0">
                <a:solidFill>
                  <a:srgbClr val="000099"/>
                </a:solidFill>
              </a:rPr>
              <a:t>Currently active wave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</a:t>
            </a:r>
            <a:r>
              <a:rPr lang="en-US" sz="2200" i="1" dirty="0" err="1" smtClean="0">
                <a:solidFill>
                  <a:schemeClr val="tx1"/>
                </a:solidFill>
              </a:rPr>
              <a:t>rec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	</a:t>
            </a:r>
            <a:r>
              <a:rPr lang="en-US" sz="2200" i="1" dirty="0" smtClean="0">
                <a:solidFill>
                  <a:schemeClr val="tx1"/>
                </a:solidFill>
              </a:rPr>
              <a:t> 	</a:t>
            </a:r>
            <a:r>
              <a:rPr lang="en-US" sz="2200" dirty="0" smtClean="0">
                <a:solidFill>
                  <a:schemeClr val="tx1"/>
                </a:solidFill>
              </a:rPr>
              <a:t>: </a:t>
            </a:r>
            <a:r>
              <a:rPr lang="en-US" sz="2200" dirty="0">
                <a:solidFill>
                  <a:schemeClr val="tx1"/>
                </a:solidFill>
              </a:rPr>
              <a:t>integer	</a:t>
            </a:r>
            <a:r>
              <a:rPr lang="en-US" sz="2200" dirty="0" err="1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 0;         </a:t>
            </a: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dirty="0" smtClean="0">
                <a:solidFill>
                  <a:srgbClr val="000099"/>
                </a:solidFill>
              </a:rPr>
              <a:t>// </a:t>
            </a:r>
            <a:r>
              <a:rPr lang="en-US" sz="2200" dirty="0">
                <a:solidFill>
                  <a:srgbClr val="000099"/>
                </a:solidFill>
              </a:rPr>
              <a:t>No of </a:t>
            </a: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 </a:t>
            </a:r>
            <a:r>
              <a:rPr lang="en-US" sz="2200" dirty="0" err="1">
                <a:solidFill>
                  <a:srgbClr val="000099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, </a:t>
            </a:r>
            <a:r>
              <a:rPr lang="en-US" sz="2200" i="1" dirty="0" err="1">
                <a:solidFill>
                  <a:srgbClr val="000099"/>
                </a:solidFill>
                <a:sym typeface="Symbol" panose="05050102010706020507" pitchFamily="18" charset="2"/>
              </a:rPr>
              <a:t>caw</a:t>
            </a:r>
            <a:r>
              <a:rPr lang="en-US" sz="2200" i="1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 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rgbClr val="000099"/>
                </a:solidFill>
              </a:rPr>
              <a:t>received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</a:t>
            </a: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i="1" dirty="0" err="1" smtClean="0">
                <a:solidFill>
                  <a:schemeClr val="tx1"/>
                </a:solidFill>
              </a:rPr>
              <a:t>father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sz="2200" dirty="0" smtClean="0">
                <a:solidFill>
                  <a:schemeClr val="tx1"/>
                </a:solidFill>
              </a:rPr>
              <a:t>     	: </a:t>
            </a:r>
            <a:r>
              <a:rPr lang="en-US" sz="2200" dirty="0">
                <a:solidFill>
                  <a:schemeClr val="tx1"/>
                </a:solidFill>
              </a:rPr>
              <a:t>process	</a:t>
            </a:r>
            <a:r>
              <a:rPr lang="en-US" sz="2200" dirty="0" err="1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udef</a:t>
            </a:r>
            <a:r>
              <a:rPr lang="en-US" sz="2200" dirty="0">
                <a:solidFill>
                  <a:schemeClr val="tx1"/>
                </a:solidFill>
              </a:rPr>
              <a:t>;   </a:t>
            </a: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dirty="0" smtClean="0">
                <a:solidFill>
                  <a:srgbClr val="000099"/>
                </a:solidFill>
              </a:rPr>
              <a:t>// </a:t>
            </a:r>
            <a:r>
              <a:rPr lang="en-US" sz="2200" dirty="0">
                <a:solidFill>
                  <a:srgbClr val="000099"/>
                </a:solidFill>
              </a:rPr>
              <a:t>Father in wave </a:t>
            </a:r>
            <a:r>
              <a:rPr lang="en-US" sz="2200" i="1" dirty="0" err="1">
                <a:solidFill>
                  <a:srgbClr val="000099"/>
                </a:solidFill>
              </a:rPr>
              <a:t>caw</a:t>
            </a:r>
            <a:r>
              <a:rPr lang="en-US" sz="2200" i="1" baseline="-25000" dirty="0" err="1">
                <a:solidFill>
                  <a:srgbClr val="000099"/>
                </a:solidFill>
              </a:rPr>
              <a:t>p</a:t>
            </a:r>
            <a:endParaRPr lang="en-US" sz="2200" i="1" dirty="0">
              <a:solidFill>
                <a:srgbClr val="000099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i="1" dirty="0">
                <a:solidFill>
                  <a:srgbClr val="000099"/>
                </a:solidFill>
              </a:rPr>
              <a:t>	</a:t>
            </a:r>
            <a:r>
              <a:rPr lang="en-US" sz="2200" i="1" dirty="0" err="1" smtClean="0"/>
              <a:t>lrec</a:t>
            </a:r>
            <a:r>
              <a:rPr lang="en-US" sz="2200" i="1" baseline="-25000" dirty="0" err="1" smtClean="0"/>
              <a:t>p</a:t>
            </a:r>
            <a:r>
              <a:rPr lang="en-US" sz="2200" i="1" dirty="0"/>
              <a:t>	        </a:t>
            </a:r>
            <a:r>
              <a:rPr lang="en-US" sz="2200" i="1" dirty="0" smtClean="0"/>
              <a:t>	</a:t>
            </a:r>
            <a:r>
              <a:rPr lang="en-US" sz="2200" dirty="0" smtClean="0"/>
              <a:t>: </a:t>
            </a:r>
            <a:r>
              <a:rPr lang="en-US" sz="2200" dirty="0"/>
              <a:t>integer	</a:t>
            </a:r>
            <a:r>
              <a:rPr lang="en-US" sz="2200" dirty="0" err="1"/>
              <a:t>init</a:t>
            </a:r>
            <a:r>
              <a:rPr lang="en-US" sz="2200" dirty="0"/>
              <a:t> 0; </a:t>
            </a:r>
            <a:r>
              <a:rPr lang="en-US" sz="2200" dirty="0">
                <a:solidFill>
                  <a:schemeClr val="tx2"/>
                </a:solidFill>
              </a:rPr>
              <a:t>	    </a:t>
            </a: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smtClean="0">
                <a:solidFill>
                  <a:srgbClr val="000099"/>
                </a:solidFill>
              </a:rPr>
              <a:t>// </a:t>
            </a:r>
            <a:r>
              <a:rPr lang="en-US" sz="2200" dirty="0">
                <a:solidFill>
                  <a:srgbClr val="000099"/>
                </a:solidFill>
              </a:rPr>
              <a:t>No of </a:t>
            </a: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 </a:t>
            </a:r>
            <a:r>
              <a:rPr lang="en-US" sz="2200" dirty="0" err="1">
                <a:solidFill>
                  <a:srgbClr val="000099"/>
                </a:solidFill>
                <a:sym typeface="Symbol" panose="05050102010706020507" pitchFamily="18" charset="2"/>
              </a:rPr>
              <a:t>ldr</a:t>
            </a: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, </a:t>
            </a:r>
            <a:r>
              <a:rPr lang="en-US" sz="2200" i="1" dirty="0">
                <a:solidFill>
                  <a:srgbClr val="000099"/>
                </a:solidFill>
                <a:sym typeface="Symbol" panose="05050102010706020507" pitchFamily="18" charset="2"/>
              </a:rPr>
              <a:t>.</a:t>
            </a: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 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rgbClr val="000099"/>
                </a:solidFill>
              </a:rPr>
              <a:t>received</a:t>
            </a:r>
            <a:endParaRPr lang="en-US" sz="22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</a:t>
            </a:r>
            <a:r>
              <a:rPr lang="en-US" sz="2200" i="1" dirty="0" err="1" smtClean="0">
                <a:solidFill>
                  <a:schemeClr val="tx1"/>
                </a:solidFill>
              </a:rPr>
              <a:t>win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	        </a:t>
            </a:r>
            <a:r>
              <a:rPr lang="en-US" sz="2200" dirty="0" smtClean="0">
                <a:solidFill>
                  <a:schemeClr val="tx1"/>
                </a:solidFill>
              </a:rPr>
              <a:t>	: </a:t>
            </a:r>
            <a:r>
              <a:rPr lang="en-US" sz="2200" dirty="0">
                <a:solidFill>
                  <a:schemeClr val="tx1"/>
                </a:solidFill>
              </a:rPr>
              <a:t>process     </a:t>
            </a: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dirty="0" err="1" smtClean="0">
                <a:solidFill>
                  <a:schemeClr val="tx1"/>
                </a:solidFill>
              </a:rPr>
              <a:t>init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udef</a:t>
            </a:r>
            <a:r>
              <a:rPr lang="en-US" sz="2200" dirty="0">
                <a:solidFill>
                  <a:schemeClr val="tx1"/>
                </a:solidFill>
              </a:rPr>
              <a:t> ;  </a:t>
            </a: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dirty="0" smtClean="0">
                <a:solidFill>
                  <a:srgbClr val="000099"/>
                </a:solidFill>
              </a:rPr>
              <a:t>// </a:t>
            </a:r>
            <a:r>
              <a:rPr lang="en-US" sz="2200" dirty="0">
                <a:solidFill>
                  <a:srgbClr val="000099"/>
                </a:solidFill>
              </a:rPr>
              <a:t>Identity of leader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begin if </a:t>
            </a:r>
            <a:r>
              <a:rPr lang="en-US" sz="2200" i="1" dirty="0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 is initiator then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begin </a:t>
            </a:r>
            <a:r>
              <a:rPr lang="en-US" sz="2200" i="1" dirty="0" err="1">
                <a:solidFill>
                  <a:schemeClr val="tx1"/>
                </a:solidFill>
              </a:rPr>
              <a:t>caw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 = p </a:t>
            </a:r>
            <a:r>
              <a:rPr lang="en-US" sz="2200" dirty="0">
                <a:solidFill>
                  <a:schemeClr val="tx1"/>
                </a:solidFill>
              </a:rPr>
              <a:t>;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          </a:t>
            </a:r>
            <a:r>
              <a:rPr lang="en-US" sz="2200" dirty="0" err="1">
                <a:solidFill>
                  <a:schemeClr val="tx1"/>
                </a:solidFill>
              </a:rPr>
              <a:t>forall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q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 send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end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      while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lrec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&lt;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#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begin receive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msg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from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if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msg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ldr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r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then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    begin if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lrec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= 0 then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		     </a:t>
            </a:r>
            <a:r>
              <a:rPr lang="en-US" sz="2200" dirty="0" err="1">
                <a:solidFill>
                  <a:schemeClr val="tx1"/>
                </a:solidFill>
              </a:rPr>
              <a:t>forall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q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 send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ldr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r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	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lrec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lrec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+ 1 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win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r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    end 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CDD7A-642F-42EA-AC4F-DFCB08595B2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Extinction on Echo Algorithm contd..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>
          <a:xfrm>
            <a:off x="781878" y="808383"/>
            <a:ext cx="9505122" cy="582101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else </a:t>
            </a:r>
            <a:r>
              <a:rPr lang="en-US" sz="2000" dirty="0" smtClean="0">
                <a:solidFill>
                  <a:schemeClr val="tx1"/>
                </a:solidFill>
                <a:sym typeface="Symbol" panose="05050102010706020507" pitchFamily="18" charset="2"/>
              </a:rPr>
              <a:t>				</a:t>
            </a:r>
            <a:r>
              <a:rPr lang="en-US" sz="2000" dirty="0" smtClean="0">
                <a:solidFill>
                  <a:srgbClr val="000099"/>
                </a:solidFill>
                <a:sym typeface="Symbol" panose="05050102010706020507" pitchFamily="18" charset="2"/>
              </a:rPr>
              <a:t>// </a:t>
            </a:r>
            <a:r>
              <a:rPr lang="en-US" sz="2000" i="1" dirty="0" err="1">
                <a:solidFill>
                  <a:srgbClr val="000099"/>
                </a:solidFill>
                <a:sym typeface="Symbol" panose="05050102010706020507" pitchFamily="18" charset="2"/>
              </a:rPr>
              <a:t>mesg</a:t>
            </a:r>
            <a:r>
              <a:rPr lang="en-US" sz="2000" i="1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000099"/>
                </a:solidFill>
                <a:sym typeface="Symbol" panose="05050102010706020507" pitchFamily="18" charset="2"/>
              </a:rPr>
              <a:t>is a  </a:t>
            </a:r>
            <a:r>
              <a:rPr lang="en-US" sz="2000" dirty="0" err="1">
                <a:solidFill>
                  <a:srgbClr val="000099"/>
                </a:solidFill>
                <a:sym typeface="Symbol" panose="05050102010706020507" pitchFamily="18" charset="2"/>
              </a:rPr>
              <a:t>tok</a:t>
            </a:r>
            <a:r>
              <a:rPr lang="en-US" sz="2000" dirty="0">
                <a:solidFill>
                  <a:srgbClr val="000099"/>
                </a:solidFill>
                <a:sym typeface="Symbol" panose="05050102010706020507" pitchFamily="18" charset="2"/>
              </a:rPr>
              <a:t>, </a:t>
            </a:r>
            <a:r>
              <a:rPr lang="en-US" sz="2000" i="1" dirty="0">
                <a:solidFill>
                  <a:srgbClr val="000099"/>
                </a:solidFill>
                <a:sym typeface="Symbol" panose="05050102010706020507" pitchFamily="18" charset="2"/>
              </a:rPr>
              <a:t>r</a:t>
            </a:r>
            <a:r>
              <a:rPr lang="en-US" sz="2000" dirty="0">
                <a:solidFill>
                  <a:srgbClr val="000099"/>
                </a:solidFill>
                <a:sym typeface="Symbol" panose="05050102010706020507" pitchFamily="18" charset="2"/>
              </a:rPr>
              <a:t>  message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2"/>
                </a:solidFill>
                <a:sym typeface="Symbol" panose="05050102010706020507" pitchFamily="18" charset="2"/>
              </a:rPr>
              <a:t>		     </a:t>
            </a:r>
            <a:r>
              <a:rPr lang="en-US" sz="2000" dirty="0">
                <a:sym typeface="Symbol" panose="05050102010706020507" pitchFamily="18" charset="2"/>
              </a:rPr>
              <a:t>begin if </a:t>
            </a:r>
            <a:r>
              <a:rPr lang="en-US" sz="2000" i="1" dirty="0">
                <a:sym typeface="Symbol" panose="05050102010706020507" pitchFamily="18" charset="2"/>
              </a:rPr>
              <a:t>r &lt; </a:t>
            </a:r>
            <a:r>
              <a:rPr lang="en-US" sz="2000" i="1" dirty="0" err="1">
                <a:sym typeface="Symbol" panose="05050102010706020507" pitchFamily="18" charset="2"/>
              </a:rPr>
              <a:t>caw</a:t>
            </a:r>
            <a:r>
              <a:rPr lang="en-US" sz="2000" i="1" baseline="-25000" dirty="0" err="1">
                <a:sym typeface="Symbol" panose="05050102010706020507" pitchFamily="18" charset="2"/>
              </a:rPr>
              <a:t>p</a:t>
            </a:r>
            <a:r>
              <a:rPr lang="en-US" sz="2000" dirty="0">
                <a:sym typeface="Symbol" panose="05050102010706020507" pitchFamily="18" charset="2"/>
              </a:rPr>
              <a:t> then </a:t>
            </a:r>
            <a:r>
              <a:rPr lang="en-US" sz="2000" dirty="0" smtClean="0">
                <a:sym typeface="Symbol" panose="05050102010706020507" pitchFamily="18" charset="2"/>
              </a:rPr>
              <a:t>	</a:t>
            </a:r>
            <a:r>
              <a:rPr lang="en-US" sz="2000" dirty="0" smtClean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000099"/>
                </a:solidFill>
                <a:sym typeface="Symbol" panose="05050102010706020507" pitchFamily="18" charset="2"/>
              </a:rPr>
              <a:t>// Reinitialize the algorithm</a:t>
            </a:r>
            <a:endParaRPr lang="en-US" sz="2000" dirty="0">
              <a:solidFill>
                <a:schemeClr val="tx2"/>
              </a:solidFill>
              <a:sym typeface="Symbol" panose="05050102010706020507" pitchFamily="18" charset="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</a:rPr>
              <a:t>			     begin </a:t>
            </a:r>
            <a:r>
              <a:rPr lang="en-US" sz="2000" i="1" dirty="0" err="1">
                <a:solidFill>
                  <a:schemeClr val="tx1"/>
                </a:solidFill>
              </a:rPr>
              <a:t>caw</a:t>
            </a:r>
            <a:r>
              <a:rPr lang="en-US" sz="2000" i="1" baseline="-25000" dirty="0" err="1">
                <a:solidFill>
                  <a:schemeClr val="tx1"/>
                </a:solidFill>
              </a:rPr>
              <a:t>p</a:t>
            </a:r>
            <a:r>
              <a:rPr lang="en-US" sz="2000" i="1" dirty="0">
                <a:solidFill>
                  <a:schemeClr val="tx1"/>
                </a:solidFill>
              </a:rPr>
              <a:t> = </a:t>
            </a:r>
            <a:r>
              <a:rPr lang="en-US" sz="2000" i="1" dirty="0" smtClean="0">
                <a:solidFill>
                  <a:schemeClr val="tx1"/>
                </a:solidFill>
              </a:rPr>
              <a:t>r </a:t>
            </a:r>
            <a:r>
              <a:rPr lang="en-US" sz="2000" dirty="0">
                <a:solidFill>
                  <a:schemeClr val="tx1"/>
                </a:solidFill>
              </a:rPr>
              <a:t>; </a:t>
            </a:r>
            <a:r>
              <a:rPr lang="en-US" sz="2000" i="1" dirty="0" err="1">
                <a:solidFill>
                  <a:schemeClr val="tx1"/>
                </a:solidFill>
              </a:rPr>
              <a:t>rec</a:t>
            </a:r>
            <a:r>
              <a:rPr lang="en-US" sz="2000" i="1" baseline="-25000" dirty="0" err="1">
                <a:solidFill>
                  <a:schemeClr val="tx1"/>
                </a:solidFill>
              </a:rPr>
              <a:t>p</a:t>
            </a:r>
            <a:r>
              <a:rPr lang="en-US" sz="2000" i="1" dirty="0">
                <a:solidFill>
                  <a:schemeClr val="tx1"/>
                </a:solidFill>
              </a:rPr>
              <a:t> =</a:t>
            </a:r>
            <a:r>
              <a:rPr lang="en-US" sz="2000" dirty="0">
                <a:solidFill>
                  <a:schemeClr val="tx1"/>
                </a:solidFill>
              </a:rPr>
              <a:t> 0 ; </a:t>
            </a:r>
            <a:r>
              <a:rPr lang="en-US" sz="2000" i="1" dirty="0" err="1">
                <a:solidFill>
                  <a:schemeClr val="tx1"/>
                </a:solidFill>
              </a:rPr>
              <a:t>father</a:t>
            </a:r>
            <a:r>
              <a:rPr lang="en-US" sz="2000" i="1" baseline="-25000" dirty="0" err="1">
                <a:solidFill>
                  <a:schemeClr val="tx1"/>
                </a:solidFill>
              </a:rPr>
              <a:t>p</a:t>
            </a:r>
            <a:r>
              <a:rPr lang="en-US" sz="2000" i="1" dirty="0">
                <a:solidFill>
                  <a:schemeClr val="tx1"/>
                </a:solidFill>
              </a:rPr>
              <a:t> = q</a:t>
            </a:r>
            <a:r>
              <a:rPr lang="en-US" sz="2000" dirty="0">
                <a:solidFill>
                  <a:schemeClr val="tx1"/>
                </a:solidFill>
              </a:rPr>
              <a:t> 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</a:rPr>
              <a:t>				 </a:t>
            </a:r>
            <a:r>
              <a:rPr lang="en-US" sz="2000" dirty="0" err="1">
                <a:solidFill>
                  <a:schemeClr val="tx1"/>
                </a:solidFill>
              </a:rPr>
              <a:t>forall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s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, s  q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do send  </a:t>
            </a:r>
            <a:r>
              <a:rPr lang="en-US" sz="20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r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s</a:t>
            </a:r>
            <a:endParaRPr lang="en-US" sz="20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	     end 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2"/>
                </a:solidFill>
                <a:sym typeface="Symbol" panose="05050102010706020507" pitchFamily="18" charset="2"/>
              </a:rPr>
              <a:t>			</a:t>
            </a:r>
            <a:r>
              <a:rPr lang="en-US" sz="2000" dirty="0">
                <a:sym typeface="Symbol" panose="05050102010706020507" pitchFamily="18" charset="2"/>
              </a:rPr>
              <a:t> if </a:t>
            </a:r>
            <a:r>
              <a:rPr lang="en-US" sz="2000" i="1" dirty="0">
                <a:sym typeface="Symbol" panose="05050102010706020507" pitchFamily="18" charset="2"/>
              </a:rPr>
              <a:t>r = </a:t>
            </a:r>
            <a:r>
              <a:rPr lang="en-US" sz="2000" i="1" dirty="0" err="1">
                <a:sym typeface="Symbol" panose="05050102010706020507" pitchFamily="18" charset="2"/>
              </a:rPr>
              <a:t>caw</a:t>
            </a:r>
            <a:r>
              <a:rPr lang="en-US" sz="2000" i="1" baseline="-25000" dirty="0" err="1">
                <a:sym typeface="Symbol" panose="05050102010706020507" pitchFamily="18" charset="2"/>
              </a:rPr>
              <a:t>p</a:t>
            </a:r>
            <a:r>
              <a:rPr lang="en-US" sz="2000" dirty="0">
                <a:sym typeface="Symbol" panose="05050102010706020507" pitchFamily="18" charset="2"/>
              </a:rPr>
              <a:t> then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	     begin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 +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1 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	         if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 = #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then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		if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caw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 = p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				  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then </a:t>
            </a:r>
            <a:r>
              <a:rPr lang="en-US" sz="2000" dirty="0" err="1">
                <a:solidFill>
                  <a:schemeClr val="tx1"/>
                </a:solidFill>
              </a:rPr>
              <a:t>forall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s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do send  </a:t>
            </a:r>
            <a:r>
              <a:rPr lang="en-US" sz="2000" dirty="0" err="1">
                <a:solidFill>
                  <a:schemeClr val="tx1"/>
                </a:solidFill>
                <a:sym typeface="Symbol" panose="05050102010706020507" pitchFamily="18" charset="2"/>
              </a:rPr>
              <a:t>ldr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s</a:t>
            </a:r>
            <a:endParaRPr lang="en-US" sz="20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		   else send  </a:t>
            </a:r>
            <a:r>
              <a:rPr lang="en-US" sz="20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caw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endParaRPr lang="en-US" sz="20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	      end 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           </a:t>
            </a:r>
            <a:r>
              <a:rPr lang="en-US" sz="2000" dirty="0">
                <a:solidFill>
                  <a:srgbClr val="000099"/>
                </a:solidFill>
                <a:sym typeface="Symbol" panose="05050102010706020507" pitchFamily="18" charset="2"/>
              </a:rPr>
              <a:t>// If </a:t>
            </a:r>
            <a:r>
              <a:rPr lang="en-US" sz="2000" i="1" dirty="0">
                <a:solidFill>
                  <a:srgbClr val="000099"/>
                </a:solidFill>
                <a:sym typeface="Symbol" panose="05050102010706020507" pitchFamily="18" charset="2"/>
              </a:rPr>
              <a:t>r &gt; </a:t>
            </a:r>
            <a:r>
              <a:rPr lang="en-US" sz="2000" i="1" dirty="0" err="1">
                <a:solidFill>
                  <a:srgbClr val="000099"/>
                </a:solidFill>
                <a:sym typeface="Symbol" panose="05050102010706020507" pitchFamily="18" charset="2"/>
              </a:rPr>
              <a:t>caw</a:t>
            </a:r>
            <a:r>
              <a:rPr lang="en-US" sz="2000" i="1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000" dirty="0">
                <a:solidFill>
                  <a:srgbClr val="000099"/>
                </a:solidFill>
                <a:sym typeface="Symbol" panose="05050102010706020507" pitchFamily="18" charset="2"/>
              </a:rPr>
              <a:t> then the message is ignored – extinction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        end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end ;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		if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win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 = p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 then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state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 = leader 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else </a:t>
            </a:r>
            <a:r>
              <a:rPr lang="en-US" sz="2000" i="1" dirty="0" err="1">
                <a:solidFill>
                  <a:schemeClr val="tx1"/>
                </a:solidFill>
                <a:sym typeface="Symbol" panose="05050102010706020507" pitchFamily="18" charset="2"/>
              </a:rPr>
              <a:t>state</a:t>
            </a:r>
            <a:r>
              <a:rPr lang="en-US" sz="20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 = lost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000" i="1" dirty="0">
                <a:solidFill>
                  <a:schemeClr val="tx1"/>
                </a:solidFill>
                <a:sym typeface="Symbol" panose="05050102010706020507" pitchFamily="18" charset="2"/>
              </a:rPr>
              <a:t>	</a:t>
            </a: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CDD7A-642F-42EA-AC4F-DFCB08595B2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Features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066800"/>
            <a:ext cx="8915400" cy="50292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dirty="0"/>
              <a:t>If A is a centralized wave algorithm using M messages per wave, the algorithm Ex(A) elects a leader using at most NM messages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CDD7A-642F-42EA-AC4F-DFCB08595B2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B537056D-0AFD-4BF0-87DD-172C79D57557}" vid="{DFCBE75B-5C31-4176-835E-117672E43D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4394</TotalTime>
  <Words>359</Words>
  <Application>Microsoft Office PowerPoint</Application>
  <PresentationFormat>Custom</PresentationFormat>
  <Paragraphs>120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Essential</vt:lpstr>
      <vt:lpstr>Leader Election</vt:lpstr>
      <vt:lpstr>Leader Election in Rings</vt:lpstr>
      <vt:lpstr>Election in Asynchronous Rings</vt:lpstr>
      <vt:lpstr>Hirschberg-Sinclair Algorithm</vt:lpstr>
      <vt:lpstr>Features: Hirschberg-Sinclair </vt:lpstr>
      <vt:lpstr>The Echo Algorithm – a wave algorithm</vt:lpstr>
      <vt:lpstr>Extinction on The Echo Algorithm</vt:lpstr>
      <vt:lpstr>Extinction on Echo Algorithm contd..</vt:lpstr>
      <vt:lpstr>Features</vt:lpstr>
    </vt:vector>
  </TitlesOfParts>
  <Company>Indian Institute of Technology, Kharagpur, India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Arobinda Gupta</dc:creator>
  <cp:lastModifiedBy>Antonio Bruto da Costa</cp:lastModifiedBy>
  <cp:revision>157</cp:revision>
  <dcterms:created xsi:type="dcterms:W3CDTF">2002-01-01T17:32:30Z</dcterms:created>
  <dcterms:modified xsi:type="dcterms:W3CDTF">2017-02-27T05:03:17Z</dcterms:modified>
</cp:coreProperties>
</file>