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12"/>
  </p:notesMasterIdLst>
  <p:handoutMasterIdLst>
    <p:handoutMasterId r:id="rId13"/>
  </p:handoutMasterIdLst>
  <p:sldIdLst>
    <p:sldId id="271" r:id="rId2"/>
    <p:sldId id="435" r:id="rId3"/>
    <p:sldId id="441" r:id="rId4"/>
    <p:sldId id="442" r:id="rId5"/>
    <p:sldId id="443" r:id="rId6"/>
    <p:sldId id="444" r:id="rId7"/>
    <p:sldId id="445" r:id="rId8"/>
    <p:sldId id="446" r:id="rId9"/>
    <p:sldId id="447" r:id="rId10"/>
    <p:sldId id="448" r:id="rId11"/>
  </p:sldIdLst>
  <p:sldSz cx="12192000" cy="6858000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6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16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16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16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9DFFFF"/>
    <a:srgbClr val="004600"/>
    <a:srgbClr val="005200"/>
    <a:srgbClr val="0066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77" autoAdjust="0"/>
    <p:restoredTop sz="94660" autoAdjust="0"/>
  </p:normalViewPr>
  <p:slideViewPr>
    <p:cSldViewPr>
      <p:cViewPr varScale="1">
        <p:scale>
          <a:sx n="75" d="100"/>
          <a:sy n="75" d="100"/>
        </p:scale>
        <p:origin x="168" y="5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35" tIns="48319" rIns="96635" bIns="48319" numCol="1" anchor="t" anchorCtr="0" compatLnSpc="1">
            <a:prstTxWarp prst="textNoShape">
              <a:avLst/>
            </a:prstTxWarp>
          </a:bodyPr>
          <a:lstStyle>
            <a:lvl1pPr defTabSz="965200">
              <a:defRPr sz="1200" b="0">
                <a:latin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35" tIns="48319" rIns="96635" bIns="48319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b="0">
                <a:latin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35" tIns="48319" rIns="96635" bIns="48319" numCol="1" anchor="b" anchorCtr="0" compatLnSpc="1">
            <a:prstTxWarp prst="textNoShape">
              <a:avLst/>
            </a:prstTxWarp>
          </a:bodyPr>
          <a:lstStyle>
            <a:lvl1pPr defTabSz="965200">
              <a:defRPr sz="1200" b="0">
                <a:latin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35" tIns="48319" rIns="96635" bIns="48319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b="0">
                <a:latin typeface="Arial" panose="020B0604020202020204" pitchFamily="34" charset="0"/>
              </a:defRPr>
            </a:lvl1pPr>
          </a:lstStyle>
          <a:p>
            <a:fld id="{F6B678F2-C4E7-4D69-B444-094A8CCA2DB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0711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8B2B8E-8D51-4AC2-8343-C27185D911F5}" type="datetimeFigureOut">
              <a:rPr lang="en-US" smtClean="0"/>
              <a:t>1/4/2017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712BAD-FCF1-4914-AE1A-74274399C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319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712BAD-FCF1-4914-AE1A-74274399C07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4532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712BAD-FCF1-4914-AE1A-74274399C07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2651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712BAD-FCF1-4914-AE1A-74274399C07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8960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712BAD-FCF1-4914-AE1A-74274399C07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0548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" y="6477000"/>
            <a:ext cx="6538340" cy="381000"/>
          </a:xfrm>
          <a:solidFill>
            <a:srgbClr val="C00000"/>
          </a:solidFill>
          <a:ln>
            <a:noFill/>
          </a:ln>
        </p:spPr>
        <p:txBody>
          <a:bodyPr/>
          <a:lstStyle>
            <a:lvl1pPr algn="r">
              <a:defRPr sz="1905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-1" y="4846320"/>
            <a:ext cx="1291167" cy="201168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645" tIns="37322" rIns="74645" bIns="37322" rtlCol="0" anchor="ctr"/>
          <a:lstStyle/>
          <a:p>
            <a:pPr algn="ctr"/>
            <a:endParaRPr lang="en-US" sz="1451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72598" y="838200"/>
            <a:ext cx="10011403" cy="1143000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4572" spc="-65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507213" y="1989967"/>
            <a:ext cx="8284202" cy="685800"/>
          </a:xfrm>
        </p:spPr>
        <p:txBody>
          <a:bodyPr>
            <a:normAutofit/>
          </a:bodyPr>
          <a:lstStyle>
            <a:lvl1pPr marL="0" indent="0" algn="l">
              <a:buNone/>
              <a:defRPr sz="2667" b="1" cap="all" spc="98" baseline="0">
                <a:solidFill>
                  <a:schemeClr val="tx2"/>
                </a:solidFill>
                <a:latin typeface="Arial Narrow" panose="020B0606020202030204" pitchFamily="34" charset="0"/>
              </a:defRPr>
            </a:lvl1pPr>
            <a:lvl2pPr marL="3732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464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197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929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662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2394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6126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859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defTabSz="979734">
              <a:spcAft>
                <a:spcPts val="643"/>
              </a:spcAft>
            </a:pPr>
            <a:r>
              <a:rPr lang="en-US" sz="2571" i="1" cap="none" spc="129" dirty="0" smtClean="0">
                <a:solidFill>
                  <a:srgbClr val="D1282E"/>
                </a:solidFill>
              </a:rPr>
              <a:t>CS60002: Distributed Systems</a:t>
            </a:r>
            <a:endParaRPr lang="en-IN" sz="2571" i="1" cap="none" spc="129" dirty="0">
              <a:solidFill>
                <a:srgbClr val="D1282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2001499" y="4846320"/>
            <a:ext cx="190502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645" tIns="37322" rIns="74645" bIns="37322" rtlCol="0" anchor="ctr"/>
          <a:lstStyle/>
          <a:p>
            <a:pPr algn="ctr"/>
            <a:endParaRPr lang="en-US" sz="1451"/>
          </a:p>
        </p:txBody>
      </p:sp>
      <p:sp>
        <p:nvSpPr>
          <p:cNvPr id="10" name="Rectangle 9"/>
          <p:cNvSpPr/>
          <p:nvPr/>
        </p:nvSpPr>
        <p:spPr>
          <a:xfrm>
            <a:off x="12001499" y="0"/>
            <a:ext cx="190502" cy="533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645" tIns="37322" rIns="74645" bIns="37322" rtlCol="0" anchor="ctr"/>
          <a:lstStyle/>
          <a:p>
            <a:pPr algn="ctr"/>
            <a:endParaRPr lang="en-US" sz="145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11445551" y="6292692"/>
            <a:ext cx="580571" cy="368617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383882E-B1B4-4352-888C-236CB0324932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1" name="Picture 11" descr="iit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34" y="5773802"/>
            <a:ext cx="1054102" cy="993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12"/>
          <p:cNvSpPr/>
          <p:nvPr/>
        </p:nvSpPr>
        <p:spPr>
          <a:xfrm>
            <a:off x="-1" y="0"/>
            <a:ext cx="1291167" cy="533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645" tIns="37322" rIns="74645" bIns="37322" rtlCol="0" anchor="ctr"/>
          <a:lstStyle/>
          <a:p>
            <a:pPr algn="ctr"/>
            <a:endParaRPr lang="en-US" sz="1451"/>
          </a:p>
        </p:txBody>
      </p:sp>
      <p:sp>
        <p:nvSpPr>
          <p:cNvPr id="14" name="TextBox 13"/>
          <p:cNvSpPr txBox="1"/>
          <p:nvPr/>
        </p:nvSpPr>
        <p:spPr>
          <a:xfrm>
            <a:off x="3991429" y="2888238"/>
            <a:ext cx="4695049" cy="1447503"/>
          </a:xfrm>
          <a:prstGeom prst="rect">
            <a:avLst/>
          </a:prstGeom>
          <a:noFill/>
        </p:spPr>
        <p:txBody>
          <a:bodyPr wrap="none" lIns="97971" tIns="48986" rIns="97971" bIns="48986" rtlCol="0">
            <a:spAutoFit/>
          </a:bodyPr>
          <a:lstStyle/>
          <a:p>
            <a:r>
              <a:rPr lang="en-US" sz="2191" b="1" dirty="0" err="1">
                <a:latin typeface="Arial Narrow" panose="020B0606020202030204" pitchFamily="34" charset="0"/>
              </a:rPr>
              <a:t>Pallab</a:t>
            </a:r>
            <a:r>
              <a:rPr lang="en-US" sz="2191" b="1" dirty="0">
                <a:latin typeface="Arial Narrow" panose="020B0606020202030204" pitchFamily="34" charset="0"/>
              </a:rPr>
              <a:t> </a:t>
            </a:r>
            <a:r>
              <a:rPr lang="en-US" sz="2191" b="1" dirty="0" err="1">
                <a:latin typeface="Arial Narrow" panose="020B0606020202030204" pitchFamily="34" charset="0"/>
              </a:rPr>
              <a:t>Dasgupta</a:t>
            </a:r>
            <a:endParaRPr lang="en-US" sz="2191" b="1" dirty="0">
              <a:latin typeface="Arial Narrow" panose="020B0606020202030204" pitchFamily="34" charset="0"/>
            </a:endParaRPr>
          </a:p>
          <a:p>
            <a:r>
              <a:rPr lang="en-US" sz="2191" b="1" dirty="0" smtClean="0">
                <a:latin typeface="Arial Narrow" panose="020B0606020202030204" pitchFamily="34" charset="0"/>
              </a:rPr>
              <a:t>Professor</a:t>
            </a:r>
            <a:r>
              <a:rPr lang="en-US" sz="2191" b="1" dirty="0">
                <a:latin typeface="Arial Narrow" panose="020B0606020202030204" pitchFamily="34" charset="0"/>
              </a:rPr>
              <a:t>, </a:t>
            </a:r>
            <a:endParaRPr lang="en-US" sz="2191" b="1" dirty="0" smtClean="0">
              <a:latin typeface="Arial Narrow" panose="020B0606020202030204" pitchFamily="34" charset="0"/>
            </a:endParaRPr>
          </a:p>
          <a:p>
            <a:r>
              <a:rPr lang="en-US" sz="2191" b="1" dirty="0" smtClean="0">
                <a:latin typeface="Arial Narrow" panose="020B0606020202030204" pitchFamily="34" charset="0"/>
              </a:rPr>
              <a:t>Dept</a:t>
            </a:r>
            <a:r>
              <a:rPr lang="en-US" sz="2191" b="1" dirty="0">
                <a:latin typeface="Arial Narrow" panose="020B0606020202030204" pitchFamily="34" charset="0"/>
              </a:rPr>
              <a:t>. of Computer </a:t>
            </a:r>
            <a:r>
              <a:rPr lang="en-US" sz="2191" b="1" dirty="0" smtClean="0">
                <a:latin typeface="Arial Narrow" panose="020B0606020202030204" pitchFamily="34" charset="0"/>
              </a:rPr>
              <a:t>Sc. </a:t>
            </a:r>
            <a:r>
              <a:rPr lang="en-US" sz="2191" b="1" dirty="0">
                <a:latin typeface="Arial Narrow" panose="020B0606020202030204" pitchFamily="34" charset="0"/>
              </a:rPr>
              <a:t>&amp; </a:t>
            </a:r>
            <a:r>
              <a:rPr lang="en-US" sz="2191" b="1" dirty="0" err="1" smtClean="0">
                <a:latin typeface="Arial Narrow" panose="020B0606020202030204" pitchFamily="34" charset="0"/>
              </a:rPr>
              <a:t>Engg</a:t>
            </a:r>
            <a:r>
              <a:rPr lang="en-US" sz="2191" b="1" dirty="0" smtClean="0">
                <a:latin typeface="Arial Narrow" panose="020B0606020202030204" pitchFamily="34" charset="0"/>
              </a:rPr>
              <a:t>.,</a:t>
            </a:r>
          </a:p>
          <a:p>
            <a:r>
              <a:rPr lang="en-US" sz="2191" b="1" dirty="0" smtClean="0">
                <a:latin typeface="Arial Narrow" panose="020B0606020202030204" pitchFamily="34" charset="0"/>
              </a:rPr>
              <a:t>Indian Institute of Technology </a:t>
            </a:r>
            <a:r>
              <a:rPr lang="en-US" sz="2191" b="1" dirty="0" err="1" smtClean="0">
                <a:latin typeface="Arial Narrow" panose="020B0606020202030204" pitchFamily="34" charset="0"/>
              </a:rPr>
              <a:t>Kharagpur</a:t>
            </a:r>
            <a:endParaRPr lang="en-US" sz="2191" b="1" dirty="0">
              <a:latin typeface="Arial Narrow" panose="020B060602020203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820145" y="2888238"/>
            <a:ext cx="171284" cy="14472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7971" tIns="48986" rIns="97971" bIns="48986" spcCol="0" rtlCol="0" anchor="ctr"/>
          <a:lstStyle/>
          <a:p>
            <a:pPr algn="ctr"/>
            <a:endParaRPr lang="en-IN" sz="1524"/>
          </a:p>
        </p:txBody>
      </p:sp>
    </p:spTree>
    <p:extLst>
      <p:ext uri="{BB962C8B-B14F-4D97-AF65-F5344CB8AC3E}">
        <p14:creationId xmlns:p14="http://schemas.microsoft.com/office/powerpoint/2010/main" val="556311860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E35D7-6F7F-4AFF-8DF9-6F9678FD72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856400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274643"/>
            <a:ext cx="2743201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1" y="274643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E4175-CCF9-44B6-AD16-EF9BA9DE75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840319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66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29"/>
            </a:lvl1pPr>
            <a:lvl2pPr>
              <a:defRPr sz="2429"/>
            </a:lvl2pPr>
            <a:lvl3pPr>
              <a:defRPr sz="2429"/>
            </a:lvl3pPr>
            <a:lvl4pPr>
              <a:defRPr sz="2429"/>
            </a:lvl4pPr>
            <a:lvl5pPr>
              <a:defRPr sz="2429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600"/>
            </a:lvl1pPr>
          </a:lstStyle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11412219" y="6245862"/>
            <a:ext cx="706120" cy="365760"/>
          </a:xfrm>
        </p:spPr>
        <p:txBody>
          <a:bodyPr/>
          <a:lstStyle>
            <a:lvl1pPr>
              <a:defRPr sz="2000"/>
            </a:lvl1pPr>
          </a:lstStyle>
          <a:p>
            <a:fld id="{7AFFCEF0-974B-42D8-B254-54EF3C648B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100861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103632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7184" b="0" cap="all" spc="-65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228601"/>
            <a:ext cx="10363200" cy="1066800"/>
          </a:xfrm>
        </p:spPr>
        <p:txBody>
          <a:bodyPr anchor="b"/>
          <a:lstStyle>
            <a:lvl1pPr marL="0" indent="0">
              <a:buNone/>
              <a:defRPr sz="1670" b="0" cap="all" spc="98" baseline="0">
                <a:solidFill>
                  <a:schemeClr val="tx2"/>
                </a:solidFill>
                <a:latin typeface="+mj-lt"/>
              </a:defRPr>
            </a:lvl1pPr>
            <a:lvl2pPr marL="373242" indent="0">
              <a:buNone/>
              <a:defRPr sz="1451">
                <a:solidFill>
                  <a:schemeClr val="tx1">
                    <a:tint val="75000"/>
                  </a:schemeClr>
                </a:solidFill>
              </a:defRPr>
            </a:lvl2pPr>
            <a:lvl3pPr marL="746484" indent="0">
              <a:buNone/>
              <a:defRPr sz="1307">
                <a:solidFill>
                  <a:schemeClr val="tx1">
                    <a:tint val="75000"/>
                  </a:schemeClr>
                </a:solidFill>
              </a:defRPr>
            </a:lvl3pPr>
            <a:lvl4pPr marL="1119725" indent="0">
              <a:buNone/>
              <a:defRPr sz="1161">
                <a:solidFill>
                  <a:schemeClr val="tx1">
                    <a:tint val="75000"/>
                  </a:schemeClr>
                </a:solidFill>
              </a:defRPr>
            </a:lvl4pPr>
            <a:lvl5pPr marL="1492968" indent="0">
              <a:buNone/>
              <a:defRPr sz="1161">
                <a:solidFill>
                  <a:schemeClr val="tx1">
                    <a:tint val="75000"/>
                  </a:schemeClr>
                </a:solidFill>
              </a:defRPr>
            </a:lvl5pPr>
            <a:lvl6pPr marL="1866210" indent="0">
              <a:buNone/>
              <a:defRPr sz="1161">
                <a:solidFill>
                  <a:schemeClr val="tx1">
                    <a:tint val="75000"/>
                  </a:schemeClr>
                </a:solidFill>
              </a:defRPr>
            </a:lvl6pPr>
            <a:lvl7pPr marL="2239451" indent="0">
              <a:buNone/>
              <a:defRPr sz="1161">
                <a:solidFill>
                  <a:schemeClr val="tx1">
                    <a:tint val="75000"/>
                  </a:schemeClr>
                </a:solidFill>
              </a:defRPr>
            </a:lvl7pPr>
            <a:lvl8pPr marL="2612693" indent="0">
              <a:buNone/>
              <a:defRPr sz="1161">
                <a:solidFill>
                  <a:schemeClr val="tx1">
                    <a:tint val="75000"/>
                  </a:schemeClr>
                </a:solidFill>
              </a:defRPr>
            </a:lvl8pPr>
            <a:lvl9pPr marL="2985935" indent="0">
              <a:buNone/>
              <a:defRPr sz="116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62393B2-A5DD-41C4-96D7-383B64CDE2E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9040880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74241" y="1574802"/>
            <a:ext cx="4389120" cy="4525963"/>
          </a:xfrm>
        </p:spPr>
        <p:txBody>
          <a:bodyPr/>
          <a:lstStyle>
            <a:lvl1pPr>
              <a:defRPr sz="2322"/>
            </a:lvl1pPr>
            <a:lvl2pPr>
              <a:defRPr sz="1959"/>
            </a:lvl2pPr>
            <a:lvl3pPr>
              <a:defRPr sz="1670"/>
            </a:lvl3pPr>
            <a:lvl4pPr>
              <a:defRPr sz="1451"/>
            </a:lvl4pPr>
            <a:lvl5pPr>
              <a:defRPr sz="1451"/>
            </a:lvl5pPr>
            <a:lvl6pPr>
              <a:defRPr sz="1451"/>
            </a:lvl6pPr>
            <a:lvl7pPr>
              <a:defRPr sz="1451"/>
            </a:lvl7pPr>
            <a:lvl8pPr>
              <a:defRPr sz="1451"/>
            </a:lvl8pPr>
            <a:lvl9pPr>
              <a:defRPr sz="145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86881" y="1574802"/>
            <a:ext cx="4389120" cy="4525963"/>
          </a:xfrm>
        </p:spPr>
        <p:txBody>
          <a:bodyPr/>
          <a:lstStyle>
            <a:lvl1pPr>
              <a:defRPr sz="2322"/>
            </a:lvl1pPr>
            <a:lvl2pPr>
              <a:defRPr sz="1959"/>
            </a:lvl2pPr>
            <a:lvl3pPr>
              <a:defRPr sz="1670"/>
            </a:lvl3pPr>
            <a:lvl4pPr>
              <a:defRPr sz="1451"/>
            </a:lvl4pPr>
            <a:lvl5pPr>
              <a:defRPr sz="1451"/>
            </a:lvl5pPr>
            <a:lvl6pPr>
              <a:defRPr sz="1451"/>
            </a:lvl6pPr>
            <a:lvl7pPr>
              <a:defRPr sz="1451"/>
            </a:lvl7pPr>
            <a:lvl8pPr>
              <a:defRPr sz="1451"/>
            </a:lvl8pPr>
            <a:lvl9pPr>
              <a:defRPr sz="145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76018-85FE-4297-89DC-EBF855299B3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256648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70176" y="1572768"/>
            <a:ext cx="4389120" cy="639762"/>
          </a:xfrm>
        </p:spPr>
        <p:txBody>
          <a:bodyPr anchor="b">
            <a:noAutofit/>
          </a:bodyPr>
          <a:lstStyle>
            <a:lvl1pPr marL="0" indent="0">
              <a:buNone/>
              <a:defRPr sz="1451" b="0" cap="all" spc="82" baseline="0">
                <a:solidFill>
                  <a:schemeClr val="tx1"/>
                </a:solidFill>
                <a:latin typeface="+mj-lt"/>
              </a:defRPr>
            </a:lvl1pPr>
            <a:lvl2pPr marL="373242" indent="0">
              <a:buNone/>
              <a:defRPr sz="1670" b="1"/>
            </a:lvl2pPr>
            <a:lvl3pPr marL="746484" indent="0">
              <a:buNone/>
              <a:defRPr sz="1451" b="1"/>
            </a:lvl3pPr>
            <a:lvl4pPr marL="1119725" indent="0">
              <a:buNone/>
              <a:defRPr sz="1307" b="1"/>
            </a:lvl4pPr>
            <a:lvl5pPr marL="1492968" indent="0">
              <a:buNone/>
              <a:defRPr sz="1307" b="1"/>
            </a:lvl5pPr>
            <a:lvl6pPr marL="1866210" indent="0">
              <a:buNone/>
              <a:defRPr sz="1307" b="1"/>
            </a:lvl6pPr>
            <a:lvl7pPr marL="2239451" indent="0">
              <a:buNone/>
              <a:defRPr sz="1307" b="1"/>
            </a:lvl7pPr>
            <a:lvl8pPr marL="2612693" indent="0">
              <a:buNone/>
              <a:defRPr sz="1307" b="1"/>
            </a:lvl8pPr>
            <a:lvl9pPr marL="2985935" indent="0">
              <a:buNone/>
              <a:defRPr sz="130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70176" y="2259366"/>
            <a:ext cx="4389120" cy="3840480"/>
          </a:xfrm>
        </p:spPr>
        <p:txBody>
          <a:bodyPr/>
          <a:lstStyle>
            <a:lvl1pPr>
              <a:defRPr sz="1959"/>
            </a:lvl1pPr>
            <a:lvl2pPr>
              <a:defRPr sz="1670"/>
            </a:lvl2pPr>
            <a:lvl3pPr>
              <a:defRPr sz="1451"/>
            </a:lvl3pPr>
            <a:lvl4pPr>
              <a:defRPr sz="1307"/>
            </a:lvl4pPr>
            <a:lvl5pPr>
              <a:defRPr sz="1307"/>
            </a:lvl5pPr>
            <a:lvl6pPr>
              <a:defRPr sz="1307"/>
            </a:lvl6pPr>
            <a:lvl7pPr>
              <a:defRPr sz="1307"/>
            </a:lvl7pPr>
            <a:lvl8pPr>
              <a:defRPr sz="1307"/>
            </a:lvl8pPr>
            <a:lvl9pPr>
              <a:defRPr sz="130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790944" y="1572768"/>
            <a:ext cx="438912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451" b="0" kern="1200" cap="all" spc="82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373242" indent="0">
              <a:buNone/>
              <a:defRPr sz="1670" b="1"/>
            </a:lvl2pPr>
            <a:lvl3pPr marL="746484" indent="0">
              <a:buNone/>
              <a:defRPr sz="1451" b="1"/>
            </a:lvl3pPr>
            <a:lvl4pPr marL="1119725" indent="0">
              <a:buNone/>
              <a:defRPr sz="1307" b="1"/>
            </a:lvl4pPr>
            <a:lvl5pPr marL="1492968" indent="0">
              <a:buNone/>
              <a:defRPr sz="1307" b="1"/>
            </a:lvl5pPr>
            <a:lvl6pPr marL="1866210" indent="0">
              <a:buNone/>
              <a:defRPr sz="1307" b="1"/>
            </a:lvl6pPr>
            <a:lvl7pPr marL="2239451" indent="0">
              <a:buNone/>
              <a:defRPr sz="1307" b="1"/>
            </a:lvl7pPr>
            <a:lvl8pPr marL="2612693" indent="0">
              <a:buNone/>
              <a:defRPr sz="1307" b="1"/>
            </a:lvl8pPr>
            <a:lvl9pPr marL="2985935" indent="0">
              <a:buNone/>
              <a:defRPr sz="1307" b="1"/>
            </a:lvl9pPr>
          </a:lstStyle>
          <a:p>
            <a:pPr marL="0" lvl="0" indent="0" algn="l" defTabSz="746484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790944" y="2259366"/>
            <a:ext cx="4389120" cy="3840480"/>
          </a:xfrm>
        </p:spPr>
        <p:txBody>
          <a:bodyPr/>
          <a:lstStyle>
            <a:lvl1pPr>
              <a:defRPr sz="1959"/>
            </a:lvl1pPr>
            <a:lvl2pPr>
              <a:defRPr sz="1670"/>
            </a:lvl2pPr>
            <a:lvl3pPr>
              <a:defRPr sz="1451"/>
            </a:lvl3pPr>
            <a:lvl4pPr>
              <a:defRPr sz="1307"/>
            </a:lvl4pPr>
            <a:lvl5pPr>
              <a:defRPr sz="1307"/>
            </a:lvl5pPr>
            <a:lvl6pPr>
              <a:defRPr sz="1307"/>
            </a:lvl6pPr>
            <a:lvl7pPr>
              <a:defRPr sz="1307"/>
            </a:lvl7pPr>
            <a:lvl8pPr>
              <a:defRPr sz="1307"/>
            </a:lvl8pPr>
            <a:lvl9pPr>
              <a:defRPr sz="130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76A1B-1A32-402E-AA5B-B324D9CCA1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873165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7C698-607D-483B-9E0D-578C9BE554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644027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94544-8F55-4B75-90CE-B06C5E8C77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079462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6" y="1600200"/>
            <a:ext cx="6815668" cy="4480560"/>
          </a:xfrm>
        </p:spPr>
        <p:txBody>
          <a:bodyPr/>
          <a:lstStyle>
            <a:lvl1pPr>
              <a:defRPr sz="2612"/>
            </a:lvl1pPr>
            <a:lvl2pPr>
              <a:defRPr sz="2322"/>
            </a:lvl2pPr>
            <a:lvl3pPr>
              <a:defRPr sz="1959"/>
            </a:lvl3pPr>
            <a:lvl4pPr>
              <a:defRPr sz="1670"/>
            </a:lvl4pPr>
            <a:lvl5pPr>
              <a:defRPr sz="1670"/>
            </a:lvl5pPr>
            <a:lvl6pPr>
              <a:defRPr sz="1670"/>
            </a:lvl6pPr>
            <a:lvl7pPr>
              <a:defRPr sz="1670"/>
            </a:lvl7pPr>
            <a:lvl8pPr>
              <a:defRPr sz="1670"/>
            </a:lvl8pPr>
            <a:lvl9pPr>
              <a:defRPr sz="167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600200"/>
            <a:ext cx="4011085" cy="4480560"/>
          </a:xfrm>
        </p:spPr>
        <p:txBody>
          <a:bodyPr>
            <a:normAutofit/>
          </a:bodyPr>
          <a:lstStyle>
            <a:lvl1pPr marL="0" indent="0">
              <a:buNone/>
              <a:defRPr sz="1307"/>
            </a:lvl1pPr>
            <a:lvl2pPr marL="373242" indent="0">
              <a:buNone/>
              <a:defRPr sz="1016"/>
            </a:lvl2pPr>
            <a:lvl3pPr marL="746484" indent="0">
              <a:buNone/>
              <a:defRPr sz="798"/>
            </a:lvl3pPr>
            <a:lvl4pPr marL="1119725" indent="0">
              <a:buNone/>
              <a:defRPr sz="726"/>
            </a:lvl4pPr>
            <a:lvl5pPr marL="1492968" indent="0">
              <a:buNone/>
              <a:defRPr sz="726"/>
            </a:lvl5pPr>
            <a:lvl6pPr marL="1866210" indent="0">
              <a:buNone/>
              <a:defRPr sz="726"/>
            </a:lvl6pPr>
            <a:lvl7pPr marL="2239451" indent="0">
              <a:buNone/>
              <a:defRPr sz="726"/>
            </a:lvl7pPr>
            <a:lvl8pPr marL="2612693" indent="0">
              <a:buNone/>
              <a:defRPr sz="726"/>
            </a:lvl8pPr>
            <a:lvl9pPr marL="2985935" indent="0">
              <a:buNone/>
              <a:defRPr sz="726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A4444-B3BC-4517-B594-379AB8FB663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947320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2001499" y="4846320"/>
            <a:ext cx="190502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645" tIns="37322" rIns="74645" bIns="37322" rtlCol="0" anchor="ctr"/>
          <a:lstStyle/>
          <a:p>
            <a:pPr algn="ctr"/>
            <a:endParaRPr lang="en-US" sz="1451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12001170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2612"/>
            </a:lvl1pPr>
            <a:lvl2pPr marL="373242" indent="0">
              <a:buNone/>
              <a:defRPr sz="2322"/>
            </a:lvl2pPr>
            <a:lvl3pPr marL="746484" indent="0">
              <a:buNone/>
              <a:defRPr sz="1959"/>
            </a:lvl3pPr>
            <a:lvl4pPr marL="1119725" indent="0">
              <a:buNone/>
              <a:defRPr sz="1670"/>
            </a:lvl4pPr>
            <a:lvl5pPr marL="1492968" indent="0">
              <a:buNone/>
              <a:defRPr sz="1670"/>
            </a:lvl5pPr>
            <a:lvl6pPr marL="1866210" indent="0">
              <a:buNone/>
              <a:defRPr sz="1670"/>
            </a:lvl6pPr>
            <a:lvl7pPr marL="2239451" indent="0">
              <a:buNone/>
              <a:defRPr sz="1670"/>
            </a:lvl7pPr>
            <a:lvl8pPr marL="2612693" indent="0">
              <a:buNone/>
              <a:defRPr sz="1670"/>
            </a:lvl8pPr>
            <a:lvl9pPr marL="2985935" indent="0">
              <a:buNone/>
              <a:defRPr sz="167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5715000"/>
            <a:ext cx="10871201" cy="457200"/>
          </a:xfrm>
        </p:spPr>
        <p:txBody>
          <a:bodyPr/>
          <a:lstStyle>
            <a:lvl1pPr marL="0" indent="0">
              <a:buNone/>
              <a:defRPr sz="1307"/>
            </a:lvl1pPr>
            <a:lvl2pPr marL="373242" indent="0">
              <a:buNone/>
              <a:defRPr sz="1016"/>
            </a:lvl2pPr>
            <a:lvl3pPr marL="746484" indent="0">
              <a:buNone/>
              <a:defRPr sz="798"/>
            </a:lvl3pPr>
            <a:lvl4pPr marL="1119725" indent="0">
              <a:buNone/>
              <a:defRPr sz="726"/>
            </a:lvl4pPr>
            <a:lvl5pPr marL="1492968" indent="0">
              <a:buNone/>
              <a:defRPr sz="726"/>
            </a:lvl5pPr>
            <a:lvl6pPr marL="1866210" indent="0">
              <a:buNone/>
              <a:defRPr sz="726"/>
            </a:lvl6pPr>
            <a:lvl7pPr marL="2239451" indent="0">
              <a:buNone/>
              <a:defRPr sz="726"/>
            </a:lvl7pPr>
            <a:lvl8pPr marL="2612693" indent="0">
              <a:buNone/>
              <a:defRPr sz="726"/>
            </a:lvl8pPr>
            <a:lvl9pPr marL="2985935" indent="0">
              <a:buNone/>
              <a:defRPr sz="726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1BB724E-5C7B-4F13-8603-EB38D56B7AE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609601" y="4953000"/>
            <a:ext cx="10871201" cy="762000"/>
          </a:xfrm>
        </p:spPr>
        <p:txBody>
          <a:bodyPr anchor="t">
            <a:normAutofit/>
          </a:bodyPr>
          <a:lstStyle>
            <a:lvl1pPr>
              <a:defRPr sz="2612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2001499" y="0"/>
            <a:ext cx="190502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645" tIns="37322" rIns="74645" bIns="37322" rtlCol="0" anchor="ctr"/>
          <a:lstStyle/>
          <a:p>
            <a:pPr algn="ctr"/>
            <a:endParaRPr lang="en-US" sz="1451"/>
          </a:p>
        </p:txBody>
      </p:sp>
    </p:spTree>
    <p:extLst>
      <p:ext uri="{BB962C8B-B14F-4D97-AF65-F5344CB8AC3E}">
        <p14:creationId xmlns:p14="http://schemas.microsoft.com/office/powerpoint/2010/main" val="52088436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7999" y="152718"/>
            <a:ext cx="11379200" cy="609282"/>
          </a:xfrm>
          <a:prstGeom prst="rect">
            <a:avLst/>
          </a:prstGeom>
        </p:spPr>
        <p:txBody>
          <a:bodyPr vert="horz" lIns="102870" tIns="51435" rIns="102870" bIns="51435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1066801"/>
            <a:ext cx="11176000" cy="5059363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042400" y="6438904"/>
            <a:ext cx="1625600" cy="342900"/>
          </a:xfrm>
          <a:prstGeom prst="rect">
            <a:avLst/>
          </a:prstGeom>
        </p:spPr>
        <p:txBody>
          <a:bodyPr vert="horz" lIns="102870" tIns="51435" rIns="102870" bIns="0" rtlCol="0" anchor="b"/>
          <a:lstStyle>
            <a:lvl1pPr algn="l">
              <a:defRPr sz="1016" b="1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1" y="6477001"/>
            <a:ext cx="7416800" cy="299720"/>
          </a:xfrm>
          <a:prstGeom prst="rect">
            <a:avLst/>
          </a:prstGeom>
        </p:spPr>
        <p:txBody>
          <a:bodyPr vert="horz" lIns="102870" tIns="51435" rIns="102870" bIns="51435" rtlCol="0" anchor="t"/>
          <a:lstStyle>
            <a:lvl1pPr algn="l">
              <a:defRPr sz="1161" b="1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11381740" y="6276342"/>
            <a:ext cx="706120" cy="304801"/>
          </a:xfrm>
          <a:prstGeom prst="rect">
            <a:avLst/>
          </a:prstGeom>
        </p:spPr>
        <p:txBody>
          <a:bodyPr vert="horz" lIns="102870" tIns="51435" rIns="102870" bIns="51435" rtlCol="0" anchor="ctr"/>
          <a:lstStyle>
            <a:lvl1pPr algn="l">
              <a:defRPr sz="1670" b="1">
                <a:solidFill>
                  <a:schemeClr val="tx2"/>
                </a:solidFill>
              </a:defRPr>
            </a:lvl1pPr>
          </a:lstStyle>
          <a:p>
            <a:fld id="{8E26F848-1C58-4407-BBFB-7DABE0100A5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2001499" y="0"/>
            <a:ext cx="190502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645" tIns="37322" rIns="74645" bIns="37322" rtlCol="0" anchor="ctr"/>
          <a:lstStyle/>
          <a:p>
            <a:pPr algn="ctr"/>
            <a:endParaRPr lang="en-US" sz="1451"/>
          </a:p>
        </p:txBody>
      </p:sp>
      <p:sp>
        <p:nvSpPr>
          <p:cNvPr id="8" name="Rectangle 7"/>
          <p:cNvSpPr/>
          <p:nvPr/>
        </p:nvSpPr>
        <p:spPr>
          <a:xfrm>
            <a:off x="12001499" y="1066800"/>
            <a:ext cx="190502" cy="5791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645" tIns="37322" rIns="74645" bIns="37322" rtlCol="0" anchor="ctr"/>
          <a:lstStyle/>
          <a:p>
            <a:pPr algn="ctr"/>
            <a:endParaRPr lang="en-US" sz="1451"/>
          </a:p>
        </p:txBody>
      </p:sp>
      <p:sp>
        <p:nvSpPr>
          <p:cNvPr id="9" name="Rectangle 8"/>
          <p:cNvSpPr/>
          <p:nvPr/>
        </p:nvSpPr>
        <p:spPr>
          <a:xfrm>
            <a:off x="1" y="12700"/>
            <a:ext cx="406401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645" tIns="37322" rIns="74645" bIns="37322" rtlCol="0" anchor="ctr"/>
          <a:lstStyle/>
          <a:p>
            <a:pPr algn="ctr"/>
            <a:endParaRPr lang="en-US" sz="1451"/>
          </a:p>
        </p:txBody>
      </p:sp>
      <p:sp>
        <p:nvSpPr>
          <p:cNvPr id="10" name="Rectangle 9"/>
          <p:cNvSpPr/>
          <p:nvPr/>
        </p:nvSpPr>
        <p:spPr>
          <a:xfrm>
            <a:off x="1" y="1066800"/>
            <a:ext cx="406401" cy="58039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645" tIns="37322" rIns="74645" bIns="37322" rtlCol="0" anchor="ctr"/>
          <a:lstStyle/>
          <a:p>
            <a:pPr algn="ctr"/>
            <a:endParaRPr lang="en-US" sz="1451"/>
          </a:p>
        </p:txBody>
      </p:sp>
    </p:spTree>
    <p:extLst>
      <p:ext uri="{BB962C8B-B14F-4D97-AF65-F5344CB8AC3E}">
        <p14:creationId xmlns:p14="http://schemas.microsoft.com/office/powerpoint/2010/main" val="483363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ransition>
    <p:dissolve/>
  </p:transition>
  <p:timing>
    <p:tnLst>
      <p:par>
        <p:cTn id="1" dur="indefinite" restart="never" nodeType="tmRoot"/>
      </p:par>
    </p:tnLst>
  </p:timing>
  <p:hf hdr="0" dt="0"/>
  <p:txStyles>
    <p:titleStyle>
      <a:lvl1pPr algn="l" defTabSz="746484" rtl="0" eaLnBrk="1" latinLnBrk="0" hangingPunct="1">
        <a:spcBef>
          <a:spcPct val="0"/>
        </a:spcBef>
        <a:buNone/>
        <a:defRPr sz="2975" b="1" kern="1200" cap="none" spc="-50" baseline="0">
          <a:solidFill>
            <a:schemeClr val="tx2"/>
          </a:solidFill>
          <a:latin typeface="Arial Narrow" panose="020B0606020202030204" pitchFamily="34" charset="0"/>
          <a:ea typeface="+mj-ea"/>
          <a:cs typeface="+mj-cs"/>
        </a:defRPr>
      </a:lvl1pPr>
    </p:titleStyle>
    <p:bodyStyle>
      <a:lvl1pPr marL="0" indent="0" algn="l" defTabSz="746484" rtl="0" eaLnBrk="1" latinLnBrk="0" hangingPunct="1">
        <a:spcBef>
          <a:spcPct val="20000"/>
        </a:spcBef>
        <a:spcAft>
          <a:spcPts val="490"/>
        </a:spcAft>
        <a:buFont typeface="Arial" pitchFamily="34" charset="0"/>
        <a:buNone/>
        <a:defRPr sz="1670" b="1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1pPr>
      <a:lvl2pPr marL="373242" indent="-149296" algn="l" defTabSz="746484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70" b="1" kern="1200">
          <a:solidFill>
            <a:srgbClr val="002060"/>
          </a:solidFill>
          <a:latin typeface="Arial Narrow" panose="020B0606020202030204" pitchFamily="34" charset="0"/>
          <a:ea typeface="+mn-ea"/>
          <a:cs typeface="+mn-cs"/>
        </a:defRPr>
      </a:lvl2pPr>
      <a:lvl3pPr marL="933104" indent="-186621" algn="l" defTabSz="746484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70" b="1" kern="1200">
          <a:solidFill>
            <a:srgbClr val="C00000"/>
          </a:solidFill>
          <a:latin typeface="Arial Narrow" panose="020B0606020202030204" pitchFamily="34" charset="0"/>
          <a:ea typeface="+mn-ea"/>
          <a:cs typeface="+mn-cs"/>
        </a:defRPr>
      </a:lvl3pPr>
      <a:lvl4pPr marL="1306347" indent="-186621" algn="l" defTabSz="746484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70" b="1" kern="1200">
          <a:solidFill>
            <a:srgbClr val="7030A0"/>
          </a:solidFill>
          <a:latin typeface="Arial Narrow" panose="020B0606020202030204" pitchFamily="34" charset="0"/>
          <a:ea typeface="+mn-ea"/>
          <a:cs typeface="+mn-cs"/>
        </a:defRPr>
      </a:lvl4pPr>
      <a:lvl5pPr marL="1679589" indent="-186621" algn="l" defTabSz="746484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70" b="1" kern="1200" baseline="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5pPr>
      <a:lvl6pPr marL="2052831" indent="-186621" algn="l" defTabSz="746484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307" kern="1200">
          <a:solidFill>
            <a:schemeClr val="tx1"/>
          </a:solidFill>
          <a:latin typeface="+mn-lt"/>
          <a:ea typeface="+mn-ea"/>
          <a:cs typeface="+mn-cs"/>
        </a:defRPr>
      </a:lvl6pPr>
      <a:lvl7pPr marL="2426072" indent="-186621" algn="l" defTabSz="746484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307" kern="1200">
          <a:solidFill>
            <a:schemeClr val="tx1"/>
          </a:solidFill>
          <a:latin typeface="+mn-lt"/>
          <a:ea typeface="+mn-ea"/>
          <a:cs typeface="+mn-cs"/>
        </a:defRPr>
      </a:lvl7pPr>
      <a:lvl8pPr marL="2799314" indent="-186621" algn="l" defTabSz="746484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307" kern="1200">
          <a:solidFill>
            <a:schemeClr val="tx1"/>
          </a:solidFill>
          <a:latin typeface="+mn-lt"/>
          <a:ea typeface="+mn-ea"/>
          <a:cs typeface="+mn-cs"/>
        </a:defRPr>
      </a:lvl8pPr>
      <a:lvl9pPr marL="3172556" indent="-186621" algn="l" defTabSz="746484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30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46484" rtl="0" eaLnBrk="1" latinLnBrk="0" hangingPunct="1">
        <a:defRPr sz="1451" kern="1200">
          <a:solidFill>
            <a:schemeClr val="tx1"/>
          </a:solidFill>
          <a:latin typeface="+mn-lt"/>
          <a:ea typeface="+mn-ea"/>
          <a:cs typeface="+mn-cs"/>
        </a:defRPr>
      </a:lvl1pPr>
      <a:lvl2pPr marL="373242" algn="l" defTabSz="746484" rtl="0" eaLnBrk="1" latinLnBrk="0" hangingPunct="1">
        <a:defRPr sz="1451" kern="1200">
          <a:solidFill>
            <a:schemeClr val="tx1"/>
          </a:solidFill>
          <a:latin typeface="+mn-lt"/>
          <a:ea typeface="+mn-ea"/>
          <a:cs typeface="+mn-cs"/>
        </a:defRPr>
      </a:lvl2pPr>
      <a:lvl3pPr marL="746484" algn="l" defTabSz="746484" rtl="0" eaLnBrk="1" latinLnBrk="0" hangingPunct="1">
        <a:defRPr sz="1451" kern="1200">
          <a:solidFill>
            <a:schemeClr val="tx1"/>
          </a:solidFill>
          <a:latin typeface="+mn-lt"/>
          <a:ea typeface="+mn-ea"/>
          <a:cs typeface="+mn-cs"/>
        </a:defRPr>
      </a:lvl3pPr>
      <a:lvl4pPr marL="1119725" algn="l" defTabSz="746484" rtl="0" eaLnBrk="1" latinLnBrk="0" hangingPunct="1">
        <a:defRPr sz="1451" kern="1200">
          <a:solidFill>
            <a:schemeClr val="tx1"/>
          </a:solidFill>
          <a:latin typeface="+mn-lt"/>
          <a:ea typeface="+mn-ea"/>
          <a:cs typeface="+mn-cs"/>
        </a:defRPr>
      </a:lvl4pPr>
      <a:lvl5pPr marL="1492968" algn="l" defTabSz="746484" rtl="0" eaLnBrk="1" latinLnBrk="0" hangingPunct="1">
        <a:defRPr sz="1451" kern="1200">
          <a:solidFill>
            <a:schemeClr val="tx1"/>
          </a:solidFill>
          <a:latin typeface="+mn-lt"/>
          <a:ea typeface="+mn-ea"/>
          <a:cs typeface="+mn-cs"/>
        </a:defRPr>
      </a:lvl5pPr>
      <a:lvl6pPr marL="1866210" algn="l" defTabSz="746484" rtl="0" eaLnBrk="1" latinLnBrk="0" hangingPunct="1">
        <a:defRPr sz="1451" kern="1200">
          <a:solidFill>
            <a:schemeClr val="tx1"/>
          </a:solidFill>
          <a:latin typeface="+mn-lt"/>
          <a:ea typeface="+mn-ea"/>
          <a:cs typeface="+mn-cs"/>
        </a:defRPr>
      </a:lvl6pPr>
      <a:lvl7pPr marL="2239451" algn="l" defTabSz="746484" rtl="0" eaLnBrk="1" latinLnBrk="0" hangingPunct="1">
        <a:defRPr sz="1451" kern="1200">
          <a:solidFill>
            <a:schemeClr val="tx1"/>
          </a:solidFill>
          <a:latin typeface="+mn-lt"/>
          <a:ea typeface="+mn-ea"/>
          <a:cs typeface="+mn-cs"/>
        </a:defRPr>
      </a:lvl7pPr>
      <a:lvl8pPr marL="2612693" algn="l" defTabSz="746484" rtl="0" eaLnBrk="1" latinLnBrk="0" hangingPunct="1">
        <a:defRPr sz="1451" kern="1200">
          <a:solidFill>
            <a:schemeClr val="tx1"/>
          </a:solidFill>
          <a:latin typeface="+mn-lt"/>
          <a:ea typeface="+mn-ea"/>
          <a:cs typeface="+mn-cs"/>
        </a:defRPr>
      </a:lvl8pPr>
      <a:lvl9pPr marL="2985935" algn="l" defTabSz="746484" rtl="0" eaLnBrk="1" latinLnBrk="0" hangingPunct="1">
        <a:defRPr sz="14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1295399" y="6477000"/>
            <a:ext cx="5410201" cy="381000"/>
          </a:xfrm>
        </p:spPr>
        <p:txBody>
          <a:bodyPr/>
          <a:lstStyle/>
          <a:p>
            <a:pPr algn="ctr"/>
            <a:r>
              <a:rPr lang="en-US" sz="2000" dirty="0" smtClean="0"/>
              <a:t>INDIAN INSTITUTE OF TECHNOLOGY KHARAGPUR</a:t>
            </a:r>
            <a:endParaRPr lang="en-US" sz="2000" dirty="0"/>
          </a:p>
        </p:txBody>
      </p:sp>
      <p:sp>
        <p:nvSpPr>
          <p:cNvPr id="17410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1600200" y="914400"/>
            <a:ext cx="10011403" cy="762000"/>
          </a:xfrm>
        </p:spPr>
        <p:txBody>
          <a:bodyPr/>
          <a:lstStyle/>
          <a:p>
            <a:r>
              <a:rPr lang="en-US" sz="4100" dirty="0"/>
              <a:t>Wave and </a:t>
            </a:r>
            <a:r>
              <a:rPr lang="en-US" sz="4100"/>
              <a:t>Traversal </a:t>
            </a:r>
            <a:r>
              <a:rPr lang="en-US" sz="4100" smtClean="0"/>
              <a:t>Algorithms</a:t>
            </a:r>
            <a:endParaRPr lang="en-US" sz="41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3882E-B1B4-4352-888C-236CB0324932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2362200" y="1770257"/>
            <a:ext cx="8086010" cy="880110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>
            <a:lvl1pPr marL="0" indent="0" algn="l" defTabSz="746484" rtl="0" eaLnBrk="1" latinLnBrk="0" hangingPunct="1">
              <a:spcBef>
                <a:spcPct val="20000"/>
              </a:spcBef>
              <a:spcAft>
                <a:spcPts val="490"/>
              </a:spcAft>
              <a:buFont typeface="Arial" pitchFamily="34" charset="0"/>
              <a:buNone/>
              <a:defRPr sz="2667" b="1" kern="1200" cap="all" spc="98" baseline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373242" indent="0" algn="ctr" defTabSz="746484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670" b="1" kern="1200">
                <a:solidFill>
                  <a:schemeClr val="tx1">
                    <a:tint val="7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746484" indent="0" algn="ctr" defTabSz="746484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670" b="1" kern="1200">
                <a:solidFill>
                  <a:schemeClr val="tx1">
                    <a:tint val="7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119725" indent="0" algn="ctr" defTabSz="746484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670" b="1" kern="1200">
                <a:solidFill>
                  <a:schemeClr val="tx1">
                    <a:tint val="7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1492968" indent="0" algn="ctr" defTabSz="746484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670" b="1" kern="1200" baseline="0">
                <a:solidFill>
                  <a:schemeClr val="tx1">
                    <a:tint val="7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1866210" indent="0" algn="ctr" defTabSz="746484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30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239451" indent="0" algn="ctr" defTabSz="746484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30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612693" indent="0" algn="ctr" defTabSz="746484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30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985935" indent="0" algn="ctr" defTabSz="746484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30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/>
            <a:r>
              <a:rPr lang="en-US" i="1" cap="none" dirty="0" smtClean="0"/>
              <a:t>CS60002: Distributed Systems</a:t>
            </a:r>
            <a:endParaRPr lang="en-IN" i="1" cap="none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Cidon’s DFS Algorithm</a:t>
            </a:r>
          </a:p>
        </p:txBody>
      </p:sp>
      <p:sp>
        <p:nvSpPr>
          <p:cNvPr id="247811" name="Rectangle 3"/>
          <p:cNvSpPr>
            <a:spLocks noGrp="1" noChangeArrowheads="1"/>
          </p:cNvSpPr>
          <p:nvPr>
            <p:ph idx="1"/>
          </p:nvPr>
        </p:nvSpPr>
        <p:spPr>
          <a:xfrm>
            <a:off x="838199" y="685799"/>
            <a:ext cx="10744199" cy="5791201"/>
          </a:xfrm>
        </p:spPr>
        <p:txBody>
          <a:bodyPr>
            <a:noAutofit/>
          </a:bodyPr>
          <a:lstStyle/>
          <a:p>
            <a:pPr marL="342900" indent="-342900">
              <a:lnSpc>
                <a:spcPct val="9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2300" dirty="0"/>
              <a:t>The token is forwarded immediately</a:t>
            </a:r>
          </a:p>
          <a:p>
            <a:pPr marL="342900" indent="-342900">
              <a:lnSpc>
                <a:spcPct val="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en-US" sz="2300" dirty="0"/>
          </a:p>
          <a:p>
            <a:pPr marL="342900" indent="-342900">
              <a:lnSpc>
                <a:spcPct val="9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2300" dirty="0"/>
              <a:t>The following situation is important:</a:t>
            </a:r>
          </a:p>
          <a:p>
            <a:pPr lvl="2">
              <a:spcBef>
                <a:spcPts val="0"/>
              </a:spcBef>
              <a:buClr>
                <a:srgbClr val="000099"/>
              </a:buClr>
              <a:buFont typeface="Arial Narrow" panose="020B0606020202030204" pitchFamily="34" charset="0"/>
              <a:buChar char="–"/>
            </a:pPr>
            <a:r>
              <a:rPr lang="en-US" sz="2300" dirty="0" smtClean="0">
                <a:solidFill>
                  <a:srgbClr val="000099"/>
                </a:solidFill>
              </a:rPr>
              <a:t>Process</a:t>
            </a:r>
            <a:r>
              <a:rPr lang="en-US" sz="2300" i="1" dirty="0" smtClean="0">
                <a:solidFill>
                  <a:srgbClr val="000099"/>
                </a:solidFill>
              </a:rPr>
              <a:t> </a:t>
            </a:r>
            <a:r>
              <a:rPr lang="en-US" sz="2300" i="1" dirty="0">
                <a:solidFill>
                  <a:srgbClr val="000099"/>
                </a:solidFill>
              </a:rPr>
              <a:t>p</a:t>
            </a:r>
            <a:r>
              <a:rPr lang="en-US" sz="2300" dirty="0">
                <a:solidFill>
                  <a:srgbClr val="000099"/>
                </a:solidFill>
              </a:rPr>
              <a:t> has been visited by the token and has sent a </a:t>
            </a:r>
            <a:r>
              <a:rPr lang="en-US" sz="2300" dirty="0">
                <a:solidFill>
                  <a:srgbClr val="000099"/>
                </a:solidFill>
                <a:sym typeface="Symbol" panose="05050102010706020507" pitchFamily="18" charset="2"/>
              </a:rPr>
              <a:t></a:t>
            </a:r>
            <a:r>
              <a:rPr lang="en-US" sz="2300" dirty="0" err="1">
                <a:solidFill>
                  <a:srgbClr val="000099"/>
                </a:solidFill>
                <a:sym typeface="Symbol" panose="05050102010706020507" pitchFamily="18" charset="2"/>
              </a:rPr>
              <a:t>vis</a:t>
            </a:r>
            <a:r>
              <a:rPr lang="en-US" sz="2300" dirty="0">
                <a:solidFill>
                  <a:srgbClr val="000099"/>
                </a:solidFill>
                <a:sym typeface="Symbol" panose="05050102010706020507" pitchFamily="18" charset="2"/>
              </a:rPr>
              <a:t> message to its neighbor </a:t>
            </a:r>
            <a:r>
              <a:rPr lang="en-US" sz="2300" i="1" dirty="0">
                <a:solidFill>
                  <a:srgbClr val="000099"/>
                </a:solidFill>
                <a:sym typeface="Symbol" panose="05050102010706020507" pitchFamily="18" charset="2"/>
              </a:rPr>
              <a:t>r</a:t>
            </a:r>
            <a:endParaRPr lang="en-US" sz="2300" dirty="0">
              <a:solidFill>
                <a:srgbClr val="000099"/>
              </a:solidFill>
              <a:sym typeface="Symbol" panose="05050102010706020507" pitchFamily="18" charset="2"/>
            </a:endParaRPr>
          </a:p>
          <a:p>
            <a:pPr lvl="2">
              <a:spcBef>
                <a:spcPts val="0"/>
              </a:spcBef>
              <a:buClr>
                <a:srgbClr val="000099"/>
              </a:buClr>
              <a:buFont typeface="Arial Narrow" panose="020B0606020202030204" pitchFamily="34" charset="0"/>
              <a:buChar char="–"/>
            </a:pPr>
            <a:r>
              <a:rPr lang="en-US" sz="2300" dirty="0">
                <a:solidFill>
                  <a:srgbClr val="000099"/>
                </a:solidFill>
                <a:sym typeface="Symbol" panose="05050102010706020507" pitchFamily="18" charset="2"/>
              </a:rPr>
              <a:t>The token reaches </a:t>
            </a:r>
            <a:r>
              <a:rPr lang="en-US" sz="2300" i="1" dirty="0">
                <a:solidFill>
                  <a:srgbClr val="000099"/>
                </a:solidFill>
                <a:sym typeface="Symbol" panose="05050102010706020507" pitchFamily="18" charset="2"/>
              </a:rPr>
              <a:t>r </a:t>
            </a:r>
            <a:r>
              <a:rPr lang="en-US" sz="2300" dirty="0">
                <a:solidFill>
                  <a:srgbClr val="000099"/>
                </a:solidFill>
                <a:sym typeface="Symbol" panose="05050102010706020507" pitchFamily="18" charset="2"/>
              </a:rPr>
              <a:t>before the </a:t>
            </a:r>
            <a:r>
              <a:rPr lang="en-US" sz="2300" dirty="0" err="1">
                <a:solidFill>
                  <a:srgbClr val="000099"/>
                </a:solidFill>
                <a:sym typeface="Symbol" panose="05050102010706020507" pitchFamily="18" charset="2"/>
              </a:rPr>
              <a:t>vis</a:t>
            </a:r>
            <a:r>
              <a:rPr lang="en-US" sz="2300" dirty="0">
                <a:solidFill>
                  <a:srgbClr val="000099"/>
                </a:solidFill>
                <a:sym typeface="Symbol" panose="05050102010706020507" pitchFamily="18" charset="2"/>
              </a:rPr>
              <a:t> message from </a:t>
            </a:r>
            <a:r>
              <a:rPr lang="en-US" sz="2300" i="1" dirty="0">
                <a:solidFill>
                  <a:srgbClr val="000099"/>
                </a:solidFill>
                <a:sym typeface="Symbol" panose="05050102010706020507" pitchFamily="18" charset="2"/>
              </a:rPr>
              <a:t>p</a:t>
            </a:r>
            <a:r>
              <a:rPr lang="en-US" sz="2300" dirty="0">
                <a:solidFill>
                  <a:srgbClr val="000099"/>
                </a:solidFill>
                <a:sym typeface="Symbol" panose="05050102010706020507" pitchFamily="18" charset="2"/>
              </a:rPr>
              <a:t> </a:t>
            </a:r>
          </a:p>
          <a:p>
            <a:pPr lvl="2">
              <a:spcBef>
                <a:spcPts val="0"/>
              </a:spcBef>
              <a:buClr>
                <a:srgbClr val="000099"/>
              </a:buClr>
              <a:buFont typeface="Arial Narrow" panose="020B0606020202030204" pitchFamily="34" charset="0"/>
              <a:buChar char="–"/>
            </a:pPr>
            <a:r>
              <a:rPr lang="en-US" sz="2300" dirty="0">
                <a:solidFill>
                  <a:srgbClr val="000099"/>
                </a:solidFill>
                <a:sym typeface="Symbol" panose="05050102010706020507" pitchFamily="18" charset="2"/>
              </a:rPr>
              <a:t>In this case </a:t>
            </a:r>
            <a:r>
              <a:rPr lang="en-US" sz="2300" i="1" dirty="0">
                <a:solidFill>
                  <a:srgbClr val="000099"/>
                </a:solidFill>
                <a:sym typeface="Symbol" panose="05050102010706020507" pitchFamily="18" charset="2"/>
              </a:rPr>
              <a:t>r </a:t>
            </a:r>
            <a:r>
              <a:rPr lang="en-US" sz="2300" dirty="0">
                <a:solidFill>
                  <a:srgbClr val="000099"/>
                </a:solidFill>
                <a:sym typeface="Symbol" panose="05050102010706020507" pitchFamily="18" charset="2"/>
              </a:rPr>
              <a:t>may forward the token to </a:t>
            </a:r>
            <a:r>
              <a:rPr lang="en-US" sz="2300" i="1" dirty="0">
                <a:solidFill>
                  <a:srgbClr val="000099"/>
                </a:solidFill>
                <a:sym typeface="Symbol" panose="05050102010706020507" pitchFamily="18" charset="2"/>
              </a:rPr>
              <a:t>p </a:t>
            </a:r>
            <a:r>
              <a:rPr lang="en-US" sz="2300" dirty="0">
                <a:solidFill>
                  <a:srgbClr val="000099"/>
                </a:solidFill>
                <a:sym typeface="Symbol" panose="05050102010706020507" pitchFamily="18" charset="2"/>
              </a:rPr>
              <a:t>along a frond </a:t>
            </a:r>
            <a:r>
              <a:rPr lang="en-US" sz="2300" dirty="0" smtClean="0">
                <a:solidFill>
                  <a:srgbClr val="000099"/>
                </a:solidFill>
                <a:sym typeface="Symbol" panose="05050102010706020507" pitchFamily="18" charset="2"/>
              </a:rPr>
              <a:t>edge</a:t>
            </a:r>
          </a:p>
          <a:p>
            <a:pPr lvl="2">
              <a:lnSpc>
                <a:spcPct val="90000"/>
              </a:lnSpc>
              <a:spcBef>
                <a:spcPts val="0"/>
              </a:spcBef>
              <a:buClr>
                <a:srgbClr val="000099"/>
              </a:buClr>
              <a:buFont typeface="Arial Narrow" panose="020B0606020202030204" pitchFamily="34" charset="0"/>
              <a:buChar char="–"/>
            </a:pPr>
            <a:endParaRPr lang="en-US" sz="2300" dirty="0">
              <a:solidFill>
                <a:srgbClr val="000099"/>
              </a:solidFill>
              <a:sym typeface="Symbol" panose="05050102010706020507" pitchFamily="18" charset="2"/>
            </a:endParaRPr>
          </a:p>
          <a:p>
            <a:pPr marL="342900" indent="-342900">
              <a:lnSpc>
                <a:spcPct val="9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2300" dirty="0" smtClean="0">
                <a:sym typeface="Symbol" panose="05050102010706020507" pitchFamily="18" charset="2"/>
              </a:rPr>
              <a:t>The </a:t>
            </a:r>
            <a:r>
              <a:rPr lang="en-US" sz="2300" dirty="0">
                <a:sym typeface="Symbol" panose="05050102010706020507" pitchFamily="18" charset="2"/>
              </a:rPr>
              <a:t>situation is handled as follows:</a:t>
            </a:r>
          </a:p>
          <a:p>
            <a:pPr lvl="2">
              <a:spcBef>
                <a:spcPts val="0"/>
              </a:spcBef>
              <a:buClr>
                <a:srgbClr val="000099"/>
              </a:buClr>
              <a:buFont typeface="Arial Narrow" panose="020B0606020202030204" pitchFamily="34" charset="0"/>
              <a:buChar char="–"/>
            </a:pPr>
            <a:r>
              <a:rPr lang="en-US" sz="2300" dirty="0">
                <a:solidFill>
                  <a:srgbClr val="000099"/>
                </a:solidFill>
                <a:sym typeface="Symbol" panose="05050102010706020507" pitchFamily="18" charset="2"/>
              </a:rPr>
              <a:t>Process </a:t>
            </a:r>
            <a:r>
              <a:rPr lang="en-US" sz="2300" i="1" dirty="0">
                <a:solidFill>
                  <a:srgbClr val="000099"/>
                </a:solidFill>
                <a:sym typeface="Symbol" panose="05050102010706020507" pitchFamily="18" charset="2"/>
              </a:rPr>
              <a:t>p </a:t>
            </a:r>
            <a:r>
              <a:rPr lang="en-US" sz="2300" dirty="0">
                <a:solidFill>
                  <a:srgbClr val="000099"/>
                </a:solidFill>
                <a:sym typeface="Symbol" panose="05050102010706020507" pitchFamily="18" charset="2"/>
              </a:rPr>
              <a:t>records to which neighbor it most recently sent the token – normally it expects to get it back from the same</a:t>
            </a:r>
          </a:p>
          <a:p>
            <a:pPr lvl="2">
              <a:spcBef>
                <a:spcPts val="0"/>
              </a:spcBef>
              <a:buClr>
                <a:srgbClr val="000099"/>
              </a:buClr>
              <a:buFont typeface="Arial Narrow" panose="020B0606020202030204" pitchFamily="34" charset="0"/>
              <a:buChar char="–"/>
            </a:pPr>
            <a:r>
              <a:rPr lang="en-US" sz="2300" dirty="0">
                <a:solidFill>
                  <a:srgbClr val="000099"/>
                </a:solidFill>
                <a:sym typeface="Symbol" panose="05050102010706020507" pitchFamily="18" charset="2"/>
              </a:rPr>
              <a:t>If it gets it back from some other  neighbor it </a:t>
            </a:r>
            <a:r>
              <a:rPr lang="en-US" sz="2300" i="1" dirty="0">
                <a:solidFill>
                  <a:srgbClr val="000099"/>
                </a:solidFill>
                <a:sym typeface="Symbol" panose="05050102010706020507" pitchFamily="18" charset="2"/>
              </a:rPr>
              <a:t>ignores the token</a:t>
            </a:r>
            <a:r>
              <a:rPr lang="en-US" sz="2300" dirty="0">
                <a:solidFill>
                  <a:srgbClr val="000099"/>
                </a:solidFill>
                <a:sym typeface="Symbol" panose="05050102010706020507" pitchFamily="18" charset="2"/>
              </a:rPr>
              <a:t>, but marks the edge </a:t>
            </a:r>
            <a:r>
              <a:rPr lang="en-US" sz="2300" i="1" dirty="0" err="1">
                <a:solidFill>
                  <a:srgbClr val="000099"/>
                </a:solidFill>
                <a:sym typeface="Symbol" panose="05050102010706020507" pitchFamily="18" charset="2"/>
              </a:rPr>
              <a:t>rp</a:t>
            </a:r>
            <a:r>
              <a:rPr lang="en-US" sz="2300" dirty="0">
                <a:solidFill>
                  <a:srgbClr val="000099"/>
                </a:solidFill>
                <a:sym typeface="Symbol" panose="05050102010706020507" pitchFamily="18" charset="2"/>
              </a:rPr>
              <a:t> as used, as if it received a </a:t>
            </a:r>
            <a:r>
              <a:rPr lang="en-US" sz="2300" dirty="0" err="1">
                <a:solidFill>
                  <a:srgbClr val="000099"/>
                </a:solidFill>
                <a:sym typeface="Symbol" panose="05050102010706020507" pitchFamily="18" charset="2"/>
              </a:rPr>
              <a:t>vis</a:t>
            </a:r>
            <a:r>
              <a:rPr lang="en-US" sz="2300" dirty="0">
                <a:solidFill>
                  <a:srgbClr val="000099"/>
                </a:solidFill>
                <a:sym typeface="Symbol" panose="05050102010706020507" pitchFamily="18" charset="2"/>
              </a:rPr>
              <a:t> message from </a:t>
            </a:r>
            <a:r>
              <a:rPr lang="en-US" sz="2300" i="1" dirty="0">
                <a:solidFill>
                  <a:srgbClr val="000099"/>
                </a:solidFill>
                <a:sym typeface="Symbol" panose="05050102010706020507" pitchFamily="18" charset="2"/>
              </a:rPr>
              <a:t>p</a:t>
            </a:r>
            <a:r>
              <a:rPr lang="en-US" sz="2300" dirty="0">
                <a:solidFill>
                  <a:srgbClr val="000099"/>
                </a:solidFill>
                <a:sym typeface="Symbol" panose="05050102010706020507" pitchFamily="18" charset="2"/>
              </a:rPr>
              <a:t> </a:t>
            </a:r>
          </a:p>
          <a:p>
            <a:pPr lvl="2">
              <a:spcBef>
                <a:spcPts val="0"/>
              </a:spcBef>
              <a:buClr>
                <a:srgbClr val="000099"/>
              </a:buClr>
              <a:buFont typeface="Arial Narrow" panose="020B0606020202030204" pitchFamily="34" charset="0"/>
              <a:buChar char="–"/>
            </a:pPr>
            <a:r>
              <a:rPr lang="en-US" sz="2300" dirty="0">
                <a:solidFill>
                  <a:srgbClr val="000099"/>
                </a:solidFill>
                <a:sym typeface="Symbol" panose="05050102010706020507" pitchFamily="18" charset="2"/>
              </a:rPr>
              <a:t>When </a:t>
            </a:r>
            <a:r>
              <a:rPr lang="en-US" sz="2300" i="1" dirty="0">
                <a:solidFill>
                  <a:srgbClr val="000099"/>
                </a:solidFill>
                <a:sym typeface="Symbol" panose="05050102010706020507" pitchFamily="18" charset="2"/>
              </a:rPr>
              <a:t>r </a:t>
            </a:r>
            <a:r>
              <a:rPr lang="en-US" sz="2300" dirty="0">
                <a:solidFill>
                  <a:srgbClr val="000099"/>
                </a:solidFill>
                <a:sym typeface="Symbol" panose="05050102010706020507" pitchFamily="18" charset="2"/>
              </a:rPr>
              <a:t>eventually receives the </a:t>
            </a:r>
            <a:r>
              <a:rPr lang="en-US" sz="2300" dirty="0" err="1">
                <a:solidFill>
                  <a:srgbClr val="000099"/>
                </a:solidFill>
                <a:sym typeface="Symbol" panose="05050102010706020507" pitchFamily="18" charset="2"/>
              </a:rPr>
              <a:t>vis</a:t>
            </a:r>
            <a:r>
              <a:rPr lang="en-US" sz="2300" dirty="0">
                <a:solidFill>
                  <a:srgbClr val="000099"/>
                </a:solidFill>
                <a:sym typeface="Symbol" panose="05050102010706020507" pitchFamily="18" charset="2"/>
              </a:rPr>
              <a:t> message from </a:t>
            </a:r>
            <a:r>
              <a:rPr lang="en-US" sz="2300" i="1" dirty="0">
                <a:solidFill>
                  <a:srgbClr val="000099"/>
                </a:solidFill>
                <a:sym typeface="Symbol" panose="05050102010706020507" pitchFamily="18" charset="2"/>
              </a:rPr>
              <a:t>p</a:t>
            </a:r>
            <a:r>
              <a:rPr lang="en-US" sz="2300" dirty="0">
                <a:solidFill>
                  <a:srgbClr val="000099"/>
                </a:solidFill>
                <a:sym typeface="Symbol" panose="05050102010706020507" pitchFamily="18" charset="2"/>
              </a:rPr>
              <a:t> it behaves as if it never had sent the token to </a:t>
            </a:r>
            <a:r>
              <a:rPr lang="en-US" sz="2300" i="1" dirty="0">
                <a:solidFill>
                  <a:srgbClr val="000099"/>
                </a:solidFill>
                <a:sym typeface="Symbol" panose="05050102010706020507" pitchFamily="18" charset="2"/>
              </a:rPr>
              <a:t>p</a:t>
            </a:r>
            <a:endParaRPr lang="en-US" sz="2300" dirty="0">
              <a:solidFill>
                <a:srgbClr val="000099"/>
              </a:solidFill>
              <a:sym typeface="Symbol" panose="05050102010706020507" pitchFamily="18" charset="2"/>
            </a:endParaRPr>
          </a:p>
          <a:p>
            <a:pPr>
              <a:lnSpc>
                <a:spcPct val="30000"/>
              </a:lnSpc>
              <a:spcBef>
                <a:spcPts val="0"/>
              </a:spcBef>
            </a:pPr>
            <a:endParaRPr lang="en-US" sz="2300" dirty="0">
              <a:sym typeface="Symbol" panose="05050102010706020507" pitchFamily="18" charset="2"/>
            </a:endParaRPr>
          </a:p>
          <a:p>
            <a:pPr marL="342900" indent="-342900">
              <a:lnSpc>
                <a:spcPct val="9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2300" dirty="0" err="1">
                <a:solidFill>
                  <a:schemeClr val="tx2"/>
                </a:solidFill>
                <a:sym typeface="Symbol" panose="05050102010706020507" pitchFamily="18" charset="2"/>
              </a:rPr>
              <a:t>Cidon’s</a:t>
            </a:r>
            <a:r>
              <a:rPr lang="en-US" sz="2300" dirty="0">
                <a:solidFill>
                  <a:schemeClr val="tx2"/>
                </a:solidFill>
                <a:sym typeface="Symbol" panose="05050102010706020507" pitchFamily="18" charset="2"/>
              </a:rPr>
              <a:t> algorithm computes a DFS tree in 2</a:t>
            </a:r>
            <a:r>
              <a:rPr lang="en-US" sz="2300" i="1" dirty="0">
                <a:solidFill>
                  <a:schemeClr val="tx2"/>
                </a:solidFill>
                <a:sym typeface="Symbol" panose="05050102010706020507" pitchFamily="18" charset="2"/>
              </a:rPr>
              <a:t>N – 2 </a:t>
            </a:r>
            <a:r>
              <a:rPr lang="en-US" sz="2300" dirty="0">
                <a:solidFill>
                  <a:schemeClr val="tx2"/>
                </a:solidFill>
                <a:sym typeface="Symbol" panose="05050102010706020507" pitchFamily="18" charset="2"/>
              </a:rPr>
              <a:t>time units and uses </a:t>
            </a:r>
            <a:r>
              <a:rPr lang="en-US" sz="2300" i="1" dirty="0">
                <a:solidFill>
                  <a:schemeClr val="tx2"/>
                </a:solidFill>
                <a:sym typeface="Symbol" panose="05050102010706020507" pitchFamily="18" charset="2"/>
              </a:rPr>
              <a:t>4.</a:t>
            </a:r>
            <a:r>
              <a:rPr lang="en-US" sz="2300" dirty="0">
                <a:solidFill>
                  <a:schemeClr val="tx2"/>
                </a:solidFill>
                <a:sym typeface="Symbol" panose="05050102010706020507" pitchFamily="18" charset="2"/>
              </a:rPr>
              <a:t>|E| messages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FCEF0-974B-42D8-B254-54EF3C648B13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50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Wave Algorithms</a:t>
            </a:r>
          </a:p>
        </p:txBody>
      </p:sp>
      <p:sp>
        <p:nvSpPr>
          <p:cNvPr id="234501" name="Rectangle 5"/>
          <p:cNvSpPr>
            <a:spLocks noGrp="1" noChangeArrowheads="1"/>
          </p:cNvSpPr>
          <p:nvPr>
            <p:ph idx="1"/>
          </p:nvPr>
        </p:nvSpPr>
        <p:spPr>
          <a:xfrm>
            <a:off x="838200" y="1094741"/>
            <a:ext cx="10439400" cy="4315459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dirty="0"/>
              <a:t>A </a:t>
            </a:r>
            <a:r>
              <a:rPr lang="en-US" i="1" dirty="0"/>
              <a:t>wave algorithm</a:t>
            </a:r>
            <a:r>
              <a:rPr lang="en-US" dirty="0"/>
              <a:t> is a distributed algorithm that satisfies the following three requirements:</a:t>
            </a:r>
          </a:p>
          <a:p>
            <a:pPr lvl="1">
              <a:lnSpc>
                <a:spcPct val="60000"/>
              </a:lnSpc>
            </a:pPr>
            <a:endParaRPr lang="en-US" u="sng" dirty="0">
              <a:solidFill>
                <a:schemeClr val="tx1"/>
              </a:solidFill>
            </a:endParaRPr>
          </a:p>
          <a:p>
            <a:pPr lvl="1">
              <a:buClrTx/>
              <a:buFont typeface="Arial Narrow" panose="020B0606020202030204" pitchFamily="34" charset="0"/>
              <a:buChar char="–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u="sng" dirty="0" smtClean="0">
                <a:solidFill>
                  <a:schemeClr val="tx1"/>
                </a:solidFill>
              </a:rPr>
              <a:t>Termination</a:t>
            </a:r>
            <a:r>
              <a:rPr lang="en-US" u="sng" dirty="0">
                <a:solidFill>
                  <a:schemeClr val="tx1"/>
                </a:solidFill>
              </a:rPr>
              <a:t>: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1" dirty="0">
                <a:solidFill>
                  <a:srgbClr val="000099"/>
                </a:solidFill>
              </a:rPr>
              <a:t>Each computation is finite</a:t>
            </a:r>
          </a:p>
          <a:p>
            <a:pPr lvl="1">
              <a:lnSpc>
                <a:spcPct val="70000"/>
              </a:lnSpc>
              <a:buClrTx/>
              <a:buFont typeface="Arial Narrow" panose="020B0606020202030204" pitchFamily="34" charset="0"/>
              <a:buChar char="–"/>
            </a:pPr>
            <a:endParaRPr lang="en-US" u="sng" dirty="0">
              <a:solidFill>
                <a:schemeClr val="tx1"/>
              </a:solidFill>
            </a:endParaRPr>
          </a:p>
          <a:p>
            <a:pPr lvl="1">
              <a:buClrTx/>
              <a:buFont typeface="Arial Narrow" panose="020B0606020202030204" pitchFamily="34" charset="0"/>
              <a:buChar char="–"/>
            </a:pP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u="sng" dirty="0" smtClean="0">
                <a:solidFill>
                  <a:schemeClr val="tx1"/>
                </a:solidFill>
              </a:rPr>
              <a:t>Decision</a:t>
            </a:r>
            <a:r>
              <a:rPr lang="en-US" u="sng" dirty="0">
                <a:solidFill>
                  <a:schemeClr val="tx1"/>
                </a:solidFill>
              </a:rPr>
              <a:t>:</a:t>
            </a:r>
            <a:r>
              <a:rPr lang="en-US" dirty="0"/>
              <a:t> </a:t>
            </a:r>
            <a:r>
              <a:rPr lang="en-US" i="1" dirty="0">
                <a:solidFill>
                  <a:srgbClr val="000099"/>
                </a:solidFill>
              </a:rPr>
              <a:t>Each computation contains at least one decide event</a:t>
            </a:r>
          </a:p>
          <a:p>
            <a:pPr lvl="1">
              <a:lnSpc>
                <a:spcPct val="70000"/>
              </a:lnSpc>
              <a:buClrTx/>
              <a:buFont typeface="Arial Narrow" panose="020B0606020202030204" pitchFamily="34" charset="0"/>
              <a:buChar char="–"/>
            </a:pPr>
            <a:endParaRPr lang="en-US" u="sng" dirty="0">
              <a:solidFill>
                <a:schemeClr val="tx1"/>
              </a:solidFill>
            </a:endParaRPr>
          </a:p>
          <a:p>
            <a:pPr lvl="1">
              <a:buClrTx/>
              <a:buFont typeface="Arial Narrow" panose="020B0606020202030204" pitchFamily="34" charset="0"/>
              <a:buChar char="–"/>
            </a:pP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u="sng" dirty="0" smtClean="0">
                <a:solidFill>
                  <a:schemeClr val="tx1"/>
                </a:solidFill>
              </a:rPr>
              <a:t>Dependence</a:t>
            </a:r>
            <a:r>
              <a:rPr lang="en-US" u="sng" dirty="0">
                <a:solidFill>
                  <a:schemeClr val="tx1"/>
                </a:solidFill>
              </a:rPr>
              <a:t>:</a:t>
            </a:r>
            <a:r>
              <a:rPr lang="en-US" dirty="0"/>
              <a:t> </a:t>
            </a:r>
            <a:r>
              <a:rPr lang="en-US" i="1" dirty="0">
                <a:solidFill>
                  <a:srgbClr val="000099"/>
                </a:solidFill>
              </a:rPr>
              <a:t>In each computation each decide event is causally preceded by an </a:t>
            </a:r>
            <a:r>
              <a:rPr lang="en-US" i="1" dirty="0" smtClean="0">
                <a:solidFill>
                  <a:srgbClr val="000099"/>
                </a:solidFill>
              </a:rPr>
              <a:t>		        event </a:t>
            </a:r>
            <a:r>
              <a:rPr lang="en-US" i="1" dirty="0">
                <a:solidFill>
                  <a:srgbClr val="000099"/>
                </a:solidFill>
              </a:rPr>
              <a:t>in each process</a:t>
            </a:r>
            <a:endParaRPr lang="en-US" i="1" u="sng" dirty="0">
              <a:solidFill>
                <a:srgbClr val="000099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FCEF0-974B-42D8-B254-54EF3C648B1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Echo Algorithm – a wave algorithm</a:t>
            </a:r>
          </a:p>
        </p:txBody>
      </p:sp>
      <p:sp>
        <p:nvSpPr>
          <p:cNvPr id="240645" name="Rectangle 5"/>
          <p:cNvSpPr>
            <a:spLocks noGrp="1" noChangeArrowheads="1"/>
          </p:cNvSpPr>
          <p:nvPr>
            <p:ph idx="1"/>
          </p:nvPr>
        </p:nvSpPr>
        <p:spPr>
          <a:xfrm>
            <a:off x="609601" y="762000"/>
            <a:ext cx="10820399" cy="54102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sz="2200" dirty="0" err="1">
                <a:solidFill>
                  <a:schemeClr val="tx1"/>
                </a:solidFill>
              </a:rPr>
              <a:t>var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i="1" dirty="0" err="1">
                <a:solidFill>
                  <a:schemeClr val="tx1"/>
                </a:solidFill>
              </a:rPr>
              <a:t>rec</a:t>
            </a:r>
            <a:r>
              <a:rPr lang="en-US" sz="2200" i="1" baseline="-25000" dirty="0" err="1">
                <a:solidFill>
                  <a:schemeClr val="tx1"/>
                </a:solidFill>
              </a:rPr>
              <a:t>p</a:t>
            </a:r>
            <a:r>
              <a:rPr lang="en-US" sz="2200" i="1" dirty="0">
                <a:solidFill>
                  <a:schemeClr val="tx1"/>
                </a:solidFill>
              </a:rPr>
              <a:t>		</a:t>
            </a:r>
            <a:r>
              <a:rPr lang="en-US" sz="2200" dirty="0">
                <a:solidFill>
                  <a:schemeClr val="tx1"/>
                </a:solidFill>
              </a:rPr>
              <a:t>: integer	  	</a:t>
            </a:r>
            <a:r>
              <a:rPr lang="en-US" sz="2200" dirty="0" err="1">
                <a:solidFill>
                  <a:schemeClr val="tx1"/>
                </a:solidFill>
              </a:rPr>
              <a:t>init</a:t>
            </a:r>
            <a:r>
              <a:rPr lang="en-US" sz="2200" dirty="0">
                <a:solidFill>
                  <a:schemeClr val="tx1"/>
                </a:solidFill>
              </a:rPr>
              <a:t> 0; </a:t>
            </a:r>
            <a:r>
              <a:rPr lang="en-US" sz="2200" dirty="0" smtClean="0">
                <a:solidFill>
                  <a:schemeClr val="tx1"/>
                </a:solidFill>
              </a:rPr>
              <a:t>		 </a:t>
            </a:r>
            <a:r>
              <a:rPr lang="en-US" sz="2200" dirty="0">
                <a:solidFill>
                  <a:srgbClr val="000099"/>
                </a:solidFill>
              </a:rPr>
              <a:t>// Counts no of </a:t>
            </a:r>
            <a:r>
              <a:rPr lang="en-US" sz="2200" dirty="0" err="1">
                <a:solidFill>
                  <a:srgbClr val="000099"/>
                </a:solidFill>
              </a:rPr>
              <a:t>recvd</a:t>
            </a:r>
            <a:r>
              <a:rPr lang="en-US" sz="2200" dirty="0">
                <a:solidFill>
                  <a:srgbClr val="000099"/>
                </a:solidFill>
              </a:rPr>
              <a:t> </a:t>
            </a:r>
            <a:r>
              <a:rPr lang="en-US" sz="2200" dirty="0" err="1">
                <a:solidFill>
                  <a:srgbClr val="000099"/>
                </a:solidFill>
              </a:rPr>
              <a:t>mesgs</a:t>
            </a:r>
            <a:endParaRPr lang="en-US" sz="2200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sz="2200" dirty="0">
                <a:solidFill>
                  <a:schemeClr val="tx1"/>
                </a:solidFill>
              </a:rPr>
              <a:t>      </a:t>
            </a:r>
            <a:r>
              <a:rPr lang="en-US" sz="2200" i="1" dirty="0" err="1">
                <a:solidFill>
                  <a:schemeClr val="tx1"/>
                </a:solidFill>
              </a:rPr>
              <a:t>father</a:t>
            </a:r>
            <a:r>
              <a:rPr lang="en-US" sz="2200" i="1" baseline="-25000" dirty="0" err="1">
                <a:solidFill>
                  <a:schemeClr val="tx1"/>
                </a:solidFill>
              </a:rPr>
              <a:t>p</a:t>
            </a:r>
            <a:r>
              <a:rPr lang="en-US" sz="2200" dirty="0">
                <a:solidFill>
                  <a:schemeClr val="tx1"/>
                </a:solidFill>
              </a:rPr>
              <a:t>	</a:t>
            </a:r>
            <a:r>
              <a:rPr lang="en-US" sz="2200" dirty="0" smtClean="0">
                <a:solidFill>
                  <a:schemeClr val="tx1"/>
                </a:solidFill>
              </a:rPr>
              <a:t>	: </a:t>
            </a:r>
            <a:r>
              <a:rPr lang="en-US" sz="2200" dirty="0">
                <a:solidFill>
                  <a:schemeClr val="tx1"/>
                </a:solidFill>
              </a:rPr>
              <a:t>process	</a:t>
            </a:r>
            <a:r>
              <a:rPr lang="en-US" sz="2200" dirty="0" smtClean="0">
                <a:solidFill>
                  <a:schemeClr val="tx1"/>
                </a:solidFill>
              </a:rPr>
              <a:t>	</a:t>
            </a:r>
            <a:r>
              <a:rPr lang="en-US" sz="2200" dirty="0" err="1" smtClean="0">
                <a:solidFill>
                  <a:schemeClr val="tx1"/>
                </a:solidFill>
              </a:rPr>
              <a:t>init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i="1" dirty="0" err="1">
                <a:solidFill>
                  <a:schemeClr val="tx1"/>
                </a:solidFill>
              </a:rPr>
              <a:t>udef</a:t>
            </a:r>
            <a:r>
              <a:rPr lang="en-US" sz="2200" dirty="0">
                <a:solidFill>
                  <a:schemeClr val="tx1"/>
                </a:solidFill>
              </a:rPr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en-US" sz="2200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sz="2200" dirty="0">
                <a:solidFill>
                  <a:srgbClr val="000099"/>
                </a:solidFill>
              </a:rPr>
              <a:t>For the initiator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sz="2200" dirty="0">
                <a:solidFill>
                  <a:schemeClr val="tx1"/>
                </a:solidFill>
              </a:rPr>
              <a:t>	begin </a:t>
            </a:r>
            <a:r>
              <a:rPr lang="en-US" sz="2200" dirty="0" err="1">
                <a:solidFill>
                  <a:schemeClr val="tx1"/>
                </a:solidFill>
              </a:rPr>
              <a:t>forall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i="1" dirty="0">
                <a:solidFill>
                  <a:schemeClr val="tx1"/>
                </a:solidFill>
              </a:rPr>
              <a:t>q </a:t>
            </a: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 </a:t>
            </a:r>
            <a:r>
              <a:rPr lang="en-US" sz="2200" i="1" dirty="0" err="1">
                <a:solidFill>
                  <a:schemeClr val="tx1"/>
                </a:solidFill>
                <a:sym typeface="Symbol" panose="05050102010706020507" pitchFamily="18" charset="2"/>
              </a:rPr>
              <a:t>Neigh</a:t>
            </a:r>
            <a:r>
              <a:rPr lang="en-US" sz="2200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sz="2200" i="1" dirty="0">
                <a:solidFill>
                  <a:schemeClr val="tx1"/>
                </a:solidFill>
                <a:sym typeface="Symbol" panose="05050102010706020507" pitchFamily="18" charset="2"/>
              </a:rPr>
              <a:t> </a:t>
            </a: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do send  </a:t>
            </a:r>
            <a:r>
              <a:rPr lang="en-US" sz="2200" dirty="0" err="1">
                <a:solidFill>
                  <a:schemeClr val="tx1"/>
                </a:solidFill>
                <a:sym typeface="Symbol" panose="05050102010706020507" pitchFamily="18" charset="2"/>
              </a:rPr>
              <a:t>tok</a:t>
            </a: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  to </a:t>
            </a:r>
            <a:r>
              <a:rPr lang="en-US" sz="2200" i="1" dirty="0">
                <a:solidFill>
                  <a:schemeClr val="tx1"/>
                </a:solidFill>
                <a:sym typeface="Symbol" panose="05050102010706020507" pitchFamily="18" charset="2"/>
              </a:rPr>
              <a:t>q</a:t>
            </a: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 ;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		while </a:t>
            </a:r>
            <a:r>
              <a:rPr lang="en-US" sz="2200" i="1" dirty="0" err="1">
                <a:solidFill>
                  <a:schemeClr val="tx1"/>
                </a:solidFill>
                <a:sym typeface="Symbol" panose="05050102010706020507" pitchFamily="18" charset="2"/>
              </a:rPr>
              <a:t>rec</a:t>
            </a:r>
            <a:r>
              <a:rPr lang="en-US" sz="2200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sz="2200" i="1" dirty="0">
                <a:solidFill>
                  <a:schemeClr val="tx1"/>
                </a:solidFill>
                <a:sym typeface="Symbol" panose="05050102010706020507" pitchFamily="18" charset="2"/>
              </a:rPr>
              <a:t> </a:t>
            </a: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&lt; </a:t>
            </a:r>
            <a:r>
              <a:rPr lang="en-US" sz="2200" i="1" dirty="0">
                <a:solidFill>
                  <a:schemeClr val="tx1"/>
                </a:solidFill>
                <a:sym typeface="Symbol" panose="05050102010706020507" pitchFamily="18" charset="2"/>
              </a:rPr>
              <a:t>#</a:t>
            </a:r>
            <a:r>
              <a:rPr lang="en-US" sz="2200" i="1" dirty="0" err="1">
                <a:solidFill>
                  <a:schemeClr val="tx1"/>
                </a:solidFill>
                <a:sym typeface="Symbol" panose="05050102010706020507" pitchFamily="18" charset="2"/>
              </a:rPr>
              <a:t>Neigh</a:t>
            </a:r>
            <a:r>
              <a:rPr lang="en-US" sz="2200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sz="2200" i="1" dirty="0">
                <a:solidFill>
                  <a:schemeClr val="tx1"/>
                </a:solidFill>
                <a:sym typeface="Symbol" panose="05050102010706020507" pitchFamily="18" charset="2"/>
              </a:rPr>
              <a:t> </a:t>
            </a: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do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			begin receive  </a:t>
            </a:r>
            <a:r>
              <a:rPr lang="en-US" sz="2200" dirty="0" err="1">
                <a:solidFill>
                  <a:schemeClr val="tx1"/>
                </a:solidFill>
                <a:sym typeface="Symbol" panose="05050102010706020507" pitchFamily="18" charset="2"/>
              </a:rPr>
              <a:t>tok</a:t>
            </a: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  ; </a:t>
            </a:r>
            <a:r>
              <a:rPr lang="en-US" sz="2200" i="1" dirty="0" err="1">
                <a:solidFill>
                  <a:schemeClr val="tx1"/>
                </a:solidFill>
                <a:sym typeface="Symbol" panose="05050102010706020507" pitchFamily="18" charset="2"/>
              </a:rPr>
              <a:t>rec</a:t>
            </a:r>
            <a:r>
              <a:rPr lang="en-US" sz="2200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sz="2200" i="1" dirty="0">
                <a:solidFill>
                  <a:schemeClr val="tx1"/>
                </a:solidFill>
                <a:sym typeface="Symbol" panose="05050102010706020507" pitchFamily="18" charset="2"/>
              </a:rPr>
              <a:t> = </a:t>
            </a:r>
            <a:r>
              <a:rPr lang="en-US" sz="2200" i="1" dirty="0" err="1">
                <a:solidFill>
                  <a:schemeClr val="tx1"/>
                </a:solidFill>
                <a:sym typeface="Symbol" panose="05050102010706020507" pitchFamily="18" charset="2"/>
              </a:rPr>
              <a:t>rec</a:t>
            </a:r>
            <a:r>
              <a:rPr lang="en-US" sz="2200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sz="2200" i="1" dirty="0">
                <a:solidFill>
                  <a:schemeClr val="tx1"/>
                </a:solidFill>
                <a:sym typeface="Symbol" panose="05050102010706020507" pitchFamily="18" charset="2"/>
              </a:rPr>
              <a:t> + </a:t>
            </a: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1 end ;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			</a:t>
            </a:r>
            <a:r>
              <a:rPr lang="en-US" sz="2200" i="1" dirty="0">
                <a:solidFill>
                  <a:schemeClr val="tx1"/>
                </a:solidFill>
                <a:sym typeface="Symbol" panose="05050102010706020507" pitchFamily="18" charset="2"/>
              </a:rPr>
              <a:t>decide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sz="2200" i="1" dirty="0">
                <a:solidFill>
                  <a:schemeClr val="tx1"/>
                </a:solidFill>
                <a:sym typeface="Symbol" panose="05050102010706020507" pitchFamily="18" charset="2"/>
              </a:rPr>
              <a:t>	</a:t>
            </a: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end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en-US" sz="2200" dirty="0" smtClean="0">
              <a:solidFill>
                <a:srgbClr val="000099"/>
              </a:solidFill>
              <a:sym typeface="Symbol" panose="05050102010706020507" pitchFamily="18" charset="2"/>
            </a:endParaRPr>
          </a:p>
          <a:p>
            <a:pPr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sz="2200" dirty="0" smtClean="0">
                <a:solidFill>
                  <a:srgbClr val="000099"/>
                </a:solidFill>
                <a:sym typeface="Symbol" panose="05050102010706020507" pitchFamily="18" charset="2"/>
              </a:rPr>
              <a:t>For </a:t>
            </a:r>
            <a:r>
              <a:rPr lang="en-US" sz="2200" dirty="0">
                <a:solidFill>
                  <a:srgbClr val="000099"/>
                </a:solidFill>
                <a:sym typeface="Symbol" panose="05050102010706020507" pitchFamily="18" charset="2"/>
              </a:rPr>
              <a:t>non-initiators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	begin receive  </a:t>
            </a:r>
            <a:r>
              <a:rPr lang="en-US" sz="2200" dirty="0" err="1">
                <a:solidFill>
                  <a:schemeClr val="tx1"/>
                </a:solidFill>
                <a:sym typeface="Symbol" panose="05050102010706020507" pitchFamily="18" charset="2"/>
              </a:rPr>
              <a:t>tok</a:t>
            </a: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  from neighbor </a:t>
            </a:r>
            <a:r>
              <a:rPr lang="en-US" sz="2200" i="1" dirty="0">
                <a:solidFill>
                  <a:schemeClr val="tx1"/>
                </a:solidFill>
                <a:sym typeface="Symbol" panose="05050102010706020507" pitchFamily="18" charset="2"/>
              </a:rPr>
              <a:t>q</a:t>
            </a: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 ; </a:t>
            </a:r>
            <a:r>
              <a:rPr lang="en-US" sz="2200" i="1" dirty="0" err="1">
                <a:solidFill>
                  <a:schemeClr val="tx1"/>
                </a:solidFill>
                <a:sym typeface="Symbol" panose="05050102010706020507" pitchFamily="18" charset="2"/>
              </a:rPr>
              <a:t>father</a:t>
            </a:r>
            <a:r>
              <a:rPr lang="en-US" sz="2200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sz="2200" i="1" dirty="0">
                <a:solidFill>
                  <a:schemeClr val="tx1"/>
                </a:solidFill>
                <a:sym typeface="Symbol" panose="05050102010706020507" pitchFamily="18" charset="2"/>
              </a:rPr>
              <a:t> = q </a:t>
            </a: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; </a:t>
            </a:r>
            <a:r>
              <a:rPr lang="en-US" sz="2200" i="1" dirty="0" err="1">
                <a:solidFill>
                  <a:schemeClr val="tx1"/>
                </a:solidFill>
                <a:sym typeface="Symbol" panose="05050102010706020507" pitchFamily="18" charset="2"/>
              </a:rPr>
              <a:t>rec</a:t>
            </a:r>
            <a:r>
              <a:rPr lang="en-US" sz="2200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sz="2200" i="1" dirty="0">
                <a:solidFill>
                  <a:schemeClr val="tx1"/>
                </a:solidFill>
                <a:sym typeface="Symbol" panose="05050102010706020507" pitchFamily="18" charset="2"/>
              </a:rPr>
              <a:t> = </a:t>
            </a:r>
            <a:r>
              <a:rPr lang="en-US" sz="2200" i="1" dirty="0" err="1">
                <a:solidFill>
                  <a:schemeClr val="tx1"/>
                </a:solidFill>
                <a:sym typeface="Symbol" panose="05050102010706020507" pitchFamily="18" charset="2"/>
              </a:rPr>
              <a:t>rec</a:t>
            </a:r>
            <a:r>
              <a:rPr lang="en-US" sz="2200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 + 1 ;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		</a:t>
            </a:r>
            <a:r>
              <a:rPr lang="en-US" sz="2200" dirty="0" err="1">
                <a:solidFill>
                  <a:schemeClr val="tx1"/>
                </a:solidFill>
                <a:sym typeface="Symbol" panose="05050102010706020507" pitchFamily="18" charset="2"/>
              </a:rPr>
              <a:t>forall</a:t>
            </a: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 </a:t>
            </a:r>
            <a:r>
              <a:rPr lang="en-US" sz="2200" i="1" dirty="0">
                <a:solidFill>
                  <a:schemeClr val="tx1"/>
                </a:solidFill>
              </a:rPr>
              <a:t>q </a:t>
            </a: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 </a:t>
            </a:r>
            <a:r>
              <a:rPr lang="en-US" sz="2200" i="1" dirty="0" err="1">
                <a:solidFill>
                  <a:schemeClr val="tx1"/>
                </a:solidFill>
                <a:sym typeface="Symbol" panose="05050102010706020507" pitchFamily="18" charset="2"/>
              </a:rPr>
              <a:t>Neigh</a:t>
            </a:r>
            <a:r>
              <a:rPr lang="en-US" sz="2200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sz="2200" i="1" dirty="0">
                <a:solidFill>
                  <a:schemeClr val="tx1"/>
                </a:solidFill>
                <a:sym typeface="Symbol" panose="05050102010706020507" pitchFamily="18" charset="2"/>
              </a:rPr>
              <a:t>, q  </a:t>
            </a:r>
            <a:r>
              <a:rPr lang="en-US" sz="2200" i="1" dirty="0" err="1">
                <a:solidFill>
                  <a:schemeClr val="tx1"/>
                </a:solidFill>
                <a:sym typeface="Symbol" panose="05050102010706020507" pitchFamily="18" charset="2"/>
              </a:rPr>
              <a:t>father</a:t>
            </a:r>
            <a:r>
              <a:rPr lang="en-US" sz="2200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sz="2200" i="1" dirty="0">
                <a:solidFill>
                  <a:schemeClr val="tx1"/>
                </a:solidFill>
                <a:sym typeface="Symbol" panose="05050102010706020507" pitchFamily="18" charset="2"/>
              </a:rPr>
              <a:t> </a:t>
            </a: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do send  </a:t>
            </a:r>
            <a:r>
              <a:rPr lang="en-US" sz="2200" dirty="0" err="1">
                <a:solidFill>
                  <a:schemeClr val="tx1"/>
                </a:solidFill>
                <a:sym typeface="Symbol" panose="05050102010706020507" pitchFamily="18" charset="2"/>
              </a:rPr>
              <a:t>tok</a:t>
            </a: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  to </a:t>
            </a:r>
            <a:r>
              <a:rPr lang="en-US" sz="2200" i="1" dirty="0">
                <a:solidFill>
                  <a:schemeClr val="tx1"/>
                </a:solidFill>
                <a:sym typeface="Symbol" panose="05050102010706020507" pitchFamily="18" charset="2"/>
              </a:rPr>
              <a:t>q</a:t>
            </a: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 ;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		while </a:t>
            </a:r>
            <a:r>
              <a:rPr lang="en-US" sz="2200" i="1" dirty="0" err="1">
                <a:solidFill>
                  <a:schemeClr val="tx1"/>
                </a:solidFill>
                <a:sym typeface="Symbol" panose="05050102010706020507" pitchFamily="18" charset="2"/>
              </a:rPr>
              <a:t>rec</a:t>
            </a:r>
            <a:r>
              <a:rPr lang="en-US" sz="2200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sz="2200" i="1" dirty="0">
                <a:solidFill>
                  <a:schemeClr val="tx1"/>
                </a:solidFill>
                <a:sym typeface="Symbol" panose="05050102010706020507" pitchFamily="18" charset="2"/>
              </a:rPr>
              <a:t> &lt; #</a:t>
            </a:r>
            <a:r>
              <a:rPr lang="en-US" sz="2200" i="1" dirty="0" err="1">
                <a:solidFill>
                  <a:schemeClr val="tx1"/>
                </a:solidFill>
                <a:sym typeface="Symbol" panose="05050102010706020507" pitchFamily="18" charset="2"/>
              </a:rPr>
              <a:t>Neigh</a:t>
            </a:r>
            <a:r>
              <a:rPr lang="en-US" sz="2200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sz="2200" i="1" dirty="0">
                <a:solidFill>
                  <a:schemeClr val="tx1"/>
                </a:solidFill>
                <a:sym typeface="Symbol" panose="05050102010706020507" pitchFamily="18" charset="2"/>
              </a:rPr>
              <a:t> </a:t>
            </a: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do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			begin receive  </a:t>
            </a:r>
            <a:r>
              <a:rPr lang="en-US" sz="2200" dirty="0" err="1">
                <a:solidFill>
                  <a:schemeClr val="tx1"/>
                </a:solidFill>
                <a:sym typeface="Symbol" panose="05050102010706020507" pitchFamily="18" charset="2"/>
              </a:rPr>
              <a:t>tok</a:t>
            </a: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  ; </a:t>
            </a:r>
            <a:r>
              <a:rPr lang="en-US" sz="2200" i="1" dirty="0" err="1">
                <a:solidFill>
                  <a:schemeClr val="tx1"/>
                </a:solidFill>
                <a:sym typeface="Symbol" panose="05050102010706020507" pitchFamily="18" charset="2"/>
              </a:rPr>
              <a:t>rec</a:t>
            </a:r>
            <a:r>
              <a:rPr lang="en-US" sz="2200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sz="2200" i="1" dirty="0">
                <a:solidFill>
                  <a:schemeClr val="tx1"/>
                </a:solidFill>
                <a:sym typeface="Symbol" panose="05050102010706020507" pitchFamily="18" charset="2"/>
              </a:rPr>
              <a:t> = </a:t>
            </a:r>
            <a:r>
              <a:rPr lang="en-US" sz="2200" i="1" dirty="0" err="1">
                <a:solidFill>
                  <a:schemeClr val="tx1"/>
                </a:solidFill>
                <a:sym typeface="Symbol" panose="05050102010706020507" pitchFamily="18" charset="2"/>
              </a:rPr>
              <a:t>rec</a:t>
            </a:r>
            <a:r>
              <a:rPr lang="en-US" sz="2200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sz="2200" i="1" dirty="0">
                <a:solidFill>
                  <a:schemeClr val="tx1"/>
                </a:solidFill>
                <a:sym typeface="Symbol" panose="05050102010706020507" pitchFamily="18" charset="2"/>
              </a:rPr>
              <a:t> + </a:t>
            </a: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1 end ;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		send  </a:t>
            </a:r>
            <a:r>
              <a:rPr lang="en-US" sz="2200" dirty="0" err="1">
                <a:solidFill>
                  <a:schemeClr val="tx1"/>
                </a:solidFill>
                <a:sym typeface="Symbol" panose="05050102010706020507" pitchFamily="18" charset="2"/>
              </a:rPr>
              <a:t>tok</a:t>
            </a: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  to </a:t>
            </a:r>
            <a:r>
              <a:rPr lang="en-US" sz="2200" i="1" dirty="0" err="1">
                <a:solidFill>
                  <a:schemeClr val="tx1"/>
                </a:solidFill>
                <a:sym typeface="Symbol" panose="05050102010706020507" pitchFamily="18" charset="2"/>
              </a:rPr>
              <a:t>father</a:t>
            </a:r>
            <a:r>
              <a:rPr lang="en-US" sz="2200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endParaRPr lang="en-US" sz="2200" dirty="0">
              <a:solidFill>
                <a:schemeClr val="tx1"/>
              </a:solidFill>
              <a:sym typeface="Symbol" panose="05050102010706020507" pitchFamily="18" charset="2"/>
            </a:endParaRPr>
          </a:p>
          <a:p>
            <a:pPr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sz="2200" dirty="0">
                <a:solidFill>
                  <a:schemeClr val="tx1"/>
                </a:solidFill>
                <a:sym typeface="Symbol" panose="05050102010706020507" pitchFamily="18" charset="2"/>
              </a:rPr>
              <a:t>	end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609601" y="6558280"/>
            <a:ext cx="7416800" cy="299720"/>
          </a:xfrm>
        </p:spPr>
        <p:txBody>
          <a:bodyPr/>
          <a:lstStyle/>
          <a:p>
            <a:r>
              <a:rPr lang="en-US" dirty="0" smtClean="0"/>
              <a:t>INDIAN INSTITUTE OF TECHNOLOGY KHARAGPUR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FCEF0-974B-42D8-B254-54EF3C648B13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Traversal Algorithms</a:t>
            </a:r>
          </a:p>
        </p:txBody>
      </p:sp>
      <p:sp>
        <p:nvSpPr>
          <p:cNvPr id="241667" name="Rectangle 3"/>
          <p:cNvSpPr>
            <a:spLocks noGrp="1" noChangeArrowheads="1"/>
          </p:cNvSpPr>
          <p:nvPr>
            <p:ph idx="1"/>
          </p:nvPr>
        </p:nvSpPr>
        <p:spPr>
          <a:xfrm>
            <a:off x="838199" y="1143000"/>
            <a:ext cx="10744199" cy="4953000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dirty="0"/>
              <a:t>A </a:t>
            </a:r>
            <a:r>
              <a:rPr lang="en-US" i="1" dirty="0"/>
              <a:t>traversal algorithm</a:t>
            </a:r>
            <a:r>
              <a:rPr lang="en-US" dirty="0"/>
              <a:t> is an algorithm with the following three properties:</a:t>
            </a:r>
          </a:p>
          <a:p>
            <a:pPr lvl="1">
              <a:lnSpc>
                <a:spcPct val="60000"/>
              </a:lnSpc>
            </a:pPr>
            <a:endParaRPr lang="en-US" u="sng" dirty="0">
              <a:solidFill>
                <a:schemeClr val="tx1"/>
              </a:solidFill>
            </a:endParaRPr>
          </a:p>
          <a:p>
            <a:pPr lvl="2">
              <a:buClr>
                <a:srgbClr val="002060"/>
              </a:buClr>
              <a:buFont typeface="Arial Narrow" panose="020B0606020202030204" pitchFamily="34" charset="0"/>
              <a:buChar char="–"/>
            </a:pPr>
            <a:r>
              <a:rPr lang="en-US" i="1" dirty="0">
                <a:solidFill>
                  <a:srgbClr val="000099"/>
                </a:solidFill>
              </a:rPr>
              <a:t>In each computation there is one initiator, which starts the algorithm by sending out exactly one message</a:t>
            </a:r>
          </a:p>
          <a:p>
            <a:pPr lvl="2">
              <a:lnSpc>
                <a:spcPct val="70000"/>
              </a:lnSpc>
              <a:buClr>
                <a:srgbClr val="002060"/>
              </a:buClr>
              <a:buFont typeface="Arial Narrow" panose="020B0606020202030204" pitchFamily="34" charset="0"/>
              <a:buChar char="–"/>
            </a:pPr>
            <a:endParaRPr lang="en-US" u="sng" dirty="0">
              <a:solidFill>
                <a:srgbClr val="000099"/>
              </a:solidFill>
            </a:endParaRPr>
          </a:p>
          <a:p>
            <a:pPr lvl="2">
              <a:buClr>
                <a:srgbClr val="002060"/>
              </a:buClr>
              <a:buFont typeface="Arial Narrow" panose="020B0606020202030204" pitchFamily="34" charset="0"/>
              <a:buChar char="–"/>
            </a:pPr>
            <a:r>
              <a:rPr lang="en-US" i="1" dirty="0">
                <a:solidFill>
                  <a:srgbClr val="000099"/>
                </a:solidFill>
              </a:rPr>
              <a:t>A process, upon receipt of a message, either sends out one message or decides</a:t>
            </a:r>
          </a:p>
          <a:p>
            <a:pPr lvl="2">
              <a:lnSpc>
                <a:spcPct val="70000"/>
              </a:lnSpc>
              <a:buClr>
                <a:srgbClr val="002060"/>
              </a:buClr>
              <a:buFont typeface="Arial Narrow" panose="020B0606020202030204" pitchFamily="34" charset="0"/>
              <a:buChar char="–"/>
            </a:pPr>
            <a:endParaRPr lang="en-US" u="sng" dirty="0">
              <a:solidFill>
                <a:srgbClr val="000099"/>
              </a:solidFill>
            </a:endParaRPr>
          </a:p>
          <a:p>
            <a:pPr lvl="2">
              <a:buClr>
                <a:srgbClr val="002060"/>
              </a:buClr>
              <a:buFont typeface="Arial Narrow" panose="020B0606020202030204" pitchFamily="34" charset="0"/>
              <a:buChar char="–"/>
            </a:pPr>
            <a:r>
              <a:rPr lang="en-US" i="1" dirty="0">
                <a:solidFill>
                  <a:srgbClr val="000099"/>
                </a:solidFill>
              </a:rPr>
              <a:t>The algorithm terminates in the initiator and when this happens, each process has sent a message at least once</a:t>
            </a:r>
            <a:endParaRPr lang="en-US" i="1" u="sng" dirty="0">
              <a:solidFill>
                <a:srgbClr val="000099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FCEF0-974B-42D8-B254-54EF3C648B13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Sequential Polling – a traversal algorithm</a:t>
            </a:r>
          </a:p>
        </p:txBody>
      </p:sp>
      <p:sp>
        <p:nvSpPr>
          <p:cNvPr id="242691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914400"/>
            <a:ext cx="9525000" cy="5410200"/>
          </a:xfrm>
        </p:spPr>
        <p:txBody>
          <a:bodyPr>
            <a:noAutofit/>
          </a:bodyPr>
          <a:lstStyle/>
          <a:p>
            <a:pPr>
              <a:buFontTx/>
              <a:buNone/>
            </a:pPr>
            <a:r>
              <a:rPr lang="en-US" sz="2300" dirty="0" err="1">
                <a:solidFill>
                  <a:schemeClr val="tx1"/>
                </a:solidFill>
              </a:rPr>
              <a:t>var</a:t>
            </a:r>
            <a:r>
              <a:rPr lang="en-US" sz="2300" dirty="0">
                <a:solidFill>
                  <a:schemeClr val="tx1"/>
                </a:solidFill>
              </a:rPr>
              <a:t> </a:t>
            </a:r>
            <a:r>
              <a:rPr lang="en-US" sz="2300" i="1" dirty="0" err="1">
                <a:solidFill>
                  <a:schemeClr val="tx1"/>
                </a:solidFill>
              </a:rPr>
              <a:t>rec</a:t>
            </a:r>
            <a:r>
              <a:rPr lang="en-US" sz="2300" i="1" baseline="-25000" dirty="0" err="1">
                <a:solidFill>
                  <a:schemeClr val="tx1"/>
                </a:solidFill>
              </a:rPr>
              <a:t>p</a:t>
            </a:r>
            <a:r>
              <a:rPr lang="en-US" sz="2300" i="1" dirty="0">
                <a:solidFill>
                  <a:schemeClr val="tx1"/>
                </a:solidFill>
              </a:rPr>
              <a:t>		</a:t>
            </a:r>
            <a:r>
              <a:rPr lang="en-US" sz="2300" dirty="0">
                <a:solidFill>
                  <a:schemeClr val="tx1"/>
                </a:solidFill>
              </a:rPr>
              <a:t>: integer	  	</a:t>
            </a:r>
            <a:r>
              <a:rPr lang="en-US" sz="2300" dirty="0" err="1">
                <a:solidFill>
                  <a:schemeClr val="tx1"/>
                </a:solidFill>
              </a:rPr>
              <a:t>init</a:t>
            </a:r>
            <a:r>
              <a:rPr lang="en-US" sz="2300" dirty="0">
                <a:solidFill>
                  <a:schemeClr val="tx1"/>
                </a:solidFill>
              </a:rPr>
              <a:t> 0;  </a:t>
            </a:r>
            <a:r>
              <a:rPr lang="en-US" sz="2300" dirty="0">
                <a:solidFill>
                  <a:srgbClr val="000099"/>
                </a:solidFill>
              </a:rPr>
              <a:t>// For initiator only</a:t>
            </a:r>
            <a:endParaRPr lang="en-US" sz="2300" dirty="0">
              <a:solidFill>
                <a:schemeClr val="tx1"/>
              </a:solidFill>
            </a:endParaRPr>
          </a:p>
          <a:p>
            <a:pPr>
              <a:buFontTx/>
              <a:buNone/>
            </a:pPr>
            <a:endParaRPr lang="en-US" sz="2300" dirty="0">
              <a:solidFill>
                <a:schemeClr val="tx1"/>
              </a:solidFill>
            </a:endParaRPr>
          </a:p>
          <a:p>
            <a:pPr>
              <a:buFontTx/>
              <a:buNone/>
            </a:pPr>
            <a:r>
              <a:rPr lang="en-US" sz="2300" dirty="0">
                <a:solidFill>
                  <a:srgbClr val="000099"/>
                </a:solidFill>
              </a:rPr>
              <a:t>For the initiator</a:t>
            </a:r>
          </a:p>
          <a:p>
            <a:pPr>
              <a:buFontTx/>
              <a:buNone/>
            </a:pPr>
            <a:r>
              <a:rPr lang="en-US" sz="2300" dirty="0">
                <a:solidFill>
                  <a:schemeClr val="tx1"/>
                </a:solidFill>
              </a:rPr>
              <a:t>	begin </a:t>
            </a:r>
            <a:r>
              <a:rPr lang="en-US" sz="2300" dirty="0">
                <a:solidFill>
                  <a:schemeClr val="tx1"/>
                </a:solidFill>
                <a:sym typeface="Symbol" panose="05050102010706020507" pitchFamily="18" charset="2"/>
              </a:rPr>
              <a:t>while </a:t>
            </a:r>
            <a:r>
              <a:rPr lang="en-US" sz="2300" i="1" dirty="0" err="1">
                <a:solidFill>
                  <a:schemeClr val="tx1"/>
                </a:solidFill>
                <a:sym typeface="Symbol" panose="05050102010706020507" pitchFamily="18" charset="2"/>
              </a:rPr>
              <a:t>rec</a:t>
            </a:r>
            <a:r>
              <a:rPr lang="en-US" sz="2300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sz="2300" i="1" dirty="0">
                <a:solidFill>
                  <a:schemeClr val="tx1"/>
                </a:solidFill>
                <a:sym typeface="Symbol" panose="05050102010706020507" pitchFamily="18" charset="2"/>
              </a:rPr>
              <a:t> </a:t>
            </a:r>
            <a:r>
              <a:rPr lang="en-US" sz="2300" dirty="0">
                <a:solidFill>
                  <a:schemeClr val="tx1"/>
                </a:solidFill>
                <a:sym typeface="Symbol" panose="05050102010706020507" pitchFamily="18" charset="2"/>
              </a:rPr>
              <a:t>&lt; </a:t>
            </a:r>
            <a:r>
              <a:rPr lang="en-US" sz="2300" i="1" dirty="0">
                <a:solidFill>
                  <a:schemeClr val="tx1"/>
                </a:solidFill>
                <a:sym typeface="Symbol" panose="05050102010706020507" pitchFamily="18" charset="2"/>
              </a:rPr>
              <a:t>#</a:t>
            </a:r>
            <a:r>
              <a:rPr lang="en-US" sz="2300" i="1" dirty="0" err="1">
                <a:solidFill>
                  <a:schemeClr val="tx1"/>
                </a:solidFill>
                <a:sym typeface="Symbol" panose="05050102010706020507" pitchFamily="18" charset="2"/>
              </a:rPr>
              <a:t>Neigh</a:t>
            </a:r>
            <a:r>
              <a:rPr lang="en-US" sz="2300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sz="2300" i="1" dirty="0">
                <a:solidFill>
                  <a:schemeClr val="tx1"/>
                </a:solidFill>
                <a:sym typeface="Symbol" panose="05050102010706020507" pitchFamily="18" charset="2"/>
              </a:rPr>
              <a:t> </a:t>
            </a:r>
            <a:r>
              <a:rPr lang="en-US" sz="2300" dirty="0">
                <a:solidFill>
                  <a:schemeClr val="tx1"/>
                </a:solidFill>
                <a:sym typeface="Symbol" panose="05050102010706020507" pitchFamily="18" charset="2"/>
              </a:rPr>
              <a:t>do</a:t>
            </a:r>
          </a:p>
          <a:p>
            <a:pPr>
              <a:buFontTx/>
              <a:buNone/>
            </a:pPr>
            <a:r>
              <a:rPr lang="en-US" sz="2300" dirty="0">
                <a:solidFill>
                  <a:schemeClr val="tx1"/>
                </a:solidFill>
                <a:sym typeface="Symbol" panose="05050102010706020507" pitchFamily="18" charset="2"/>
              </a:rPr>
              <a:t>		begin 	send  </a:t>
            </a:r>
            <a:r>
              <a:rPr lang="en-US" sz="2300" dirty="0" err="1">
                <a:solidFill>
                  <a:schemeClr val="tx1"/>
                </a:solidFill>
                <a:sym typeface="Symbol" panose="05050102010706020507" pitchFamily="18" charset="2"/>
              </a:rPr>
              <a:t>tok</a:t>
            </a:r>
            <a:r>
              <a:rPr lang="en-US" sz="2300" dirty="0">
                <a:solidFill>
                  <a:schemeClr val="tx1"/>
                </a:solidFill>
                <a:sym typeface="Symbol" panose="05050102010706020507" pitchFamily="18" charset="2"/>
              </a:rPr>
              <a:t>  to </a:t>
            </a:r>
            <a:r>
              <a:rPr lang="en-US" sz="2300" i="1" dirty="0" err="1">
                <a:solidFill>
                  <a:schemeClr val="tx1"/>
                </a:solidFill>
                <a:sym typeface="Symbol" panose="05050102010706020507" pitchFamily="18" charset="2"/>
              </a:rPr>
              <a:t>q</a:t>
            </a:r>
            <a:r>
              <a:rPr lang="en-US" sz="2300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recp</a:t>
            </a:r>
            <a:r>
              <a:rPr lang="en-US" sz="2300" i="1" baseline="-25000" dirty="0">
                <a:solidFill>
                  <a:schemeClr val="tx1"/>
                </a:solidFill>
                <a:sym typeface="Symbol" panose="05050102010706020507" pitchFamily="18" charset="2"/>
              </a:rPr>
              <a:t> + </a:t>
            </a:r>
            <a:r>
              <a:rPr lang="en-US" sz="2300" baseline="-25000" dirty="0">
                <a:solidFill>
                  <a:schemeClr val="tx1"/>
                </a:solidFill>
                <a:sym typeface="Symbol" panose="05050102010706020507" pitchFamily="18" charset="2"/>
              </a:rPr>
              <a:t>1</a:t>
            </a:r>
            <a:r>
              <a:rPr lang="en-US" sz="2300" dirty="0">
                <a:solidFill>
                  <a:schemeClr val="tx1"/>
                </a:solidFill>
                <a:sym typeface="Symbol" panose="05050102010706020507" pitchFamily="18" charset="2"/>
              </a:rPr>
              <a:t> ; </a:t>
            </a:r>
          </a:p>
          <a:p>
            <a:pPr>
              <a:buFontTx/>
              <a:buNone/>
            </a:pPr>
            <a:r>
              <a:rPr lang="en-US" sz="2300" dirty="0">
                <a:solidFill>
                  <a:schemeClr val="tx1"/>
                </a:solidFill>
                <a:sym typeface="Symbol" panose="05050102010706020507" pitchFamily="18" charset="2"/>
              </a:rPr>
              <a:t>			receive  </a:t>
            </a:r>
            <a:r>
              <a:rPr lang="en-US" sz="2300" dirty="0" err="1">
                <a:solidFill>
                  <a:schemeClr val="tx1"/>
                </a:solidFill>
                <a:sym typeface="Symbol" panose="05050102010706020507" pitchFamily="18" charset="2"/>
              </a:rPr>
              <a:t>tok</a:t>
            </a:r>
            <a:r>
              <a:rPr lang="en-US" sz="2300" dirty="0">
                <a:solidFill>
                  <a:schemeClr val="tx1"/>
                </a:solidFill>
                <a:sym typeface="Symbol" panose="05050102010706020507" pitchFamily="18" charset="2"/>
              </a:rPr>
              <a:t>  ; </a:t>
            </a:r>
            <a:r>
              <a:rPr lang="en-US" sz="2300" i="1" dirty="0" err="1">
                <a:solidFill>
                  <a:schemeClr val="tx1"/>
                </a:solidFill>
                <a:sym typeface="Symbol" panose="05050102010706020507" pitchFamily="18" charset="2"/>
              </a:rPr>
              <a:t>rec</a:t>
            </a:r>
            <a:r>
              <a:rPr lang="en-US" sz="2300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sz="2300" i="1" dirty="0">
                <a:solidFill>
                  <a:schemeClr val="tx1"/>
                </a:solidFill>
                <a:sym typeface="Symbol" panose="05050102010706020507" pitchFamily="18" charset="2"/>
              </a:rPr>
              <a:t> = </a:t>
            </a:r>
            <a:r>
              <a:rPr lang="en-US" sz="2300" i="1" dirty="0" err="1">
                <a:solidFill>
                  <a:schemeClr val="tx1"/>
                </a:solidFill>
                <a:sym typeface="Symbol" panose="05050102010706020507" pitchFamily="18" charset="2"/>
              </a:rPr>
              <a:t>rec</a:t>
            </a:r>
            <a:r>
              <a:rPr lang="en-US" sz="2300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sz="2300" i="1" dirty="0">
                <a:solidFill>
                  <a:schemeClr val="tx1"/>
                </a:solidFill>
                <a:sym typeface="Symbol" panose="05050102010706020507" pitchFamily="18" charset="2"/>
              </a:rPr>
              <a:t> + </a:t>
            </a:r>
            <a:r>
              <a:rPr lang="en-US" sz="2300" dirty="0">
                <a:solidFill>
                  <a:schemeClr val="tx1"/>
                </a:solidFill>
                <a:sym typeface="Symbol" panose="05050102010706020507" pitchFamily="18" charset="2"/>
              </a:rPr>
              <a:t>1 </a:t>
            </a:r>
          </a:p>
          <a:p>
            <a:pPr>
              <a:buFontTx/>
              <a:buNone/>
            </a:pPr>
            <a:r>
              <a:rPr lang="en-US" sz="2300" dirty="0">
                <a:solidFill>
                  <a:schemeClr val="tx1"/>
                </a:solidFill>
                <a:sym typeface="Symbol" panose="05050102010706020507" pitchFamily="18" charset="2"/>
              </a:rPr>
              <a:t>		end ;</a:t>
            </a:r>
          </a:p>
          <a:p>
            <a:pPr>
              <a:buFontTx/>
              <a:buNone/>
            </a:pPr>
            <a:r>
              <a:rPr lang="en-US" sz="2300" dirty="0">
                <a:solidFill>
                  <a:schemeClr val="tx1"/>
                </a:solidFill>
                <a:sym typeface="Symbol" panose="05050102010706020507" pitchFamily="18" charset="2"/>
              </a:rPr>
              <a:t>		</a:t>
            </a:r>
            <a:r>
              <a:rPr lang="en-US" sz="2300" i="1" dirty="0">
                <a:solidFill>
                  <a:schemeClr val="tx1"/>
                </a:solidFill>
                <a:sym typeface="Symbol" panose="05050102010706020507" pitchFamily="18" charset="2"/>
              </a:rPr>
              <a:t>decide</a:t>
            </a:r>
          </a:p>
          <a:p>
            <a:pPr>
              <a:buFontTx/>
              <a:buNone/>
            </a:pPr>
            <a:r>
              <a:rPr lang="en-US" sz="2300" i="1" dirty="0">
                <a:solidFill>
                  <a:schemeClr val="tx1"/>
                </a:solidFill>
                <a:sym typeface="Symbol" panose="05050102010706020507" pitchFamily="18" charset="2"/>
              </a:rPr>
              <a:t>	</a:t>
            </a:r>
            <a:r>
              <a:rPr lang="en-US" sz="2300" dirty="0">
                <a:solidFill>
                  <a:schemeClr val="tx1"/>
                </a:solidFill>
                <a:sym typeface="Symbol" panose="05050102010706020507" pitchFamily="18" charset="2"/>
              </a:rPr>
              <a:t>end</a:t>
            </a:r>
          </a:p>
          <a:p>
            <a:pPr>
              <a:buFontTx/>
              <a:buNone/>
            </a:pPr>
            <a:r>
              <a:rPr lang="en-US" sz="2300" dirty="0" smtClean="0">
                <a:solidFill>
                  <a:srgbClr val="000099"/>
                </a:solidFill>
                <a:sym typeface="Symbol" panose="05050102010706020507" pitchFamily="18" charset="2"/>
              </a:rPr>
              <a:t>For </a:t>
            </a:r>
            <a:r>
              <a:rPr lang="en-US" sz="2300" dirty="0">
                <a:solidFill>
                  <a:srgbClr val="000099"/>
                </a:solidFill>
                <a:sym typeface="Symbol" panose="05050102010706020507" pitchFamily="18" charset="2"/>
              </a:rPr>
              <a:t>non-initiators</a:t>
            </a:r>
          </a:p>
          <a:p>
            <a:pPr>
              <a:buFontTx/>
              <a:buNone/>
            </a:pPr>
            <a:r>
              <a:rPr lang="en-US" sz="2300" dirty="0">
                <a:solidFill>
                  <a:schemeClr val="tx1"/>
                </a:solidFill>
                <a:sym typeface="Symbol" panose="05050102010706020507" pitchFamily="18" charset="2"/>
              </a:rPr>
              <a:t>	begin receive  </a:t>
            </a:r>
            <a:r>
              <a:rPr lang="en-US" sz="2300" dirty="0" err="1">
                <a:solidFill>
                  <a:schemeClr val="tx1"/>
                </a:solidFill>
                <a:sym typeface="Symbol" panose="05050102010706020507" pitchFamily="18" charset="2"/>
              </a:rPr>
              <a:t>tok</a:t>
            </a:r>
            <a:r>
              <a:rPr lang="en-US" sz="2300" dirty="0">
                <a:solidFill>
                  <a:schemeClr val="tx1"/>
                </a:solidFill>
                <a:sym typeface="Symbol" panose="05050102010706020507" pitchFamily="18" charset="2"/>
              </a:rPr>
              <a:t>  from </a:t>
            </a:r>
            <a:r>
              <a:rPr lang="en-US" sz="2300" i="1" dirty="0">
                <a:solidFill>
                  <a:schemeClr val="tx1"/>
                </a:solidFill>
                <a:sym typeface="Symbol" panose="05050102010706020507" pitchFamily="18" charset="2"/>
              </a:rPr>
              <a:t>q</a:t>
            </a:r>
            <a:r>
              <a:rPr lang="en-US" sz="2300" dirty="0">
                <a:solidFill>
                  <a:schemeClr val="tx1"/>
                </a:solidFill>
                <a:sym typeface="Symbol" panose="05050102010706020507" pitchFamily="18" charset="2"/>
              </a:rPr>
              <a:t> ; send  </a:t>
            </a:r>
            <a:r>
              <a:rPr lang="en-US" sz="2300" dirty="0" err="1">
                <a:solidFill>
                  <a:schemeClr val="tx1"/>
                </a:solidFill>
                <a:sym typeface="Symbol" panose="05050102010706020507" pitchFamily="18" charset="2"/>
              </a:rPr>
              <a:t>tok</a:t>
            </a:r>
            <a:r>
              <a:rPr lang="en-US" sz="2300" dirty="0">
                <a:solidFill>
                  <a:schemeClr val="tx1"/>
                </a:solidFill>
                <a:sym typeface="Symbol" panose="05050102010706020507" pitchFamily="18" charset="2"/>
              </a:rPr>
              <a:t>  to </a:t>
            </a:r>
            <a:r>
              <a:rPr lang="en-US" sz="2300" i="1" dirty="0">
                <a:solidFill>
                  <a:schemeClr val="tx1"/>
                </a:solidFill>
                <a:sym typeface="Symbol" panose="05050102010706020507" pitchFamily="18" charset="2"/>
              </a:rPr>
              <a:t>q</a:t>
            </a:r>
            <a:r>
              <a:rPr lang="en-US" sz="2300" dirty="0">
                <a:solidFill>
                  <a:schemeClr val="tx1"/>
                </a:solidFill>
                <a:sym typeface="Symbol" panose="05050102010706020507" pitchFamily="18" charset="2"/>
              </a:rPr>
              <a:t> ; end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FCEF0-974B-42D8-B254-54EF3C648B13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Classical Depth-first Search</a:t>
            </a:r>
          </a:p>
        </p:txBody>
      </p:sp>
      <p:sp>
        <p:nvSpPr>
          <p:cNvPr id="243715" name="Rectangle 3"/>
          <p:cNvSpPr>
            <a:spLocks noGrp="1" noChangeArrowheads="1"/>
          </p:cNvSpPr>
          <p:nvPr>
            <p:ph idx="1"/>
          </p:nvPr>
        </p:nvSpPr>
        <p:spPr>
          <a:xfrm>
            <a:off x="609601" y="1066800"/>
            <a:ext cx="9677399" cy="5334000"/>
          </a:xfrm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en-US" sz="2400" dirty="0" err="1">
                <a:solidFill>
                  <a:schemeClr val="tx1"/>
                </a:solidFill>
              </a:rPr>
              <a:t>var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i="1" dirty="0" err="1">
                <a:solidFill>
                  <a:schemeClr val="tx1"/>
                </a:solidFill>
              </a:rPr>
              <a:t>used</a:t>
            </a:r>
            <a:r>
              <a:rPr lang="en-US" sz="2400" i="1" baseline="-25000" dirty="0" err="1">
                <a:solidFill>
                  <a:schemeClr val="tx1"/>
                </a:solidFill>
              </a:rPr>
              <a:t>p</a:t>
            </a:r>
            <a:r>
              <a:rPr lang="en-US" sz="2400" dirty="0">
                <a:solidFill>
                  <a:schemeClr val="tx1"/>
                </a:solidFill>
              </a:rPr>
              <a:t>[</a:t>
            </a:r>
            <a:r>
              <a:rPr lang="en-US" sz="2400" i="1" dirty="0">
                <a:solidFill>
                  <a:schemeClr val="tx1"/>
                </a:solidFill>
              </a:rPr>
              <a:t>q</a:t>
            </a:r>
            <a:r>
              <a:rPr lang="en-US" sz="2400" dirty="0">
                <a:solidFill>
                  <a:schemeClr val="tx1"/>
                </a:solidFill>
              </a:rPr>
              <a:t>]	: </a:t>
            </a:r>
            <a:r>
              <a:rPr lang="en-US" sz="2400" dirty="0" err="1">
                <a:solidFill>
                  <a:schemeClr val="tx1"/>
                </a:solidFill>
              </a:rPr>
              <a:t>boolean</a:t>
            </a:r>
            <a:r>
              <a:rPr lang="en-US" sz="2400" dirty="0">
                <a:solidFill>
                  <a:schemeClr val="tx1"/>
                </a:solidFill>
              </a:rPr>
              <a:t>   </a:t>
            </a:r>
            <a:r>
              <a:rPr lang="en-US" sz="2400" dirty="0" err="1">
                <a:solidFill>
                  <a:schemeClr val="tx1"/>
                </a:solidFill>
              </a:rPr>
              <a:t>init</a:t>
            </a:r>
            <a:r>
              <a:rPr lang="en-US" sz="2400" dirty="0">
                <a:solidFill>
                  <a:schemeClr val="tx1"/>
                </a:solidFill>
              </a:rPr>
              <a:t> false for each </a:t>
            </a:r>
            <a:r>
              <a:rPr lang="en-US" sz="2400" i="1" dirty="0">
                <a:solidFill>
                  <a:schemeClr val="tx1"/>
                </a:solidFill>
              </a:rPr>
              <a:t>q </a:t>
            </a:r>
            <a:r>
              <a:rPr lang="en-US" sz="2400" i="1" dirty="0">
                <a:solidFill>
                  <a:schemeClr val="tx1"/>
                </a:solidFill>
                <a:sym typeface="Symbol" panose="05050102010706020507" pitchFamily="18" charset="2"/>
              </a:rPr>
              <a:t> </a:t>
            </a:r>
            <a:r>
              <a:rPr lang="en-US" sz="2400" i="1" dirty="0" err="1">
                <a:solidFill>
                  <a:schemeClr val="tx1"/>
                </a:solidFill>
                <a:sym typeface="Symbol" panose="05050102010706020507" pitchFamily="18" charset="2"/>
              </a:rPr>
              <a:t>Neigh</a:t>
            </a:r>
            <a:r>
              <a:rPr lang="en-US" sz="2400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sz="2400" i="1" dirty="0">
                <a:solidFill>
                  <a:schemeClr val="tx1"/>
                </a:solidFill>
                <a:sym typeface="Symbol" panose="05050102010706020507" pitchFamily="18" charset="2"/>
              </a:rPr>
              <a:t> </a:t>
            </a:r>
            <a:r>
              <a:rPr lang="en-US" sz="2400" dirty="0">
                <a:solidFill>
                  <a:schemeClr val="tx1"/>
                </a:solidFill>
                <a:sym typeface="Symbol" panose="05050102010706020507" pitchFamily="18" charset="2"/>
              </a:rPr>
              <a:t>;</a:t>
            </a:r>
          </a:p>
          <a:p>
            <a:pPr>
              <a:buFontTx/>
              <a:buNone/>
            </a:pPr>
            <a:r>
              <a:rPr lang="en-US" sz="2400" dirty="0">
                <a:solidFill>
                  <a:schemeClr val="tx1"/>
                </a:solidFill>
                <a:sym typeface="Symbol" panose="05050102010706020507" pitchFamily="18" charset="2"/>
              </a:rPr>
              <a:t>	 </a:t>
            </a:r>
            <a:r>
              <a:rPr lang="en-US" sz="2400" i="1" dirty="0" err="1">
                <a:solidFill>
                  <a:schemeClr val="tx1"/>
                </a:solidFill>
                <a:sym typeface="Symbol" panose="05050102010706020507" pitchFamily="18" charset="2"/>
              </a:rPr>
              <a:t>father</a:t>
            </a:r>
            <a:r>
              <a:rPr lang="en-US" sz="2400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sz="2400" i="1" dirty="0">
                <a:solidFill>
                  <a:schemeClr val="tx1"/>
                </a:solidFill>
                <a:sym typeface="Symbol" panose="05050102010706020507" pitchFamily="18" charset="2"/>
              </a:rPr>
              <a:t> 	</a:t>
            </a:r>
            <a:r>
              <a:rPr lang="en-US" sz="2400" dirty="0">
                <a:solidFill>
                  <a:schemeClr val="tx1"/>
                </a:solidFill>
                <a:sym typeface="Symbol" panose="05050102010706020507" pitchFamily="18" charset="2"/>
              </a:rPr>
              <a:t>: process   </a:t>
            </a:r>
            <a:r>
              <a:rPr lang="en-US" sz="2400" dirty="0" err="1">
                <a:solidFill>
                  <a:schemeClr val="tx1"/>
                </a:solidFill>
                <a:sym typeface="Symbol" panose="05050102010706020507" pitchFamily="18" charset="2"/>
              </a:rPr>
              <a:t>init</a:t>
            </a:r>
            <a:r>
              <a:rPr lang="en-US" sz="2400" dirty="0">
                <a:solidFill>
                  <a:schemeClr val="tx1"/>
                </a:solidFill>
                <a:sym typeface="Symbol" panose="05050102010706020507" pitchFamily="18" charset="2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sym typeface="Symbol" panose="05050102010706020507" pitchFamily="18" charset="2"/>
              </a:rPr>
              <a:t>udef</a:t>
            </a:r>
            <a:r>
              <a:rPr lang="en-US" sz="2400" i="1" dirty="0">
                <a:solidFill>
                  <a:schemeClr val="tx1"/>
                </a:solidFill>
                <a:sym typeface="Symbol" panose="05050102010706020507" pitchFamily="18" charset="2"/>
              </a:rPr>
              <a:t> </a:t>
            </a:r>
            <a:r>
              <a:rPr lang="en-US" sz="2400" dirty="0">
                <a:solidFill>
                  <a:schemeClr val="tx1"/>
                </a:solidFill>
                <a:sym typeface="Symbol" panose="05050102010706020507" pitchFamily="18" charset="2"/>
              </a:rPr>
              <a:t>;</a:t>
            </a:r>
          </a:p>
          <a:p>
            <a:pPr>
              <a:buFontTx/>
              <a:buNone/>
            </a:pPr>
            <a:endParaRPr lang="en-US" sz="2400" dirty="0">
              <a:solidFill>
                <a:schemeClr val="tx1"/>
              </a:solidFill>
              <a:sym typeface="Symbol" panose="05050102010706020507" pitchFamily="18" charset="2"/>
            </a:endParaRPr>
          </a:p>
          <a:p>
            <a:pPr>
              <a:buFontTx/>
              <a:buNone/>
            </a:pPr>
            <a:r>
              <a:rPr lang="en-US" sz="2400" dirty="0">
                <a:solidFill>
                  <a:srgbClr val="000099"/>
                </a:solidFill>
                <a:sym typeface="Symbol" panose="05050102010706020507" pitchFamily="18" charset="2"/>
              </a:rPr>
              <a:t>// For the initiator only – execute once</a:t>
            </a:r>
          </a:p>
          <a:p>
            <a:pPr>
              <a:buFontTx/>
              <a:buNone/>
            </a:pPr>
            <a:r>
              <a:rPr lang="en-US" sz="2400" dirty="0">
                <a:solidFill>
                  <a:schemeClr val="tx2"/>
                </a:solidFill>
                <a:sym typeface="Symbol" panose="05050102010706020507" pitchFamily="18" charset="2"/>
              </a:rPr>
              <a:t>   </a:t>
            </a:r>
            <a:r>
              <a:rPr lang="en-US" sz="2400" dirty="0">
                <a:sym typeface="Symbol" panose="05050102010706020507" pitchFamily="18" charset="2"/>
              </a:rPr>
              <a:t>begin </a:t>
            </a:r>
            <a:r>
              <a:rPr lang="en-US" sz="2400" i="1" dirty="0" err="1">
                <a:sym typeface="Symbol" panose="05050102010706020507" pitchFamily="18" charset="2"/>
              </a:rPr>
              <a:t>father</a:t>
            </a:r>
            <a:r>
              <a:rPr lang="en-US" sz="2400" i="1" baseline="-25000" dirty="0" err="1">
                <a:sym typeface="Symbol" panose="05050102010706020507" pitchFamily="18" charset="2"/>
              </a:rPr>
              <a:t>p</a:t>
            </a:r>
            <a:r>
              <a:rPr lang="en-US" sz="2400" i="1" dirty="0">
                <a:sym typeface="Symbol" panose="05050102010706020507" pitchFamily="18" charset="2"/>
              </a:rPr>
              <a:t> = p </a:t>
            </a:r>
            <a:r>
              <a:rPr lang="en-US" sz="2400" dirty="0">
                <a:sym typeface="Symbol" panose="05050102010706020507" pitchFamily="18" charset="2"/>
              </a:rPr>
              <a:t>; choose </a:t>
            </a:r>
            <a:r>
              <a:rPr lang="en-US" sz="2400" i="1" dirty="0">
                <a:solidFill>
                  <a:schemeClr val="tx1"/>
                </a:solidFill>
              </a:rPr>
              <a:t>q </a:t>
            </a:r>
            <a:r>
              <a:rPr lang="en-US" sz="2400" i="1" dirty="0">
                <a:solidFill>
                  <a:schemeClr val="tx1"/>
                </a:solidFill>
                <a:sym typeface="Symbol" panose="05050102010706020507" pitchFamily="18" charset="2"/>
              </a:rPr>
              <a:t> </a:t>
            </a:r>
            <a:r>
              <a:rPr lang="en-US" sz="2400" i="1" dirty="0" err="1">
                <a:solidFill>
                  <a:schemeClr val="tx1"/>
                </a:solidFill>
                <a:sym typeface="Symbol" panose="05050102010706020507" pitchFamily="18" charset="2"/>
              </a:rPr>
              <a:t>Neigh</a:t>
            </a:r>
            <a:r>
              <a:rPr lang="en-US" sz="2400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sz="2400" i="1" dirty="0">
                <a:solidFill>
                  <a:schemeClr val="tx1"/>
                </a:solidFill>
                <a:sym typeface="Symbol" panose="05050102010706020507" pitchFamily="18" charset="2"/>
              </a:rPr>
              <a:t> </a:t>
            </a:r>
            <a:r>
              <a:rPr lang="en-US" sz="2400" dirty="0">
                <a:solidFill>
                  <a:schemeClr val="tx1"/>
                </a:solidFill>
                <a:sym typeface="Symbol" panose="05050102010706020507" pitchFamily="18" charset="2"/>
              </a:rPr>
              <a:t>;</a:t>
            </a:r>
          </a:p>
          <a:p>
            <a:pPr>
              <a:buFontTx/>
              <a:buNone/>
            </a:pPr>
            <a:r>
              <a:rPr lang="en-US" sz="2400" dirty="0">
                <a:solidFill>
                  <a:schemeClr val="tx1"/>
                </a:solidFill>
                <a:sym typeface="Symbol" panose="05050102010706020507" pitchFamily="18" charset="2"/>
              </a:rPr>
              <a:t>		</a:t>
            </a:r>
            <a:r>
              <a:rPr lang="en-US" sz="2400" i="1" dirty="0" err="1">
                <a:solidFill>
                  <a:schemeClr val="tx1"/>
                </a:solidFill>
              </a:rPr>
              <a:t>used</a:t>
            </a:r>
            <a:r>
              <a:rPr lang="en-US" sz="2400" i="1" baseline="-25000" dirty="0" err="1">
                <a:solidFill>
                  <a:schemeClr val="tx1"/>
                </a:solidFill>
              </a:rPr>
              <a:t>p</a:t>
            </a:r>
            <a:r>
              <a:rPr lang="en-US" sz="2400" dirty="0">
                <a:solidFill>
                  <a:schemeClr val="tx1"/>
                </a:solidFill>
              </a:rPr>
              <a:t>[</a:t>
            </a:r>
            <a:r>
              <a:rPr lang="en-US" sz="2400" i="1" dirty="0">
                <a:solidFill>
                  <a:schemeClr val="tx1"/>
                </a:solidFill>
              </a:rPr>
              <a:t>q</a:t>
            </a:r>
            <a:r>
              <a:rPr lang="en-US" sz="2400" dirty="0">
                <a:solidFill>
                  <a:schemeClr val="tx1"/>
                </a:solidFill>
              </a:rPr>
              <a:t>] = true ; send </a:t>
            </a:r>
            <a:r>
              <a:rPr lang="en-US" sz="2400" dirty="0">
                <a:solidFill>
                  <a:schemeClr val="tx1"/>
                </a:solidFill>
                <a:sym typeface="Symbol" panose="05050102010706020507" pitchFamily="18" charset="2"/>
              </a:rPr>
              <a:t> </a:t>
            </a:r>
            <a:r>
              <a:rPr lang="en-US" sz="2400" dirty="0" err="1">
                <a:solidFill>
                  <a:schemeClr val="tx1"/>
                </a:solidFill>
                <a:sym typeface="Symbol" panose="05050102010706020507" pitchFamily="18" charset="2"/>
              </a:rPr>
              <a:t>tok</a:t>
            </a:r>
            <a:r>
              <a:rPr lang="en-US" sz="2400" dirty="0">
                <a:solidFill>
                  <a:schemeClr val="tx1"/>
                </a:solidFill>
                <a:sym typeface="Symbol" panose="05050102010706020507" pitchFamily="18" charset="2"/>
              </a:rPr>
              <a:t>  to </a:t>
            </a:r>
            <a:r>
              <a:rPr lang="en-US" sz="2400" i="1" dirty="0">
                <a:solidFill>
                  <a:schemeClr val="tx1"/>
                </a:solidFill>
                <a:sym typeface="Symbol" panose="05050102010706020507" pitchFamily="18" charset="2"/>
              </a:rPr>
              <a:t>q</a:t>
            </a:r>
            <a:r>
              <a:rPr lang="en-US" sz="2400" dirty="0">
                <a:solidFill>
                  <a:schemeClr val="tx1"/>
                </a:solidFill>
                <a:sym typeface="Symbol" panose="05050102010706020507" pitchFamily="18" charset="2"/>
              </a:rPr>
              <a:t> ;</a:t>
            </a:r>
          </a:p>
          <a:p>
            <a:pPr>
              <a:buFontTx/>
              <a:buNone/>
            </a:pPr>
            <a:r>
              <a:rPr lang="en-US" sz="2400" dirty="0">
                <a:solidFill>
                  <a:schemeClr val="tx1"/>
                </a:solidFill>
                <a:sym typeface="Symbol" panose="05050102010706020507" pitchFamily="18" charset="2"/>
              </a:rPr>
              <a:t>   end</a:t>
            </a:r>
          </a:p>
          <a:p>
            <a:pPr>
              <a:buFontTx/>
              <a:buNone/>
            </a:pPr>
            <a:endParaRPr lang="en-US" sz="2400" dirty="0">
              <a:solidFill>
                <a:schemeClr val="tx1"/>
              </a:solidFill>
              <a:sym typeface="Symbol" panose="05050102010706020507" pitchFamily="18" charset="2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FCEF0-974B-42D8-B254-54EF3C648B13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Classical Depth-first Search contd..</a:t>
            </a:r>
          </a:p>
        </p:txBody>
      </p:sp>
      <p:sp>
        <p:nvSpPr>
          <p:cNvPr id="244739" name="Rectangle 3"/>
          <p:cNvSpPr>
            <a:spLocks noGrp="1" noChangeArrowheads="1"/>
          </p:cNvSpPr>
          <p:nvPr>
            <p:ph idx="1"/>
          </p:nvPr>
        </p:nvSpPr>
        <p:spPr>
          <a:xfrm>
            <a:off x="609601" y="685800"/>
            <a:ext cx="10058399" cy="54102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sz="2100" dirty="0">
                <a:solidFill>
                  <a:srgbClr val="000099"/>
                </a:solidFill>
                <a:sym typeface="Symbol" panose="05050102010706020507" pitchFamily="18" charset="2"/>
              </a:rPr>
              <a:t>// For each process, upon receipt of  </a:t>
            </a:r>
            <a:r>
              <a:rPr lang="en-US" sz="2100" dirty="0" err="1">
                <a:solidFill>
                  <a:srgbClr val="000099"/>
                </a:solidFill>
                <a:sym typeface="Symbol" panose="05050102010706020507" pitchFamily="18" charset="2"/>
              </a:rPr>
              <a:t>tok</a:t>
            </a:r>
            <a:r>
              <a:rPr lang="en-US" sz="2100" dirty="0">
                <a:solidFill>
                  <a:srgbClr val="000099"/>
                </a:solidFill>
                <a:sym typeface="Symbol" panose="05050102010706020507" pitchFamily="18" charset="2"/>
              </a:rPr>
              <a:t>  from </a:t>
            </a:r>
            <a:r>
              <a:rPr lang="en-US" sz="2100" i="1" dirty="0">
                <a:solidFill>
                  <a:srgbClr val="000099"/>
                </a:solidFill>
                <a:sym typeface="Symbol" panose="05050102010706020507" pitchFamily="18" charset="2"/>
              </a:rPr>
              <a:t>q</a:t>
            </a:r>
            <a:r>
              <a:rPr lang="en-US" sz="2100" baseline="-25000" dirty="0">
                <a:solidFill>
                  <a:srgbClr val="000099"/>
                </a:solidFill>
                <a:sym typeface="Symbol" panose="05050102010706020507" pitchFamily="18" charset="2"/>
              </a:rPr>
              <a:t>0</a:t>
            </a:r>
            <a:r>
              <a:rPr lang="en-US" sz="2100" dirty="0" smtClean="0">
                <a:solidFill>
                  <a:srgbClr val="000099"/>
                </a:solidFill>
                <a:sym typeface="Symbol" panose="05050102010706020507" pitchFamily="18" charset="2"/>
              </a:rPr>
              <a:t>: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en-US" sz="2100" dirty="0">
              <a:solidFill>
                <a:srgbClr val="000099"/>
              </a:solidFill>
              <a:sym typeface="Symbol" panose="05050102010706020507" pitchFamily="18" charset="2"/>
            </a:endParaRPr>
          </a:p>
          <a:p>
            <a:pPr>
              <a:spcBef>
                <a:spcPts val="300"/>
              </a:spcBef>
              <a:spcAft>
                <a:spcPts val="300"/>
              </a:spcAft>
              <a:buFontTx/>
              <a:buNone/>
            </a:pPr>
            <a:r>
              <a:rPr lang="en-US" sz="2100" dirty="0">
                <a:solidFill>
                  <a:schemeClr val="tx2"/>
                </a:solidFill>
                <a:sym typeface="Symbol" panose="05050102010706020507" pitchFamily="18" charset="2"/>
              </a:rPr>
              <a:t>   </a:t>
            </a:r>
            <a:r>
              <a:rPr lang="en-US" sz="2100" dirty="0">
                <a:sym typeface="Symbol" panose="05050102010706020507" pitchFamily="18" charset="2"/>
              </a:rPr>
              <a:t>begin if </a:t>
            </a:r>
            <a:r>
              <a:rPr lang="en-US" sz="2100" i="1" dirty="0" err="1">
                <a:sym typeface="Symbol" panose="05050102010706020507" pitchFamily="18" charset="2"/>
              </a:rPr>
              <a:t>father</a:t>
            </a:r>
            <a:r>
              <a:rPr lang="en-US" sz="2100" i="1" baseline="-25000" dirty="0" err="1">
                <a:sym typeface="Symbol" panose="05050102010706020507" pitchFamily="18" charset="2"/>
              </a:rPr>
              <a:t>p</a:t>
            </a:r>
            <a:r>
              <a:rPr lang="en-US" sz="2100" i="1" dirty="0">
                <a:sym typeface="Symbol" panose="05050102010706020507" pitchFamily="18" charset="2"/>
              </a:rPr>
              <a:t> = </a:t>
            </a:r>
            <a:r>
              <a:rPr lang="en-US" sz="2100" i="1" dirty="0" err="1">
                <a:sym typeface="Symbol" panose="05050102010706020507" pitchFamily="18" charset="2"/>
              </a:rPr>
              <a:t>udef</a:t>
            </a:r>
            <a:r>
              <a:rPr lang="en-US" sz="2100" i="1" dirty="0">
                <a:sym typeface="Symbol" panose="05050102010706020507" pitchFamily="18" charset="2"/>
              </a:rPr>
              <a:t> </a:t>
            </a:r>
            <a:r>
              <a:rPr lang="en-US" sz="2100" dirty="0">
                <a:sym typeface="Symbol" panose="05050102010706020507" pitchFamily="18" charset="2"/>
              </a:rPr>
              <a:t>then </a:t>
            </a:r>
            <a:r>
              <a:rPr lang="en-US" sz="2100" i="1" dirty="0" err="1">
                <a:sym typeface="Symbol" panose="05050102010706020507" pitchFamily="18" charset="2"/>
              </a:rPr>
              <a:t>father</a:t>
            </a:r>
            <a:r>
              <a:rPr lang="en-US" sz="2100" i="1" baseline="-25000" dirty="0" err="1">
                <a:sym typeface="Symbol" panose="05050102010706020507" pitchFamily="18" charset="2"/>
              </a:rPr>
              <a:t>p</a:t>
            </a:r>
            <a:r>
              <a:rPr lang="en-US" sz="2100" i="1" dirty="0">
                <a:sym typeface="Symbol" panose="05050102010706020507" pitchFamily="18" charset="2"/>
              </a:rPr>
              <a:t> = q</a:t>
            </a:r>
            <a:r>
              <a:rPr lang="en-US" sz="2100" i="1" baseline="-25000" dirty="0">
                <a:sym typeface="Symbol" panose="05050102010706020507" pitchFamily="18" charset="2"/>
              </a:rPr>
              <a:t>0</a:t>
            </a:r>
            <a:r>
              <a:rPr lang="en-US" sz="2100" dirty="0">
                <a:sym typeface="Symbol" panose="05050102010706020507" pitchFamily="18" charset="2"/>
              </a:rPr>
              <a:t> ;</a:t>
            </a:r>
          </a:p>
          <a:p>
            <a:pPr>
              <a:spcBef>
                <a:spcPts val="300"/>
              </a:spcBef>
              <a:spcAft>
                <a:spcPts val="300"/>
              </a:spcAft>
              <a:buFontTx/>
              <a:buNone/>
            </a:pPr>
            <a:r>
              <a:rPr lang="en-US" sz="2100" dirty="0">
                <a:solidFill>
                  <a:schemeClr val="tx2"/>
                </a:solidFill>
                <a:sym typeface="Symbol" panose="05050102010706020507" pitchFamily="18" charset="2"/>
              </a:rPr>
              <a:t>		if </a:t>
            </a:r>
            <a:r>
              <a:rPr lang="en-US" sz="2100" i="1" dirty="0">
                <a:solidFill>
                  <a:schemeClr val="tx1"/>
                </a:solidFill>
              </a:rPr>
              <a:t>q </a:t>
            </a:r>
            <a:r>
              <a:rPr lang="en-US" sz="2100" i="1" dirty="0">
                <a:solidFill>
                  <a:schemeClr val="tx1"/>
                </a:solidFill>
                <a:sym typeface="Symbol" panose="05050102010706020507" pitchFamily="18" charset="2"/>
              </a:rPr>
              <a:t> </a:t>
            </a:r>
            <a:r>
              <a:rPr lang="en-US" sz="2100" i="1" dirty="0" err="1">
                <a:solidFill>
                  <a:schemeClr val="tx1"/>
                </a:solidFill>
                <a:sym typeface="Symbol" panose="05050102010706020507" pitchFamily="18" charset="2"/>
              </a:rPr>
              <a:t>Neigh</a:t>
            </a:r>
            <a:r>
              <a:rPr lang="en-US" sz="2100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sz="2100" dirty="0">
                <a:solidFill>
                  <a:schemeClr val="tx1"/>
                </a:solidFill>
                <a:sym typeface="Symbol" panose="05050102010706020507" pitchFamily="18" charset="2"/>
              </a:rPr>
              <a:t>: </a:t>
            </a:r>
            <a:r>
              <a:rPr lang="en-US" sz="2100" i="1" dirty="0" err="1">
                <a:solidFill>
                  <a:schemeClr val="tx1"/>
                </a:solidFill>
              </a:rPr>
              <a:t>used</a:t>
            </a:r>
            <a:r>
              <a:rPr lang="en-US" sz="2100" i="1" baseline="-25000" dirty="0" err="1">
                <a:solidFill>
                  <a:schemeClr val="tx1"/>
                </a:solidFill>
              </a:rPr>
              <a:t>p</a:t>
            </a:r>
            <a:r>
              <a:rPr lang="en-US" sz="2100" dirty="0">
                <a:solidFill>
                  <a:schemeClr val="tx1"/>
                </a:solidFill>
              </a:rPr>
              <a:t>[</a:t>
            </a:r>
            <a:r>
              <a:rPr lang="en-US" sz="2100" i="1" dirty="0">
                <a:solidFill>
                  <a:schemeClr val="tx1"/>
                </a:solidFill>
              </a:rPr>
              <a:t>q</a:t>
            </a:r>
            <a:r>
              <a:rPr lang="en-US" sz="2100" dirty="0">
                <a:solidFill>
                  <a:schemeClr val="tx1"/>
                </a:solidFill>
              </a:rPr>
              <a:t>]</a:t>
            </a:r>
          </a:p>
          <a:p>
            <a:pPr>
              <a:spcBef>
                <a:spcPts val="300"/>
              </a:spcBef>
              <a:spcAft>
                <a:spcPts val="300"/>
              </a:spcAft>
              <a:buFontTx/>
              <a:buNone/>
            </a:pPr>
            <a:r>
              <a:rPr lang="en-US" sz="2100" dirty="0">
                <a:solidFill>
                  <a:schemeClr val="tx1"/>
                </a:solidFill>
              </a:rPr>
              <a:t>		  then </a:t>
            </a:r>
            <a:r>
              <a:rPr lang="en-US" sz="2100" i="1" dirty="0">
                <a:solidFill>
                  <a:schemeClr val="tx1"/>
                </a:solidFill>
              </a:rPr>
              <a:t> decide</a:t>
            </a:r>
          </a:p>
          <a:p>
            <a:pPr>
              <a:spcBef>
                <a:spcPts val="300"/>
              </a:spcBef>
              <a:spcAft>
                <a:spcPts val="300"/>
              </a:spcAft>
              <a:buFontTx/>
              <a:buNone/>
            </a:pPr>
            <a:r>
              <a:rPr lang="en-US" sz="2100" i="1" dirty="0">
                <a:solidFill>
                  <a:schemeClr val="tx1"/>
                </a:solidFill>
              </a:rPr>
              <a:t>		</a:t>
            </a:r>
            <a:r>
              <a:rPr lang="en-US" sz="2100" dirty="0">
                <a:solidFill>
                  <a:schemeClr val="tx1"/>
                </a:solidFill>
              </a:rPr>
              <a:t>else if </a:t>
            </a:r>
            <a:r>
              <a:rPr lang="en-US" sz="2100" dirty="0">
                <a:solidFill>
                  <a:schemeClr val="tx1"/>
                </a:solidFill>
                <a:sym typeface="Symbol" panose="05050102010706020507" pitchFamily="18" charset="2"/>
              </a:rPr>
              <a:t></a:t>
            </a:r>
            <a:r>
              <a:rPr lang="en-US" sz="2100" i="1" dirty="0">
                <a:solidFill>
                  <a:schemeClr val="tx1"/>
                </a:solidFill>
              </a:rPr>
              <a:t>q </a:t>
            </a:r>
            <a:r>
              <a:rPr lang="en-US" sz="2100" i="1" dirty="0">
                <a:solidFill>
                  <a:schemeClr val="tx1"/>
                </a:solidFill>
                <a:sym typeface="Symbol" panose="05050102010706020507" pitchFamily="18" charset="2"/>
              </a:rPr>
              <a:t> </a:t>
            </a:r>
            <a:r>
              <a:rPr lang="en-US" sz="2100" i="1" dirty="0" err="1">
                <a:solidFill>
                  <a:schemeClr val="tx1"/>
                </a:solidFill>
                <a:sym typeface="Symbol" panose="05050102010706020507" pitchFamily="18" charset="2"/>
              </a:rPr>
              <a:t>Neigh</a:t>
            </a:r>
            <a:r>
              <a:rPr lang="en-US" sz="2100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sz="2100" dirty="0">
                <a:solidFill>
                  <a:schemeClr val="tx1"/>
                </a:solidFill>
                <a:sym typeface="Symbol" panose="05050102010706020507" pitchFamily="18" charset="2"/>
              </a:rPr>
              <a:t>: (</a:t>
            </a:r>
            <a:r>
              <a:rPr lang="en-US" sz="2100" i="1" dirty="0">
                <a:solidFill>
                  <a:schemeClr val="tx1"/>
                </a:solidFill>
                <a:sym typeface="Symbol" panose="05050102010706020507" pitchFamily="18" charset="2"/>
              </a:rPr>
              <a:t>q </a:t>
            </a:r>
            <a:r>
              <a:rPr lang="en-US" sz="2100" dirty="0">
                <a:solidFill>
                  <a:schemeClr val="tx1"/>
                </a:solidFill>
                <a:sym typeface="Symbol" panose="05050102010706020507" pitchFamily="18" charset="2"/>
              </a:rPr>
              <a:t> </a:t>
            </a:r>
            <a:r>
              <a:rPr lang="en-US" sz="2100" i="1" dirty="0" err="1">
                <a:solidFill>
                  <a:schemeClr val="tx1"/>
                </a:solidFill>
                <a:sym typeface="Symbol" panose="05050102010706020507" pitchFamily="18" charset="2"/>
              </a:rPr>
              <a:t>father</a:t>
            </a:r>
            <a:r>
              <a:rPr lang="en-US" sz="2100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sz="2100" dirty="0">
                <a:solidFill>
                  <a:schemeClr val="tx1"/>
                </a:solidFill>
                <a:sym typeface="Symbol" panose="05050102010706020507" pitchFamily="18" charset="2"/>
              </a:rPr>
              <a:t>  </a:t>
            </a:r>
            <a:r>
              <a:rPr lang="en-US" sz="2100" i="1" dirty="0" err="1">
                <a:solidFill>
                  <a:schemeClr val="tx1"/>
                </a:solidFill>
                <a:sym typeface="Symbol" panose="05050102010706020507" pitchFamily="18" charset="2"/>
              </a:rPr>
              <a:t>used</a:t>
            </a:r>
            <a:r>
              <a:rPr lang="en-US" sz="2100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sz="2100" dirty="0">
                <a:solidFill>
                  <a:schemeClr val="tx1"/>
                </a:solidFill>
                <a:sym typeface="Symbol" panose="05050102010706020507" pitchFamily="18" charset="2"/>
              </a:rPr>
              <a:t>[</a:t>
            </a:r>
            <a:r>
              <a:rPr lang="en-US" sz="2100" i="1" dirty="0">
                <a:solidFill>
                  <a:schemeClr val="tx1"/>
                </a:solidFill>
                <a:sym typeface="Symbol" panose="05050102010706020507" pitchFamily="18" charset="2"/>
              </a:rPr>
              <a:t>q</a:t>
            </a:r>
            <a:r>
              <a:rPr lang="en-US" sz="2100" dirty="0">
                <a:solidFill>
                  <a:schemeClr val="tx1"/>
                </a:solidFill>
                <a:sym typeface="Symbol" panose="05050102010706020507" pitchFamily="18" charset="2"/>
              </a:rPr>
              <a:t>])</a:t>
            </a:r>
          </a:p>
          <a:p>
            <a:pPr>
              <a:spcBef>
                <a:spcPts val="300"/>
              </a:spcBef>
              <a:spcAft>
                <a:spcPts val="300"/>
              </a:spcAft>
              <a:buFontTx/>
              <a:buNone/>
            </a:pPr>
            <a:r>
              <a:rPr lang="en-US" sz="2100" dirty="0">
                <a:solidFill>
                  <a:schemeClr val="tx1"/>
                </a:solidFill>
                <a:sym typeface="Symbol" panose="05050102010706020507" pitchFamily="18" charset="2"/>
              </a:rPr>
              <a:t>		  then begin if </a:t>
            </a:r>
            <a:r>
              <a:rPr lang="en-US" sz="2100" i="1" dirty="0" err="1">
                <a:solidFill>
                  <a:schemeClr val="tx1"/>
                </a:solidFill>
                <a:sym typeface="Symbol" panose="05050102010706020507" pitchFamily="18" charset="2"/>
              </a:rPr>
              <a:t>father</a:t>
            </a:r>
            <a:r>
              <a:rPr lang="en-US" sz="2100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sz="2100" i="1" dirty="0">
                <a:solidFill>
                  <a:schemeClr val="tx1"/>
                </a:solidFill>
                <a:sym typeface="Symbol" panose="05050102010706020507" pitchFamily="18" charset="2"/>
              </a:rPr>
              <a:t> </a:t>
            </a:r>
            <a:r>
              <a:rPr lang="en-US" sz="2100" dirty="0">
                <a:solidFill>
                  <a:schemeClr val="tx1"/>
                </a:solidFill>
                <a:sym typeface="Symbol" panose="05050102010706020507" pitchFamily="18" charset="2"/>
              </a:rPr>
              <a:t> </a:t>
            </a:r>
            <a:r>
              <a:rPr lang="en-US" sz="2100" i="1" dirty="0">
                <a:solidFill>
                  <a:schemeClr val="tx1"/>
                </a:solidFill>
                <a:sym typeface="Symbol" panose="05050102010706020507" pitchFamily="18" charset="2"/>
              </a:rPr>
              <a:t>q</a:t>
            </a:r>
            <a:r>
              <a:rPr lang="en-US" sz="2100" i="1" baseline="-25000" dirty="0">
                <a:solidFill>
                  <a:schemeClr val="tx1"/>
                </a:solidFill>
                <a:sym typeface="Symbol" panose="05050102010706020507" pitchFamily="18" charset="2"/>
              </a:rPr>
              <a:t>0</a:t>
            </a:r>
            <a:r>
              <a:rPr lang="en-US" sz="2100" dirty="0">
                <a:solidFill>
                  <a:schemeClr val="tx1"/>
                </a:solidFill>
                <a:sym typeface="Symbol" panose="05050102010706020507" pitchFamily="18" charset="2"/>
              </a:rPr>
              <a:t>  </a:t>
            </a:r>
            <a:r>
              <a:rPr lang="en-US" sz="2100" i="1" dirty="0" err="1">
                <a:solidFill>
                  <a:schemeClr val="tx1"/>
                </a:solidFill>
                <a:sym typeface="Symbol" panose="05050102010706020507" pitchFamily="18" charset="2"/>
              </a:rPr>
              <a:t>used</a:t>
            </a:r>
            <a:r>
              <a:rPr lang="en-US" sz="2100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sz="2100" dirty="0">
                <a:solidFill>
                  <a:schemeClr val="tx1"/>
                </a:solidFill>
                <a:sym typeface="Symbol" panose="05050102010706020507" pitchFamily="18" charset="2"/>
              </a:rPr>
              <a:t>[</a:t>
            </a:r>
            <a:r>
              <a:rPr lang="en-US" sz="2100" i="1" dirty="0">
                <a:solidFill>
                  <a:schemeClr val="tx1"/>
                </a:solidFill>
                <a:sym typeface="Symbol" panose="05050102010706020507" pitchFamily="18" charset="2"/>
              </a:rPr>
              <a:t>q</a:t>
            </a:r>
            <a:r>
              <a:rPr lang="en-US" sz="2100" baseline="-25000" dirty="0">
                <a:solidFill>
                  <a:schemeClr val="tx1"/>
                </a:solidFill>
                <a:sym typeface="Symbol" panose="05050102010706020507" pitchFamily="18" charset="2"/>
              </a:rPr>
              <a:t>0</a:t>
            </a:r>
            <a:r>
              <a:rPr lang="en-US" sz="2100" dirty="0">
                <a:solidFill>
                  <a:schemeClr val="tx1"/>
                </a:solidFill>
                <a:sym typeface="Symbol" panose="05050102010706020507" pitchFamily="18" charset="2"/>
              </a:rPr>
              <a:t>]</a:t>
            </a:r>
          </a:p>
          <a:p>
            <a:pPr>
              <a:spcBef>
                <a:spcPts val="300"/>
              </a:spcBef>
              <a:spcAft>
                <a:spcPts val="300"/>
              </a:spcAft>
              <a:buFontTx/>
              <a:buNone/>
            </a:pPr>
            <a:r>
              <a:rPr lang="en-US" sz="2100" dirty="0">
                <a:solidFill>
                  <a:schemeClr val="tx1"/>
                </a:solidFill>
                <a:sym typeface="Symbol" panose="05050102010706020507" pitchFamily="18" charset="2"/>
              </a:rPr>
              <a:t>			    then </a:t>
            </a:r>
            <a:r>
              <a:rPr lang="en-US" sz="2100" i="1" dirty="0">
                <a:solidFill>
                  <a:schemeClr val="tx1"/>
                </a:solidFill>
                <a:sym typeface="Symbol" panose="05050102010706020507" pitchFamily="18" charset="2"/>
              </a:rPr>
              <a:t>q = q</a:t>
            </a:r>
            <a:r>
              <a:rPr lang="en-US" sz="2100" i="1" baseline="-25000" dirty="0">
                <a:solidFill>
                  <a:schemeClr val="tx1"/>
                </a:solidFill>
                <a:sym typeface="Symbol" panose="05050102010706020507" pitchFamily="18" charset="2"/>
              </a:rPr>
              <a:t>0</a:t>
            </a:r>
            <a:endParaRPr lang="en-US" sz="2100" i="1" dirty="0">
              <a:solidFill>
                <a:schemeClr val="tx1"/>
              </a:solidFill>
              <a:sym typeface="Symbol" panose="05050102010706020507" pitchFamily="18" charset="2"/>
            </a:endParaRPr>
          </a:p>
          <a:p>
            <a:pPr>
              <a:spcBef>
                <a:spcPts val="300"/>
              </a:spcBef>
              <a:spcAft>
                <a:spcPts val="300"/>
              </a:spcAft>
              <a:buFontTx/>
              <a:buNone/>
            </a:pPr>
            <a:r>
              <a:rPr lang="en-US" sz="2100" i="1" dirty="0">
                <a:solidFill>
                  <a:schemeClr val="tx1"/>
                </a:solidFill>
                <a:sym typeface="Symbol" panose="05050102010706020507" pitchFamily="18" charset="2"/>
              </a:rPr>
              <a:t>			    </a:t>
            </a:r>
            <a:r>
              <a:rPr lang="en-US" sz="2100" dirty="0">
                <a:solidFill>
                  <a:schemeClr val="tx1"/>
                </a:solidFill>
                <a:sym typeface="Symbol" panose="05050102010706020507" pitchFamily="18" charset="2"/>
              </a:rPr>
              <a:t>else choose </a:t>
            </a:r>
            <a:r>
              <a:rPr lang="en-US" sz="2100" i="1" dirty="0">
                <a:solidFill>
                  <a:schemeClr val="tx1"/>
                </a:solidFill>
              </a:rPr>
              <a:t>q </a:t>
            </a:r>
            <a:r>
              <a:rPr lang="en-US" sz="2100" i="1" dirty="0">
                <a:solidFill>
                  <a:schemeClr val="tx1"/>
                </a:solidFill>
                <a:sym typeface="Symbol" panose="05050102010706020507" pitchFamily="18" charset="2"/>
              </a:rPr>
              <a:t> </a:t>
            </a:r>
            <a:r>
              <a:rPr lang="en-US" sz="2100" i="1" dirty="0" err="1">
                <a:solidFill>
                  <a:schemeClr val="tx1"/>
                </a:solidFill>
                <a:sym typeface="Symbol" panose="05050102010706020507" pitchFamily="18" charset="2"/>
              </a:rPr>
              <a:t>Neigh</a:t>
            </a:r>
            <a:r>
              <a:rPr lang="en-US" sz="2100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sz="2100" i="1" dirty="0">
                <a:solidFill>
                  <a:schemeClr val="tx1"/>
                </a:solidFill>
                <a:sym typeface="Symbol" panose="05050102010706020507" pitchFamily="18" charset="2"/>
              </a:rPr>
              <a:t> </a:t>
            </a:r>
            <a:r>
              <a:rPr lang="en-US" sz="2100" dirty="0">
                <a:solidFill>
                  <a:schemeClr val="tx1"/>
                </a:solidFill>
                <a:sym typeface="Symbol" panose="05050102010706020507" pitchFamily="18" charset="2"/>
              </a:rPr>
              <a:t>\ { </a:t>
            </a:r>
            <a:r>
              <a:rPr lang="en-US" sz="2100" i="1" dirty="0" err="1">
                <a:solidFill>
                  <a:schemeClr val="tx1"/>
                </a:solidFill>
                <a:sym typeface="Symbol" panose="05050102010706020507" pitchFamily="18" charset="2"/>
              </a:rPr>
              <a:t>father</a:t>
            </a:r>
            <a:r>
              <a:rPr lang="en-US" sz="2100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sz="2100" i="1" dirty="0">
                <a:solidFill>
                  <a:schemeClr val="tx1"/>
                </a:solidFill>
                <a:sym typeface="Symbol" panose="05050102010706020507" pitchFamily="18" charset="2"/>
              </a:rPr>
              <a:t> </a:t>
            </a:r>
            <a:r>
              <a:rPr lang="en-US" sz="2100" dirty="0">
                <a:solidFill>
                  <a:schemeClr val="tx1"/>
                </a:solidFill>
                <a:sym typeface="Symbol" panose="05050102010706020507" pitchFamily="18" charset="2"/>
              </a:rPr>
              <a:t>} with </a:t>
            </a:r>
            <a:r>
              <a:rPr lang="en-US" sz="2100" i="1" dirty="0" err="1">
                <a:solidFill>
                  <a:schemeClr val="tx1"/>
                </a:solidFill>
                <a:sym typeface="Symbol" panose="05050102010706020507" pitchFamily="18" charset="2"/>
              </a:rPr>
              <a:t>used</a:t>
            </a:r>
            <a:r>
              <a:rPr lang="en-US" sz="2100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sz="2100" dirty="0">
                <a:solidFill>
                  <a:schemeClr val="tx1"/>
                </a:solidFill>
                <a:sym typeface="Symbol" panose="05050102010706020507" pitchFamily="18" charset="2"/>
              </a:rPr>
              <a:t>[</a:t>
            </a:r>
            <a:r>
              <a:rPr lang="en-US" sz="2100" i="1" dirty="0">
                <a:solidFill>
                  <a:schemeClr val="tx1"/>
                </a:solidFill>
                <a:sym typeface="Symbol" panose="05050102010706020507" pitchFamily="18" charset="2"/>
              </a:rPr>
              <a:t>q</a:t>
            </a:r>
            <a:r>
              <a:rPr lang="en-US" sz="2100" dirty="0">
                <a:solidFill>
                  <a:schemeClr val="tx1"/>
                </a:solidFill>
                <a:sym typeface="Symbol" panose="05050102010706020507" pitchFamily="18" charset="2"/>
              </a:rPr>
              <a:t>] ;</a:t>
            </a:r>
          </a:p>
          <a:p>
            <a:pPr>
              <a:spcBef>
                <a:spcPts val="300"/>
              </a:spcBef>
              <a:spcAft>
                <a:spcPts val="300"/>
              </a:spcAft>
              <a:buFontTx/>
              <a:buNone/>
            </a:pPr>
            <a:r>
              <a:rPr lang="en-US" sz="2100" dirty="0">
                <a:solidFill>
                  <a:schemeClr val="tx1"/>
                </a:solidFill>
                <a:sym typeface="Symbol" panose="05050102010706020507" pitchFamily="18" charset="2"/>
              </a:rPr>
              <a:t>			</a:t>
            </a:r>
            <a:r>
              <a:rPr lang="en-US" sz="2100" i="1" dirty="0" err="1">
                <a:solidFill>
                  <a:schemeClr val="tx1"/>
                </a:solidFill>
                <a:sym typeface="Symbol" panose="05050102010706020507" pitchFamily="18" charset="2"/>
              </a:rPr>
              <a:t>used</a:t>
            </a:r>
            <a:r>
              <a:rPr lang="en-US" sz="2100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sz="2100" dirty="0">
                <a:solidFill>
                  <a:schemeClr val="tx1"/>
                </a:solidFill>
                <a:sym typeface="Symbol" panose="05050102010706020507" pitchFamily="18" charset="2"/>
              </a:rPr>
              <a:t>[</a:t>
            </a:r>
            <a:r>
              <a:rPr lang="en-US" sz="2100" i="1" dirty="0">
                <a:solidFill>
                  <a:schemeClr val="tx1"/>
                </a:solidFill>
                <a:sym typeface="Symbol" panose="05050102010706020507" pitchFamily="18" charset="2"/>
              </a:rPr>
              <a:t>q</a:t>
            </a:r>
            <a:r>
              <a:rPr lang="en-US" sz="2100" dirty="0">
                <a:solidFill>
                  <a:schemeClr val="tx1"/>
                </a:solidFill>
                <a:sym typeface="Symbol" panose="05050102010706020507" pitchFamily="18" charset="2"/>
              </a:rPr>
              <a:t>] = </a:t>
            </a:r>
            <a:r>
              <a:rPr lang="en-US" sz="2100" i="1" dirty="0">
                <a:solidFill>
                  <a:schemeClr val="tx1"/>
                </a:solidFill>
                <a:sym typeface="Symbol" panose="05050102010706020507" pitchFamily="18" charset="2"/>
              </a:rPr>
              <a:t>true </a:t>
            </a:r>
            <a:r>
              <a:rPr lang="en-US" sz="2100" dirty="0">
                <a:solidFill>
                  <a:schemeClr val="tx1"/>
                </a:solidFill>
                <a:sym typeface="Symbol" panose="05050102010706020507" pitchFamily="18" charset="2"/>
              </a:rPr>
              <a:t>; send  </a:t>
            </a:r>
            <a:r>
              <a:rPr lang="en-US" sz="2100" dirty="0" err="1">
                <a:solidFill>
                  <a:schemeClr val="tx1"/>
                </a:solidFill>
                <a:sym typeface="Symbol" panose="05050102010706020507" pitchFamily="18" charset="2"/>
              </a:rPr>
              <a:t>tok</a:t>
            </a:r>
            <a:r>
              <a:rPr lang="en-US" sz="2100" dirty="0">
                <a:solidFill>
                  <a:schemeClr val="tx1"/>
                </a:solidFill>
                <a:sym typeface="Symbol" panose="05050102010706020507" pitchFamily="18" charset="2"/>
              </a:rPr>
              <a:t>  to </a:t>
            </a:r>
            <a:r>
              <a:rPr lang="en-US" sz="2100" i="1" dirty="0">
                <a:solidFill>
                  <a:schemeClr val="tx1"/>
                </a:solidFill>
                <a:sym typeface="Symbol" panose="05050102010706020507" pitchFamily="18" charset="2"/>
              </a:rPr>
              <a:t>q</a:t>
            </a:r>
            <a:r>
              <a:rPr lang="en-US" sz="2100" dirty="0">
                <a:solidFill>
                  <a:schemeClr val="tx1"/>
                </a:solidFill>
                <a:sym typeface="Symbol" panose="05050102010706020507" pitchFamily="18" charset="2"/>
              </a:rPr>
              <a:t> </a:t>
            </a:r>
          </a:p>
          <a:p>
            <a:pPr>
              <a:spcBef>
                <a:spcPts val="300"/>
              </a:spcBef>
              <a:spcAft>
                <a:spcPts val="300"/>
              </a:spcAft>
              <a:buFontTx/>
              <a:buNone/>
            </a:pPr>
            <a:r>
              <a:rPr lang="en-US" sz="2100" dirty="0">
                <a:solidFill>
                  <a:schemeClr val="tx1"/>
                </a:solidFill>
                <a:sym typeface="Symbol" panose="05050102010706020507" pitchFamily="18" charset="2"/>
              </a:rPr>
              <a:t>		            end</a:t>
            </a:r>
          </a:p>
          <a:p>
            <a:pPr>
              <a:spcBef>
                <a:spcPts val="300"/>
              </a:spcBef>
              <a:spcAft>
                <a:spcPts val="300"/>
              </a:spcAft>
              <a:buFontTx/>
              <a:buNone/>
            </a:pPr>
            <a:r>
              <a:rPr lang="en-US" sz="2100" dirty="0">
                <a:solidFill>
                  <a:schemeClr val="tx1"/>
                </a:solidFill>
                <a:sym typeface="Symbol" panose="05050102010706020507" pitchFamily="18" charset="2"/>
              </a:rPr>
              <a:t>		  else begin </a:t>
            </a:r>
            <a:r>
              <a:rPr lang="en-US" sz="2100" i="1" dirty="0" err="1">
                <a:solidFill>
                  <a:schemeClr val="tx1"/>
                </a:solidFill>
                <a:sym typeface="Symbol" panose="05050102010706020507" pitchFamily="18" charset="2"/>
              </a:rPr>
              <a:t>used</a:t>
            </a:r>
            <a:r>
              <a:rPr lang="en-US" sz="2100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sz="2100" dirty="0">
                <a:solidFill>
                  <a:schemeClr val="tx1"/>
                </a:solidFill>
                <a:sym typeface="Symbol" panose="05050102010706020507" pitchFamily="18" charset="2"/>
              </a:rPr>
              <a:t>[ </a:t>
            </a:r>
            <a:r>
              <a:rPr lang="en-US" sz="2100" i="1" dirty="0" err="1">
                <a:solidFill>
                  <a:schemeClr val="tx1"/>
                </a:solidFill>
                <a:sym typeface="Symbol" panose="05050102010706020507" pitchFamily="18" charset="2"/>
              </a:rPr>
              <a:t>father</a:t>
            </a:r>
            <a:r>
              <a:rPr lang="en-US" sz="2100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r>
              <a:rPr lang="en-US" sz="2100" i="1" dirty="0">
                <a:solidFill>
                  <a:schemeClr val="tx1"/>
                </a:solidFill>
                <a:sym typeface="Symbol" panose="05050102010706020507" pitchFamily="18" charset="2"/>
              </a:rPr>
              <a:t> </a:t>
            </a:r>
            <a:r>
              <a:rPr lang="en-US" sz="2100" dirty="0">
                <a:solidFill>
                  <a:schemeClr val="tx1"/>
                </a:solidFill>
                <a:sym typeface="Symbol" panose="05050102010706020507" pitchFamily="18" charset="2"/>
              </a:rPr>
              <a:t>] = true ;</a:t>
            </a:r>
          </a:p>
          <a:p>
            <a:pPr>
              <a:spcBef>
                <a:spcPts val="300"/>
              </a:spcBef>
              <a:spcAft>
                <a:spcPts val="300"/>
              </a:spcAft>
              <a:buFontTx/>
              <a:buNone/>
            </a:pPr>
            <a:r>
              <a:rPr lang="en-US" sz="2100" dirty="0">
                <a:solidFill>
                  <a:schemeClr val="tx1"/>
                </a:solidFill>
                <a:sym typeface="Symbol" panose="05050102010706020507" pitchFamily="18" charset="2"/>
              </a:rPr>
              <a:t>			      send  </a:t>
            </a:r>
            <a:r>
              <a:rPr lang="en-US" sz="2100" dirty="0" err="1">
                <a:solidFill>
                  <a:schemeClr val="tx1"/>
                </a:solidFill>
                <a:sym typeface="Symbol" panose="05050102010706020507" pitchFamily="18" charset="2"/>
              </a:rPr>
              <a:t>tok</a:t>
            </a:r>
            <a:r>
              <a:rPr lang="en-US" sz="2100" dirty="0">
                <a:solidFill>
                  <a:schemeClr val="tx1"/>
                </a:solidFill>
                <a:sym typeface="Symbol" panose="05050102010706020507" pitchFamily="18" charset="2"/>
              </a:rPr>
              <a:t>  to </a:t>
            </a:r>
            <a:r>
              <a:rPr lang="en-US" sz="2100" i="1" dirty="0" err="1">
                <a:solidFill>
                  <a:schemeClr val="tx1"/>
                </a:solidFill>
                <a:sym typeface="Symbol" panose="05050102010706020507" pitchFamily="18" charset="2"/>
              </a:rPr>
              <a:t>father</a:t>
            </a:r>
            <a:r>
              <a:rPr lang="en-US" sz="2100" i="1" baseline="-25000" dirty="0" err="1">
                <a:solidFill>
                  <a:schemeClr val="tx1"/>
                </a:solidFill>
                <a:sym typeface="Symbol" panose="05050102010706020507" pitchFamily="18" charset="2"/>
              </a:rPr>
              <a:t>p</a:t>
            </a:r>
            <a:endParaRPr lang="en-US" sz="2100" dirty="0">
              <a:solidFill>
                <a:schemeClr val="tx1"/>
              </a:solidFill>
              <a:sym typeface="Symbol" panose="05050102010706020507" pitchFamily="18" charset="2"/>
            </a:endParaRPr>
          </a:p>
          <a:p>
            <a:pPr>
              <a:spcBef>
                <a:spcPts val="300"/>
              </a:spcBef>
              <a:spcAft>
                <a:spcPts val="300"/>
              </a:spcAft>
              <a:buFontTx/>
              <a:buNone/>
            </a:pPr>
            <a:r>
              <a:rPr lang="en-US" sz="2100" dirty="0">
                <a:solidFill>
                  <a:schemeClr val="tx1"/>
                </a:solidFill>
                <a:sym typeface="Symbol" panose="05050102010706020507" pitchFamily="18" charset="2"/>
              </a:rPr>
              <a:t>		          end</a:t>
            </a:r>
          </a:p>
          <a:p>
            <a:pPr>
              <a:spcBef>
                <a:spcPts val="300"/>
              </a:spcBef>
              <a:spcAft>
                <a:spcPts val="300"/>
              </a:spcAft>
              <a:buFontTx/>
              <a:buNone/>
            </a:pPr>
            <a:r>
              <a:rPr lang="en-US" sz="2100" dirty="0">
                <a:solidFill>
                  <a:schemeClr val="tx1"/>
                </a:solidFill>
                <a:sym typeface="Symbol" panose="05050102010706020507" pitchFamily="18" charset="2"/>
              </a:rPr>
              <a:t>    end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600" smtClean="0"/>
              <a:t>INDIAN INSTITUTE OF TECHNOLOGY KHARAGPUR</a:t>
            </a:r>
            <a:endParaRPr lang="en-US" sz="1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FCEF0-974B-42D8-B254-54EF3C648B13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Classical Depth-first Search Algorithm</a:t>
            </a:r>
          </a:p>
        </p:txBody>
      </p:sp>
      <p:sp>
        <p:nvSpPr>
          <p:cNvPr id="245763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447800"/>
            <a:ext cx="10134600" cy="2209800"/>
          </a:xfrm>
        </p:spPr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i="1" dirty="0"/>
              <a:t>The classical depth-first search algorithm computes a depth-first search spanning tree using </a:t>
            </a:r>
            <a:r>
              <a:rPr lang="en-US" sz="2400" dirty="0"/>
              <a:t>2|E|</a:t>
            </a:r>
            <a:r>
              <a:rPr lang="en-US" sz="2400" i="1" dirty="0"/>
              <a:t> messages and </a:t>
            </a:r>
            <a:r>
              <a:rPr lang="en-US" sz="2400" dirty="0"/>
              <a:t>2|E|</a:t>
            </a:r>
            <a:r>
              <a:rPr lang="en-US" sz="2400" i="1" dirty="0"/>
              <a:t> time units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FCEF0-974B-42D8-B254-54EF3C648B13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Awerbuch’s DFS Algorithm</a:t>
            </a:r>
          </a:p>
        </p:txBody>
      </p:sp>
      <p:sp>
        <p:nvSpPr>
          <p:cNvPr id="246787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838200"/>
            <a:ext cx="10668000" cy="5486401"/>
          </a:xfrm>
        </p:spPr>
        <p:txBody>
          <a:bodyPr>
            <a:no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/>
              <a:t>Prevents the transmission of the token through a frond edge</a:t>
            </a:r>
          </a:p>
          <a:p>
            <a:pPr marL="342900" indent="-342900">
              <a:lnSpc>
                <a:spcPct val="40000"/>
              </a:lnSpc>
              <a:buFont typeface="Wingdings" panose="05000000000000000000" pitchFamily="2" charset="2"/>
              <a:buChar char="§"/>
            </a:pPr>
            <a:endParaRPr lang="en-US" sz="24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/>
              <a:t>When process </a:t>
            </a:r>
            <a:r>
              <a:rPr lang="en-US" sz="2400" i="1" dirty="0"/>
              <a:t>p</a:t>
            </a:r>
            <a:r>
              <a:rPr lang="en-US" sz="2400" dirty="0"/>
              <a:t> is first visited by the token </a:t>
            </a:r>
          </a:p>
          <a:p>
            <a:pPr lvl="2">
              <a:buClr>
                <a:srgbClr val="000099"/>
              </a:buClr>
              <a:buFont typeface="Arial Narrow" panose="020B0606020202030204" pitchFamily="34" charset="0"/>
              <a:buChar char="–"/>
            </a:pPr>
            <a:r>
              <a:rPr lang="en-US" sz="2400" i="1" dirty="0">
                <a:solidFill>
                  <a:srgbClr val="000099"/>
                </a:solidFill>
              </a:rPr>
              <a:t>p</a:t>
            </a:r>
            <a:r>
              <a:rPr lang="en-US" sz="2400" dirty="0">
                <a:solidFill>
                  <a:srgbClr val="000099"/>
                </a:solidFill>
              </a:rPr>
              <a:t> informs each neighbor </a:t>
            </a:r>
            <a:r>
              <a:rPr lang="en-US" sz="2400" i="1" dirty="0">
                <a:solidFill>
                  <a:srgbClr val="000099"/>
                </a:solidFill>
              </a:rPr>
              <a:t>r,</a:t>
            </a:r>
            <a:r>
              <a:rPr lang="en-US" sz="2400" dirty="0">
                <a:solidFill>
                  <a:srgbClr val="000099"/>
                </a:solidFill>
              </a:rPr>
              <a:t> except its father, of the visit by sending a </a:t>
            </a:r>
            <a:r>
              <a:rPr lang="en-US" sz="2400" dirty="0">
                <a:solidFill>
                  <a:srgbClr val="000099"/>
                </a:solidFill>
                <a:sym typeface="Symbol" panose="05050102010706020507" pitchFamily="18" charset="2"/>
              </a:rPr>
              <a:t></a:t>
            </a:r>
            <a:r>
              <a:rPr lang="en-US" sz="2400" dirty="0" err="1">
                <a:solidFill>
                  <a:srgbClr val="000099"/>
                </a:solidFill>
                <a:sym typeface="Symbol" panose="05050102010706020507" pitchFamily="18" charset="2"/>
              </a:rPr>
              <a:t>vis</a:t>
            </a:r>
            <a:r>
              <a:rPr lang="en-US" sz="2400" dirty="0">
                <a:solidFill>
                  <a:srgbClr val="000099"/>
                </a:solidFill>
                <a:sym typeface="Symbol" panose="05050102010706020507" pitchFamily="18" charset="2"/>
              </a:rPr>
              <a:t> message to </a:t>
            </a:r>
            <a:r>
              <a:rPr lang="en-US" sz="2400" i="1" dirty="0">
                <a:solidFill>
                  <a:srgbClr val="000099"/>
                </a:solidFill>
                <a:sym typeface="Symbol" panose="05050102010706020507" pitchFamily="18" charset="2"/>
              </a:rPr>
              <a:t>r</a:t>
            </a:r>
            <a:endParaRPr lang="en-US" sz="2400" dirty="0">
              <a:solidFill>
                <a:srgbClr val="000099"/>
              </a:solidFill>
              <a:sym typeface="Symbol" panose="05050102010706020507" pitchFamily="18" charset="2"/>
            </a:endParaRPr>
          </a:p>
          <a:p>
            <a:pPr lvl="2">
              <a:buClr>
                <a:srgbClr val="000099"/>
              </a:buClr>
              <a:buFont typeface="Arial Narrow" panose="020B0606020202030204" pitchFamily="34" charset="0"/>
              <a:buChar char="–"/>
            </a:pPr>
            <a:r>
              <a:rPr lang="en-US" sz="2400" dirty="0">
                <a:solidFill>
                  <a:srgbClr val="000099"/>
                </a:solidFill>
                <a:sym typeface="Symbol" panose="05050102010706020507" pitchFamily="18" charset="2"/>
              </a:rPr>
              <a:t>The forwarding of the token is suspended until </a:t>
            </a:r>
            <a:r>
              <a:rPr lang="en-US" sz="2400" i="1" dirty="0">
                <a:solidFill>
                  <a:srgbClr val="000099"/>
                </a:solidFill>
                <a:sym typeface="Symbol" panose="05050102010706020507" pitchFamily="18" charset="2"/>
              </a:rPr>
              <a:t>p</a:t>
            </a:r>
            <a:r>
              <a:rPr lang="en-US" sz="2400" dirty="0">
                <a:solidFill>
                  <a:srgbClr val="000099"/>
                </a:solidFill>
                <a:sym typeface="Symbol" panose="05050102010706020507" pitchFamily="18" charset="2"/>
              </a:rPr>
              <a:t> has received an </a:t>
            </a:r>
            <a:r>
              <a:rPr lang="en-US" sz="2400" dirty="0" err="1">
                <a:solidFill>
                  <a:srgbClr val="000099"/>
                </a:solidFill>
                <a:sym typeface="Symbol" panose="05050102010706020507" pitchFamily="18" charset="2"/>
              </a:rPr>
              <a:t>ack</a:t>
            </a:r>
            <a:r>
              <a:rPr lang="en-US" sz="2400" dirty="0">
                <a:solidFill>
                  <a:srgbClr val="000099"/>
                </a:solidFill>
                <a:sym typeface="Symbol" panose="05050102010706020507" pitchFamily="18" charset="2"/>
              </a:rPr>
              <a:t> message from each neighbor</a:t>
            </a:r>
          </a:p>
          <a:p>
            <a:pPr>
              <a:lnSpc>
                <a:spcPct val="30000"/>
              </a:lnSpc>
            </a:pPr>
            <a:endParaRPr lang="en-US" sz="2400" dirty="0">
              <a:sym typeface="Symbol" panose="05050102010706020507" pitchFamily="18" charset="2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>
                <a:sym typeface="Symbol" panose="05050102010706020507" pitchFamily="18" charset="2"/>
              </a:rPr>
              <a:t>When later, the token arrives at </a:t>
            </a:r>
            <a:r>
              <a:rPr lang="en-US" sz="2400" i="1" dirty="0">
                <a:sym typeface="Symbol" panose="05050102010706020507" pitchFamily="18" charset="2"/>
              </a:rPr>
              <a:t>r</a:t>
            </a:r>
            <a:r>
              <a:rPr lang="en-US" sz="2400" dirty="0">
                <a:sym typeface="Symbol" panose="05050102010706020507" pitchFamily="18" charset="2"/>
              </a:rPr>
              <a:t>, </a:t>
            </a:r>
            <a:r>
              <a:rPr lang="en-US" sz="2400" i="1" dirty="0">
                <a:sym typeface="Symbol" panose="05050102010706020507" pitchFamily="18" charset="2"/>
              </a:rPr>
              <a:t>r </a:t>
            </a:r>
            <a:r>
              <a:rPr lang="en-US" sz="2400" dirty="0">
                <a:sym typeface="Symbol" panose="05050102010706020507" pitchFamily="18" charset="2"/>
              </a:rPr>
              <a:t>will not forward the token to </a:t>
            </a:r>
            <a:r>
              <a:rPr lang="en-US" sz="2400" i="1" dirty="0">
                <a:sym typeface="Symbol" panose="05050102010706020507" pitchFamily="18" charset="2"/>
              </a:rPr>
              <a:t>p,</a:t>
            </a:r>
            <a:r>
              <a:rPr lang="en-US" sz="2400" dirty="0">
                <a:sym typeface="Symbol" panose="05050102010706020507" pitchFamily="18" charset="2"/>
              </a:rPr>
              <a:t> unless </a:t>
            </a:r>
            <a:r>
              <a:rPr lang="en-US" sz="2400" i="1" dirty="0">
                <a:sym typeface="Symbol" panose="05050102010706020507" pitchFamily="18" charset="2"/>
              </a:rPr>
              <a:t>p </a:t>
            </a:r>
            <a:r>
              <a:rPr lang="en-US" sz="2400" dirty="0">
                <a:sym typeface="Symbol" panose="05050102010706020507" pitchFamily="18" charset="2"/>
              </a:rPr>
              <a:t>is </a:t>
            </a:r>
            <a:r>
              <a:rPr lang="en-US" sz="2400" i="1" dirty="0">
                <a:sym typeface="Symbol" panose="05050102010706020507" pitchFamily="18" charset="2"/>
              </a:rPr>
              <a:t>r</a:t>
            </a:r>
            <a:r>
              <a:rPr lang="en-US" sz="2400" dirty="0">
                <a:sym typeface="Symbol" panose="05050102010706020507" pitchFamily="18" charset="2"/>
              </a:rPr>
              <a:t>’s father</a:t>
            </a:r>
          </a:p>
          <a:p>
            <a:endParaRPr lang="en-US" sz="2400" dirty="0">
              <a:solidFill>
                <a:schemeClr val="tx2"/>
              </a:solidFill>
              <a:sym typeface="Symbol" panose="05050102010706020507" pitchFamily="18" charset="2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err="1">
                <a:solidFill>
                  <a:srgbClr val="C00000"/>
                </a:solidFill>
                <a:sym typeface="Symbol" panose="05050102010706020507" pitchFamily="18" charset="2"/>
              </a:rPr>
              <a:t>Awerbuch’s</a:t>
            </a:r>
            <a:r>
              <a:rPr lang="en-US" sz="2400" dirty="0">
                <a:solidFill>
                  <a:srgbClr val="C00000"/>
                </a:solidFill>
                <a:sym typeface="Symbol" panose="05050102010706020507" pitchFamily="18" charset="2"/>
              </a:rPr>
              <a:t> algorithm computes a depth-first search tree in </a:t>
            </a:r>
            <a:r>
              <a:rPr lang="en-US" sz="2400" i="1" dirty="0">
                <a:solidFill>
                  <a:srgbClr val="C00000"/>
                </a:solidFill>
                <a:sym typeface="Symbol" panose="05050102010706020507" pitchFamily="18" charset="2"/>
              </a:rPr>
              <a:t>4N – 2 </a:t>
            </a:r>
            <a:r>
              <a:rPr lang="en-US" sz="2400" dirty="0">
                <a:solidFill>
                  <a:srgbClr val="C00000"/>
                </a:solidFill>
                <a:sym typeface="Symbol" panose="05050102010706020507" pitchFamily="18" charset="2"/>
              </a:rPr>
              <a:t>time units and uses </a:t>
            </a:r>
            <a:r>
              <a:rPr lang="en-US" sz="2400" i="1" dirty="0">
                <a:solidFill>
                  <a:srgbClr val="C00000"/>
                </a:solidFill>
                <a:sym typeface="Symbol" panose="05050102010706020507" pitchFamily="18" charset="2"/>
              </a:rPr>
              <a:t>4.</a:t>
            </a:r>
            <a:r>
              <a:rPr lang="en-US" sz="2400" dirty="0">
                <a:solidFill>
                  <a:srgbClr val="C00000"/>
                </a:solidFill>
                <a:sym typeface="Symbol" panose="05050102010706020507" pitchFamily="18" charset="2"/>
              </a:rPr>
              <a:t>|E| messages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INDIAN INSTITUTE OF TECHNOLOGY KHARAGPUR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FCEF0-974B-42D8-B254-54EF3C648B13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B537056D-0AFD-4BF0-87DD-172C79D57557}" vid="{DFCBE75B-5C31-4176-835E-117672E43D9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Master</Template>
  <TotalTime>4616</TotalTime>
  <Words>536</Words>
  <Application>Microsoft Office PowerPoint</Application>
  <PresentationFormat>Widescreen</PresentationFormat>
  <Paragraphs>122</Paragraphs>
  <Slides>10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Arial</vt:lpstr>
      <vt:lpstr>Arial Black</vt:lpstr>
      <vt:lpstr>Arial Narrow</vt:lpstr>
      <vt:lpstr>Calibri</vt:lpstr>
      <vt:lpstr>Symbol</vt:lpstr>
      <vt:lpstr>Times New Roman</vt:lpstr>
      <vt:lpstr>Wingdings</vt:lpstr>
      <vt:lpstr>Essential</vt:lpstr>
      <vt:lpstr>Wave and Traversal Algorithms</vt:lpstr>
      <vt:lpstr>Wave Algorithms</vt:lpstr>
      <vt:lpstr>The Echo Algorithm – a wave algorithm</vt:lpstr>
      <vt:lpstr>Traversal Algorithms</vt:lpstr>
      <vt:lpstr>Sequential Polling – a traversal algorithm</vt:lpstr>
      <vt:lpstr>Classical Depth-first Search</vt:lpstr>
      <vt:lpstr>Classical Depth-first Search contd..</vt:lpstr>
      <vt:lpstr>Classical Depth-first Search Algorithm</vt:lpstr>
      <vt:lpstr>Awerbuch’s DFS Algorithm</vt:lpstr>
      <vt:lpstr>Cidon’s DFS Algorithm</vt:lpstr>
    </vt:vector>
  </TitlesOfParts>
  <Company>Indian Institute of Technology, Kharagpur, India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Arobinda Gupta</dc:creator>
  <cp:lastModifiedBy>surajit</cp:lastModifiedBy>
  <cp:revision>158</cp:revision>
  <dcterms:created xsi:type="dcterms:W3CDTF">2002-01-01T17:32:30Z</dcterms:created>
  <dcterms:modified xsi:type="dcterms:W3CDTF">2017-01-05T03:41:25Z</dcterms:modified>
</cp:coreProperties>
</file>