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601575" cy="7200900"/>
  <p:notesSz cx="6858000" cy="9144000"/>
  <p:defaultTextStyle>
    <a:defPPr>
      <a:defRPr lang="en-US"/>
    </a:defPPr>
    <a:lvl1pPr marL="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43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287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430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574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717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861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004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148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8">
          <p15:clr>
            <a:srgbClr val="A4A3A4"/>
          </p15:clr>
        </p15:guide>
        <p15:guide id="2" pos="39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192"/>
    <a:srgbClr val="0000CC"/>
    <a:srgbClr val="336600"/>
    <a:srgbClr val="9AD3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66" y="54"/>
      </p:cViewPr>
      <p:guideLst>
        <p:guide orient="horz" pos="2268"/>
        <p:guide pos="396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6936C2-5AB2-4888-815E-534B5DFA1A2B}" type="datetimeFigureOut">
              <a:rPr lang="en-IN" smtClean="0"/>
              <a:t>04-01-2017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8625" y="685800"/>
            <a:ext cx="6000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F6B21A-6754-4A0F-99A2-87145F1C9F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0852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143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287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430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574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5717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0861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004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148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6B21A-6754-4A0F-99A2-87145F1C9FCF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83798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800850"/>
            <a:ext cx="6757987" cy="400050"/>
          </a:xfrm>
          <a:solidFill>
            <a:srgbClr val="C00000"/>
          </a:solidFill>
          <a:ln>
            <a:noFill/>
          </a:ln>
        </p:spPr>
        <p:txBody>
          <a:bodyPr/>
          <a:lstStyle>
            <a:lvl1pPr algn="r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INDIAN INSTITUTE OF TECHNOLOGY KHARAGPUR</a:t>
            </a:r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-1" y="5088636"/>
            <a:ext cx="1334542" cy="211226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87" y="880110"/>
            <a:ext cx="10347723" cy="1200150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4500" spc="-9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787" y="2080260"/>
            <a:ext cx="8562499" cy="720090"/>
          </a:xfrm>
        </p:spPr>
        <p:txBody>
          <a:bodyPr>
            <a:normAutofit/>
          </a:bodyPr>
          <a:lstStyle>
            <a:lvl1pPr marL="0" indent="0" algn="l">
              <a:buNone/>
              <a:defRPr sz="2700" b="1" cap="all" spc="135" baseline="0">
                <a:solidFill>
                  <a:schemeClr val="tx2"/>
                </a:solidFill>
                <a:latin typeface="Arial Narrow" panose="020B0606020202030204" pitchFamily="34" charset="0"/>
              </a:defRPr>
            </a:lvl1pPr>
            <a:lvl2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71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8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00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954577" y="6800850"/>
            <a:ext cx="1680210" cy="360045"/>
          </a:xfrm>
        </p:spPr>
        <p:txBody>
          <a:bodyPr/>
          <a:lstStyle>
            <a:lvl1pPr>
              <a:defRPr sz="1600"/>
            </a:lvl1pPr>
          </a:lstStyle>
          <a:p>
            <a:fld id="{5657C421-42B5-4F0E-926A-1CA7FFF5EE66}" type="datetime1">
              <a:rPr lang="en-US" smtClean="0"/>
              <a:t>1/4/2017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2404674" y="5088636"/>
            <a:ext cx="196901" cy="21122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2404674" y="0"/>
            <a:ext cx="196901" cy="56007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11825287" y="6610350"/>
            <a:ext cx="609600" cy="381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1" descr="iit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75" y="6062489"/>
            <a:ext cx="1089512" cy="1043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"/>
          <p:cNvSpPr/>
          <p:nvPr userDrawn="1"/>
        </p:nvSpPr>
        <p:spPr>
          <a:xfrm>
            <a:off x="-1" y="0"/>
            <a:ext cx="1334542" cy="56007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55D84-EE1A-4DF3-A5C6-B9E566C3E973}" type="datetime1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36142" y="288372"/>
            <a:ext cx="2835355" cy="61441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0079" y="288372"/>
            <a:ext cx="8296037" cy="61441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20779-9960-4F55-8AF8-01DC3B996808}" type="datetime1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CEE58-A5CD-4084-B5F3-C77F441C4B45}" type="datetime1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078" y="1520190"/>
            <a:ext cx="10711339" cy="4537234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9900" b="0" cap="all" spc="-9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078" y="240031"/>
            <a:ext cx="10711339" cy="1120140"/>
          </a:xfrm>
        </p:spPr>
        <p:txBody>
          <a:bodyPr anchor="b"/>
          <a:lstStyle>
            <a:lvl1pPr marL="0" indent="0">
              <a:buNone/>
              <a:defRPr sz="2300" b="0" cap="all" spc="135" baseline="0">
                <a:solidFill>
                  <a:schemeClr val="tx2"/>
                </a:solidFill>
                <a:latin typeface="+mj-lt"/>
              </a:defRPr>
            </a:lvl1pPr>
            <a:lvl2pPr marL="51435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25D9A-DF5B-4A48-B2CD-1A83FFC5AF07}" type="datetime1">
              <a:rPr lang="en-US" smtClean="0"/>
              <a:t>1/4/2017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47281" y="1653542"/>
            <a:ext cx="4536567" cy="475226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14877" y="1653542"/>
            <a:ext cx="4536567" cy="475226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9EF01-3BAD-46D2-9415-600467F3E79A}" type="datetime1">
              <a:rPr lang="en-US" smtClean="0"/>
              <a:t>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3080" y="1651406"/>
            <a:ext cx="4536567" cy="671750"/>
          </a:xfrm>
        </p:spPr>
        <p:txBody>
          <a:bodyPr anchor="b">
            <a:noAutofit/>
          </a:bodyPr>
          <a:lstStyle>
            <a:lvl1pPr marL="0" indent="0">
              <a:buNone/>
              <a:defRPr sz="2000" b="0" cap="all" spc="113" baseline="0">
                <a:solidFill>
                  <a:schemeClr val="tx1"/>
                </a:solidFill>
                <a:latin typeface="+mj-lt"/>
              </a:defRPr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43080" y="2372334"/>
            <a:ext cx="4536567" cy="403250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019077" y="1651406"/>
            <a:ext cx="4536567" cy="671750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b="0" kern="1200" cap="all" spc="113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marL="0" lvl="0" indent="0" algn="l" defTabSz="10287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019077" y="2372334"/>
            <a:ext cx="4536567" cy="403250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A6AF2-58A3-49EC-B55C-51BC60FB8F79}" type="datetime1">
              <a:rPr lang="en-US" smtClean="0"/>
              <a:t>1/4/2017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A82F9-D29B-458F-B2AD-39DB49833931}" type="datetime1">
              <a:rPr lang="en-US" smtClean="0"/>
              <a:t>1/4/2017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FA78-6DF1-4DBD-A28C-5688B28A895E}" type="datetime1">
              <a:rPr lang="en-US" smtClean="0"/>
              <a:t>1/4/2017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6867" y="1680210"/>
            <a:ext cx="7044631" cy="4704588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079" y="1680210"/>
            <a:ext cx="4145832" cy="470458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E477A-C476-43DC-8E6A-1D445A7D9B0B}" type="datetime1">
              <a:rPr lang="en-US" smtClean="0"/>
              <a:t>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404674" y="5088636"/>
            <a:ext cx="196901" cy="21122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12404334" cy="5088636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600"/>
            </a:lvl1pPr>
            <a:lvl2pPr marL="514350" indent="0">
              <a:buNone/>
              <a:defRPr sz="3200"/>
            </a:lvl2pPr>
            <a:lvl3pPr marL="1028700" indent="0">
              <a:buNone/>
              <a:defRPr sz="2700"/>
            </a:lvl3pPr>
            <a:lvl4pPr marL="1543050" indent="0">
              <a:buNone/>
              <a:defRPr sz="2300"/>
            </a:lvl4pPr>
            <a:lvl5pPr marL="2057400" indent="0">
              <a:buNone/>
              <a:defRPr sz="2300"/>
            </a:lvl5pPr>
            <a:lvl6pPr marL="2571750" indent="0">
              <a:buNone/>
              <a:defRPr sz="2300"/>
            </a:lvl6pPr>
            <a:lvl7pPr marL="3086100" indent="0">
              <a:buNone/>
              <a:defRPr sz="2300"/>
            </a:lvl7pPr>
            <a:lvl8pPr marL="3600450" indent="0">
              <a:buNone/>
              <a:defRPr sz="2300"/>
            </a:lvl8pPr>
            <a:lvl9pPr marL="4114800" indent="0">
              <a:buNone/>
              <a:defRPr sz="23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078" y="6000750"/>
            <a:ext cx="11236405" cy="480060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7603-B57B-406A-B132-361C9FBD1839}" type="datetime1">
              <a:rPr lang="en-US" smtClean="0"/>
              <a:t>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30078" y="5200650"/>
            <a:ext cx="11236405" cy="800100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404674" y="0"/>
            <a:ext cx="196901" cy="508863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5065" y="160354"/>
            <a:ext cx="11761470" cy="639746"/>
          </a:xfrm>
          <a:prstGeom prst="rect">
            <a:avLst/>
          </a:prstGeom>
        </p:spPr>
        <p:txBody>
          <a:bodyPr vert="horz" lIns="102870" tIns="51435" rIns="102870" bIns="51435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078" y="1120141"/>
            <a:ext cx="11551444" cy="5312331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46168" y="6760846"/>
            <a:ext cx="1680210" cy="360045"/>
          </a:xfrm>
          <a:prstGeom prst="rect">
            <a:avLst/>
          </a:prstGeom>
        </p:spPr>
        <p:txBody>
          <a:bodyPr vert="horz" lIns="102870" tIns="51435" rIns="102870" bIns="0" rtlCol="0" anchor="b"/>
          <a:lstStyle>
            <a:lvl1pPr algn="l">
              <a:defRPr sz="1400" b="1">
                <a:solidFill>
                  <a:schemeClr val="tx1"/>
                </a:solidFill>
              </a:defRPr>
            </a:lvl1pPr>
          </a:lstStyle>
          <a:p>
            <a:fld id="{9A2A7E44-9CC4-4065-A439-7C772B87B54E}" type="datetime1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0080" y="6800851"/>
            <a:ext cx="7665958" cy="314706"/>
          </a:xfrm>
          <a:prstGeom prst="rect">
            <a:avLst/>
          </a:prstGeom>
        </p:spPr>
        <p:txBody>
          <a:bodyPr vert="horz" lIns="102870" tIns="51435" rIns="102870" bIns="51435" rtlCol="0" anchor="t"/>
          <a:lstStyle>
            <a:lvl1pPr algn="l">
              <a:defRPr sz="1600" b="1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11758303" y="6592657"/>
            <a:ext cx="741426" cy="315040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l">
              <a:defRPr sz="2300" b="1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2404674" y="0"/>
            <a:ext cx="196901" cy="14401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2404674" y="1120140"/>
            <a:ext cx="196901" cy="6080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13335"/>
            <a:ext cx="420053" cy="14401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1120140"/>
            <a:ext cx="420053" cy="609409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1028700" rtl="0" eaLnBrk="1" latinLnBrk="0" hangingPunct="1">
        <a:spcBef>
          <a:spcPct val="0"/>
        </a:spcBef>
        <a:buNone/>
        <a:defRPr sz="4100" b="1" kern="1200" cap="none" spc="-68" baseline="0">
          <a:solidFill>
            <a:schemeClr val="tx2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0" indent="0" algn="l" defTabSz="1028700" rtl="0" eaLnBrk="1" latinLnBrk="0" hangingPunct="1">
        <a:spcBef>
          <a:spcPct val="20000"/>
        </a:spcBef>
        <a:spcAft>
          <a:spcPts val="675"/>
        </a:spcAft>
        <a:buFont typeface="Arial" pitchFamily="34" charset="0"/>
        <a:buNone/>
        <a:defRPr sz="2300" b="1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514350" indent="-205740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>
          <a:solidFill>
            <a:srgbClr val="002060"/>
          </a:solidFill>
          <a:latin typeface="Arial Narrow" panose="020B0606020202030204" pitchFamily="34" charset="0"/>
          <a:ea typeface="+mn-ea"/>
          <a:cs typeface="+mn-cs"/>
        </a:defRPr>
      </a:lvl2pPr>
      <a:lvl3pPr marL="12858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>
          <a:solidFill>
            <a:srgbClr val="C00000"/>
          </a:solidFill>
          <a:latin typeface="Arial Narrow" panose="020B0606020202030204" pitchFamily="34" charset="0"/>
          <a:ea typeface="+mn-ea"/>
          <a:cs typeface="+mn-cs"/>
        </a:defRPr>
      </a:lvl3pPr>
      <a:lvl4pPr marL="180022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>
          <a:solidFill>
            <a:srgbClr val="7030A0"/>
          </a:solidFill>
          <a:latin typeface="Arial Narrow" panose="020B0606020202030204" pitchFamily="34" charset="0"/>
          <a:ea typeface="+mn-ea"/>
          <a:cs typeface="+mn-cs"/>
        </a:defRPr>
      </a:lvl4pPr>
      <a:lvl5pPr marL="23145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 baseline="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82892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87" y="476250"/>
            <a:ext cx="10347723" cy="1200150"/>
          </a:xfrm>
        </p:spPr>
        <p:txBody>
          <a:bodyPr/>
          <a:lstStyle/>
          <a:p>
            <a:r>
              <a:rPr lang="en-US" dirty="0" smtClean="0"/>
              <a:t>Distributed Mutual Exclusion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32767" y="1695450"/>
            <a:ext cx="8086010" cy="880110"/>
          </a:xfrm>
        </p:spPr>
        <p:txBody>
          <a:bodyPr>
            <a:normAutofit/>
          </a:bodyPr>
          <a:lstStyle/>
          <a:p>
            <a:r>
              <a:rPr lang="en-US" i="1" cap="none" dirty="0" smtClean="0"/>
              <a:t>CS60002: Distributed Systems</a:t>
            </a:r>
            <a:endParaRPr lang="en-IN" i="1" cap="non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260158" y="6800850"/>
            <a:ext cx="5451507" cy="400050"/>
          </a:xfrm>
        </p:spPr>
        <p:txBody>
          <a:bodyPr/>
          <a:lstStyle/>
          <a:p>
            <a:r>
              <a:rPr lang="en-US" dirty="0" smtClean="0"/>
              <a:t>INDIAN INSTITUTE OF TECHNOLOGY KHARAGPUR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 rot="16200000">
            <a:off x="11825287" y="6610350"/>
            <a:ext cx="609600" cy="3810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89835" y="2842803"/>
            <a:ext cx="4917308" cy="1519647"/>
          </a:xfrm>
          <a:prstGeom prst="rect">
            <a:avLst/>
          </a:prstGeom>
          <a:noFill/>
        </p:spPr>
        <p:txBody>
          <a:bodyPr wrap="none" lIns="102870" tIns="51435" rIns="102870" bIns="51435" rtlCol="0">
            <a:spAutoFit/>
          </a:bodyPr>
          <a:lstStyle/>
          <a:p>
            <a:r>
              <a:rPr lang="en-US" sz="2300" b="1" dirty="0" err="1">
                <a:latin typeface="Arial Narrow" panose="020B0606020202030204" pitchFamily="34" charset="0"/>
              </a:rPr>
              <a:t>Pallab</a:t>
            </a:r>
            <a:r>
              <a:rPr lang="en-US" sz="2300" b="1" dirty="0">
                <a:latin typeface="Arial Narrow" panose="020B0606020202030204" pitchFamily="34" charset="0"/>
              </a:rPr>
              <a:t> </a:t>
            </a:r>
            <a:r>
              <a:rPr lang="en-US" sz="2300" b="1" dirty="0" err="1">
                <a:latin typeface="Arial Narrow" panose="020B0606020202030204" pitchFamily="34" charset="0"/>
              </a:rPr>
              <a:t>Dasgupta</a:t>
            </a:r>
            <a:endParaRPr lang="en-US" sz="2300" b="1" dirty="0">
              <a:latin typeface="Arial Narrow" panose="020B0606020202030204" pitchFamily="34" charset="0"/>
            </a:endParaRPr>
          </a:p>
          <a:p>
            <a:r>
              <a:rPr lang="en-US" sz="2300" b="1" dirty="0" smtClean="0">
                <a:latin typeface="Arial Narrow" panose="020B0606020202030204" pitchFamily="34" charset="0"/>
              </a:rPr>
              <a:t>Professor</a:t>
            </a:r>
            <a:r>
              <a:rPr lang="en-US" sz="2300" b="1" dirty="0">
                <a:latin typeface="Arial Narrow" panose="020B0606020202030204" pitchFamily="34" charset="0"/>
              </a:rPr>
              <a:t>, </a:t>
            </a:r>
            <a:endParaRPr lang="en-US" sz="2300" b="1" dirty="0" smtClean="0">
              <a:latin typeface="Arial Narrow" panose="020B0606020202030204" pitchFamily="34" charset="0"/>
            </a:endParaRPr>
          </a:p>
          <a:p>
            <a:r>
              <a:rPr lang="en-US" sz="2300" b="1" dirty="0" smtClean="0">
                <a:latin typeface="Arial Narrow" panose="020B0606020202030204" pitchFamily="34" charset="0"/>
              </a:rPr>
              <a:t>Dept</a:t>
            </a:r>
            <a:r>
              <a:rPr lang="en-US" sz="2300" b="1" dirty="0">
                <a:latin typeface="Arial Narrow" panose="020B0606020202030204" pitchFamily="34" charset="0"/>
              </a:rPr>
              <a:t>. of Computer </a:t>
            </a:r>
            <a:r>
              <a:rPr lang="en-US" sz="2300" b="1" dirty="0" smtClean="0">
                <a:latin typeface="Arial Narrow" panose="020B0606020202030204" pitchFamily="34" charset="0"/>
              </a:rPr>
              <a:t>Sc. </a:t>
            </a:r>
            <a:r>
              <a:rPr lang="en-US" sz="2300" b="1" dirty="0">
                <a:latin typeface="Arial Narrow" panose="020B0606020202030204" pitchFamily="34" charset="0"/>
              </a:rPr>
              <a:t>&amp; </a:t>
            </a:r>
            <a:r>
              <a:rPr lang="en-US" sz="2300" b="1" dirty="0" err="1" smtClean="0">
                <a:latin typeface="Arial Narrow" panose="020B0606020202030204" pitchFamily="34" charset="0"/>
              </a:rPr>
              <a:t>Engg</a:t>
            </a:r>
            <a:r>
              <a:rPr lang="en-US" sz="2300" b="1" dirty="0" smtClean="0">
                <a:latin typeface="Arial Narrow" panose="020B0606020202030204" pitchFamily="34" charset="0"/>
              </a:rPr>
              <a:t>.,</a:t>
            </a:r>
          </a:p>
          <a:p>
            <a:r>
              <a:rPr lang="en-US" sz="2300" b="1" dirty="0" smtClean="0">
                <a:latin typeface="Arial Narrow" panose="020B0606020202030204" pitchFamily="34" charset="0"/>
              </a:rPr>
              <a:t>Indian Institute of Technology </a:t>
            </a:r>
            <a:r>
              <a:rPr lang="en-US" sz="2300" b="1" dirty="0" err="1" smtClean="0">
                <a:latin typeface="Arial Narrow" panose="020B0606020202030204" pitchFamily="34" charset="0"/>
              </a:rPr>
              <a:t>Kharagpur</a:t>
            </a:r>
            <a:endParaRPr lang="en-US" sz="2300" b="1" dirty="0">
              <a:latin typeface="Arial Narrow" panose="020B0606020202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09987" y="2842802"/>
            <a:ext cx="179848" cy="15196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spcCol="0"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1943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Roucairol-Carvalho</a:t>
            </a:r>
            <a:r>
              <a:rPr lang="en-US" dirty="0"/>
              <a:t> Algorithm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738187" y="1009650"/>
            <a:ext cx="11233309" cy="525780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Improvement over </a:t>
            </a:r>
            <a:r>
              <a:rPr lang="en-US" sz="2400" dirty="0" err="1" smtClean="0"/>
              <a:t>Ricart-Agarwala</a:t>
            </a:r>
            <a:endParaRPr lang="en-US" sz="2400" dirty="0" smtClean="0"/>
          </a:p>
          <a:p>
            <a:pPr marL="342900" indent="-342900">
              <a:lnSpc>
                <a:spcPct val="40000"/>
              </a:lnSpc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Main idea</a:t>
            </a:r>
          </a:p>
          <a:p>
            <a:pPr lvl="2">
              <a:buClr>
                <a:srgbClr val="003192"/>
              </a:buClr>
              <a:buFontTx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Once 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 has received a REPLY from </a:t>
            </a:r>
            <a:r>
              <a:rPr lang="en-US" sz="2400" i="1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j</a:t>
            </a:r>
            <a:r>
              <a:rPr lang="en-US" sz="2400" dirty="0" smtClean="0">
                <a:solidFill>
                  <a:srgbClr val="003192"/>
                </a:solidFill>
              </a:rPr>
              <a:t>, it does not need to send a REQUEST to</a:t>
            </a:r>
            <a:r>
              <a:rPr lang="en-US" sz="2400" i="1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 j</a:t>
            </a:r>
            <a:r>
              <a:rPr lang="en-US" sz="2400" dirty="0" smtClean="0">
                <a:solidFill>
                  <a:srgbClr val="003192"/>
                </a:solidFill>
              </a:rPr>
              <a:t> again unless it sends a REPLY to </a:t>
            </a:r>
            <a:r>
              <a:rPr lang="en-US" sz="2400" i="1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j</a:t>
            </a:r>
            <a:r>
              <a:rPr lang="en-US" sz="2400" dirty="0" smtClean="0">
                <a:solidFill>
                  <a:srgbClr val="003192"/>
                </a:solidFill>
              </a:rPr>
              <a:t> (in response to a REQUEST from </a:t>
            </a:r>
            <a:r>
              <a:rPr lang="en-US" sz="2400" i="1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j</a:t>
            </a:r>
            <a:r>
              <a:rPr lang="en-US" sz="2400" dirty="0" smtClean="0">
                <a:solidFill>
                  <a:srgbClr val="003192"/>
                </a:solidFill>
              </a:rPr>
              <a:t>)</a:t>
            </a:r>
          </a:p>
          <a:p>
            <a:pPr lvl="2">
              <a:lnSpc>
                <a:spcPct val="40000"/>
              </a:lnSpc>
              <a:buClr>
                <a:srgbClr val="003192"/>
              </a:buClr>
              <a:buFontTx/>
              <a:buChar char="–"/>
            </a:pPr>
            <a:endParaRPr lang="en-US" sz="2400" dirty="0" smtClean="0">
              <a:solidFill>
                <a:srgbClr val="003192"/>
              </a:solidFill>
            </a:endParaRPr>
          </a:p>
          <a:p>
            <a:pPr lvl="2">
              <a:buClr>
                <a:srgbClr val="003192"/>
              </a:buClr>
              <a:buFontTx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Message complexity varies between 0 and 2(</a:t>
            </a:r>
            <a:r>
              <a:rPr lang="en-US" sz="2400" i="1" dirty="0" smtClean="0">
                <a:solidFill>
                  <a:srgbClr val="003192"/>
                </a:solidFill>
              </a:rPr>
              <a:t>n</a:t>
            </a:r>
            <a:r>
              <a:rPr lang="en-US" sz="2400" dirty="0" smtClean="0">
                <a:solidFill>
                  <a:srgbClr val="003192"/>
                </a:solidFill>
              </a:rPr>
              <a:t> – 1) depending on the request pattern</a:t>
            </a:r>
          </a:p>
          <a:p>
            <a:pPr lvl="2">
              <a:lnSpc>
                <a:spcPct val="50000"/>
              </a:lnSpc>
              <a:buClr>
                <a:srgbClr val="003192"/>
              </a:buClr>
              <a:buFontTx/>
              <a:buChar char="–"/>
            </a:pPr>
            <a:endParaRPr lang="en-US" sz="2400" dirty="0" smtClean="0">
              <a:solidFill>
                <a:srgbClr val="003192"/>
              </a:solidFill>
            </a:endParaRPr>
          </a:p>
          <a:p>
            <a:pPr lvl="2">
              <a:buClr>
                <a:srgbClr val="003192"/>
              </a:buClr>
              <a:buFontTx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worst case message complexity still the same</a:t>
            </a:r>
            <a:endParaRPr lang="en-US" sz="2400" dirty="0">
              <a:solidFill>
                <a:srgbClr val="0031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094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Maekawa’s</a:t>
            </a:r>
            <a:r>
              <a:rPr lang="en-US" dirty="0"/>
              <a:t> Algorithm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630080" y="933450"/>
            <a:ext cx="11341416" cy="4982463"/>
          </a:xfrm>
          <a:prstGeom prst="rect">
            <a:avLst/>
          </a:prstGeom>
        </p:spPr>
        <p:txBody>
          <a:bodyPr vert="horz" lIns="102870" tIns="51435" rIns="102870" bIns="51435" rtlCol="0">
            <a:no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Permission obtained from only a subset of other processes, called the </a:t>
            </a:r>
            <a:r>
              <a:rPr lang="en-US" sz="2400" i="1" dirty="0" smtClean="0"/>
              <a:t>Request Set</a:t>
            </a:r>
            <a:r>
              <a:rPr lang="en-US" sz="2400" dirty="0" smtClean="0"/>
              <a:t> (or </a:t>
            </a:r>
            <a:r>
              <a:rPr lang="en-US" sz="2400" i="1" dirty="0" smtClean="0"/>
              <a:t>Quorum</a:t>
            </a:r>
            <a:r>
              <a:rPr lang="en-US" sz="2400" dirty="0" smtClean="0"/>
              <a:t>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Separate Request Set, </a:t>
            </a:r>
            <a:r>
              <a:rPr lang="en-US" sz="2400" i="1" dirty="0" err="1" smtClean="0">
                <a:latin typeface="Times New Roman" panose="02020603050405020304" pitchFamily="18" charset="0"/>
              </a:rPr>
              <a:t>R</a:t>
            </a:r>
            <a:r>
              <a:rPr lang="en-US" sz="2400" i="1" baseline="-25000" dirty="0" err="1" smtClean="0">
                <a:latin typeface="Times New Roman" panose="02020603050405020304" pitchFamily="18" charset="0"/>
              </a:rPr>
              <a:t>i</a:t>
            </a:r>
            <a:r>
              <a:rPr lang="en-US" sz="2400" dirty="0" smtClean="0"/>
              <a:t>, for each process </a:t>
            </a:r>
            <a:r>
              <a:rPr lang="en-US" sz="2400" i="1" dirty="0" err="1" smtClean="0">
                <a:latin typeface="Times New Roman" panose="02020603050405020304" pitchFamily="18" charset="0"/>
              </a:rPr>
              <a:t>i</a:t>
            </a:r>
            <a:endParaRPr lang="en-US" sz="2400" i="1" dirty="0" smtClean="0">
              <a:latin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Requirements:</a:t>
            </a:r>
          </a:p>
          <a:p>
            <a:pPr lvl="2">
              <a:buClr>
                <a:srgbClr val="003192"/>
              </a:buClr>
              <a:buFontTx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for all 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i="1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, j</a:t>
            </a:r>
            <a:r>
              <a:rPr lang="en-US" sz="2400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: </a:t>
            </a:r>
            <a:r>
              <a:rPr lang="en-US" sz="2400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R</a:t>
            </a:r>
            <a:r>
              <a:rPr lang="en-US" sz="2400" baseline="-25000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 ∩ </a:t>
            </a:r>
            <a:r>
              <a:rPr lang="en-US" sz="2400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R</a:t>
            </a:r>
            <a:r>
              <a:rPr lang="en-US" sz="2400" baseline="-25000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j</a:t>
            </a:r>
            <a:r>
              <a:rPr lang="en-US" sz="2400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 ≠ Φ</a:t>
            </a:r>
          </a:p>
          <a:p>
            <a:pPr lvl="2">
              <a:buClr>
                <a:srgbClr val="003192"/>
              </a:buClr>
              <a:buFontTx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for all </a:t>
            </a:r>
            <a:r>
              <a:rPr lang="en-US" sz="2400" i="1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i: 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 Є </a:t>
            </a:r>
            <a:r>
              <a:rPr lang="en-US" sz="2400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R</a:t>
            </a:r>
            <a:r>
              <a:rPr lang="en-US" sz="2400" baseline="-25000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endParaRPr lang="en-US" sz="2400" baseline="-25000" dirty="0" smtClean="0">
              <a:solidFill>
                <a:srgbClr val="003192"/>
              </a:solidFill>
              <a:latin typeface="Times New Roman" panose="02020603050405020304" pitchFamily="18" charset="0"/>
            </a:endParaRPr>
          </a:p>
          <a:p>
            <a:pPr lvl="2">
              <a:buClr>
                <a:srgbClr val="003192"/>
              </a:buClr>
              <a:buFontTx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for all </a:t>
            </a:r>
            <a:r>
              <a:rPr lang="en-US" sz="2400" i="1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: |</a:t>
            </a:r>
            <a:r>
              <a:rPr lang="en-US" sz="2400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R</a:t>
            </a:r>
            <a:r>
              <a:rPr lang="en-US" sz="2400" baseline="-25000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| = </a:t>
            </a:r>
            <a:r>
              <a:rPr lang="en-US" sz="2400" i="1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K</a:t>
            </a:r>
            <a:r>
              <a:rPr lang="en-US" sz="2400" dirty="0" smtClean="0">
                <a:solidFill>
                  <a:srgbClr val="003192"/>
                </a:solidFill>
              </a:rPr>
              <a:t>, for some </a:t>
            </a:r>
            <a:r>
              <a:rPr lang="en-US" sz="2400" i="1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K</a:t>
            </a:r>
          </a:p>
          <a:p>
            <a:pPr lvl="2">
              <a:buClr>
                <a:srgbClr val="003192"/>
              </a:buClr>
              <a:buFontTx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any node 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 is contained in exactly </a:t>
            </a:r>
            <a:r>
              <a:rPr lang="en-US" sz="2400" i="1" dirty="0" smtClean="0">
                <a:solidFill>
                  <a:srgbClr val="003192"/>
                </a:solidFill>
              </a:rPr>
              <a:t>D</a:t>
            </a:r>
            <a:r>
              <a:rPr lang="en-US" sz="2400" dirty="0" smtClean="0">
                <a:solidFill>
                  <a:srgbClr val="003192"/>
                </a:solidFill>
              </a:rPr>
              <a:t> Request Sets, for some </a:t>
            </a:r>
            <a:r>
              <a:rPr lang="en-US" sz="2400" i="1" dirty="0" smtClean="0">
                <a:solidFill>
                  <a:srgbClr val="003192"/>
                </a:solidFill>
              </a:rPr>
              <a:t>D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4387296"/>
              </p:ext>
            </p:extLst>
          </p:nvPr>
        </p:nvGraphicFramePr>
        <p:xfrm>
          <a:off x="1032590" y="6015599"/>
          <a:ext cx="1589088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Equation" r:id="rId3" imgW="761760" imgH="215640" progId="Equation.3">
                  <p:embed/>
                </p:oleObj>
              </mc:Choice>
              <mc:Fallback>
                <p:oleObj name="Equation" r:id="rId3" imgW="76176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2590" y="6015599"/>
                        <a:ext cx="1589088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6680" y="6018212"/>
            <a:ext cx="78805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71550" lvl="1" indent="-457200">
              <a:buFont typeface="Wingdings" panose="05000000000000000000" pitchFamily="2" charset="2"/>
              <a:buChar char="§"/>
            </a:pPr>
            <a:r>
              <a:rPr lang="en-US" sz="2400" b="1" dirty="0" smtClean="0">
                <a:latin typeface="Arial Narrow" panose="020B0606020202030204" pitchFamily="34" charset="0"/>
              </a:rPr>
              <a:t>                               for </a:t>
            </a:r>
            <a:r>
              <a:rPr lang="en-US" sz="2400" b="1" dirty="0" err="1">
                <a:latin typeface="Arial Narrow" panose="020B0606020202030204" pitchFamily="34" charset="0"/>
              </a:rPr>
              <a:t>Maekawa’s</a:t>
            </a:r>
            <a:endParaRPr lang="en-US" sz="24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179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 Simple Version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738187" y="933449"/>
            <a:ext cx="11233309" cy="5446013"/>
          </a:xfrm>
          <a:prstGeom prst="rect">
            <a:avLst/>
          </a:prstGeom>
        </p:spPr>
        <p:txBody>
          <a:bodyPr vert="horz" lIns="102870" tIns="51435" rIns="102870" bIns="51435" rtlCol="0">
            <a:no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To request critical section:</a:t>
            </a:r>
          </a:p>
          <a:p>
            <a:pPr lvl="2">
              <a:buClr>
                <a:srgbClr val="003192"/>
              </a:buClr>
              <a:buFontTx/>
              <a:buChar char="–"/>
            </a:pP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 sends REQUEST message to all process in 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R</a:t>
            </a:r>
            <a:r>
              <a:rPr lang="en-US" sz="2400" i="1" baseline="-25000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endParaRPr lang="en-US" sz="2400" i="1" baseline="-25000" dirty="0" smtClean="0">
              <a:solidFill>
                <a:srgbClr val="003192"/>
              </a:solidFill>
              <a:latin typeface="Times New Roman" panose="02020603050405020304" pitchFamily="18" charset="0"/>
            </a:endParaRPr>
          </a:p>
          <a:p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On receiving a REQUEST message:</a:t>
            </a: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Send a REPLY message if no REPLY message has been sent since the last RELEASE message is received. </a:t>
            </a: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Update status to indicate that a REPLY has been sent.</a:t>
            </a: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Otherwise, queue up the REQUEST</a:t>
            </a:r>
          </a:p>
          <a:p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To enter critical section:</a:t>
            </a:r>
          </a:p>
          <a:p>
            <a:pPr lvl="2">
              <a:buClr>
                <a:srgbClr val="003192"/>
              </a:buClr>
              <a:buFont typeface="Times New Roman" panose="02020603050405020304" pitchFamily="18" charset="0"/>
              <a:buChar char="–"/>
            </a:pP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 enters critical section after receiving REPLY from all nodes in 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R</a:t>
            </a:r>
            <a:r>
              <a:rPr lang="en-US" sz="2400" i="1" baseline="-25000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endParaRPr lang="en-US" sz="2400" i="1" baseline="-25000" dirty="0">
              <a:solidFill>
                <a:srgbClr val="003192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1000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 Simple Version contd..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814387" y="1238250"/>
            <a:ext cx="11157109" cy="485775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To release critical section:</a:t>
            </a:r>
          </a:p>
          <a:p>
            <a:pPr lvl="2">
              <a:buClr>
                <a:srgbClr val="003192"/>
              </a:buClr>
              <a:buFontTx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Send RELEASE message to all nodes in 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R</a:t>
            </a:r>
            <a:r>
              <a:rPr lang="en-US" sz="2400" i="1" baseline="-25000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endParaRPr lang="en-US" sz="2400" i="1" baseline="-25000" dirty="0" smtClean="0">
              <a:solidFill>
                <a:srgbClr val="003192"/>
              </a:solidFill>
              <a:latin typeface="Times New Roman" panose="02020603050405020304" pitchFamily="18" charset="0"/>
            </a:endParaRPr>
          </a:p>
          <a:p>
            <a:pPr lvl="2">
              <a:buClr>
                <a:srgbClr val="003192"/>
              </a:buClr>
              <a:buFontTx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On receiving a RELEASE message, send REPLY to next node in queue and delete the node from the queue. </a:t>
            </a:r>
          </a:p>
          <a:p>
            <a:pPr lvl="2">
              <a:buClr>
                <a:srgbClr val="003192"/>
              </a:buClr>
              <a:buFontTx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If queue is empty, update status to indicate no REPLY message has been sent.</a:t>
            </a:r>
          </a:p>
          <a:p>
            <a:pPr marL="857250" lvl="1" indent="-342900">
              <a:buClr>
                <a:srgbClr val="003192"/>
              </a:buClr>
              <a:buFontTx/>
              <a:buChar char="–"/>
            </a:pPr>
            <a:endParaRPr lang="en-US" sz="2400" dirty="0" smtClean="0">
              <a:solidFill>
                <a:srgbClr val="003192"/>
              </a:solidFill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39469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Features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877252" y="933450"/>
            <a:ext cx="11057096" cy="5638800"/>
          </a:xfrm>
          <a:prstGeom prst="rect">
            <a:avLst/>
          </a:prstGeom>
        </p:spPr>
        <p:txBody>
          <a:bodyPr vert="horz" lIns="102870" tIns="51435" rIns="102870" bIns="51435" rtlCol="0">
            <a:no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Message Complexity: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Synchronization delay =</a:t>
            </a: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2*(max message transmission time)</a:t>
            </a:r>
          </a:p>
          <a:p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Major problem: DEADLOCK possible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Need three more types of messages (FAILED, INQUIRE, YIELD) to handle deadlock. </a:t>
            </a: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Message complexity can be 5*</a:t>
            </a:r>
            <a:r>
              <a:rPr lang="en-US" sz="2400" dirty="0" err="1" smtClean="0">
                <a:solidFill>
                  <a:srgbClr val="003192"/>
                </a:solidFill>
              </a:rPr>
              <a:t>sqrt</a:t>
            </a:r>
            <a:r>
              <a:rPr lang="en-US" sz="2400" dirty="0" smtClean="0">
                <a:solidFill>
                  <a:srgbClr val="003192"/>
                </a:solidFill>
              </a:rPr>
              <a:t>(N)</a:t>
            </a:r>
          </a:p>
          <a:p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Building the request sets?</a:t>
            </a:r>
            <a:endParaRPr lang="en-US" sz="24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1642095"/>
              </p:ext>
            </p:extLst>
          </p:nvPr>
        </p:nvGraphicFramePr>
        <p:xfrm>
          <a:off x="4256088" y="933450"/>
          <a:ext cx="90170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3" imgW="431640" imgH="215640" progId="Equation.3">
                  <p:embed/>
                </p:oleObj>
              </mc:Choice>
              <mc:Fallback>
                <p:oleObj name="Equation" r:id="rId3" imgW="43164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6088" y="933450"/>
                        <a:ext cx="901700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2700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Token based Algorithms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814387" y="1162050"/>
            <a:ext cx="11157109" cy="493395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Single token circulates, enter CS when token is present</a:t>
            </a:r>
          </a:p>
          <a:p>
            <a:pPr marL="342900" indent="-342900">
              <a:lnSpc>
                <a:spcPct val="70000"/>
              </a:lnSpc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Mutual exclusion obvious</a:t>
            </a:r>
          </a:p>
          <a:p>
            <a:pPr marL="342900" indent="-342900">
              <a:lnSpc>
                <a:spcPct val="70000"/>
              </a:lnSpc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Algorithms differ in how to find and get the token</a:t>
            </a:r>
          </a:p>
          <a:p>
            <a:pPr marL="342900" indent="-342900">
              <a:lnSpc>
                <a:spcPct val="50000"/>
              </a:lnSpc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Uses sequence numbers rather than timestamps to differentiate between old and current requests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59216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Suzuki </a:t>
            </a:r>
            <a:r>
              <a:rPr lang="en-US" dirty="0" err="1"/>
              <a:t>Kasami</a:t>
            </a:r>
            <a:r>
              <a:rPr lang="en-US" dirty="0"/>
              <a:t> Algorithm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914400" y="1447800"/>
            <a:ext cx="11057096" cy="5048250"/>
          </a:xfrm>
          <a:prstGeom prst="rect">
            <a:avLst/>
          </a:prstGeom>
        </p:spPr>
        <p:txBody>
          <a:bodyPr vert="horz" lIns="102870" tIns="51435" rIns="102870" bIns="51435" rtlCol="0">
            <a:no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Broadcast a request for the token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Process with the token sends it to the requestor if it does not need it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Issues:</a:t>
            </a: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Current versus outdated requests</a:t>
            </a: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Determining sites with pending requests</a:t>
            </a: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Deciding which site to give the token to</a:t>
            </a:r>
            <a:endParaRPr lang="en-US" sz="2400" dirty="0">
              <a:solidFill>
                <a:srgbClr val="0031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22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Suzuki </a:t>
            </a:r>
            <a:r>
              <a:rPr lang="en-US" dirty="0" err="1"/>
              <a:t>Kasami</a:t>
            </a:r>
            <a:r>
              <a:rPr lang="en-US" dirty="0"/>
              <a:t> Algorithm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814388" y="1009650"/>
            <a:ext cx="9982200" cy="548640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The token:</a:t>
            </a:r>
          </a:p>
          <a:p>
            <a:pPr lvl="2">
              <a:buClr>
                <a:srgbClr val="003192"/>
              </a:buClr>
              <a:buFontTx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Queue (FIFO) Q of requesting processes</a:t>
            </a:r>
          </a:p>
          <a:p>
            <a:pPr lvl="2">
              <a:buClr>
                <a:srgbClr val="003192"/>
              </a:buClr>
              <a:buFontTx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LN[1..n] : sequence number of request that </a:t>
            </a:r>
            <a:r>
              <a:rPr lang="en-US" sz="2400" i="1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j</a:t>
            </a:r>
            <a:r>
              <a:rPr lang="en-US" sz="2400" dirty="0" smtClean="0">
                <a:solidFill>
                  <a:srgbClr val="003192"/>
                </a:solidFill>
              </a:rPr>
              <a:t> executed most recently</a:t>
            </a:r>
          </a:p>
          <a:p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The request message:</a:t>
            </a:r>
          </a:p>
          <a:p>
            <a:pPr lvl="2">
              <a:buClr>
                <a:srgbClr val="003192"/>
              </a:buClr>
              <a:buFontTx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REQUEST(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i="1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, k</a:t>
            </a:r>
            <a:r>
              <a:rPr lang="en-US" sz="2400" dirty="0" smtClean="0">
                <a:solidFill>
                  <a:srgbClr val="003192"/>
                </a:solidFill>
              </a:rPr>
              <a:t>): request message from node 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 for its 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k</a:t>
            </a:r>
            <a:r>
              <a:rPr lang="en-US" sz="2400" baseline="30000" dirty="0" err="1" smtClean="0">
                <a:solidFill>
                  <a:srgbClr val="003192"/>
                </a:solidFill>
              </a:rPr>
              <a:t>th</a:t>
            </a:r>
            <a:r>
              <a:rPr lang="en-US" sz="2400" dirty="0" smtClean="0">
                <a:solidFill>
                  <a:srgbClr val="003192"/>
                </a:solidFill>
              </a:rPr>
              <a:t> critical section execution</a:t>
            </a:r>
          </a:p>
          <a:p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Other data structures</a:t>
            </a:r>
          </a:p>
          <a:p>
            <a:pPr lvl="2">
              <a:buClr>
                <a:srgbClr val="003192"/>
              </a:buClr>
              <a:buFontTx/>
              <a:buChar char="–"/>
            </a:pPr>
            <a:r>
              <a:rPr lang="en-US" sz="2400" dirty="0" err="1" smtClean="0">
                <a:solidFill>
                  <a:srgbClr val="003192"/>
                </a:solidFill>
              </a:rPr>
              <a:t>RN</a:t>
            </a:r>
            <a:r>
              <a:rPr lang="en-US" sz="2400" i="1" baseline="-25000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[1..n] for each node 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, where </a:t>
            </a:r>
            <a:r>
              <a:rPr lang="en-US" sz="2400" dirty="0" err="1" smtClean="0">
                <a:solidFill>
                  <a:srgbClr val="003192"/>
                </a:solidFill>
              </a:rPr>
              <a:t>RN</a:t>
            </a:r>
            <a:r>
              <a:rPr lang="en-US" sz="2400" i="1" baseline="-25000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[ </a:t>
            </a:r>
            <a:r>
              <a:rPr lang="en-US" sz="2400" i="1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j </a:t>
            </a:r>
            <a:r>
              <a:rPr lang="en-US" sz="2400" dirty="0" smtClean="0">
                <a:solidFill>
                  <a:srgbClr val="003192"/>
                </a:solidFill>
              </a:rPr>
              <a:t>] is the largest sequence number received so far by 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 in a REQUEST message from </a:t>
            </a:r>
            <a:r>
              <a:rPr lang="en-US" sz="2400" i="1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j</a:t>
            </a:r>
            <a:r>
              <a:rPr lang="en-US" sz="2400" dirty="0" smtClean="0">
                <a:solidFill>
                  <a:srgbClr val="003192"/>
                </a:solidFill>
              </a:rPr>
              <a:t>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53818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Suzuki </a:t>
            </a:r>
            <a:r>
              <a:rPr lang="en-US" dirty="0" err="1"/>
              <a:t>Kasami</a:t>
            </a:r>
            <a:r>
              <a:rPr lang="en-US" dirty="0"/>
              <a:t> Algorithm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914399" y="1524000"/>
            <a:ext cx="11253787" cy="474345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To request critical section:</a:t>
            </a:r>
          </a:p>
          <a:p>
            <a:pPr lvl="2">
              <a:buClr>
                <a:srgbClr val="003192"/>
              </a:buClr>
              <a:buFontTx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If 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 does not have token, increment </a:t>
            </a:r>
            <a:r>
              <a:rPr lang="en-US" sz="2400" dirty="0" err="1" smtClean="0">
                <a:solidFill>
                  <a:srgbClr val="003192"/>
                </a:solidFill>
              </a:rPr>
              <a:t>RN</a:t>
            </a:r>
            <a:r>
              <a:rPr lang="en-US" sz="2400" i="1" baseline="-25000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[ 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i="1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003192"/>
                </a:solidFill>
              </a:rPr>
              <a:t>] and send REQUEST(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, </a:t>
            </a:r>
            <a:r>
              <a:rPr lang="en-US" sz="2400" dirty="0" err="1" smtClean="0">
                <a:solidFill>
                  <a:srgbClr val="003192"/>
                </a:solidFill>
              </a:rPr>
              <a:t>RN</a:t>
            </a:r>
            <a:r>
              <a:rPr lang="en-US" sz="2400" i="1" baseline="-25000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[ 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i="1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003192"/>
                </a:solidFill>
              </a:rPr>
              <a:t>]) to all nodes</a:t>
            </a:r>
          </a:p>
          <a:p>
            <a:pPr lvl="2">
              <a:buClr>
                <a:srgbClr val="003192"/>
              </a:buClr>
              <a:buFontTx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If 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 has token already, enter critical section if the token is idle (no pending requests), else follow rule to release critical section</a:t>
            </a:r>
          </a:p>
          <a:p>
            <a:pPr lvl="1"/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On receiving REQUEST(</a:t>
            </a:r>
            <a:r>
              <a:rPr lang="en-US" sz="2400" i="1" dirty="0" err="1" smtClean="0">
                <a:latin typeface="Times New Roman" panose="02020603050405020304" pitchFamily="18" charset="0"/>
              </a:rPr>
              <a:t>i</a:t>
            </a:r>
            <a:r>
              <a:rPr lang="en-US" sz="2400" i="1" dirty="0" smtClean="0">
                <a:latin typeface="Times New Roman" panose="02020603050405020304" pitchFamily="18" charset="0"/>
              </a:rPr>
              <a:t>, </a:t>
            </a:r>
            <a:r>
              <a:rPr lang="en-US" sz="2400" i="1" dirty="0" err="1" smtClean="0">
                <a:latin typeface="Times New Roman" panose="02020603050405020304" pitchFamily="18" charset="0"/>
              </a:rPr>
              <a:t>sn</a:t>
            </a:r>
            <a:r>
              <a:rPr lang="en-US" sz="2400" dirty="0" smtClean="0"/>
              <a:t>) at </a:t>
            </a:r>
            <a:r>
              <a:rPr lang="en-US" sz="2400" i="1" dirty="0" smtClean="0">
                <a:latin typeface="Times New Roman" panose="02020603050405020304" pitchFamily="18" charset="0"/>
              </a:rPr>
              <a:t>j</a:t>
            </a:r>
            <a:r>
              <a:rPr lang="en-US" sz="2400" dirty="0" smtClean="0"/>
              <a:t>:</a:t>
            </a:r>
          </a:p>
          <a:p>
            <a:pPr lvl="2">
              <a:buClr>
                <a:srgbClr val="003192"/>
              </a:buClr>
              <a:buFontTx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Set </a:t>
            </a:r>
            <a:r>
              <a:rPr lang="en-US" sz="2400" dirty="0" err="1" smtClean="0">
                <a:solidFill>
                  <a:srgbClr val="003192"/>
                </a:solidFill>
              </a:rPr>
              <a:t>RN</a:t>
            </a:r>
            <a:r>
              <a:rPr lang="en-US" sz="2400" i="1" baseline="-25000" dirty="0" err="1" smtClean="0">
                <a:solidFill>
                  <a:srgbClr val="003192"/>
                </a:solidFill>
              </a:rPr>
              <a:t>j</a:t>
            </a:r>
            <a:r>
              <a:rPr lang="en-US" sz="2400" dirty="0" smtClean="0">
                <a:solidFill>
                  <a:srgbClr val="003192"/>
                </a:solidFill>
              </a:rPr>
              <a:t>[ 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 ] = max(</a:t>
            </a:r>
            <a:r>
              <a:rPr lang="en-US" sz="2400" dirty="0" err="1" smtClean="0">
                <a:solidFill>
                  <a:srgbClr val="003192"/>
                </a:solidFill>
              </a:rPr>
              <a:t>RN</a:t>
            </a:r>
            <a:r>
              <a:rPr lang="en-US" sz="2400" i="1" baseline="-25000" dirty="0" err="1" smtClean="0">
                <a:solidFill>
                  <a:srgbClr val="003192"/>
                </a:solidFill>
              </a:rPr>
              <a:t>j</a:t>
            </a:r>
            <a:r>
              <a:rPr lang="en-US" sz="2400" dirty="0" smtClean="0">
                <a:solidFill>
                  <a:srgbClr val="003192"/>
                </a:solidFill>
              </a:rPr>
              <a:t>[ 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 ], 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sn</a:t>
            </a:r>
            <a:r>
              <a:rPr lang="en-US" sz="2400" dirty="0" smtClean="0">
                <a:solidFill>
                  <a:srgbClr val="003192"/>
                </a:solidFill>
              </a:rPr>
              <a:t>)</a:t>
            </a:r>
          </a:p>
          <a:p>
            <a:pPr lvl="2">
              <a:buClr>
                <a:srgbClr val="003192"/>
              </a:buClr>
              <a:buFontTx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If </a:t>
            </a:r>
            <a:r>
              <a:rPr lang="en-US" sz="2400" i="1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j</a:t>
            </a:r>
            <a:r>
              <a:rPr lang="en-US" sz="2400" dirty="0" smtClean="0">
                <a:solidFill>
                  <a:srgbClr val="003192"/>
                </a:solidFill>
              </a:rPr>
              <a:t> has the token and the token is idle, then send it to 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 if </a:t>
            </a:r>
            <a:r>
              <a:rPr lang="en-US" sz="2400" dirty="0" err="1" smtClean="0">
                <a:solidFill>
                  <a:srgbClr val="003192"/>
                </a:solidFill>
              </a:rPr>
              <a:t>RN</a:t>
            </a:r>
            <a:r>
              <a:rPr lang="en-US" sz="2400" i="1" baseline="-25000" dirty="0" err="1" smtClean="0">
                <a:solidFill>
                  <a:srgbClr val="003192"/>
                </a:solidFill>
              </a:rPr>
              <a:t>j</a:t>
            </a:r>
            <a:r>
              <a:rPr lang="en-US" sz="2400" dirty="0" smtClean="0">
                <a:solidFill>
                  <a:srgbClr val="003192"/>
                </a:solidFill>
              </a:rPr>
              <a:t>[ 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 ] = LN[ 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 ] + 1. If token is not idle, follow rule to release critical section</a:t>
            </a:r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0294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Suzuki </a:t>
            </a:r>
            <a:r>
              <a:rPr lang="en-US" dirty="0" err="1"/>
              <a:t>Kasami</a:t>
            </a:r>
            <a:r>
              <a:rPr lang="en-US" dirty="0"/>
              <a:t> Algorithm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814387" y="1009649"/>
            <a:ext cx="11353800" cy="5369813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To enter critical section:</a:t>
            </a: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Enter CS if token is present</a:t>
            </a:r>
          </a:p>
          <a:p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To release critical section:</a:t>
            </a:r>
          </a:p>
          <a:p>
            <a:pPr lvl="2">
              <a:buClr>
                <a:srgbClr val="003192"/>
              </a:buClr>
              <a:buFontTx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Set LN[ 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i="1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003192"/>
                </a:solidFill>
              </a:rPr>
              <a:t>] = </a:t>
            </a:r>
            <a:r>
              <a:rPr lang="en-US" sz="2400" dirty="0" err="1" smtClean="0">
                <a:solidFill>
                  <a:srgbClr val="003192"/>
                </a:solidFill>
              </a:rPr>
              <a:t>RN</a:t>
            </a:r>
            <a:r>
              <a:rPr lang="en-US" sz="2400" i="1" baseline="-25000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[ 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i="1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003192"/>
                </a:solidFill>
              </a:rPr>
              <a:t>]</a:t>
            </a:r>
          </a:p>
          <a:p>
            <a:pPr lvl="2">
              <a:buClr>
                <a:srgbClr val="003192"/>
              </a:buClr>
              <a:buFontTx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For every node </a:t>
            </a:r>
            <a:r>
              <a:rPr lang="en-US" sz="2400" i="1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j</a:t>
            </a:r>
            <a:r>
              <a:rPr lang="en-US" sz="2400" dirty="0" smtClean="0">
                <a:solidFill>
                  <a:srgbClr val="003192"/>
                </a:solidFill>
              </a:rPr>
              <a:t> which is not in Q (in token), add node</a:t>
            </a:r>
            <a:r>
              <a:rPr lang="en-US" sz="2400" i="1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 j</a:t>
            </a:r>
            <a:r>
              <a:rPr lang="en-US" sz="2400" dirty="0" smtClean="0">
                <a:solidFill>
                  <a:srgbClr val="003192"/>
                </a:solidFill>
              </a:rPr>
              <a:t> to Q if </a:t>
            </a:r>
            <a:r>
              <a:rPr lang="en-US" sz="2400" dirty="0" err="1" smtClean="0">
                <a:solidFill>
                  <a:srgbClr val="003192"/>
                </a:solidFill>
              </a:rPr>
              <a:t>RN</a:t>
            </a:r>
            <a:r>
              <a:rPr lang="en-US" sz="2400" i="1" baseline="-25000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[ </a:t>
            </a:r>
            <a:r>
              <a:rPr lang="en-US" sz="2400" i="1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j </a:t>
            </a:r>
            <a:r>
              <a:rPr lang="en-US" sz="2400" dirty="0" smtClean="0">
                <a:solidFill>
                  <a:srgbClr val="003192"/>
                </a:solidFill>
              </a:rPr>
              <a:t>] = LN[ </a:t>
            </a:r>
            <a:r>
              <a:rPr lang="en-US" sz="2400" i="1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j </a:t>
            </a:r>
            <a:r>
              <a:rPr lang="en-US" sz="2400" dirty="0" smtClean="0">
                <a:solidFill>
                  <a:srgbClr val="003192"/>
                </a:solidFill>
              </a:rPr>
              <a:t>] + 1</a:t>
            </a:r>
          </a:p>
          <a:p>
            <a:pPr lvl="2">
              <a:buClr>
                <a:srgbClr val="003192"/>
              </a:buClr>
              <a:buFontTx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If Q is non empty after the above, delete first node from Q and send the token to that node</a:t>
            </a:r>
            <a:endParaRPr lang="en-US" sz="2400" dirty="0">
              <a:solidFill>
                <a:srgbClr val="0031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42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Mutual Exclusion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914400" y="1295400"/>
            <a:ext cx="11057096" cy="527685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 smtClean="0"/>
              <a:t>Very well-understood in shared memory systems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 smtClean="0"/>
              <a:t>Requirements:</a:t>
            </a: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dirty="0" smtClean="0">
                <a:solidFill>
                  <a:srgbClr val="003192"/>
                </a:solidFill>
              </a:rPr>
              <a:t>at most one process in critical section (safety)</a:t>
            </a: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dirty="0" smtClean="0">
                <a:solidFill>
                  <a:srgbClr val="003192"/>
                </a:solidFill>
              </a:rPr>
              <a:t>if more than one requesting process, someone enters (</a:t>
            </a:r>
            <a:r>
              <a:rPr lang="en-US" dirty="0" err="1" smtClean="0">
                <a:solidFill>
                  <a:srgbClr val="003192"/>
                </a:solidFill>
              </a:rPr>
              <a:t>liveness</a:t>
            </a:r>
            <a:r>
              <a:rPr lang="en-US" dirty="0" smtClean="0">
                <a:solidFill>
                  <a:srgbClr val="003192"/>
                </a:solidFill>
              </a:rPr>
              <a:t>)</a:t>
            </a: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dirty="0" smtClean="0">
                <a:solidFill>
                  <a:srgbClr val="003192"/>
                </a:solidFill>
              </a:rPr>
              <a:t>a requesting process enters within a finite time (no starvation)</a:t>
            </a: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dirty="0" smtClean="0">
                <a:solidFill>
                  <a:srgbClr val="003192"/>
                </a:solidFill>
              </a:rPr>
              <a:t>requests are granted in order (fairness)</a:t>
            </a:r>
            <a:endParaRPr lang="en-US" dirty="0">
              <a:solidFill>
                <a:srgbClr val="0031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4780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Notable features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914399" y="1295400"/>
            <a:ext cx="10872787" cy="480060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No. of messages: </a:t>
            </a: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0 if node holds the token already, n otherwise</a:t>
            </a:r>
          </a:p>
          <a:p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Synchronization delay: </a:t>
            </a: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0 (node has the token) or max. message delay (token is elsewhere)</a:t>
            </a:r>
          </a:p>
          <a:p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No starvation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2685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Raymond’s Algorithm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814386" y="1084706"/>
            <a:ext cx="11157109" cy="501015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Forms a directed tree (logical) with the token-holder as root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Each node has variable “</a:t>
            </a:r>
            <a:r>
              <a:rPr lang="en-US" sz="2400" i="1" dirty="0" smtClean="0"/>
              <a:t>Holder</a:t>
            </a:r>
            <a:r>
              <a:rPr lang="en-US" sz="2400" dirty="0" smtClean="0"/>
              <a:t>” that points to its parent on the path to the root. </a:t>
            </a: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Root’s Holder variable points to itself</a:t>
            </a:r>
          </a:p>
          <a:p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Each node </a:t>
            </a:r>
            <a:r>
              <a:rPr lang="en-US" sz="2400" i="1" dirty="0" err="1" smtClean="0">
                <a:latin typeface="Times New Roman" panose="02020603050405020304" pitchFamily="18" charset="0"/>
              </a:rPr>
              <a:t>i</a:t>
            </a:r>
            <a:r>
              <a:rPr lang="en-US" sz="2400" dirty="0" smtClean="0"/>
              <a:t> has a FIFO request queue </a:t>
            </a:r>
            <a:r>
              <a:rPr lang="en-US" sz="2400" i="1" dirty="0" smtClean="0">
                <a:latin typeface="Times New Roman" panose="02020603050405020304" pitchFamily="18" charset="0"/>
              </a:rPr>
              <a:t>Q</a:t>
            </a:r>
            <a:r>
              <a:rPr lang="en-US" sz="2400" i="1" baseline="-25000" dirty="0" smtClean="0">
                <a:latin typeface="Times New Roman" panose="02020603050405020304" pitchFamily="18" charset="0"/>
              </a:rPr>
              <a:t>i</a:t>
            </a:r>
          </a:p>
          <a:p>
            <a:endParaRPr lang="en-US" sz="2400" i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815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Raymond’s Algorithm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630080" y="1009650"/>
            <a:ext cx="11341416" cy="487680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To request critical section:</a:t>
            </a:r>
          </a:p>
          <a:p>
            <a:pPr lvl="2">
              <a:buClr>
                <a:srgbClr val="003192"/>
              </a:buClr>
              <a:buFontTx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Send REQUEST to parent on the tree, provided 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 does not hold the token currently and </a:t>
            </a:r>
            <a:r>
              <a:rPr lang="en-US" sz="2400" i="1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Q</a:t>
            </a:r>
            <a:r>
              <a:rPr lang="en-US" sz="2400" i="1" baseline="-25000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 is empty. Then place request in </a:t>
            </a:r>
            <a:r>
              <a:rPr lang="en-US" sz="2400" i="1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Q</a:t>
            </a:r>
            <a:r>
              <a:rPr lang="en-US" sz="2400" i="1" baseline="-25000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</a:p>
          <a:p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When a non-root node </a:t>
            </a:r>
            <a:r>
              <a:rPr lang="en-US" sz="2400" i="1" dirty="0" smtClean="0">
                <a:latin typeface="Times New Roman" panose="02020603050405020304" pitchFamily="18" charset="0"/>
              </a:rPr>
              <a:t>j</a:t>
            </a:r>
            <a:r>
              <a:rPr lang="en-US" sz="2400" dirty="0" smtClean="0"/>
              <a:t> receives a request from </a:t>
            </a:r>
            <a:r>
              <a:rPr lang="en-US" sz="2400" i="1" dirty="0" err="1" smtClean="0">
                <a:latin typeface="Times New Roman" panose="02020603050405020304" pitchFamily="18" charset="0"/>
              </a:rPr>
              <a:t>i</a:t>
            </a:r>
            <a:endParaRPr lang="en-US" sz="2400" i="1" dirty="0" smtClean="0">
              <a:latin typeface="Times New Roman" panose="02020603050405020304" pitchFamily="18" charset="0"/>
            </a:endParaRPr>
          </a:p>
          <a:p>
            <a:pPr lvl="2">
              <a:buClr>
                <a:srgbClr val="003192"/>
              </a:buClr>
              <a:buFontTx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place request in 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Q</a:t>
            </a:r>
            <a:r>
              <a:rPr lang="en-US" sz="2400" i="1" baseline="-25000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j</a:t>
            </a:r>
            <a:endParaRPr lang="en-US" sz="2400" i="1" baseline="-25000" dirty="0" smtClean="0">
              <a:solidFill>
                <a:srgbClr val="003192"/>
              </a:solidFill>
              <a:latin typeface="Times New Roman" panose="02020603050405020304" pitchFamily="18" charset="0"/>
            </a:endParaRPr>
          </a:p>
          <a:p>
            <a:pPr lvl="2">
              <a:buClr>
                <a:srgbClr val="003192"/>
              </a:buClr>
              <a:buFontTx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send REQUEST to parent if no previous REQUEST sent</a:t>
            </a:r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63722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Raymond’s Algorithm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814387" y="1162049"/>
            <a:ext cx="11157109" cy="5217413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When the root receives a REQUEST:</a:t>
            </a: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send the token to the requesting node</a:t>
            </a: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set </a:t>
            </a:r>
            <a:r>
              <a:rPr lang="en-US" sz="2400" i="1" dirty="0" smtClean="0">
                <a:solidFill>
                  <a:srgbClr val="003192"/>
                </a:solidFill>
              </a:rPr>
              <a:t>Holder</a:t>
            </a:r>
            <a:r>
              <a:rPr lang="en-US" sz="2400" dirty="0" smtClean="0">
                <a:solidFill>
                  <a:srgbClr val="003192"/>
                </a:solidFill>
              </a:rPr>
              <a:t> variable to point to that node</a:t>
            </a:r>
          </a:p>
          <a:p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When a node receives the token:</a:t>
            </a: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delete first entry from the queue</a:t>
            </a: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send token to that node</a:t>
            </a: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set </a:t>
            </a:r>
            <a:r>
              <a:rPr lang="en-US" sz="2400" i="1" dirty="0" smtClean="0">
                <a:solidFill>
                  <a:srgbClr val="003192"/>
                </a:solidFill>
              </a:rPr>
              <a:t>Holder</a:t>
            </a:r>
            <a:r>
              <a:rPr lang="en-US" sz="2400" dirty="0" smtClean="0">
                <a:solidFill>
                  <a:srgbClr val="003192"/>
                </a:solidFill>
              </a:rPr>
              <a:t> variable to point to that node</a:t>
            </a: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if queue is non-empty, send a REQUEST message to the parent (node pointed at by </a:t>
            </a:r>
            <a:r>
              <a:rPr lang="en-US" sz="2400" i="1" dirty="0" smtClean="0">
                <a:solidFill>
                  <a:srgbClr val="003192"/>
                </a:solidFill>
              </a:rPr>
              <a:t>Holder</a:t>
            </a:r>
            <a:r>
              <a:rPr lang="en-US" sz="2400" dirty="0" smtClean="0">
                <a:solidFill>
                  <a:srgbClr val="003192"/>
                </a:solidFill>
              </a:rPr>
              <a:t> variable)</a:t>
            </a: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endParaRPr lang="en-US" sz="2400" dirty="0">
              <a:solidFill>
                <a:srgbClr val="0031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720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Raymond’s </a:t>
            </a:r>
            <a:r>
              <a:rPr lang="en-US" sz="44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Algorithm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" name="Rectangle 9"/>
          <p:cNvSpPr txBox="1">
            <a:spLocks noChangeArrowheads="1"/>
          </p:cNvSpPr>
          <p:nvPr/>
        </p:nvSpPr>
        <p:spPr>
          <a:xfrm>
            <a:off x="738187" y="1314449"/>
            <a:ext cx="11233309" cy="5065013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To execute critical section:</a:t>
            </a: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enter if token is received and own entry is at the top of the queue; delete the entry from the queue</a:t>
            </a:r>
          </a:p>
          <a:p>
            <a:pPr lvl="1"/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To release critical section</a:t>
            </a: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if queue is non-empty, delete first entry from the queue, send token to that node and make </a:t>
            </a:r>
            <a:r>
              <a:rPr lang="en-US" sz="2400" i="1" dirty="0" smtClean="0">
                <a:solidFill>
                  <a:srgbClr val="003192"/>
                </a:solidFill>
              </a:rPr>
              <a:t>Holder</a:t>
            </a:r>
            <a:r>
              <a:rPr lang="en-US" sz="2400" dirty="0" smtClean="0">
                <a:solidFill>
                  <a:srgbClr val="003192"/>
                </a:solidFill>
              </a:rPr>
              <a:t> variable point to that node</a:t>
            </a: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If queue is still non-empty, send a REQUEST message to the parent (node pointed at by </a:t>
            </a:r>
            <a:r>
              <a:rPr lang="en-US" sz="2400" i="1" dirty="0" smtClean="0">
                <a:solidFill>
                  <a:srgbClr val="003192"/>
                </a:solidFill>
              </a:rPr>
              <a:t>Holder</a:t>
            </a:r>
            <a:r>
              <a:rPr lang="en-US" sz="2400" dirty="0" smtClean="0">
                <a:solidFill>
                  <a:srgbClr val="003192"/>
                </a:solidFill>
              </a:rPr>
              <a:t> variable)</a:t>
            </a:r>
            <a:endParaRPr lang="en-US" sz="2400" dirty="0">
              <a:solidFill>
                <a:srgbClr val="0031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9984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Notable features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814387" y="1085850"/>
            <a:ext cx="7567613" cy="501015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Average message complexity: O(log n)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Sync. delay = (T log n)/2, where T = max. message delay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3531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Types of Dist. Mutual Exclusion Algorithms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Rectangle 3077"/>
          <p:cNvSpPr txBox="1">
            <a:spLocks noChangeArrowheads="1"/>
          </p:cNvSpPr>
          <p:nvPr/>
        </p:nvSpPr>
        <p:spPr>
          <a:xfrm>
            <a:off x="525066" y="1162050"/>
            <a:ext cx="9966721" cy="533400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Non-token based / Permission based</a:t>
            </a:r>
          </a:p>
          <a:p>
            <a:pPr lvl="2">
              <a:lnSpc>
                <a:spcPct val="110000"/>
              </a:lnSpc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Permission from all processes: e.g. </a:t>
            </a:r>
            <a:r>
              <a:rPr lang="en-US" sz="2400" dirty="0" err="1" smtClean="0">
                <a:solidFill>
                  <a:srgbClr val="003192"/>
                </a:solidFill>
              </a:rPr>
              <a:t>Lamport</a:t>
            </a:r>
            <a:r>
              <a:rPr lang="en-US" sz="2400" dirty="0" smtClean="0">
                <a:solidFill>
                  <a:srgbClr val="003192"/>
                </a:solidFill>
              </a:rPr>
              <a:t>, </a:t>
            </a:r>
            <a:r>
              <a:rPr lang="en-US" sz="2400" dirty="0" err="1" smtClean="0">
                <a:solidFill>
                  <a:srgbClr val="003192"/>
                </a:solidFill>
              </a:rPr>
              <a:t>Ricart-Agarwala</a:t>
            </a:r>
            <a:r>
              <a:rPr lang="en-US" sz="2400" dirty="0" smtClean="0">
                <a:solidFill>
                  <a:srgbClr val="003192"/>
                </a:solidFill>
              </a:rPr>
              <a:t>, </a:t>
            </a:r>
            <a:r>
              <a:rPr lang="en-US" sz="2400" dirty="0" err="1" smtClean="0">
                <a:solidFill>
                  <a:srgbClr val="003192"/>
                </a:solidFill>
              </a:rPr>
              <a:t>Raicourol-Carvalho</a:t>
            </a:r>
            <a:r>
              <a:rPr lang="en-US" sz="2400" dirty="0" smtClean="0">
                <a:solidFill>
                  <a:srgbClr val="003192"/>
                </a:solidFill>
              </a:rPr>
              <a:t> etc.</a:t>
            </a:r>
          </a:p>
          <a:p>
            <a:pPr lvl="2">
              <a:lnSpc>
                <a:spcPct val="110000"/>
              </a:lnSpc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Permission from a subset: ex. </a:t>
            </a:r>
            <a:r>
              <a:rPr lang="en-US" sz="2400" dirty="0" err="1" smtClean="0">
                <a:solidFill>
                  <a:srgbClr val="003192"/>
                </a:solidFill>
              </a:rPr>
              <a:t>Maekawa</a:t>
            </a:r>
            <a:endParaRPr lang="en-US" sz="2400" dirty="0" smtClean="0">
              <a:solidFill>
                <a:srgbClr val="003192"/>
              </a:solidFill>
            </a:endParaRPr>
          </a:p>
          <a:p>
            <a:pPr lvl="2"/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Token based</a:t>
            </a: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ex. Suzuki-</a:t>
            </a:r>
            <a:r>
              <a:rPr lang="en-US" sz="2400" dirty="0" err="1" smtClean="0">
                <a:solidFill>
                  <a:srgbClr val="003192"/>
                </a:solidFill>
              </a:rPr>
              <a:t>Kasami</a:t>
            </a:r>
            <a:endParaRPr lang="en-US" sz="2400" dirty="0" smtClean="0">
              <a:solidFill>
                <a:srgbClr val="003192"/>
              </a:solidFill>
            </a:endParaRPr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01493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Some Complexity Measures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814387" y="1390650"/>
            <a:ext cx="10090307" cy="518160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No. of messages/critical section entry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Synchronization delay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Response time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Throughput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36939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Lamport’s</a:t>
            </a:r>
            <a:r>
              <a:rPr lang="en-US" dirty="0"/>
              <a:t> Algorithm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630080" y="1085850"/>
            <a:ext cx="11341416" cy="548640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Every node </a:t>
            </a:r>
            <a:r>
              <a:rPr lang="en-US" sz="2400" i="1" dirty="0" err="1" smtClean="0">
                <a:latin typeface="Times New Roman" panose="02020603050405020304" pitchFamily="18" charset="0"/>
              </a:rPr>
              <a:t>i</a:t>
            </a:r>
            <a:r>
              <a:rPr lang="en-US" sz="2400" dirty="0" smtClean="0"/>
              <a:t> has a request queue </a:t>
            </a:r>
            <a:r>
              <a:rPr lang="en-US" sz="2400" i="1" dirty="0" smtClean="0">
                <a:latin typeface="Times New Roman" panose="02020603050405020304" pitchFamily="18" charset="0"/>
              </a:rPr>
              <a:t>q</a:t>
            </a:r>
            <a:r>
              <a:rPr lang="en-US" sz="2400" i="1" baseline="-25000" dirty="0" smtClean="0">
                <a:latin typeface="Times New Roman" panose="02020603050405020304" pitchFamily="18" charset="0"/>
              </a:rPr>
              <a:t>i</a:t>
            </a:r>
            <a:r>
              <a:rPr lang="en-US" sz="2400" dirty="0" smtClean="0"/>
              <a:t> </a:t>
            </a:r>
          </a:p>
          <a:p>
            <a:pPr marL="1423035" lvl="2" indent="-342900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keeps requests sorted by logical timestamps (total ordering enforced by including process id in the timestamps) </a:t>
            </a:r>
          </a:p>
          <a:p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To request critical section:</a:t>
            </a:r>
          </a:p>
          <a:p>
            <a:pPr lvl="2">
              <a:buClr>
                <a:srgbClr val="003192"/>
              </a:buClr>
              <a:buFontTx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send </a:t>
            </a:r>
            <a:r>
              <a:rPr lang="en-US" sz="2400" dirty="0" err="1" smtClean="0">
                <a:solidFill>
                  <a:srgbClr val="003192"/>
                </a:solidFill>
              </a:rPr>
              <a:t>timestamped</a:t>
            </a:r>
            <a:r>
              <a:rPr lang="en-US" sz="2400" dirty="0" smtClean="0">
                <a:solidFill>
                  <a:srgbClr val="003192"/>
                </a:solidFill>
              </a:rPr>
              <a:t> REQUEST(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tsi</a:t>
            </a:r>
            <a:r>
              <a:rPr lang="en-US" sz="2400" i="1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, 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) to all other nodes</a:t>
            </a:r>
          </a:p>
          <a:p>
            <a:pPr lvl="2">
              <a:buClr>
                <a:srgbClr val="003192"/>
              </a:buClr>
              <a:buFontTx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put (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tsi</a:t>
            </a:r>
            <a:r>
              <a:rPr lang="en-US" sz="2400" i="1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, 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) in its own queue</a:t>
            </a:r>
          </a:p>
          <a:p>
            <a:pPr lvl="1"/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On receiving a request (</a:t>
            </a:r>
            <a:r>
              <a:rPr lang="en-US" sz="2400" i="1" dirty="0" err="1" smtClean="0">
                <a:latin typeface="Times New Roman" panose="02020603050405020304" pitchFamily="18" charset="0"/>
              </a:rPr>
              <a:t>tsi</a:t>
            </a:r>
            <a:r>
              <a:rPr lang="en-US" sz="2400" i="1" dirty="0" smtClean="0">
                <a:latin typeface="Times New Roman" panose="02020603050405020304" pitchFamily="18" charset="0"/>
              </a:rPr>
              <a:t>, </a:t>
            </a:r>
            <a:r>
              <a:rPr lang="en-US" sz="2400" i="1" dirty="0" err="1" smtClean="0">
                <a:latin typeface="Times New Roman" panose="02020603050405020304" pitchFamily="18" charset="0"/>
              </a:rPr>
              <a:t>i</a:t>
            </a:r>
            <a:r>
              <a:rPr lang="en-US" sz="2400" dirty="0" smtClean="0"/>
              <a:t>):</a:t>
            </a:r>
          </a:p>
          <a:p>
            <a:pPr lvl="2">
              <a:buClr>
                <a:srgbClr val="003192"/>
              </a:buClr>
              <a:buFontTx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send </a:t>
            </a:r>
            <a:r>
              <a:rPr lang="en-US" sz="2400" dirty="0" err="1" smtClean="0">
                <a:solidFill>
                  <a:srgbClr val="003192"/>
                </a:solidFill>
              </a:rPr>
              <a:t>timestamped</a:t>
            </a:r>
            <a:r>
              <a:rPr lang="en-US" sz="2400" dirty="0" smtClean="0">
                <a:solidFill>
                  <a:srgbClr val="003192"/>
                </a:solidFill>
              </a:rPr>
              <a:t> REPLY to the requesting node </a:t>
            </a:r>
            <a:r>
              <a:rPr lang="en-US" sz="2400" dirty="0" err="1" smtClean="0">
                <a:solidFill>
                  <a:srgbClr val="003192"/>
                </a:solidFill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 </a:t>
            </a:r>
          </a:p>
          <a:p>
            <a:pPr lvl="2">
              <a:buClr>
                <a:srgbClr val="003192"/>
              </a:buClr>
              <a:buFontTx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put request (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tsi</a:t>
            </a:r>
            <a:r>
              <a:rPr lang="en-US" sz="2400" i="1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, 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) in the queue</a:t>
            </a:r>
            <a:endParaRPr lang="en-US" sz="2400" dirty="0">
              <a:solidFill>
                <a:srgbClr val="0031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815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Lamport’s</a:t>
            </a:r>
            <a:r>
              <a:rPr lang="en-US" dirty="0"/>
              <a:t> Algorithm contd..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630080" y="1009650"/>
            <a:ext cx="11341416" cy="556260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To enter critical section:</a:t>
            </a: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/>
              <a:t>Process </a:t>
            </a:r>
            <a:r>
              <a:rPr lang="en-US" sz="2400" i="1" dirty="0" err="1" smtClean="0">
                <a:latin typeface="Times New Roman" panose="02020603050405020304" pitchFamily="18" charset="0"/>
              </a:rPr>
              <a:t>i</a:t>
            </a:r>
            <a:r>
              <a:rPr lang="en-US" sz="2400" dirty="0" smtClean="0"/>
              <a:t> enters critical section if:</a:t>
            </a:r>
          </a:p>
          <a:p>
            <a:pPr lvl="3">
              <a:buClr>
                <a:srgbClr val="003192"/>
              </a:buClr>
            </a:pPr>
            <a:r>
              <a:rPr lang="en-US" sz="2400" dirty="0" smtClean="0">
                <a:solidFill>
                  <a:srgbClr val="003192"/>
                </a:solidFill>
              </a:rPr>
              <a:t>(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tsi</a:t>
            </a:r>
            <a:r>
              <a:rPr lang="en-US" sz="2400" i="1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, 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) is at the top if its own queue, and </a:t>
            </a:r>
          </a:p>
          <a:p>
            <a:pPr lvl="3">
              <a:buClr>
                <a:srgbClr val="003192"/>
              </a:buClr>
            </a:pPr>
            <a:r>
              <a:rPr lang="en-US" sz="2400" dirty="0" smtClean="0">
                <a:solidFill>
                  <a:srgbClr val="003192"/>
                </a:solidFill>
              </a:rPr>
              <a:t>Process 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 has received a message (any message) with timestamp larger than (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tsi</a:t>
            </a:r>
            <a:r>
              <a:rPr lang="en-US" sz="2400" i="1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, 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) from ALL other nodes.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To release critical section:</a:t>
            </a:r>
          </a:p>
          <a:p>
            <a:pPr lvl="2">
              <a:buClr>
                <a:srgbClr val="003192"/>
              </a:buClr>
              <a:buFontTx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Process 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 removes its request from its own queue and sends a </a:t>
            </a:r>
            <a:r>
              <a:rPr lang="en-US" sz="2400" dirty="0" err="1" smtClean="0">
                <a:solidFill>
                  <a:srgbClr val="003192"/>
                </a:solidFill>
              </a:rPr>
              <a:t>timestamped</a:t>
            </a:r>
            <a:r>
              <a:rPr lang="en-US" sz="2400" dirty="0" smtClean="0">
                <a:solidFill>
                  <a:srgbClr val="003192"/>
                </a:solidFill>
              </a:rPr>
              <a:t> RELEASE message to all other nodes</a:t>
            </a:r>
          </a:p>
          <a:p>
            <a:pPr lvl="2">
              <a:buClr>
                <a:srgbClr val="003192"/>
              </a:buClr>
              <a:buFontTx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On receiving a RELEASE message from 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, </a:t>
            </a:r>
            <a:r>
              <a:rPr lang="en-US" sz="2400" i="1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’s request is removed from the local request queue</a:t>
            </a:r>
            <a:endParaRPr lang="en-US" sz="2400" dirty="0">
              <a:solidFill>
                <a:srgbClr val="0031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729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Some notable points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630080" y="1085850"/>
            <a:ext cx="11341416" cy="4953000"/>
          </a:xfrm>
          <a:prstGeom prst="rect">
            <a:avLst/>
          </a:prstGeom>
        </p:spPr>
        <p:txBody>
          <a:bodyPr vert="horz" lIns="102870" tIns="51435" rIns="102870" bIns="51435" rtlCol="0">
            <a:no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Purpose of REPLY messages from node </a:t>
            </a:r>
            <a:r>
              <a:rPr lang="en-US" sz="2400" i="1" dirty="0" err="1" smtClean="0">
                <a:latin typeface="Times New Roman" panose="02020603050405020304" pitchFamily="18" charset="0"/>
              </a:rPr>
              <a:t>i</a:t>
            </a:r>
            <a:r>
              <a:rPr lang="en-US" sz="2400" dirty="0" smtClean="0"/>
              <a:t> to </a:t>
            </a:r>
            <a:r>
              <a:rPr lang="en-US" sz="2400" i="1" dirty="0" smtClean="0">
                <a:latin typeface="Times New Roman" panose="02020603050405020304" pitchFamily="18" charset="0"/>
              </a:rPr>
              <a:t>j</a:t>
            </a:r>
            <a:r>
              <a:rPr lang="en-US" sz="2400" dirty="0" smtClean="0"/>
              <a:t> is to ensure that </a:t>
            </a:r>
            <a:r>
              <a:rPr lang="en-US" sz="2400" i="1" dirty="0" smtClean="0">
                <a:latin typeface="Times New Roman" panose="02020603050405020304" pitchFamily="18" charset="0"/>
              </a:rPr>
              <a:t>j</a:t>
            </a:r>
            <a:r>
              <a:rPr lang="en-US" sz="2400" dirty="0" smtClean="0"/>
              <a:t> knows of all requests of </a:t>
            </a:r>
            <a:r>
              <a:rPr lang="en-US" sz="2400" i="1" dirty="0" err="1" smtClean="0">
                <a:latin typeface="Times New Roman" panose="02020603050405020304" pitchFamily="18" charset="0"/>
              </a:rPr>
              <a:t>i</a:t>
            </a:r>
            <a:r>
              <a:rPr lang="en-US" sz="2400" dirty="0" smtClean="0"/>
              <a:t> prior to sending the REPLY (and therefore, possibly any request of </a:t>
            </a:r>
            <a:r>
              <a:rPr lang="en-US" sz="2400" i="1" dirty="0" err="1" smtClean="0">
                <a:latin typeface="Times New Roman" panose="02020603050405020304" pitchFamily="18" charset="0"/>
              </a:rPr>
              <a:t>i</a:t>
            </a:r>
            <a:r>
              <a:rPr lang="en-US" sz="2400" dirty="0" smtClean="0"/>
              <a:t> with timestamp lower than </a:t>
            </a:r>
            <a:r>
              <a:rPr lang="en-US" sz="2400" i="1" dirty="0" smtClean="0">
                <a:latin typeface="Times New Roman" panose="02020603050405020304" pitchFamily="18" charset="0"/>
              </a:rPr>
              <a:t>j</a:t>
            </a:r>
            <a:r>
              <a:rPr lang="en-US" sz="2400" dirty="0" smtClean="0"/>
              <a:t>’s request)</a:t>
            </a:r>
          </a:p>
          <a:p>
            <a:pPr marL="342900" indent="-342900">
              <a:lnSpc>
                <a:spcPct val="60000"/>
              </a:lnSpc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Requires FIFO channels. </a:t>
            </a:r>
          </a:p>
          <a:p>
            <a:pPr marL="342900" indent="-342900">
              <a:lnSpc>
                <a:spcPct val="70000"/>
              </a:lnSpc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3(</a:t>
            </a:r>
            <a:r>
              <a:rPr lang="en-US" sz="2400" i="1" dirty="0" smtClean="0"/>
              <a:t>n</a:t>
            </a:r>
            <a:r>
              <a:rPr lang="en-US" sz="2400" dirty="0" smtClean="0"/>
              <a:t> – 1 ) messages per critical section invocation</a:t>
            </a:r>
          </a:p>
          <a:p>
            <a:pPr marL="342900" indent="-342900">
              <a:lnSpc>
                <a:spcPct val="60000"/>
              </a:lnSpc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Synchronization delay = max </a:t>
            </a:r>
            <a:r>
              <a:rPr lang="en-US" sz="2400" dirty="0" err="1" smtClean="0"/>
              <a:t>mesg</a:t>
            </a:r>
            <a:r>
              <a:rPr lang="en-US" sz="2400" dirty="0" smtClean="0"/>
              <a:t> transmission time</a:t>
            </a:r>
          </a:p>
          <a:p>
            <a:pPr marL="342900" indent="-342900">
              <a:lnSpc>
                <a:spcPct val="60000"/>
              </a:lnSpc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Requests are granted in order of increasing timestamps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575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</a:t>
            </a:r>
            <a:r>
              <a:rPr lang="en-US" dirty="0" err="1"/>
              <a:t>Ricart-Agrawala</a:t>
            </a:r>
            <a:r>
              <a:rPr lang="en-US" dirty="0"/>
              <a:t> Algorithm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738187" y="961440"/>
            <a:ext cx="11233309" cy="5763209"/>
          </a:xfrm>
          <a:prstGeom prst="rect">
            <a:avLst/>
          </a:prstGeom>
        </p:spPr>
        <p:txBody>
          <a:bodyPr vert="horz" lIns="102870" tIns="51435" rIns="102870" bIns="51435" rtlCol="0">
            <a:no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Improvement over </a:t>
            </a:r>
            <a:r>
              <a:rPr lang="en-US" sz="2400" dirty="0" err="1" smtClean="0"/>
              <a:t>Lamport’s</a:t>
            </a:r>
            <a:endParaRPr lang="en-US" sz="2400" dirty="0" smtClean="0"/>
          </a:p>
          <a:p>
            <a:pPr marL="342900" indent="-342900">
              <a:lnSpc>
                <a:spcPct val="50000"/>
              </a:lnSpc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Main Idea:</a:t>
            </a:r>
          </a:p>
          <a:p>
            <a:pPr lvl="2">
              <a:buClr>
                <a:srgbClr val="003192"/>
              </a:buClr>
              <a:buFontTx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node </a:t>
            </a:r>
            <a:r>
              <a:rPr lang="en-US" sz="2400" i="1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j</a:t>
            </a:r>
            <a:r>
              <a:rPr lang="en-US" sz="2400" dirty="0" smtClean="0">
                <a:solidFill>
                  <a:srgbClr val="003192"/>
                </a:solidFill>
              </a:rPr>
              <a:t> need not send a REPLY to node 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 if </a:t>
            </a:r>
            <a:r>
              <a:rPr lang="en-US" sz="2400" i="1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j</a:t>
            </a:r>
            <a:r>
              <a:rPr lang="en-US" sz="2400" dirty="0" smtClean="0">
                <a:solidFill>
                  <a:srgbClr val="003192"/>
                </a:solidFill>
              </a:rPr>
              <a:t> has a request with timestamp lower than the request of 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 (since 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 cannot enter before </a:t>
            </a:r>
            <a:r>
              <a:rPr lang="en-US" sz="2400" i="1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j</a:t>
            </a:r>
            <a:r>
              <a:rPr lang="en-US" sz="2400" dirty="0" smtClean="0">
                <a:solidFill>
                  <a:srgbClr val="003192"/>
                </a:solidFill>
              </a:rPr>
              <a:t> anyway in this case)</a:t>
            </a:r>
          </a:p>
          <a:p>
            <a:pPr>
              <a:lnSpc>
                <a:spcPct val="50000"/>
              </a:lnSpc>
            </a:pPr>
            <a:endParaRPr lang="en-US" sz="2400" dirty="0" smtClean="0">
              <a:solidFill>
                <a:srgbClr val="003192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Does not require FIFO</a:t>
            </a:r>
          </a:p>
          <a:p>
            <a:pPr marL="342900" indent="-342900">
              <a:lnSpc>
                <a:spcPct val="60000"/>
              </a:lnSpc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2(n – 1) messages per critical section invocation</a:t>
            </a:r>
          </a:p>
          <a:p>
            <a:pPr marL="342900" indent="-342900">
              <a:lnSpc>
                <a:spcPct val="50000"/>
              </a:lnSpc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Synchronization delay = max. message transmission time</a:t>
            </a:r>
          </a:p>
          <a:p>
            <a:pPr marL="342900" indent="-342900">
              <a:lnSpc>
                <a:spcPct val="40000"/>
              </a:lnSpc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Requests granted in order of increasing timestamps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0117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</a:t>
            </a:r>
            <a:r>
              <a:rPr lang="en-US" dirty="0" err="1"/>
              <a:t>Ricart-Agrawala</a:t>
            </a:r>
            <a:r>
              <a:rPr lang="en-US" dirty="0"/>
              <a:t> Algorithm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661987" y="857249"/>
            <a:ext cx="11233309" cy="5943601"/>
          </a:xfrm>
          <a:prstGeom prst="rect">
            <a:avLst/>
          </a:prstGeom>
        </p:spPr>
        <p:txBody>
          <a:bodyPr vert="horz" lIns="102870" tIns="51435" rIns="102870" bIns="51435" rtlCol="0">
            <a:no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To request critical section:</a:t>
            </a: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send </a:t>
            </a:r>
            <a:r>
              <a:rPr lang="en-US" sz="2400" dirty="0" err="1" smtClean="0">
                <a:solidFill>
                  <a:srgbClr val="003192"/>
                </a:solidFill>
              </a:rPr>
              <a:t>timestamped</a:t>
            </a:r>
            <a:r>
              <a:rPr lang="en-US" sz="2400" dirty="0" smtClean="0">
                <a:solidFill>
                  <a:srgbClr val="003192"/>
                </a:solidFill>
              </a:rPr>
              <a:t> REQUEST message (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tsi</a:t>
            </a:r>
            <a:r>
              <a:rPr lang="en-US" sz="2400" i="1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, 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)</a:t>
            </a:r>
          </a:p>
          <a:p>
            <a:pPr>
              <a:lnSpc>
                <a:spcPct val="60000"/>
              </a:lnSpc>
            </a:pPr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On receiving request (</a:t>
            </a:r>
            <a:r>
              <a:rPr lang="en-US" sz="2400" i="1" dirty="0" err="1" smtClean="0">
                <a:latin typeface="Times New Roman" panose="02020603050405020304" pitchFamily="18" charset="0"/>
              </a:rPr>
              <a:t>tsi</a:t>
            </a:r>
            <a:r>
              <a:rPr lang="en-US" sz="2400" i="1" dirty="0" smtClean="0">
                <a:latin typeface="Times New Roman" panose="02020603050405020304" pitchFamily="18" charset="0"/>
              </a:rPr>
              <a:t>, </a:t>
            </a:r>
            <a:r>
              <a:rPr lang="en-US" sz="2400" i="1" dirty="0" err="1" smtClean="0">
                <a:latin typeface="Times New Roman" panose="02020603050405020304" pitchFamily="18" charset="0"/>
              </a:rPr>
              <a:t>i</a:t>
            </a:r>
            <a:r>
              <a:rPr lang="en-US" sz="2400" dirty="0" smtClean="0"/>
              <a:t>) at </a:t>
            </a:r>
            <a:r>
              <a:rPr lang="en-US" sz="2400" i="1" dirty="0" smtClean="0">
                <a:latin typeface="Times New Roman" panose="02020603050405020304" pitchFamily="18" charset="0"/>
              </a:rPr>
              <a:t>j</a:t>
            </a:r>
            <a:r>
              <a:rPr lang="en-US" sz="2400" dirty="0" smtClean="0"/>
              <a:t>:</a:t>
            </a:r>
          </a:p>
          <a:p>
            <a:pPr lvl="2">
              <a:buClr>
                <a:srgbClr val="003192"/>
              </a:buClr>
              <a:buFontTx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send REPLY to </a:t>
            </a: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 if </a:t>
            </a:r>
            <a:r>
              <a:rPr lang="en-US" sz="2400" i="1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j</a:t>
            </a:r>
            <a:r>
              <a:rPr lang="en-US" sz="2400" dirty="0" smtClean="0">
                <a:solidFill>
                  <a:srgbClr val="003192"/>
                </a:solidFill>
              </a:rPr>
              <a:t> is neither requesting nor executing critical section or </a:t>
            </a:r>
          </a:p>
          <a:p>
            <a:pPr lvl="2">
              <a:buClr>
                <a:srgbClr val="003192"/>
              </a:buClr>
              <a:buFontTx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if </a:t>
            </a:r>
            <a:r>
              <a:rPr lang="en-US" sz="2400" i="1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j</a:t>
            </a:r>
            <a:r>
              <a:rPr lang="en-US" sz="2400" dirty="0" smtClean="0">
                <a:solidFill>
                  <a:srgbClr val="003192"/>
                </a:solidFill>
              </a:rPr>
              <a:t> is requesting and </a:t>
            </a:r>
            <a:r>
              <a:rPr lang="en-US" sz="2400" i="1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’s request timestamp is smaller than </a:t>
            </a:r>
            <a:r>
              <a:rPr lang="en-US" sz="2400" i="1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j</a:t>
            </a:r>
            <a:r>
              <a:rPr lang="en-US" sz="2400" dirty="0" smtClean="0">
                <a:solidFill>
                  <a:srgbClr val="003192"/>
                </a:solidFill>
              </a:rPr>
              <a:t>’s request timestamp. Otherwise, defer the request.</a:t>
            </a:r>
          </a:p>
          <a:p>
            <a:pPr>
              <a:lnSpc>
                <a:spcPct val="50000"/>
              </a:lnSpc>
            </a:pPr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To enter critical section:</a:t>
            </a:r>
          </a:p>
          <a:p>
            <a:pPr lvl="2">
              <a:buClr>
                <a:srgbClr val="003192"/>
              </a:buClr>
              <a:buFont typeface="Times New Roman" panose="02020603050405020304" pitchFamily="18" charset="0"/>
              <a:buChar char="–"/>
            </a:pPr>
            <a:r>
              <a:rPr lang="en-US" sz="2400" i="1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 enters critical section on receiving REPLY from all nodes</a:t>
            </a:r>
          </a:p>
          <a:p>
            <a:pPr lvl="1">
              <a:lnSpc>
                <a:spcPct val="50000"/>
              </a:lnSpc>
            </a:pPr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To release critical section:</a:t>
            </a: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send REPLY to all deferred requests</a:t>
            </a:r>
            <a:endParaRPr lang="en-US" sz="2400" dirty="0">
              <a:solidFill>
                <a:srgbClr val="0031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696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1207</TotalTime>
  <Words>1694</Words>
  <Application>Microsoft Office PowerPoint</Application>
  <PresentationFormat>Custom</PresentationFormat>
  <Paragraphs>269</Paragraphs>
  <Slides>25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Arial</vt:lpstr>
      <vt:lpstr>Arial Black</vt:lpstr>
      <vt:lpstr>Arial Narrow</vt:lpstr>
      <vt:lpstr>Calibri</vt:lpstr>
      <vt:lpstr>Times New Roman</vt:lpstr>
      <vt:lpstr>Wingdings</vt:lpstr>
      <vt:lpstr>Essential</vt:lpstr>
      <vt:lpstr>Equation</vt:lpstr>
      <vt:lpstr>Distributed Mutual Exclusion</vt:lpstr>
      <vt:lpstr>Mutual Exclusion</vt:lpstr>
      <vt:lpstr>Types of Dist. Mutual Exclusion Algorithms</vt:lpstr>
      <vt:lpstr>Some Complexity Measures</vt:lpstr>
      <vt:lpstr>Lamport’s Algorithm</vt:lpstr>
      <vt:lpstr>Lamport’s Algorithm contd..</vt:lpstr>
      <vt:lpstr>Some notable points</vt:lpstr>
      <vt:lpstr>The Ricart-Agrawala Algorithm</vt:lpstr>
      <vt:lpstr>The Ricart-Agrawala Algorithm</vt:lpstr>
      <vt:lpstr>Roucairol-Carvalho Algorithm</vt:lpstr>
      <vt:lpstr>Maekawa’s Algorithm</vt:lpstr>
      <vt:lpstr>A Simple Version</vt:lpstr>
      <vt:lpstr>A Simple Version contd..</vt:lpstr>
      <vt:lpstr>Features</vt:lpstr>
      <vt:lpstr>Token based Algorithms</vt:lpstr>
      <vt:lpstr>Suzuki Kasami Algorithm</vt:lpstr>
      <vt:lpstr>Suzuki Kasami Algorithm</vt:lpstr>
      <vt:lpstr>Suzuki Kasami Algorithm</vt:lpstr>
      <vt:lpstr>Suzuki Kasami Algorithm</vt:lpstr>
      <vt:lpstr>Notable features</vt:lpstr>
      <vt:lpstr>Raymond’s Algorithm</vt:lpstr>
      <vt:lpstr>Raymond’s Algorithm</vt:lpstr>
      <vt:lpstr>Raymond’s Algorithm</vt:lpstr>
      <vt:lpstr>Raymond’s Algorithm</vt:lpstr>
      <vt:lpstr>Notable features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AUTOSAFE Vision</dc:title>
  <dc:creator>pallab</dc:creator>
  <cp:lastModifiedBy>surajit</cp:lastModifiedBy>
  <cp:revision>106</cp:revision>
  <dcterms:created xsi:type="dcterms:W3CDTF">2006-08-16T00:00:00Z</dcterms:created>
  <dcterms:modified xsi:type="dcterms:W3CDTF">2017-01-05T00:05:01Z</dcterms:modified>
</cp:coreProperties>
</file>