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92"/>
    <a:srgbClr val="2E7A46"/>
    <a:srgbClr val="0000CC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18" y="102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24-01-2017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4617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4748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1/24/2017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6062489"/>
            <a:ext cx="1089512" cy="10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1/24/2017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1/24/2017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1/24/2017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1/24/2017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Logical Clocks and Casual Ordering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err="1">
                <a:latin typeface="Arial Narrow" panose="020B0606020202030204" pitchFamily="34" charset="0"/>
              </a:rPr>
              <a:t>Pallab</a:t>
            </a:r>
            <a:r>
              <a:rPr lang="en-US" sz="2300" b="1" dirty="0">
                <a:latin typeface="Arial Narrow" panose="020B0606020202030204" pitchFamily="34" charset="0"/>
              </a:rPr>
              <a:t> </a:t>
            </a:r>
            <a:r>
              <a:rPr lang="en-US" sz="2300" b="1" dirty="0" err="1">
                <a:latin typeface="Arial Narrow" panose="020B0606020202030204" pitchFamily="34" charset="0"/>
              </a:rPr>
              <a:t>Dasgupta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Professor</a:t>
            </a:r>
            <a:r>
              <a:rPr lang="en-US" sz="2300" b="1" dirty="0">
                <a:latin typeface="Arial Narrow" panose="020B0606020202030204" pitchFamily="34" charset="0"/>
              </a:rPr>
              <a:t>, 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Partial Order between Timestamps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399" y="1295399"/>
            <a:ext cx="10796587" cy="550545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sz="2200" dirty="0" smtClean="0"/>
              <a:t>For events a and b with vector timestamps t</a:t>
            </a:r>
            <a:r>
              <a:rPr lang="en-US" sz="2200" baseline="30000" dirty="0" smtClean="0"/>
              <a:t>a</a:t>
            </a:r>
            <a:r>
              <a:rPr lang="en-US" sz="2200" dirty="0" smtClean="0"/>
              <a:t> and </a:t>
            </a:r>
            <a:r>
              <a:rPr lang="en-US" sz="2200" dirty="0" err="1" smtClean="0"/>
              <a:t>t</a:t>
            </a:r>
            <a:r>
              <a:rPr lang="en-US" sz="2200" baseline="30000" dirty="0" err="1" smtClean="0"/>
              <a:t>b</a:t>
            </a:r>
            <a:r>
              <a:rPr lang="en-US" sz="2200" dirty="0" smtClean="0"/>
              <a:t>,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FontTx/>
              <a:buChar char="•"/>
            </a:pPr>
            <a:endParaRPr lang="en-US" sz="2200" dirty="0" smtClean="0">
              <a:solidFill>
                <a:schemeClr val="tx1"/>
              </a:solidFill>
            </a:endParaRPr>
          </a:p>
          <a:p>
            <a:pPr lvl="2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r>
              <a:rPr lang="en-US" sz="2200" dirty="0" smtClean="0">
                <a:solidFill>
                  <a:srgbClr val="003192"/>
                </a:solidFill>
              </a:rPr>
              <a:t>Equal:			t</a:t>
            </a:r>
            <a:r>
              <a:rPr lang="en-US" sz="2200" baseline="30000" dirty="0" smtClean="0">
                <a:solidFill>
                  <a:srgbClr val="003192"/>
                </a:solidFill>
              </a:rPr>
              <a:t>a</a:t>
            </a:r>
            <a:r>
              <a:rPr lang="en-US" sz="2200" dirty="0" smtClean="0">
                <a:solidFill>
                  <a:srgbClr val="003192"/>
                </a:solidFill>
              </a:rPr>
              <a:t> = </a:t>
            </a:r>
            <a:r>
              <a:rPr lang="en-US" sz="2200" dirty="0" err="1" smtClean="0">
                <a:solidFill>
                  <a:srgbClr val="003192"/>
                </a:solidFill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</a:rPr>
              <a:t>b</a:t>
            </a:r>
            <a:r>
              <a:rPr lang="en-US" sz="2200" dirty="0" smtClean="0">
                <a:solidFill>
                  <a:srgbClr val="003192"/>
                </a:solidFill>
              </a:rPr>
              <a:t> 	</a:t>
            </a:r>
            <a:r>
              <a:rPr lang="en-US" sz="2200" dirty="0" err="1" smtClean="0">
                <a:solidFill>
                  <a:srgbClr val="003192"/>
                </a:solidFill>
              </a:rPr>
              <a:t>iff</a:t>
            </a:r>
            <a:r>
              <a:rPr lang="en-US" sz="2200" dirty="0" smtClean="0">
                <a:solidFill>
                  <a:srgbClr val="003192"/>
                </a:solidFill>
              </a:rPr>
              <a:t> </a:t>
            </a:r>
            <a:r>
              <a:rPr lang="en-US" sz="2200" dirty="0" smtClean="0">
                <a:solidFill>
                  <a:srgbClr val="003192"/>
                </a:solidFill>
                <a:sym typeface="Symbol" panose="05050102010706020507" pitchFamily="18" charset="2"/>
              </a:rPr>
              <a:t></a:t>
            </a:r>
            <a:r>
              <a:rPr lang="en-US" sz="2200" dirty="0" err="1" smtClean="0">
                <a:solidFill>
                  <a:srgbClr val="003192"/>
                </a:solidFill>
              </a:rPr>
              <a:t>i</a:t>
            </a:r>
            <a:r>
              <a:rPr lang="en-US" sz="2200" dirty="0" smtClean="0">
                <a:solidFill>
                  <a:srgbClr val="003192"/>
                </a:solidFill>
              </a:rPr>
              <a:t>, t</a:t>
            </a:r>
            <a:r>
              <a:rPr lang="en-US" sz="2200" baseline="30000" dirty="0" smtClean="0">
                <a:solidFill>
                  <a:srgbClr val="003192"/>
                </a:solidFill>
              </a:rPr>
              <a:t>a</a:t>
            </a:r>
            <a:r>
              <a:rPr lang="en-US" sz="2200" dirty="0" smtClean="0">
                <a:solidFill>
                  <a:srgbClr val="003192"/>
                </a:solidFill>
              </a:rPr>
              <a:t>[</a:t>
            </a:r>
            <a:r>
              <a:rPr lang="en-US" sz="2200" dirty="0" err="1" smtClean="0">
                <a:solidFill>
                  <a:srgbClr val="003192"/>
                </a:solidFill>
              </a:rPr>
              <a:t>i</a:t>
            </a:r>
            <a:r>
              <a:rPr lang="en-US" sz="2200" dirty="0" smtClean="0">
                <a:solidFill>
                  <a:srgbClr val="003192"/>
                </a:solidFill>
              </a:rPr>
              <a:t>] = </a:t>
            </a:r>
            <a:r>
              <a:rPr lang="en-US" sz="2200" dirty="0" err="1" smtClean="0">
                <a:solidFill>
                  <a:srgbClr val="003192"/>
                </a:solidFill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</a:rPr>
              <a:t>b</a:t>
            </a:r>
            <a:r>
              <a:rPr lang="en-US" sz="2200" dirty="0" smtClean="0">
                <a:solidFill>
                  <a:srgbClr val="003192"/>
                </a:solidFill>
              </a:rPr>
              <a:t>[</a:t>
            </a:r>
            <a:r>
              <a:rPr lang="en-US" sz="2200" dirty="0" err="1" smtClean="0">
                <a:solidFill>
                  <a:srgbClr val="003192"/>
                </a:solidFill>
              </a:rPr>
              <a:t>i</a:t>
            </a:r>
            <a:r>
              <a:rPr lang="en-US" sz="2200" dirty="0" smtClean="0">
                <a:solidFill>
                  <a:srgbClr val="003192"/>
                </a:solidFill>
              </a:rPr>
              <a:t>]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endParaRPr lang="en-US" sz="2200" dirty="0">
              <a:solidFill>
                <a:srgbClr val="003192"/>
              </a:solidFill>
            </a:endParaRPr>
          </a:p>
          <a:p>
            <a:pPr lvl="2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r>
              <a:rPr lang="en-US" sz="2200" dirty="0" smtClean="0">
                <a:solidFill>
                  <a:srgbClr val="003192"/>
                </a:solidFill>
              </a:rPr>
              <a:t>Not Equal:		t</a:t>
            </a:r>
            <a:r>
              <a:rPr lang="en-US" sz="2200" baseline="30000" dirty="0" smtClean="0">
                <a:solidFill>
                  <a:srgbClr val="003192"/>
                </a:solidFill>
              </a:rPr>
              <a:t>a</a:t>
            </a:r>
            <a:r>
              <a:rPr lang="en-US" sz="2200" dirty="0" smtClean="0">
                <a:solidFill>
                  <a:srgbClr val="003192"/>
                </a:solidFill>
              </a:rPr>
              <a:t> 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≠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	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iff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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, 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[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] ≠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[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]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endParaRPr lang="en-US" sz="2200" dirty="0">
              <a:solidFill>
                <a:srgbClr val="003192"/>
              </a:solidFill>
              <a:cs typeface="Arial" panose="020B0604020202020204" pitchFamily="34" charset="0"/>
            </a:endParaRPr>
          </a:p>
          <a:p>
            <a:pPr lvl="2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Less or equal:		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≤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	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iff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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, 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[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] ≤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[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]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endParaRPr lang="en-US" sz="2200" dirty="0">
              <a:solidFill>
                <a:srgbClr val="003192"/>
              </a:solidFill>
              <a:cs typeface="Arial" panose="020B0604020202020204" pitchFamily="34" charset="0"/>
            </a:endParaRPr>
          </a:p>
          <a:p>
            <a:pPr lvl="2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Not less or equal:	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≤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	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iff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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, 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[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] &gt;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[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]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endParaRPr lang="en-US" sz="2200" dirty="0">
              <a:solidFill>
                <a:srgbClr val="003192"/>
              </a:solidFill>
              <a:cs typeface="Arial" panose="020B0604020202020204" pitchFamily="34" charset="0"/>
            </a:endParaRPr>
          </a:p>
          <a:p>
            <a:pPr lvl="2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Less than:		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&lt;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	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iff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(t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≤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and 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≠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endParaRPr lang="en-US" sz="2200" dirty="0">
              <a:solidFill>
                <a:srgbClr val="003192"/>
              </a:solidFill>
              <a:cs typeface="Arial" panose="020B0604020202020204" pitchFamily="34" charset="0"/>
            </a:endParaRPr>
          </a:p>
          <a:p>
            <a:pPr lvl="2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Not less than:		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&lt;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	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iff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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(t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≤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and 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≠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endParaRPr lang="en-US" sz="2200" dirty="0">
              <a:solidFill>
                <a:srgbClr val="003192"/>
              </a:solidFill>
              <a:cs typeface="Arial" panose="020B0604020202020204" pitchFamily="34" charset="0"/>
            </a:endParaRPr>
          </a:p>
          <a:p>
            <a:pPr lvl="2">
              <a:lnSpc>
                <a:spcPct val="90000"/>
              </a:lnSpc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Concurrent:		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||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	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iff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 (t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&lt;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and </a:t>
            </a:r>
            <a:r>
              <a:rPr lang="en-US" sz="22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t</a:t>
            </a:r>
            <a:r>
              <a:rPr lang="en-US" sz="2200" baseline="30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 &lt; t</a:t>
            </a:r>
            <a:r>
              <a:rPr lang="en-US" sz="2200" baseline="30000" dirty="0" smtClean="0">
                <a:solidFill>
                  <a:srgbClr val="003192"/>
                </a:solidFill>
                <a:cs typeface="Arial" panose="020B0604020202020204" pitchFamily="34" charset="0"/>
              </a:rPr>
              <a:t>a</a:t>
            </a:r>
            <a:r>
              <a:rPr lang="en-US" sz="2200" dirty="0" smtClean="0">
                <a:solidFill>
                  <a:srgbClr val="003192"/>
                </a:solidFill>
                <a:cs typeface="Arial" panose="020B0604020202020204" pitchFamily="34" charset="0"/>
              </a:rPr>
              <a:t>)</a:t>
            </a:r>
            <a:endParaRPr lang="en-US" sz="2200" dirty="0">
              <a:solidFill>
                <a:srgbClr val="003192"/>
              </a:solidFill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5406435" y="3851363"/>
            <a:ext cx="76200" cy="295274"/>
          </a:xfrm>
          <a:prstGeom prst="line">
            <a:avLst/>
          </a:prstGeom>
          <a:ln>
            <a:solidFill>
              <a:srgbClr val="00319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386387" y="5048250"/>
            <a:ext cx="96248" cy="295274"/>
          </a:xfrm>
          <a:prstGeom prst="line">
            <a:avLst/>
          </a:prstGeom>
          <a:ln>
            <a:solidFill>
              <a:srgbClr val="00319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593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Causal Ordering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005728" y="1619250"/>
            <a:ext cx="10928508" cy="320040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a </a:t>
            </a:r>
            <a:r>
              <a:rPr lang="en-US" sz="2400" dirty="0" smtClean="0">
                <a:cs typeface="Arial" panose="020B0604020202020204" pitchFamily="34" charset="0"/>
              </a:rPr>
              <a:t>→ b </a:t>
            </a:r>
            <a:r>
              <a:rPr lang="en-US" sz="2400" dirty="0" err="1" smtClean="0">
                <a:cs typeface="Arial" panose="020B0604020202020204" pitchFamily="34" charset="0"/>
              </a:rPr>
              <a:t>iff</a:t>
            </a:r>
            <a:r>
              <a:rPr lang="en-US" sz="2400" dirty="0" smtClean="0">
                <a:cs typeface="Arial" panose="020B0604020202020204" pitchFamily="34" charset="0"/>
              </a:rPr>
              <a:t> t</a:t>
            </a:r>
            <a:r>
              <a:rPr lang="en-US" sz="2400" baseline="-10000" dirty="0" smtClean="0">
                <a:cs typeface="Arial" panose="020B0604020202020204" pitchFamily="34" charset="0"/>
              </a:rPr>
              <a:t>a</a:t>
            </a:r>
            <a:r>
              <a:rPr lang="en-US" sz="2400" dirty="0" smtClean="0">
                <a:cs typeface="Arial" panose="020B0604020202020204" pitchFamily="34" charset="0"/>
              </a:rPr>
              <a:t> &lt; </a:t>
            </a:r>
            <a:r>
              <a:rPr lang="en-US" sz="2400" dirty="0" err="1" smtClean="0">
                <a:cs typeface="Arial" panose="020B0604020202020204" pitchFamily="34" charset="0"/>
              </a:rPr>
              <a:t>t</a:t>
            </a:r>
            <a:r>
              <a:rPr lang="en-US" sz="2400" baseline="-10000" dirty="0" err="1" smtClean="0">
                <a:cs typeface="Arial" panose="020B0604020202020204" pitchFamily="34" charset="0"/>
              </a:rPr>
              <a:t>b</a:t>
            </a:r>
            <a:endParaRPr lang="en-US" sz="2400" baseline="-10000" dirty="0" smtClean="0"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cs typeface="Arial" panose="020B0604020202020204" pitchFamily="34" charset="0"/>
              </a:rPr>
              <a:t>Events a and b are causally related </a:t>
            </a:r>
            <a:r>
              <a:rPr lang="en-US" sz="2400" dirty="0" err="1" smtClean="0">
                <a:cs typeface="Arial" panose="020B0604020202020204" pitchFamily="34" charset="0"/>
              </a:rPr>
              <a:t>iff</a:t>
            </a:r>
            <a:r>
              <a:rPr lang="en-US" sz="2400" dirty="0" smtClean="0">
                <a:cs typeface="Arial" panose="020B0604020202020204" pitchFamily="34" charset="0"/>
              </a:rPr>
              <a:t> t</a:t>
            </a:r>
            <a:r>
              <a:rPr lang="en-US" sz="2400" baseline="-10000" dirty="0" smtClean="0">
                <a:cs typeface="Arial" panose="020B0604020202020204" pitchFamily="34" charset="0"/>
              </a:rPr>
              <a:t>a</a:t>
            </a:r>
            <a:r>
              <a:rPr lang="en-US" sz="2400" dirty="0" smtClean="0">
                <a:cs typeface="Arial" panose="020B0604020202020204" pitchFamily="34" charset="0"/>
              </a:rPr>
              <a:t> &lt; </a:t>
            </a:r>
            <a:r>
              <a:rPr lang="en-US" sz="2400" dirty="0" err="1" smtClean="0">
                <a:cs typeface="Arial" panose="020B0604020202020204" pitchFamily="34" charset="0"/>
              </a:rPr>
              <a:t>t</a:t>
            </a:r>
            <a:r>
              <a:rPr lang="en-US" sz="2400" baseline="-10000" dirty="0" err="1" smtClean="0">
                <a:cs typeface="Arial" panose="020B0604020202020204" pitchFamily="34" charset="0"/>
              </a:rPr>
              <a:t>b</a:t>
            </a:r>
            <a:r>
              <a:rPr lang="en-US" sz="2400" dirty="0" smtClean="0">
                <a:cs typeface="Arial" panose="020B0604020202020204" pitchFamily="34" charset="0"/>
              </a:rPr>
              <a:t> or </a:t>
            </a:r>
            <a:r>
              <a:rPr lang="en-US" sz="2400" dirty="0" err="1" smtClean="0">
                <a:cs typeface="Arial" panose="020B0604020202020204" pitchFamily="34" charset="0"/>
              </a:rPr>
              <a:t>t</a:t>
            </a:r>
            <a:r>
              <a:rPr lang="en-US" sz="2400" baseline="-10000" dirty="0" err="1" smtClean="0">
                <a:cs typeface="Arial" panose="020B0604020202020204" pitchFamily="34" charset="0"/>
              </a:rPr>
              <a:t>b</a:t>
            </a:r>
            <a:r>
              <a:rPr lang="en-US" sz="2400" dirty="0" smtClean="0">
                <a:cs typeface="Arial" panose="020B0604020202020204" pitchFamily="34" charset="0"/>
              </a:rPr>
              <a:t> &lt; t</a:t>
            </a:r>
            <a:r>
              <a:rPr lang="en-US" sz="2400" baseline="-10000" dirty="0" smtClean="0">
                <a:cs typeface="Arial" panose="020B0604020202020204" pitchFamily="34" charset="0"/>
              </a:rPr>
              <a:t>a</a:t>
            </a:r>
            <a:r>
              <a:rPr lang="en-US" sz="2400" dirty="0" smtClean="0">
                <a:cs typeface="Arial" panose="020B0604020202020204" pitchFamily="34" charset="0"/>
              </a:rPr>
              <a:t>, else they are concurrent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cs typeface="Arial" panose="020B0604020202020204" pitchFamily="34" charset="0"/>
              </a:rPr>
              <a:t>Note that this is still not a total order</a:t>
            </a:r>
            <a:endParaRPr lang="en-US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978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Use of Vector Clocks in Causal Ordering of Messages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914400" y="1295400"/>
            <a:ext cx="10796587" cy="48196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If send(m1) → send(m2), then every recipient of both message m1 and m2 must “deliver” m1 before m2. </a:t>
            </a:r>
          </a:p>
          <a:p>
            <a:endParaRPr lang="en-US" sz="2400" dirty="0" smtClean="0"/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“deliver” – when the message is actually given to the application for processing</a:t>
            </a:r>
          </a:p>
          <a:p>
            <a:endParaRPr lang="en-US" sz="2400" dirty="0" smtClean="0">
              <a:solidFill>
                <a:srgbClr val="003192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4521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Birman</a:t>
            </a:r>
            <a:r>
              <a:rPr lang="en-US" dirty="0"/>
              <a:t>-</a:t>
            </a:r>
            <a:r>
              <a:rPr lang="en-US" dirty="0" err="1"/>
              <a:t>Schiper</a:t>
            </a:r>
            <a:r>
              <a:rPr lang="en-US" dirty="0"/>
              <a:t>-Stephenson Protocol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80" y="1009650"/>
            <a:ext cx="11341416" cy="54864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 broadcast m from process </a:t>
            </a:r>
            <a:r>
              <a:rPr lang="en-US" sz="2400" dirty="0" err="1" smtClean="0"/>
              <a:t>i</a:t>
            </a:r>
            <a:r>
              <a:rPr lang="en-US" sz="2400" dirty="0" smtClean="0"/>
              <a:t>, increment </a:t>
            </a:r>
            <a:r>
              <a:rPr lang="en-US" sz="2400" dirty="0" err="1" smtClean="0"/>
              <a:t>C</a:t>
            </a:r>
            <a:r>
              <a:rPr lang="en-US" sz="2400" baseline="-4000" dirty="0" err="1" smtClean="0"/>
              <a:t>i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), and timestamp m with </a:t>
            </a:r>
            <a:r>
              <a:rPr lang="en-US" sz="2400" dirty="0" err="1" smtClean="0"/>
              <a:t>VT</a:t>
            </a:r>
            <a:r>
              <a:rPr lang="en-US" sz="2400" baseline="-4000" dirty="0" err="1" smtClean="0"/>
              <a:t>m</a:t>
            </a:r>
            <a:r>
              <a:rPr lang="en-US" sz="2400" dirty="0" smtClean="0"/>
              <a:t> = </a:t>
            </a:r>
            <a:r>
              <a:rPr lang="en-US" sz="2400" dirty="0" err="1" smtClean="0"/>
              <a:t>C</a:t>
            </a:r>
            <a:r>
              <a:rPr lang="en-US" sz="2400" baseline="-4000" dirty="0" err="1" smtClean="0"/>
              <a:t>i</a:t>
            </a:r>
            <a:r>
              <a:rPr lang="en-US" sz="2400" dirty="0" smtClean="0"/>
              <a:t>[</a:t>
            </a:r>
            <a:r>
              <a:rPr lang="en-US" sz="2400" dirty="0" err="1" smtClean="0"/>
              <a:t>i</a:t>
            </a:r>
            <a:r>
              <a:rPr lang="en-US" sz="2400" dirty="0" smtClean="0"/>
              <a:t>]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When j </a:t>
            </a:r>
            <a:r>
              <a:rPr lang="en-US" sz="2400" dirty="0" smtClean="0">
                <a:cs typeface="Arial" panose="020B0604020202020204" pitchFamily="34" charset="0"/>
              </a:rPr>
              <a:t>≠ </a:t>
            </a:r>
            <a:r>
              <a:rPr lang="en-US" sz="2400" dirty="0" err="1" smtClean="0">
                <a:cs typeface="Arial" panose="020B0604020202020204" pitchFamily="34" charset="0"/>
              </a:rPr>
              <a:t>i</a:t>
            </a:r>
            <a:r>
              <a:rPr lang="en-US" sz="2400" dirty="0" smtClean="0"/>
              <a:t> receives m, j delays delivery of m until </a:t>
            </a:r>
          </a:p>
          <a:p>
            <a:pPr lvl="1">
              <a:lnSpc>
                <a:spcPct val="15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4000" dirty="0" err="1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] = </a:t>
            </a:r>
            <a:r>
              <a:rPr lang="en-US" sz="2400" dirty="0" err="1" smtClean="0">
                <a:solidFill>
                  <a:srgbClr val="003192"/>
                </a:solidFill>
              </a:rPr>
              <a:t>VT</a:t>
            </a:r>
            <a:r>
              <a:rPr lang="en-US" sz="2400" baseline="-4000" dirty="0" err="1" smtClean="0">
                <a:solidFill>
                  <a:srgbClr val="003192"/>
                </a:solidFill>
              </a:rPr>
              <a:t>m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] –1 and</a:t>
            </a:r>
          </a:p>
          <a:p>
            <a:pPr lvl="1">
              <a:lnSpc>
                <a:spcPct val="15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4000" dirty="0" err="1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[k] </a:t>
            </a:r>
            <a:r>
              <a:rPr lang="en-US" sz="2400" dirty="0" smtClean="0">
                <a:solidFill>
                  <a:srgbClr val="003192"/>
                </a:solidFill>
                <a:cs typeface="Arial" panose="020B0604020202020204" pitchFamily="34" charset="0"/>
              </a:rPr>
              <a:t>≥ </a:t>
            </a:r>
            <a:r>
              <a:rPr lang="en-US" sz="24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VT</a:t>
            </a:r>
            <a:r>
              <a:rPr lang="en-US" sz="2400" baseline="-40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m</a:t>
            </a:r>
            <a:r>
              <a:rPr lang="en-US" sz="2400" dirty="0" smtClean="0">
                <a:solidFill>
                  <a:srgbClr val="003192"/>
                </a:solidFill>
                <a:cs typeface="Arial" panose="020B0604020202020204" pitchFamily="34" charset="0"/>
              </a:rPr>
              <a:t>[k] for all k ≠ </a:t>
            </a:r>
            <a:r>
              <a:rPr lang="en-US" sz="2400" dirty="0" err="1" smtClean="0">
                <a:solidFill>
                  <a:srgbClr val="003192"/>
                </a:solidFill>
                <a:cs typeface="Arial" panose="020B0604020202020204" pitchFamily="34" charset="0"/>
              </a:rPr>
              <a:t>i</a:t>
            </a:r>
            <a:endParaRPr lang="en-US" sz="2400" dirty="0" smtClean="0">
              <a:solidFill>
                <a:srgbClr val="003192"/>
              </a:solidFill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Delayed messages are queued in j sorted by vector time. Concurrent messages are sorted by receive time.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When m is delivered at j, </a:t>
            </a:r>
            <a:r>
              <a:rPr lang="en-US" sz="2400" dirty="0" err="1" smtClean="0"/>
              <a:t>C</a:t>
            </a:r>
            <a:r>
              <a:rPr lang="en-US" sz="2400" baseline="-4000" dirty="0" err="1" smtClean="0"/>
              <a:t>j</a:t>
            </a:r>
            <a:r>
              <a:rPr lang="en-US" sz="2400" dirty="0" smtClean="0"/>
              <a:t> is updated according to vector clock rule.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13460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of Vector Clock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7" y="1085850"/>
            <a:ext cx="11157109" cy="54864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Message size increases since each message needs to be tagged with the vector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Size can be reduced in some cases by only sending values that have changed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9054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Global State Recording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err="1">
                <a:latin typeface="Arial Narrow" panose="020B0606020202030204" pitchFamily="34" charset="0"/>
              </a:rPr>
              <a:t>Pallab</a:t>
            </a:r>
            <a:r>
              <a:rPr lang="en-US" sz="2300" b="1" dirty="0">
                <a:latin typeface="Arial Narrow" panose="020B0606020202030204" pitchFamily="34" charset="0"/>
              </a:rPr>
              <a:t> </a:t>
            </a:r>
            <a:r>
              <a:rPr lang="en-US" sz="2300" b="1" dirty="0" err="1">
                <a:latin typeface="Arial Narrow" panose="020B0606020202030204" pitchFamily="34" charset="0"/>
              </a:rPr>
              <a:t>Dasgupta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Professor</a:t>
            </a:r>
            <a:r>
              <a:rPr lang="en-US" sz="2300" b="1" dirty="0">
                <a:latin typeface="Arial Narrow" panose="020B0606020202030204" pitchFamily="34" charset="0"/>
              </a:rPr>
              <a:t>, 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389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Global State Collection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30079" y="1009650"/>
            <a:ext cx="11538107" cy="55626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Applications: 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Checking “stable” properties, checkpoint &amp; recovery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Issues: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Need to capture both node and channel states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system cannot be stopped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no global clock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516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79" y="1085850"/>
            <a:ext cx="11157107" cy="51816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smtClean="0"/>
              <a:t>Some notations: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 </a:t>
            </a:r>
            <a:r>
              <a:rPr lang="en-US" sz="2400" dirty="0" err="1" smtClean="0"/>
              <a:t>LS</a:t>
            </a:r>
            <a:r>
              <a:rPr lang="en-US" sz="2400" baseline="-4000" dirty="0" err="1" smtClean="0"/>
              <a:t>i</a:t>
            </a:r>
            <a:r>
              <a:rPr lang="en-US" sz="2400" dirty="0" smtClean="0"/>
              <a:t>: Local state of process I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 send(</a:t>
            </a:r>
            <a:r>
              <a:rPr lang="en-US" sz="2400" dirty="0" err="1" smtClean="0"/>
              <a:t>m</a:t>
            </a:r>
            <a:r>
              <a:rPr lang="en-US" sz="2400" baseline="-4000" dirty="0" err="1" smtClean="0"/>
              <a:t>ij</a:t>
            </a:r>
            <a:r>
              <a:rPr lang="en-US" sz="2400" dirty="0" smtClean="0"/>
              <a:t>) : Send event of message </a:t>
            </a:r>
            <a:r>
              <a:rPr lang="en-US" sz="2400" dirty="0" err="1" smtClean="0"/>
              <a:t>m</a:t>
            </a:r>
            <a:r>
              <a:rPr lang="en-US" sz="2400" baseline="-4000" dirty="0" err="1" smtClean="0"/>
              <a:t>ij</a:t>
            </a:r>
            <a:r>
              <a:rPr lang="en-US" sz="2400" dirty="0" smtClean="0"/>
              <a:t> from process </a:t>
            </a:r>
            <a:r>
              <a:rPr lang="en-US" sz="2400" dirty="0" err="1" smtClean="0"/>
              <a:t>i</a:t>
            </a:r>
            <a:r>
              <a:rPr lang="en-US" sz="2400" dirty="0" smtClean="0"/>
              <a:t> to process j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 rec(</a:t>
            </a:r>
            <a:r>
              <a:rPr lang="en-US" sz="2400" dirty="0" err="1" smtClean="0"/>
              <a:t>m</a:t>
            </a:r>
            <a:r>
              <a:rPr lang="en-US" sz="2400" baseline="-4000" dirty="0" err="1" smtClean="0"/>
              <a:t>ij</a:t>
            </a:r>
            <a:r>
              <a:rPr lang="en-US" sz="2400" dirty="0" smtClean="0"/>
              <a:t>) : Similar, receive instead of send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 time(x) : Time at which state x was recorded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/>
              <a:t> </a:t>
            </a:r>
            <a:r>
              <a:rPr lang="en-US" sz="2400" dirty="0" smtClean="0"/>
              <a:t>time (send(m)) : Time at which send(m) occurred</a:t>
            </a:r>
          </a:p>
          <a:p>
            <a:pPr>
              <a:buFontTx/>
              <a:buNone/>
            </a:pPr>
            <a:endParaRPr lang="en-US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173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7"/>
          <p:cNvSpPr txBox="1">
            <a:spLocks noChangeArrowheads="1"/>
          </p:cNvSpPr>
          <p:nvPr/>
        </p:nvSpPr>
        <p:spPr>
          <a:xfrm>
            <a:off x="738187" y="1009651"/>
            <a:ext cx="11233309" cy="5369812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3192"/>
                </a:solidFill>
              </a:rPr>
              <a:t>send(</a:t>
            </a:r>
            <a:r>
              <a:rPr lang="en-US" sz="2400" dirty="0" err="1" smtClean="0">
                <a:solidFill>
                  <a:srgbClr val="003192"/>
                </a:solidFill>
              </a:rPr>
              <a:t>m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ij</a:t>
            </a:r>
            <a:r>
              <a:rPr lang="en-US" sz="2400" dirty="0" smtClean="0">
                <a:solidFill>
                  <a:srgbClr val="003192"/>
                </a:solidFill>
              </a:rPr>
              <a:t>) є </a:t>
            </a:r>
            <a:r>
              <a:rPr lang="en-US" sz="2400" dirty="0" err="1" smtClean="0">
                <a:solidFill>
                  <a:srgbClr val="003192"/>
                </a:solidFill>
              </a:rPr>
              <a:t>LS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	</a:t>
            </a:r>
            <a:r>
              <a:rPr lang="en-US" sz="2400" dirty="0" err="1" smtClean="0">
                <a:solidFill>
                  <a:srgbClr val="003192"/>
                </a:solidFill>
              </a:rPr>
              <a:t>iff</a:t>
            </a:r>
            <a:r>
              <a:rPr lang="en-US" sz="2400" dirty="0" smtClean="0">
                <a:solidFill>
                  <a:srgbClr val="003192"/>
                </a:solidFill>
              </a:rPr>
              <a:t> time(send(</a:t>
            </a:r>
            <a:r>
              <a:rPr lang="en-US" sz="2400" dirty="0" err="1" smtClean="0">
                <a:solidFill>
                  <a:srgbClr val="003192"/>
                </a:solidFill>
              </a:rPr>
              <a:t>m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ij</a:t>
            </a:r>
            <a:r>
              <a:rPr lang="en-US" sz="2400" dirty="0" smtClean="0">
                <a:solidFill>
                  <a:srgbClr val="003192"/>
                </a:solidFill>
              </a:rPr>
              <a:t>)) &lt; time(</a:t>
            </a:r>
            <a:r>
              <a:rPr lang="en-US" sz="2400" dirty="0" err="1" smtClean="0">
                <a:solidFill>
                  <a:srgbClr val="003192"/>
                </a:solidFill>
              </a:rPr>
              <a:t>LS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)</a:t>
            </a:r>
          </a:p>
          <a:p>
            <a:endParaRPr lang="en-US" sz="2400" dirty="0" smtClean="0">
              <a:solidFill>
                <a:srgbClr val="00319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3192"/>
                </a:solidFill>
              </a:rPr>
              <a:t>rec(</a:t>
            </a:r>
            <a:r>
              <a:rPr lang="en-US" sz="2400" dirty="0" err="1" smtClean="0">
                <a:solidFill>
                  <a:srgbClr val="003192"/>
                </a:solidFill>
              </a:rPr>
              <a:t>m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ij</a:t>
            </a:r>
            <a:r>
              <a:rPr lang="en-US" sz="2400" dirty="0" smtClean="0">
                <a:solidFill>
                  <a:srgbClr val="003192"/>
                </a:solidFill>
              </a:rPr>
              <a:t>) є </a:t>
            </a:r>
            <a:r>
              <a:rPr lang="en-US" sz="2400" dirty="0" err="1" smtClean="0">
                <a:solidFill>
                  <a:srgbClr val="003192"/>
                </a:solidFill>
              </a:rPr>
              <a:t>LS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	</a:t>
            </a:r>
            <a:r>
              <a:rPr lang="en-US" sz="2400" dirty="0" err="1" smtClean="0">
                <a:solidFill>
                  <a:srgbClr val="003192"/>
                </a:solidFill>
              </a:rPr>
              <a:t>iff</a:t>
            </a:r>
            <a:r>
              <a:rPr lang="en-US" sz="2400" dirty="0" smtClean="0">
                <a:solidFill>
                  <a:srgbClr val="003192"/>
                </a:solidFill>
              </a:rPr>
              <a:t> time(rec(</a:t>
            </a:r>
            <a:r>
              <a:rPr lang="en-US" sz="2400" dirty="0" err="1" smtClean="0">
                <a:solidFill>
                  <a:srgbClr val="003192"/>
                </a:solidFill>
              </a:rPr>
              <a:t>m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ij</a:t>
            </a:r>
            <a:r>
              <a:rPr lang="en-US" sz="2400" dirty="0" smtClean="0">
                <a:solidFill>
                  <a:srgbClr val="003192"/>
                </a:solidFill>
              </a:rPr>
              <a:t>)) &lt; time(</a:t>
            </a:r>
            <a:r>
              <a:rPr lang="en-US" sz="2400" dirty="0" err="1" smtClean="0">
                <a:solidFill>
                  <a:srgbClr val="003192"/>
                </a:solidFill>
              </a:rPr>
              <a:t>LS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)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transit(</a:t>
            </a:r>
            <a:r>
              <a:rPr lang="en-US" sz="2400" dirty="0" err="1" smtClean="0"/>
              <a:t>LS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, </a:t>
            </a:r>
            <a:r>
              <a:rPr lang="en-US" sz="2400" dirty="0" err="1" smtClean="0"/>
              <a:t>LS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) </a:t>
            </a:r>
          </a:p>
          <a:p>
            <a:pPr>
              <a:buFontTx/>
              <a:buNone/>
            </a:pPr>
            <a:r>
              <a:rPr lang="en-US" sz="2400" dirty="0" smtClean="0"/>
              <a:t>		= {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 | send(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 є </a:t>
            </a:r>
            <a:r>
              <a:rPr lang="en-US" sz="2400" dirty="0" err="1" smtClean="0"/>
              <a:t>LS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and rec(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 panose="05050102010706020507" pitchFamily="18" charset="2"/>
              </a:rPr>
              <a:t></a:t>
            </a:r>
            <a:r>
              <a:rPr lang="en-US" sz="2400" dirty="0" smtClean="0"/>
              <a:t> </a:t>
            </a:r>
            <a:r>
              <a:rPr lang="en-US" sz="2400" dirty="0" err="1" smtClean="0"/>
              <a:t>LS</a:t>
            </a:r>
            <a:r>
              <a:rPr lang="en-US" sz="2400" baseline="-25000" dirty="0" err="1" smtClean="0"/>
              <a:t>j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}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inconsistent(</a:t>
            </a:r>
            <a:r>
              <a:rPr lang="en-US" sz="2400" dirty="0" err="1" smtClean="0"/>
              <a:t>LS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, </a:t>
            </a:r>
            <a:r>
              <a:rPr lang="en-US" sz="2400" dirty="0" err="1" smtClean="0"/>
              <a:t>LS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) </a:t>
            </a:r>
          </a:p>
          <a:p>
            <a:pPr>
              <a:buFontTx/>
              <a:buNone/>
            </a:pPr>
            <a:r>
              <a:rPr lang="en-US" sz="2400" dirty="0" smtClean="0"/>
              <a:t>		= {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 | send(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 panose="05050102010706020507" pitchFamily="18" charset="2"/>
              </a:rPr>
              <a:t></a:t>
            </a:r>
            <a:r>
              <a:rPr lang="en-US" sz="2400" dirty="0" smtClean="0"/>
              <a:t> </a:t>
            </a:r>
            <a:r>
              <a:rPr lang="en-US" sz="2400" dirty="0" err="1" smtClean="0"/>
              <a:t>LS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and rec(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 є </a:t>
            </a:r>
            <a:r>
              <a:rPr lang="en-US" sz="2400" dirty="0" err="1" smtClean="0"/>
              <a:t>LS</a:t>
            </a:r>
            <a:r>
              <a:rPr lang="en-US" sz="2400" baseline="-25000" dirty="0" err="1" smtClean="0"/>
              <a:t>j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344982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814387" y="1085850"/>
            <a:ext cx="11157109" cy="54864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 smtClean="0"/>
              <a:t>Global state: collection of local states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 smtClean="0"/>
              <a:t>		 GS = {LS1, LS2,…, </a:t>
            </a:r>
            <a:r>
              <a:rPr lang="en-US" sz="2400" dirty="0" err="1" smtClean="0"/>
              <a:t>LSn</a:t>
            </a:r>
            <a:r>
              <a:rPr lang="en-US" sz="2400" dirty="0" smtClean="0"/>
              <a:t>}</a:t>
            </a:r>
          </a:p>
          <a:p>
            <a:pPr>
              <a:spcAft>
                <a:spcPts val="0"/>
              </a:spcAft>
            </a:pPr>
            <a:endParaRPr lang="en-US" sz="2400" dirty="0" smtClean="0"/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 smtClean="0"/>
              <a:t>GS is consistent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 smtClean="0"/>
              <a:t>		for all </a:t>
            </a:r>
            <a:r>
              <a:rPr lang="en-US" sz="2400" dirty="0" err="1" smtClean="0"/>
              <a:t>i</a:t>
            </a:r>
            <a:r>
              <a:rPr lang="en-US" sz="2400" dirty="0" smtClean="0"/>
              <a:t>, j, 1 ≤ </a:t>
            </a:r>
            <a:r>
              <a:rPr lang="en-US" sz="2400" dirty="0" err="1" smtClean="0"/>
              <a:t>i</a:t>
            </a:r>
            <a:r>
              <a:rPr lang="en-US" sz="2400" dirty="0" smtClean="0"/>
              <a:t>, j ≤ n,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 smtClean="0"/>
              <a:t>			inconsistent(</a:t>
            </a:r>
            <a:r>
              <a:rPr lang="en-US" sz="2400" dirty="0" err="1" smtClean="0"/>
              <a:t>LSi</a:t>
            </a:r>
            <a:r>
              <a:rPr lang="en-US" sz="2400" dirty="0" smtClean="0"/>
              <a:t>, </a:t>
            </a:r>
            <a:r>
              <a:rPr lang="en-US" sz="2400" dirty="0" err="1" smtClean="0"/>
              <a:t>LSj</a:t>
            </a:r>
            <a:r>
              <a:rPr lang="en-US" sz="2400" dirty="0" smtClean="0"/>
              <a:t>) = Ф</a:t>
            </a:r>
          </a:p>
          <a:p>
            <a:pPr>
              <a:spcAft>
                <a:spcPts val="0"/>
              </a:spcAft>
            </a:pPr>
            <a:endParaRPr lang="en-US" sz="2400" dirty="0" smtClean="0"/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 smtClean="0"/>
              <a:t>GS is </a:t>
            </a:r>
            <a:r>
              <a:rPr lang="en-US" sz="2400" dirty="0" err="1" smtClean="0"/>
              <a:t>transitless</a:t>
            </a:r>
            <a:r>
              <a:rPr lang="en-US" sz="2400" dirty="0" smtClean="0"/>
              <a:t>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 smtClean="0"/>
              <a:t>		for all </a:t>
            </a:r>
            <a:r>
              <a:rPr lang="en-US" sz="2400" dirty="0" err="1" smtClean="0"/>
              <a:t>i</a:t>
            </a:r>
            <a:r>
              <a:rPr lang="en-US" sz="2400" dirty="0" smtClean="0"/>
              <a:t>, j, 1 ≤ </a:t>
            </a:r>
            <a:r>
              <a:rPr lang="en-US" sz="2400" dirty="0" err="1" smtClean="0"/>
              <a:t>i</a:t>
            </a:r>
            <a:r>
              <a:rPr lang="en-US" sz="2400" dirty="0" smtClean="0"/>
              <a:t>, j ≤ n,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 smtClean="0"/>
              <a:t>			transit(</a:t>
            </a:r>
            <a:r>
              <a:rPr lang="en-US" sz="2400" dirty="0" err="1" smtClean="0"/>
              <a:t>LSi</a:t>
            </a:r>
            <a:r>
              <a:rPr lang="en-US" sz="2400" dirty="0" smtClean="0"/>
              <a:t>, </a:t>
            </a:r>
            <a:r>
              <a:rPr lang="en-US" sz="2400" dirty="0" err="1" smtClean="0"/>
              <a:t>LSj</a:t>
            </a:r>
            <a:r>
              <a:rPr lang="en-US" sz="2400" dirty="0" smtClean="0"/>
              <a:t>) = Ф</a:t>
            </a:r>
          </a:p>
          <a:p>
            <a:pPr>
              <a:spcAft>
                <a:spcPts val="0"/>
              </a:spcAft>
            </a:pPr>
            <a:endParaRPr lang="en-US" sz="2400" dirty="0" smtClean="0"/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 smtClean="0"/>
              <a:t>GS is strongly consistent if it is consistent and </a:t>
            </a:r>
            <a:r>
              <a:rPr lang="en-US" sz="2400" dirty="0" err="1" smtClean="0"/>
              <a:t>transitless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04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do we need global clocks?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80" y="933450"/>
            <a:ext cx="11253787" cy="2797929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For causally ordering events in a distributed system</a:t>
            </a:r>
          </a:p>
          <a:p>
            <a:pPr lvl="1">
              <a:buFont typeface="Arial Narrow" panose="020B0606020202030204" pitchFamily="34" charset="0"/>
              <a:buChar char="–"/>
            </a:pPr>
            <a:r>
              <a:rPr lang="en-US" sz="2000" dirty="0" smtClean="0">
                <a:solidFill>
                  <a:srgbClr val="C00000"/>
                </a:solidFill>
              </a:rPr>
              <a:t>Example: </a:t>
            </a:r>
          </a:p>
          <a:p>
            <a:pPr lvl="2">
              <a:buClr>
                <a:srgbClr val="003192"/>
              </a:buClr>
            </a:pPr>
            <a:r>
              <a:rPr lang="en-US" sz="2000" dirty="0" smtClean="0">
                <a:solidFill>
                  <a:srgbClr val="003192"/>
                </a:solidFill>
              </a:rPr>
              <a:t>Transaction T transfers </a:t>
            </a:r>
            <a:r>
              <a:rPr lang="en-US" sz="2000" dirty="0" err="1" smtClean="0">
                <a:solidFill>
                  <a:srgbClr val="003192"/>
                </a:solidFill>
              </a:rPr>
              <a:t>Rs</a:t>
            </a:r>
            <a:r>
              <a:rPr lang="en-US" sz="2000" dirty="0" smtClean="0">
                <a:solidFill>
                  <a:srgbClr val="003192"/>
                </a:solidFill>
              </a:rPr>
              <a:t> 10,000 from S1 to S2</a:t>
            </a:r>
          </a:p>
          <a:p>
            <a:pPr lvl="2">
              <a:buClr>
                <a:srgbClr val="003192"/>
              </a:buClr>
            </a:pPr>
            <a:r>
              <a:rPr lang="en-US" sz="2000" dirty="0" smtClean="0">
                <a:solidFill>
                  <a:srgbClr val="003192"/>
                </a:solidFill>
              </a:rPr>
              <a:t>Consider the situation when:</a:t>
            </a:r>
          </a:p>
          <a:p>
            <a:pPr lvl="3">
              <a:buClr>
                <a:srgbClr val="2E7A46"/>
              </a:buClr>
              <a:buFont typeface="Arial Narrow" panose="020B0606020202030204" pitchFamily="34" charset="0"/>
              <a:buChar char="–"/>
            </a:pPr>
            <a:r>
              <a:rPr lang="en-US" sz="2000" dirty="0" smtClean="0">
                <a:solidFill>
                  <a:srgbClr val="2E7A46"/>
                </a:solidFill>
              </a:rPr>
              <a:t>State of S1 is recorded after the deduction and state of S2 is recorded before the addition</a:t>
            </a:r>
          </a:p>
          <a:p>
            <a:pPr lvl="3">
              <a:buClr>
                <a:srgbClr val="2E7A46"/>
              </a:buClr>
              <a:buFont typeface="Arial Narrow" panose="020B0606020202030204" pitchFamily="34" charset="0"/>
              <a:buChar char="–"/>
            </a:pPr>
            <a:r>
              <a:rPr lang="en-US" sz="2000" dirty="0" smtClean="0">
                <a:solidFill>
                  <a:srgbClr val="2E7A46"/>
                </a:solidFill>
              </a:rPr>
              <a:t>State of S1 is recorded before the deduction and state of S2 is recorded after the addition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Should not be confused with the clock-synchronization problem </a:t>
            </a:r>
            <a:endParaRPr lang="en-US" sz="2000" dirty="0"/>
          </a:p>
        </p:txBody>
      </p:sp>
      <p:grpSp>
        <p:nvGrpSpPr>
          <p:cNvPr id="65" name="Group 64"/>
          <p:cNvGrpSpPr/>
          <p:nvPr/>
        </p:nvGrpSpPr>
        <p:grpSpPr>
          <a:xfrm>
            <a:off x="966788" y="4076699"/>
            <a:ext cx="8832729" cy="2676189"/>
            <a:chOff x="1371600" y="4572000"/>
            <a:chExt cx="5965826" cy="1771650"/>
          </a:xfrm>
        </p:grpSpPr>
        <p:grpSp>
          <p:nvGrpSpPr>
            <p:cNvPr id="7" name="Group 64"/>
            <p:cNvGrpSpPr>
              <a:grpSpLocks/>
            </p:cNvGrpSpPr>
            <p:nvPr/>
          </p:nvGrpSpPr>
          <p:grpSpPr bwMode="auto">
            <a:xfrm>
              <a:off x="1371600" y="4572000"/>
              <a:ext cx="5919788" cy="381000"/>
              <a:chOff x="864" y="2880"/>
              <a:chExt cx="3729" cy="240"/>
            </a:xfrm>
          </p:grpSpPr>
          <p:sp>
            <p:nvSpPr>
              <p:cNvPr id="8" name="Line 53"/>
              <p:cNvSpPr>
                <a:spLocks noChangeShapeType="1"/>
              </p:cNvSpPr>
              <p:nvPr/>
            </p:nvSpPr>
            <p:spPr bwMode="auto">
              <a:xfrm>
                <a:off x="864" y="312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9" name="Line 54"/>
              <p:cNvSpPr>
                <a:spLocks noChangeShapeType="1"/>
              </p:cNvSpPr>
              <p:nvPr/>
            </p:nvSpPr>
            <p:spPr bwMode="auto">
              <a:xfrm flipV="1">
                <a:off x="1152" y="297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10" name="Line 55"/>
              <p:cNvSpPr>
                <a:spLocks noChangeShapeType="1"/>
              </p:cNvSpPr>
              <p:nvPr/>
            </p:nvSpPr>
            <p:spPr bwMode="auto">
              <a:xfrm>
                <a:off x="1152" y="2976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11" name="Line 56"/>
              <p:cNvSpPr>
                <a:spLocks noChangeShapeType="1"/>
              </p:cNvSpPr>
              <p:nvPr/>
            </p:nvSpPr>
            <p:spPr bwMode="auto">
              <a:xfrm flipV="1">
                <a:off x="1728" y="297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12" name="Line 57"/>
              <p:cNvSpPr>
                <a:spLocks noChangeShapeType="1"/>
              </p:cNvSpPr>
              <p:nvPr/>
            </p:nvSpPr>
            <p:spPr bwMode="auto">
              <a:xfrm>
                <a:off x="1728" y="3120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13" name="Line 58"/>
              <p:cNvSpPr>
                <a:spLocks noChangeShapeType="1"/>
              </p:cNvSpPr>
              <p:nvPr/>
            </p:nvSpPr>
            <p:spPr bwMode="auto">
              <a:xfrm flipV="1">
                <a:off x="2304" y="297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14" name="Line 59"/>
              <p:cNvSpPr>
                <a:spLocks noChangeShapeType="1"/>
              </p:cNvSpPr>
              <p:nvPr/>
            </p:nvSpPr>
            <p:spPr bwMode="auto">
              <a:xfrm>
                <a:off x="2304" y="2976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15" name="Text Box 60"/>
              <p:cNvSpPr txBox="1">
                <a:spLocks noChangeArrowheads="1"/>
              </p:cNvSpPr>
              <p:nvPr/>
            </p:nvSpPr>
            <p:spPr bwMode="auto">
              <a:xfrm>
                <a:off x="2880" y="2880"/>
                <a:ext cx="1713" cy="1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Narrow" panose="020B0606020202030204" pitchFamily="34" charset="0"/>
                  </a:rPr>
                  <a:t>What data is being transmitted? 0101?</a:t>
                </a:r>
              </a:p>
            </p:txBody>
          </p:sp>
        </p:grpSp>
        <p:grpSp>
          <p:nvGrpSpPr>
            <p:cNvPr id="16" name="Group 65"/>
            <p:cNvGrpSpPr>
              <a:grpSpLocks/>
            </p:cNvGrpSpPr>
            <p:nvPr/>
          </p:nvGrpSpPr>
          <p:grpSpPr bwMode="auto">
            <a:xfrm>
              <a:off x="1371600" y="5105400"/>
              <a:ext cx="4837113" cy="304800"/>
              <a:chOff x="864" y="3216"/>
              <a:chExt cx="3047" cy="192"/>
            </a:xfrm>
          </p:grpSpPr>
          <p:sp>
            <p:nvSpPr>
              <p:cNvPr id="17" name="Line 40"/>
              <p:cNvSpPr>
                <a:spLocks noChangeShapeType="1"/>
              </p:cNvSpPr>
              <p:nvPr/>
            </p:nvSpPr>
            <p:spPr bwMode="auto">
              <a:xfrm>
                <a:off x="864" y="3408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18" name="Line 41"/>
              <p:cNvSpPr>
                <a:spLocks noChangeShapeType="1"/>
              </p:cNvSpPr>
              <p:nvPr/>
            </p:nvSpPr>
            <p:spPr bwMode="auto">
              <a:xfrm flipV="1">
                <a:off x="1152" y="3264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19" name="Line 42"/>
              <p:cNvSpPr>
                <a:spLocks noChangeShapeType="1"/>
              </p:cNvSpPr>
              <p:nvPr/>
            </p:nvSpPr>
            <p:spPr bwMode="auto">
              <a:xfrm>
                <a:off x="1152" y="3264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20" name="Line 43"/>
              <p:cNvSpPr>
                <a:spLocks noChangeShapeType="1"/>
              </p:cNvSpPr>
              <p:nvPr/>
            </p:nvSpPr>
            <p:spPr bwMode="auto">
              <a:xfrm flipV="1">
                <a:off x="1440" y="3264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21" name="Line 44"/>
              <p:cNvSpPr>
                <a:spLocks noChangeShapeType="1"/>
              </p:cNvSpPr>
              <p:nvPr/>
            </p:nvSpPr>
            <p:spPr bwMode="auto">
              <a:xfrm>
                <a:off x="1440" y="3408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22" name="Line 45"/>
              <p:cNvSpPr>
                <a:spLocks noChangeShapeType="1"/>
              </p:cNvSpPr>
              <p:nvPr/>
            </p:nvSpPr>
            <p:spPr bwMode="auto">
              <a:xfrm flipV="1">
                <a:off x="1728" y="3264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23" name="Line 46"/>
              <p:cNvSpPr>
                <a:spLocks noChangeShapeType="1"/>
              </p:cNvSpPr>
              <p:nvPr/>
            </p:nvSpPr>
            <p:spPr bwMode="auto">
              <a:xfrm>
                <a:off x="1728" y="3264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24" name="Line 47"/>
              <p:cNvSpPr>
                <a:spLocks noChangeShapeType="1"/>
              </p:cNvSpPr>
              <p:nvPr/>
            </p:nvSpPr>
            <p:spPr bwMode="auto">
              <a:xfrm flipV="1">
                <a:off x="2016" y="3264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25" name="Line 48"/>
              <p:cNvSpPr>
                <a:spLocks noChangeShapeType="1"/>
              </p:cNvSpPr>
              <p:nvPr/>
            </p:nvSpPr>
            <p:spPr bwMode="auto">
              <a:xfrm>
                <a:off x="2016" y="3408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26" name="Line 49"/>
              <p:cNvSpPr>
                <a:spLocks noChangeShapeType="1"/>
              </p:cNvSpPr>
              <p:nvPr/>
            </p:nvSpPr>
            <p:spPr bwMode="auto">
              <a:xfrm flipV="1">
                <a:off x="2304" y="3264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27" name="Line 50"/>
              <p:cNvSpPr>
                <a:spLocks noChangeShapeType="1"/>
              </p:cNvSpPr>
              <p:nvPr/>
            </p:nvSpPr>
            <p:spPr bwMode="auto">
              <a:xfrm>
                <a:off x="2304" y="3264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n>
                    <a:solidFill>
                      <a:srgbClr val="003192"/>
                    </a:solidFill>
                  </a:ln>
                  <a:latin typeface="Arial Narrow" panose="020B0606020202030204" pitchFamily="34" charset="0"/>
                </a:endParaRPr>
              </a:p>
            </p:txBody>
          </p:sp>
          <p:sp>
            <p:nvSpPr>
              <p:cNvPr id="28" name="Text Box 61"/>
              <p:cNvSpPr txBox="1">
                <a:spLocks noChangeArrowheads="1"/>
              </p:cNvSpPr>
              <p:nvPr/>
            </p:nvSpPr>
            <p:spPr bwMode="auto">
              <a:xfrm>
                <a:off x="2880" y="3216"/>
                <a:ext cx="1031" cy="1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99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319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Narrow" panose="020B0606020202030204" pitchFamily="34" charset="0"/>
                  </a:rPr>
                  <a:t>Yes, if this is the clock</a:t>
                </a:r>
              </a:p>
            </p:txBody>
          </p:sp>
        </p:grpSp>
        <p:grpSp>
          <p:nvGrpSpPr>
            <p:cNvPr id="29" name="Group 66"/>
            <p:cNvGrpSpPr>
              <a:grpSpLocks/>
            </p:cNvGrpSpPr>
            <p:nvPr/>
          </p:nvGrpSpPr>
          <p:grpSpPr bwMode="auto">
            <a:xfrm>
              <a:off x="1371600" y="5683250"/>
              <a:ext cx="5965826" cy="660400"/>
              <a:chOff x="864" y="3580"/>
              <a:chExt cx="3758" cy="416"/>
            </a:xfrm>
          </p:grpSpPr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864" y="3744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31" name="Line 7"/>
              <p:cNvSpPr>
                <a:spLocks noChangeShapeType="1"/>
              </p:cNvSpPr>
              <p:nvPr/>
            </p:nvSpPr>
            <p:spPr bwMode="auto">
              <a:xfrm flipV="1">
                <a:off x="960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32" name="Line 8"/>
              <p:cNvSpPr>
                <a:spLocks noChangeShapeType="1"/>
              </p:cNvSpPr>
              <p:nvPr/>
            </p:nvSpPr>
            <p:spPr bwMode="auto">
              <a:xfrm>
                <a:off x="960" y="3600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33" name="Line 9"/>
              <p:cNvSpPr>
                <a:spLocks noChangeShapeType="1"/>
              </p:cNvSpPr>
              <p:nvPr/>
            </p:nvSpPr>
            <p:spPr bwMode="auto">
              <a:xfrm flipV="1">
                <a:off x="1056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34" name="Line 10"/>
              <p:cNvSpPr>
                <a:spLocks noChangeShapeType="1"/>
              </p:cNvSpPr>
              <p:nvPr/>
            </p:nvSpPr>
            <p:spPr bwMode="auto">
              <a:xfrm>
                <a:off x="1056" y="3744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35" name="Line 11"/>
              <p:cNvSpPr>
                <a:spLocks noChangeShapeType="1"/>
              </p:cNvSpPr>
              <p:nvPr/>
            </p:nvSpPr>
            <p:spPr bwMode="auto">
              <a:xfrm flipV="1">
                <a:off x="1152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36" name="Line 12"/>
              <p:cNvSpPr>
                <a:spLocks noChangeShapeType="1"/>
              </p:cNvSpPr>
              <p:nvPr/>
            </p:nvSpPr>
            <p:spPr bwMode="auto">
              <a:xfrm>
                <a:off x="1152" y="3600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37" name="Line 13"/>
              <p:cNvSpPr>
                <a:spLocks noChangeShapeType="1"/>
              </p:cNvSpPr>
              <p:nvPr/>
            </p:nvSpPr>
            <p:spPr bwMode="auto">
              <a:xfrm flipV="1">
                <a:off x="1248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38" name="Line 14"/>
              <p:cNvSpPr>
                <a:spLocks noChangeShapeType="1"/>
              </p:cNvSpPr>
              <p:nvPr/>
            </p:nvSpPr>
            <p:spPr bwMode="auto">
              <a:xfrm>
                <a:off x="1248" y="3744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39" name="Line 15"/>
              <p:cNvSpPr>
                <a:spLocks noChangeShapeType="1"/>
              </p:cNvSpPr>
              <p:nvPr/>
            </p:nvSpPr>
            <p:spPr bwMode="auto">
              <a:xfrm flipV="1">
                <a:off x="1344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0" name="Line 16"/>
              <p:cNvSpPr>
                <a:spLocks noChangeShapeType="1"/>
              </p:cNvSpPr>
              <p:nvPr/>
            </p:nvSpPr>
            <p:spPr bwMode="auto">
              <a:xfrm>
                <a:off x="1344" y="3600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1" name="Line 17"/>
              <p:cNvSpPr>
                <a:spLocks noChangeShapeType="1"/>
              </p:cNvSpPr>
              <p:nvPr/>
            </p:nvSpPr>
            <p:spPr bwMode="auto">
              <a:xfrm flipV="1">
                <a:off x="1440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2" name="Line 18"/>
              <p:cNvSpPr>
                <a:spLocks noChangeShapeType="1"/>
              </p:cNvSpPr>
              <p:nvPr/>
            </p:nvSpPr>
            <p:spPr bwMode="auto">
              <a:xfrm>
                <a:off x="1440" y="3744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3" name="Line 19"/>
              <p:cNvSpPr>
                <a:spLocks noChangeShapeType="1"/>
              </p:cNvSpPr>
              <p:nvPr/>
            </p:nvSpPr>
            <p:spPr bwMode="auto">
              <a:xfrm flipV="1">
                <a:off x="1536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4" name="Line 20"/>
              <p:cNvSpPr>
                <a:spLocks noChangeShapeType="1"/>
              </p:cNvSpPr>
              <p:nvPr/>
            </p:nvSpPr>
            <p:spPr bwMode="auto">
              <a:xfrm>
                <a:off x="1536" y="3600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5" name="Line 21"/>
              <p:cNvSpPr>
                <a:spLocks noChangeShapeType="1"/>
              </p:cNvSpPr>
              <p:nvPr/>
            </p:nvSpPr>
            <p:spPr bwMode="auto">
              <a:xfrm flipV="1">
                <a:off x="1632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6" name="Line 22"/>
              <p:cNvSpPr>
                <a:spLocks noChangeShapeType="1"/>
              </p:cNvSpPr>
              <p:nvPr/>
            </p:nvSpPr>
            <p:spPr bwMode="auto">
              <a:xfrm>
                <a:off x="1632" y="3744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7" name="Line 23"/>
              <p:cNvSpPr>
                <a:spLocks noChangeShapeType="1"/>
              </p:cNvSpPr>
              <p:nvPr/>
            </p:nvSpPr>
            <p:spPr bwMode="auto">
              <a:xfrm flipV="1">
                <a:off x="1728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8" name="Line 24"/>
              <p:cNvSpPr>
                <a:spLocks noChangeShapeType="1"/>
              </p:cNvSpPr>
              <p:nvPr/>
            </p:nvSpPr>
            <p:spPr bwMode="auto">
              <a:xfrm>
                <a:off x="1728" y="3600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49" name="Line 25"/>
              <p:cNvSpPr>
                <a:spLocks noChangeShapeType="1"/>
              </p:cNvSpPr>
              <p:nvPr/>
            </p:nvSpPr>
            <p:spPr bwMode="auto">
              <a:xfrm flipV="1">
                <a:off x="1824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0" name="Line 26"/>
              <p:cNvSpPr>
                <a:spLocks noChangeShapeType="1"/>
              </p:cNvSpPr>
              <p:nvPr/>
            </p:nvSpPr>
            <p:spPr bwMode="auto">
              <a:xfrm>
                <a:off x="1824" y="3744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1" name="Line 27"/>
              <p:cNvSpPr>
                <a:spLocks noChangeShapeType="1"/>
              </p:cNvSpPr>
              <p:nvPr/>
            </p:nvSpPr>
            <p:spPr bwMode="auto">
              <a:xfrm flipV="1">
                <a:off x="1920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2" name="Line 28"/>
              <p:cNvSpPr>
                <a:spLocks noChangeShapeType="1"/>
              </p:cNvSpPr>
              <p:nvPr/>
            </p:nvSpPr>
            <p:spPr bwMode="auto">
              <a:xfrm>
                <a:off x="1920" y="3600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3" name="Line 29"/>
              <p:cNvSpPr>
                <a:spLocks noChangeShapeType="1"/>
              </p:cNvSpPr>
              <p:nvPr/>
            </p:nvSpPr>
            <p:spPr bwMode="auto">
              <a:xfrm flipV="1">
                <a:off x="2016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4" name="Line 30"/>
              <p:cNvSpPr>
                <a:spLocks noChangeShapeType="1"/>
              </p:cNvSpPr>
              <p:nvPr/>
            </p:nvSpPr>
            <p:spPr bwMode="auto">
              <a:xfrm>
                <a:off x="2016" y="3744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5" name="Line 31"/>
              <p:cNvSpPr>
                <a:spLocks noChangeShapeType="1"/>
              </p:cNvSpPr>
              <p:nvPr/>
            </p:nvSpPr>
            <p:spPr bwMode="auto">
              <a:xfrm flipV="1">
                <a:off x="2112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6" name="Line 32"/>
              <p:cNvSpPr>
                <a:spLocks noChangeShapeType="1"/>
              </p:cNvSpPr>
              <p:nvPr/>
            </p:nvSpPr>
            <p:spPr bwMode="auto">
              <a:xfrm>
                <a:off x="2112" y="3600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7" name="Line 33"/>
              <p:cNvSpPr>
                <a:spLocks noChangeShapeType="1"/>
              </p:cNvSpPr>
              <p:nvPr/>
            </p:nvSpPr>
            <p:spPr bwMode="auto">
              <a:xfrm flipV="1">
                <a:off x="2208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8" name="Line 34"/>
              <p:cNvSpPr>
                <a:spLocks noChangeShapeType="1"/>
              </p:cNvSpPr>
              <p:nvPr/>
            </p:nvSpPr>
            <p:spPr bwMode="auto">
              <a:xfrm>
                <a:off x="2208" y="3744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59" name="Line 35"/>
              <p:cNvSpPr>
                <a:spLocks noChangeShapeType="1"/>
              </p:cNvSpPr>
              <p:nvPr/>
            </p:nvSpPr>
            <p:spPr bwMode="auto">
              <a:xfrm flipV="1">
                <a:off x="2304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60" name="Line 36"/>
              <p:cNvSpPr>
                <a:spLocks noChangeShapeType="1"/>
              </p:cNvSpPr>
              <p:nvPr/>
            </p:nvSpPr>
            <p:spPr bwMode="auto">
              <a:xfrm>
                <a:off x="2304" y="3600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61" name="Line 37"/>
              <p:cNvSpPr>
                <a:spLocks noChangeShapeType="1"/>
              </p:cNvSpPr>
              <p:nvPr/>
            </p:nvSpPr>
            <p:spPr bwMode="auto">
              <a:xfrm flipV="1">
                <a:off x="2400" y="3600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62" name="Line 38"/>
              <p:cNvSpPr>
                <a:spLocks noChangeShapeType="1"/>
              </p:cNvSpPr>
              <p:nvPr/>
            </p:nvSpPr>
            <p:spPr bwMode="auto">
              <a:xfrm>
                <a:off x="2400" y="3744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 Narrow" panose="020B0606020202030204" pitchFamily="34" charset="0"/>
                </a:endParaRPr>
              </a:p>
            </p:txBody>
          </p:sp>
          <p:sp>
            <p:nvSpPr>
              <p:cNvPr id="63" name="Text Box 62"/>
              <p:cNvSpPr txBox="1">
                <a:spLocks noChangeArrowheads="1"/>
              </p:cNvSpPr>
              <p:nvPr/>
            </p:nvSpPr>
            <p:spPr bwMode="auto">
              <a:xfrm>
                <a:off x="2880" y="3580"/>
                <a:ext cx="1478" cy="1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Narrow" panose="020B0606020202030204" pitchFamily="34" charset="0"/>
                  </a:rPr>
                  <a:t>If this is the clock, then 01110001</a:t>
                </a:r>
              </a:p>
            </p:txBody>
          </p:sp>
          <p:sp>
            <p:nvSpPr>
              <p:cNvPr id="64" name="Text Box 63"/>
              <p:cNvSpPr txBox="1">
                <a:spLocks noChangeArrowheads="1"/>
              </p:cNvSpPr>
              <p:nvPr/>
            </p:nvSpPr>
            <p:spPr bwMode="auto">
              <a:xfrm>
                <a:off x="2256" y="3829"/>
                <a:ext cx="2366" cy="1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b="1" i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Narrow" panose="020B0606020202030204" pitchFamily="34" charset="0"/>
                  </a:rPr>
                  <a:t>The receiver needs to know the clock of the sender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788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Chandy-Lamport’s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30079" y="1085850"/>
            <a:ext cx="11461907" cy="55626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Uses special marker messages. 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One process acts as initiator, starts the state collection by following the marker sending rule below.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Marker sending rule for process P: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P records its state and 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For each outgoing channel C from P on which a marker has not been sent already, P sends a marker along C before any further message is sent on C</a:t>
            </a:r>
            <a:r>
              <a:rPr lang="en-US" sz="2400" dirty="0" smtClean="0"/>
              <a:t>	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50114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Chandy</a:t>
            </a:r>
            <a:r>
              <a:rPr lang="en-US" dirty="0"/>
              <a:t> </a:t>
            </a:r>
            <a:r>
              <a:rPr lang="en-US" dirty="0" err="1"/>
              <a:t>Lamport’s</a:t>
            </a:r>
            <a:r>
              <a:rPr lang="en-US" dirty="0"/>
              <a:t> Algorithm contd..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3999"/>
            <a:ext cx="11057096" cy="48554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When Q receives a marker along a channel C:</a:t>
            </a:r>
          </a:p>
          <a:p>
            <a:pPr>
              <a:buFontTx/>
              <a:buNone/>
            </a:pPr>
            <a:endParaRPr lang="en-US" sz="2400" dirty="0" smtClean="0"/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If Q has not recorded its state then Q records the state of C as empty; Q then  follows the marker sending rule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endParaRPr lang="en-US" sz="2400" dirty="0"/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If Q has already recorded its state, it records the state of C as the sequence of messages received along C after Q’s state was recorded and before Q received the marker along 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7498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Notable Points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30080" y="1085850"/>
            <a:ext cx="11341416" cy="54864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Markers sent on a channel distinguish messages sent on the channel before the sender recorded its states and the messages sent after the sender recorded its state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The state collected may not be any state that actually happened in reality, rather a state that “could have” happened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Requires FIFO channels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Message complexity O(|E|), where E = no. of links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903914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Termination Detection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err="1">
                <a:latin typeface="Arial Narrow" panose="020B0606020202030204" pitchFamily="34" charset="0"/>
              </a:rPr>
              <a:t>Pallab</a:t>
            </a:r>
            <a:r>
              <a:rPr lang="en-US" sz="2300" b="1" dirty="0">
                <a:latin typeface="Arial Narrow" panose="020B0606020202030204" pitchFamily="34" charset="0"/>
              </a:rPr>
              <a:t> </a:t>
            </a:r>
            <a:r>
              <a:rPr lang="en-US" sz="2300" b="1" dirty="0" err="1">
                <a:latin typeface="Arial Narrow" panose="020B0606020202030204" pitchFamily="34" charset="0"/>
              </a:rPr>
              <a:t>Dasgupta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Professor</a:t>
            </a:r>
            <a:r>
              <a:rPr lang="en-US" sz="2300" b="1" dirty="0">
                <a:latin typeface="Arial Narrow" panose="020B0606020202030204" pitchFamily="34" charset="0"/>
              </a:rPr>
              <a:t>, 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825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Termination Detection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738187" y="1009650"/>
            <a:ext cx="11125200" cy="56388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Model</a:t>
            </a:r>
          </a:p>
          <a:p>
            <a:pPr marL="1423035" lvl="2" indent="-342900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processes can be active or idle</a:t>
            </a:r>
          </a:p>
          <a:p>
            <a:pPr marL="1423035" lvl="2" indent="-342900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only active processes send messages</a:t>
            </a:r>
          </a:p>
          <a:p>
            <a:pPr marL="1423035" lvl="2" indent="-342900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idle process can become active on receiving a computation message</a:t>
            </a:r>
          </a:p>
          <a:p>
            <a:pPr marL="1423035" lvl="2" indent="-342900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active process can become idle at any time		</a:t>
            </a:r>
          </a:p>
          <a:p>
            <a:pPr marL="1423035" lvl="2" indent="-342900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Termination: all processes are idle and no computation message are in transit	</a:t>
            </a:r>
          </a:p>
          <a:p>
            <a:pPr marL="1423035" lvl="2" indent="-342900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Can use global snapshot to detect termination also	</a:t>
            </a:r>
            <a:r>
              <a:rPr lang="en-US" sz="2400" dirty="0" smtClean="0"/>
              <a:t>									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7018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Huang’s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30079" y="1085849"/>
            <a:ext cx="11461907" cy="529361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One controlling agent, has weight 1 initially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All other processes are idle initially and has weight 0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Computation starts when controlling agent sends a computation message to a process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An idle process becomes active on receiving a computation message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B(DW) – computation message with weight DW. Can be sent only by the controlling agent or an active process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C(DW) – control message with weight DW, sent by active processes to controlling agent when they are about to become idle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60828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Weight Distribution and Recovery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630080" y="933451"/>
            <a:ext cx="11341416" cy="6182106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dirty="0" smtClean="0"/>
              <a:t>Let current weight at process = W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dirty="0" smtClean="0"/>
              <a:t>Send of B(DW):</a:t>
            </a:r>
          </a:p>
          <a:p>
            <a:pPr marL="1423035" lvl="2" indent="-342900">
              <a:spcBef>
                <a:spcPts val="0"/>
              </a:spcBef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3192"/>
                </a:solidFill>
              </a:rPr>
              <a:t>Find W1, W2 such that W1 &gt; 0, W2 &gt; 0, W1 + W2 = W</a:t>
            </a:r>
          </a:p>
          <a:p>
            <a:pPr marL="1423035" lvl="2" indent="-342900">
              <a:lnSpc>
                <a:spcPct val="150000"/>
              </a:lnSpc>
              <a:spcBef>
                <a:spcPts val="0"/>
              </a:spcBef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3192"/>
                </a:solidFill>
              </a:rPr>
              <a:t>Set W = W1 and send B(W2)</a:t>
            </a:r>
            <a:endParaRPr lang="en-US" sz="2200" dirty="0" smtClean="0"/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dirty="0" smtClean="0"/>
              <a:t>Receive of B(DW):</a:t>
            </a:r>
          </a:p>
          <a:p>
            <a:pPr marL="1423035" lvl="2" indent="-342900">
              <a:spcBef>
                <a:spcPts val="0"/>
              </a:spcBef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3192"/>
                </a:solidFill>
              </a:rPr>
              <a:t>W = W + DW; </a:t>
            </a:r>
          </a:p>
          <a:p>
            <a:pPr marL="1423035" lvl="2" indent="-342900">
              <a:lnSpc>
                <a:spcPct val="150000"/>
              </a:lnSpc>
              <a:spcBef>
                <a:spcPts val="0"/>
              </a:spcBef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3192"/>
                </a:solidFill>
              </a:rPr>
              <a:t>if idle, become active</a:t>
            </a:r>
            <a:endParaRPr lang="en-US" sz="2200" dirty="0" smtClean="0"/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dirty="0" smtClean="0"/>
              <a:t>Send of C(DW):</a:t>
            </a:r>
          </a:p>
          <a:p>
            <a:pPr lvl="2">
              <a:spcBef>
                <a:spcPts val="0"/>
              </a:spcBef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3192"/>
                </a:solidFill>
              </a:rPr>
              <a:t>send C(W) to controlling agent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3192"/>
                </a:solidFill>
              </a:rPr>
              <a:t>Become idle</a:t>
            </a:r>
            <a:endParaRPr lang="en-US" sz="2200" dirty="0" smtClean="0"/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dirty="0" smtClean="0"/>
              <a:t>Receive of C(DW):</a:t>
            </a:r>
          </a:p>
          <a:p>
            <a:pPr marL="1423035" lvl="2" indent="-342900">
              <a:spcBef>
                <a:spcPts val="0"/>
              </a:spcBef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3192"/>
                </a:solidFill>
              </a:rPr>
              <a:t>W = W + DW</a:t>
            </a:r>
          </a:p>
          <a:p>
            <a:pPr marL="1423035" lvl="2" indent="-342900">
              <a:spcBef>
                <a:spcPts val="0"/>
              </a:spcBef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3192"/>
                </a:solidFill>
              </a:rPr>
              <a:t>if W = 1, declare “termination”</a:t>
            </a:r>
            <a:endParaRPr lang="en-US" sz="22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83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Ordering of Events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599" y="1523999"/>
            <a:ext cx="10796587" cy="48554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u="sng" dirty="0" err="1" smtClean="0"/>
              <a:t>Lamport’s</a:t>
            </a:r>
            <a:r>
              <a:rPr lang="en-US" sz="2400" u="sng" dirty="0" smtClean="0"/>
              <a:t> </a:t>
            </a:r>
            <a:r>
              <a:rPr lang="en-US" sz="2400" i="1" u="sng" dirty="0" smtClean="0">
                <a:solidFill>
                  <a:schemeClr val="tx2"/>
                </a:solidFill>
              </a:rPr>
              <a:t>Happened Before</a:t>
            </a:r>
            <a:r>
              <a:rPr lang="en-US" sz="2400" u="sng" dirty="0" smtClean="0"/>
              <a:t> relationship</a:t>
            </a:r>
            <a:r>
              <a:rPr lang="en-US" sz="2400" dirty="0" smtClean="0"/>
              <a:t>: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For two events a and b</a:t>
            </a:r>
            <a:r>
              <a:rPr lang="en-US" sz="2400" dirty="0" smtClean="0">
                <a:solidFill>
                  <a:srgbClr val="C00000"/>
                </a:solidFill>
              </a:rPr>
              <a:t>, a </a:t>
            </a:r>
            <a:r>
              <a:rPr lang="en-US" sz="2400" dirty="0" smtClean="0">
                <a:solidFill>
                  <a:srgbClr val="C00000"/>
                </a:solidFill>
                <a:cs typeface="Arial" panose="020B0604020202020204" pitchFamily="34" charset="0"/>
              </a:rPr>
              <a:t>→ b </a:t>
            </a:r>
            <a:r>
              <a:rPr lang="en-US" sz="2400" dirty="0" smtClean="0">
                <a:cs typeface="Arial" panose="020B0604020202020204" pitchFamily="34" charset="0"/>
              </a:rPr>
              <a:t>if</a:t>
            </a:r>
          </a:p>
          <a:p>
            <a:pPr lvl="1">
              <a:lnSpc>
                <a:spcPct val="30000"/>
              </a:lnSpc>
              <a:buFont typeface="Wingdings" panose="05000000000000000000" pitchFamily="2" charset="2"/>
              <a:buChar char="§"/>
            </a:pPr>
            <a:endParaRPr lang="en-US" sz="2400" i="1" dirty="0" smtClean="0">
              <a:cs typeface="Arial" panose="020B0604020202020204" pitchFamily="34" charset="0"/>
            </a:endParaRPr>
          </a:p>
          <a:p>
            <a:pPr lvl="1">
              <a:buClr>
                <a:srgbClr val="003192"/>
              </a:buClr>
            </a:pPr>
            <a:r>
              <a:rPr lang="en-US" sz="2400" i="1" dirty="0" smtClean="0">
                <a:solidFill>
                  <a:srgbClr val="003192"/>
                </a:solidFill>
                <a:cs typeface="Arial" panose="020B0604020202020204" pitchFamily="34" charset="0"/>
              </a:rPr>
              <a:t>a and b are events in the same process and a occurred before b, or</a:t>
            </a:r>
          </a:p>
          <a:p>
            <a:pPr lvl="1">
              <a:buClr>
                <a:srgbClr val="003192"/>
              </a:buClr>
            </a:pPr>
            <a:r>
              <a:rPr lang="en-US" sz="2400" i="1" dirty="0" smtClean="0">
                <a:solidFill>
                  <a:srgbClr val="003192"/>
                </a:solidFill>
                <a:cs typeface="Arial" panose="020B0604020202020204" pitchFamily="34" charset="0"/>
              </a:rPr>
              <a:t>a is a send event of a message m and b is the corresponding receive event at the destination process, or</a:t>
            </a:r>
          </a:p>
          <a:p>
            <a:pPr lvl="1">
              <a:buClr>
                <a:srgbClr val="003192"/>
              </a:buClr>
            </a:pPr>
            <a:r>
              <a:rPr lang="en-US" sz="2400" i="1" dirty="0" smtClean="0">
                <a:solidFill>
                  <a:srgbClr val="003192"/>
                </a:solidFill>
                <a:cs typeface="Arial" panose="020B0604020202020204" pitchFamily="34" charset="0"/>
              </a:rPr>
              <a:t>a → c and c → b for some event c</a:t>
            </a:r>
            <a:endParaRPr lang="en-US" sz="2400" i="1" dirty="0">
              <a:solidFill>
                <a:srgbClr val="003192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44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Causally Related versus Concurrent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966787" y="3143250"/>
            <a:ext cx="10591800" cy="3733800"/>
            <a:chOff x="1295400" y="3505201"/>
            <a:chExt cx="7731017" cy="2414131"/>
          </a:xfrm>
        </p:grpSpPr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1752600" y="3886200"/>
              <a:ext cx="3505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752600" y="4953000"/>
              <a:ext cx="3505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981200" y="38100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2209800" y="48768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2667000" y="38100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2819400" y="48768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3429000" y="48768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3886200" y="38100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4267200" y="48768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4876800" y="38100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28800" y="3505201"/>
              <a:ext cx="503669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anose="020B0604020202020204" pitchFamily="34" charset="0"/>
                </a:rPr>
                <a:t>e11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2514600" y="3505201"/>
              <a:ext cx="515595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e12</a:t>
              </a:r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3733800" y="3505201"/>
              <a:ext cx="515595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e13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659313" y="3505201"/>
              <a:ext cx="515595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anose="020B0604020202020204" pitchFamily="34" charset="0"/>
                </a:rPr>
                <a:t>e14</a:t>
              </a:r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1981200" y="4997451"/>
              <a:ext cx="515595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anose="020B0604020202020204" pitchFamily="34" charset="0"/>
                </a:rPr>
                <a:t>e21</a:t>
              </a: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2601913" y="4997451"/>
              <a:ext cx="515595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anose="020B0604020202020204" pitchFamily="34" charset="0"/>
                </a:rPr>
                <a:t>e22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3211513" y="4997451"/>
              <a:ext cx="515595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anose="020B0604020202020204" pitchFamily="34" charset="0"/>
                </a:rPr>
                <a:t>e23</a:t>
              </a:r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4049713" y="4997451"/>
              <a:ext cx="515595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anose="020B0604020202020204" pitchFamily="34" charset="0"/>
                </a:rPr>
                <a:t>e24</a:t>
              </a: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2819400" y="3962400"/>
              <a:ext cx="6096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 flipV="1">
              <a:off x="2971800" y="3962400"/>
              <a:ext cx="9144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1295400" y="3702051"/>
              <a:ext cx="419815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Arial" panose="020B0604020202020204" pitchFamily="34" charset="0"/>
                </a:rPr>
                <a:t>P1</a:t>
              </a: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1320800" y="4768851"/>
              <a:ext cx="419815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800000"/>
                  </a:solidFill>
                  <a:latin typeface="Arial" panose="020B0604020202020204" pitchFamily="34" charset="0"/>
                </a:rPr>
                <a:t>P2</a:t>
              </a:r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5791200" y="3794126"/>
              <a:ext cx="3222104" cy="336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b="1" dirty="0">
                  <a:latin typeface="Arial" panose="020B0604020202020204" pitchFamily="34" charset="0"/>
                </a:rPr>
                <a:t>e11 and e21 are concurrent</a:t>
              </a:r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5791200" y="4235451"/>
              <a:ext cx="3235217" cy="336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b="1">
                  <a:latin typeface="Arial" panose="020B0604020202020204" pitchFamily="34" charset="0"/>
                </a:rPr>
                <a:t>e14 and e23 are concurrent</a:t>
              </a:r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5791200" y="4724401"/>
              <a:ext cx="2853444" cy="336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b="1">
                  <a:latin typeface="Arial" panose="020B0604020202020204" pitchFamily="34" charset="0"/>
                </a:rPr>
                <a:t>e22 causally affects e14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1757363" y="5607051"/>
              <a:ext cx="2388142" cy="312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99"/>
                  </a:solidFill>
                  <a:latin typeface="Arial" panose="020B0604020202020204" pitchFamily="34" charset="0"/>
                </a:rPr>
                <a:t>A space-time diagram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28679" y="933450"/>
            <a:ext cx="11463308" cy="2286000"/>
            <a:chOff x="628679" y="933450"/>
            <a:chExt cx="11463308" cy="2286000"/>
          </a:xfrm>
        </p:grpSpPr>
        <p:sp>
          <p:nvSpPr>
            <p:cNvPr id="6" name="Rectangle 3"/>
            <p:cNvSpPr txBox="1">
              <a:spLocks noChangeArrowheads="1"/>
            </p:cNvSpPr>
            <p:nvPr/>
          </p:nvSpPr>
          <p:spPr>
            <a:xfrm>
              <a:off x="628679" y="933450"/>
              <a:ext cx="11463308" cy="2286000"/>
            </a:xfrm>
            <a:prstGeom prst="rect">
              <a:avLst/>
            </a:prstGeom>
          </p:spPr>
          <p:txBody>
            <a:bodyPr vert="horz" lIns="102870" tIns="51435" rIns="102870" bIns="51435" rtlCol="0">
              <a:noAutofit/>
            </a:bodyPr>
            <a:lstStyle>
              <a:lvl1pPr marL="0" indent="0" algn="l" defTabSz="1028700" rtl="0" eaLnBrk="1" latinLnBrk="0" hangingPunct="1">
                <a:spcBef>
                  <a:spcPct val="20000"/>
                </a:spcBef>
                <a:spcAft>
                  <a:spcPts val="675"/>
                </a:spcAft>
                <a:buFont typeface="Arial" pitchFamily="34" charset="0"/>
                <a:buNone/>
                <a:defRPr sz="2300" b="1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514350" indent="-205740" algn="l" defTabSz="1028700" rtl="0" eaLnBrk="1" latinLnBrk="0" hangingPunct="1">
                <a:spcBef>
                  <a:spcPct val="20000"/>
                </a:spcBef>
                <a:buClr>
                  <a:schemeClr val="tx2"/>
                </a:buClr>
                <a:buFont typeface="Arial" pitchFamily="34" charset="0"/>
                <a:buChar char="•"/>
                <a:defRPr sz="2300" b="1" kern="1200">
                  <a:solidFill>
                    <a:srgbClr val="00206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1285875" indent="-257175" algn="l" defTabSz="1028700" rtl="0" eaLnBrk="1" latinLnBrk="0" hangingPunct="1">
                <a:spcBef>
                  <a:spcPct val="20000"/>
                </a:spcBef>
                <a:buClr>
                  <a:schemeClr val="tx2"/>
                </a:buClr>
                <a:buFont typeface="Arial" pitchFamily="34" charset="0"/>
                <a:buChar char="•"/>
                <a:defRPr sz="2300" b="1" kern="1200">
                  <a:solidFill>
                    <a:srgbClr val="C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800225" indent="-257175" algn="l" defTabSz="1028700" rtl="0" eaLnBrk="1" latinLnBrk="0" hangingPunct="1">
                <a:spcBef>
                  <a:spcPct val="20000"/>
                </a:spcBef>
                <a:buClr>
                  <a:schemeClr val="tx2"/>
                </a:buClr>
                <a:buFont typeface="Arial" pitchFamily="34" charset="0"/>
                <a:buChar char="•"/>
                <a:defRPr sz="2300" b="1" kern="1200">
                  <a:solidFill>
                    <a:srgbClr val="7030A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2314575" indent="-257175" algn="l" defTabSz="1028700" rtl="0" eaLnBrk="1" latinLnBrk="0" hangingPunct="1">
                <a:spcBef>
                  <a:spcPct val="20000"/>
                </a:spcBef>
                <a:buClr>
                  <a:schemeClr val="tx2"/>
                </a:buClr>
                <a:buFont typeface="Arial" pitchFamily="34" charset="0"/>
                <a:buChar char="•"/>
                <a:defRPr sz="2300" b="1" kern="1200" baseline="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828925" indent="-257175" algn="l" defTabSz="1028700" rtl="0" eaLnBrk="1" latinLnBrk="0" hangingPunct="1">
                <a:spcBef>
                  <a:spcPct val="20000"/>
                </a:spcBef>
                <a:buClr>
                  <a:schemeClr val="tx2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343275" indent="-257175" algn="l" defTabSz="1028700" rtl="0" eaLnBrk="1" latinLnBrk="0" hangingPunct="1">
                <a:spcBef>
                  <a:spcPct val="20000"/>
                </a:spcBef>
                <a:buClr>
                  <a:schemeClr val="tx2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857625" indent="-257175" algn="l" defTabSz="1028700" rtl="0" eaLnBrk="1" latinLnBrk="0" hangingPunct="1">
                <a:spcBef>
                  <a:spcPct val="20000"/>
                </a:spcBef>
                <a:buClr>
                  <a:schemeClr val="tx2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371975" indent="-257175" algn="l" defTabSz="1028700" rtl="0" eaLnBrk="1" latinLnBrk="0" hangingPunct="1">
                <a:spcBef>
                  <a:spcPct val="20000"/>
                </a:spcBef>
                <a:buClr>
                  <a:schemeClr val="tx2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Tx/>
                <a:buNone/>
              </a:pPr>
              <a:r>
                <a:rPr lang="en-US" sz="2400" u="sng" dirty="0" smtClean="0"/>
                <a:t>Causally related events:</a:t>
              </a:r>
              <a:r>
                <a:rPr lang="en-US" sz="2400" dirty="0" smtClean="0"/>
                <a:t>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 smtClean="0">
                  <a:solidFill>
                    <a:srgbClr val="003192"/>
                  </a:solidFill>
                </a:rPr>
                <a:t>Event a causally affects event b if a </a:t>
              </a:r>
              <a:r>
                <a:rPr lang="en-US" sz="2400" dirty="0" smtClean="0">
                  <a:solidFill>
                    <a:srgbClr val="003192"/>
                  </a:solidFill>
                  <a:sym typeface="Symbol" panose="05050102010706020507" pitchFamily="18" charset="2"/>
                </a:rPr>
                <a:t></a:t>
              </a:r>
              <a:r>
                <a:rPr lang="en-US" sz="2400" dirty="0" smtClean="0">
                  <a:solidFill>
                    <a:srgbClr val="003192"/>
                  </a:solidFill>
                  <a:sym typeface="Wingdings" panose="05000000000000000000" pitchFamily="2" charset="2"/>
                </a:rPr>
                <a:t> b</a:t>
              </a:r>
              <a:endParaRPr lang="en-US" sz="2400" u="sng" dirty="0" smtClean="0">
                <a:solidFill>
                  <a:srgbClr val="003192"/>
                </a:solidFill>
              </a:endParaRPr>
            </a:p>
            <a:p>
              <a:pPr>
                <a:buFontTx/>
                <a:buNone/>
              </a:pPr>
              <a:r>
                <a:rPr lang="en-US" sz="2400" u="sng" dirty="0" smtClean="0"/>
                <a:t>Concurrent events: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 smtClean="0">
                  <a:solidFill>
                    <a:srgbClr val="003192"/>
                  </a:solidFill>
                </a:rPr>
                <a:t>Two distinct events a and b are said to be concurrent ( denoted by a||b ) if a </a:t>
              </a:r>
              <a:r>
                <a:rPr lang="en-US" sz="2400" dirty="0" smtClean="0">
                  <a:solidFill>
                    <a:srgbClr val="003192"/>
                  </a:solidFill>
                  <a:sym typeface="Symbol" panose="05050102010706020507" pitchFamily="18" charset="2"/>
                </a:rPr>
                <a:t> b and b </a:t>
              </a:r>
              <a:r>
                <a:rPr lang="en-US" sz="2400" dirty="0" smtClean="0">
                  <a:solidFill>
                    <a:srgbClr val="003192"/>
                  </a:solidFill>
                </a:rPr>
                <a:t> a</a:t>
              </a:r>
              <a:endParaRPr lang="en-US" sz="2400" dirty="0">
                <a:solidFill>
                  <a:srgbClr val="003192"/>
                </a:solidFill>
              </a:endParaRPr>
            </a:p>
          </p:txBody>
        </p:sp>
        <p:sp>
          <p:nvSpPr>
            <p:cNvPr id="36" name="Line 7"/>
            <p:cNvSpPr>
              <a:spLocks noChangeShapeType="1"/>
            </p:cNvSpPr>
            <p:nvPr/>
          </p:nvSpPr>
          <p:spPr bwMode="auto">
            <a:xfrm flipH="1">
              <a:off x="10173539" y="2666438"/>
              <a:ext cx="89647" cy="2515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n>
                  <a:solidFill>
                    <a:srgbClr val="003192"/>
                  </a:solidFill>
                </a:ln>
              </a:endParaRPr>
            </a:p>
          </p:txBody>
        </p:sp>
        <p:sp>
          <p:nvSpPr>
            <p:cNvPr id="37" name="Line 7"/>
            <p:cNvSpPr>
              <a:spLocks noChangeShapeType="1"/>
            </p:cNvSpPr>
            <p:nvPr/>
          </p:nvSpPr>
          <p:spPr bwMode="auto">
            <a:xfrm flipH="1">
              <a:off x="11509281" y="2666439"/>
              <a:ext cx="90546" cy="2302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n>
                  <a:solidFill>
                    <a:srgbClr val="003192"/>
                  </a:solidFill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111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Lamport’s</a:t>
            </a:r>
            <a:r>
              <a:rPr lang="en-US" dirty="0"/>
              <a:t> Logical Clock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38187" y="933450"/>
            <a:ext cx="11353799" cy="56388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i="1" dirty="0" smtClean="0"/>
              <a:t>Each process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 keeps a clock </a:t>
            </a:r>
            <a:r>
              <a:rPr lang="en-US" sz="2400" i="1" dirty="0" err="1" smtClean="0"/>
              <a:t>C</a:t>
            </a:r>
            <a:r>
              <a:rPr lang="en-US" sz="2400" i="1" baseline="-20000" dirty="0" err="1" smtClean="0"/>
              <a:t>i</a:t>
            </a:r>
            <a:r>
              <a:rPr lang="en-US" sz="2400" dirty="0" smtClean="0"/>
              <a:t> </a:t>
            </a:r>
          </a:p>
          <a:p>
            <a:pPr>
              <a:lnSpc>
                <a:spcPct val="20000"/>
              </a:lnSpc>
              <a:buFontTx/>
              <a:buNone/>
            </a:pPr>
            <a:endParaRPr lang="en-US" sz="2400" dirty="0" smtClean="0"/>
          </a:p>
          <a:p>
            <a:pPr lvl="1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Each event a in </a:t>
            </a:r>
            <a:r>
              <a:rPr lang="en-US" sz="24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is time-stamped </a:t>
            </a: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(a), the value of </a:t>
            </a: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when a occurred</a:t>
            </a:r>
          </a:p>
          <a:p>
            <a:pPr lvl="1">
              <a:lnSpc>
                <a:spcPct val="40000"/>
              </a:lnSpc>
              <a:buClr>
                <a:srgbClr val="003192"/>
              </a:buClr>
              <a:buFontTx/>
              <a:buChar char="–"/>
            </a:pPr>
            <a:endParaRPr lang="en-US" sz="2400" dirty="0" smtClean="0">
              <a:solidFill>
                <a:srgbClr val="003192"/>
              </a:solidFill>
            </a:endParaRPr>
          </a:p>
          <a:p>
            <a:pPr lvl="1">
              <a:buClr>
                <a:srgbClr val="003192"/>
              </a:buClr>
              <a:buFontTx/>
              <a:buChar char="–"/>
            </a:pP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is incremented by 1 for each event in </a:t>
            </a:r>
            <a:r>
              <a:rPr lang="en-US" sz="2400" dirty="0" err="1" smtClean="0">
                <a:solidFill>
                  <a:srgbClr val="003192"/>
                </a:solidFill>
              </a:rPr>
              <a:t>i</a:t>
            </a:r>
            <a:endParaRPr lang="en-US" sz="2400" dirty="0" smtClean="0">
              <a:solidFill>
                <a:srgbClr val="003192"/>
              </a:solidFill>
            </a:endParaRPr>
          </a:p>
          <a:p>
            <a:pPr lvl="1">
              <a:lnSpc>
                <a:spcPct val="40000"/>
              </a:lnSpc>
              <a:buClr>
                <a:srgbClr val="003192"/>
              </a:buClr>
              <a:buFontTx/>
              <a:buChar char="–"/>
            </a:pPr>
            <a:endParaRPr lang="en-US" sz="2400" dirty="0" smtClean="0">
              <a:solidFill>
                <a:srgbClr val="003192"/>
              </a:solidFill>
            </a:endParaRPr>
          </a:p>
          <a:p>
            <a:pPr lvl="1">
              <a:buClr>
                <a:srgbClr val="003192"/>
              </a:buClr>
              <a:buFontTx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In addition, if a is a send of message m from process </a:t>
            </a:r>
            <a:r>
              <a:rPr lang="en-US" sz="24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to </a:t>
            </a:r>
            <a:r>
              <a:rPr lang="en-US" sz="2400" dirty="0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, then on receive of m, </a:t>
            </a:r>
          </a:p>
          <a:p>
            <a:pPr marL="308610" lvl="1" indent="0">
              <a:buClr>
                <a:srgbClr val="003192"/>
              </a:buClr>
              <a:buNone/>
            </a:pPr>
            <a:r>
              <a:rPr lang="en-US" sz="2400" dirty="0" smtClean="0">
                <a:solidFill>
                  <a:srgbClr val="003192"/>
                </a:solidFill>
              </a:rPr>
              <a:t>			</a:t>
            </a: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4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 = max (</a:t>
            </a: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4000" dirty="0" err="1" smtClean="0">
                <a:solidFill>
                  <a:srgbClr val="003192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, </a:t>
            </a: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(a)+1)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85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</a:t>
            </a:r>
            <a:r>
              <a:rPr lang="en-US" dirty="0" err="1"/>
              <a:t>Lamport’s</a:t>
            </a:r>
            <a:r>
              <a:rPr lang="en-US" dirty="0"/>
              <a:t> clocks advance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1869944" y="1744192"/>
            <a:ext cx="9002843" cy="3685059"/>
            <a:chOff x="2205355" y="2199287"/>
            <a:chExt cx="4576445" cy="1763113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2590800" y="2514600"/>
              <a:ext cx="419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2590800" y="3581400"/>
              <a:ext cx="419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2819400" y="24384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048000" y="35052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3505200" y="24384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3657600" y="35052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4267200" y="35052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4724400" y="24384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5410200" y="35052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5181600" y="24384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2777490" y="2212424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e11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3435985" y="2212424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e12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3823335" y="2212424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e13</a:t>
              </a: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4249420" y="2199287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e14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2971165" y="3652838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anose="020B0604020202020204" pitchFamily="34" charset="0"/>
                </a:rPr>
                <a:t>e21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590925" y="3652838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e22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210685" y="3652838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anose="020B0604020202020204" pitchFamily="34" charset="0"/>
                </a:rPr>
                <a:t>e23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5334000" y="3652838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e24</a:t>
              </a:r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3657600" y="2590800"/>
              <a:ext cx="6096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3810000" y="2590800"/>
              <a:ext cx="9144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2205355" y="2431171"/>
              <a:ext cx="4318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rgbClr val="800000"/>
                  </a:solidFill>
                  <a:latin typeface="Arial" panose="020B0604020202020204" pitchFamily="34" charset="0"/>
                </a:rPr>
                <a:t>P1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2244090" y="3488448"/>
              <a:ext cx="4318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800000"/>
                  </a:solidFill>
                  <a:latin typeface="Arial" panose="020B0604020202020204" pitchFamily="34" charset="0"/>
                </a:rPr>
                <a:t>P2</a:t>
              </a:r>
            </a:p>
          </p:txBody>
        </p:sp>
        <p:sp>
          <p:nvSpPr>
            <p:cNvPr id="28" name="Oval 26"/>
            <p:cNvSpPr>
              <a:spLocks noChangeArrowheads="1"/>
            </p:cNvSpPr>
            <p:nvPr/>
          </p:nvSpPr>
          <p:spPr bwMode="auto">
            <a:xfrm>
              <a:off x="3886200" y="24384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4343400" y="24384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6019800" y="24384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6248400" y="3505200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334000" y="2590800"/>
              <a:ext cx="9144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 flipV="1">
              <a:off x="5486400" y="2590800"/>
              <a:ext cx="5334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6186170" y="3657600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e25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4651375" y="2199287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e15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5101590" y="2199287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</a:rPr>
                <a:t>e16</a:t>
              </a:r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5953760" y="2199287"/>
              <a:ext cx="4794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anose="020B0604020202020204" pitchFamily="34" charset="0"/>
                </a:rPr>
                <a:t>e17</a:t>
              </a:r>
            </a:p>
          </p:txBody>
        </p:sp>
        <p:sp>
          <p:nvSpPr>
            <p:cNvPr id="38" name="Text Box 36"/>
            <p:cNvSpPr txBox="1">
              <a:spLocks noChangeArrowheads="1"/>
            </p:cNvSpPr>
            <p:nvPr/>
          </p:nvSpPr>
          <p:spPr bwMode="auto">
            <a:xfrm>
              <a:off x="2667000" y="25908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(1)</a:t>
              </a:r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3333750" y="25908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(2)</a:t>
              </a:r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3790950" y="25908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(3)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4251325" y="2577002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(4)</a:t>
              </a:r>
            </a:p>
          </p:txBody>
        </p:sp>
        <p:sp>
          <p:nvSpPr>
            <p:cNvPr id="42" name="Text Box 40"/>
            <p:cNvSpPr txBox="1">
              <a:spLocks noChangeArrowheads="1"/>
            </p:cNvSpPr>
            <p:nvPr/>
          </p:nvSpPr>
          <p:spPr bwMode="auto">
            <a:xfrm>
              <a:off x="4629150" y="25908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(5)</a:t>
              </a: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5010150" y="25908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(6)</a:t>
              </a:r>
            </a:p>
          </p:txBody>
        </p:sp>
        <p:sp>
          <p:nvSpPr>
            <p:cNvPr id="44" name="Text Box 42"/>
            <p:cNvSpPr txBox="1">
              <a:spLocks noChangeArrowheads="1"/>
            </p:cNvSpPr>
            <p:nvPr/>
          </p:nvSpPr>
          <p:spPr bwMode="auto">
            <a:xfrm>
              <a:off x="6000750" y="25908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(7)</a:t>
              </a:r>
            </a:p>
          </p:txBody>
        </p:sp>
        <p:sp>
          <p:nvSpPr>
            <p:cNvPr id="45" name="Text Box 43"/>
            <p:cNvSpPr txBox="1">
              <a:spLocks noChangeArrowheads="1"/>
            </p:cNvSpPr>
            <p:nvPr/>
          </p:nvSpPr>
          <p:spPr bwMode="auto">
            <a:xfrm>
              <a:off x="2895600" y="32004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(1)</a:t>
              </a:r>
            </a:p>
          </p:txBody>
        </p:sp>
        <p:sp>
          <p:nvSpPr>
            <p:cNvPr id="46" name="Text Box 44"/>
            <p:cNvSpPr txBox="1">
              <a:spLocks noChangeArrowheads="1"/>
            </p:cNvSpPr>
            <p:nvPr/>
          </p:nvSpPr>
          <p:spPr bwMode="auto">
            <a:xfrm>
              <a:off x="3486150" y="32004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(2)</a:t>
              </a:r>
            </a:p>
          </p:txBody>
        </p:sp>
        <p:sp>
          <p:nvSpPr>
            <p:cNvPr id="47" name="Text Box 45"/>
            <p:cNvSpPr txBox="1">
              <a:spLocks noChangeArrowheads="1"/>
            </p:cNvSpPr>
            <p:nvPr/>
          </p:nvSpPr>
          <p:spPr bwMode="auto">
            <a:xfrm>
              <a:off x="4248150" y="32004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(3)</a:t>
              </a:r>
            </a:p>
          </p:txBody>
        </p:sp>
        <p:sp>
          <p:nvSpPr>
            <p:cNvPr id="48" name="Text Box 46"/>
            <p:cNvSpPr txBox="1">
              <a:spLocks noChangeArrowheads="1"/>
            </p:cNvSpPr>
            <p:nvPr/>
          </p:nvSpPr>
          <p:spPr bwMode="auto">
            <a:xfrm>
              <a:off x="5162550" y="32004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(4)</a:t>
              </a:r>
            </a:p>
          </p:txBody>
        </p:sp>
        <p:sp>
          <p:nvSpPr>
            <p:cNvPr id="49" name="Text Box 47"/>
            <p:cNvSpPr txBox="1">
              <a:spLocks noChangeArrowheads="1"/>
            </p:cNvSpPr>
            <p:nvPr/>
          </p:nvSpPr>
          <p:spPr bwMode="auto">
            <a:xfrm>
              <a:off x="6229350" y="3200400"/>
              <a:ext cx="400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(7)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930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Points to note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85787" y="933450"/>
            <a:ext cx="10948987" cy="49720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en-US" sz="2400" dirty="0" smtClean="0"/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 if a </a:t>
            </a:r>
            <a:r>
              <a:rPr lang="en-US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→ b, then C(a) &lt; C(b)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→ is a partial order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Total ordering possible by arbitrarily ordering concurrent events by process numbers</a:t>
            </a:r>
            <a:endParaRPr lang="en-US" sz="24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74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Limitation of </a:t>
            </a:r>
            <a:r>
              <a:rPr lang="en-US" dirty="0" err="1"/>
              <a:t>Lamport’s</a:t>
            </a:r>
            <a:r>
              <a:rPr lang="en-US" dirty="0"/>
              <a:t> Clock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39799" y="1524000"/>
            <a:ext cx="9551987" cy="42672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a </a:t>
            </a:r>
            <a:r>
              <a:rPr lang="en-US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→ b  implies  C(a) &lt; C(b)</a:t>
            </a:r>
          </a:p>
          <a:p>
            <a:pPr lvl="1"/>
            <a:endParaRPr lang="en-US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1">
              <a:buFontTx/>
              <a:buNone/>
            </a:pPr>
            <a:r>
              <a:rPr lang="en-US" sz="2400" dirty="0" smtClean="0">
                <a:solidFill>
                  <a:srgbClr val="003192"/>
                </a:solidFill>
                <a:cs typeface="Arial" panose="020B0604020202020204" pitchFamily="34" charset="0"/>
              </a:rPr>
              <a:t>BUT</a:t>
            </a:r>
          </a:p>
          <a:p>
            <a:pPr lvl="1"/>
            <a:endParaRPr lang="en-US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C(a) &lt; C(b) doesn’t imply a → b !!</a:t>
            </a:r>
          </a:p>
          <a:p>
            <a:pPr lvl="1"/>
            <a:endParaRPr lang="en-US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			</a:t>
            </a:r>
            <a:r>
              <a:rPr lang="en-US" sz="2400" i="1" dirty="0" smtClean="0">
                <a:solidFill>
                  <a:srgbClr val="C00000"/>
                </a:solidFill>
                <a:cs typeface="Arial" panose="020B0604020202020204" pitchFamily="34" charset="0"/>
              </a:rPr>
              <a:t>So not a true clock !!</a:t>
            </a:r>
            <a:endParaRPr lang="en-US" sz="2400" i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124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Solution: </a:t>
            </a:r>
            <a:r>
              <a:rPr lang="en-US" i="1" dirty="0"/>
              <a:t>Vector Clocks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59523" y="1085850"/>
            <a:ext cx="11177587" cy="48006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en-US" sz="2400" dirty="0" smtClean="0"/>
              <a:t>Each process P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has a clock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, which is a vector of size n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400" dirty="0" smtClean="0"/>
              <a:t>The clock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assigns a vector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(a) to any event </a:t>
            </a:r>
            <a:r>
              <a:rPr lang="en-US" sz="2400" i="1" dirty="0" smtClean="0"/>
              <a:t>a</a:t>
            </a:r>
            <a:r>
              <a:rPr lang="en-US" sz="2400" dirty="0" smtClean="0"/>
              <a:t> at P</a:t>
            </a:r>
            <a:r>
              <a:rPr lang="en-US" sz="2400" baseline="-25000" dirty="0" smtClean="0"/>
              <a:t>i</a:t>
            </a:r>
            <a:endParaRPr lang="en-US" sz="2400" dirty="0" smtClean="0"/>
          </a:p>
          <a:p>
            <a:pPr>
              <a:spcBef>
                <a:spcPts val="0"/>
              </a:spcBef>
              <a:buFontTx/>
              <a:buNone/>
            </a:pPr>
            <a:r>
              <a:rPr lang="en-US" sz="2400" dirty="0" smtClean="0"/>
              <a:t>	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400" u="sng" dirty="0" smtClean="0"/>
              <a:t>Update rules</a:t>
            </a:r>
            <a:r>
              <a:rPr lang="en-US" sz="2400" dirty="0" smtClean="0"/>
              <a:t>:</a:t>
            </a:r>
          </a:p>
          <a:p>
            <a:pPr lvl="1">
              <a:spcBef>
                <a:spcPts val="0"/>
              </a:spcBef>
              <a:buFontTx/>
              <a:buChar char="•"/>
            </a:pPr>
            <a:endParaRPr lang="en-US" sz="2400" b="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]++ for every event at process I</a:t>
            </a:r>
            <a:endParaRPr lang="en-US" sz="2400" dirty="0">
              <a:solidFill>
                <a:srgbClr val="003192"/>
              </a:solidFill>
            </a:endParaRPr>
          </a:p>
          <a:p>
            <a:pPr lvl="1"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endParaRPr lang="en-US" sz="2400" dirty="0" smtClean="0">
              <a:solidFill>
                <a:srgbClr val="003192"/>
              </a:solidFill>
            </a:endParaRPr>
          </a:p>
          <a:p>
            <a:pPr lvl="1">
              <a:spcBef>
                <a:spcPts val="0"/>
              </a:spcBef>
              <a:buClr>
                <a:srgbClr val="003192"/>
              </a:buClr>
              <a:buFontTx/>
              <a:buChar char="•"/>
            </a:pPr>
            <a:r>
              <a:rPr lang="en-US" sz="2400" dirty="0" smtClean="0">
                <a:solidFill>
                  <a:srgbClr val="003192"/>
                </a:solidFill>
              </a:rPr>
              <a:t>If a is send of message m from </a:t>
            </a:r>
            <a:r>
              <a:rPr lang="en-US" sz="2400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 to j with vector timestamp t</a:t>
            </a:r>
            <a:r>
              <a:rPr lang="en-US" sz="2400" baseline="-20000" dirty="0" smtClean="0">
                <a:solidFill>
                  <a:srgbClr val="003192"/>
                </a:solidFill>
              </a:rPr>
              <a:t>m</a:t>
            </a:r>
            <a:r>
              <a:rPr lang="en-US" sz="2400" dirty="0" smtClean="0">
                <a:solidFill>
                  <a:srgbClr val="003192"/>
                </a:solidFill>
              </a:rPr>
              <a:t>, then on receipt of m:</a:t>
            </a:r>
          </a:p>
          <a:p>
            <a:pPr lvl="1">
              <a:spcBef>
                <a:spcPts val="0"/>
              </a:spcBef>
              <a:buFontTx/>
              <a:buNone/>
            </a:pPr>
            <a:r>
              <a:rPr lang="en-US" sz="2400" dirty="0" smtClean="0">
                <a:solidFill>
                  <a:srgbClr val="003192"/>
                </a:solidFill>
              </a:rPr>
              <a:t>		</a:t>
            </a:r>
          </a:p>
          <a:p>
            <a:pPr lvl="1">
              <a:spcBef>
                <a:spcPts val="0"/>
              </a:spcBef>
              <a:buFontTx/>
              <a:buNone/>
            </a:pPr>
            <a:r>
              <a:rPr lang="en-US" sz="2400" dirty="0">
                <a:solidFill>
                  <a:srgbClr val="003192"/>
                </a:solidFill>
              </a:rPr>
              <a:t>	</a:t>
            </a:r>
            <a:r>
              <a:rPr lang="en-US" sz="2400" dirty="0" smtClean="0">
                <a:solidFill>
                  <a:srgbClr val="003192"/>
                </a:solidFill>
              </a:rPr>
              <a:t>		</a:t>
            </a: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4000" dirty="0" err="1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[k] = max(</a:t>
            </a:r>
            <a:r>
              <a:rPr lang="en-US" sz="2400" dirty="0" err="1" smtClean="0">
                <a:solidFill>
                  <a:srgbClr val="003192"/>
                </a:solidFill>
              </a:rPr>
              <a:t>C</a:t>
            </a:r>
            <a:r>
              <a:rPr lang="en-US" sz="2400" baseline="-4000" dirty="0" err="1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[k], t</a:t>
            </a:r>
            <a:r>
              <a:rPr lang="en-US" sz="2400" baseline="-25000" dirty="0" smtClean="0">
                <a:solidFill>
                  <a:srgbClr val="003192"/>
                </a:solidFill>
              </a:rPr>
              <a:t>m</a:t>
            </a:r>
            <a:r>
              <a:rPr lang="en-US" sz="2400" dirty="0" smtClean="0">
                <a:solidFill>
                  <a:srgbClr val="003192"/>
                </a:solidFill>
              </a:rPr>
              <a:t>[k]) for all k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704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1194</TotalTime>
  <Words>1425</Words>
  <Application>Microsoft Office PowerPoint</Application>
  <PresentationFormat>Custom</PresentationFormat>
  <Paragraphs>304</Paragraphs>
  <Slides>26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Essential</vt:lpstr>
      <vt:lpstr>Logical Clocks and Casual Ordering</vt:lpstr>
      <vt:lpstr>Why do we need global clocks?</vt:lpstr>
      <vt:lpstr>Ordering of Events</vt:lpstr>
      <vt:lpstr>Causally Related versus Concurrent</vt:lpstr>
      <vt:lpstr>Lamport’s Logical Clock</vt:lpstr>
      <vt:lpstr>How Lamport’s clocks advance</vt:lpstr>
      <vt:lpstr>Points to note</vt:lpstr>
      <vt:lpstr>Limitation of Lamport’s Clock</vt:lpstr>
      <vt:lpstr>Solution: Vector Clocks</vt:lpstr>
      <vt:lpstr>Partial Order between Timestamps</vt:lpstr>
      <vt:lpstr>Causal Ordering</vt:lpstr>
      <vt:lpstr>Use of Vector Clocks in Causal Ordering of Messages</vt:lpstr>
      <vt:lpstr>Birman-Schiper-Stephenson Protocol</vt:lpstr>
      <vt:lpstr>Problem of Vector Clock</vt:lpstr>
      <vt:lpstr>Global State Recording</vt:lpstr>
      <vt:lpstr>Global State Collection</vt:lpstr>
      <vt:lpstr>Notations</vt:lpstr>
      <vt:lpstr>Definitions</vt:lpstr>
      <vt:lpstr>Definitions</vt:lpstr>
      <vt:lpstr>Chandy-Lamport’s Algorithm</vt:lpstr>
      <vt:lpstr>Chandy Lamport’s Algorithm contd..</vt:lpstr>
      <vt:lpstr>Notable Points</vt:lpstr>
      <vt:lpstr>Termination Detection</vt:lpstr>
      <vt:lpstr>Termination Detection</vt:lpstr>
      <vt:lpstr>Huang’s Algorithm</vt:lpstr>
      <vt:lpstr>Weight Distribution and Recovery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Antonio Bruto da Costa</cp:lastModifiedBy>
  <cp:revision>115</cp:revision>
  <dcterms:created xsi:type="dcterms:W3CDTF">2006-08-16T00:00:00Z</dcterms:created>
  <dcterms:modified xsi:type="dcterms:W3CDTF">2017-01-24T06:28:51Z</dcterms:modified>
</cp:coreProperties>
</file>