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50" y="66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17-01-2017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1/17/2017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Deadlock-free Packet Switching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Hops-so-far Scheme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38187" y="1085850"/>
            <a:ext cx="11233309" cy="54102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Node </a:t>
            </a:r>
            <a:r>
              <a:rPr lang="en-US" sz="2400" i="1" dirty="0" smtClean="0"/>
              <a:t>u</a:t>
            </a:r>
            <a:r>
              <a:rPr lang="en-US" sz="2400" dirty="0" smtClean="0"/>
              <a:t> contains </a:t>
            </a:r>
            <a:r>
              <a:rPr lang="en-US" sz="2400" i="1" dirty="0" smtClean="0"/>
              <a:t>k + </a:t>
            </a:r>
            <a:r>
              <a:rPr lang="en-US" sz="2400" dirty="0" smtClean="0"/>
              <a:t>1 buffers </a:t>
            </a:r>
            <a:r>
              <a:rPr lang="en-US" sz="2400" i="1" dirty="0" err="1" smtClean="0"/>
              <a:t>b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[0], …, </a:t>
            </a:r>
            <a:r>
              <a:rPr lang="en-US" sz="2400" i="1" dirty="0" err="1" smtClean="0"/>
              <a:t>b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[</a:t>
            </a:r>
            <a:r>
              <a:rPr lang="en-US" sz="2400" i="1" dirty="0" smtClean="0"/>
              <a:t>k</a:t>
            </a:r>
            <a:r>
              <a:rPr lang="en-US" sz="2400" dirty="0" smtClean="0"/>
              <a:t>].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It is assumed that each packet contains a hop-count indicating how many hops the packet has made from its source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rgbClr val="003192"/>
                </a:solidFill>
              </a:rPr>
              <a:t>The buffer graph is defined by </a:t>
            </a:r>
            <a:r>
              <a:rPr lang="en-US" sz="2400" i="1" dirty="0" smtClean="0">
                <a:solidFill>
                  <a:srgbClr val="003192"/>
                </a:solidFill>
              </a:rPr>
              <a:t>BG = </a:t>
            </a:r>
            <a:r>
              <a:rPr lang="en-US" sz="2400" dirty="0" smtClean="0">
                <a:solidFill>
                  <a:srgbClr val="003192"/>
                </a:solidFill>
              </a:rPr>
              <a:t>(</a:t>
            </a:r>
            <a:r>
              <a:rPr lang="en-US" sz="2400" i="1" dirty="0" smtClean="0">
                <a:solidFill>
                  <a:srgbClr val="003192"/>
                </a:solidFill>
              </a:rPr>
              <a:t>B, E</a:t>
            </a:r>
            <a:r>
              <a:rPr lang="en-US" sz="2400" dirty="0" smtClean="0">
                <a:solidFill>
                  <a:srgbClr val="003192"/>
                </a:solidFill>
              </a:rPr>
              <a:t>), where </a:t>
            </a:r>
            <a:r>
              <a:rPr lang="en-US" sz="2400" i="1" dirty="0" err="1" smtClean="0">
                <a:solidFill>
                  <a:srgbClr val="003192"/>
                </a:solidFill>
              </a:rPr>
              <a:t>b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err="1" smtClean="0">
                <a:solidFill>
                  <a:srgbClr val="003192"/>
                </a:solidFill>
              </a:rPr>
              <a:t>i</a:t>
            </a:r>
            <a:r>
              <a:rPr lang="en-US" sz="2400" dirty="0" smtClean="0">
                <a:solidFill>
                  <a:srgbClr val="003192"/>
                </a:solidFill>
              </a:rPr>
              <a:t>]</a:t>
            </a:r>
            <a:r>
              <a:rPr lang="en-US" sz="2400" i="1" dirty="0" err="1" smtClean="0">
                <a:solidFill>
                  <a:srgbClr val="003192"/>
                </a:solidFill>
              </a:rPr>
              <a:t>b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smtClean="0">
                <a:solidFill>
                  <a:srgbClr val="003192"/>
                </a:solidFill>
              </a:rPr>
              <a:t>j</a:t>
            </a:r>
            <a:r>
              <a:rPr lang="en-US" sz="2400" dirty="0" smtClean="0">
                <a:solidFill>
                  <a:srgbClr val="003192"/>
                </a:solidFill>
              </a:rPr>
              <a:t>]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 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E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 </a:t>
            </a:r>
            <a:r>
              <a:rPr lang="en-US" sz="2400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iff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 </a:t>
            </a:r>
            <a:r>
              <a:rPr lang="en-US" sz="2400" i="1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i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 +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1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 = j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and </a:t>
            </a:r>
            <a:r>
              <a:rPr lang="en-US" sz="2400" i="1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uw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 is an edge of the network.</a:t>
            </a:r>
          </a:p>
          <a:p>
            <a:pPr lvl="1">
              <a:buFontTx/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   </a:t>
            </a:r>
          </a:p>
          <a:p>
            <a:pPr lvl="1">
              <a:buFontTx/>
              <a:buNone/>
            </a:pPr>
            <a:r>
              <a:rPr lang="en-US" sz="2400" i="1" dirty="0">
                <a:solidFill>
                  <a:srgbClr val="C00000"/>
                </a:solidFill>
              </a:rPr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  There exists a deadlock-free controller for arbitrary connected networks that uses D+1 buffers in each node (where D is the diameter of the network</a:t>
            </a:r>
            <a:r>
              <a:rPr lang="en-US" sz="2400" dirty="0" smtClean="0">
                <a:solidFill>
                  <a:srgbClr val="C00000"/>
                </a:solidFill>
              </a:rPr>
              <a:t>), </a:t>
            </a:r>
            <a:r>
              <a:rPr lang="en-US" sz="2400" i="1" dirty="0" smtClean="0">
                <a:solidFill>
                  <a:srgbClr val="C00000"/>
                </a:solidFill>
              </a:rPr>
              <a:t>and requires packets to be sent via minimum-hop paths.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31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Acyclic Orientation based Scheme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38187" y="933450"/>
            <a:ext cx="11233309" cy="57912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200" u="sng" dirty="0" smtClean="0"/>
              <a:t>Goal</a:t>
            </a:r>
            <a:r>
              <a:rPr lang="en-US" sz="2200" dirty="0" smtClean="0"/>
              <a:t>: To use only a few buffers per node</a:t>
            </a:r>
          </a:p>
          <a:p>
            <a:pPr>
              <a:buFontTx/>
              <a:buNone/>
            </a:pPr>
            <a:endParaRPr lang="en-US" sz="2200" dirty="0" smtClean="0">
              <a:solidFill>
                <a:srgbClr val="0066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3192"/>
                </a:solidFill>
              </a:rPr>
              <a:t>An acyclic orientation of </a:t>
            </a:r>
            <a:r>
              <a:rPr lang="en-US" sz="2200" i="1" dirty="0" smtClean="0">
                <a:solidFill>
                  <a:srgbClr val="003192"/>
                </a:solidFill>
              </a:rPr>
              <a:t>G</a:t>
            </a:r>
            <a:r>
              <a:rPr lang="en-US" sz="2200" dirty="0" smtClean="0">
                <a:solidFill>
                  <a:srgbClr val="003192"/>
                </a:solidFill>
              </a:rPr>
              <a:t> is a directed acyclic graph obtained by directing all edges of </a:t>
            </a:r>
            <a:r>
              <a:rPr lang="en-US" sz="2200" i="1" dirty="0" smtClean="0">
                <a:solidFill>
                  <a:srgbClr val="003192"/>
                </a:solidFill>
              </a:rPr>
              <a:t>G</a:t>
            </a:r>
            <a:endParaRPr lang="en-US" sz="2200" dirty="0">
              <a:solidFill>
                <a:srgbClr val="00319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3192"/>
                </a:solidFill>
              </a:rPr>
              <a:t>A sequence </a:t>
            </a:r>
            <a:r>
              <a:rPr lang="en-US" sz="2200" i="1" dirty="0" smtClean="0">
                <a:solidFill>
                  <a:srgbClr val="003192"/>
                </a:solidFill>
              </a:rPr>
              <a:t>G</a:t>
            </a:r>
            <a:r>
              <a:rPr lang="en-US" sz="2200" i="1" baseline="-25000" dirty="0" smtClean="0">
                <a:solidFill>
                  <a:srgbClr val="003192"/>
                </a:solidFill>
              </a:rPr>
              <a:t>1</a:t>
            </a:r>
            <a:r>
              <a:rPr lang="en-US" sz="2200" i="1" dirty="0" smtClean="0">
                <a:solidFill>
                  <a:srgbClr val="003192"/>
                </a:solidFill>
              </a:rPr>
              <a:t>, …, G</a:t>
            </a:r>
            <a:r>
              <a:rPr lang="en-US" sz="2200" i="1" baseline="-25000" dirty="0" smtClean="0">
                <a:solidFill>
                  <a:srgbClr val="003192"/>
                </a:solidFill>
              </a:rPr>
              <a:t>B</a:t>
            </a:r>
            <a:r>
              <a:rPr lang="en-US" sz="2200" i="1" dirty="0" smtClean="0">
                <a:solidFill>
                  <a:srgbClr val="003192"/>
                </a:solidFill>
              </a:rPr>
              <a:t> </a:t>
            </a:r>
            <a:r>
              <a:rPr lang="en-US" sz="2200" dirty="0" smtClean="0">
                <a:solidFill>
                  <a:srgbClr val="003192"/>
                </a:solidFill>
              </a:rPr>
              <a:t>of acyclic orientations of </a:t>
            </a:r>
            <a:r>
              <a:rPr lang="en-US" sz="2200" i="1" dirty="0" smtClean="0">
                <a:solidFill>
                  <a:srgbClr val="003192"/>
                </a:solidFill>
              </a:rPr>
              <a:t>G</a:t>
            </a:r>
            <a:r>
              <a:rPr lang="en-US" sz="2200" dirty="0" smtClean="0">
                <a:solidFill>
                  <a:srgbClr val="003192"/>
                </a:solidFill>
              </a:rPr>
              <a:t> is an </a:t>
            </a:r>
            <a:r>
              <a:rPr lang="en-US" sz="2200" i="1" dirty="0" smtClean="0">
                <a:solidFill>
                  <a:srgbClr val="003192"/>
                </a:solidFill>
              </a:rPr>
              <a:t>acyclic orientation cover</a:t>
            </a:r>
            <a:r>
              <a:rPr lang="en-US" sz="2200" dirty="0" smtClean="0">
                <a:solidFill>
                  <a:srgbClr val="003192"/>
                </a:solidFill>
              </a:rPr>
              <a:t> of size </a:t>
            </a:r>
            <a:r>
              <a:rPr lang="en-US" sz="2200" i="1" dirty="0" smtClean="0">
                <a:solidFill>
                  <a:srgbClr val="003192"/>
                </a:solidFill>
              </a:rPr>
              <a:t>B</a:t>
            </a:r>
            <a:r>
              <a:rPr lang="en-US" sz="2200" dirty="0" smtClean="0">
                <a:solidFill>
                  <a:srgbClr val="003192"/>
                </a:solidFill>
              </a:rPr>
              <a:t> for the collection </a:t>
            </a:r>
            <a:r>
              <a:rPr lang="en-US" sz="2200" i="1" dirty="0" smtClean="0">
                <a:solidFill>
                  <a:srgbClr val="003192"/>
                </a:solidFill>
              </a:rPr>
              <a:t>P</a:t>
            </a:r>
            <a:r>
              <a:rPr lang="en-US" sz="2200" dirty="0" smtClean="0">
                <a:solidFill>
                  <a:srgbClr val="003192"/>
                </a:solidFill>
              </a:rPr>
              <a:t> of paths if each path 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</a:t>
            </a:r>
            <a:r>
              <a:rPr lang="en-US" sz="2200" i="1" dirty="0" smtClean="0">
                <a:solidFill>
                  <a:srgbClr val="003192"/>
                </a:solidFill>
              </a:rPr>
              <a:t> 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P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 can be written as a concatenation of 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B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 paths 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</a:t>
            </a:r>
            <a:r>
              <a:rPr lang="en-US" sz="2200" i="1" baseline="-25000" dirty="0" smtClean="0">
                <a:solidFill>
                  <a:srgbClr val="003192"/>
                </a:solidFill>
                <a:sym typeface="Symbol" panose="05050102010706020507" pitchFamily="18" charset="2"/>
              </a:rPr>
              <a:t>1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, …, </a:t>
            </a:r>
            <a:r>
              <a:rPr lang="en-US" sz="2200" i="1" baseline="-25000" dirty="0" smtClean="0">
                <a:solidFill>
                  <a:srgbClr val="003192"/>
                </a:solidFill>
                <a:sym typeface="Symbol" panose="05050102010706020507" pitchFamily="18" charset="2"/>
              </a:rPr>
              <a:t>B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, 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where </a:t>
            </a:r>
            <a:r>
              <a:rPr lang="en-US" sz="22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</a:t>
            </a:r>
            <a:r>
              <a:rPr lang="en-US" sz="2200" i="1" baseline="-25000" dirty="0" smtClean="0">
                <a:solidFill>
                  <a:srgbClr val="003192"/>
                </a:solidFill>
                <a:sym typeface="Symbol" panose="05050102010706020507" pitchFamily="18" charset="2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 is a path in </a:t>
            </a:r>
            <a:r>
              <a:rPr lang="en-US" sz="2200" i="1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G</a:t>
            </a:r>
            <a:r>
              <a:rPr lang="en-US" sz="2200" i="1" baseline="-25000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i</a:t>
            </a:r>
            <a:r>
              <a:rPr lang="en-US" sz="2200" dirty="0" smtClean="0">
                <a:solidFill>
                  <a:srgbClr val="003192"/>
                </a:solidFill>
                <a:sym typeface="Symbol" panose="05050102010706020507" pitchFamily="18" charset="2"/>
              </a:rPr>
              <a:t>.</a:t>
            </a:r>
          </a:p>
          <a:p>
            <a:endParaRPr lang="en-US" sz="2200" dirty="0" smtClean="0">
              <a:sym typeface="Symbol" panose="05050102010706020507" pitchFamily="18" charset="2"/>
            </a:endParaRPr>
          </a:p>
          <a:p>
            <a:pPr lvl="2">
              <a:buClr>
                <a:schemeClr val="tx1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A packet is always generated in node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 in buffer 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b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[1]</a:t>
            </a:r>
          </a:p>
          <a:p>
            <a:pPr lvl="2">
              <a:buClr>
                <a:schemeClr val="tx1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A packet in buffer 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b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] that must be forwarded to node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 is placed in buffer 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b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] if the edge between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 and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 is directed towards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 in 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G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, and to 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b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+ 1] if the edge is directed towards </a:t>
            </a:r>
            <a:r>
              <a:rPr lang="en-US" sz="22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 in </a:t>
            </a:r>
            <a:r>
              <a:rPr lang="en-US" sz="22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G</a:t>
            </a:r>
            <a:r>
              <a:rPr lang="en-US" sz="22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</a:t>
            </a:r>
            <a:r>
              <a:rPr lang="en-US" sz="2200" dirty="0" smtClean="0">
                <a:solidFill>
                  <a:schemeClr val="tx1"/>
                </a:solidFill>
                <a:sym typeface="Symbol" panose="05050102010706020507" pitchFamily="18" charset="2"/>
              </a:rPr>
              <a:t>.</a:t>
            </a:r>
          </a:p>
          <a:p>
            <a:pPr>
              <a:buFontTx/>
              <a:buNone/>
            </a:pPr>
            <a:endParaRPr lang="en-US" sz="2200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 smtClean="0">
                <a:solidFill>
                  <a:srgbClr val="FF0000"/>
                </a:solidFill>
                <a:sym typeface="Symbol" panose="05050102010706020507" pitchFamily="18" charset="2"/>
              </a:rPr>
              <a:t>      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If an acyclic orientation cover for P of size B exists, then there exists a deadlock-free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       controller using only B buffers in each node.</a:t>
            </a:r>
            <a:endParaRPr lang="en-US" sz="2200" dirty="0">
              <a:solidFill>
                <a:srgbClr val="C00000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687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Forward and Backward-count Controllers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1009650"/>
            <a:ext cx="11656455" cy="56388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Tx/>
              <a:buNone/>
            </a:pPr>
            <a:r>
              <a:rPr lang="en-US" sz="2400" u="sng" dirty="0" smtClean="0"/>
              <a:t>Forward-count Controller</a:t>
            </a:r>
            <a:r>
              <a:rPr lang="en-US" sz="2400" dirty="0" smtClean="0"/>
              <a:t>:</a:t>
            </a:r>
            <a:endParaRPr lang="en-US" sz="2400" u="sng" dirty="0" smtClean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3192"/>
                </a:solidFill>
              </a:rPr>
              <a:t>For a packet </a:t>
            </a:r>
            <a:r>
              <a:rPr lang="en-US" sz="2400" i="1" dirty="0" smtClean="0">
                <a:solidFill>
                  <a:srgbClr val="003192"/>
                </a:solidFill>
              </a:rPr>
              <a:t>p,</a:t>
            </a:r>
            <a:r>
              <a:rPr lang="en-US" sz="2400" dirty="0" smtClean="0">
                <a:solidFill>
                  <a:srgbClr val="003192"/>
                </a:solidFill>
              </a:rPr>
              <a:t> let </a:t>
            </a:r>
            <a:r>
              <a:rPr lang="en-US" sz="2400" i="1" dirty="0" err="1" smtClean="0">
                <a:solidFill>
                  <a:srgbClr val="003192"/>
                </a:solidFill>
              </a:rPr>
              <a:t>s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be the number of hops it still has to make to its destination (0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 </a:t>
            </a:r>
            <a:r>
              <a:rPr lang="en-US" sz="2400" i="1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s</a:t>
            </a:r>
            <a:r>
              <a:rPr lang="en-US" sz="2400" i="1" baseline="-25000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p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  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k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)</a:t>
            </a:r>
            <a:endParaRPr lang="en-US" sz="2400" dirty="0" smtClean="0">
              <a:solidFill>
                <a:srgbClr val="003192"/>
              </a:solidFill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3192"/>
                </a:solidFill>
              </a:rPr>
              <a:t>For a node </a:t>
            </a:r>
            <a:r>
              <a:rPr lang="en-US" sz="2400" i="1" dirty="0" smtClean="0">
                <a:solidFill>
                  <a:srgbClr val="003192"/>
                </a:solidFill>
              </a:rPr>
              <a:t>u,</a:t>
            </a:r>
            <a:r>
              <a:rPr lang="en-US" sz="2400" dirty="0" smtClean="0">
                <a:solidFill>
                  <a:srgbClr val="003192"/>
                </a:solidFill>
              </a:rPr>
              <a:t> </a:t>
            </a:r>
            <a:r>
              <a:rPr lang="en-US" sz="2400" i="1" dirty="0" err="1" smtClean="0">
                <a:solidFill>
                  <a:srgbClr val="003192"/>
                </a:solidFill>
              </a:rPr>
              <a:t>f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denotes the number of free buffers in </a:t>
            </a:r>
            <a:r>
              <a:rPr lang="en-US" sz="2400" i="1" dirty="0" smtClean="0">
                <a:solidFill>
                  <a:srgbClr val="003192"/>
                </a:solidFill>
              </a:rPr>
              <a:t>u </a:t>
            </a:r>
            <a:r>
              <a:rPr lang="en-US" sz="2400" dirty="0" smtClean="0">
                <a:solidFill>
                  <a:srgbClr val="003192"/>
                </a:solidFill>
              </a:rPr>
              <a:t>(0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 </a:t>
            </a:r>
            <a:r>
              <a:rPr lang="en-US" sz="2400" i="1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f</a:t>
            </a:r>
            <a:r>
              <a:rPr lang="en-US" sz="2400" i="1" baseline="-25000" dirty="0" err="1" smtClean="0">
                <a:solidFill>
                  <a:srgbClr val="003192"/>
                </a:solidFill>
                <a:sym typeface="Symbol" panose="05050102010706020507" pitchFamily="18" charset="2"/>
              </a:rPr>
              <a:t>u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  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B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)</a:t>
            </a:r>
            <a:endParaRPr lang="en-US" sz="2400" i="1" dirty="0" smtClean="0">
              <a:solidFill>
                <a:srgbClr val="003192"/>
              </a:solidFill>
            </a:endParaRPr>
          </a:p>
          <a:p>
            <a:pPr>
              <a:spcAft>
                <a:spcPts val="0"/>
              </a:spcAft>
            </a:pPr>
            <a:endParaRPr lang="en-US" sz="2400" i="1" dirty="0" smtClean="0"/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</a:t>
            </a:r>
            <a:r>
              <a:rPr lang="en-US" sz="2400" dirty="0" smtClean="0"/>
              <a:t>The controller accepts a packet </a:t>
            </a:r>
            <a:r>
              <a:rPr lang="en-US" sz="2400" i="1" dirty="0" smtClean="0"/>
              <a:t>p</a:t>
            </a:r>
            <a:r>
              <a:rPr lang="en-US" sz="2400" dirty="0" smtClean="0"/>
              <a:t> in node </a:t>
            </a:r>
            <a:r>
              <a:rPr lang="en-US" sz="2400" i="1" dirty="0" smtClean="0"/>
              <a:t>u</a:t>
            </a:r>
            <a:r>
              <a:rPr lang="en-US" sz="2400" dirty="0" smtClean="0"/>
              <a:t>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p</a:t>
            </a:r>
            <a:r>
              <a:rPr lang="en-US" sz="2400" i="1" dirty="0" smtClean="0"/>
              <a:t> &lt; </a:t>
            </a:r>
            <a:r>
              <a:rPr lang="en-US" sz="2400" i="1" dirty="0" err="1" smtClean="0"/>
              <a:t>f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.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400" dirty="0" smtClean="0">
              <a:solidFill>
                <a:schemeClr val="tx2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i="1" dirty="0" smtClean="0">
                <a:solidFill>
                  <a:srgbClr val="FF0000"/>
                </a:solidFill>
              </a:rPr>
              <a:t>	</a:t>
            </a:r>
            <a:r>
              <a:rPr lang="en-US" sz="2400" i="1" dirty="0" smtClean="0">
                <a:solidFill>
                  <a:srgbClr val="C00000"/>
                </a:solidFill>
              </a:rPr>
              <a:t>If B &gt; k then the above controller is a deadlock-free controller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u="sng" dirty="0" smtClean="0"/>
              <a:t>Backward-count Controller</a:t>
            </a:r>
            <a:r>
              <a:rPr lang="en-US" sz="2400" dirty="0" smtClean="0"/>
              <a:t>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3192"/>
                </a:solidFill>
              </a:rPr>
              <a:t>For a packet </a:t>
            </a:r>
            <a:r>
              <a:rPr lang="en-US" sz="2400" i="1" dirty="0" smtClean="0">
                <a:solidFill>
                  <a:srgbClr val="003192"/>
                </a:solidFill>
              </a:rPr>
              <a:t>p,</a:t>
            </a:r>
            <a:r>
              <a:rPr lang="en-US" sz="2400" dirty="0" smtClean="0">
                <a:solidFill>
                  <a:srgbClr val="003192"/>
                </a:solidFill>
              </a:rPr>
              <a:t> let </a:t>
            </a:r>
            <a:r>
              <a:rPr lang="en-US" sz="2400" i="1" dirty="0" err="1" smtClean="0">
                <a:solidFill>
                  <a:srgbClr val="003192"/>
                </a:solidFill>
              </a:rPr>
              <a:t>t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be the number of hops it has made from its source</a:t>
            </a:r>
          </a:p>
          <a:p>
            <a:pPr>
              <a:spcAft>
                <a:spcPts val="0"/>
              </a:spcAft>
            </a:pPr>
            <a:endParaRPr lang="en-US" sz="2400" dirty="0" smtClean="0">
              <a:solidFill>
                <a:srgbClr val="003192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dirty="0" smtClean="0"/>
              <a:t>	The controller accepts a packet </a:t>
            </a:r>
            <a:r>
              <a:rPr lang="en-US" sz="2400" i="1" dirty="0" smtClean="0"/>
              <a:t>p</a:t>
            </a:r>
            <a:r>
              <a:rPr lang="en-US" sz="2400" dirty="0" smtClean="0"/>
              <a:t> in node </a:t>
            </a:r>
            <a:r>
              <a:rPr lang="en-US" sz="2400" i="1" dirty="0" smtClean="0"/>
              <a:t>u</a:t>
            </a:r>
            <a:r>
              <a:rPr lang="en-US" sz="2400" dirty="0" smtClean="0"/>
              <a:t>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i="1" dirty="0" err="1" smtClean="0"/>
              <a:t>t</a:t>
            </a:r>
            <a:r>
              <a:rPr lang="en-US" sz="2400" i="1" baseline="-25000" dirty="0" err="1" smtClean="0"/>
              <a:t>p</a:t>
            </a:r>
            <a:r>
              <a:rPr lang="en-US" sz="2400" i="1" dirty="0" smtClean="0"/>
              <a:t> &gt; k – </a:t>
            </a:r>
            <a:r>
              <a:rPr lang="en-US" sz="2400" i="1" dirty="0" err="1" smtClean="0"/>
              <a:t>f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473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Forward and Backward-state Controllers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1009650"/>
            <a:ext cx="11538108" cy="55626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Tx/>
              <a:buNone/>
            </a:pPr>
            <a:r>
              <a:rPr lang="en-US" sz="2200" u="sng" dirty="0" smtClean="0"/>
              <a:t>Forward-state Controller</a:t>
            </a:r>
            <a:r>
              <a:rPr lang="en-US" sz="2200" dirty="0" smtClean="0"/>
              <a:t>:</a:t>
            </a:r>
            <a:endParaRPr lang="en-US" sz="2200" u="sng" dirty="0" smtClean="0"/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3192"/>
                </a:solidFill>
              </a:rPr>
              <a:t>For a node </a:t>
            </a:r>
            <a:r>
              <a:rPr lang="en-US" sz="2200" i="1" dirty="0" smtClean="0">
                <a:solidFill>
                  <a:srgbClr val="003192"/>
                </a:solidFill>
              </a:rPr>
              <a:t>u</a:t>
            </a:r>
            <a:r>
              <a:rPr lang="en-US" sz="2200" dirty="0" smtClean="0">
                <a:solidFill>
                  <a:srgbClr val="003192"/>
                </a:solidFill>
              </a:rPr>
              <a:t> define (as a function of the state of </a:t>
            </a:r>
            <a:r>
              <a:rPr lang="en-US" sz="2200" i="1" dirty="0" smtClean="0">
                <a:solidFill>
                  <a:srgbClr val="003192"/>
                </a:solidFill>
              </a:rPr>
              <a:t>u</a:t>
            </a:r>
            <a:r>
              <a:rPr lang="en-US" sz="2200" dirty="0" smtClean="0">
                <a:solidFill>
                  <a:srgbClr val="003192"/>
                </a:solidFill>
              </a:rPr>
              <a:t>) the state vector as (</a:t>
            </a:r>
            <a:r>
              <a:rPr lang="en-US" sz="2200" i="1" dirty="0" smtClean="0">
                <a:solidFill>
                  <a:srgbClr val="003192"/>
                </a:solidFill>
              </a:rPr>
              <a:t>j</a:t>
            </a:r>
            <a:r>
              <a:rPr lang="en-US" sz="2200" i="1" baseline="-25000" dirty="0" smtClean="0">
                <a:solidFill>
                  <a:srgbClr val="003192"/>
                </a:solidFill>
              </a:rPr>
              <a:t>0</a:t>
            </a:r>
            <a:r>
              <a:rPr lang="en-US" sz="2200" i="1" dirty="0" smtClean="0">
                <a:solidFill>
                  <a:srgbClr val="003192"/>
                </a:solidFill>
              </a:rPr>
              <a:t>, …, </a:t>
            </a:r>
            <a:r>
              <a:rPr lang="en-US" sz="2200" i="1" dirty="0" err="1" smtClean="0">
                <a:solidFill>
                  <a:srgbClr val="003192"/>
                </a:solidFill>
              </a:rPr>
              <a:t>j</a:t>
            </a:r>
            <a:r>
              <a:rPr lang="en-US" sz="2200" i="1" baseline="-25000" dirty="0" err="1" smtClean="0">
                <a:solidFill>
                  <a:srgbClr val="003192"/>
                </a:solidFill>
              </a:rPr>
              <a:t>k</a:t>
            </a:r>
            <a:r>
              <a:rPr lang="en-US" sz="2200" dirty="0" smtClean="0">
                <a:solidFill>
                  <a:srgbClr val="003192"/>
                </a:solidFill>
              </a:rPr>
              <a:t>), where </a:t>
            </a:r>
            <a:r>
              <a:rPr lang="en-US" sz="2200" i="1" dirty="0" err="1" smtClean="0">
                <a:solidFill>
                  <a:srgbClr val="003192"/>
                </a:solidFill>
              </a:rPr>
              <a:t>j</a:t>
            </a:r>
            <a:r>
              <a:rPr lang="en-US" sz="2200" i="1" baseline="-25000" dirty="0" err="1" smtClean="0">
                <a:solidFill>
                  <a:srgbClr val="003192"/>
                </a:solidFill>
              </a:rPr>
              <a:t>s</a:t>
            </a:r>
            <a:r>
              <a:rPr lang="en-US" sz="2200" dirty="0" smtClean="0">
                <a:solidFill>
                  <a:srgbClr val="003192"/>
                </a:solidFill>
              </a:rPr>
              <a:t> is the number of packets </a:t>
            </a:r>
            <a:r>
              <a:rPr lang="en-US" sz="2200" i="1" dirty="0" smtClean="0">
                <a:solidFill>
                  <a:srgbClr val="003192"/>
                </a:solidFill>
              </a:rPr>
              <a:t>p</a:t>
            </a:r>
            <a:r>
              <a:rPr lang="en-US" sz="2200" dirty="0" smtClean="0">
                <a:solidFill>
                  <a:srgbClr val="003192"/>
                </a:solidFill>
              </a:rPr>
              <a:t> in </a:t>
            </a:r>
            <a:r>
              <a:rPr lang="en-US" sz="2200" i="1" dirty="0" smtClean="0">
                <a:solidFill>
                  <a:srgbClr val="003192"/>
                </a:solidFill>
              </a:rPr>
              <a:t>u</a:t>
            </a:r>
            <a:r>
              <a:rPr lang="en-US" sz="2200" dirty="0" smtClean="0">
                <a:solidFill>
                  <a:srgbClr val="003192"/>
                </a:solidFill>
              </a:rPr>
              <a:t> with </a:t>
            </a:r>
            <a:r>
              <a:rPr lang="en-US" sz="2200" i="1" dirty="0" err="1" smtClean="0">
                <a:solidFill>
                  <a:srgbClr val="003192"/>
                </a:solidFill>
              </a:rPr>
              <a:t>s</a:t>
            </a:r>
            <a:r>
              <a:rPr lang="en-US" sz="2200" i="1" baseline="-25000" dirty="0" err="1" smtClean="0">
                <a:solidFill>
                  <a:srgbClr val="003192"/>
                </a:solidFill>
              </a:rPr>
              <a:t>p</a:t>
            </a:r>
            <a:r>
              <a:rPr lang="en-US" sz="2200" i="1" dirty="0" smtClean="0">
                <a:solidFill>
                  <a:srgbClr val="003192"/>
                </a:solidFill>
              </a:rPr>
              <a:t> = s</a:t>
            </a:r>
            <a:r>
              <a:rPr lang="en-US" sz="2200" dirty="0" smtClean="0">
                <a:solidFill>
                  <a:srgbClr val="003192"/>
                </a:solidFill>
              </a:rPr>
              <a:t>. </a:t>
            </a:r>
            <a:endParaRPr lang="en-US" sz="2200" i="1" dirty="0" smtClean="0">
              <a:solidFill>
                <a:srgbClr val="003192"/>
              </a:solidFill>
            </a:endParaRPr>
          </a:p>
          <a:p>
            <a:pPr>
              <a:spcAft>
                <a:spcPts val="0"/>
              </a:spcAft>
            </a:pPr>
            <a:endParaRPr lang="en-US" sz="2200" i="1" dirty="0" smtClean="0">
              <a:solidFill>
                <a:srgbClr val="003192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smtClean="0"/>
              <a:t>The controller accepts a packet </a:t>
            </a:r>
            <a:r>
              <a:rPr lang="en-US" sz="2200" i="1" dirty="0" smtClean="0"/>
              <a:t>p</a:t>
            </a:r>
            <a:r>
              <a:rPr lang="en-US" sz="2200" dirty="0" smtClean="0"/>
              <a:t> in node </a:t>
            </a:r>
            <a:r>
              <a:rPr lang="en-US" sz="2200" i="1" dirty="0" smtClean="0"/>
              <a:t>u</a:t>
            </a:r>
            <a:r>
              <a:rPr lang="en-US" sz="2200" dirty="0" smtClean="0"/>
              <a:t> with state (</a:t>
            </a:r>
            <a:r>
              <a:rPr lang="en-US" sz="2200" i="1" dirty="0" smtClean="0"/>
              <a:t>j</a:t>
            </a:r>
            <a:r>
              <a:rPr lang="en-US" sz="2200" i="1" baseline="-25000" dirty="0" smtClean="0"/>
              <a:t>0</a:t>
            </a:r>
            <a:r>
              <a:rPr lang="en-US" sz="2200" i="1" dirty="0" smtClean="0"/>
              <a:t>, …, </a:t>
            </a:r>
            <a:r>
              <a:rPr lang="en-US" sz="2200" i="1" dirty="0" err="1" smtClean="0"/>
              <a:t>j</a:t>
            </a:r>
            <a:r>
              <a:rPr lang="en-US" sz="2200" i="1" baseline="-25000" dirty="0" err="1" smtClean="0"/>
              <a:t>k</a:t>
            </a:r>
            <a:r>
              <a:rPr lang="en-US" sz="2200" dirty="0" smtClean="0"/>
              <a:t>) </a:t>
            </a:r>
            <a:r>
              <a:rPr lang="en-US" sz="2200" dirty="0" err="1" smtClean="0"/>
              <a:t>iff</a:t>
            </a:r>
            <a:r>
              <a:rPr lang="en-US" sz="2200" dirty="0" smtClean="0"/>
              <a:t>: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 smtClean="0">
                <a:solidFill>
                  <a:srgbClr val="FF0000"/>
                </a:solidFill>
              </a:rPr>
              <a:t>	If B &gt; k then the above controller is a deadlock-free controller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200" dirty="0" smtClean="0">
              <a:solidFill>
                <a:srgbClr val="FF0000"/>
              </a:solidFill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u="sng" dirty="0" smtClean="0"/>
              <a:t>Backward-state Controller</a:t>
            </a:r>
            <a:r>
              <a:rPr lang="en-US" sz="2200" dirty="0" smtClean="0"/>
              <a:t>:</a:t>
            </a: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3192"/>
                </a:solidFill>
              </a:rPr>
              <a:t>Define the state vector as (</a:t>
            </a:r>
            <a:r>
              <a:rPr lang="en-US" sz="2200" i="1" dirty="0" smtClean="0">
                <a:solidFill>
                  <a:srgbClr val="003192"/>
                </a:solidFill>
              </a:rPr>
              <a:t>i</a:t>
            </a:r>
            <a:r>
              <a:rPr lang="en-US" sz="2200" i="1" baseline="-25000" dirty="0" smtClean="0">
                <a:solidFill>
                  <a:srgbClr val="003192"/>
                </a:solidFill>
              </a:rPr>
              <a:t>0</a:t>
            </a:r>
            <a:r>
              <a:rPr lang="en-US" sz="2200" i="1" dirty="0" smtClean="0">
                <a:solidFill>
                  <a:srgbClr val="003192"/>
                </a:solidFill>
              </a:rPr>
              <a:t>, …, </a:t>
            </a:r>
            <a:r>
              <a:rPr lang="en-US" sz="2200" i="1" dirty="0" err="1" smtClean="0">
                <a:solidFill>
                  <a:srgbClr val="003192"/>
                </a:solidFill>
              </a:rPr>
              <a:t>i</a:t>
            </a:r>
            <a:r>
              <a:rPr lang="en-US" sz="2200" i="1" baseline="-25000" dirty="0" err="1" smtClean="0">
                <a:solidFill>
                  <a:srgbClr val="003192"/>
                </a:solidFill>
              </a:rPr>
              <a:t>k</a:t>
            </a:r>
            <a:r>
              <a:rPr lang="en-US" sz="2200" dirty="0" smtClean="0">
                <a:solidFill>
                  <a:srgbClr val="003192"/>
                </a:solidFill>
              </a:rPr>
              <a:t>), where </a:t>
            </a:r>
            <a:r>
              <a:rPr lang="en-US" sz="2200" i="1" dirty="0" smtClean="0">
                <a:solidFill>
                  <a:srgbClr val="003192"/>
                </a:solidFill>
              </a:rPr>
              <a:t>i</a:t>
            </a:r>
            <a:r>
              <a:rPr lang="en-US" sz="2200" i="1" baseline="-25000" dirty="0" smtClean="0">
                <a:solidFill>
                  <a:srgbClr val="003192"/>
                </a:solidFill>
              </a:rPr>
              <a:t>t</a:t>
            </a:r>
            <a:r>
              <a:rPr lang="en-US" sz="2200" dirty="0" smtClean="0">
                <a:solidFill>
                  <a:srgbClr val="003192"/>
                </a:solidFill>
              </a:rPr>
              <a:t> is the number of packets in node </a:t>
            </a:r>
            <a:r>
              <a:rPr lang="en-US" sz="2200" i="1" dirty="0" smtClean="0">
                <a:solidFill>
                  <a:srgbClr val="003192"/>
                </a:solidFill>
              </a:rPr>
              <a:t>u</a:t>
            </a:r>
            <a:r>
              <a:rPr lang="en-US" sz="2200" dirty="0" smtClean="0">
                <a:solidFill>
                  <a:srgbClr val="003192"/>
                </a:solidFill>
              </a:rPr>
              <a:t> that have made </a:t>
            </a:r>
            <a:r>
              <a:rPr lang="en-US" sz="2200" i="1" dirty="0" smtClean="0">
                <a:solidFill>
                  <a:srgbClr val="003192"/>
                </a:solidFill>
              </a:rPr>
              <a:t>t</a:t>
            </a:r>
            <a:r>
              <a:rPr lang="en-US" sz="2200" dirty="0" smtClean="0">
                <a:solidFill>
                  <a:srgbClr val="003192"/>
                </a:solidFill>
              </a:rPr>
              <a:t> hops. </a:t>
            </a:r>
            <a:endParaRPr lang="en-US" sz="2200" dirty="0" smtClean="0"/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/>
              <a:t>	The controller accepts a packet </a:t>
            </a:r>
            <a:r>
              <a:rPr lang="en-US" sz="2200" i="1" dirty="0" smtClean="0"/>
              <a:t>p</a:t>
            </a:r>
            <a:r>
              <a:rPr lang="en-US" sz="2200" dirty="0" smtClean="0"/>
              <a:t> in node </a:t>
            </a:r>
            <a:r>
              <a:rPr lang="en-US" sz="2200" i="1" dirty="0" smtClean="0"/>
              <a:t>u</a:t>
            </a:r>
            <a:r>
              <a:rPr lang="en-US" sz="2200" dirty="0" smtClean="0"/>
              <a:t> with state (</a:t>
            </a:r>
            <a:r>
              <a:rPr lang="en-US" sz="2200" i="1" dirty="0" smtClean="0"/>
              <a:t>i</a:t>
            </a:r>
            <a:r>
              <a:rPr lang="en-US" sz="2200" i="1" baseline="-25000" dirty="0" smtClean="0"/>
              <a:t>0</a:t>
            </a:r>
            <a:r>
              <a:rPr lang="en-US" sz="2200" i="1" dirty="0" smtClean="0"/>
              <a:t>, …, </a:t>
            </a:r>
            <a:r>
              <a:rPr lang="en-US" sz="2200" i="1" dirty="0" err="1" smtClean="0"/>
              <a:t>i</a:t>
            </a:r>
            <a:r>
              <a:rPr lang="en-US" sz="2200" i="1" baseline="-25000" dirty="0" err="1" smtClean="0"/>
              <a:t>k</a:t>
            </a:r>
            <a:r>
              <a:rPr lang="en-US" sz="2200" dirty="0" smtClean="0"/>
              <a:t>) </a:t>
            </a:r>
            <a:r>
              <a:rPr lang="en-US" sz="2200" dirty="0" err="1" smtClean="0"/>
              <a:t>iff</a:t>
            </a:r>
            <a:r>
              <a:rPr lang="en-US" sz="2200" dirty="0" smtClean="0"/>
              <a:t>: </a:t>
            </a:r>
            <a:endParaRPr lang="en-US" sz="220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680352"/>
              </p:ext>
            </p:extLst>
          </p:nvPr>
        </p:nvGraphicFramePr>
        <p:xfrm>
          <a:off x="3846512" y="3067050"/>
          <a:ext cx="29876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1790640" imgH="431640" progId="Equation.3">
                  <p:embed/>
                </p:oleObj>
              </mc:Choice>
              <mc:Fallback>
                <p:oleObj name="Equation" r:id="rId3" imgW="1790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2" y="3067050"/>
                        <a:ext cx="298767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459763"/>
              </p:ext>
            </p:extLst>
          </p:nvPr>
        </p:nvGraphicFramePr>
        <p:xfrm>
          <a:off x="3846512" y="6061075"/>
          <a:ext cx="3411537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2044440" imgH="444240" progId="Equation.3">
                  <p:embed/>
                </p:oleObj>
              </mc:Choice>
              <mc:Fallback>
                <p:oleObj name="Equation" r:id="rId5" imgW="204444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2" y="6061075"/>
                        <a:ext cx="3411537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157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Forward-state versus Forward-count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1085850"/>
            <a:ext cx="11233307" cy="5562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Forward-state controller is more liberal than the forward-count controller</a:t>
            </a:r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 smtClean="0">
                <a:solidFill>
                  <a:srgbClr val="C00000"/>
                </a:solidFill>
              </a:rPr>
              <a:t>Every move allowed by the forward-count controller is also allowed by the forward-state controller</a:t>
            </a:r>
            <a:endParaRPr lang="en-US" sz="2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71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Store and forward deadlock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2643187" y="1428750"/>
            <a:ext cx="6148387" cy="3238500"/>
            <a:chOff x="1524000" y="1981200"/>
            <a:chExt cx="4038600" cy="2057400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524000" y="1981200"/>
              <a:ext cx="533400" cy="53340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/>
                <a:t>s</a:t>
              </a: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2667000" y="1981200"/>
              <a:ext cx="533400" cy="53340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/>
                <a:t>t</a:t>
              </a:r>
            </a:p>
          </p:txBody>
        </p: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1524000" y="2895600"/>
              <a:ext cx="533400" cy="1143000"/>
              <a:chOff x="768" y="2352"/>
              <a:chExt cx="336" cy="720"/>
            </a:xfrm>
          </p:grpSpPr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768" y="2352"/>
                <a:ext cx="336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768" y="24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768" y="2784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768" y="2928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>
              <a:off x="2667000" y="2895600"/>
              <a:ext cx="533400" cy="1143000"/>
              <a:chOff x="1488" y="2352"/>
              <a:chExt cx="336" cy="720"/>
            </a:xfrm>
          </p:grpSpPr>
          <p:grpSp>
            <p:nvGrpSpPr>
              <p:cNvPr id="15" name="Group 13"/>
              <p:cNvGrpSpPr>
                <a:grpSpLocks/>
              </p:cNvGrpSpPr>
              <p:nvPr/>
            </p:nvGrpSpPr>
            <p:grpSpPr bwMode="auto">
              <a:xfrm>
                <a:off x="1488" y="2352"/>
                <a:ext cx="336" cy="720"/>
                <a:chOff x="768" y="2352"/>
                <a:chExt cx="336" cy="720"/>
              </a:xfrm>
            </p:grpSpPr>
            <p:sp>
              <p:nvSpPr>
                <p:cNvPr id="21" name="Rectangle 14"/>
                <p:cNvSpPr>
                  <a:spLocks noChangeArrowheads="1"/>
                </p:cNvSpPr>
                <p:nvPr/>
              </p:nvSpPr>
              <p:spPr bwMode="auto">
                <a:xfrm>
                  <a:off x="768" y="2352"/>
                  <a:ext cx="336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5"/>
                <p:cNvSpPr>
                  <a:spLocks noChangeShapeType="1"/>
                </p:cNvSpPr>
                <p:nvPr/>
              </p:nvSpPr>
              <p:spPr bwMode="auto">
                <a:xfrm>
                  <a:off x="768" y="2496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6"/>
                <p:cNvSpPr>
                  <a:spLocks noChangeShapeType="1"/>
                </p:cNvSpPr>
                <p:nvPr/>
              </p:nvSpPr>
              <p:spPr bwMode="auto">
                <a:xfrm>
                  <a:off x="768" y="2640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7"/>
                <p:cNvSpPr>
                  <a:spLocks noChangeShapeType="1"/>
                </p:cNvSpPr>
                <p:nvPr/>
              </p:nvSpPr>
              <p:spPr bwMode="auto">
                <a:xfrm>
                  <a:off x="768" y="2784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8"/>
                <p:cNvSpPr>
                  <a:spLocks noChangeShapeType="1"/>
                </p:cNvSpPr>
                <p:nvPr/>
              </p:nvSpPr>
              <p:spPr bwMode="auto">
                <a:xfrm>
                  <a:off x="768" y="2928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0"/>
              <p:cNvSpPr>
                <a:spLocks noChangeArrowheads="1"/>
              </p:cNvSpPr>
              <p:nvPr/>
            </p:nvSpPr>
            <p:spPr bwMode="auto">
              <a:xfrm>
                <a:off x="1536" y="2544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1536" y="2688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22"/>
              <p:cNvSpPr>
                <a:spLocks noChangeArrowheads="1"/>
              </p:cNvSpPr>
              <p:nvPr/>
            </p:nvSpPr>
            <p:spPr bwMode="auto">
              <a:xfrm>
                <a:off x="1536" y="2832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23"/>
              <p:cNvSpPr>
                <a:spLocks noChangeArrowheads="1"/>
              </p:cNvSpPr>
              <p:nvPr/>
            </p:nvSpPr>
            <p:spPr bwMode="auto">
              <a:xfrm>
                <a:off x="1536" y="2976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3886200" y="1981200"/>
              <a:ext cx="533400" cy="53340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 dirty="0"/>
                <a:t>u</a:t>
              </a:r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5029200" y="1981200"/>
              <a:ext cx="533400" cy="53340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b="1" i="1"/>
                <a:t>v</a:t>
              </a:r>
            </a:p>
          </p:txBody>
        </p: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3886200" y="2895600"/>
              <a:ext cx="533400" cy="1143000"/>
              <a:chOff x="1488" y="2352"/>
              <a:chExt cx="336" cy="720"/>
            </a:xfrm>
          </p:grpSpPr>
          <p:grpSp>
            <p:nvGrpSpPr>
              <p:cNvPr id="29" name="Group 29"/>
              <p:cNvGrpSpPr>
                <a:grpSpLocks/>
              </p:cNvGrpSpPr>
              <p:nvPr/>
            </p:nvGrpSpPr>
            <p:grpSpPr bwMode="auto">
              <a:xfrm>
                <a:off x="1488" y="2352"/>
                <a:ext cx="336" cy="720"/>
                <a:chOff x="768" y="2352"/>
                <a:chExt cx="336" cy="720"/>
              </a:xfrm>
            </p:grpSpPr>
            <p:sp>
              <p:nvSpPr>
                <p:cNvPr id="35" name="Rectangle 30"/>
                <p:cNvSpPr>
                  <a:spLocks noChangeArrowheads="1"/>
                </p:cNvSpPr>
                <p:nvPr/>
              </p:nvSpPr>
              <p:spPr bwMode="auto">
                <a:xfrm>
                  <a:off x="768" y="2352"/>
                  <a:ext cx="336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31"/>
                <p:cNvSpPr>
                  <a:spLocks noChangeShapeType="1"/>
                </p:cNvSpPr>
                <p:nvPr/>
              </p:nvSpPr>
              <p:spPr bwMode="auto">
                <a:xfrm>
                  <a:off x="768" y="2496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32"/>
                <p:cNvSpPr>
                  <a:spLocks noChangeShapeType="1"/>
                </p:cNvSpPr>
                <p:nvPr/>
              </p:nvSpPr>
              <p:spPr bwMode="auto">
                <a:xfrm>
                  <a:off x="768" y="2640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33"/>
                <p:cNvSpPr>
                  <a:spLocks noChangeShapeType="1"/>
                </p:cNvSpPr>
                <p:nvPr/>
              </p:nvSpPr>
              <p:spPr bwMode="auto">
                <a:xfrm>
                  <a:off x="768" y="2784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34"/>
                <p:cNvSpPr>
                  <a:spLocks noChangeShapeType="1"/>
                </p:cNvSpPr>
                <p:nvPr/>
              </p:nvSpPr>
              <p:spPr bwMode="auto">
                <a:xfrm>
                  <a:off x="768" y="2928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0" name="Rectangle 35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36"/>
              <p:cNvSpPr>
                <a:spLocks noChangeArrowheads="1"/>
              </p:cNvSpPr>
              <p:nvPr/>
            </p:nvSpPr>
            <p:spPr bwMode="auto">
              <a:xfrm>
                <a:off x="1536" y="2544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37"/>
              <p:cNvSpPr>
                <a:spLocks noChangeArrowheads="1"/>
              </p:cNvSpPr>
              <p:nvPr/>
            </p:nvSpPr>
            <p:spPr bwMode="auto">
              <a:xfrm>
                <a:off x="1536" y="2688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38"/>
              <p:cNvSpPr>
                <a:spLocks noChangeArrowheads="1"/>
              </p:cNvSpPr>
              <p:nvPr/>
            </p:nvSpPr>
            <p:spPr bwMode="auto">
              <a:xfrm>
                <a:off x="1536" y="2832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9"/>
              <p:cNvSpPr>
                <a:spLocks noChangeArrowheads="1"/>
              </p:cNvSpPr>
              <p:nvPr/>
            </p:nvSpPr>
            <p:spPr bwMode="auto">
              <a:xfrm>
                <a:off x="1536" y="2976"/>
                <a:ext cx="240" cy="48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" name="Group 40"/>
            <p:cNvGrpSpPr>
              <a:grpSpLocks/>
            </p:cNvGrpSpPr>
            <p:nvPr/>
          </p:nvGrpSpPr>
          <p:grpSpPr bwMode="auto">
            <a:xfrm>
              <a:off x="5029200" y="2895600"/>
              <a:ext cx="533400" cy="1143000"/>
              <a:chOff x="768" y="2352"/>
              <a:chExt cx="336" cy="720"/>
            </a:xfrm>
          </p:grpSpPr>
          <p:sp>
            <p:nvSpPr>
              <p:cNvPr id="41" name="Rectangle 41"/>
              <p:cNvSpPr>
                <a:spLocks noChangeArrowheads="1"/>
              </p:cNvSpPr>
              <p:nvPr/>
            </p:nvSpPr>
            <p:spPr bwMode="auto">
              <a:xfrm>
                <a:off x="768" y="2352"/>
                <a:ext cx="336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42"/>
              <p:cNvSpPr>
                <a:spLocks noChangeShapeType="1"/>
              </p:cNvSpPr>
              <p:nvPr/>
            </p:nvSpPr>
            <p:spPr bwMode="auto">
              <a:xfrm>
                <a:off x="768" y="249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43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44"/>
              <p:cNvSpPr>
                <a:spLocks noChangeShapeType="1"/>
              </p:cNvSpPr>
              <p:nvPr/>
            </p:nvSpPr>
            <p:spPr bwMode="auto">
              <a:xfrm>
                <a:off x="768" y="2784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45"/>
              <p:cNvSpPr>
                <a:spLocks noChangeShapeType="1"/>
              </p:cNvSpPr>
              <p:nvPr/>
            </p:nvSpPr>
            <p:spPr bwMode="auto">
              <a:xfrm>
                <a:off x="768" y="2928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 flipV="1">
              <a:off x="1752600" y="2514600"/>
              <a:ext cx="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2895600" y="2514600"/>
              <a:ext cx="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 flipV="1">
              <a:off x="4191000" y="2514600"/>
              <a:ext cx="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49"/>
            <p:cNvSpPr>
              <a:spLocks noChangeShapeType="1"/>
            </p:cNvSpPr>
            <p:nvPr/>
          </p:nvSpPr>
          <p:spPr bwMode="auto">
            <a:xfrm flipV="1">
              <a:off x="5257800" y="2514600"/>
              <a:ext cx="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0" name="AutoShape 50"/>
            <p:cNvCxnSpPr>
              <a:cxnSpLocks noChangeShapeType="1"/>
              <a:stCxn id="6" idx="6"/>
              <a:endCxn id="7" idx="2"/>
            </p:cNvCxnSpPr>
            <p:nvPr/>
          </p:nvCxnSpPr>
          <p:spPr bwMode="auto">
            <a:xfrm>
              <a:off x="2057400" y="2247900"/>
              <a:ext cx="6096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AutoShape 51"/>
            <p:cNvCxnSpPr>
              <a:cxnSpLocks noChangeShapeType="1"/>
              <a:stCxn id="7" idx="6"/>
              <a:endCxn id="26" idx="2"/>
            </p:cNvCxnSpPr>
            <p:nvPr/>
          </p:nvCxnSpPr>
          <p:spPr bwMode="auto">
            <a:xfrm>
              <a:off x="3200400" y="2247900"/>
              <a:ext cx="685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AutoShape 52"/>
            <p:cNvCxnSpPr>
              <a:cxnSpLocks noChangeShapeType="1"/>
              <a:stCxn id="26" idx="6"/>
              <a:endCxn id="27" idx="2"/>
            </p:cNvCxnSpPr>
            <p:nvPr/>
          </p:nvCxnSpPr>
          <p:spPr bwMode="auto">
            <a:xfrm>
              <a:off x="4419600" y="2247900"/>
              <a:ext cx="6096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3" name="Text Box 53"/>
          <p:cNvSpPr txBox="1">
            <a:spLocks noChangeArrowheads="1"/>
          </p:cNvSpPr>
          <p:nvPr/>
        </p:nvSpPr>
        <p:spPr bwMode="auto">
          <a:xfrm>
            <a:off x="2564674" y="4967947"/>
            <a:ext cx="59523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800" b="1" dirty="0"/>
              <a:t>Buffer-size = 5</a:t>
            </a:r>
          </a:p>
          <a:p>
            <a:endParaRPr lang="en-US" sz="1800" b="1" dirty="0"/>
          </a:p>
          <a:p>
            <a:r>
              <a:rPr lang="en-US" sz="1800" b="1" dirty="0"/>
              <a:t>Node </a:t>
            </a:r>
            <a:r>
              <a:rPr lang="en-US" sz="1800" b="1" i="1" dirty="0"/>
              <a:t>s </a:t>
            </a:r>
            <a:r>
              <a:rPr lang="en-US" sz="1800" b="1" dirty="0"/>
              <a:t>sending 5 packets to </a:t>
            </a:r>
            <a:r>
              <a:rPr lang="en-US" sz="1800" b="1" i="1" dirty="0"/>
              <a:t>v </a:t>
            </a:r>
            <a:r>
              <a:rPr lang="en-US" sz="1800" b="1" dirty="0"/>
              <a:t>through </a:t>
            </a:r>
            <a:r>
              <a:rPr lang="en-US" sz="1800" b="1" i="1" dirty="0"/>
              <a:t>t</a:t>
            </a:r>
            <a:endParaRPr lang="en-US" sz="1800" b="1" dirty="0"/>
          </a:p>
          <a:p>
            <a:r>
              <a:rPr lang="en-US" sz="1800" b="1" dirty="0"/>
              <a:t>Node </a:t>
            </a:r>
            <a:r>
              <a:rPr lang="en-US" sz="1800" b="1" i="1" dirty="0"/>
              <a:t>v</a:t>
            </a:r>
            <a:r>
              <a:rPr lang="en-US" sz="1800" b="1" dirty="0"/>
              <a:t> sending 5 packets to </a:t>
            </a:r>
            <a:r>
              <a:rPr lang="en-US" sz="1800" b="1" i="1" dirty="0"/>
              <a:t>s</a:t>
            </a:r>
            <a:r>
              <a:rPr lang="en-US" sz="1800" b="1" dirty="0"/>
              <a:t> through </a:t>
            </a:r>
            <a:r>
              <a:rPr lang="en-US" sz="1800" b="1" i="1" dirty="0"/>
              <a:t>u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420314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Model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399" y="1162050"/>
            <a:ext cx="10567987" cy="49339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network is a graph G = (V, 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Each node has </a:t>
            </a:r>
            <a:r>
              <a:rPr lang="en-US" sz="2400" i="1" dirty="0" smtClean="0"/>
              <a:t>B</a:t>
            </a:r>
            <a:r>
              <a:rPr lang="en-US" sz="2400" dirty="0" smtClean="0"/>
              <a:t> buffers</a:t>
            </a:r>
          </a:p>
          <a:p>
            <a:endParaRPr lang="en-US" sz="2400" dirty="0" smtClean="0"/>
          </a:p>
          <a:p>
            <a:pPr>
              <a:buFontTx/>
              <a:buNone/>
            </a:pPr>
            <a:r>
              <a:rPr lang="en-US" sz="2400" u="sng" dirty="0" smtClean="0"/>
              <a:t>Moves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C00000"/>
                </a:solidFill>
              </a:rPr>
              <a:t>Generation.</a:t>
            </a:r>
            <a:r>
              <a:rPr lang="en-US" sz="2400" i="1" dirty="0" smtClean="0"/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A node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creates a new  packet </a:t>
            </a:r>
            <a:r>
              <a:rPr lang="en-US" sz="2400" i="1" dirty="0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and places it in an empty buffer in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. Node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is the source of </a:t>
            </a:r>
            <a:r>
              <a:rPr lang="en-US" sz="2400" i="1" dirty="0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C00000"/>
                </a:solidFill>
              </a:rPr>
              <a:t>Forwarding. </a:t>
            </a:r>
            <a:r>
              <a:rPr lang="en-US" sz="2400" dirty="0" smtClean="0">
                <a:solidFill>
                  <a:srgbClr val="003192"/>
                </a:solidFill>
              </a:rPr>
              <a:t>A packet </a:t>
            </a:r>
            <a:r>
              <a:rPr lang="en-US" sz="2400" i="1" dirty="0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is forwarded from a node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to an empty buffer in the next node </a:t>
            </a:r>
            <a:r>
              <a:rPr lang="en-US" sz="2400" i="1" dirty="0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 on its route.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rgbClr val="C00000"/>
                </a:solidFill>
              </a:rPr>
              <a:t>Consumption.</a:t>
            </a:r>
            <a:r>
              <a:rPr lang="en-US" sz="2400" i="1" dirty="0" smtClean="0"/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A packet </a:t>
            </a:r>
            <a:r>
              <a:rPr lang="en-US" sz="2400" i="1" dirty="0" smtClean="0">
                <a:solidFill>
                  <a:srgbClr val="003192"/>
                </a:solidFill>
              </a:rPr>
              <a:t>p </a:t>
            </a:r>
            <a:r>
              <a:rPr lang="en-US" sz="2400" dirty="0" smtClean="0">
                <a:solidFill>
                  <a:srgbClr val="003192"/>
                </a:solidFill>
              </a:rPr>
              <a:t>occupying a buffer in its destination node is removed from the buffer.</a:t>
            </a:r>
            <a:endParaRPr lang="en-US" sz="2400" i="1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49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1085850"/>
            <a:ext cx="11157107" cy="5562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Tx/>
              <a:buNone/>
            </a:pPr>
            <a:r>
              <a:rPr lang="en-US" sz="2400" dirty="0" smtClean="0"/>
              <a:t>The packet switching controller has the following requirements:</a:t>
            </a:r>
          </a:p>
          <a:p>
            <a:pPr marL="838200" lvl="1" indent="-381000">
              <a:buFontTx/>
              <a:buAutoNum type="arabicPeriod"/>
            </a:pPr>
            <a:endParaRPr lang="en-US" sz="2400" dirty="0" smtClean="0"/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r>
              <a:rPr lang="en-US" sz="2400" dirty="0" smtClean="0">
                <a:solidFill>
                  <a:srgbClr val="003192"/>
                </a:solidFill>
              </a:rPr>
              <a:t>The consumption of a packet (at its destination) is always allowed.</a:t>
            </a: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endParaRPr lang="en-US" sz="2400" dirty="0" smtClean="0">
              <a:solidFill>
                <a:srgbClr val="003192"/>
              </a:solidFill>
            </a:endParaRP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r>
              <a:rPr lang="en-US" sz="2400" dirty="0" smtClean="0">
                <a:solidFill>
                  <a:srgbClr val="003192"/>
                </a:solidFill>
              </a:rPr>
              <a:t>The generation of a packet in a node where all buffers are empty is always allowed.</a:t>
            </a: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endParaRPr lang="en-US" sz="2400" dirty="0" smtClean="0">
              <a:solidFill>
                <a:srgbClr val="003192"/>
              </a:solidFill>
            </a:endParaRP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r>
              <a:rPr lang="en-US" sz="2400" dirty="0" smtClean="0">
                <a:solidFill>
                  <a:srgbClr val="003192"/>
                </a:solidFill>
              </a:rPr>
              <a:t>The controller uses only local information, that is, whether a packet can be accepted in a node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depends only on information known to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or contained in the packet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6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Solutions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387" y="1009650"/>
            <a:ext cx="11157109" cy="56388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Structured solutions</a:t>
            </a:r>
          </a:p>
          <a:p>
            <a:pPr lvl="2"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Buffer-graph based schemes</a:t>
            </a:r>
          </a:p>
          <a:p>
            <a:pPr lvl="3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The destination scheme</a:t>
            </a:r>
          </a:p>
          <a:p>
            <a:pPr lvl="3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The hops-so-far scheme</a:t>
            </a:r>
          </a:p>
          <a:p>
            <a:pPr lvl="3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Acyclic orientation based scheme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Unstructured solutions</a:t>
            </a:r>
          </a:p>
          <a:p>
            <a:pPr lvl="2">
              <a:buFont typeface="Arial Narrow" panose="020B0606020202030204" pitchFamily="34" charset="0"/>
              <a:buChar char="–"/>
            </a:pPr>
            <a:r>
              <a:rPr lang="en-US" sz="2400" dirty="0" smtClean="0"/>
              <a:t>Forward count and backward count schemes</a:t>
            </a:r>
          </a:p>
          <a:p>
            <a:pPr lvl="2">
              <a:buFont typeface="Arial Narrow" panose="020B0606020202030204" pitchFamily="34" charset="0"/>
              <a:buChar char="–"/>
            </a:pPr>
            <a:r>
              <a:rPr lang="en-US" sz="2400" dirty="0" smtClean="0"/>
              <a:t>Forward state and backward state schemes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326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Buffer Graph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1085851"/>
            <a:ext cx="10872787" cy="5293612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 smtClean="0"/>
              <a:t>A buffer graph (for, </a:t>
            </a:r>
            <a:r>
              <a:rPr lang="en-US" sz="2400" i="1" dirty="0" smtClean="0"/>
              <a:t>G, B</a:t>
            </a:r>
            <a:r>
              <a:rPr lang="en-US" sz="2400" dirty="0" smtClean="0"/>
              <a:t>) is a directed graph </a:t>
            </a:r>
            <a:r>
              <a:rPr lang="en-US" sz="2400" i="1" dirty="0" smtClean="0"/>
              <a:t>BG</a:t>
            </a:r>
            <a:r>
              <a:rPr lang="en-US" sz="2400" dirty="0" smtClean="0"/>
              <a:t> on the buffers of the network, such that</a:t>
            </a: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r>
              <a:rPr lang="en-US" sz="2400" i="1" dirty="0" smtClean="0"/>
              <a:t>BG</a:t>
            </a:r>
            <a:r>
              <a:rPr lang="en-US" sz="2400" dirty="0" smtClean="0"/>
              <a:t> is acyclic (contains no directed cycle);</a:t>
            </a: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endParaRPr lang="en-US" sz="2400" dirty="0" smtClean="0"/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r>
              <a:rPr lang="en-US" sz="2400" i="1" dirty="0" err="1" smtClean="0"/>
              <a:t>bc</a:t>
            </a:r>
            <a:r>
              <a:rPr lang="en-US" sz="2400" i="1" dirty="0" smtClean="0"/>
              <a:t> </a:t>
            </a:r>
            <a:r>
              <a:rPr lang="en-US" sz="2400" dirty="0" smtClean="0"/>
              <a:t>is an edge of </a:t>
            </a:r>
            <a:r>
              <a:rPr lang="en-US" sz="2400" i="1" dirty="0" smtClean="0"/>
              <a:t>BG</a:t>
            </a:r>
            <a:r>
              <a:rPr lang="en-US" sz="2400" dirty="0" smtClean="0"/>
              <a:t> if</a:t>
            </a:r>
            <a:r>
              <a:rPr lang="en-US" sz="2400" i="1" dirty="0" smtClean="0"/>
              <a:t> b </a:t>
            </a:r>
            <a:r>
              <a:rPr lang="en-US" sz="2400" dirty="0" smtClean="0"/>
              <a:t>and </a:t>
            </a:r>
            <a:r>
              <a:rPr lang="en-US" sz="2400" i="1" dirty="0" smtClean="0"/>
              <a:t>c </a:t>
            </a:r>
            <a:r>
              <a:rPr lang="en-US" sz="2400" dirty="0" smtClean="0"/>
              <a:t>are buffers in the same node, or buffers in two nodes connected by a channel in G; and</a:t>
            </a: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endParaRPr lang="en-US" sz="2400" dirty="0" smtClean="0"/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r>
              <a:rPr lang="en-US" sz="2400" dirty="0" smtClean="0"/>
              <a:t>for each path </a:t>
            </a:r>
            <a:r>
              <a:rPr lang="en-US" sz="2400" i="1" dirty="0" smtClean="0">
                <a:sym typeface="Symbol" panose="05050102010706020507" pitchFamily="18" charset="2"/>
              </a:rPr>
              <a:t></a:t>
            </a:r>
            <a:r>
              <a:rPr lang="en-US" sz="2400" i="1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 P there exists a path in </a:t>
            </a:r>
            <a:r>
              <a:rPr lang="en-US" sz="2400" i="1" dirty="0" smtClean="0">
                <a:sym typeface="Symbol" panose="05050102010706020507" pitchFamily="18" charset="2"/>
              </a:rPr>
              <a:t>BG</a:t>
            </a:r>
            <a:r>
              <a:rPr lang="en-US" sz="2400" dirty="0" smtClean="0">
                <a:sym typeface="Symbol" panose="05050102010706020507" pitchFamily="18" charset="2"/>
              </a:rPr>
              <a:t> whose image is </a:t>
            </a:r>
            <a:r>
              <a:rPr lang="en-US" sz="2400" i="1" dirty="0" smtClean="0">
                <a:sym typeface="Symbol" panose="05050102010706020507" pitchFamily="18" charset="2"/>
              </a:rPr>
              <a:t></a:t>
            </a:r>
            <a:r>
              <a:rPr lang="en-US" sz="2400" dirty="0" smtClean="0">
                <a:sym typeface="Symbol" panose="05050102010706020507" pitchFamily="18" charset="2"/>
              </a:rPr>
              <a:t>. </a:t>
            </a:r>
          </a:p>
          <a:p>
            <a:pPr marL="838200" lvl="1" indent="-381000">
              <a:buClr>
                <a:srgbClr val="003192"/>
              </a:buClr>
              <a:buFontTx/>
              <a:buAutoNum type="arabicPeriod"/>
            </a:pPr>
            <a:endParaRPr lang="en-US" sz="2400" dirty="0" smtClean="0">
              <a:sym typeface="Symbol" panose="05050102010706020507" pitchFamily="18" charset="2"/>
            </a:endParaRPr>
          </a:p>
          <a:p>
            <a:pPr marL="1771650" lvl="3" indent="-342900">
              <a:buFontTx/>
              <a:buChar char="–"/>
            </a:pPr>
            <a:r>
              <a:rPr lang="en-US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P is the collection of all paths followed by the packets – this collection is determined by the routing algorithm.</a:t>
            </a:r>
            <a:endParaRPr lang="en-US" sz="2400" dirty="0">
              <a:solidFill>
                <a:srgbClr val="C00000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0622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Suitable buffer and guaranteed path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1085850"/>
            <a:ext cx="11341416" cy="54864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/>
              <a:t>Let </a:t>
            </a:r>
            <a:r>
              <a:rPr lang="en-US" sz="2400" i="1" dirty="0" smtClean="0"/>
              <a:t>p </a:t>
            </a:r>
            <a:r>
              <a:rPr lang="en-US" sz="2400" dirty="0" smtClean="0"/>
              <a:t>be a packet in node </a:t>
            </a:r>
            <a:r>
              <a:rPr lang="en-US" sz="2400" i="1" dirty="0" smtClean="0"/>
              <a:t>u</a:t>
            </a:r>
            <a:r>
              <a:rPr lang="en-US" sz="2400" dirty="0" smtClean="0"/>
              <a:t> with destination </a:t>
            </a:r>
            <a:r>
              <a:rPr lang="en-US" sz="2400" i="1" dirty="0" smtClean="0"/>
              <a:t>v</a:t>
            </a:r>
            <a:r>
              <a:rPr lang="en-US" sz="2400" dirty="0" smtClean="0"/>
              <a:t>.</a:t>
            </a:r>
          </a:p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A buffer </a:t>
            </a:r>
            <a:r>
              <a:rPr lang="en-US" sz="2400" i="1" dirty="0" smtClean="0">
                <a:solidFill>
                  <a:srgbClr val="003192"/>
                </a:solidFill>
              </a:rPr>
              <a:t>b</a:t>
            </a:r>
            <a:r>
              <a:rPr lang="en-US" sz="2400" dirty="0" smtClean="0">
                <a:solidFill>
                  <a:srgbClr val="003192"/>
                </a:solidFill>
              </a:rPr>
              <a:t> in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is suitable for </a:t>
            </a:r>
            <a:r>
              <a:rPr lang="en-US" sz="2400" i="1" dirty="0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if there is a path in </a:t>
            </a:r>
            <a:r>
              <a:rPr lang="en-US" sz="2400" i="1" dirty="0" smtClean="0">
                <a:solidFill>
                  <a:srgbClr val="003192"/>
                </a:solidFill>
              </a:rPr>
              <a:t>BG </a:t>
            </a:r>
            <a:r>
              <a:rPr lang="en-US" sz="2400" dirty="0" smtClean="0">
                <a:solidFill>
                  <a:srgbClr val="003192"/>
                </a:solidFill>
              </a:rPr>
              <a:t>from </a:t>
            </a:r>
            <a:r>
              <a:rPr lang="en-US" sz="2400" i="1" dirty="0" smtClean="0">
                <a:solidFill>
                  <a:srgbClr val="003192"/>
                </a:solidFill>
              </a:rPr>
              <a:t>b</a:t>
            </a:r>
            <a:r>
              <a:rPr lang="en-US" sz="2400" dirty="0" smtClean="0">
                <a:solidFill>
                  <a:srgbClr val="003192"/>
                </a:solidFill>
              </a:rPr>
              <a:t> to a buffer </a:t>
            </a:r>
            <a:r>
              <a:rPr lang="en-US" sz="2400" i="1" dirty="0" smtClean="0">
                <a:solidFill>
                  <a:srgbClr val="003192"/>
                </a:solidFill>
              </a:rPr>
              <a:t>c</a:t>
            </a:r>
            <a:r>
              <a:rPr lang="en-US" sz="2400" dirty="0" smtClean="0">
                <a:solidFill>
                  <a:srgbClr val="003192"/>
                </a:solidFill>
              </a:rPr>
              <a:t> in </a:t>
            </a:r>
            <a:r>
              <a:rPr lang="en-US" sz="2400" i="1" dirty="0" smtClean="0">
                <a:solidFill>
                  <a:srgbClr val="003192"/>
                </a:solidFill>
              </a:rPr>
              <a:t>v,</a:t>
            </a:r>
            <a:r>
              <a:rPr lang="en-US" sz="2400" dirty="0" smtClean="0">
                <a:solidFill>
                  <a:srgbClr val="003192"/>
                </a:solidFill>
              </a:rPr>
              <a:t> whose image is a path that </a:t>
            </a:r>
            <a:r>
              <a:rPr lang="en-US" sz="2400" i="1" dirty="0" smtClean="0">
                <a:solidFill>
                  <a:srgbClr val="003192"/>
                </a:solidFill>
              </a:rPr>
              <a:t>p</a:t>
            </a:r>
            <a:r>
              <a:rPr lang="en-US" sz="2400" dirty="0" smtClean="0">
                <a:solidFill>
                  <a:srgbClr val="003192"/>
                </a:solidFill>
              </a:rPr>
              <a:t> can follow in </a:t>
            </a:r>
            <a:r>
              <a:rPr lang="en-US" sz="2400" i="1" dirty="0" smtClean="0">
                <a:solidFill>
                  <a:srgbClr val="003192"/>
                </a:solidFill>
              </a:rPr>
              <a:t>G</a:t>
            </a:r>
            <a:r>
              <a:rPr lang="en-US" sz="2400" dirty="0" smtClean="0">
                <a:solidFill>
                  <a:srgbClr val="003192"/>
                </a:solidFill>
              </a:rPr>
              <a:t>.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endParaRPr lang="en-US" sz="2400" dirty="0">
              <a:solidFill>
                <a:srgbClr val="003192"/>
              </a:solidFill>
            </a:endParaRP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One such path in </a:t>
            </a:r>
            <a:r>
              <a:rPr lang="en-US" sz="2400" i="1" dirty="0" smtClean="0">
                <a:solidFill>
                  <a:srgbClr val="003192"/>
                </a:solidFill>
              </a:rPr>
              <a:t>BG</a:t>
            </a:r>
            <a:r>
              <a:rPr lang="en-US" sz="2400" dirty="0" smtClean="0">
                <a:solidFill>
                  <a:srgbClr val="003192"/>
                </a:solidFill>
              </a:rPr>
              <a:t> will be designated as the guaranteed path and </a:t>
            </a:r>
            <a:r>
              <a:rPr lang="en-US" sz="2400" i="1" dirty="0" err="1" smtClean="0">
                <a:solidFill>
                  <a:srgbClr val="003192"/>
                </a:solidFill>
              </a:rPr>
              <a:t>nb</a:t>
            </a:r>
            <a:r>
              <a:rPr lang="en-US" sz="2400" dirty="0" smtClean="0">
                <a:solidFill>
                  <a:srgbClr val="003192"/>
                </a:solidFill>
              </a:rPr>
              <a:t>(</a:t>
            </a:r>
            <a:r>
              <a:rPr lang="en-US" sz="2400" i="1" dirty="0" smtClean="0">
                <a:solidFill>
                  <a:srgbClr val="003192"/>
                </a:solidFill>
              </a:rPr>
              <a:t>p, b</a:t>
            </a:r>
            <a:r>
              <a:rPr lang="en-US" sz="2400" dirty="0" smtClean="0">
                <a:solidFill>
                  <a:srgbClr val="003192"/>
                </a:solidFill>
              </a:rPr>
              <a:t>) denotes the next buffer on the guaranteed path.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endParaRPr lang="en-US" sz="2400" dirty="0">
              <a:solidFill>
                <a:srgbClr val="003192"/>
              </a:solidFill>
            </a:endParaRPr>
          </a:p>
          <a:p>
            <a:pPr lvl="2">
              <a:buClr>
                <a:srgbClr val="C00000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/>
              <a:t>For each newly generated packet </a:t>
            </a:r>
            <a:r>
              <a:rPr lang="en-US" sz="2400" i="1" dirty="0" smtClean="0"/>
              <a:t>p</a:t>
            </a:r>
            <a:r>
              <a:rPr lang="en-US" sz="2400" dirty="0" smtClean="0"/>
              <a:t> in </a:t>
            </a:r>
            <a:r>
              <a:rPr lang="en-US" sz="2400" i="1" dirty="0" smtClean="0"/>
              <a:t>u</a:t>
            </a:r>
            <a:r>
              <a:rPr lang="en-US" sz="2400" dirty="0" smtClean="0"/>
              <a:t> there exists a </a:t>
            </a:r>
            <a:r>
              <a:rPr lang="en-US" sz="2400" i="1" dirty="0" smtClean="0"/>
              <a:t>designated suitable buffer, </a:t>
            </a:r>
            <a:r>
              <a:rPr lang="en-US" sz="2400" i="1" dirty="0" err="1" smtClean="0"/>
              <a:t>fb</a:t>
            </a:r>
            <a:r>
              <a:rPr lang="en-US" sz="2400" dirty="0" smtClean="0"/>
              <a:t>(</a:t>
            </a:r>
            <a:r>
              <a:rPr lang="en-US" sz="2400" i="1" dirty="0" smtClean="0"/>
              <a:t>p</a:t>
            </a:r>
            <a:r>
              <a:rPr lang="en-US" sz="2400" dirty="0" smtClean="0"/>
              <a:t>) in </a:t>
            </a:r>
            <a:r>
              <a:rPr lang="en-US" sz="2400" i="1" dirty="0" smtClean="0"/>
              <a:t>u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745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buffer-graph controller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387" y="1085849"/>
            <a:ext cx="11157109" cy="571500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A buffer-graph controller decides how packets are routed through the BG.</a:t>
            </a:r>
          </a:p>
          <a:p>
            <a:pPr algn="just"/>
            <a:r>
              <a:rPr lang="en-US" sz="2400" u="sng" dirty="0" smtClean="0"/>
              <a:t>Requirements</a:t>
            </a:r>
          </a:p>
          <a:p>
            <a:pPr marL="457200" indent="-457200" algn="just">
              <a:buFontTx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 smtClean="0"/>
              <a:t>generation of a packet </a:t>
            </a:r>
            <a:r>
              <a:rPr lang="en-US" sz="2400" i="1" dirty="0" smtClean="0"/>
              <a:t>p</a:t>
            </a:r>
            <a:r>
              <a:rPr lang="en-US" sz="2400" dirty="0" smtClean="0"/>
              <a:t> in </a:t>
            </a:r>
            <a:r>
              <a:rPr lang="en-US" sz="2400" i="1" dirty="0" smtClean="0"/>
              <a:t>u</a:t>
            </a:r>
            <a:r>
              <a:rPr lang="en-US" sz="2400" dirty="0" smtClean="0"/>
              <a:t> is allowed </a:t>
            </a:r>
            <a:r>
              <a:rPr lang="en-US" sz="2400" dirty="0" err="1" smtClean="0"/>
              <a:t>iff</a:t>
            </a:r>
            <a:r>
              <a:rPr lang="en-US" sz="2400" dirty="0" smtClean="0"/>
              <a:t> the buffer </a:t>
            </a:r>
            <a:r>
              <a:rPr lang="en-US" sz="2400" i="1" dirty="0" err="1" smtClean="0"/>
              <a:t>fb</a:t>
            </a:r>
            <a:r>
              <a:rPr lang="en-US" sz="2400" dirty="0" smtClean="0"/>
              <a:t>(</a:t>
            </a:r>
            <a:r>
              <a:rPr lang="en-US" sz="2400" i="1" dirty="0" smtClean="0"/>
              <a:t>p</a:t>
            </a:r>
            <a:r>
              <a:rPr lang="en-US" sz="2400" dirty="0" smtClean="0"/>
              <a:t>) is free. If the packet is generated it is placed in this buffer.</a:t>
            </a:r>
          </a:p>
          <a:p>
            <a:pPr marL="457200" indent="-457200" algn="just">
              <a:buFontTx/>
              <a:buAutoNum type="arabicPeriod"/>
            </a:pPr>
            <a:endParaRPr lang="en-US" sz="2400" dirty="0" smtClean="0"/>
          </a:p>
          <a:p>
            <a:pPr marL="457200" indent="-457200" algn="just">
              <a:buFontTx/>
              <a:buAutoNum type="arabicPeriod"/>
            </a:pPr>
            <a:r>
              <a:rPr lang="en-US" sz="2400" dirty="0" smtClean="0"/>
              <a:t>The forwarding of a packet </a:t>
            </a:r>
            <a:r>
              <a:rPr lang="en-US" sz="2400" i="1" dirty="0" smtClean="0"/>
              <a:t>p</a:t>
            </a:r>
            <a:r>
              <a:rPr lang="en-US" sz="2400" dirty="0" smtClean="0"/>
              <a:t> from a buffer in </a:t>
            </a:r>
            <a:r>
              <a:rPr lang="en-US" sz="2400" i="1" dirty="0" smtClean="0"/>
              <a:t>u</a:t>
            </a:r>
            <a:r>
              <a:rPr lang="en-US" sz="2400" dirty="0" smtClean="0"/>
              <a:t> to a buffer in </a:t>
            </a:r>
            <a:r>
              <a:rPr lang="en-US" sz="2400" i="1" dirty="0" smtClean="0"/>
              <a:t>w</a:t>
            </a:r>
            <a:r>
              <a:rPr lang="en-US" sz="2400" dirty="0" smtClean="0"/>
              <a:t> is allowed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i="1" dirty="0" err="1" smtClean="0"/>
              <a:t>nb</a:t>
            </a:r>
            <a:r>
              <a:rPr lang="en-US" sz="2400" dirty="0" smtClean="0"/>
              <a:t>(</a:t>
            </a:r>
            <a:r>
              <a:rPr lang="en-US" sz="2400" i="1" dirty="0" smtClean="0"/>
              <a:t>p, b</a:t>
            </a:r>
            <a:r>
              <a:rPr lang="en-US" sz="2400" dirty="0" smtClean="0"/>
              <a:t>) (in </a:t>
            </a:r>
            <a:r>
              <a:rPr lang="en-US" sz="2400" i="1" dirty="0" smtClean="0"/>
              <a:t>w</a:t>
            </a:r>
            <a:r>
              <a:rPr lang="en-US" sz="2400" dirty="0" smtClean="0"/>
              <a:t>) is free. If the forwarding takes place </a:t>
            </a:r>
            <a:r>
              <a:rPr lang="en-US" sz="2400" i="1" dirty="0" smtClean="0"/>
              <a:t>p</a:t>
            </a:r>
            <a:r>
              <a:rPr lang="en-US" sz="2400" dirty="0" smtClean="0"/>
              <a:t> is placed in </a:t>
            </a:r>
            <a:r>
              <a:rPr lang="en-US" sz="2400" i="1" dirty="0" err="1" smtClean="0"/>
              <a:t>nb</a:t>
            </a:r>
            <a:r>
              <a:rPr lang="en-US" sz="2400" dirty="0" smtClean="0"/>
              <a:t>(</a:t>
            </a:r>
            <a:r>
              <a:rPr lang="en-US" sz="2400" i="1" dirty="0" smtClean="0"/>
              <a:t>p, b</a:t>
            </a:r>
            <a:r>
              <a:rPr lang="en-US" sz="2400" dirty="0" smtClean="0"/>
              <a:t>).</a:t>
            </a:r>
          </a:p>
          <a:p>
            <a:pPr marL="457200" indent="-457200" algn="just">
              <a:buFontTx/>
              <a:buAutoNum type="arabicPeriod"/>
            </a:pPr>
            <a:endParaRPr lang="en-US" sz="2400" dirty="0" smtClean="0"/>
          </a:p>
          <a:p>
            <a:pPr marL="457200" indent="-457200" algn="just">
              <a:buFontTx/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The buffer-graph controller is a deadlock-free controller.</a:t>
            </a:r>
            <a:endParaRPr lang="en-US" sz="2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8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Destination Scheme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1009651"/>
            <a:ext cx="11461907" cy="5369812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Uses </a:t>
            </a:r>
            <a:r>
              <a:rPr lang="en-US" sz="2400" i="1" dirty="0" smtClean="0"/>
              <a:t>N </a:t>
            </a:r>
            <a:r>
              <a:rPr lang="en-US" sz="2400" dirty="0" smtClean="0"/>
              <a:t> buffers in each node </a:t>
            </a:r>
            <a:r>
              <a:rPr lang="en-US" sz="2400" i="1" dirty="0" smtClean="0"/>
              <a:t>u, </a:t>
            </a:r>
            <a:r>
              <a:rPr lang="en-US" sz="2400" dirty="0" smtClean="0"/>
              <a:t>with a buffer </a:t>
            </a:r>
            <a:r>
              <a:rPr lang="en-US" sz="2400" i="1" dirty="0" err="1" smtClean="0"/>
              <a:t>b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[</a:t>
            </a:r>
            <a:r>
              <a:rPr lang="en-US" sz="2400" i="1" dirty="0" smtClean="0"/>
              <a:t>v</a:t>
            </a:r>
            <a:r>
              <a:rPr lang="en-US" sz="2400" dirty="0" smtClean="0"/>
              <a:t>] for each possible destination </a:t>
            </a:r>
            <a:r>
              <a:rPr lang="en-US" sz="2400" i="1" dirty="0" smtClean="0"/>
              <a:t>v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It is assumed that the routing algorithm forwards all packets with destination </a:t>
            </a:r>
            <a:r>
              <a:rPr lang="en-US" sz="2400" i="1" dirty="0" smtClean="0">
                <a:solidFill>
                  <a:srgbClr val="003192"/>
                </a:solidFill>
              </a:rPr>
              <a:t>v</a:t>
            </a:r>
            <a:r>
              <a:rPr lang="en-US" sz="2400" dirty="0" smtClean="0">
                <a:solidFill>
                  <a:srgbClr val="003192"/>
                </a:solidFill>
              </a:rPr>
              <a:t> via a directed tree </a:t>
            </a:r>
            <a:r>
              <a:rPr lang="en-US" sz="2400" i="1" dirty="0" err="1" smtClean="0">
                <a:solidFill>
                  <a:srgbClr val="003192"/>
                </a:solidFill>
              </a:rPr>
              <a:t>T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v</a:t>
            </a:r>
            <a:r>
              <a:rPr lang="en-US" sz="2400" dirty="0" smtClean="0">
                <a:solidFill>
                  <a:srgbClr val="003192"/>
                </a:solidFill>
              </a:rPr>
              <a:t> rooted towards </a:t>
            </a:r>
            <a:r>
              <a:rPr lang="en-US" sz="2400" i="1" dirty="0" smtClean="0">
                <a:solidFill>
                  <a:srgbClr val="003192"/>
                </a:solidFill>
              </a:rPr>
              <a:t>v</a:t>
            </a:r>
            <a:r>
              <a:rPr lang="en-US" sz="2400" dirty="0" smtClean="0">
                <a:solidFill>
                  <a:srgbClr val="003192"/>
                </a:solidFill>
              </a:rPr>
              <a:t>.</a:t>
            </a:r>
          </a:p>
          <a:p>
            <a:pPr lvl="1">
              <a:buFontTx/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	   The buffer graph is defined by </a:t>
            </a:r>
            <a:r>
              <a:rPr lang="en-US" sz="2400" i="1" dirty="0" smtClean="0">
                <a:solidFill>
                  <a:schemeClr val="tx1"/>
                </a:solidFill>
              </a:rPr>
              <a:t>BG =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</a:rPr>
              <a:t>B, E</a:t>
            </a:r>
            <a:r>
              <a:rPr lang="en-US" sz="2400" dirty="0" smtClean="0">
                <a:solidFill>
                  <a:schemeClr val="tx1"/>
                </a:solidFill>
              </a:rPr>
              <a:t>), where </a:t>
            </a:r>
            <a:r>
              <a:rPr lang="en-US" sz="2400" i="1" dirty="0" err="1" smtClean="0">
                <a:solidFill>
                  <a:schemeClr val="tx1"/>
                </a:solidFill>
              </a:rPr>
              <a:t>b</a:t>
            </a:r>
            <a:r>
              <a:rPr lang="en-US" sz="2400" i="1" baseline="-25000" dirty="0" err="1" smtClean="0">
                <a:solidFill>
                  <a:schemeClr val="tx1"/>
                </a:solidFill>
              </a:rPr>
              <a:t>u</a:t>
            </a:r>
            <a:r>
              <a:rPr lang="en-US" sz="2400" dirty="0" smtClean="0">
                <a:solidFill>
                  <a:schemeClr val="tx1"/>
                </a:solidFill>
              </a:rPr>
              <a:t>[</a:t>
            </a:r>
            <a:r>
              <a:rPr lang="en-US" sz="2400" i="1" dirty="0" smtClean="0">
                <a:solidFill>
                  <a:schemeClr val="tx1"/>
                </a:solidFill>
              </a:rPr>
              <a:t>v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  <a:r>
              <a:rPr lang="en-US" sz="2400" dirty="0" smtClean="0">
                <a:solidFill>
                  <a:schemeClr val="tx1"/>
                </a:solidFill>
              </a:rPr>
              <a:t>]</a:t>
            </a:r>
            <a:r>
              <a:rPr lang="en-US" sz="2400" i="1" dirty="0" err="1" smtClean="0">
                <a:solidFill>
                  <a:schemeClr val="tx1"/>
                </a:solidFill>
              </a:rPr>
              <a:t>b</a:t>
            </a:r>
            <a:r>
              <a:rPr lang="en-US" sz="2400" i="1" baseline="-25000" dirty="0" err="1" smtClean="0">
                <a:solidFill>
                  <a:schemeClr val="tx1"/>
                </a:solidFill>
              </a:rPr>
              <a:t>w</a:t>
            </a:r>
            <a:r>
              <a:rPr lang="en-US" sz="2400" dirty="0" smtClean="0">
                <a:solidFill>
                  <a:schemeClr val="tx1"/>
                </a:solidFill>
              </a:rPr>
              <a:t>[</a:t>
            </a:r>
            <a:r>
              <a:rPr lang="en-US" sz="2400" i="1" dirty="0" smtClean="0">
                <a:solidFill>
                  <a:schemeClr val="tx1"/>
                </a:solidFill>
              </a:rPr>
              <a:t>v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] 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iff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v</a:t>
            </a:r>
            <a:r>
              <a:rPr lang="en-US" sz="2400" baseline="-25000" dirty="0" smtClean="0">
                <a:solidFill>
                  <a:schemeClr val="tx1"/>
                </a:solidFill>
                <a:sym typeface="Symbol" panose="05050102010706020507" pitchFamily="18" charset="2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v</a:t>
            </a:r>
            <a:r>
              <a:rPr lang="en-US" sz="2400" baseline="-25000" dirty="0" smtClean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and 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uw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	   is an edge of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T</a:t>
            </a:r>
            <a:r>
              <a:rPr lang="en-US" sz="2400" baseline="-25000" dirty="0" smtClean="0">
                <a:solidFill>
                  <a:schemeClr val="tx1"/>
                </a:solidFill>
                <a:sym typeface="Symbol" panose="05050102010706020507" pitchFamily="18" charset="2"/>
              </a:rPr>
              <a:t>v1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.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spcAft>
                <a:spcPts val="0"/>
              </a:spcAft>
              <a:buFontTx/>
              <a:buNone/>
            </a:pPr>
            <a:r>
              <a:rPr lang="en-US" sz="2400" i="1" dirty="0">
                <a:solidFill>
                  <a:srgbClr val="FF0000"/>
                </a:solidFill>
              </a:rPr>
              <a:t>	</a:t>
            </a:r>
            <a:r>
              <a:rPr lang="en-US" sz="2400" i="1" dirty="0" smtClean="0">
                <a:solidFill>
                  <a:srgbClr val="C00000"/>
                </a:solidFill>
              </a:rPr>
              <a:t>There exists a deadlock-free controller for arbitrary connected networks that uses N   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400" i="1" dirty="0">
                <a:solidFill>
                  <a:srgbClr val="C00000"/>
                </a:solidFill>
              </a:rPr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              buffers in each node and allows packets to be routed via arbitrarily chosen sink trees</a:t>
            </a:r>
            <a:endParaRPr lang="en-US" sz="2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1230</TotalTime>
  <Words>1014</Words>
  <Application>Microsoft Office PowerPoint</Application>
  <PresentationFormat>Custom</PresentationFormat>
  <Paragraphs>151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Arial Narrow</vt:lpstr>
      <vt:lpstr>Calibri</vt:lpstr>
      <vt:lpstr>Symbol</vt:lpstr>
      <vt:lpstr>Wingdings</vt:lpstr>
      <vt:lpstr>Essential</vt:lpstr>
      <vt:lpstr>Equation</vt:lpstr>
      <vt:lpstr>Deadlock-free Packet Switching</vt:lpstr>
      <vt:lpstr>Store and forward deadlock</vt:lpstr>
      <vt:lpstr>Model</vt:lpstr>
      <vt:lpstr>Requirements</vt:lpstr>
      <vt:lpstr>Solutions</vt:lpstr>
      <vt:lpstr>Buffer Graph</vt:lpstr>
      <vt:lpstr>Suitable buffer and guaranteed path</vt:lpstr>
      <vt:lpstr>The buffer-graph controller</vt:lpstr>
      <vt:lpstr>The Destination Scheme</vt:lpstr>
      <vt:lpstr>The Hops-so-far Scheme</vt:lpstr>
      <vt:lpstr>Acyclic Orientation based Scheme</vt:lpstr>
      <vt:lpstr>Forward and Backward-count Controllers</vt:lpstr>
      <vt:lpstr>Forward and Backward-state Controllers</vt:lpstr>
      <vt:lpstr>Forward-state versus Forward-count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97</cp:revision>
  <dcterms:created xsi:type="dcterms:W3CDTF">2006-08-16T00:00:00Z</dcterms:created>
  <dcterms:modified xsi:type="dcterms:W3CDTF">2017-01-16T22:46:54Z</dcterms:modified>
</cp:coreProperties>
</file>