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72" r:id="rId9"/>
    <p:sldId id="273" r:id="rId10"/>
    <p:sldId id="274" r:id="rId11"/>
    <p:sldId id="275" r:id="rId12"/>
  </p:sldIdLst>
  <p:sldSz cx="12601575" cy="7200900"/>
  <p:notesSz cx="6858000" cy="9144000"/>
  <p:defaultTextStyle>
    <a:defPPr>
      <a:defRPr lang="en-US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68">
          <p15:clr>
            <a:srgbClr val="A4A3A4"/>
          </p15:clr>
        </p15:guide>
        <p15:guide id="2" pos="39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192"/>
    <a:srgbClr val="0000CC"/>
    <a:srgbClr val="336600"/>
    <a:srgbClr val="9AD3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36" autoAdjust="0"/>
  </p:normalViewPr>
  <p:slideViewPr>
    <p:cSldViewPr>
      <p:cViewPr varScale="1">
        <p:scale>
          <a:sx n="94" d="100"/>
          <a:sy n="94" d="100"/>
        </p:scale>
        <p:origin x="-960" y="-114"/>
      </p:cViewPr>
      <p:guideLst>
        <p:guide orient="horz" pos="2268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936C2-5AB2-4888-815E-534B5DFA1A2B}" type="datetimeFigureOut">
              <a:rPr lang="en-IN" smtClean="0"/>
              <a:t>17-01-2017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21A-6754-4A0F-99A2-87145F1C9F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085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21A-6754-4A0F-99A2-87145F1C9FCF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379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800850"/>
            <a:ext cx="6757987" cy="40005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" y="5088636"/>
            <a:ext cx="1334542" cy="211226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880110"/>
            <a:ext cx="10347723" cy="120015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00" spc="-9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87" y="2080260"/>
            <a:ext cx="8562499" cy="720090"/>
          </a:xfrm>
        </p:spPr>
        <p:txBody>
          <a:bodyPr>
            <a:normAutofit/>
          </a:bodyPr>
          <a:lstStyle>
            <a:lvl1pPr marL="0" indent="0" algn="l">
              <a:buNone/>
              <a:defRPr sz="2700" b="1" cap="all" spc="135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54577" y="6800850"/>
            <a:ext cx="1680210" cy="360045"/>
          </a:xfrm>
        </p:spPr>
        <p:txBody>
          <a:bodyPr/>
          <a:lstStyle>
            <a:lvl1pPr>
              <a:defRPr sz="1600"/>
            </a:lvl1pPr>
          </a:lstStyle>
          <a:p>
            <a:fld id="{5657C421-42B5-4F0E-926A-1CA7FFF5EE66}" type="datetime1">
              <a:rPr lang="en-US" smtClean="0"/>
              <a:t>1/17/2017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75" y="6062489"/>
            <a:ext cx="1089512" cy="1043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-1" y="0"/>
            <a:ext cx="1334542" cy="5600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5D84-EE1A-4DF3-A5C6-B9E566C3E973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6142" y="288372"/>
            <a:ext cx="2835355" cy="61441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079" y="288372"/>
            <a:ext cx="8296037" cy="61441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0779-9960-4F55-8AF8-01DC3B996808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EE58-A5CD-4084-B5F3-C77F441C4B45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78" y="1520190"/>
            <a:ext cx="10711339" cy="4537234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9900" b="0" cap="all" spc="-9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240031"/>
            <a:ext cx="10711339" cy="1120140"/>
          </a:xfrm>
        </p:spPr>
        <p:txBody>
          <a:bodyPr anchor="b"/>
          <a:lstStyle>
            <a:lvl1pPr marL="0" indent="0">
              <a:buNone/>
              <a:defRPr sz="2300" b="0" cap="all" spc="135" baseline="0">
                <a:solidFill>
                  <a:schemeClr val="tx2"/>
                </a:solidFill>
                <a:latin typeface="+mj-lt"/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25D9A-DF5B-4A48-B2CD-1A83FFC5AF07}" type="datetime1">
              <a:rPr lang="en-US" smtClean="0"/>
              <a:t>1/17/2017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47281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877" y="1653542"/>
            <a:ext cx="4536567" cy="475226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9EF01-3BAD-46D2-9415-600467F3E79A}" type="datetime1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3080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13" baseline="0">
                <a:solidFill>
                  <a:schemeClr val="tx1"/>
                </a:solidFill>
                <a:latin typeface="+mj-lt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43080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9077" y="1651406"/>
            <a:ext cx="4536567" cy="671750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b="0" kern="1200" cap="all" spc="113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marL="0" lvl="0" indent="0" algn="l" defTabSz="10287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9077" y="2372334"/>
            <a:ext cx="4536567" cy="403250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6AF2-58A3-49EC-B55C-51BC60FB8F79}" type="datetime1">
              <a:rPr lang="en-US" smtClean="0"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82F9-D29B-458F-B2AD-39DB49833931}" type="datetime1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FA78-6DF1-4DBD-A28C-5688B28A895E}" type="datetime1">
              <a:rPr lang="en-US" smtClean="0"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867" y="1680210"/>
            <a:ext cx="7044631" cy="4704588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9" y="1680210"/>
            <a:ext cx="4145832" cy="4704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477A-C476-43DC-8E6A-1D445A7D9B0B}" type="datetime1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404674" y="5088636"/>
            <a:ext cx="196901" cy="21122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404334" cy="508863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78" y="6000750"/>
            <a:ext cx="11236405" cy="480060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7603-B57B-406A-B132-361C9FBD1839}" type="datetime1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0078" y="5200650"/>
            <a:ext cx="11236405" cy="80010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404674" y="0"/>
            <a:ext cx="196901" cy="50886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5065" y="160354"/>
            <a:ext cx="11761470" cy="639746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" y="1120141"/>
            <a:ext cx="11551444" cy="5312331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46168" y="6760846"/>
            <a:ext cx="1680210" cy="360045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fld id="{9A2A7E44-9CC4-4065-A439-7C772B87B54E}" type="datetime1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0080" y="6800851"/>
            <a:ext cx="7665958" cy="314706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6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758303" y="6592657"/>
            <a:ext cx="741426" cy="315040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404674" y="0"/>
            <a:ext cx="196901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404674" y="1120140"/>
            <a:ext cx="196901" cy="6080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3335"/>
            <a:ext cx="420053" cy="14401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1120140"/>
            <a:ext cx="420053" cy="60940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028700" rtl="0" eaLnBrk="1" latinLnBrk="0" hangingPunct="1">
        <a:spcBef>
          <a:spcPct val="0"/>
        </a:spcBef>
        <a:buNone/>
        <a:defRPr sz="4100" b="1" kern="1200" cap="none" spc="-68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1028700" rtl="0" eaLnBrk="1" latinLnBrk="0" hangingPunct="1">
        <a:spcBef>
          <a:spcPct val="20000"/>
        </a:spcBef>
        <a:spcAft>
          <a:spcPts val="675"/>
        </a:spcAft>
        <a:buFont typeface="Arial" pitchFamily="34" charset="0"/>
        <a:buNone/>
        <a:defRPr sz="23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514350" indent="-205740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87" y="476250"/>
            <a:ext cx="10347723" cy="1200150"/>
          </a:xfrm>
        </p:spPr>
        <p:txBody>
          <a:bodyPr/>
          <a:lstStyle/>
          <a:p>
            <a:r>
              <a:rPr lang="en-US" dirty="0" smtClean="0"/>
              <a:t>Routing </a:t>
            </a:r>
            <a:r>
              <a:rPr lang="en-US" smtClean="0"/>
              <a:t>Algorithms – Continued…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2767" y="1695450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60158" y="6800850"/>
            <a:ext cx="5451507" cy="40005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11825287" y="6610350"/>
            <a:ext cx="609600" cy="3810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89835" y="2842803"/>
            <a:ext cx="4917308" cy="1519647"/>
          </a:xfrm>
          <a:prstGeom prst="rect">
            <a:avLst/>
          </a:prstGeom>
          <a:noFill/>
        </p:spPr>
        <p:txBody>
          <a:bodyPr wrap="none" lIns="102870" tIns="51435" rIns="102870" bIns="51435" rtlCol="0">
            <a:spAutoFit/>
          </a:bodyPr>
          <a:lstStyle/>
          <a:p>
            <a:r>
              <a:rPr lang="en-US" sz="2300" b="1" dirty="0" smtClean="0">
                <a:latin typeface="Arial Narrow" panose="020B0606020202030204" pitchFamily="34" charset="0"/>
              </a:rPr>
              <a:t>Antonio </a:t>
            </a:r>
            <a:r>
              <a:rPr lang="en-US" sz="2300" b="1" dirty="0" err="1" smtClean="0">
                <a:latin typeface="Arial Narrow" panose="020B0606020202030204" pitchFamily="34" charset="0"/>
              </a:rPr>
              <a:t>Bruto</a:t>
            </a:r>
            <a:r>
              <a:rPr lang="en-US" sz="2300" b="1" dirty="0" smtClean="0">
                <a:latin typeface="Arial Narrow" panose="020B0606020202030204" pitchFamily="34" charset="0"/>
              </a:rPr>
              <a:t> da Costa</a:t>
            </a:r>
            <a:endParaRPr lang="en-US" sz="2300" b="1" dirty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Research Scholar, </a:t>
            </a:r>
            <a:endParaRPr lang="en-US" sz="2300" b="1" dirty="0" smtClean="0">
              <a:latin typeface="Arial Narrow" panose="020B0606020202030204" pitchFamily="34" charset="0"/>
            </a:endParaRP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Dept</a:t>
            </a:r>
            <a:r>
              <a:rPr lang="en-US" sz="2300" b="1" dirty="0">
                <a:latin typeface="Arial Narrow" panose="020B0606020202030204" pitchFamily="34" charset="0"/>
              </a:rPr>
              <a:t>. of Computer </a:t>
            </a:r>
            <a:r>
              <a:rPr lang="en-US" sz="2300" b="1" dirty="0" smtClean="0">
                <a:latin typeface="Arial Narrow" panose="020B0606020202030204" pitchFamily="34" charset="0"/>
              </a:rPr>
              <a:t>Sc. </a:t>
            </a:r>
            <a:r>
              <a:rPr lang="en-US" sz="2300" b="1" dirty="0">
                <a:latin typeface="Arial Narrow" panose="020B0606020202030204" pitchFamily="34" charset="0"/>
              </a:rPr>
              <a:t>&amp; </a:t>
            </a:r>
            <a:r>
              <a:rPr lang="en-US" sz="2300" b="1" dirty="0" err="1" smtClean="0">
                <a:latin typeface="Arial Narrow" panose="020B0606020202030204" pitchFamily="34" charset="0"/>
              </a:rPr>
              <a:t>Engg</a:t>
            </a:r>
            <a:r>
              <a:rPr lang="en-US" sz="2300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300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300" b="1" dirty="0" err="1" smtClean="0">
                <a:latin typeface="Arial Narrow" panose="020B0606020202030204" pitchFamily="34" charset="0"/>
              </a:rPr>
              <a:t>Kharagpur</a:t>
            </a:r>
            <a:endParaRPr lang="en-US" sz="2300" b="1" dirty="0">
              <a:latin typeface="Arial Narrow" panose="020B0606020202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09987" y="2842802"/>
            <a:ext cx="179848" cy="15196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spcCol="0"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943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Tree-Labeling Scheme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048" y="2658480"/>
            <a:ext cx="7445887" cy="338023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Let v</a:t>
            </a:r>
            <a:r>
              <a:rPr lang="en-US" baseline="-25000" dirty="0" smtClean="0"/>
              <a:t>0</a:t>
            </a:r>
            <a:r>
              <a:rPr lang="en-US" dirty="0" smtClean="0"/>
              <a:t> be the root of the tree.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For each node </a:t>
            </a:r>
            <a:r>
              <a:rPr lang="en-US" i="1" dirty="0" smtClean="0"/>
              <a:t>w</a:t>
            </a:r>
            <a:r>
              <a:rPr lang="en-US" dirty="0" smtClean="0"/>
              <a:t> let T[</a:t>
            </a:r>
            <a:r>
              <a:rPr lang="en-US" i="1" dirty="0" smtClean="0"/>
              <a:t>w</a:t>
            </a:r>
            <a:r>
              <a:rPr lang="en-US" dirty="0" smtClean="0"/>
              <a:t>] denote the </a:t>
            </a:r>
            <a:r>
              <a:rPr lang="en-US" dirty="0" err="1" smtClean="0"/>
              <a:t>subtree</a:t>
            </a:r>
            <a:r>
              <a:rPr lang="en-US" dirty="0" smtClean="0"/>
              <a:t> of T rooted at 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Number the nodes in the tree such that for each </a:t>
            </a:r>
            <a:r>
              <a:rPr lang="en-US" i="1" dirty="0" smtClean="0"/>
              <a:t>w </a:t>
            </a:r>
            <a:r>
              <a:rPr lang="en-US" dirty="0" smtClean="0"/>
              <a:t>the numbers assigned to the nodes in T[w] form a </a:t>
            </a:r>
            <a:r>
              <a:rPr lang="en-US" i="1" dirty="0" smtClean="0"/>
              <a:t>linear interval</a:t>
            </a:r>
            <a:r>
              <a:rPr lang="en-US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509587" y="1203275"/>
            <a:ext cx="3885030" cy="3345376"/>
            <a:chOff x="2779754" y="1203275"/>
            <a:chExt cx="3885030" cy="3345376"/>
          </a:xfrm>
        </p:grpSpPr>
        <p:sp>
          <p:nvSpPr>
            <p:cNvPr id="11" name="Isosceles Triangle 10"/>
            <p:cNvSpPr/>
            <p:nvPr/>
          </p:nvSpPr>
          <p:spPr>
            <a:xfrm>
              <a:off x="2882505" y="2967501"/>
              <a:ext cx="1132282" cy="1244562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4776787" y="1390650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938587" y="2152650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328987" y="2819400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548187" y="2819400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938587" y="4063961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>
              <a:stCxn id="8" idx="7"/>
              <a:endCxn id="7" idx="3"/>
            </p:cNvCxnSpPr>
            <p:nvPr/>
          </p:nvCxnSpPr>
          <p:spPr>
            <a:xfrm flipV="1">
              <a:off x="3524109" y="2347772"/>
              <a:ext cx="447956" cy="50510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7" idx="7"/>
              <a:endCxn id="6" idx="3"/>
            </p:cNvCxnSpPr>
            <p:nvPr/>
          </p:nvCxnSpPr>
          <p:spPr>
            <a:xfrm flipV="1">
              <a:off x="4133709" y="1585772"/>
              <a:ext cx="676556" cy="600356"/>
            </a:xfrm>
            <a:prstGeom prst="line">
              <a:avLst/>
            </a:prstGeom>
            <a:ln>
              <a:prstDash val="lg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9" idx="1"/>
              <a:endCxn id="7" idx="5"/>
            </p:cNvCxnSpPr>
            <p:nvPr/>
          </p:nvCxnSpPr>
          <p:spPr>
            <a:xfrm flipH="1" flipV="1">
              <a:off x="4133709" y="2347772"/>
              <a:ext cx="447956" cy="505106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4370710" y="1203275"/>
              <a:ext cx="4219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v</a:t>
              </a:r>
              <a:r>
                <a:rPr lang="en-US" b="1" baseline="-25000" dirty="0" smtClean="0"/>
                <a:t>0</a:t>
              </a:r>
              <a:endParaRPr lang="en-US" b="1" baseline="-250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198697" y="1373881"/>
              <a:ext cx="90281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>
                  <a:latin typeface="Lucida Calligraphy" panose="03010101010101010101" pitchFamily="66" charset="0"/>
                </a:rPr>
                <a:t>l</a:t>
              </a:r>
              <a:r>
                <a:rPr lang="en-US" b="1" baseline="-25000" dirty="0" err="1" smtClean="0"/>
                <a:t>vo</a:t>
              </a:r>
              <a:r>
                <a:rPr lang="en-US" b="1" dirty="0" smtClean="0"/>
                <a:t> = 0</a:t>
              </a:r>
              <a:endParaRPr lang="en-US" b="1" baseline="-250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779754" y="2599122"/>
              <a:ext cx="383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w</a:t>
              </a:r>
              <a:endParaRPr lang="en-US" b="1" baseline="-250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036081" y="2599122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w'</a:t>
              </a:r>
              <a:endParaRPr lang="en-US" b="1" baseline="-25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46417" y="2796977"/>
              <a:ext cx="4042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>
                  <a:latin typeface="Lucida Calligraphy" panose="03010101010101010101" pitchFamily="66" charset="0"/>
                </a:rPr>
                <a:t>l</a:t>
              </a:r>
              <a:r>
                <a:rPr lang="en-US" b="1" baseline="-25000" dirty="0" err="1" smtClean="0"/>
                <a:t>w</a:t>
              </a:r>
              <a:endParaRPr lang="en-US" b="1" baseline="-250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816008" y="2796977"/>
              <a:ext cx="1848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>
                  <a:latin typeface="Lucida Calligraphy" panose="03010101010101010101" pitchFamily="66" charset="0"/>
                </a:rPr>
                <a:t>l</a:t>
              </a:r>
              <a:r>
                <a:rPr lang="en-US" b="1" baseline="-25000" dirty="0" err="1" smtClean="0"/>
                <a:t>w</a:t>
              </a:r>
              <a:r>
                <a:rPr lang="en-US" b="1" baseline="-25000" dirty="0" smtClean="0"/>
                <a:t>’ </a:t>
              </a:r>
              <a:r>
                <a:rPr lang="en-US" b="1" dirty="0" smtClean="0"/>
                <a:t>= </a:t>
              </a:r>
              <a:r>
                <a:rPr lang="en-US" b="1" dirty="0" err="1">
                  <a:latin typeface="Lucida Calligraphy" panose="03010101010101010101" pitchFamily="66" charset="0"/>
                </a:rPr>
                <a:t>l</a:t>
              </a:r>
              <a:r>
                <a:rPr lang="en-US" b="1" baseline="-25000" dirty="0" err="1" smtClean="0"/>
                <a:t>w</a:t>
              </a:r>
              <a:r>
                <a:rPr lang="en-US" b="1" dirty="0" smtClean="0"/>
                <a:t> + |T</a:t>
              </a:r>
              <a:r>
                <a:rPr lang="en-US" dirty="0" smtClean="0"/>
                <a:t>[w]</a:t>
              </a:r>
              <a:r>
                <a:rPr lang="en-US" b="1" dirty="0" smtClean="0"/>
                <a:t>|</a:t>
              </a:r>
              <a:endParaRPr lang="en-US" b="1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163192" y="3645260"/>
              <a:ext cx="66877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/>
                <a:t>T</a:t>
              </a:r>
              <a:r>
                <a:rPr lang="en-US" dirty="0"/>
                <a:t>[w]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173396" y="3991325"/>
              <a:ext cx="21242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latin typeface="Lucida Calligraphy" panose="03010101010101010101" pitchFamily="66" charset="0"/>
                </a:rPr>
                <a:t>l</a:t>
              </a:r>
              <a:r>
                <a:rPr lang="en-US" b="1" baseline="-25000" dirty="0" smtClean="0"/>
                <a:t>x </a:t>
              </a:r>
              <a:r>
                <a:rPr lang="en-US" b="1" dirty="0" smtClean="0"/>
                <a:t>= </a:t>
              </a:r>
              <a:r>
                <a:rPr lang="en-US" b="1" dirty="0" err="1">
                  <a:latin typeface="Lucida Calligraphy" panose="03010101010101010101" pitchFamily="66" charset="0"/>
                </a:rPr>
                <a:t>l</a:t>
              </a:r>
              <a:r>
                <a:rPr lang="en-US" b="1" baseline="-25000" dirty="0" err="1" smtClean="0"/>
                <a:t>w</a:t>
              </a:r>
              <a:r>
                <a:rPr lang="en-US" b="1" dirty="0" smtClean="0"/>
                <a:t> + |T</a:t>
              </a:r>
              <a:r>
                <a:rPr lang="en-US" dirty="0" smtClean="0"/>
                <a:t>[w]</a:t>
              </a:r>
              <a:r>
                <a:rPr lang="en-US" b="1" dirty="0" smtClean="0"/>
                <a:t>| - 1</a:t>
              </a:r>
              <a:endParaRPr lang="en-US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595503" y="414854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x</a:t>
              </a:r>
              <a:endParaRPr lang="en-US" b="1" baseline="-25000" dirty="0"/>
            </a:p>
          </p:txBody>
        </p:sp>
      </p:grpSp>
      <p:sp>
        <p:nvSpPr>
          <p:cNvPr id="31" name="Content Placeholder 2"/>
          <p:cNvSpPr txBox="1">
            <a:spLocks/>
          </p:cNvSpPr>
          <p:nvPr/>
        </p:nvSpPr>
        <p:spPr>
          <a:xfrm>
            <a:off x="4783048" y="1015976"/>
            <a:ext cx="7188447" cy="189688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nodes of a tree </a:t>
            </a:r>
            <a:r>
              <a:rPr lang="en-US" i="1" dirty="0" smtClean="0"/>
              <a:t>T </a:t>
            </a:r>
            <a:r>
              <a:rPr lang="en-US" dirty="0" smtClean="0"/>
              <a:t>can be numbered such that</a:t>
            </a:r>
          </a:p>
          <a:p>
            <a:pPr marL="857250" lvl="1" indent="-342900"/>
            <a:r>
              <a:rPr lang="en-US" dirty="0" smtClean="0"/>
              <a:t>For each outgoing channel of each node, the set of destinations that must be routed via that channel is a </a:t>
            </a:r>
            <a:r>
              <a:rPr lang="en-US" i="1" dirty="0" smtClean="0">
                <a:solidFill>
                  <a:srgbClr val="FF0000"/>
                </a:solidFill>
              </a:rPr>
              <a:t>cyclic interval.</a:t>
            </a:r>
          </a:p>
          <a:p>
            <a:endParaRPr lang="en-US" i="1" dirty="0"/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509587" y="5050957"/>
            <a:ext cx="12091987" cy="174989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Let [a</a:t>
            </a:r>
            <a:r>
              <a:rPr lang="en-US" baseline="-25000" dirty="0" smtClean="0"/>
              <a:t>w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w</a:t>
            </a:r>
            <a:r>
              <a:rPr lang="en-US" dirty="0" smtClean="0"/>
              <a:t>) denote the interval assigned to nodes in T[w].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Node </a:t>
            </a:r>
            <a:r>
              <a:rPr lang="en-US" i="1" dirty="0" smtClean="0"/>
              <a:t>w</a:t>
            </a:r>
            <a:r>
              <a:rPr lang="en-US" dirty="0" smtClean="0"/>
              <a:t> forwards to a son </a:t>
            </a:r>
            <a:r>
              <a:rPr lang="en-US" i="1" dirty="0" smtClean="0"/>
              <a:t>u</a:t>
            </a:r>
            <a:r>
              <a:rPr lang="en-US" dirty="0" smtClean="0"/>
              <a:t> packets with destinations in T[u], with labels in [a</a:t>
            </a:r>
            <a:r>
              <a:rPr lang="en-US" baseline="-25000" dirty="0" smtClean="0"/>
              <a:t>u</a:t>
            </a:r>
            <a:r>
              <a:rPr lang="en-US" dirty="0" smtClean="0"/>
              <a:t>,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u</a:t>
            </a:r>
            <a:r>
              <a:rPr lang="en-US" dirty="0" smtClean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Node </a:t>
            </a:r>
            <a:r>
              <a:rPr lang="en-US" i="1" dirty="0"/>
              <a:t>w</a:t>
            </a:r>
            <a:r>
              <a:rPr lang="en-US" dirty="0"/>
              <a:t> forwards to a </a:t>
            </a:r>
            <a:r>
              <a:rPr lang="en-US" dirty="0" smtClean="0"/>
              <a:t>father packets </a:t>
            </a:r>
            <a:r>
              <a:rPr lang="en-US" dirty="0"/>
              <a:t>with destinations </a:t>
            </a:r>
            <a:r>
              <a:rPr lang="en-US" dirty="0" smtClean="0"/>
              <a:t>not in </a:t>
            </a:r>
            <a:r>
              <a:rPr lang="en-US" dirty="0"/>
              <a:t>T[u], with labels in </a:t>
            </a:r>
            <a:r>
              <a:rPr lang="en-US" dirty="0" smtClean="0"/>
              <a:t>Z</a:t>
            </a:r>
            <a:r>
              <a:rPr lang="en-US" baseline="-25000" dirty="0" smtClean="0"/>
              <a:t>N</a:t>
            </a:r>
            <a:r>
              <a:rPr lang="en-US" dirty="0" smtClean="0"/>
              <a:t>\ [a</a:t>
            </a:r>
            <a:r>
              <a:rPr lang="en-US" baseline="-25000" dirty="0" smtClean="0"/>
              <a:t>w</a:t>
            </a:r>
            <a:r>
              <a:rPr lang="en-US" dirty="0" smtClean="0"/>
              <a:t>,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w</a:t>
            </a:r>
            <a:r>
              <a:rPr lang="en-US" dirty="0" smtClean="0"/>
              <a:t>) = [</a:t>
            </a:r>
            <a:r>
              <a:rPr lang="en-US" dirty="0" err="1" smtClean="0"/>
              <a:t>b</a:t>
            </a:r>
            <a:r>
              <a:rPr lang="en-US" baseline="-25000" dirty="0" err="1" smtClean="0"/>
              <a:t>w</a:t>
            </a:r>
            <a:r>
              <a:rPr lang="en-US" dirty="0" smtClean="0"/>
              <a:t>, a</a:t>
            </a:r>
            <a:r>
              <a:rPr lang="en-US" baseline="-25000" dirty="0" smtClean="0"/>
              <a:t>w</a:t>
            </a:r>
            <a:r>
              <a:rPr lang="en-US" dirty="0" smtClean="0"/>
              <a:t>)</a:t>
            </a: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524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1" grpId="0"/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Tree-Labeling Scheme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3"/>
          <p:cNvSpPr txBox="1">
            <a:spLocks noGrp="1" noChangeArrowheads="1"/>
          </p:cNvSpPr>
          <p:nvPr>
            <p:ph idx="1"/>
          </p:nvPr>
        </p:nvSpPr>
        <p:spPr>
          <a:xfrm>
            <a:off x="630078" y="1120141"/>
            <a:ext cx="11551444" cy="2937509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Procedure for Interval Forwarding  (for node u)</a:t>
            </a:r>
            <a:r>
              <a:rPr lang="en-US" sz="2200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 </a:t>
            </a:r>
            <a:r>
              <a:rPr lang="en-US" sz="2200" dirty="0" smtClean="0">
                <a:solidFill>
                  <a:srgbClr val="C00000"/>
                </a:solidFill>
                <a:sym typeface="Symbol" panose="05050102010706020507" pitchFamily="18" charset="2"/>
              </a:rPr>
              <a:t>: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if d = </a:t>
            </a:r>
            <a:r>
              <a:rPr lang="en-US" sz="2200" dirty="0" err="1" smtClean="0">
                <a:sym typeface="Symbol" panose="05050102010706020507" pitchFamily="18" charset="2"/>
              </a:rPr>
              <a:t>l</a:t>
            </a:r>
            <a:r>
              <a:rPr lang="en-US" sz="2200" baseline="-25000" dirty="0" err="1" smtClean="0">
                <a:sym typeface="Symbol" panose="05050102010706020507" pitchFamily="18" charset="2"/>
              </a:rPr>
              <a:t>u</a:t>
            </a:r>
            <a:endParaRPr lang="en-US" sz="2200" baseline="-25000" dirty="0" smtClean="0">
              <a:sym typeface="Symbol" panose="05050102010706020507" pitchFamily="18" charset="2"/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then deliver the packet locally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else begin 	</a:t>
            </a:r>
            <a:endParaRPr lang="en-US" sz="2200" dirty="0" smtClean="0">
              <a:solidFill>
                <a:srgbClr val="C00000"/>
              </a:solidFill>
              <a:sym typeface="Symbol" panose="05050102010706020507" pitchFamily="18" charset="2"/>
            </a:endParaRPr>
          </a:p>
          <a:p>
            <a:pPr>
              <a:spcAft>
                <a:spcPts val="0"/>
              </a:spcAft>
            </a:pPr>
            <a:r>
              <a:rPr lang="en-US" sz="2200" dirty="0" smtClean="0">
                <a:sym typeface="Symbol" panose="05050102010706020507" pitchFamily="18" charset="2"/>
              </a:rPr>
              <a:t>			select </a:t>
            </a:r>
            <a:r>
              <a:rPr lang="el-GR" sz="2200" dirty="0" smtClean="0">
                <a:sym typeface="Symbol" panose="05050102010706020507" pitchFamily="18" charset="2"/>
              </a:rPr>
              <a:t>α</a:t>
            </a:r>
            <a:r>
              <a:rPr lang="en-US" sz="2200" baseline="-25000" dirty="0" err="1" smtClean="0">
                <a:sym typeface="Symbol" panose="05050102010706020507" pitchFamily="18" charset="2"/>
              </a:rPr>
              <a:t>i</a:t>
            </a:r>
            <a:r>
              <a:rPr lang="en-US" sz="2200" dirty="0" smtClean="0">
                <a:sym typeface="Symbol" panose="05050102010706020507" pitchFamily="18" charset="2"/>
              </a:rPr>
              <a:t> s.t </a:t>
            </a:r>
            <a:r>
              <a:rPr lang="en-US" sz="2200" i="1" dirty="0" smtClean="0">
                <a:sym typeface="Symbol" panose="05050102010706020507" pitchFamily="18" charset="2"/>
              </a:rPr>
              <a:t>d </a:t>
            </a:r>
            <a:r>
              <a:rPr lang="en-US" sz="2200" dirty="0" smtClean="0">
                <a:sym typeface="Symbol" panose="05050102010706020507" pitchFamily="18" charset="2"/>
              </a:rPr>
              <a:t> [</a:t>
            </a:r>
            <a:r>
              <a:rPr lang="el-GR" sz="2200" dirty="0">
                <a:sym typeface="Symbol" panose="05050102010706020507" pitchFamily="18" charset="2"/>
              </a:rPr>
              <a:t>α</a:t>
            </a:r>
            <a:r>
              <a:rPr lang="en-US" sz="2200" baseline="-25000" dirty="0" err="1" smtClean="0">
                <a:sym typeface="Symbol" panose="05050102010706020507" pitchFamily="18" charset="2"/>
              </a:rPr>
              <a:t>i</a:t>
            </a:r>
            <a:r>
              <a:rPr lang="en-US" sz="2200" baseline="-25000" dirty="0" smtClean="0">
                <a:sym typeface="Symbol" panose="05050102010706020507" pitchFamily="18" charset="2"/>
              </a:rPr>
              <a:t> </a:t>
            </a:r>
            <a:r>
              <a:rPr lang="en-US" sz="2200" dirty="0" smtClean="0">
                <a:sym typeface="Symbol" panose="05050102010706020507" pitchFamily="18" charset="2"/>
              </a:rPr>
              <a:t>, </a:t>
            </a:r>
            <a:r>
              <a:rPr lang="el-GR" sz="2200" dirty="0">
                <a:sym typeface="Symbol" panose="05050102010706020507" pitchFamily="18" charset="2"/>
              </a:rPr>
              <a:t>α</a:t>
            </a:r>
            <a:r>
              <a:rPr lang="en-US" sz="2200" baseline="-25000" dirty="0" smtClean="0">
                <a:sym typeface="Symbol" panose="05050102010706020507" pitchFamily="18" charset="2"/>
              </a:rPr>
              <a:t>i+1 </a:t>
            </a:r>
            <a:r>
              <a:rPr lang="en-US" sz="2200" dirty="0" smtClean="0">
                <a:sym typeface="Symbol" panose="05050102010706020507" pitchFamily="18" charset="2"/>
              </a:rPr>
              <a:t>];</a:t>
            </a:r>
          </a:p>
          <a:p>
            <a:pPr>
              <a:spcAft>
                <a:spcPts val="0"/>
              </a:spcAft>
            </a:pPr>
            <a:r>
              <a:rPr lang="en-US" sz="2200" dirty="0" smtClean="0">
                <a:sym typeface="Symbol" panose="05050102010706020507" pitchFamily="18" charset="2"/>
              </a:rPr>
              <a:t>			send packet via the channel labeled with </a:t>
            </a:r>
            <a:r>
              <a:rPr lang="el-GR" sz="2200" dirty="0">
                <a:sym typeface="Symbol" panose="05050102010706020507" pitchFamily="18" charset="2"/>
              </a:rPr>
              <a:t>α</a:t>
            </a:r>
            <a:r>
              <a:rPr lang="en-US" sz="2200" baseline="-25000" dirty="0" err="1">
                <a:sym typeface="Symbol" panose="05050102010706020507" pitchFamily="18" charset="2"/>
              </a:rPr>
              <a:t>i</a:t>
            </a:r>
            <a:r>
              <a:rPr lang="en-US" sz="2200" dirty="0">
                <a:sym typeface="Symbol" panose="05050102010706020507" pitchFamily="18" charset="2"/>
              </a:rPr>
              <a:t> </a:t>
            </a:r>
            <a:endParaRPr lang="en-US" sz="2200" dirty="0" smtClean="0">
              <a:sym typeface="Symbol" panose="05050102010706020507" pitchFamily="18" charset="2"/>
            </a:endParaRP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  	                end ;</a:t>
            </a:r>
          </a:p>
          <a:p>
            <a:pPr>
              <a:spcAft>
                <a:spcPts val="0"/>
              </a:spcAft>
              <a:buFontTx/>
              <a:buNone/>
            </a:pPr>
            <a:r>
              <a:rPr lang="en-US" sz="2200" dirty="0" smtClean="0">
                <a:sym typeface="Symbol" panose="05050102010706020507" pitchFamily="18" charset="2"/>
              </a:rPr>
              <a:t>		</a:t>
            </a:r>
            <a:endParaRPr lang="en-US" sz="2200" dirty="0">
              <a:sym typeface="Symbol" panose="05050102010706020507" pitchFamily="18" charset="2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77572" y="4057650"/>
            <a:ext cx="11551444" cy="2743201"/>
          </a:xfrm>
          <a:prstGeom prst="rect">
            <a:avLst/>
          </a:prstGeom>
        </p:spPr>
        <p:txBody>
          <a:bodyPr vert="horz" lIns="102870" tIns="51435" rIns="102870" bIns="51435" rtlCol="0">
            <a:noAutofit/>
          </a:bodyPr>
          <a:lstStyle>
            <a:lvl1pPr marL="0" indent="0" algn="l" defTabSz="1028700" rtl="0" eaLnBrk="1" latinLnBrk="0" hangingPunct="1">
              <a:spcBef>
                <a:spcPct val="20000"/>
              </a:spcBef>
              <a:spcAft>
                <a:spcPts val="675"/>
              </a:spcAft>
              <a:buFont typeface="Arial" pitchFamily="34" charset="0"/>
              <a:buNone/>
              <a:defRPr sz="23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514350" indent="-205740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2858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8002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>
                <a:solidFill>
                  <a:srgbClr val="7030A0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3145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300" b="1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8289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2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762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1975" indent="-257175" algn="l" defTabSz="10287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ym typeface="Symbol" panose="05050102010706020507" pitchFamily="18" charset="2"/>
              </a:rPr>
              <a:t>Representing a single interval requires 2 log N bits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ym typeface="Symbol" panose="05050102010706020507" pitchFamily="18" charset="2"/>
              </a:rPr>
              <a:t>A node u has many intervals at the node.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ym typeface="Symbol" panose="05050102010706020507" pitchFamily="18" charset="2"/>
              </a:rPr>
              <a:t>Only the start point of the interval for a channel is stored; the end point being the next begin point of an interval at the same node.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ym typeface="Symbol" panose="05050102010706020507" pitchFamily="18" charset="2"/>
              </a:rPr>
              <a:t>At node u, the begin point of the interval for channel </a:t>
            </a:r>
            <a:r>
              <a:rPr lang="en-US" sz="2200" i="1" dirty="0" err="1" smtClean="0">
                <a:sym typeface="Symbol" panose="05050102010706020507" pitchFamily="18" charset="2"/>
              </a:rPr>
              <a:t>uw</a:t>
            </a:r>
            <a:r>
              <a:rPr lang="en-US" sz="2200" dirty="0" smtClean="0">
                <a:sym typeface="Symbol" panose="05050102010706020507" pitchFamily="18" charset="2"/>
              </a:rPr>
              <a:t> is given by: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200" dirty="0">
              <a:sym typeface="Symbol" panose="05050102010706020507" pitchFamily="18" charset="2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098231" y="6048247"/>
            <a:ext cx="5006057" cy="979100"/>
            <a:chOff x="2663650" y="2609850"/>
            <a:chExt cx="5006057" cy="979100"/>
          </a:xfrm>
        </p:grpSpPr>
        <p:sp>
          <p:nvSpPr>
            <p:cNvPr id="9" name="Rectangle 8"/>
            <p:cNvSpPr/>
            <p:nvPr/>
          </p:nvSpPr>
          <p:spPr>
            <a:xfrm>
              <a:off x="3902329" y="2609850"/>
              <a:ext cx="3334567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ct val="20000"/>
                </a:spcBef>
                <a:spcAft>
                  <a:spcPts val="675"/>
                </a:spcAft>
              </a:pPr>
              <a:r>
                <a:rPr lang="en-US" sz="2300" b="1" dirty="0" err="1">
                  <a:solidFill>
                    <a:srgbClr val="000000"/>
                  </a:solidFill>
                  <a:latin typeface="Arial Narrow" panose="020B0606020202030204" pitchFamily="34" charset="0"/>
                </a:rPr>
                <a:t>l</a:t>
              </a:r>
              <a:r>
                <a:rPr lang="en-US" sz="2300" b="1" baseline="-25000" dirty="0" err="1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w</a:t>
              </a:r>
              <a:r>
                <a:rPr lang="en-US" sz="2300" b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               if w is a son of u</a:t>
              </a:r>
              <a:endParaRPr lang="en-US" sz="2300" b="1" dirty="0">
                <a:solidFill>
                  <a:srgbClr val="0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902329" y="3113825"/>
              <a:ext cx="3767378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ct val="20000"/>
                </a:spcBef>
                <a:spcAft>
                  <a:spcPts val="675"/>
                </a:spcAft>
              </a:pPr>
              <a:r>
                <a:rPr lang="en-US" sz="2300" b="1" dirty="0" err="1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l</a:t>
              </a:r>
              <a:r>
                <a:rPr lang="en-US" sz="2300" b="1" baseline="-25000" dirty="0" err="1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u</a:t>
              </a:r>
              <a:r>
                <a:rPr lang="en-US" sz="2300" b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 + |T[u]|   if w is the father of u</a:t>
              </a:r>
              <a:endParaRPr lang="en-US" sz="2300" b="1" dirty="0">
                <a:solidFill>
                  <a:srgbClr val="0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1" name="Left Brace 10"/>
            <p:cNvSpPr/>
            <p:nvPr/>
          </p:nvSpPr>
          <p:spPr>
            <a:xfrm>
              <a:off x="3633787" y="2638699"/>
              <a:ext cx="268542" cy="950251"/>
            </a:xfrm>
            <a:prstGeom prst="leftBrace">
              <a:avLst/>
            </a:prstGeom>
            <a:ln w="190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663650" y="2855251"/>
              <a:ext cx="84670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ct val="20000"/>
                </a:spcBef>
                <a:spcAft>
                  <a:spcPts val="675"/>
                </a:spcAft>
              </a:pPr>
              <a:r>
                <a:rPr lang="el-GR" sz="2400" dirty="0" smtClean="0">
                  <a:sym typeface="Symbol" panose="05050102010706020507" pitchFamily="18" charset="2"/>
                </a:rPr>
                <a:t>α</a:t>
              </a:r>
              <a:r>
                <a:rPr lang="en-US" sz="2400" b="1" i="1" baseline="-25000" dirty="0" err="1" smtClean="0">
                  <a:sym typeface="Symbol" panose="05050102010706020507" pitchFamily="18" charset="2"/>
                </a:rPr>
                <a:t>uw</a:t>
              </a:r>
              <a:r>
                <a:rPr lang="en-US" sz="2400" baseline="-25000" dirty="0" smtClean="0">
                  <a:sym typeface="Symbol" panose="05050102010706020507" pitchFamily="18" charset="2"/>
                </a:rPr>
                <a:t> </a:t>
              </a:r>
              <a:r>
                <a:rPr lang="en-US" sz="2300" b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=</a:t>
              </a:r>
              <a:endParaRPr lang="en-US" sz="2300" b="1" dirty="0">
                <a:solidFill>
                  <a:srgbClr val="000000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916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Example: </a:t>
            </a:r>
            <a:r>
              <a:rPr lang="en-IN" dirty="0" err="1" smtClean="0"/>
              <a:t>Netchange</a:t>
            </a:r>
            <a:r>
              <a:rPr lang="en-IN" dirty="0" smtClean="0"/>
              <a:t> – Working Example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987" y="974995"/>
            <a:ext cx="11551444" cy="5615556"/>
          </a:xfrm>
        </p:spPr>
        <p:txBody>
          <a:bodyPr/>
          <a:lstStyle/>
          <a:p>
            <a:r>
              <a:rPr lang="en-IN" dirty="0" smtClean="0"/>
              <a:t>Let us observe how this network comes up. 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19187" y="1704288"/>
            <a:ext cx="2971800" cy="1531515"/>
            <a:chOff x="1576387" y="1771650"/>
            <a:chExt cx="2971800" cy="1600200"/>
          </a:xfrm>
        </p:grpSpPr>
        <p:sp>
          <p:nvSpPr>
            <p:cNvPr id="6" name="Oval 5"/>
            <p:cNvSpPr/>
            <p:nvPr/>
          </p:nvSpPr>
          <p:spPr>
            <a:xfrm>
              <a:off x="1576387" y="177165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914" dirty="0"/>
                <a:t>A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871787" y="177546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914" dirty="0"/>
                <a:t>B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1576387" y="299085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914" dirty="0"/>
                <a:t>D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2871787" y="299085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914" dirty="0"/>
                <a:t>E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4167187" y="299085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914" dirty="0"/>
                <a:t>F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4158614" y="1775460"/>
              <a:ext cx="3810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1914" dirty="0"/>
                <a:t>C</a:t>
              </a:r>
            </a:p>
          </p:txBody>
        </p:sp>
        <p:cxnSp>
          <p:nvCxnSpPr>
            <p:cNvPr id="13" name="Straight Connector 12"/>
            <p:cNvCxnSpPr>
              <a:stCxn id="6" idx="6"/>
              <a:endCxn id="7" idx="2"/>
            </p:cNvCxnSpPr>
            <p:nvPr/>
          </p:nvCxnSpPr>
          <p:spPr>
            <a:xfrm>
              <a:off x="1957387" y="1962150"/>
              <a:ext cx="914400" cy="381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7" idx="4"/>
            </p:cNvCxnSpPr>
            <p:nvPr/>
          </p:nvCxnSpPr>
          <p:spPr>
            <a:xfrm>
              <a:off x="3062287" y="2156460"/>
              <a:ext cx="0" cy="83439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6" idx="4"/>
              <a:endCxn id="8" idx="0"/>
            </p:cNvCxnSpPr>
            <p:nvPr/>
          </p:nvCxnSpPr>
          <p:spPr>
            <a:xfrm>
              <a:off x="1766887" y="2152650"/>
              <a:ext cx="0" cy="838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8" idx="6"/>
              <a:endCxn id="9" idx="2"/>
            </p:cNvCxnSpPr>
            <p:nvPr/>
          </p:nvCxnSpPr>
          <p:spPr>
            <a:xfrm>
              <a:off x="1957387" y="3181350"/>
              <a:ext cx="9144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endCxn id="10" idx="2"/>
            </p:cNvCxnSpPr>
            <p:nvPr/>
          </p:nvCxnSpPr>
          <p:spPr>
            <a:xfrm>
              <a:off x="3252787" y="3181350"/>
              <a:ext cx="9144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10" idx="0"/>
            </p:cNvCxnSpPr>
            <p:nvPr/>
          </p:nvCxnSpPr>
          <p:spPr>
            <a:xfrm>
              <a:off x="4349115" y="2156460"/>
              <a:ext cx="8572" cy="83439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661988" y="3462691"/>
            <a:ext cx="6206554" cy="3494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8190" indent="-32819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106" b="1" dirty="0" err="1">
                <a:latin typeface="Arial Narrow" panose="020B0606020202030204" pitchFamily="34" charset="0"/>
              </a:rPr>
              <a:t>ndis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u</a:t>
            </a:r>
            <a:r>
              <a:rPr lang="en-US" sz="2106" b="1" dirty="0">
                <a:latin typeface="Arial Narrow" panose="020B0606020202030204" pitchFamily="34" charset="0"/>
              </a:rPr>
              <a:t> [</a:t>
            </a:r>
            <a:r>
              <a:rPr lang="en-US" sz="2106" b="1" dirty="0" err="1">
                <a:latin typeface="Arial Narrow" panose="020B0606020202030204" pitchFamily="34" charset="0"/>
              </a:rPr>
              <a:t>w,v</a:t>
            </a:r>
            <a:r>
              <a:rPr lang="en-US" sz="2106" b="1" dirty="0">
                <a:latin typeface="Arial Narrow" panose="020B0606020202030204" pitchFamily="34" charset="0"/>
              </a:rPr>
              <a:t>] = N  for all w in </a:t>
            </a:r>
            <a:r>
              <a:rPr lang="en-US" sz="2106" b="1" dirty="0" err="1">
                <a:latin typeface="Arial Narrow" panose="020B0606020202030204" pitchFamily="34" charset="0"/>
              </a:rPr>
              <a:t>Neigh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u</a:t>
            </a:r>
            <a:endParaRPr lang="en-US" sz="2106" b="1" baseline="-25000" dirty="0">
              <a:latin typeface="Arial Narrow" panose="020B0606020202030204" pitchFamily="34" charset="0"/>
            </a:endParaRPr>
          </a:p>
          <a:p>
            <a:pPr marL="328190" indent="-32819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106" b="1" dirty="0">
                <a:latin typeface="Arial Narrow" panose="020B0606020202030204" pitchFamily="34" charset="0"/>
              </a:rPr>
              <a:t>V = {A, B, C, D, E, F}</a:t>
            </a:r>
          </a:p>
          <a:p>
            <a:pPr marL="328190" indent="-32819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106" b="1" dirty="0">
                <a:latin typeface="Arial Narrow" panose="020B0606020202030204" pitchFamily="34" charset="0"/>
              </a:rPr>
              <a:t>D</a:t>
            </a:r>
            <a:r>
              <a:rPr lang="en-US" sz="2106" b="1" baseline="-25000" dirty="0">
                <a:latin typeface="Arial Narrow" panose="020B0606020202030204" pitchFamily="34" charset="0"/>
              </a:rPr>
              <a:t>u </a:t>
            </a:r>
            <a:r>
              <a:rPr lang="en-US" sz="2106" b="1" dirty="0">
                <a:latin typeface="Arial Narrow" panose="020B0606020202030204" pitchFamily="34" charset="0"/>
              </a:rPr>
              <a:t>[v] = N (shown as - ),   </a:t>
            </a:r>
            <a:r>
              <a:rPr lang="en-US" sz="2106" b="1" dirty="0" err="1">
                <a:latin typeface="Arial Narrow" panose="020B0606020202030204" pitchFamily="34" charset="0"/>
              </a:rPr>
              <a:t>Nb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u</a:t>
            </a:r>
            <a:r>
              <a:rPr lang="en-US" sz="2106" b="1" baseline="-25000" dirty="0">
                <a:latin typeface="Arial Narrow" panose="020B0606020202030204" pitchFamily="34" charset="0"/>
              </a:rPr>
              <a:t> </a:t>
            </a:r>
            <a:r>
              <a:rPr lang="en-US" sz="2106" b="1" dirty="0">
                <a:latin typeface="Arial Narrow" panose="020B0606020202030204" pitchFamily="34" charset="0"/>
              </a:rPr>
              <a:t>[v] = </a:t>
            </a:r>
            <a:r>
              <a:rPr lang="en-US" sz="2106" b="1" dirty="0" err="1">
                <a:latin typeface="Arial Narrow" panose="020B0606020202030204" pitchFamily="34" charset="0"/>
              </a:rPr>
              <a:t>udef</a:t>
            </a:r>
            <a:r>
              <a:rPr lang="en-US" sz="2106" b="1" dirty="0">
                <a:latin typeface="Arial Narrow" panose="020B0606020202030204" pitchFamily="34" charset="0"/>
              </a:rPr>
              <a:t> , for all v in V</a:t>
            </a:r>
          </a:p>
          <a:p>
            <a:pPr marL="328190" indent="-32819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106" b="1" dirty="0">
                <a:latin typeface="Arial Narrow" panose="020B0606020202030204" pitchFamily="34" charset="0"/>
              </a:rPr>
              <a:t>D</a:t>
            </a:r>
            <a:r>
              <a:rPr lang="en-US" sz="2106" b="1" baseline="-25000" dirty="0">
                <a:latin typeface="Arial Narrow" panose="020B0606020202030204" pitchFamily="34" charset="0"/>
              </a:rPr>
              <a:t>A</a:t>
            </a:r>
            <a:r>
              <a:rPr lang="en-US" sz="2106" b="1" dirty="0">
                <a:latin typeface="Arial Narrow" panose="020B0606020202030204" pitchFamily="34" charset="0"/>
              </a:rPr>
              <a:t> [A] = D</a:t>
            </a:r>
            <a:r>
              <a:rPr lang="en-US" sz="2106" b="1" baseline="-25000" dirty="0">
                <a:latin typeface="Arial Narrow" panose="020B0606020202030204" pitchFamily="34" charset="0"/>
              </a:rPr>
              <a:t>B</a:t>
            </a:r>
            <a:r>
              <a:rPr lang="en-US" sz="2106" b="1" dirty="0">
                <a:latin typeface="Arial Narrow" panose="020B0606020202030204" pitchFamily="34" charset="0"/>
              </a:rPr>
              <a:t> [B] = D</a:t>
            </a:r>
            <a:r>
              <a:rPr lang="en-US" sz="2106" b="1" baseline="-25000" dirty="0">
                <a:latin typeface="Arial Narrow" panose="020B0606020202030204" pitchFamily="34" charset="0"/>
              </a:rPr>
              <a:t>C</a:t>
            </a:r>
            <a:r>
              <a:rPr lang="en-US" sz="2106" b="1" dirty="0">
                <a:latin typeface="Arial Narrow" panose="020B0606020202030204" pitchFamily="34" charset="0"/>
              </a:rPr>
              <a:t> [C] = D</a:t>
            </a:r>
            <a:r>
              <a:rPr lang="en-US" sz="2106" b="1" baseline="-25000" dirty="0">
                <a:latin typeface="Arial Narrow" panose="020B0606020202030204" pitchFamily="34" charset="0"/>
              </a:rPr>
              <a:t>D</a:t>
            </a:r>
            <a:r>
              <a:rPr lang="en-US" sz="2106" b="1" dirty="0">
                <a:latin typeface="Arial Narrow" panose="020B0606020202030204" pitchFamily="34" charset="0"/>
              </a:rPr>
              <a:t> [D] = D</a:t>
            </a:r>
            <a:r>
              <a:rPr lang="en-US" sz="2106" b="1" baseline="-25000" dirty="0">
                <a:latin typeface="Arial Narrow" panose="020B0606020202030204" pitchFamily="34" charset="0"/>
              </a:rPr>
              <a:t>E</a:t>
            </a:r>
            <a:r>
              <a:rPr lang="en-US" sz="2106" b="1" dirty="0">
                <a:latin typeface="Arial Narrow" panose="020B0606020202030204" pitchFamily="34" charset="0"/>
              </a:rPr>
              <a:t> [E] = D</a:t>
            </a:r>
            <a:r>
              <a:rPr lang="en-US" sz="2106" b="1" baseline="-25000" dirty="0">
                <a:latin typeface="Arial Narrow" panose="020B0606020202030204" pitchFamily="34" charset="0"/>
              </a:rPr>
              <a:t>F</a:t>
            </a:r>
            <a:r>
              <a:rPr lang="en-US" sz="2106" b="1" dirty="0">
                <a:latin typeface="Arial Narrow" panose="020B0606020202030204" pitchFamily="34" charset="0"/>
              </a:rPr>
              <a:t> [F] = 0</a:t>
            </a:r>
          </a:p>
          <a:p>
            <a:pPr marL="328190" indent="-32819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106" b="1" dirty="0" err="1">
                <a:latin typeface="Arial Narrow" panose="020B0606020202030204" pitchFamily="34" charset="0"/>
              </a:rPr>
              <a:t>Nb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A</a:t>
            </a:r>
            <a:r>
              <a:rPr lang="en-US" sz="2106" b="1" dirty="0">
                <a:latin typeface="Arial Narrow" panose="020B0606020202030204" pitchFamily="34" charset="0"/>
              </a:rPr>
              <a:t> [A] = </a:t>
            </a:r>
            <a:r>
              <a:rPr lang="en-US" sz="2106" b="1" dirty="0" err="1">
                <a:latin typeface="Arial Narrow" panose="020B0606020202030204" pitchFamily="34" charset="0"/>
              </a:rPr>
              <a:t>Nb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B</a:t>
            </a:r>
            <a:r>
              <a:rPr lang="en-US" sz="2106" b="1" dirty="0">
                <a:latin typeface="Arial Narrow" panose="020B0606020202030204" pitchFamily="34" charset="0"/>
              </a:rPr>
              <a:t> [B] = </a:t>
            </a:r>
            <a:r>
              <a:rPr lang="en-US" sz="2106" b="1" dirty="0" err="1">
                <a:latin typeface="Arial Narrow" panose="020B0606020202030204" pitchFamily="34" charset="0"/>
              </a:rPr>
              <a:t>Nb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C</a:t>
            </a:r>
            <a:r>
              <a:rPr lang="en-US" sz="2106" b="1" dirty="0">
                <a:latin typeface="Arial Narrow" panose="020B0606020202030204" pitchFamily="34" charset="0"/>
              </a:rPr>
              <a:t> [C] = </a:t>
            </a:r>
            <a:r>
              <a:rPr lang="en-US" sz="2106" b="1" dirty="0" err="1">
                <a:latin typeface="Arial Narrow" panose="020B0606020202030204" pitchFamily="34" charset="0"/>
              </a:rPr>
              <a:t>Nb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D</a:t>
            </a:r>
            <a:r>
              <a:rPr lang="en-US" sz="2106" b="1" dirty="0">
                <a:latin typeface="Arial Narrow" panose="020B0606020202030204" pitchFamily="34" charset="0"/>
              </a:rPr>
              <a:t> [D] = </a:t>
            </a:r>
            <a:r>
              <a:rPr lang="en-US" sz="2106" b="1" dirty="0" err="1">
                <a:latin typeface="Arial Narrow" panose="020B0606020202030204" pitchFamily="34" charset="0"/>
              </a:rPr>
              <a:t>Nb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E</a:t>
            </a:r>
            <a:r>
              <a:rPr lang="en-US" sz="2106" b="1" dirty="0">
                <a:latin typeface="Arial Narrow" panose="020B0606020202030204" pitchFamily="34" charset="0"/>
              </a:rPr>
              <a:t> [E] = </a:t>
            </a:r>
            <a:br>
              <a:rPr lang="en-US" sz="2106" b="1" dirty="0">
                <a:latin typeface="Arial Narrow" panose="020B0606020202030204" pitchFamily="34" charset="0"/>
              </a:rPr>
            </a:br>
            <a:r>
              <a:rPr lang="en-US" sz="2106" b="1" dirty="0" err="1">
                <a:latin typeface="Arial Narrow" panose="020B0606020202030204" pitchFamily="34" charset="0"/>
              </a:rPr>
              <a:t>Nb</a:t>
            </a:r>
            <a:r>
              <a:rPr lang="en-US" sz="2106" b="1" baseline="-25000" dirty="0" err="1">
                <a:latin typeface="Arial Narrow" panose="020B0606020202030204" pitchFamily="34" charset="0"/>
              </a:rPr>
              <a:t>F</a:t>
            </a:r>
            <a:r>
              <a:rPr lang="en-US" sz="2106" b="1" dirty="0">
                <a:latin typeface="Arial Narrow" panose="020B0606020202030204" pitchFamily="34" charset="0"/>
              </a:rPr>
              <a:t> [F]= local</a:t>
            </a:r>
          </a:p>
          <a:p>
            <a:pPr marL="328190" indent="-32819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106" b="1" dirty="0">
                <a:latin typeface="Arial Narrow" panose="020B0606020202030204" pitchFamily="34" charset="0"/>
              </a:rPr>
              <a:t>Every node u sends </a:t>
            </a:r>
            <a:r>
              <a:rPr lang="en-US" sz="2106" b="1" dirty="0">
                <a:solidFill>
                  <a:srgbClr val="FF0000"/>
                </a:solidFill>
                <a:latin typeface="Arial Narrow" panose="020B0606020202030204" pitchFamily="34" charset="0"/>
              </a:rPr>
              <a:t>&lt;</a:t>
            </a:r>
            <a:r>
              <a:rPr lang="en-US" sz="2106" b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mydist</a:t>
            </a:r>
            <a:r>
              <a:rPr lang="en-US" sz="2106" b="1" dirty="0">
                <a:solidFill>
                  <a:srgbClr val="FF0000"/>
                </a:solidFill>
                <a:latin typeface="Arial Narrow" panose="020B0606020202030204" pitchFamily="34" charset="0"/>
              </a:rPr>
              <a:t>, u, 0&gt;</a:t>
            </a:r>
            <a:r>
              <a:rPr lang="en-US" sz="2106" b="1" dirty="0">
                <a:latin typeface="Arial Narrow" panose="020B0606020202030204" pitchFamily="34" charset="0"/>
              </a:rPr>
              <a:t> to all its neighbors.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86587" y="1047925"/>
            <a:ext cx="4182555" cy="18598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97" b="1" u="sng" dirty="0">
                <a:solidFill>
                  <a:srgbClr val="003192"/>
                </a:solidFill>
                <a:latin typeface="Arial Narrow" panose="020B0606020202030204" pitchFamily="34" charset="0"/>
              </a:rPr>
              <a:t>Node Initialization:</a:t>
            </a:r>
          </a:p>
          <a:p>
            <a:r>
              <a:rPr lang="en-US" sz="2297" b="1" i="1" dirty="0" err="1">
                <a:latin typeface="Arial Narrow" panose="020B0606020202030204" pitchFamily="34" charset="0"/>
              </a:rPr>
              <a:t>Neigh</a:t>
            </a:r>
            <a:r>
              <a:rPr lang="en-US" sz="2297" b="1" i="1" baseline="-25000" dirty="0" err="1">
                <a:latin typeface="Arial Narrow" panose="020B0606020202030204" pitchFamily="34" charset="0"/>
              </a:rPr>
              <a:t>A</a:t>
            </a:r>
            <a:r>
              <a:rPr lang="en-US" sz="2297" b="1" i="1" baseline="-25000" dirty="0">
                <a:latin typeface="Arial Narrow" panose="020B0606020202030204" pitchFamily="34" charset="0"/>
              </a:rPr>
              <a:t> </a:t>
            </a:r>
            <a:r>
              <a:rPr lang="en-US" sz="2297" b="1" i="1" dirty="0">
                <a:latin typeface="Arial Narrow" panose="020B0606020202030204" pitchFamily="34" charset="0"/>
              </a:rPr>
              <a:t>= {B,D}	 </a:t>
            </a:r>
            <a:r>
              <a:rPr lang="en-US" sz="2297" b="1" i="1" dirty="0" err="1">
                <a:latin typeface="Arial Narrow" panose="020B0606020202030204" pitchFamily="34" charset="0"/>
              </a:rPr>
              <a:t>Neigh</a:t>
            </a:r>
            <a:r>
              <a:rPr lang="en-US" sz="2297" b="1" i="1" baseline="-25000" dirty="0" err="1">
                <a:latin typeface="Arial Narrow" panose="020B0606020202030204" pitchFamily="34" charset="0"/>
              </a:rPr>
              <a:t>D</a:t>
            </a:r>
            <a:r>
              <a:rPr lang="en-US" sz="2297" b="1" i="1" baseline="-25000" dirty="0">
                <a:latin typeface="Arial Narrow" panose="020B0606020202030204" pitchFamily="34" charset="0"/>
              </a:rPr>
              <a:t> </a:t>
            </a:r>
            <a:r>
              <a:rPr lang="en-US" sz="2297" b="1" i="1" dirty="0">
                <a:latin typeface="Arial Narrow" panose="020B0606020202030204" pitchFamily="34" charset="0"/>
              </a:rPr>
              <a:t>= {A,E}</a:t>
            </a:r>
          </a:p>
          <a:p>
            <a:r>
              <a:rPr lang="en-US" sz="2297" b="1" i="1" dirty="0" err="1">
                <a:latin typeface="Arial Narrow" panose="020B0606020202030204" pitchFamily="34" charset="0"/>
              </a:rPr>
              <a:t>Neigh</a:t>
            </a:r>
            <a:r>
              <a:rPr lang="en-US" sz="2297" b="1" i="1" baseline="-25000" dirty="0" err="1">
                <a:latin typeface="Arial Narrow" panose="020B0606020202030204" pitchFamily="34" charset="0"/>
              </a:rPr>
              <a:t>B</a:t>
            </a:r>
            <a:r>
              <a:rPr lang="en-US" sz="2297" b="1" i="1" baseline="-25000" dirty="0">
                <a:latin typeface="Arial Narrow" panose="020B0606020202030204" pitchFamily="34" charset="0"/>
              </a:rPr>
              <a:t> </a:t>
            </a:r>
            <a:r>
              <a:rPr lang="en-US" sz="2297" b="1" i="1" dirty="0">
                <a:latin typeface="Arial Narrow" panose="020B0606020202030204" pitchFamily="34" charset="0"/>
              </a:rPr>
              <a:t>= {A,E}	 </a:t>
            </a:r>
            <a:r>
              <a:rPr lang="en-US" sz="2297" b="1" i="1" dirty="0" err="1">
                <a:latin typeface="Arial Narrow" panose="020B0606020202030204" pitchFamily="34" charset="0"/>
              </a:rPr>
              <a:t>Neigh</a:t>
            </a:r>
            <a:r>
              <a:rPr lang="en-US" sz="2297" b="1" i="1" baseline="-25000" dirty="0" err="1">
                <a:latin typeface="Arial Narrow" panose="020B0606020202030204" pitchFamily="34" charset="0"/>
              </a:rPr>
              <a:t>E</a:t>
            </a:r>
            <a:r>
              <a:rPr lang="en-US" sz="2297" b="1" i="1" baseline="-25000" dirty="0">
                <a:latin typeface="Arial Narrow" panose="020B0606020202030204" pitchFamily="34" charset="0"/>
              </a:rPr>
              <a:t> </a:t>
            </a:r>
            <a:r>
              <a:rPr lang="en-US" sz="2297" b="1" i="1" dirty="0">
                <a:latin typeface="Arial Narrow" panose="020B0606020202030204" pitchFamily="34" charset="0"/>
              </a:rPr>
              <a:t>= {B,D,F}</a:t>
            </a:r>
          </a:p>
          <a:p>
            <a:r>
              <a:rPr lang="en-US" sz="2297" b="1" i="1" dirty="0" err="1">
                <a:latin typeface="Arial Narrow" panose="020B0606020202030204" pitchFamily="34" charset="0"/>
              </a:rPr>
              <a:t>Neigh</a:t>
            </a:r>
            <a:r>
              <a:rPr lang="en-US" sz="2297" b="1" i="1" baseline="-25000" dirty="0" err="1">
                <a:latin typeface="Arial Narrow" panose="020B0606020202030204" pitchFamily="34" charset="0"/>
              </a:rPr>
              <a:t>C</a:t>
            </a:r>
            <a:r>
              <a:rPr lang="en-US" sz="2297" b="1" i="1" baseline="-25000" dirty="0">
                <a:latin typeface="Arial Narrow" panose="020B0606020202030204" pitchFamily="34" charset="0"/>
              </a:rPr>
              <a:t> </a:t>
            </a:r>
            <a:r>
              <a:rPr lang="en-US" sz="2297" b="1" i="1" dirty="0">
                <a:latin typeface="Arial Narrow" panose="020B0606020202030204" pitchFamily="34" charset="0"/>
              </a:rPr>
              <a:t>= {F}	 </a:t>
            </a:r>
            <a:r>
              <a:rPr lang="en-US" sz="2297" b="1" i="1" dirty="0" err="1">
                <a:latin typeface="Arial Narrow" panose="020B0606020202030204" pitchFamily="34" charset="0"/>
              </a:rPr>
              <a:t>Neigh</a:t>
            </a:r>
            <a:r>
              <a:rPr lang="en-US" sz="2297" b="1" i="1" baseline="-25000" dirty="0" err="1">
                <a:latin typeface="Arial Narrow" panose="020B0606020202030204" pitchFamily="34" charset="0"/>
              </a:rPr>
              <a:t>F</a:t>
            </a:r>
            <a:r>
              <a:rPr lang="en-US" sz="2297" b="1" i="1" baseline="-25000" dirty="0">
                <a:latin typeface="Arial Narrow" panose="020B0606020202030204" pitchFamily="34" charset="0"/>
              </a:rPr>
              <a:t> </a:t>
            </a:r>
            <a:r>
              <a:rPr lang="en-US" sz="2297" b="1" i="1" dirty="0">
                <a:latin typeface="Arial Narrow" panose="020B0606020202030204" pitchFamily="34" charset="0"/>
              </a:rPr>
              <a:t>= {C,E}</a:t>
            </a:r>
          </a:p>
          <a:p>
            <a:endParaRPr lang="en-US" sz="2297" b="1" i="1" dirty="0"/>
          </a:p>
        </p:txBody>
      </p:sp>
      <p:grpSp>
        <p:nvGrpSpPr>
          <p:cNvPr id="4" name="Group 3"/>
          <p:cNvGrpSpPr/>
          <p:nvPr/>
        </p:nvGrpSpPr>
        <p:grpSpPr>
          <a:xfrm>
            <a:off x="7300790" y="4744495"/>
            <a:ext cx="4245592" cy="445828"/>
            <a:chOff x="7628212" y="4795798"/>
            <a:chExt cx="4435997" cy="465822"/>
          </a:xfrm>
        </p:grpSpPr>
        <p:sp>
          <p:nvSpPr>
            <p:cNvPr id="18" name="TextBox 17"/>
            <p:cNvSpPr txBox="1"/>
            <p:nvPr/>
          </p:nvSpPr>
          <p:spPr>
            <a:xfrm>
              <a:off x="7628212" y="4795798"/>
              <a:ext cx="375512" cy="465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97" b="1" dirty="0">
                  <a:latin typeface="Arial Narrow" panose="020B0606020202030204" pitchFamily="34" charset="0"/>
                </a:rPr>
                <a:t>A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9684063" y="4795798"/>
              <a:ext cx="375512" cy="465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97" b="1" dirty="0">
                  <a:latin typeface="Arial Narrow" panose="020B0606020202030204" pitchFamily="34" charset="0"/>
                </a:rPr>
                <a:t>B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1703772" y="4795798"/>
              <a:ext cx="360437" cy="465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97" b="1" dirty="0">
                  <a:latin typeface="Arial Narrow" panose="020B0606020202030204" pitchFamily="34" charset="0"/>
                </a:rPr>
                <a:t>E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7484493" y="3854753"/>
            <a:ext cx="1860105" cy="889737"/>
            <a:chOff x="7820154" y="3866158"/>
            <a:chExt cx="1943526" cy="929640"/>
          </a:xfrm>
        </p:grpSpPr>
        <p:sp>
          <p:nvSpPr>
            <p:cNvPr id="23" name="Curved Down Arrow 22"/>
            <p:cNvSpPr/>
            <p:nvPr/>
          </p:nvSpPr>
          <p:spPr>
            <a:xfrm>
              <a:off x="7965188" y="4430038"/>
              <a:ext cx="1798492" cy="365760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4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820154" y="3866158"/>
              <a:ext cx="1613995" cy="4042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914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&lt;</a:t>
              </a:r>
              <a:r>
                <a:rPr lang="en-US" sz="1914" b="1" dirty="0" err="1">
                  <a:solidFill>
                    <a:srgbClr val="FF0000"/>
                  </a:solidFill>
                  <a:latin typeface="Arial Narrow" panose="020B0606020202030204" pitchFamily="34" charset="0"/>
                </a:rPr>
                <a:t>mydist</a:t>
              </a:r>
              <a:r>
                <a:rPr lang="en-US" sz="1914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, A, 0&gt;</a:t>
              </a:r>
              <a:endParaRPr lang="en-US" sz="1914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9525099" y="3854753"/>
            <a:ext cx="1724499" cy="889737"/>
            <a:chOff x="9952276" y="3866158"/>
            <a:chExt cx="1801839" cy="929640"/>
          </a:xfrm>
        </p:grpSpPr>
        <p:sp>
          <p:nvSpPr>
            <p:cNvPr id="27" name="Curved Down Arrow 26"/>
            <p:cNvSpPr/>
            <p:nvPr/>
          </p:nvSpPr>
          <p:spPr>
            <a:xfrm>
              <a:off x="9955623" y="4430038"/>
              <a:ext cx="1798492" cy="365760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4">
                <a:solidFill>
                  <a:schemeClr val="tx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9952276" y="3866158"/>
              <a:ext cx="1621633" cy="4042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914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&lt;</a:t>
              </a:r>
              <a:r>
                <a:rPr lang="en-US" sz="1914" b="1" dirty="0" err="1">
                  <a:solidFill>
                    <a:srgbClr val="FF0000"/>
                  </a:solidFill>
                  <a:latin typeface="Arial Narrow" panose="020B0606020202030204" pitchFamily="34" charset="0"/>
                </a:rPr>
                <a:t>mydist</a:t>
              </a:r>
              <a:r>
                <a:rPr lang="en-US" sz="1914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, B, 0&gt;</a:t>
              </a:r>
              <a:endParaRPr lang="en-US" sz="1914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7623301" y="5189768"/>
            <a:ext cx="1721296" cy="1002686"/>
            <a:chOff x="7965188" y="5261046"/>
            <a:chExt cx="1798492" cy="1047654"/>
          </a:xfrm>
        </p:grpSpPr>
        <p:sp>
          <p:nvSpPr>
            <p:cNvPr id="28" name="Curved Down Arrow 27"/>
            <p:cNvSpPr/>
            <p:nvPr/>
          </p:nvSpPr>
          <p:spPr>
            <a:xfrm rot="10800000">
              <a:off x="7965188" y="5261046"/>
              <a:ext cx="1798492" cy="365760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4">
                <a:solidFill>
                  <a:schemeClr val="tx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041459" y="5904448"/>
              <a:ext cx="1621633" cy="4042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914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&lt;</a:t>
              </a:r>
              <a:r>
                <a:rPr lang="en-US" sz="1914" b="1" dirty="0" err="1">
                  <a:solidFill>
                    <a:srgbClr val="FF0000"/>
                  </a:solidFill>
                  <a:latin typeface="Arial Narrow" panose="020B0606020202030204" pitchFamily="34" charset="0"/>
                </a:rPr>
                <a:t>mydist</a:t>
              </a:r>
              <a:r>
                <a:rPr lang="en-US" sz="1914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, B, 0&gt;</a:t>
              </a:r>
              <a:endParaRPr lang="en-US" sz="1914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9496998" y="5254995"/>
            <a:ext cx="1721296" cy="937460"/>
            <a:chOff x="9922915" y="5329198"/>
            <a:chExt cx="1798492" cy="979503"/>
          </a:xfrm>
        </p:grpSpPr>
        <p:sp>
          <p:nvSpPr>
            <p:cNvPr id="29" name="Curved Down Arrow 28"/>
            <p:cNvSpPr/>
            <p:nvPr/>
          </p:nvSpPr>
          <p:spPr>
            <a:xfrm rot="10800000">
              <a:off x="9922915" y="5329198"/>
              <a:ext cx="1798492" cy="365760"/>
            </a:xfrm>
            <a:prstGeom prst="curved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14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0031894" y="5904448"/>
              <a:ext cx="1609907" cy="4042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914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&lt;</a:t>
              </a:r>
              <a:r>
                <a:rPr lang="en-US" sz="1914" b="1" dirty="0" err="1">
                  <a:solidFill>
                    <a:srgbClr val="FF0000"/>
                  </a:solidFill>
                  <a:latin typeface="Arial Narrow" panose="020B0606020202030204" pitchFamily="34" charset="0"/>
                </a:rPr>
                <a:t>mydist</a:t>
              </a:r>
              <a:r>
                <a:rPr lang="en-US" sz="1914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, E, 0&gt;</a:t>
              </a:r>
              <a:endParaRPr lang="en-US" sz="1914" dirty="0"/>
            </a:p>
          </p:txBody>
        </p:sp>
      </p:grpSp>
    </p:spTree>
    <p:extLst>
      <p:ext uri="{BB962C8B-B14F-4D97-AF65-F5344CB8AC3E}">
        <p14:creationId xmlns:p14="http://schemas.microsoft.com/office/powerpoint/2010/main" val="394511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065" y="99844"/>
            <a:ext cx="11761470" cy="61228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7831986"/>
              </p:ext>
            </p:extLst>
          </p:nvPr>
        </p:nvGraphicFramePr>
        <p:xfrm>
          <a:off x="174726" y="1266712"/>
          <a:ext cx="12295160" cy="33255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0939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411930"/>
                <a:gridCol w="254000"/>
                <a:gridCol w="162560"/>
                <a:gridCol w="162560"/>
                <a:gridCol w="162560"/>
                <a:gridCol w="162560"/>
                <a:gridCol w="162560"/>
                <a:gridCol w="162560"/>
                <a:gridCol w="254000"/>
                <a:gridCol w="254000"/>
                <a:gridCol w="162560"/>
                <a:gridCol w="16256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</a:p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13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 gridSpan="53">
                  <a:txBody>
                    <a:bodyPr/>
                    <a:lstStyle/>
                    <a:p>
                      <a:pPr algn="ctr"/>
                      <a:r>
                        <a:rPr lang="en-US" sz="1900" b="1" i="1" dirty="0" err="1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Recomputing</a:t>
                      </a:r>
                      <a:r>
                        <a:rPr lang="en-US" sz="1900" b="1" i="1" baseline="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 for each message</a:t>
                      </a:r>
                      <a:endParaRPr lang="en-US" sz="1900" b="1" i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I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9587" y="810847"/>
            <a:ext cx="4403770" cy="386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4" b="1" dirty="0">
                <a:latin typeface="Arial Narrow" panose="020B0606020202030204" pitchFamily="34" charset="0"/>
              </a:rPr>
              <a:t>After first exchange of messages- ROUND-1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/>
          </p:nvPr>
        </p:nvGraphicFramePr>
        <p:xfrm>
          <a:off x="369201" y="4913177"/>
          <a:ext cx="12017431" cy="189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356132"/>
                <a:gridCol w="390402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401906"/>
                <a:gridCol w="389661"/>
                <a:gridCol w="303675"/>
                <a:gridCol w="303675"/>
                <a:gridCol w="389661"/>
                <a:gridCol w="254000"/>
                <a:gridCol w="303675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</a:p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18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9094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065" y="99844"/>
            <a:ext cx="11761470" cy="61228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0091909"/>
              </p:ext>
            </p:extLst>
          </p:nvPr>
        </p:nvGraphicFramePr>
        <p:xfrm>
          <a:off x="174726" y="1266712"/>
          <a:ext cx="12295160" cy="33255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0939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411930"/>
                <a:gridCol w="254000"/>
                <a:gridCol w="162560"/>
                <a:gridCol w="162560"/>
                <a:gridCol w="162560"/>
                <a:gridCol w="162560"/>
                <a:gridCol w="162560"/>
                <a:gridCol w="162560"/>
                <a:gridCol w="254000"/>
                <a:gridCol w="254000"/>
                <a:gridCol w="162560"/>
                <a:gridCol w="16256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</a:p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13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 gridSpan="53">
                  <a:txBody>
                    <a:bodyPr/>
                    <a:lstStyle/>
                    <a:p>
                      <a:pPr algn="ctr"/>
                      <a:r>
                        <a:rPr lang="en-US" sz="1900" b="1" i="1" dirty="0" err="1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Recomputing</a:t>
                      </a:r>
                      <a:r>
                        <a:rPr lang="en-US" sz="1900" b="1" i="1" baseline="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 for each message</a:t>
                      </a:r>
                      <a:endParaRPr lang="en-US" sz="1900" b="1" i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I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9588" y="810847"/>
            <a:ext cx="1160895" cy="386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4" b="1" dirty="0">
                <a:latin typeface="Arial Narrow" panose="020B0606020202030204" pitchFamily="34" charset="0"/>
              </a:rPr>
              <a:t>ROUND 2: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/>
          </p:nvPr>
        </p:nvGraphicFramePr>
        <p:xfrm>
          <a:off x="369201" y="4913177"/>
          <a:ext cx="12017431" cy="189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356132"/>
                <a:gridCol w="390402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401906"/>
                <a:gridCol w="389661"/>
                <a:gridCol w="303675"/>
                <a:gridCol w="303675"/>
                <a:gridCol w="389661"/>
                <a:gridCol w="254000"/>
                <a:gridCol w="303675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</a:p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18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89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065" y="99844"/>
            <a:ext cx="11761470" cy="61228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1751317"/>
              </p:ext>
            </p:extLst>
          </p:nvPr>
        </p:nvGraphicFramePr>
        <p:xfrm>
          <a:off x="174726" y="1266712"/>
          <a:ext cx="12295160" cy="33255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0939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411930"/>
                <a:gridCol w="254000"/>
                <a:gridCol w="162560"/>
                <a:gridCol w="162560"/>
                <a:gridCol w="162560"/>
                <a:gridCol w="162560"/>
                <a:gridCol w="162560"/>
                <a:gridCol w="162560"/>
                <a:gridCol w="254000"/>
                <a:gridCol w="254000"/>
                <a:gridCol w="162560"/>
                <a:gridCol w="16256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</a:p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13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 gridSpan="53">
                  <a:txBody>
                    <a:bodyPr/>
                    <a:lstStyle/>
                    <a:p>
                      <a:pPr algn="ctr"/>
                      <a:r>
                        <a:rPr lang="en-US" sz="1900" b="1" i="1" dirty="0" err="1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Recomputing</a:t>
                      </a:r>
                      <a:r>
                        <a:rPr lang="en-US" sz="1900" b="1" i="1" baseline="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 for each message</a:t>
                      </a:r>
                      <a:endParaRPr lang="en-US" sz="1900" b="1" i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I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u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9588" y="810847"/>
            <a:ext cx="1160895" cy="386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4" b="1" dirty="0">
                <a:latin typeface="Arial Narrow" panose="020B0606020202030204" pitchFamily="34" charset="0"/>
              </a:rPr>
              <a:t>ROUND 3: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/>
          </p:nvPr>
        </p:nvGraphicFramePr>
        <p:xfrm>
          <a:off x="369201" y="4913177"/>
          <a:ext cx="12017431" cy="189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356132"/>
                <a:gridCol w="390402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401906"/>
                <a:gridCol w="389661"/>
                <a:gridCol w="303675"/>
                <a:gridCol w="303675"/>
                <a:gridCol w="389661"/>
                <a:gridCol w="254000"/>
                <a:gridCol w="303675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18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667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065" y="99844"/>
            <a:ext cx="11761470" cy="61228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4999721"/>
              </p:ext>
            </p:extLst>
          </p:nvPr>
        </p:nvGraphicFramePr>
        <p:xfrm>
          <a:off x="174726" y="1266712"/>
          <a:ext cx="12295160" cy="33255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0939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411930"/>
                <a:gridCol w="254000"/>
                <a:gridCol w="162560"/>
                <a:gridCol w="162560"/>
                <a:gridCol w="162560"/>
                <a:gridCol w="162560"/>
                <a:gridCol w="162560"/>
                <a:gridCol w="162560"/>
                <a:gridCol w="254000"/>
                <a:gridCol w="254000"/>
                <a:gridCol w="162560"/>
                <a:gridCol w="16256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  <a:gridCol w="254000"/>
                <a:gridCol w="162560"/>
                <a:gridCol w="254000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313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 gridSpan="53">
                  <a:txBody>
                    <a:bodyPr/>
                    <a:lstStyle/>
                    <a:p>
                      <a:pPr algn="ctr"/>
                      <a:r>
                        <a:rPr lang="en-US" sz="1900" b="1" i="1" dirty="0" err="1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Recomputing</a:t>
                      </a:r>
                      <a:r>
                        <a:rPr lang="en-US" sz="1900" b="1" i="1" baseline="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 for each message</a:t>
                      </a:r>
                      <a:endParaRPr lang="en-US" sz="1900" b="1" i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09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I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43311" marR="955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28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US" sz="1400" b="1" baseline="-2500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4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 marL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 Narrow" panose="020B0606020202030204" pitchFamily="34" charset="0"/>
                        </a:rPr>
                        <a:t>l</a:t>
                      </a:r>
                      <a:endParaRPr lang="en-US" sz="14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9588" y="810847"/>
            <a:ext cx="1160895" cy="386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4" b="1" dirty="0">
                <a:latin typeface="Arial Narrow" panose="020B0606020202030204" pitchFamily="34" charset="0"/>
              </a:rPr>
              <a:t>ROUND 4: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/>
          </p:nvPr>
        </p:nvGraphicFramePr>
        <p:xfrm>
          <a:off x="369201" y="4913177"/>
          <a:ext cx="12017431" cy="189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356132"/>
                <a:gridCol w="390402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401906"/>
                <a:gridCol w="389661"/>
                <a:gridCol w="303675"/>
                <a:gridCol w="303675"/>
                <a:gridCol w="389661"/>
                <a:gridCol w="254000"/>
                <a:gridCol w="303675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18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78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065" y="99844"/>
            <a:ext cx="11761470" cy="61228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9588" y="810847"/>
            <a:ext cx="1160895" cy="386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14" b="1" dirty="0">
                <a:latin typeface="Arial Narrow" panose="020B0606020202030204" pitchFamily="34" charset="0"/>
              </a:rPr>
              <a:t>ROUND 5: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/>
          </p:nvPr>
        </p:nvGraphicFramePr>
        <p:xfrm>
          <a:off x="369201" y="1485500"/>
          <a:ext cx="12017431" cy="189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356132"/>
                <a:gridCol w="390402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401906"/>
                <a:gridCol w="389661"/>
                <a:gridCol w="303675"/>
                <a:gridCol w="303675"/>
                <a:gridCol w="389661"/>
                <a:gridCol w="254000"/>
                <a:gridCol w="303675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  <a:gridCol w="254000"/>
                <a:gridCol w="389661"/>
                <a:gridCol w="254000"/>
                <a:gridCol w="254000"/>
                <a:gridCol w="254000"/>
                <a:gridCol w="254000"/>
                <a:gridCol w="254000"/>
              </a:tblGrid>
              <a:tr h="379232"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9232"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7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92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900" b="1" dirty="0" smtClean="0">
                        <a:latin typeface="Arial Narrow" panose="020B0606020202030204" pitchFamily="34" charset="0"/>
                      </a:endParaRPr>
                    </a:p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A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B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C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4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187"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D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E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F</a:t>
                      </a:r>
                      <a:endParaRPr lang="en-US" sz="19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2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latin typeface="Arial Narrow" panose="020B0606020202030204" pitchFamily="34" charset="0"/>
                        </a:rPr>
                        <a:t>0</a:t>
                      </a:r>
                      <a:endParaRPr lang="en-US" sz="1900" b="1" dirty="0">
                        <a:latin typeface="Arial Narrow" panose="020B0606020202030204" pitchFamily="34" charset="0"/>
                      </a:endParaRPr>
                    </a:p>
                  </a:txBody>
                  <a:tcPr marL="137160" marT="43758" marB="437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819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Routing with Compact Routing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algorithms studied require each node to maintain a routing table with an entry for each possible destination.</a:t>
            </a:r>
          </a:p>
          <a:p>
            <a:pPr marL="857250" lvl="1" indent="-342900"/>
            <a:r>
              <a:rPr lang="en-US" dirty="0" smtClean="0"/>
              <a:t>How many destinations can there be?</a:t>
            </a:r>
          </a:p>
          <a:p>
            <a:pPr marL="342900" indent="-34290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Is there a way to reorganize the routing tables and still remember which channel caters to which destinations?</a:t>
            </a:r>
          </a:p>
          <a:p>
            <a:pPr marL="857250" lvl="1" indent="-342900"/>
            <a:r>
              <a:rPr lang="en-US" dirty="0" smtClean="0"/>
              <a:t>Indexing the routing table by channel.</a:t>
            </a:r>
          </a:p>
          <a:p>
            <a:pPr marL="857250" lvl="1" indent="-342900"/>
            <a:r>
              <a:rPr lang="en-US" dirty="0" smtClean="0"/>
              <a:t>Each channel of the node has an entry informing which destinations must be routed via that channel.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58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Tree-Labeling Scheme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</a:t>
            </a:r>
            <a:r>
              <a:rPr lang="en-US" baseline="-25000" dirty="0" smtClean="0"/>
              <a:t>N</a:t>
            </a:r>
            <a:r>
              <a:rPr lang="en-US" dirty="0" smtClean="0"/>
              <a:t> = { 0, 1, …, N-1 } </a:t>
            </a:r>
          </a:p>
          <a:p>
            <a:endParaRPr lang="en-US" u="sng" dirty="0" smtClean="0"/>
          </a:p>
          <a:p>
            <a:r>
              <a:rPr lang="en-US" u="sng" dirty="0" smtClean="0"/>
              <a:t>Cyclic Intervals </a:t>
            </a:r>
          </a:p>
          <a:p>
            <a:r>
              <a:rPr lang="en-US" dirty="0" smtClean="0"/>
              <a:t>	The cyclic interval [</a:t>
            </a:r>
            <a:r>
              <a:rPr lang="en-US" dirty="0" err="1" smtClean="0"/>
              <a:t>a,b</a:t>
            </a:r>
            <a:r>
              <a:rPr lang="en-US" dirty="0" smtClean="0"/>
              <a:t>) in Z</a:t>
            </a:r>
            <a:r>
              <a:rPr lang="en-US" baseline="-25000" dirty="0" smtClean="0"/>
              <a:t>N</a:t>
            </a:r>
            <a:r>
              <a:rPr lang="en-US" dirty="0" smtClean="0"/>
              <a:t> is the set of integers defined by:</a:t>
            </a:r>
          </a:p>
          <a:p>
            <a:r>
              <a:rPr lang="en-US" dirty="0" smtClean="0"/>
              <a:t>              	  	</a:t>
            </a:r>
          </a:p>
          <a:p>
            <a:endParaRPr lang="en-US" dirty="0"/>
          </a:p>
          <a:p>
            <a:pPr marL="857250" lvl="1" indent="-342900"/>
            <a:r>
              <a:rPr lang="en-US" dirty="0" smtClean="0"/>
              <a:t>[</a:t>
            </a:r>
            <a:r>
              <a:rPr lang="en-US" dirty="0" err="1" smtClean="0"/>
              <a:t>a,a</a:t>
            </a:r>
            <a:r>
              <a:rPr lang="en-US" dirty="0" smtClean="0"/>
              <a:t>) = Z</a:t>
            </a:r>
            <a:r>
              <a:rPr lang="en-US" baseline="-25000" dirty="0" smtClean="0"/>
              <a:t>N</a:t>
            </a:r>
          </a:p>
          <a:p>
            <a:pPr marL="857250" lvl="1" indent="-342900"/>
            <a:r>
              <a:rPr lang="en-US" dirty="0" smtClean="0"/>
              <a:t>The </a:t>
            </a:r>
            <a:r>
              <a:rPr lang="en-US" i="1" dirty="0" smtClean="0">
                <a:solidFill>
                  <a:srgbClr val="FF0000"/>
                </a:solidFill>
              </a:rPr>
              <a:t>compliment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of [</a:t>
            </a:r>
            <a:r>
              <a:rPr lang="en-US" dirty="0" err="1" smtClean="0"/>
              <a:t>a,b</a:t>
            </a:r>
            <a:r>
              <a:rPr lang="en-US" dirty="0" smtClean="0"/>
              <a:t>) is [</a:t>
            </a:r>
            <a:r>
              <a:rPr lang="en-US" dirty="0" err="1" smtClean="0"/>
              <a:t>b,a</a:t>
            </a:r>
            <a:r>
              <a:rPr lang="en-US" dirty="0" smtClean="0"/>
              <a:t>) when a ≠ b</a:t>
            </a:r>
          </a:p>
          <a:p>
            <a:pPr marL="857250" lvl="1" indent="-342900"/>
            <a:r>
              <a:rPr lang="en-US" dirty="0" smtClean="0"/>
              <a:t>The cyclic interval [</a:t>
            </a:r>
            <a:r>
              <a:rPr lang="en-US" dirty="0" err="1" smtClean="0"/>
              <a:t>a,b</a:t>
            </a:r>
            <a:r>
              <a:rPr lang="en-US" dirty="0" smtClean="0"/>
              <a:t>) is called </a:t>
            </a:r>
            <a:r>
              <a:rPr lang="en-US" i="1" dirty="0" smtClean="0">
                <a:solidFill>
                  <a:srgbClr val="FF0000"/>
                </a:solidFill>
              </a:rPr>
              <a:t>linear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if a &lt; b.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INDIAN INSTITUTE OF TECHNOLOGY KHARAGPUR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2643187" y="3100231"/>
            <a:ext cx="4704692" cy="979100"/>
            <a:chOff x="2663650" y="2609850"/>
            <a:chExt cx="4704692" cy="979100"/>
          </a:xfrm>
        </p:grpSpPr>
        <p:sp>
          <p:nvSpPr>
            <p:cNvPr id="7" name="Rectangle 6"/>
            <p:cNvSpPr/>
            <p:nvPr/>
          </p:nvSpPr>
          <p:spPr>
            <a:xfrm>
              <a:off x="3902329" y="2609850"/>
              <a:ext cx="3171061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ct val="20000"/>
                </a:spcBef>
                <a:spcAft>
                  <a:spcPts val="675"/>
                </a:spcAft>
              </a:pPr>
              <a:r>
                <a:rPr lang="en-US" sz="23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{a,a+1,…, b-1} </a:t>
              </a:r>
              <a:r>
                <a:rPr lang="en-US" sz="2300" b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          if </a:t>
              </a:r>
              <a:r>
                <a:rPr lang="en-US" sz="23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a&lt;b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3902329" y="3113825"/>
              <a:ext cx="346601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ct val="20000"/>
                </a:spcBef>
                <a:spcAft>
                  <a:spcPts val="675"/>
                </a:spcAft>
              </a:pPr>
              <a:r>
                <a:rPr lang="en-US" sz="23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{0,…,b-1,a,…, N-1} </a:t>
              </a:r>
              <a:r>
                <a:rPr lang="en-US" sz="2300" b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   if </a:t>
              </a:r>
              <a:r>
                <a:rPr lang="en-US" sz="23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a </a:t>
              </a:r>
              <a:r>
                <a:rPr lang="en-US" sz="2300" b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≥ </a:t>
              </a:r>
              <a:r>
                <a:rPr lang="en-US" sz="23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b</a:t>
              </a:r>
            </a:p>
          </p:txBody>
        </p:sp>
        <p:sp>
          <p:nvSpPr>
            <p:cNvPr id="10" name="Left Brace 9"/>
            <p:cNvSpPr/>
            <p:nvPr/>
          </p:nvSpPr>
          <p:spPr>
            <a:xfrm>
              <a:off x="3633787" y="2638699"/>
              <a:ext cx="268542" cy="950251"/>
            </a:xfrm>
            <a:prstGeom prst="leftBrace">
              <a:avLst/>
            </a:prstGeom>
            <a:ln w="190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663650" y="2855251"/>
              <a:ext cx="970137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spcBef>
                  <a:spcPct val="20000"/>
                </a:spcBef>
                <a:spcAft>
                  <a:spcPts val="675"/>
                </a:spcAft>
              </a:pPr>
              <a:r>
                <a:rPr lang="en-US" sz="2300" b="1" dirty="0" smtClean="0">
                  <a:solidFill>
                    <a:srgbClr val="000000"/>
                  </a:solidFill>
                  <a:latin typeface="Arial Narrow" panose="020B0606020202030204" pitchFamily="34" charset="0"/>
                </a:rPr>
                <a:t>[a, b) </a:t>
              </a:r>
              <a:r>
                <a:rPr lang="en-US" sz="2300" b="1" dirty="0">
                  <a:solidFill>
                    <a:srgbClr val="000000"/>
                  </a:solidFill>
                  <a:latin typeface="Arial Narrow" panose="020B0606020202030204" pitchFamily="34" charset="0"/>
                </a:rPr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798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1363</TotalTime>
  <Words>2128</Words>
  <Application>Microsoft Office PowerPoint</Application>
  <PresentationFormat>Custom</PresentationFormat>
  <Paragraphs>1644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Essential</vt:lpstr>
      <vt:lpstr>Routing Algorithms – Continued…</vt:lpstr>
      <vt:lpstr>Example: Netchange – Working Example</vt:lpstr>
      <vt:lpstr>Example</vt:lpstr>
      <vt:lpstr>Example</vt:lpstr>
      <vt:lpstr>Example</vt:lpstr>
      <vt:lpstr>Example</vt:lpstr>
      <vt:lpstr>Example</vt:lpstr>
      <vt:lpstr>Routing with Compact Routing Tables</vt:lpstr>
      <vt:lpstr>Tree-Labeling Scheme</vt:lpstr>
      <vt:lpstr>Tree-Labeling Scheme</vt:lpstr>
      <vt:lpstr>Tree-Labeling Scheme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AUTOSAFE Vision</dc:title>
  <dc:creator>pallab</dc:creator>
  <cp:lastModifiedBy>Antonio Bruto da Costa</cp:lastModifiedBy>
  <cp:revision>110</cp:revision>
  <dcterms:created xsi:type="dcterms:W3CDTF">2006-08-16T00:00:00Z</dcterms:created>
  <dcterms:modified xsi:type="dcterms:W3CDTF">2017-01-17T07:45:48Z</dcterms:modified>
</cp:coreProperties>
</file>