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6" r:id="rId17"/>
    <p:sldId id="277" r:id="rId18"/>
    <p:sldId id="278" r:id="rId19"/>
    <p:sldId id="279" r:id="rId20"/>
    <p:sldId id="280" r:id="rId21"/>
    <p:sldId id="281" r:id="rId22"/>
    <p:sldId id="272" r:id="rId23"/>
    <p:sldId id="273" r:id="rId24"/>
    <p:sldId id="274" r:id="rId25"/>
    <p:sldId id="275" r:id="rId26"/>
  </p:sldIdLst>
  <p:sldSz cx="12601575" cy="7200900"/>
  <p:notesSz cx="6858000" cy="9144000"/>
  <p:defaultTextStyle>
    <a:defPPr>
      <a:defRPr lang="en-US"/>
    </a:defPPr>
    <a:lvl1pPr marL="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68">
          <p15:clr>
            <a:srgbClr val="A4A3A4"/>
          </p15:clr>
        </p15:guide>
        <p15:guide id="2" pos="39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192"/>
    <a:srgbClr val="0000CC"/>
    <a:srgbClr val="336600"/>
    <a:srgbClr val="9AD3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536" autoAdjust="0"/>
  </p:normalViewPr>
  <p:slideViewPr>
    <p:cSldViewPr>
      <p:cViewPr varScale="1">
        <p:scale>
          <a:sx n="94" d="100"/>
          <a:sy n="94" d="100"/>
        </p:scale>
        <p:origin x="-960" y="-114"/>
      </p:cViewPr>
      <p:guideLst>
        <p:guide orient="horz" pos="2268"/>
        <p:guide pos="396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936C2-5AB2-4888-815E-534B5DFA1A2B}" type="datetimeFigureOut">
              <a:rPr lang="en-IN" smtClean="0"/>
              <a:t>17-01-2017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6B21A-6754-4A0F-99A2-87145F1C9F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085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21A-6754-4A0F-99A2-87145F1C9FCF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3798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800850"/>
            <a:ext cx="6757987" cy="400050"/>
          </a:xfrm>
          <a:solidFill>
            <a:srgbClr val="C00000"/>
          </a:solidFill>
          <a:ln>
            <a:noFill/>
          </a:ln>
        </p:spPr>
        <p:txBody>
          <a:bodyPr/>
          <a:lstStyle>
            <a:lvl1pPr algn="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1" y="5088636"/>
            <a:ext cx="1334542" cy="211226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880110"/>
            <a:ext cx="10347723" cy="120015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500" spc="-9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87" y="2080260"/>
            <a:ext cx="8562499" cy="720090"/>
          </a:xfrm>
        </p:spPr>
        <p:txBody>
          <a:bodyPr>
            <a:normAutofit/>
          </a:bodyPr>
          <a:lstStyle>
            <a:lvl1pPr marL="0" indent="0" algn="l">
              <a:buNone/>
              <a:defRPr sz="2700" b="1" cap="all" spc="135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54577" y="6800850"/>
            <a:ext cx="1680210" cy="360045"/>
          </a:xfrm>
        </p:spPr>
        <p:txBody>
          <a:bodyPr/>
          <a:lstStyle>
            <a:lvl1pPr>
              <a:defRPr sz="1600"/>
            </a:lvl1pPr>
          </a:lstStyle>
          <a:p>
            <a:fld id="{5657C421-42B5-4F0E-926A-1CA7FFF5EE66}" type="datetime1">
              <a:rPr lang="en-US" smtClean="0"/>
              <a:t>1/17/2017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2404674" y="5088636"/>
            <a:ext cx="196901" cy="2112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404674" y="0"/>
            <a:ext cx="196901" cy="5600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1" descr="iit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75" y="6062489"/>
            <a:ext cx="1089512" cy="1043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-1" y="0"/>
            <a:ext cx="1334542" cy="5600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55D84-EE1A-4DF3-A5C6-B9E566C3E973}" type="datetime1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36142" y="288372"/>
            <a:ext cx="2835355" cy="61441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0079" y="288372"/>
            <a:ext cx="8296037" cy="61441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20779-9960-4F55-8AF8-01DC3B996808}" type="datetime1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EE58-A5CD-4084-B5F3-C77F441C4B45}" type="datetime1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78" y="1520190"/>
            <a:ext cx="10711339" cy="4537234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9900" b="0" cap="all" spc="-9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" y="240031"/>
            <a:ext cx="10711339" cy="1120140"/>
          </a:xfrm>
        </p:spPr>
        <p:txBody>
          <a:bodyPr anchor="b"/>
          <a:lstStyle>
            <a:lvl1pPr marL="0" indent="0">
              <a:buNone/>
              <a:defRPr sz="2300" b="0" cap="all" spc="135" baseline="0">
                <a:solidFill>
                  <a:schemeClr val="tx2"/>
                </a:solidFill>
                <a:latin typeface="+mj-lt"/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5D9A-DF5B-4A48-B2CD-1A83FFC5AF07}" type="datetime1">
              <a:rPr lang="en-US" smtClean="0"/>
              <a:t>1/17/2017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47281" y="1653542"/>
            <a:ext cx="4536567" cy="475226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4877" y="1653542"/>
            <a:ext cx="4536567" cy="475226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9EF01-3BAD-46D2-9415-600467F3E79A}" type="datetime1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3080" y="1651406"/>
            <a:ext cx="4536567" cy="671750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13" baseline="0">
                <a:solidFill>
                  <a:schemeClr val="tx1"/>
                </a:solidFill>
                <a:latin typeface="+mj-lt"/>
              </a:defRPr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43080" y="2372334"/>
            <a:ext cx="4536567" cy="40325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19077" y="1651406"/>
            <a:ext cx="4536567" cy="671750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b="0" kern="1200" cap="all" spc="113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marL="0" lvl="0" indent="0" algn="l" defTabSz="10287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19077" y="2372334"/>
            <a:ext cx="4536567" cy="40325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6AF2-58A3-49EC-B55C-51BC60FB8F79}" type="datetime1">
              <a:rPr lang="en-US" smtClean="0"/>
              <a:t>1/17/2017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A82F9-D29B-458F-B2AD-39DB49833931}" type="datetime1">
              <a:rPr lang="en-US" smtClean="0"/>
              <a:t>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FA78-6DF1-4DBD-A28C-5688B28A895E}" type="datetime1">
              <a:rPr lang="en-US" smtClean="0"/>
              <a:t>1/17/2017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867" y="1680210"/>
            <a:ext cx="7044631" cy="4704588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79" y="1680210"/>
            <a:ext cx="4145832" cy="4704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477A-C476-43DC-8E6A-1D445A7D9B0B}" type="datetime1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404674" y="5088636"/>
            <a:ext cx="196901" cy="2112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404334" cy="5088636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78" y="6000750"/>
            <a:ext cx="11236405" cy="480060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7603-B57B-406A-B132-361C9FBD1839}" type="datetime1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30078" y="5200650"/>
            <a:ext cx="11236405" cy="800100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404674" y="0"/>
            <a:ext cx="196901" cy="50886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5065" y="160354"/>
            <a:ext cx="11761470" cy="639746"/>
          </a:xfrm>
          <a:prstGeom prst="rect">
            <a:avLst/>
          </a:prstGeom>
        </p:spPr>
        <p:txBody>
          <a:bodyPr vert="horz" lIns="102870" tIns="51435" rIns="102870" bIns="51435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" y="1120141"/>
            <a:ext cx="11551444" cy="5312331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46168" y="6760846"/>
            <a:ext cx="1680210" cy="360045"/>
          </a:xfrm>
          <a:prstGeom prst="rect">
            <a:avLst/>
          </a:prstGeom>
        </p:spPr>
        <p:txBody>
          <a:bodyPr vert="horz" lIns="102870" tIns="51435" rIns="102870" bIns="0" rtlCol="0" anchor="b"/>
          <a:lstStyle>
            <a:lvl1pPr algn="l">
              <a:defRPr sz="1400" b="1">
                <a:solidFill>
                  <a:schemeClr val="tx1"/>
                </a:solidFill>
              </a:defRPr>
            </a:lvl1pPr>
          </a:lstStyle>
          <a:p>
            <a:fld id="{9A2A7E44-9CC4-4065-A439-7C772B87B54E}" type="datetime1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0080" y="6800851"/>
            <a:ext cx="7665958" cy="314706"/>
          </a:xfrm>
          <a:prstGeom prst="rect">
            <a:avLst/>
          </a:prstGeom>
        </p:spPr>
        <p:txBody>
          <a:bodyPr vert="horz" lIns="102870" tIns="51435" rIns="102870" bIns="51435" rtlCol="0" anchor="t"/>
          <a:lstStyle>
            <a:lvl1pPr algn="l">
              <a:defRPr sz="16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758303" y="6592657"/>
            <a:ext cx="741426" cy="315040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404674" y="0"/>
            <a:ext cx="196901" cy="14401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404674" y="1120140"/>
            <a:ext cx="196901" cy="6080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3335"/>
            <a:ext cx="420053" cy="14401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1120140"/>
            <a:ext cx="420053" cy="609409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1028700" rtl="0" eaLnBrk="1" latinLnBrk="0" hangingPunct="1">
        <a:spcBef>
          <a:spcPct val="0"/>
        </a:spcBef>
        <a:buNone/>
        <a:defRPr sz="4100" b="1" kern="1200" cap="none" spc="-68" baseline="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1028700" rtl="0" eaLnBrk="1" latinLnBrk="0" hangingPunct="1">
        <a:spcBef>
          <a:spcPct val="20000"/>
        </a:spcBef>
        <a:spcAft>
          <a:spcPts val="675"/>
        </a:spcAft>
        <a:buFont typeface="Arial" pitchFamily="34" charset="0"/>
        <a:buNone/>
        <a:defRPr sz="230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514350" indent="-205740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002060"/>
          </a:solidFill>
          <a:latin typeface="Arial Narrow" panose="020B0606020202030204" pitchFamily="34" charset="0"/>
          <a:ea typeface="+mn-ea"/>
          <a:cs typeface="+mn-cs"/>
        </a:defRPr>
      </a:lvl2pPr>
      <a:lvl3pPr marL="12858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C00000"/>
          </a:solidFill>
          <a:latin typeface="Arial Narrow" panose="020B0606020202030204" pitchFamily="34" charset="0"/>
          <a:ea typeface="+mn-ea"/>
          <a:cs typeface="+mn-cs"/>
        </a:defRPr>
      </a:lvl3pPr>
      <a:lvl4pPr marL="18002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7030A0"/>
          </a:solidFill>
          <a:latin typeface="Arial Narrow" panose="020B0606020202030204" pitchFamily="34" charset="0"/>
          <a:ea typeface="+mn-ea"/>
          <a:cs typeface="+mn-cs"/>
        </a:defRPr>
      </a:lvl4pPr>
      <a:lvl5pPr marL="23145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476250"/>
            <a:ext cx="10347723" cy="1200150"/>
          </a:xfrm>
        </p:spPr>
        <p:txBody>
          <a:bodyPr/>
          <a:lstStyle/>
          <a:p>
            <a:r>
              <a:rPr lang="en-US" dirty="0" smtClean="0"/>
              <a:t>Routing Algorithms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2767" y="1695450"/>
            <a:ext cx="8086010" cy="880110"/>
          </a:xfrm>
        </p:spPr>
        <p:txBody>
          <a:bodyPr>
            <a:normAutofit/>
          </a:bodyPr>
          <a:lstStyle/>
          <a:p>
            <a:r>
              <a:rPr lang="en-US" i="1" cap="none" dirty="0" smtClean="0"/>
              <a:t>CS60002: Distributed Systems</a:t>
            </a:r>
            <a:endParaRPr lang="en-IN" i="1" cap="non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60158" y="6800850"/>
            <a:ext cx="5451507" cy="400050"/>
          </a:xfrm>
        </p:spPr>
        <p:txBody>
          <a:bodyPr/>
          <a:lstStyle/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89835" y="2842803"/>
            <a:ext cx="4917308" cy="1519647"/>
          </a:xfrm>
          <a:prstGeom prst="rect">
            <a:avLst/>
          </a:prstGeom>
          <a:noFill/>
        </p:spPr>
        <p:txBody>
          <a:bodyPr wrap="none" lIns="102870" tIns="51435" rIns="102870" bIns="51435" rtlCol="0">
            <a:spAutoFit/>
          </a:bodyPr>
          <a:lstStyle/>
          <a:p>
            <a:r>
              <a:rPr lang="en-US" sz="2300" b="1" dirty="0" err="1">
                <a:latin typeface="Arial Narrow" panose="020B0606020202030204" pitchFamily="34" charset="0"/>
              </a:rPr>
              <a:t>Pallab</a:t>
            </a:r>
            <a:r>
              <a:rPr lang="en-US" sz="2300" b="1" dirty="0">
                <a:latin typeface="Arial Narrow" panose="020B0606020202030204" pitchFamily="34" charset="0"/>
              </a:rPr>
              <a:t> </a:t>
            </a:r>
            <a:r>
              <a:rPr lang="en-US" sz="2300" b="1" dirty="0" err="1">
                <a:latin typeface="Arial Narrow" panose="020B0606020202030204" pitchFamily="34" charset="0"/>
              </a:rPr>
              <a:t>Dasgupta</a:t>
            </a:r>
            <a:endParaRPr lang="en-US" sz="2300" b="1" dirty="0">
              <a:latin typeface="Arial Narrow" panose="020B0606020202030204" pitchFamily="34" charset="0"/>
            </a:endParaRP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Professor</a:t>
            </a:r>
            <a:r>
              <a:rPr lang="en-US" sz="2300" b="1" dirty="0">
                <a:latin typeface="Arial Narrow" panose="020B0606020202030204" pitchFamily="34" charset="0"/>
              </a:rPr>
              <a:t>, </a:t>
            </a:r>
            <a:endParaRPr lang="en-US" sz="2300" b="1" dirty="0" smtClean="0">
              <a:latin typeface="Arial Narrow" panose="020B0606020202030204" pitchFamily="34" charset="0"/>
            </a:endParaRP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Dept</a:t>
            </a:r>
            <a:r>
              <a:rPr lang="en-US" sz="2300" b="1" dirty="0">
                <a:latin typeface="Arial Narrow" panose="020B0606020202030204" pitchFamily="34" charset="0"/>
              </a:rPr>
              <a:t>. of Computer </a:t>
            </a:r>
            <a:r>
              <a:rPr lang="en-US" sz="2300" b="1" dirty="0" smtClean="0">
                <a:latin typeface="Arial Narrow" panose="020B0606020202030204" pitchFamily="34" charset="0"/>
              </a:rPr>
              <a:t>Sc. </a:t>
            </a:r>
            <a:r>
              <a:rPr lang="en-US" sz="2300" b="1" dirty="0">
                <a:latin typeface="Arial Narrow" panose="020B0606020202030204" pitchFamily="34" charset="0"/>
              </a:rPr>
              <a:t>&amp; </a:t>
            </a:r>
            <a:r>
              <a:rPr lang="en-US" sz="2300" b="1" dirty="0" err="1" smtClean="0">
                <a:latin typeface="Arial Narrow" panose="020B0606020202030204" pitchFamily="34" charset="0"/>
              </a:rPr>
              <a:t>Engg</a:t>
            </a:r>
            <a:r>
              <a:rPr lang="en-US" sz="2300" b="1" dirty="0" smtClean="0">
                <a:latin typeface="Arial Narrow" panose="020B0606020202030204" pitchFamily="34" charset="0"/>
              </a:rPr>
              <a:t>.,</a:t>
            </a: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Indian Institute of Technology </a:t>
            </a:r>
            <a:r>
              <a:rPr lang="en-US" sz="2300" b="1" dirty="0" err="1" smtClean="0">
                <a:latin typeface="Arial Narrow" panose="020B0606020202030204" pitchFamily="34" charset="0"/>
              </a:rPr>
              <a:t>Kharagpur</a:t>
            </a:r>
            <a:endParaRPr lang="en-US" sz="2300" b="1" dirty="0"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09987" y="2842802"/>
            <a:ext cx="179848" cy="15196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spcCol="0"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943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Toueg’s</a:t>
            </a:r>
            <a:r>
              <a:rPr lang="en-US" dirty="0"/>
              <a:t> improvement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30080" y="1009649"/>
            <a:ext cx="11341416" cy="536981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800" dirty="0" err="1" smtClean="0"/>
              <a:t>Toueg’s</a:t>
            </a:r>
            <a:r>
              <a:rPr lang="en-US" sz="2800" dirty="0" smtClean="0"/>
              <a:t> observation:</a:t>
            </a:r>
          </a:p>
          <a:p>
            <a:pPr lvl="1">
              <a:lnSpc>
                <a:spcPct val="40000"/>
              </a:lnSpc>
            </a:pPr>
            <a:endParaRPr lang="en-US" sz="2400" dirty="0" smtClean="0"/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A node </a:t>
            </a:r>
            <a:r>
              <a:rPr lang="en-US" sz="2400" i="1" dirty="0" smtClean="0">
                <a:solidFill>
                  <a:srgbClr val="003192"/>
                </a:solidFill>
              </a:rPr>
              <a:t>u</a:t>
            </a:r>
            <a:r>
              <a:rPr lang="en-US" sz="2400" dirty="0" smtClean="0">
                <a:solidFill>
                  <a:srgbClr val="003192"/>
                </a:solidFill>
              </a:rPr>
              <a:t> for which </a:t>
            </a:r>
            <a:r>
              <a:rPr lang="en-US" sz="2400" i="1" dirty="0" smtClean="0">
                <a:solidFill>
                  <a:srgbClr val="003192"/>
                </a:solidFill>
              </a:rPr>
              <a:t>D</a:t>
            </a:r>
            <a:r>
              <a:rPr lang="en-US" sz="2400" i="1" baseline="-25000" dirty="0" smtClean="0">
                <a:solidFill>
                  <a:srgbClr val="003192"/>
                </a:solidFill>
              </a:rPr>
              <a:t>u</a:t>
            </a:r>
            <a:r>
              <a:rPr lang="en-US" sz="2400" dirty="0" smtClean="0">
                <a:solidFill>
                  <a:srgbClr val="003192"/>
                </a:solidFill>
              </a:rPr>
              <a:t>[</a:t>
            </a:r>
            <a:r>
              <a:rPr lang="en-US" sz="2400" i="1" dirty="0" smtClean="0">
                <a:solidFill>
                  <a:srgbClr val="003192"/>
                </a:solidFill>
              </a:rPr>
              <a:t>w</a:t>
            </a:r>
            <a:r>
              <a:rPr lang="en-US" sz="2400" dirty="0" smtClean="0">
                <a:solidFill>
                  <a:srgbClr val="003192"/>
                </a:solidFill>
              </a:rPr>
              <a:t>] = </a:t>
            </a:r>
            <a:r>
              <a:rPr lang="en-US" sz="2400" dirty="0" smtClean="0">
                <a:solidFill>
                  <a:srgbClr val="003192"/>
                </a:solidFill>
                <a:sym typeface="Symbol" panose="05050102010706020507" pitchFamily="18" charset="2"/>
              </a:rPr>
              <a:t> at the start of the </a:t>
            </a:r>
            <a:r>
              <a:rPr lang="en-US" sz="2400" i="1" dirty="0" smtClean="0">
                <a:solidFill>
                  <a:srgbClr val="003192"/>
                </a:solidFill>
                <a:sym typeface="Symbol" panose="05050102010706020507" pitchFamily="18" charset="2"/>
              </a:rPr>
              <a:t>w</a:t>
            </a:r>
            <a:r>
              <a:rPr lang="en-US" sz="2400" dirty="0" smtClean="0">
                <a:solidFill>
                  <a:srgbClr val="003192"/>
                </a:solidFill>
                <a:sym typeface="Symbol" panose="05050102010706020507" pitchFamily="18" charset="2"/>
              </a:rPr>
              <a:t>-pivot round does not change its tables during the </a:t>
            </a:r>
            <a:r>
              <a:rPr lang="en-US" sz="2400" i="1" dirty="0" smtClean="0">
                <a:solidFill>
                  <a:srgbClr val="003192"/>
                </a:solidFill>
                <a:sym typeface="Symbol" panose="05050102010706020507" pitchFamily="18" charset="2"/>
              </a:rPr>
              <a:t>w</a:t>
            </a:r>
            <a:r>
              <a:rPr lang="en-US" sz="2400" dirty="0" smtClean="0">
                <a:solidFill>
                  <a:srgbClr val="003192"/>
                </a:solidFill>
                <a:sym typeface="Symbol" panose="05050102010706020507" pitchFamily="18" charset="2"/>
              </a:rPr>
              <a:t>-pivot round.</a:t>
            </a:r>
          </a:p>
          <a:p>
            <a:pPr marL="1028700" lvl="2" indent="0">
              <a:buClr>
                <a:srgbClr val="003192"/>
              </a:buClr>
              <a:buNone/>
            </a:pPr>
            <a:endParaRPr lang="en-US" sz="2400" dirty="0" smtClean="0">
              <a:solidFill>
                <a:srgbClr val="003192"/>
              </a:solidFill>
              <a:sym typeface="Symbol" panose="05050102010706020507" pitchFamily="18" charset="2"/>
            </a:endParaRP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  <a:sym typeface="Symbol" panose="05050102010706020507" pitchFamily="18" charset="2"/>
              </a:rPr>
              <a:t>If </a:t>
            </a:r>
            <a:r>
              <a:rPr lang="en-US" sz="2400" i="1" dirty="0" smtClean="0">
                <a:solidFill>
                  <a:srgbClr val="003192"/>
                </a:solidFill>
              </a:rPr>
              <a:t>D</a:t>
            </a:r>
            <a:r>
              <a:rPr lang="en-US" sz="2400" i="1" baseline="-25000" dirty="0" smtClean="0">
                <a:solidFill>
                  <a:srgbClr val="003192"/>
                </a:solidFill>
              </a:rPr>
              <a:t>u</a:t>
            </a:r>
            <a:r>
              <a:rPr lang="en-US" sz="2400" dirty="0" smtClean="0">
                <a:solidFill>
                  <a:srgbClr val="003192"/>
                </a:solidFill>
              </a:rPr>
              <a:t>[</a:t>
            </a:r>
            <a:r>
              <a:rPr lang="en-US" sz="2400" i="1" dirty="0" smtClean="0">
                <a:solidFill>
                  <a:srgbClr val="003192"/>
                </a:solidFill>
              </a:rPr>
              <a:t>w</a:t>
            </a:r>
            <a:r>
              <a:rPr lang="en-US" sz="2400" dirty="0" smtClean="0">
                <a:solidFill>
                  <a:srgbClr val="003192"/>
                </a:solidFill>
              </a:rPr>
              <a:t>] = </a:t>
            </a:r>
            <a:r>
              <a:rPr lang="en-US" sz="2400" dirty="0" smtClean="0">
                <a:solidFill>
                  <a:srgbClr val="003192"/>
                </a:solidFill>
                <a:sym typeface="Symbol" panose="05050102010706020507" pitchFamily="18" charset="2"/>
              </a:rPr>
              <a:t> then </a:t>
            </a:r>
            <a:r>
              <a:rPr lang="en-US" sz="2400" i="1" dirty="0" smtClean="0">
                <a:solidFill>
                  <a:srgbClr val="003192"/>
                </a:solidFill>
              </a:rPr>
              <a:t>D</a:t>
            </a:r>
            <a:r>
              <a:rPr lang="en-US" sz="2400" i="1" baseline="-25000" dirty="0" smtClean="0">
                <a:solidFill>
                  <a:srgbClr val="003192"/>
                </a:solidFill>
              </a:rPr>
              <a:t>u</a:t>
            </a:r>
            <a:r>
              <a:rPr lang="en-US" sz="2400" dirty="0" smtClean="0">
                <a:solidFill>
                  <a:srgbClr val="003192"/>
                </a:solidFill>
              </a:rPr>
              <a:t>[</a:t>
            </a:r>
            <a:r>
              <a:rPr lang="en-US" sz="2400" i="1" dirty="0" smtClean="0">
                <a:solidFill>
                  <a:srgbClr val="003192"/>
                </a:solidFill>
              </a:rPr>
              <a:t>w</a:t>
            </a:r>
            <a:r>
              <a:rPr lang="en-US" sz="2400" dirty="0" smtClean="0">
                <a:solidFill>
                  <a:srgbClr val="003192"/>
                </a:solidFill>
              </a:rPr>
              <a:t>] + </a:t>
            </a:r>
            <a:r>
              <a:rPr lang="en-US" sz="2400" i="1" dirty="0" err="1" smtClean="0">
                <a:solidFill>
                  <a:srgbClr val="003192"/>
                </a:solidFill>
              </a:rPr>
              <a:t>D</a:t>
            </a:r>
            <a:r>
              <a:rPr lang="en-US" sz="2400" i="1" baseline="-25000" dirty="0" err="1" smtClean="0">
                <a:solidFill>
                  <a:srgbClr val="003192"/>
                </a:solidFill>
              </a:rPr>
              <a:t>w</a:t>
            </a:r>
            <a:r>
              <a:rPr lang="en-US" sz="2400" dirty="0" smtClean="0">
                <a:solidFill>
                  <a:srgbClr val="003192"/>
                </a:solidFill>
              </a:rPr>
              <a:t>[</a:t>
            </a:r>
            <a:r>
              <a:rPr lang="en-US" sz="2400" i="1" dirty="0" smtClean="0">
                <a:solidFill>
                  <a:srgbClr val="003192"/>
                </a:solidFill>
              </a:rPr>
              <a:t>v</a:t>
            </a:r>
            <a:r>
              <a:rPr lang="en-US" sz="2400" dirty="0" smtClean="0">
                <a:solidFill>
                  <a:srgbClr val="003192"/>
                </a:solidFill>
              </a:rPr>
              <a:t>] &lt; </a:t>
            </a:r>
            <a:r>
              <a:rPr lang="en-US" sz="2400" i="1" dirty="0" smtClean="0">
                <a:solidFill>
                  <a:srgbClr val="003192"/>
                </a:solidFill>
              </a:rPr>
              <a:t>D</a:t>
            </a:r>
            <a:r>
              <a:rPr lang="en-US" sz="2400" i="1" baseline="-25000" dirty="0" smtClean="0">
                <a:solidFill>
                  <a:srgbClr val="003192"/>
                </a:solidFill>
              </a:rPr>
              <a:t>u</a:t>
            </a:r>
            <a:r>
              <a:rPr lang="en-US" sz="2400" dirty="0" smtClean="0">
                <a:solidFill>
                  <a:srgbClr val="003192"/>
                </a:solidFill>
              </a:rPr>
              <a:t>[</a:t>
            </a:r>
            <a:r>
              <a:rPr lang="en-US" sz="2400" i="1" dirty="0" smtClean="0">
                <a:solidFill>
                  <a:srgbClr val="003192"/>
                </a:solidFill>
              </a:rPr>
              <a:t>v</a:t>
            </a:r>
            <a:r>
              <a:rPr lang="en-US" sz="2400" dirty="0" smtClean="0">
                <a:solidFill>
                  <a:srgbClr val="003192"/>
                </a:solidFill>
              </a:rPr>
              <a:t>] is false for every </a:t>
            </a:r>
            <a:r>
              <a:rPr lang="en-US" sz="2400" i="1" dirty="0" smtClean="0">
                <a:solidFill>
                  <a:srgbClr val="003192"/>
                </a:solidFill>
              </a:rPr>
              <a:t>v</a:t>
            </a:r>
            <a:r>
              <a:rPr lang="en-US" sz="2400" dirty="0" smtClean="0">
                <a:solidFill>
                  <a:srgbClr val="003192"/>
                </a:solidFill>
              </a:rPr>
              <a:t>.</a:t>
            </a:r>
          </a:p>
          <a:p>
            <a:pPr marL="1028700" lvl="2" indent="0">
              <a:buClr>
                <a:srgbClr val="003192"/>
              </a:buClr>
              <a:buNone/>
            </a:pPr>
            <a:endParaRPr lang="en-US" sz="2400" dirty="0" smtClean="0">
              <a:solidFill>
                <a:srgbClr val="003192"/>
              </a:solidFill>
            </a:endParaRP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Consequently, only the nodes that belong to </a:t>
            </a:r>
            <a:r>
              <a:rPr lang="en-US" sz="2400" i="1" dirty="0" smtClean="0">
                <a:solidFill>
                  <a:srgbClr val="003192"/>
                </a:solidFill>
              </a:rPr>
              <a:t>T</a:t>
            </a:r>
            <a:r>
              <a:rPr lang="en-US" sz="2400" i="1" baseline="-25000" dirty="0" smtClean="0">
                <a:solidFill>
                  <a:srgbClr val="003192"/>
                </a:solidFill>
              </a:rPr>
              <a:t>w</a:t>
            </a:r>
            <a:r>
              <a:rPr lang="en-US" sz="2400" dirty="0" smtClean="0">
                <a:solidFill>
                  <a:srgbClr val="003192"/>
                </a:solidFill>
              </a:rPr>
              <a:t> need to receive </a:t>
            </a:r>
            <a:r>
              <a:rPr lang="en-US" sz="2400" i="1" dirty="0" smtClean="0">
                <a:solidFill>
                  <a:srgbClr val="003192"/>
                </a:solidFill>
              </a:rPr>
              <a:t>w</a:t>
            </a:r>
            <a:r>
              <a:rPr lang="en-US" sz="2400" dirty="0" smtClean="0">
                <a:solidFill>
                  <a:srgbClr val="003192"/>
                </a:solidFill>
              </a:rPr>
              <a:t>’s table, and the broadcast operation can be done efficiently by sending the table </a:t>
            </a:r>
            <a:r>
              <a:rPr lang="en-US" sz="2400" i="1" dirty="0" err="1" smtClean="0">
                <a:solidFill>
                  <a:srgbClr val="003192"/>
                </a:solidFill>
              </a:rPr>
              <a:t>D</a:t>
            </a:r>
            <a:r>
              <a:rPr lang="en-US" sz="2400" i="1" baseline="-25000" dirty="0" err="1" smtClean="0">
                <a:solidFill>
                  <a:srgbClr val="003192"/>
                </a:solidFill>
              </a:rPr>
              <a:t>w</a:t>
            </a:r>
            <a:r>
              <a:rPr lang="en-US" sz="2400" dirty="0" smtClean="0">
                <a:solidFill>
                  <a:srgbClr val="003192"/>
                </a:solidFill>
              </a:rPr>
              <a:t> only via the channels that belong to the tree </a:t>
            </a:r>
            <a:r>
              <a:rPr lang="en-US" sz="2400" i="1" dirty="0" smtClean="0">
                <a:solidFill>
                  <a:srgbClr val="003192"/>
                </a:solidFill>
              </a:rPr>
              <a:t>T</a:t>
            </a:r>
            <a:r>
              <a:rPr lang="en-US" sz="2400" i="1" baseline="-25000" dirty="0" smtClean="0">
                <a:solidFill>
                  <a:srgbClr val="003192"/>
                </a:solidFill>
              </a:rPr>
              <a:t>w</a:t>
            </a:r>
            <a:endParaRPr lang="en-US" sz="2400" dirty="0">
              <a:solidFill>
                <a:srgbClr val="0031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345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065" y="19050"/>
            <a:ext cx="11761470" cy="639746"/>
          </a:xfrm>
        </p:spPr>
        <p:txBody>
          <a:bodyPr>
            <a:normAutofit fontScale="90000"/>
          </a:bodyPr>
          <a:lstStyle/>
          <a:p>
            <a:r>
              <a:rPr lang="en-US" dirty="0"/>
              <a:t>The </a:t>
            </a:r>
            <a:r>
              <a:rPr lang="en-US" dirty="0" err="1"/>
              <a:t>Chandy-Misra</a:t>
            </a:r>
            <a:r>
              <a:rPr lang="en-US" dirty="0"/>
              <a:t> Algorithm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25065" y="876299"/>
            <a:ext cx="11338322" cy="5772151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Tx/>
              <a:buNone/>
            </a:pPr>
            <a:r>
              <a:rPr lang="en-US" sz="2200" dirty="0" err="1" smtClean="0"/>
              <a:t>var</a:t>
            </a:r>
            <a:r>
              <a:rPr lang="en-US" sz="2200" dirty="0" smtClean="0"/>
              <a:t> </a:t>
            </a:r>
            <a:r>
              <a:rPr lang="en-US" sz="2200" i="1" dirty="0" smtClean="0"/>
              <a:t>D</a:t>
            </a:r>
            <a:r>
              <a:rPr lang="en-US" sz="2200" i="1" baseline="-25000" dirty="0" smtClean="0"/>
              <a:t>u</a:t>
            </a:r>
            <a:r>
              <a:rPr lang="en-US" sz="2200" dirty="0" smtClean="0"/>
              <a:t>[</a:t>
            </a:r>
            <a:r>
              <a:rPr lang="en-US" sz="2200" i="1" dirty="0" smtClean="0"/>
              <a:t>v</a:t>
            </a:r>
            <a:r>
              <a:rPr lang="en-US" sz="2200" i="1" baseline="-25000" dirty="0" smtClean="0"/>
              <a:t>0</a:t>
            </a:r>
            <a:r>
              <a:rPr lang="en-US" sz="2200" dirty="0" smtClean="0"/>
              <a:t>]   : weight	</a:t>
            </a:r>
            <a:r>
              <a:rPr lang="en-US" sz="2200" dirty="0" err="1" smtClean="0"/>
              <a:t>init</a:t>
            </a:r>
            <a:r>
              <a:rPr lang="en-US" sz="2200" dirty="0" smtClean="0"/>
              <a:t> </a:t>
            </a:r>
            <a:r>
              <a:rPr lang="en-US" sz="2200" dirty="0" smtClean="0">
                <a:sym typeface="Symbol" panose="05050102010706020507" pitchFamily="18" charset="2"/>
              </a:rPr>
              <a:t> ;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 </a:t>
            </a:r>
            <a:r>
              <a:rPr lang="en-US" sz="2200" i="1" dirty="0" err="1" smtClean="0">
                <a:sym typeface="Symbol" panose="05050102010706020507" pitchFamily="18" charset="2"/>
              </a:rPr>
              <a:t>Nb</a:t>
            </a:r>
            <a:r>
              <a:rPr lang="en-US" sz="22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0</a:t>
            </a:r>
            <a:r>
              <a:rPr lang="en-US" sz="2200" dirty="0" smtClean="0">
                <a:sym typeface="Symbol" panose="05050102010706020507" pitchFamily="18" charset="2"/>
              </a:rPr>
              <a:t>] : node	</a:t>
            </a:r>
            <a:r>
              <a:rPr lang="en-US" sz="2200" dirty="0" err="1" smtClean="0">
                <a:sym typeface="Symbol" panose="05050102010706020507" pitchFamily="18" charset="2"/>
              </a:rPr>
              <a:t>init</a:t>
            </a:r>
            <a:r>
              <a:rPr lang="en-US" sz="2200" dirty="0" smtClean="0">
                <a:sym typeface="Symbol" panose="05050102010706020507" pitchFamily="18" charset="2"/>
              </a:rPr>
              <a:t> </a:t>
            </a:r>
            <a:r>
              <a:rPr lang="en-US" sz="2200" i="1" dirty="0" err="1" smtClean="0">
                <a:sym typeface="Symbol" panose="05050102010706020507" pitchFamily="18" charset="2"/>
              </a:rPr>
              <a:t>udef</a:t>
            </a:r>
            <a:r>
              <a:rPr lang="en-US" sz="2200" dirty="0" smtClean="0">
                <a:sym typeface="Symbol" panose="05050102010706020507" pitchFamily="18" charset="2"/>
              </a:rPr>
              <a:t> ;</a:t>
            </a:r>
          </a:p>
          <a:p>
            <a:pPr>
              <a:spcAft>
                <a:spcPts val="0"/>
              </a:spcAft>
              <a:buFontTx/>
              <a:buNone/>
            </a:pPr>
            <a:endParaRPr lang="en-US" sz="2200" dirty="0" smtClean="0">
              <a:sym typeface="Symbol" panose="05050102010706020507" pitchFamily="18" charset="2"/>
            </a:endParaRP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For node </a:t>
            </a:r>
            <a:r>
              <a:rPr lang="en-US" sz="22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v</a:t>
            </a:r>
            <a:r>
              <a:rPr lang="en-US" sz="2200" i="1" baseline="-25000" dirty="0" smtClean="0">
                <a:solidFill>
                  <a:srgbClr val="C00000"/>
                </a:solidFill>
                <a:sym typeface="Symbol" panose="05050102010706020507" pitchFamily="18" charset="2"/>
              </a:rPr>
              <a:t>0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 only: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begin </a:t>
            </a:r>
            <a:r>
              <a:rPr lang="en-US" sz="2200" i="1" dirty="0" smtClean="0">
                <a:sym typeface="Symbol" panose="05050102010706020507" pitchFamily="18" charset="2"/>
              </a:rPr>
              <a:t>D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v0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0</a:t>
            </a:r>
            <a:r>
              <a:rPr lang="en-US" sz="2200" dirty="0" smtClean="0">
                <a:sym typeface="Symbol" panose="05050102010706020507" pitchFamily="18" charset="2"/>
              </a:rPr>
              <a:t>] = 0 ;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  </a:t>
            </a:r>
            <a:r>
              <a:rPr lang="en-US" sz="2200" dirty="0" err="1" smtClean="0">
                <a:sym typeface="Symbol" panose="05050102010706020507" pitchFamily="18" charset="2"/>
              </a:rPr>
              <a:t>forall</a:t>
            </a:r>
            <a:r>
              <a:rPr lang="en-US" sz="2200" dirty="0" smtClean="0">
                <a:sym typeface="Symbol" panose="05050102010706020507" pitchFamily="18" charset="2"/>
              </a:rPr>
              <a:t> </a:t>
            </a:r>
            <a:r>
              <a:rPr lang="en-US" sz="2200" i="1" dirty="0" smtClean="0">
                <a:sym typeface="Symbol" panose="05050102010706020507" pitchFamily="18" charset="2"/>
              </a:rPr>
              <a:t>w </a:t>
            </a:r>
            <a:r>
              <a:rPr lang="en-US" sz="2200" dirty="0" smtClean="0">
                <a:sym typeface="Symbol" panose="05050102010706020507" pitchFamily="18" charset="2"/>
              </a:rPr>
              <a:t> </a:t>
            </a:r>
            <a:r>
              <a:rPr lang="en-US" sz="2200" i="1" dirty="0" smtClean="0">
                <a:sym typeface="Symbol" panose="05050102010706020507" pitchFamily="18" charset="2"/>
              </a:rPr>
              <a:t>Neigh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v0</a:t>
            </a:r>
            <a:r>
              <a:rPr lang="en-US" sz="2200" dirty="0" smtClean="0">
                <a:sym typeface="Symbol" panose="05050102010706020507" pitchFamily="18" charset="2"/>
              </a:rPr>
              <a:t> do send </a:t>
            </a:r>
            <a:r>
              <a:rPr lang="en-US" sz="2200" dirty="0" err="1" smtClean="0">
                <a:sym typeface="Symbol" panose="05050102010706020507" pitchFamily="18" charset="2"/>
              </a:rPr>
              <a:t>mydist</a:t>
            </a:r>
            <a:r>
              <a:rPr lang="en-US" sz="2200" dirty="0" smtClean="0">
                <a:sym typeface="Symbol" panose="05050102010706020507" pitchFamily="18" charset="2"/>
              </a:rPr>
              <a:t>, 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0</a:t>
            </a:r>
            <a:r>
              <a:rPr lang="en-US" sz="2200" dirty="0" smtClean="0">
                <a:sym typeface="Symbol" panose="05050102010706020507" pitchFamily="18" charset="2"/>
              </a:rPr>
              <a:t>, 0 to </a:t>
            </a:r>
            <a:r>
              <a:rPr lang="en-US" sz="2200" i="1" dirty="0" smtClean="0">
                <a:sym typeface="Symbol" panose="05050102010706020507" pitchFamily="18" charset="2"/>
              </a:rPr>
              <a:t>w</a:t>
            </a:r>
            <a:endParaRPr lang="en-US" sz="2200" dirty="0" smtClean="0">
              <a:sym typeface="Symbol" panose="05050102010706020507" pitchFamily="18" charset="2"/>
            </a:endParaRP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end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Processing a </a:t>
            </a:r>
            <a:r>
              <a:rPr lang="en-US" sz="2200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mydist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, </a:t>
            </a:r>
            <a:r>
              <a:rPr lang="en-US" sz="22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v</a:t>
            </a:r>
            <a:r>
              <a:rPr lang="en-US" sz="2200" i="1" baseline="-25000" dirty="0" smtClean="0">
                <a:solidFill>
                  <a:srgbClr val="C00000"/>
                </a:solidFill>
                <a:sym typeface="Symbol" panose="05050102010706020507" pitchFamily="18" charset="2"/>
              </a:rPr>
              <a:t>0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, </a:t>
            </a:r>
            <a:r>
              <a:rPr lang="en-US" sz="22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d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 message from neighbor </a:t>
            </a:r>
            <a:r>
              <a:rPr lang="en-US" sz="22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w 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by </a:t>
            </a:r>
            <a:r>
              <a:rPr lang="en-US" sz="22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u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: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{ </a:t>
            </a:r>
            <a:r>
              <a:rPr lang="en-US" sz="2200" dirty="0" err="1" smtClean="0">
                <a:sym typeface="Symbol" panose="05050102010706020507" pitchFamily="18" charset="2"/>
              </a:rPr>
              <a:t>mydist</a:t>
            </a:r>
            <a:r>
              <a:rPr lang="en-US" sz="2200" dirty="0" smtClean="0">
                <a:sym typeface="Symbol" panose="05050102010706020507" pitchFamily="18" charset="2"/>
              </a:rPr>
              <a:t>, 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0</a:t>
            </a:r>
            <a:r>
              <a:rPr lang="en-US" sz="2200" dirty="0" smtClean="0">
                <a:sym typeface="Symbol" panose="05050102010706020507" pitchFamily="18" charset="2"/>
              </a:rPr>
              <a:t>, </a:t>
            </a:r>
            <a:r>
              <a:rPr lang="en-US" sz="2200" i="1" dirty="0" smtClean="0">
                <a:sym typeface="Symbol" panose="05050102010706020507" pitchFamily="18" charset="2"/>
              </a:rPr>
              <a:t>d</a:t>
            </a:r>
            <a:r>
              <a:rPr lang="en-US" sz="2200" dirty="0" smtClean="0">
                <a:sym typeface="Symbol" panose="05050102010706020507" pitchFamily="18" charset="2"/>
              </a:rPr>
              <a:t>  </a:t>
            </a:r>
            <a:r>
              <a:rPr lang="en-US" sz="2200" i="1" dirty="0" err="1" smtClean="0">
                <a:sym typeface="Symbol" panose="05050102010706020507" pitchFamily="18" charset="2"/>
              </a:rPr>
              <a:t>M</a:t>
            </a:r>
            <a:r>
              <a:rPr lang="en-US" sz="2200" i="1" baseline="-25000" dirty="0" err="1" smtClean="0">
                <a:sym typeface="Symbol" panose="05050102010706020507" pitchFamily="18" charset="2"/>
              </a:rPr>
              <a:t>wu</a:t>
            </a:r>
            <a:r>
              <a:rPr lang="en-US" sz="2200" dirty="0" smtClean="0">
                <a:sym typeface="Symbol" panose="05050102010706020507" pitchFamily="18" charset="2"/>
              </a:rPr>
              <a:t> }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begin receive </a:t>
            </a:r>
            <a:r>
              <a:rPr lang="en-US" sz="2200" dirty="0" err="1" smtClean="0">
                <a:sym typeface="Symbol" panose="05050102010706020507" pitchFamily="18" charset="2"/>
              </a:rPr>
              <a:t>mydist</a:t>
            </a:r>
            <a:r>
              <a:rPr lang="en-US" sz="2200" dirty="0" smtClean="0">
                <a:sym typeface="Symbol" panose="05050102010706020507" pitchFamily="18" charset="2"/>
              </a:rPr>
              <a:t>, 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0</a:t>
            </a:r>
            <a:r>
              <a:rPr lang="en-US" sz="2200" dirty="0" smtClean="0">
                <a:sym typeface="Symbol" panose="05050102010706020507" pitchFamily="18" charset="2"/>
              </a:rPr>
              <a:t>, </a:t>
            </a:r>
            <a:r>
              <a:rPr lang="en-US" sz="2200" i="1" dirty="0" smtClean="0">
                <a:sym typeface="Symbol" panose="05050102010706020507" pitchFamily="18" charset="2"/>
              </a:rPr>
              <a:t>d</a:t>
            </a:r>
            <a:r>
              <a:rPr lang="en-US" sz="2200" dirty="0" smtClean="0">
                <a:sym typeface="Symbol" panose="05050102010706020507" pitchFamily="18" charset="2"/>
              </a:rPr>
              <a:t> from </a:t>
            </a:r>
            <a:r>
              <a:rPr lang="en-US" sz="2200" i="1" dirty="0" smtClean="0">
                <a:sym typeface="Symbol" panose="05050102010706020507" pitchFamily="18" charset="2"/>
              </a:rPr>
              <a:t>w</a:t>
            </a:r>
            <a:r>
              <a:rPr lang="en-US" sz="2200" dirty="0" smtClean="0">
                <a:sym typeface="Symbol" panose="05050102010706020507" pitchFamily="18" charset="2"/>
              </a:rPr>
              <a:t> ;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if </a:t>
            </a:r>
            <a:r>
              <a:rPr lang="en-US" sz="2200" i="1" dirty="0" smtClean="0">
                <a:sym typeface="Symbol" panose="05050102010706020507" pitchFamily="18" charset="2"/>
              </a:rPr>
              <a:t>d + </a:t>
            </a:r>
            <a:r>
              <a:rPr lang="en-US" sz="2200" i="1" baseline="-25000" dirty="0" err="1" smtClean="0">
                <a:sym typeface="Symbol" panose="05050102010706020507" pitchFamily="18" charset="2"/>
              </a:rPr>
              <a:t>uw</a:t>
            </a:r>
            <a:r>
              <a:rPr lang="en-US" sz="2200" i="1" dirty="0" smtClean="0">
                <a:sym typeface="Symbol" panose="05050102010706020507" pitchFamily="18" charset="2"/>
              </a:rPr>
              <a:t> &lt; D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0</a:t>
            </a:r>
            <a:r>
              <a:rPr lang="en-US" sz="2200" dirty="0" smtClean="0">
                <a:sym typeface="Symbol" panose="05050102010706020507" pitchFamily="18" charset="2"/>
              </a:rPr>
              <a:t>] then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        begin </a:t>
            </a:r>
            <a:r>
              <a:rPr lang="en-US" sz="2200" i="1" dirty="0" smtClean="0">
                <a:sym typeface="Symbol" panose="05050102010706020507" pitchFamily="18" charset="2"/>
              </a:rPr>
              <a:t>D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0</a:t>
            </a:r>
            <a:r>
              <a:rPr lang="en-US" sz="2200" dirty="0" smtClean="0">
                <a:sym typeface="Symbol" panose="05050102010706020507" pitchFamily="18" charset="2"/>
              </a:rPr>
              <a:t>] = </a:t>
            </a:r>
            <a:r>
              <a:rPr lang="en-US" sz="2200" i="1" dirty="0" smtClean="0">
                <a:sym typeface="Symbol" panose="05050102010706020507" pitchFamily="18" charset="2"/>
              </a:rPr>
              <a:t>d + </a:t>
            </a:r>
            <a:r>
              <a:rPr lang="en-US" sz="2200" i="1" baseline="-25000" dirty="0" err="1" smtClean="0">
                <a:sym typeface="Symbol" panose="05050102010706020507" pitchFamily="18" charset="2"/>
              </a:rPr>
              <a:t>uw</a:t>
            </a:r>
            <a:r>
              <a:rPr lang="en-US" sz="2200" i="1" dirty="0" smtClean="0">
                <a:sym typeface="Symbol" panose="05050102010706020507" pitchFamily="18" charset="2"/>
              </a:rPr>
              <a:t> </a:t>
            </a:r>
            <a:r>
              <a:rPr lang="en-US" sz="2200" dirty="0" smtClean="0">
                <a:sym typeface="Symbol" panose="05050102010706020507" pitchFamily="18" charset="2"/>
              </a:rPr>
              <a:t>; </a:t>
            </a:r>
            <a:r>
              <a:rPr lang="en-US" sz="2200" i="1" dirty="0" err="1" smtClean="0">
                <a:sym typeface="Symbol" panose="05050102010706020507" pitchFamily="18" charset="2"/>
              </a:rPr>
              <a:t>Nb</a:t>
            </a:r>
            <a:r>
              <a:rPr lang="en-US" sz="22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0</a:t>
            </a:r>
            <a:r>
              <a:rPr lang="en-US" sz="2200" dirty="0" smtClean="0">
                <a:sym typeface="Symbol" panose="05050102010706020507" pitchFamily="18" charset="2"/>
              </a:rPr>
              <a:t>] = </a:t>
            </a:r>
            <a:r>
              <a:rPr lang="en-US" sz="2200" i="1" dirty="0" smtClean="0">
                <a:sym typeface="Symbol" panose="05050102010706020507" pitchFamily="18" charset="2"/>
              </a:rPr>
              <a:t>w</a:t>
            </a:r>
            <a:r>
              <a:rPr lang="en-US" sz="2200" dirty="0" smtClean="0">
                <a:sym typeface="Symbol" panose="05050102010706020507" pitchFamily="18" charset="2"/>
              </a:rPr>
              <a:t> ;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	     </a:t>
            </a:r>
            <a:r>
              <a:rPr lang="en-US" sz="2200" dirty="0" err="1" smtClean="0">
                <a:sym typeface="Symbol" panose="05050102010706020507" pitchFamily="18" charset="2"/>
              </a:rPr>
              <a:t>forall</a:t>
            </a:r>
            <a:r>
              <a:rPr lang="en-US" sz="2200" dirty="0" smtClean="0">
                <a:sym typeface="Symbol" panose="05050102010706020507" pitchFamily="18" charset="2"/>
              </a:rPr>
              <a:t> </a:t>
            </a:r>
            <a:r>
              <a:rPr lang="en-US" sz="2200" i="1" dirty="0" smtClean="0">
                <a:sym typeface="Symbol" panose="05050102010706020507" pitchFamily="18" charset="2"/>
              </a:rPr>
              <a:t>x </a:t>
            </a:r>
            <a:r>
              <a:rPr lang="en-US" sz="2200" dirty="0" smtClean="0">
                <a:sym typeface="Symbol" panose="05050102010706020507" pitchFamily="18" charset="2"/>
              </a:rPr>
              <a:t> </a:t>
            </a:r>
            <a:r>
              <a:rPr lang="en-US" sz="2200" i="1" dirty="0" err="1" smtClean="0">
                <a:sym typeface="Symbol" panose="05050102010706020507" pitchFamily="18" charset="2"/>
              </a:rPr>
              <a:t>Neigh</a:t>
            </a:r>
            <a:r>
              <a:rPr lang="en-US" sz="22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 do send </a:t>
            </a:r>
            <a:r>
              <a:rPr lang="en-US" sz="2200" dirty="0" err="1" smtClean="0">
                <a:sym typeface="Symbol" panose="05050102010706020507" pitchFamily="18" charset="2"/>
              </a:rPr>
              <a:t>mydist</a:t>
            </a:r>
            <a:r>
              <a:rPr lang="en-US" sz="2200" dirty="0" smtClean="0">
                <a:sym typeface="Symbol" panose="05050102010706020507" pitchFamily="18" charset="2"/>
              </a:rPr>
              <a:t>, 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0</a:t>
            </a:r>
            <a:r>
              <a:rPr lang="en-US" sz="2200" dirty="0" smtClean="0">
                <a:sym typeface="Symbol" panose="05050102010706020507" pitchFamily="18" charset="2"/>
              </a:rPr>
              <a:t>, </a:t>
            </a:r>
            <a:r>
              <a:rPr lang="en-US" sz="2200" i="1" dirty="0" smtClean="0">
                <a:sym typeface="Symbol" panose="05050102010706020507" pitchFamily="18" charset="2"/>
              </a:rPr>
              <a:t>D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0</a:t>
            </a:r>
            <a:r>
              <a:rPr lang="en-US" sz="2200" dirty="0" smtClean="0">
                <a:sym typeface="Symbol" panose="05050102010706020507" pitchFamily="18" charset="2"/>
              </a:rPr>
              <a:t>]  to </a:t>
            </a:r>
            <a:r>
              <a:rPr lang="en-US" sz="2200" i="1" dirty="0" smtClean="0">
                <a:sym typeface="Symbol" panose="05050102010706020507" pitchFamily="18" charset="2"/>
              </a:rPr>
              <a:t>x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i="1" dirty="0" smtClean="0">
                <a:sym typeface="Symbol" panose="05050102010706020507" pitchFamily="18" charset="2"/>
              </a:rPr>
              <a:t>		        </a:t>
            </a:r>
            <a:r>
              <a:rPr lang="en-US" sz="2200" dirty="0" smtClean="0">
                <a:sym typeface="Symbol" panose="05050102010706020507" pitchFamily="18" charset="2"/>
              </a:rPr>
              <a:t>end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end</a:t>
            </a:r>
            <a:endParaRPr lang="en-US" sz="22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00679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</a:t>
            </a:r>
            <a:r>
              <a:rPr lang="en-US" dirty="0" err="1"/>
              <a:t>Netchange</a:t>
            </a:r>
            <a:r>
              <a:rPr lang="en-US" dirty="0"/>
              <a:t> Algorithm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30079" y="1028700"/>
            <a:ext cx="11461907" cy="5772150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100" dirty="0" smtClean="0"/>
              <a:t>Computes routing tables according to </a:t>
            </a:r>
            <a:r>
              <a:rPr lang="en-US" sz="2100" i="1" dirty="0" smtClean="0"/>
              <a:t>minimum-hop </a:t>
            </a:r>
            <a:r>
              <a:rPr lang="en-US" sz="2100" dirty="0" smtClean="0"/>
              <a:t>measure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100" u="sng" dirty="0" smtClean="0"/>
              <a:t>Assumptions:</a:t>
            </a:r>
            <a:endParaRPr lang="en-US" sz="2100" dirty="0" smtClean="0"/>
          </a:p>
          <a:p>
            <a:pPr lvl="2">
              <a:lnSpc>
                <a:spcPct val="90000"/>
              </a:lnSpc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100" dirty="0" smtClean="0"/>
              <a:t>N1: </a:t>
            </a:r>
            <a:r>
              <a:rPr lang="en-US" sz="2100" dirty="0" smtClean="0">
                <a:solidFill>
                  <a:srgbClr val="003192"/>
                </a:solidFill>
              </a:rPr>
              <a:t>The nodes know the size of the network (</a:t>
            </a:r>
            <a:r>
              <a:rPr lang="en-US" sz="2100" i="1" dirty="0" smtClean="0">
                <a:solidFill>
                  <a:srgbClr val="003192"/>
                </a:solidFill>
              </a:rPr>
              <a:t>N</a:t>
            </a:r>
            <a:r>
              <a:rPr lang="en-US" sz="2100" dirty="0" smtClean="0">
                <a:solidFill>
                  <a:srgbClr val="003192"/>
                </a:solidFill>
              </a:rPr>
              <a:t>)</a:t>
            </a:r>
          </a:p>
          <a:p>
            <a:pPr lvl="2">
              <a:lnSpc>
                <a:spcPct val="90000"/>
              </a:lnSpc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100" dirty="0" smtClean="0"/>
              <a:t>N2: </a:t>
            </a:r>
            <a:r>
              <a:rPr lang="en-US" sz="2100" dirty="0" smtClean="0">
                <a:solidFill>
                  <a:srgbClr val="003192"/>
                </a:solidFill>
              </a:rPr>
              <a:t>The channels satisfy the FIFO assumption</a:t>
            </a:r>
          </a:p>
          <a:p>
            <a:pPr lvl="2">
              <a:lnSpc>
                <a:spcPct val="90000"/>
              </a:lnSpc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100" dirty="0" smtClean="0"/>
              <a:t>N3: </a:t>
            </a:r>
            <a:r>
              <a:rPr lang="en-US" sz="2100" dirty="0" smtClean="0">
                <a:solidFill>
                  <a:srgbClr val="003192"/>
                </a:solidFill>
              </a:rPr>
              <a:t>Nodes are notified of failures and repairs of their adjacent channels</a:t>
            </a:r>
          </a:p>
          <a:p>
            <a:pPr lvl="2">
              <a:lnSpc>
                <a:spcPct val="90000"/>
              </a:lnSpc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100" dirty="0" smtClean="0"/>
              <a:t>N4: </a:t>
            </a:r>
            <a:r>
              <a:rPr lang="en-US" sz="2100" dirty="0" smtClean="0">
                <a:solidFill>
                  <a:srgbClr val="003192"/>
                </a:solidFill>
              </a:rPr>
              <a:t>The cost of a path equals the number of channels in the path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100" u="sng" dirty="0" smtClean="0"/>
              <a:t>Requirements: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100" dirty="0" smtClean="0">
                <a:solidFill>
                  <a:srgbClr val="C00000"/>
                </a:solidFill>
              </a:rPr>
              <a:t>R1. </a:t>
            </a:r>
            <a:r>
              <a:rPr lang="en-US" sz="2100" dirty="0" smtClean="0">
                <a:solidFill>
                  <a:srgbClr val="003192"/>
                </a:solidFill>
              </a:rPr>
              <a:t>If the topology of the network remains constant after a finite number of topological changes, then the  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100" dirty="0">
                <a:solidFill>
                  <a:srgbClr val="003192"/>
                </a:solidFill>
              </a:rPr>
              <a:t> </a:t>
            </a:r>
            <a:r>
              <a:rPr lang="en-US" sz="2100" dirty="0" smtClean="0">
                <a:solidFill>
                  <a:srgbClr val="003192"/>
                </a:solidFill>
              </a:rPr>
              <a:t>     algorithm terminates after a finite number of steps.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100" dirty="0" smtClean="0">
                <a:solidFill>
                  <a:srgbClr val="C00000"/>
                </a:solidFill>
              </a:rPr>
              <a:t>R2. </a:t>
            </a:r>
            <a:r>
              <a:rPr lang="en-US" sz="2100" dirty="0" smtClean="0">
                <a:solidFill>
                  <a:srgbClr val="003192"/>
                </a:solidFill>
              </a:rPr>
              <a:t>When the algorithm terminates, the tables </a:t>
            </a:r>
            <a:r>
              <a:rPr lang="en-US" sz="2100" i="1" dirty="0" err="1" smtClean="0">
                <a:solidFill>
                  <a:srgbClr val="003192"/>
                </a:solidFill>
              </a:rPr>
              <a:t>Nb</a:t>
            </a:r>
            <a:r>
              <a:rPr lang="en-US" sz="2100" i="1" baseline="-25000" dirty="0" err="1" smtClean="0">
                <a:solidFill>
                  <a:srgbClr val="003192"/>
                </a:solidFill>
              </a:rPr>
              <a:t>u</a:t>
            </a:r>
            <a:r>
              <a:rPr lang="en-US" sz="2100" dirty="0" smtClean="0">
                <a:solidFill>
                  <a:srgbClr val="003192"/>
                </a:solidFill>
              </a:rPr>
              <a:t>[</a:t>
            </a:r>
            <a:r>
              <a:rPr lang="en-US" sz="2100" i="1" dirty="0" smtClean="0">
                <a:solidFill>
                  <a:srgbClr val="003192"/>
                </a:solidFill>
              </a:rPr>
              <a:t>v</a:t>
            </a:r>
            <a:r>
              <a:rPr lang="en-US" sz="2100" dirty="0" smtClean="0">
                <a:solidFill>
                  <a:srgbClr val="003192"/>
                </a:solidFill>
              </a:rPr>
              <a:t>] satisfy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100" dirty="0" smtClean="0">
                <a:solidFill>
                  <a:srgbClr val="003192"/>
                </a:solidFill>
              </a:rPr>
              <a:t>	(a)  if </a:t>
            </a:r>
            <a:r>
              <a:rPr lang="en-US" sz="2100" i="1" dirty="0" smtClean="0">
                <a:solidFill>
                  <a:srgbClr val="003192"/>
                </a:solidFill>
              </a:rPr>
              <a:t>v = u </a:t>
            </a:r>
            <a:r>
              <a:rPr lang="en-US" sz="2100" dirty="0" smtClean="0">
                <a:solidFill>
                  <a:srgbClr val="003192"/>
                </a:solidFill>
              </a:rPr>
              <a:t>then </a:t>
            </a:r>
            <a:r>
              <a:rPr lang="en-US" sz="2100" i="1" dirty="0" err="1" smtClean="0">
                <a:solidFill>
                  <a:srgbClr val="003192"/>
                </a:solidFill>
              </a:rPr>
              <a:t>Nb</a:t>
            </a:r>
            <a:r>
              <a:rPr lang="en-US" sz="2100" i="1" baseline="-25000" dirty="0" err="1" smtClean="0">
                <a:solidFill>
                  <a:srgbClr val="003192"/>
                </a:solidFill>
              </a:rPr>
              <a:t>u</a:t>
            </a:r>
            <a:r>
              <a:rPr lang="en-US" sz="2100" dirty="0" smtClean="0">
                <a:solidFill>
                  <a:srgbClr val="003192"/>
                </a:solidFill>
              </a:rPr>
              <a:t>[</a:t>
            </a:r>
            <a:r>
              <a:rPr lang="en-US" sz="2100" i="1" dirty="0" smtClean="0">
                <a:solidFill>
                  <a:srgbClr val="003192"/>
                </a:solidFill>
              </a:rPr>
              <a:t>v</a:t>
            </a:r>
            <a:r>
              <a:rPr lang="en-US" sz="2100" dirty="0" smtClean="0">
                <a:solidFill>
                  <a:srgbClr val="003192"/>
                </a:solidFill>
              </a:rPr>
              <a:t>] = </a:t>
            </a:r>
            <a:r>
              <a:rPr lang="en-US" sz="2100" i="1" dirty="0" smtClean="0">
                <a:solidFill>
                  <a:srgbClr val="003192"/>
                </a:solidFill>
              </a:rPr>
              <a:t>local</a:t>
            </a:r>
            <a:r>
              <a:rPr lang="en-US" sz="2100" dirty="0" smtClean="0">
                <a:solidFill>
                  <a:srgbClr val="003192"/>
                </a:solidFill>
              </a:rPr>
              <a:t> 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100" dirty="0" smtClean="0">
                <a:solidFill>
                  <a:srgbClr val="003192"/>
                </a:solidFill>
              </a:rPr>
              <a:t>	(b)  if a path from </a:t>
            </a:r>
            <a:r>
              <a:rPr lang="en-US" sz="2100" i="1" dirty="0" smtClean="0">
                <a:solidFill>
                  <a:srgbClr val="003192"/>
                </a:solidFill>
              </a:rPr>
              <a:t>u </a:t>
            </a:r>
            <a:r>
              <a:rPr lang="en-US" sz="2100" dirty="0" smtClean="0">
                <a:solidFill>
                  <a:srgbClr val="003192"/>
                </a:solidFill>
              </a:rPr>
              <a:t>to </a:t>
            </a:r>
            <a:r>
              <a:rPr lang="en-US" sz="2100" i="1" dirty="0" smtClean="0">
                <a:solidFill>
                  <a:srgbClr val="003192"/>
                </a:solidFill>
              </a:rPr>
              <a:t>v </a:t>
            </a:r>
            <a:r>
              <a:rPr lang="en-US" sz="2100" i="1" dirty="0" smtClean="0">
                <a:solidFill>
                  <a:srgbClr val="003192"/>
                </a:solidFill>
                <a:sym typeface="Symbol" panose="05050102010706020507" pitchFamily="18" charset="2"/>
              </a:rPr>
              <a:t></a:t>
            </a:r>
            <a:r>
              <a:rPr lang="en-US" sz="2100" i="1" dirty="0" smtClean="0">
                <a:solidFill>
                  <a:srgbClr val="003192"/>
                </a:solidFill>
              </a:rPr>
              <a:t> u</a:t>
            </a:r>
            <a:r>
              <a:rPr lang="en-US" sz="2100" dirty="0" smtClean="0">
                <a:solidFill>
                  <a:srgbClr val="003192"/>
                </a:solidFill>
              </a:rPr>
              <a:t> exists then </a:t>
            </a:r>
            <a:r>
              <a:rPr lang="en-US" sz="2100" i="1" dirty="0" err="1" smtClean="0">
                <a:solidFill>
                  <a:srgbClr val="003192"/>
                </a:solidFill>
              </a:rPr>
              <a:t>Nb</a:t>
            </a:r>
            <a:r>
              <a:rPr lang="en-US" sz="2100" i="1" baseline="-25000" dirty="0" err="1" smtClean="0">
                <a:solidFill>
                  <a:srgbClr val="003192"/>
                </a:solidFill>
              </a:rPr>
              <a:t>u</a:t>
            </a:r>
            <a:r>
              <a:rPr lang="en-US" sz="2100" dirty="0" smtClean="0">
                <a:solidFill>
                  <a:srgbClr val="003192"/>
                </a:solidFill>
              </a:rPr>
              <a:t>[</a:t>
            </a:r>
            <a:r>
              <a:rPr lang="en-US" sz="2100" i="1" dirty="0" smtClean="0">
                <a:solidFill>
                  <a:srgbClr val="003192"/>
                </a:solidFill>
              </a:rPr>
              <a:t>v</a:t>
            </a:r>
            <a:r>
              <a:rPr lang="en-US" sz="2100" dirty="0" smtClean="0">
                <a:solidFill>
                  <a:srgbClr val="003192"/>
                </a:solidFill>
              </a:rPr>
              <a:t>] = </a:t>
            </a:r>
            <a:r>
              <a:rPr lang="en-US" sz="2100" i="1" dirty="0" smtClean="0">
                <a:solidFill>
                  <a:srgbClr val="003192"/>
                </a:solidFill>
              </a:rPr>
              <a:t>w</a:t>
            </a:r>
            <a:r>
              <a:rPr lang="en-US" sz="2100" dirty="0" smtClean="0">
                <a:solidFill>
                  <a:srgbClr val="003192"/>
                </a:solidFill>
              </a:rPr>
              <a:t>, where </a:t>
            </a:r>
            <a:r>
              <a:rPr lang="en-US" sz="2100" i="1" dirty="0" smtClean="0">
                <a:solidFill>
                  <a:srgbClr val="003192"/>
                </a:solidFill>
              </a:rPr>
              <a:t>w</a:t>
            </a:r>
            <a:r>
              <a:rPr lang="en-US" sz="2100" dirty="0" smtClean="0">
                <a:solidFill>
                  <a:srgbClr val="003192"/>
                </a:solidFill>
              </a:rPr>
              <a:t> is the first neighbor of </a:t>
            </a:r>
            <a:r>
              <a:rPr lang="en-US" sz="2100" i="1" dirty="0" smtClean="0">
                <a:solidFill>
                  <a:srgbClr val="003192"/>
                </a:solidFill>
              </a:rPr>
              <a:t>u</a:t>
            </a:r>
            <a:r>
              <a:rPr lang="en-US" sz="2100" dirty="0" smtClean="0">
                <a:solidFill>
                  <a:srgbClr val="003192"/>
                </a:solidFill>
              </a:rPr>
              <a:t> on a shortest path    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100" dirty="0" smtClean="0">
                <a:solidFill>
                  <a:srgbClr val="003192"/>
                </a:solidFill>
              </a:rPr>
              <a:t>	      from </a:t>
            </a:r>
            <a:r>
              <a:rPr lang="en-US" sz="2100" i="1" dirty="0" smtClean="0">
                <a:solidFill>
                  <a:srgbClr val="003192"/>
                </a:solidFill>
              </a:rPr>
              <a:t>u </a:t>
            </a:r>
            <a:r>
              <a:rPr lang="en-US" sz="2100" dirty="0" smtClean="0">
                <a:solidFill>
                  <a:srgbClr val="003192"/>
                </a:solidFill>
              </a:rPr>
              <a:t>to </a:t>
            </a:r>
            <a:r>
              <a:rPr lang="en-US" sz="2100" i="1" dirty="0" smtClean="0">
                <a:solidFill>
                  <a:srgbClr val="003192"/>
                </a:solidFill>
              </a:rPr>
              <a:t>v </a:t>
            </a:r>
            <a:r>
              <a:rPr lang="en-US" sz="2100" dirty="0" smtClean="0">
                <a:solidFill>
                  <a:srgbClr val="003192"/>
                </a:solidFill>
              </a:rPr>
              <a:t>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100" dirty="0" smtClean="0">
                <a:solidFill>
                  <a:srgbClr val="003192"/>
                </a:solidFill>
              </a:rPr>
              <a:t>	(c) if no path from </a:t>
            </a:r>
            <a:r>
              <a:rPr lang="en-US" sz="2100" i="1" dirty="0" smtClean="0">
                <a:solidFill>
                  <a:srgbClr val="003192"/>
                </a:solidFill>
              </a:rPr>
              <a:t>u</a:t>
            </a:r>
            <a:r>
              <a:rPr lang="en-US" sz="2100" dirty="0" smtClean="0">
                <a:solidFill>
                  <a:srgbClr val="003192"/>
                </a:solidFill>
              </a:rPr>
              <a:t> to </a:t>
            </a:r>
            <a:r>
              <a:rPr lang="en-US" sz="2100" i="1" dirty="0" smtClean="0">
                <a:solidFill>
                  <a:srgbClr val="003192"/>
                </a:solidFill>
              </a:rPr>
              <a:t>v</a:t>
            </a:r>
            <a:r>
              <a:rPr lang="en-US" sz="2100" dirty="0" smtClean="0">
                <a:solidFill>
                  <a:srgbClr val="003192"/>
                </a:solidFill>
              </a:rPr>
              <a:t> exists then </a:t>
            </a:r>
            <a:r>
              <a:rPr lang="en-US" sz="2100" i="1" dirty="0" err="1" smtClean="0">
                <a:solidFill>
                  <a:srgbClr val="003192"/>
                </a:solidFill>
              </a:rPr>
              <a:t>Nb</a:t>
            </a:r>
            <a:r>
              <a:rPr lang="en-US" sz="2100" i="1" baseline="-25000" dirty="0" err="1" smtClean="0">
                <a:solidFill>
                  <a:srgbClr val="003192"/>
                </a:solidFill>
              </a:rPr>
              <a:t>u</a:t>
            </a:r>
            <a:r>
              <a:rPr lang="en-US" sz="2100" dirty="0" smtClean="0">
                <a:solidFill>
                  <a:srgbClr val="003192"/>
                </a:solidFill>
              </a:rPr>
              <a:t>[</a:t>
            </a:r>
            <a:r>
              <a:rPr lang="en-US" sz="2100" i="1" dirty="0" smtClean="0">
                <a:solidFill>
                  <a:srgbClr val="003192"/>
                </a:solidFill>
              </a:rPr>
              <a:t>v</a:t>
            </a:r>
            <a:r>
              <a:rPr lang="en-US" sz="2100" dirty="0" smtClean="0">
                <a:solidFill>
                  <a:srgbClr val="003192"/>
                </a:solidFill>
              </a:rPr>
              <a:t>] = </a:t>
            </a:r>
            <a:r>
              <a:rPr lang="en-US" sz="2100" i="1" dirty="0" err="1" smtClean="0">
                <a:solidFill>
                  <a:srgbClr val="003192"/>
                </a:solidFill>
              </a:rPr>
              <a:t>udef</a:t>
            </a:r>
            <a:r>
              <a:rPr lang="en-US" sz="2100" i="1" dirty="0" smtClean="0">
                <a:solidFill>
                  <a:srgbClr val="003192"/>
                </a:solidFill>
              </a:rPr>
              <a:t>.</a:t>
            </a:r>
            <a:endParaRPr lang="en-US" sz="2100" i="1" dirty="0">
              <a:solidFill>
                <a:srgbClr val="0031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90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</a:t>
            </a:r>
            <a:r>
              <a:rPr lang="en-US" dirty="0" err="1"/>
              <a:t>Netchange</a:t>
            </a:r>
            <a:r>
              <a:rPr lang="en-US" dirty="0"/>
              <a:t> Algorithm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Rectangle 3075"/>
          <p:cNvSpPr txBox="1">
            <a:spLocks noChangeArrowheads="1"/>
          </p:cNvSpPr>
          <p:nvPr/>
        </p:nvSpPr>
        <p:spPr>
          <a:xfrm>
            <a:off x="738187" y="1009649"/>
            <a:ext cx="10820399" cy="5791201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200" dirty="0" err="1" smtClean="0"/>
              <a:t>var</a:t>
            </a:r>
            <a:r>
              <a:rPr lang="en-US" sz="2200" dirty="0" smtClean="0"/>
              <a:t>   </a:t>
            </a:r>
            <a:r>
              <a:rPr lang="en-US" sz="2200" i="1" dirty="0" err="1" smtClean="0"/>
              <a:t>Neigh</a:t>
            </a:r>
            <a:r>
              <a:rPr lang="en-US" sz="2200" i="1" baseline="-25000" dirty="0" err="1" smtClean="0"/>
              <a:t>u</a:t>
            </a:r>
            <a:r>
              <a:rPr lang="en-US" sz="2200" i="1" baseline="-25000" dirty="0" smtClean="0"/>
              <a:t> </a:t>
            </a:r>
            <a:r>
              <a:rPr lang="en-US" sz="2200" i="1" dirty="0" smtClean="0"/>
              <a:t> </a:t>
            </a:r>
            <a:r>
              <a:rPr lang="en-US" sz="2200" dirty="0" smtClean="0"/>
              <a:t>: set of nodes ;      	</a:t>
            </a:r>
            <a:r>
              <a:rPr lang="en-US" sz="2200" dirty="0" smtClean="0">
                <a:solidFill>
                  <a:srgbClr val="C00000"/>
                </a:solidFill>
              </a:rPr>
              <a:t> // The neighbors of </a:t>
            </a:r>
            <a:r>
              <a:rPr lang="en-US" sz="2200" i="1" dirty="0" smtClean="0">
                <a:solidFill>
                  <a:srgbClr val="C00000"/>
                </a:solidFill>
              </a:rPr>
              <a:t>u</a:t>
            </a:r>
            <a:endParaRPr lang="en-US" sz="2200" dirty="0" smtClean="0">
              <a:solidFill>
                <a:srgbClr val="C00000"/>
              </a:solidFill>
            </a:endParaRPr>
          </a:p>
          <a:p>
            <a:pPr>
              <a:buFontTx/>
              <a:buNone/>
            </a:pPr>
            <a:r>
              <a:rPr lang="en-US" sz="2200" i="1" dirty="0"/>
              <a:t> </a:t>
            </a:r>
            <a:r>
              <a:rPr lang="en-US" sz="2200" i="1" dirty="0" smtClean="0"/>
              <a:t>       D</a:t>
            </a:r>
            <a:r>
              <a:rPr lang="en-US" sz="2200" i="1" baseline="-25000" dirty="0" smtClean="0"/>
              <a:t>u         </a:t>
            </a:r>
            <a:r>
              <a:rPr lang="en-US" sz="2200" dirty="0" smtClean="0"/>
              <a:t>   : array of 0 .. N</a:t>
            </a:r>
            <a:r>
              <a:rPr lang="en-US" sz="2200" dirty="0" smtClean="0">
                <a:sym typeface="Symbol" panose="05050102010706020507" pitchFamily="18" charset="2"/>
              </a:rPr>
              <a:t> ;    	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 // </a:t>
            </a:r>
            <a:r>
              <a:rPr lang="en-US" sz="22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D</a:t>
            </a:r>
            <a:r>
              <a:rPr lang="en-US" sz="2200" i="1" baseline="-25000" dirty="0" smtClean="0">
                <a:solidFill>
                  <a:srgbClr val="C00000"/>
                </a:solidFill>
                <a:sym typeface="Symbol" panose="05050102010706020507" pitchFamily="18" charset="2"/>
              </a:rPr>
              <a:t>u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v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] estimates </a:t>
            </a:r>
            <a:r>
              <a:rPr lang="en-US" sz="22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d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(</a:t>
            </a:r>
            <a:r>
              <a:rPr lang="en-US" sz="2200" i="1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u,v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)</a:t>
            </a:r>
          </a:p>
          <a:p>
            <a:pPr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        </a:t>
            </a:r>
            <a:r>
              <a:rPr lang="en-US" sz="2200" i="1" dirty="0" err="1" smtClean="0">
                <a:sym typeface="Symbol" panose="05050102010706020507" pitchFamily="18" charset="2"/>
              </a:rPr>
              <a:t>Nb</a:t>
            </a:r>
            <a:r>
              <a:rPr lang="en-US" sz="22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 </a:t>
            </a:r>
            <a:r>
              <a:rPr lang="en-US" sz="2200" dirty="0" smtClean="0">
                <a:sym typeface="Symbol" panose="05050102010706020507" pitchFamily="18" charset="2"/>
              </a:rPr>
              <a:t>      : array of nodes ;  	 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// </a:t>
            </a:r>
            <a:r>
              <a:rPr lang="en-US" sz="2200" i="1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Nb</a:t>
            </a:r>
            <a:r>
              <a:rPr lang="en-US" sz="2200" i="1" baseline="-25000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u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v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] is preferred neighbor for </a:t>
            </a:r>
            <a:r>
              <a:rPr lang="en-US" sz="22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v</a:t>
            </a:r>
            <a:endParaRPr lang="en-US" sz="2200" dirty="0" smtClean="0">
              <a:solidFill>
                <a:srgbClr val="C00000"/>
              </a:solidFill>
              <a:sym typeface="Symbol" panose="05050102010706020507" pitchFamily="18" charset="2"/>
            </a:endParaRPr>
          </a:p>
          <a:p>
            <a:pPr>
              <a:buFontTx/>
              <a:buNone/>
            </a:pPr>
            <a:r>
              <a:rPr lang="en-US" sz="2200" i="1" dirty="0" smtClean="0">
                <a:sym typeface="Symbol" panose="05050102010706020507" pitchFamily="18" charset="2"/>
              </a:rPr>
              <a:t>        </a:t>
            </a:r>
            <a:r>
              <a:rPr lang="en-US" sz="2200" i="1" dirty="0" err="1" smtClean="0">
                <a:sym typeface="Symbol" panose="05050102010706020507" pitchFamily="18" charset="2"/>
              </a:rPr>
              <a:t>ndis</a:t>
            </a:r>
            <a:r>
              <a:rPr lang="en-US" sz="22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    : array of 0 .. N ;</a:t>
            </a:r>
            <a:r>
              <a:rPr lang="en-US" sz="2200" dirty="0" smtClean="0">
                <a:solidFill>
                  <a:srgbClr val="FF0000"/>
                </a:solidFill>
                <a:sym typeface="Symbol" panose="05050102010706020507" pitchFamily="18" charset="2"/>
              </a:rPr>
              <a:t>    	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 // </a:t>
            </a:r>
            <a:r>
              <a:rPr lang="en-US" sz="2200" i="1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ndis</a:t>
            </a:r>
            <a:r>
              <a:rPr lang="en-US" sz="2200" i="1" baseline="-25000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u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w, v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] estimates </a:t>
            </a:r>
            <a:r>
              <a:rPr lang="en-US" sz="22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d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(</a:t>
            </a:r>
            <a:r>
              <a:rPr lang="en-US" sz="2200" i="1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w,v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)</a:t>
            </a:r>
          </a:p>
          <a:p>
            <a:pPr>
              <a:buFontTx/>
              <a:buNone/>
            </a:pPr>
            <a:endParaRPr lang="en-US" sz="2200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>
              <a:buFontTx/>
              <a:buNone/>
            </a:pP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Initialization:</a:t>
            </a:r>
          </a:p>
          <a:p>
            <a:pPr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begin </a:t>
            </a:r>
            <a:r>
              <a:rPr lang="en-US" sz="2200" dirty="0" err="1" smtClean="0">
                <a:sym typeface="Symbol" panose="05050102010706020507" pitchFamily="18" charset="2"/>
              </a:rPr>
              <a:t>forall</a:t>
            </a:r>
            <a:r>
              <a:rPr lang="en-US" sz="2200" dirty="0" smtClean="0">
                <a:sym typeface="Symbol" panose="05050102010706020507" pitchFamily="18" charset="2"/>
              </a:rPr>
              <a:t> </a:t>
            </a:r>
            <a:r>
              <a:rPr lang="en-US" sz="2200" i="1" dirty="0" smtClean="0">
                <a:sym typeface="Symbol" panose="05050102010706020507" pitchFamily="18" charset="2"/>
              </a:rPr>
              <a:t>w </a:t>
            </a:r>
            <a:r>
              <a:rPr lang="en-US" sz="2200" dirty="0" smtClean="0">
                <a:sym typeface="Symbol" panose="05050102010706020507" pitchFamily="18" charset="2"/>
              </a:rPr>
              <a:t> </a:t>
            </a:r>
            <a:r>
              <a:rPr lang="en-US" sz="2200" i="1" dirty="0" err="1" smtClean="0">
                <a:sym typeface="Symbol" panose="05050102010706020507" pitchFamily="18" charset="2"/>
              </a:rPr>
              <a:t>Neigh</a:t>
            </a:r>
            <a:r>
              <a:rPr lang="en-US" sz="22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200" i="1" dirty="0" smtClean="0">
                <a:sym typeface="Symbol" panose="05050102010706020507" pitchFamily="18" charset="2"/>
              </a:rPr>
              <a:t>, v </a:t>
            </a:r>
            <a:r>
              <a:rPr lang="en-US" sz="2200" dirty="0" smtClean="0">
                <a:sym typeface="Symbol" panose="05050102010706020507" pitchFamily="18" charset="2"/>
              </a:rPr>
              <a:t> 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dirty="0" smtClean="0">
                <a:sym typeface="Symbol" panose="05050102010706020507" pitchFamily="18" charset="2"/>
              </a:rPr>
              <a:t> do </a:t>
            </a:r>
            <a:r>
              <a:rPr lang="en-US" sz="2200" i="1" dirty="0" err="1" smtClean="0">
                <a:sym typeface="Symbol" panose="05050102010706020507" pitchFamily="18" charset="2"/>
              </a:rPr>
              <a:t>ndis</a:t>
            </a:r>
            <a:r>
              <a:rPr lang="en-US" sz="22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w, v</a:t>
            </a:r>
            <a:r>
              <a:rPr lang="en-US" sz="2200" dirty="0" smtClean="0">
                <a:sym typeface="Symbol" panose="05050102010706020507" pitchFamily="18" charset="2"/>
              </a:rPr>
              <a:t>] = </a:t>
            </a:r>
            <a:r>
              <a:rPr lang="en-US" sz="2200" i="1" dirty="0" smtClean="0">
                <a:sym typeface="Symbol" panose="05050102010706020507" pitchFamily="18" charset="2"/>
              </a:rPr>
              <a:t>N </a:t>
            </a:r>
            <a:r>
              <a:rPr lang="en-US" sz="2200" dirty="0" smtClean="0">
                <a:sym typeface="Symbol" panose="05050102010706020507" pitchFamily="18" charset="2"/>
              </a:rPr>
              <a:t>;</a:t>
            </a:r>
          </a:p>
          <a:p>
            <a:pPr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  </a:t>
            </a:r>
            <a:r>
              <a:rPr lang="en-US" sz="2200" dirty="0" err="1" smtClean="0">
                <a:sym typeface="Symbol" panose="05050102010706020507" pitchFamily="18" charset="2"/>
              </a:rPr>
              <a:t>forall</a:t>
            </a:r>
            <a:r>
              <a:rPr lang="en-US" sz="2200" dirty="0" smtClean="0">
                <a:sym typeface="Symbol" panose="05050102010706020507" pitchFamily="18" charset="2"/>
              </a:rPr>
              <a:t> </a:t>
            </a:r>
            <a:r>
              <a:rPr lang="en-US" sz="2200" i="1" dirty="0" smtClean="0">
                <a:sym typeface="Symbol" panose="05050102010706020507" pitchFamily="18" charset="2"/>
              </a:rPr>
              <a:t>v </a:t>
            </a:r>
            <a:r>
              <a:rPr lang="en-US" sz="2200" dirty="0" smtClean="0">
                <a:sym typeface="Symbol" panose="05050102010706020507" pitchFamily="18" charset="2"/>
              </a:rPr>
              <a:t> 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dirty="0" smtClean="0">
                <a:sym typeface="Symbol" panose="05050102010706020507" pitchFamily="18" charset="2"/>
              </a:rPr>
              <a:t> do</a:t>
            </a:r>
          </a:p>
          <a:p>
            <a:pPr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      begin </a:t>
            </a:r>
            <a:r>
              <a:rPr lang="en-US" sz="2200" i="1" dirty="0" smtClean="0">
                <a:sym typeface="Symbol" panose="05050102010706020507" pitchFamily="18" charset="2"/>
              </a:rPr>
              <a:t>D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dirty="0" smtClean="0">
                <a:sym typeface="Symbol" panose="05050102010706020507" pitchFamily="18" charset="2"/>
              </a:rPr>
              <a:t>] = </a:t>
            </a:r>
            <a:r>
              <a:rPr lang="en-US" sz="2200" i="1" dirty="0" smtClean="0">
                <a:sym typeface="Symbol" panose="05050102010706020507" pitchFamily="18" charset="2"/>
              </a:rPr>
              <a:t>N</a:t>
            </a:r>
            <a:r>
              <a:rPr lang="en-US" sz="2200" dirty="0" smtClean="0">
                <a:sym typeface="Symbol" panose="05050102010706020507" pitchFamily="18" charset="2"/>
              </a:rPr>
              <a:t> ; </a:t>
            </a:r>
            <a:r>
              <a:rPr lang="en-US" sz="2200" i="1" dirty="0" err="1" smtClean="0">
                <a:sym typeface="Symbol" panose="05050102010706020507" pitchFamily="18" charset="2"/>
              </a:rPr>
              <a:t>Nb</a:t>
            </a:r>
            <a:r>
              <a:rPr lang="en-US" sz="22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dirty="0" smtClean="0">
                <a:sym typeface="Symbol" panose="05050102010706020507" pitchFamily="18" charset="2"/>
              </a:rPr>
              <a:t>] = </a:t>
            </a:r>
            <a:r>
              <a:rPr lang="en-US" sz="2200" i="1" dirty="0" err="1" smtClean="0">
                <a:sym typeface="Symbol" panose="05050102010706020507" pitchFamily="18" charset="2"/>
              </a:rPr>
              <a:t>udef</a:t>
            </a:r>
            <a:r>
              <a:rPr lang="en-US" sz="2200" dirty="0" smtClean="0">
                <a:sym typeface="Symbol" panose="05050102010706020507" pitchFamily="18" charset="2"/>
              </a:rPr>
              <a:t> end ;</a:t>
            </a:r>
          </a:p>
          <a:p>
            <a:pPr>
              <a:buFontTx/>
              <a:buNone/>
            </a:pPr>
            <a:r>
              <a:rPr lang="en-US" sz="2200" i="1" dirty="0" smtClean="0">
                <a:sym typeface="Symbol" panose="05050102010706020507" pitchFamily="18" charset="2"/>
              </a:rPr>
              <a:t>		  D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] = 0 ; </a:t>
            </a:r>
            <a:r>
              <a:rPr lang="en-US" sz="2200" i="1" dirty="0" err="1" smtClean="0">
                <a:sym typeface="Symbol" panose="05050102010706020507" pitchFamily="18" charset="2"/>
              </a:rPr>
              <a:t>Nb</a:t>
            </a:r>
            <a:r>
              <a:rPr lang="en-US" sz="22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] = </a:t>
            </a:r>
            <a:r>
              <a:rPr lang="en-US" sz="2200" i="1" dirty="0" smtClean="0">
                <a:sym typeface="Symbol" panose="05050102010706020507" pitchFamily="18" charset="2"/>
              </a:rPr>
              <a:t>local</a:t>
            </a:r>
            <a:r>
              <a:rPr lang="en-US" sz="2200" dirty="0" smtClean="0">
                <a:sym typeface="Symbol" panose="05050102010706020507" pitchFamily="18" charset="2"/>
              </a:rPr>
              <a:t> ;</a:t>
            </a:r>
          </a:p>
          <a:p>
            <a:pPr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  </a:t>
            </a:r>
            <a:r>
              <a:rPr lang="en-US" sz="2200" dirty="0" err="1" smtClean="0">
                <a:sym typeface="Symbol" panose="05050102010706020507" pitchFamily="18" charset="2"/>
              </a:rPr>
              <a:t>forall</a:t>
            </a:r>
            <a:r>
              <a:rPr lang="en-US" sz="2200" dirty="0" smtClean="0">
                <a:sym typeface="Symbol" panose="05050102010706020507" pitchFamily="18" charset="2"/>
              </a:rPr>
              <a:t> </a:t>
            </a:r>
            <a:r>
              <a:rPr lang="en-US" sz="2200" i="1" dirty="0" smtClean="0">
                <a:sym typeface="Symbol" panose="05050102010706020507" pitchFamily="18" charset="2"/>
              </a:rPr>
              <a:t>w </a:t>
            </a:r>
            <a:r>
              <a:rPr lang="en-US" sz="2200" dirty="0" smtClean="0">
                <a:sym typeface="Symbol" panose="05050102010706020507" pitchFamily="18" charset="2"/>
              </a:rPr>
              <a:t> </a:t>
            </a:r>
            <a:r>
              <a:rPr lang="en-US" sz="2200" i="1" dirty="0" err="1" smtClean="0">
                <a:sym typeface="Symbol" panose="05050102010706020507" pitchFamily="18" charset="2"/>
              </a:rPr>
              <a:t>Neigh</a:t>
            </a:r>
            <a:r>
              <a:rPr lang="en-US" sz="22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 do send </a:t>
            </a:r>
            <a:r>
              <a:rPr lang="en-US" sz="2200" dirty="0" err="1" smtClean="0">
                <a:sym typeface="Symbol" panose="05050102010706020507" pitchFamily="18" charset="2"/>
              </a:rPr>
              <a:t>mydist</a:t>
            </a:r>
            <a:r>
              <a:rPr lang="en-US" sz="2200" dirty="0" smtClean="0">
                <a:sym typeface="Symbol" panose="05050102010706020507" pitchFamily="18" charset="2"/>
              </a:rPr>
              <a:t>, </a:t>
            </a:r>
            <a:r>
              <a:rPr lang="en-US" sz="2200" i="1" dirty="0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, 0 to </a:t>
            </a:r>
            <a:r>
              <a:rPr lang="en-US" sz="2200" i="1" dirty="0" smtClean="0">
                <a:sym typeface="Symbol" panose="05050102010706020507" pitchFamily="18" charset="2"/>
              </a:rPr>
              <a:t>w</a:t>
            </a:r>
            <a:endParaRPr lang="en-US" sz="2200" dirty="0" smtClean="0">
              <a:sym typeface="Symbol" panose="05050102010706020507" pitchFamily="18" charset="2"/>
            </a:endParaRPr>
          </a:p>
          <a:p>
            <a:pPr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end</a:t>
            </a:r>
          </a:p>
          <a:p>
            <a:pPr>
              <a:buFontTx/>
              <a:buNone/>
            </a:pPr>
            <a:endParaRPr lang="en-US" sz="22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9757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</a:t>
            </a:r>
            <a:r>
              <a:rPr lang="en-US" dirty="0" err="1"/>
              <a:t>Netchange</a:t>
            </a:r>
            <a:r>
              <a:rPr lang="en-US" dirty="0"/>
              <a:t> Algorithm contd.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399" y="933451"/>
            <a:ext cx="10872787" cy="5867400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Procedure </a:t>
            </a:r>
            <a:r>
              <a:rPr lang="en-US" sz="2200" i="1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Recompute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( </a:t>
            </a:r>
            <a:r>
              <a:rPr lang="en-US" sz="22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v 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):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begin if </a:t>
            </a:r>
            <a:r>
              <a:rPr lang="en-US" sz="2200" i="1" dirty="0" smtClean="0">
                <a:sym typeface="Symbol" panose="05050102010706020507" pitchFamily="18" charset="2"/>
              </a:rPr>
              <a:t>v = u</a:t>
            </a:r>
            <a:endParaRPr lang="en-US" sz="2200" dirty="0" smtClean="0">
              <a:sym typeface="Symbol" panose="05050102010706020507" pitchFamily="18" charset="2"/>
            </a:endParaRP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then begin </a:t>
            </a:r>
            <a:r>
              <a:rPr lang="en-US" sz="2200" i="1" dirty="0" smtClean="0">
                <a:sym typeface="Symbol" panose="05050102010706020507" pitchFamily="18" charset="2"/>
              </a:rPr>
              <a:t>D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dirty="0" smtClean="0">
                <a:sym typeface="Symbol" panose="05050102010706020507" pitchFamily="18" charset="2"/>
              </a:rPr>
              <a:t>] = 0 ; </a:t>
            </a:r>
            <a:r>
              <a:rPr lang="en-US" sz="2200" i="1" dirty="0" err="1" smtClean="0">
                <a:sym typeface="Symbol" panose="05050102010706020507" pitchFamily="18" charset="2"/>
              </a:rPr>
              <a:t>Nb</a:t>
            </a:r>
            <a:r>
              <a:rPr lang="en-US" sz="22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dirty="0" smtClean="0">
                <a:sym typeface="Symbol" panose="05050102010706020507" pitchFamily="18" charset="2"/>
              </a:rPr>
              <a:t>] = </a:t>
            </a:r>
            <a:r>
              <a:rPr lang="en-US" sz="2200" i="1" dirty="0" smtClean="0">
                <a:sym typeface="Symbol" panose="05050102010706020507" pitchFamily="18" charset="2"/>
              </a:rPr>
              <a:t>local</a:t>
            </a:r>
            <a:r>
              <a:rPr lang="en-US" sz="2200" dirty="0" smtClean="0">
                <a:sym typeface="Symbol" panose="05050102010706020507" pitchFamily="18" charset="2"/>
              </a:rPr>
              <a:t> end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else begin 	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// estimate distance to </a:t>
            </a:r>
            <a:r>
              <a:rPr lang="en-US" sz="22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v</a:t>
            </a:r>
            <a:endParaRPr lang="en-US" sz="2200" dirty="0" smtClean="0">
              <a:solidFill>
                <a:srgbClr val="C00000"/>
              </a:solidFill>
              <a:sym typeface="Symbol" panose="05050102010706020507" pitchFamily="18" charset="2"/>
            </a:endParaRP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	</a:t>
            </a:r>
            <a:r>
              <a:rPr lang="en-US" sz="2200" i="1" dirty="0" smtClean="0">
                <a:sym typeface="Symbol" panose="05050102010706020507" pitchFamily="18" charset="2"/>
              </a:rPr>
              <a:t>d = </a:t>
            </a:r>
            <a:r>
              <a:rPr lang="en-US" sz="2200" dirty="0" smtClean="0">
                <a:sym typeface="Symbol" panose="05050102010706020507" pitchFamily="18" charset="2"/>
              </a:rPr>
              <a:t>1 + min{ </a:t>
            </a:r>
            <a:r>
              <a:rPr lang="en-US" sz="2200" i="1" dirty="0" err="1" smtClean="0">
                <a:sym typeface="Symbol" panose="05050102010706020507" pitchFamily="18" charset="2"/>
              </a:rPr>
              <a:t>ndis</a:t>
            </a:r>
            <a:r>
              <a:rPr lang="en-US" sz="22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err="1" smtClean="0">
                <a:sym typeface="Symbol" panose="05050102010706020507" pitchFamily="18" charset="2"/>
              </a:rPr>
              <a:t>w,v</a:t>
            </a:r>
            <a:r>
              <a:rPr lang="en-US" sz="2200" dirty="0" smtClean="0">
                <a:sym typeface="Symbol" panose="05050102010706020507" pitchFamily="18" charset="2"/>
              </a:rPr>
              <a:t>] : </a:t>
            </a:r>
            <a:r>
              <a:rPr lang="en-US" sz="2200" i="1" dirty="0" smtClean="0">
                <a:sym typeface="Symbol" panose="05050102010706020507" pitchFamily="18" charset="2"/>
              </a:rPr>
              <a:t>w </a:t>
            </a:r>
            <a:r>
              <a:rPr lang="en-US" sz="2200" dirty="0" smtClean="0">
                <a:sym typeface="Symbol" panose="05050102010706020507" pitchFamily="18" charset="2"/>
              </a:rPr>
              <a:t> </a:t>
            </a:r>
            <a:r>
              <a:rPr lang="en-US" sz="2200" i="1" dirty="0" err="1" smtClean="0">
                <a:sym typeface="Symbol" panose="05050102010706020507" pitchFamily="18" charset="2"/>
              </a:rPr>
              <a:t>Neigh</a:t>
            </a:r>
            <a:r>
              <a:rPr lang="en-US" sz="22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 } ;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	if </a:t>
            </a:r>
            <a:r>
              <a:rPr lang="en-US" sz="2200" i="1" dirty="0" smtClean="0">
                <a:sym typeface="Symbol" panose="05050102010706020507" pitchFamily="18" charset="2"/>
              </a:rPr>
              <a:t>d &lt; N </a:t>
            </a:r>
            <a:r>
              <a:rPr lang="en-US" sz="2200" dirty="0" smtClean="0">
                <a:sym typeface="Symbol" panose="05050102010706020507" pitchFamily="18" charset="2"/>
              </a:rPr>
              <a:t>then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	  begin 	</a:t>
            </a:r>
            <a:r>
              <a:rPr lang="en-US" sz="2200" i="1" dirty="0" smtClean="0">
                <a:sym typeface="Symbol" panose="05050102010706020507" pitchFamily="18" charset="2"/>
              </a:rPr>
              <a:t>D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dirty="0" smtClean="0">
                <a:sym typeface="Symbol" panose="05050102010706020507" pitchFamily="18" charset="2"/>
              </a:rPr>
              <a:t>] = </a:t>
            </a:r>
            <a:r>
              <a:rPr lang="en-US" sz="2200" i="1" dirty="0" smtClean="0">
                <a:sym typeface="Symbol" panose="05050102010706020507" pitchFamily="18" charset="2"/>
              </a:rPr>
              <a:t>d </a:t>
            </a:r>
            <a:r>
              <a:rPr lang="en-US" sz="2200" dirty="0" smtClean="0">
                <a:sym typeface="Symbol" panose="05050102010706020507" pitchFamily="18" charset="2"/>
              </a:rPr>
              <a:t>;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		</a:t>
            </a:r>
            <a:r>
              <a:rPr lang="en-US" sz="2200" i="1" dirty="0" err="1" smtClean="0">
                <a:sym typeface="Symbol" panose="05050102010706020507" pitchFamily="18" charset="2"/>
              </a:rPr>
              <a:t>Nb</a:t>
            </a:r>
            <a:r>
              <a:rPr lang="en-US" sz="22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dirty="0" smtClean="0">
                <a:sym typeface="Symbol" panose="05050102010706020507" pitchFamily="18" charset="2"/>
              </a:rPr>
              <a:t>] = </a:t>
            </a:r>
            <a:r>
              <a:rPr lang="en-US" sz="2200" i="1" dirty="0" smtClean="0">
                <a:sym typeface="Symbol" panose="05050102010706020507" pitchFamily="18" charset="2"/>
              </a:rPr>
              <a:t>w</a:t>
            </a:r>
            <a:r>
              <a:rPr lang="en-US" sz="2200" dirty="0" smtClean="0">
                <a:sym typeface="Symbol" panose="05050102010706020507" pitchFamily="18" charset="2"/>
              </a:rPr>
              <a:t> with 1 + </a:t>
            </a:r>
            <a:r>
              <a:rPr lang="en-US" sz="2200" i="1" dirty="0" err="1" smtClean="0">
                <a:sym typeface="Symbol" panose="05050102010706020507" pitchFamily="18" charset="2"/>
              </a:rPr>
              <a:t>ndis</a:t>
            </a:r>
            <a:r>
              <a:rPr lang="en-US" sz="22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err="1" smtClean="0">
                <a:sym typeface="Symbol" panose="05050102010706020507" pitchFamily="18" charset="2"/>
              </a:rPr>
              <a:t>w,v</a:t>
            </a:r>
            <a:r>
              <a:rPr lang="en-US" sz="2200" dirty="0" smtClean="0">
                <a:sym typeface="Symbol" panose="05050102010706020507" pitchFamily="18" charset="2"/>
              </a:rPr>
              <a:t>] = </a:t>
            </a:r>
            <a:r>
              <a:rPr lang="en-US" sz="2200" i="1" dirty="0" smtClean="0">
                <a:sym typeface="Symbol" panose="05050102010706020507" pitchFamily="18" charset="2"/>
              </a:rPr>
              <a:t>d</a:t>
            </a:r>
            <a:endParaRPr lang="en-US" sz="2200" dirty="0" smtClean="0">
              <a:sym typeface="Symbol" panose="05050102010706020507" pitchFamily="18" charset="2"/>
            </a:endParaRP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	  end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	else begin </a:t>
            </a:r>
            <a:r>
              <a:rPr lang="en-US" sz="2200" i="1" dirty="0" smtClean="0">
                <a:sym typeface="Symbol" panose="05050102010706020507" pitchFamily="18" charset="2"/>
              </a:rPr>
              <a:t>D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dirty="0" smtClean="0">
                <a:sym typeface="Symbol" panose="05050102010706020507" pitchFamily="18" charset="2"/>
              </a:rPr>
              <a:t>] = </a:t>
            </a:r>
            <a:r>
              <a:rPr lang="en-US" sz="2200" i="1" dirty="0" smtClean="0">
                <a:sym typeface="Symbol" panose="05050102010706020507" pitchFamily="18" charset="2"/>
              </a:rPr>
              <a:t>N</a:t>
            </a:r>
            <a:r>
              <a:rPr lang="en-US" sz="2200" dirty="0" smtClean="0">
                <a:sym typeface="Symbol" panose="05050102010706020507" pitchFamily="18" charset="2"/>
              </a:rPr>
              <a:t> ; </a:t>
            </a:r>
            <a:r>
              <a:rPr lang="en-US" sz="2200" i="1" dirty="0" err="1" smtClean="0">
                <a:sym typeface="Symbol" panose="05050102010706020507" pitchFamily="18" charset="2"/>
              </a:rPr>
              <a:t>Nb</a:t>
            </a:r>
            <a:r>
              <a:rPr lang="en-US" sz="22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dirty="0" smtClean="0">
                <a:sym typeface="Symbol" panose="05050102010706020507" pitchFamily="18" charset="2"/>
              </a:rPr>
              <a:t>] = </a:t>
            </a:r>
            <a:r>
              <a:rPr lang="en-US" sz="2200" i="1" dirty="0" err="1" smtClean="0">
                <a:sym typeface="Symbol" panose="05050102010706020507" pitchFamily="18" charset="2"/>
              </a:rPr>
              <a:t>udef</a:t>
            </a:r>
            <a:r>
              <a:rPr lang="en-US" sz="2200" dirty="0" smtClean="0">
                <a:sym typeface="Symbol" panose="05050102010706020507" pitchFamily="18" charset="2"/>
              </a:rPr>
              <a:t> end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          end ;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if </a:t>
            </a:r>
            <a:r>
              <a:rPr lang="en-US" sz="2200" i="1" dirty="0" smtClean="0">
                <a:sym typeface="Symbol" panose="05050102010706020507" pitchFamily="18" charset="2"/>
              </a:rPr>
              <a:t>D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dirty="0" smtClean="0">
                <a:sym typeface="Symbol" panose="05050102010706020507" pitchFamily="18" charset="2"/>
              </a:rPr>
              <a:t>] has changed then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        </a:t>
            </a:r>
            <a:r>
              <a:rPr lang="en-US" sz="2200" dirty="0" err="1" smtClean="0">
                <a:sym typeface="Symbol" panose="05050102010706020507" pitchFamily="18" charset="2"/>
              </a:rPr>
              <a:t>forall</a:t>
            </a:r>
            <a:r>
              <a:rPr lang="en-US" sz="2200" dirty="0" smtClean="0">
                <a:sym typeface="Symbol" panose="05050102010706020507" pitchFamily="18" charset="2"/>
              </a:rPr>
              <a:t> </a:t>
            </a:r>
            <a:r>
              <a:rPr lang="en-US" sz="2200" i="1" dirty="0" smtClean="0">
                <a:sym typeface="Symbol" panose="05050102010706020507" pitchFamily="18" charset="2"/>
              </a:rPr>
              <a:t>x </a:t>
            </a:r>
            <a:r>
              <a:rPr lang="en-US" sz="2200" dirty="0" smtClean="0">
                <a:sym typeface="Symbol" panose="05050102010706020507" pitchFamily="18" charset="2"/>
              </a:rPr>
              <a:t> </a:t>
            </a:r>
            <a:r>
              <a:rPr lang="en-US" sz="2200" i="1" dirty="0" err="1" smtClean="0">
                <a:sym typeface="Symbol" panose="05050102010706020507" pitchFamily="18" charset="2"/>
              </a:rPr>
              <a:t>Neigh</a:t>
            </a:r>
            <a:r>
              <a:rPr lang="en-US" sz="22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 do send </a:t>
            </a:r>
            <a:r>
              <a:rPr lang="en-US" sz="2200" dirty="0" err="1" smtClean="0">
                <a:sym typeface="Symbol" panose="05050102010706020507" pitchFamily="18" charset="2"/>
              </a:rPr>
              <a:t>mydist</a:t>
            </a:r>
            <a:r>
              <a:rPr lang="en-US" sz="2200" dirty="0" smtClean="0">
                <a:sym typeface="Symbol" panose="05050102010706020507" pitchFamily="18" charset="2"/>
              </a:rPr>
              <a:t>, 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dirty="0" smtClean="0">
                <a:sym typeface="Symbol" panose="05050102010706020507" pitchFamily="18" charset="2"/>
              </a:rPr>
              <a:t>, </a:t>
            </a:r>
            <a:r>
              <a:rPr lang="en-US" sz="2200" i="1" dirty="0" smtClean="0">
                <a:sym typeface="Symbol" panose="05050102010706020507" pitchFamily="18" charset="2"/>
              </a:rPr>
              <a:t>D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dirty="0" smtClean="0">
                <a:sym typeface="Symbol" panose="05050102010706020507" pitchFamily="18" charset="2"/>
              </a:rPr>
              <a:t>]  to </a:t>
            </a:r>
            <a:r>
              <a:rPr lang="en-US" sz="2200" i="1" dirty="0" smtClean="0">
                <a:sym typeface="Symbol" panose="05050102010706020507" pitchFamily="18" charset="2"/>
              </a:rPr>
              <a:t>x</a:t>
            </a:r>
            <a:endParaRPr lang="en-US" sz="2200" dirty="0" smtClean="0">
              <a:sym typeface="Symbol" panose="05050102010706020507" pitchFamily="18" charset="2"/>
            </a:endParaRP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end</a:t>
            </a:r>
            <a:endParaRPr lang="en-US" sz="22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0734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</a:t>
            </a:r>
            <a:r>
              <a:rPr lang="en-US" dirty="0" err="1"/>
              <a:t>Netchange</a:t>
            </a:r>
            <a:r>
              <a:rPr lang="en-US" dirty="0"/>
              <a:t> Algorithm contd.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30080" y="857250"/>
            <a:ext cx="11341416" cy="5791201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000" dirty="0" smtClean="0">
                <a:solidFill>
                  <a:srgbClr val="C00000"/>
                </a:solidFill>
                <a:sym typeface="Symbol" panose="05050102010706020507" pitchFamily="18" charset="2"/>
              </a:rPr>
              <a:t>Processing a </a:t>
            </a:r>
            <a:r>
              <a:rPr lang="en-US" sz="2000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mydist</a:t>
            </a:r>
            <a:r>
              <a:rPr lang="en-US" sz="2000" dirty="0" smtClean="0">
                <a:solidFill>
                  <a:srgbClr val="C00000"/>
                </a:solidFill>
                <a:sym typeface="Symbol" panose="05050102010706020507" pitchFamily="18" charset="2"/>
              </a:rPr>
              <a:t>, </a:t>
            </a:r>
            <a:r>
              <a:rPr lang="en-US" sz="20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v</a:t>
            </a:r>
            <a:r>
              <a:rPr lang="en-US" sz="2000" dirty="0" smtClean="0">
                <a:solidFill>
                  <a:srgbClr val="C00000"/>
                </a:solidFill>
                <a:sym typeface="Symbol" panose="05050102010706020507" pitchFamily="18" charset="2"/>
              </a:rPr>
              <a:t>, </a:t>
            </a:r>
            <a:r>
              <a:rPr lang="en-US" sz="20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d</a:t>
            </a:r>
            <a:r>
              <a:rPr lang="en-US" sz="2000" dirty="0" smtClean="0">
                <a:solidFill>
                  <a:srgbClr val="C00000"/>
                </a:solidFill>
                <a:sym typeface="Symbol" panose="05050102010706020507" pitchFamily="18" charset="2"/>
              </a:rPr>
              <a:t> message from neighbor </a:t>
            </a:r>
            <a:r>
              <a:rPr lang="en-US" sz="20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w</a:t>
            </a:r>
            <a:r>
              <a:rPr lang="en-US" sz="2000" dirty="0" smtClean="0">
                <a:solidFill>
                  <a:srgbClr val="C00000"/>
                </a:solidFill>
                <a:sym typeface="Symbol" panose="05050102010706020507" pitchFamily="18" charset="2"/>
              </a:rPr>
              <a:t>: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{ A </a:t>
            </a:r>
            <a:r>
              <a:rPr lang="en-US" sz="2000" dirty="0" err="1" smtClean="0">
                <a:sym typeface="Symbol" panose="05050102010706020507" pitchFamily="18" charset="2"/>
              </a:rPr>
              <a:t>mydist</a:t>
            </a:r>
            <a:r>
              <a:rPr lang="en-US" sz="2000" dirty="0" smtClean="0">
                <a:sym typeface="Symbol" panose="05050102010706020507" pitchFamily="18" charset="2"/>
              </a:rPr>
              <a:t>, </a:t>
            </a:r>
            <a:r>
              <a:rPr lang="en-US" sz="2000" i="1" dirty="0" smtClean="0">
                <a:sym typeface="Symbol" panose="05050102010706020507" pitchFamily="18" charset="2"/>
              </a:rPr>
              <a:t>v</a:t>
            </a:r>
            <a:r>
              <a:rPr lang="en-US" sz="2000" dirty="0" smtClean="0">
                <a:sym typeface="Symbol" panose="05050102010706020507" pitchFamily="18" charset="2"/>
              </a:rPr>
              <a:t>, </a:t>
            </a:r>
            <a:r>
              <a:rPr lang="en-US" sz="2000" i="1" dirty="0" smtClean="0">
                <a:sym typeface="Symbol" panose="05050102010706020507" pitchFamily="18" charset="2"/>
              </a:rPr>
              <a:t>d</a:t>
            </a:r>
            <a:r>
              <a:rPr lang="en-US" sz="2000" dirty="0" smtClean="0">
                <a:sym typeface="Symbol" panose="05050102010706020507" pitchFamily="18" charset="2"/>
              </a:rPr>
              <a:t> is at the head of </a:t>
            </a:r>
            <a:r>
              <a:rPr lang="en-US" sz="2000" i="1" dirty="0" err="1" smtClean="0">
                <a:sym typeface="Symbol" panose="05050102010706020507" pitchFamily="18" charset="2"/>
              </a:rPr>
              <a:t>Q</a:t>
            </a:r>
            <a:r>
              <a:rPr lang="en-US" sz="2000" i="1" baseline="-25000" dirty="0" err="1" smtClean="0">
                <a:sym typeface="Symbol" panose="05050102010706020507" pitchFamily="18" charset="2"/>
              </a:rPr>
              <a:t>wv</a:t>
            </a:r>
            <a:r>
              <a:rPr lang="en-US" sz="2000" dirty="0" smtClean="0">
                <a:sym typeface="Symbol" panose="05050102010706020507" pitchFamily="18" charset="2"/>
              </a:rPr>
              <a:t> }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begin receive </a:t>
            </a:r>
            <a:r>
              <a:rPr lang="en-US" sz="2000" dirty="0" err="1" smtClean="0">
                <a:sym typeface="Symbol" panose="05050102010706020507" pitchFamily="18" charset="2"/>
              </a:rPr>
              <a:t>mydist</a:t>
            </a:r>
            <a:r>
              <a:rPr lang="en-US" sz="2000" dirty="0" smtClean="0">
                <a:sym typeface="Symbol" panose="05050102010706020507" pitchFamily="18" charset="2"/>
              </a:rPr>
              <a:t>, </a:t>
            </a:r>
            <a:r>
              <a:rPr lang="en-US" sz="2000" i="1" dirty="0" smtClean="0">
                <a:sym typeface="Symbol" panose="05050102010706020507" pitchFamily="18" charset="2"/>
              </a:rPr>
              <a:t>v</a:t>
            </a:r>
            <a:r>
              <a:rPr lang="en-US" sz="2000" dirty="0" smtClean="0">
                <a:sym typeface="Symbol" panose="05050102010706020507" pitchFamily="18" charset="2"/>
              </a:rPr>
              <a:t>, </a:t>
            </a:r>
            <a:r>
              <a:rPr lang="en-US" sz="2000" i="1" dirty="0" smtClean="0">
                <a:sym typeface="Symbol" panose="05050102010706020507" pitchFamily="18" charset="2"/>
              </a:rPr>
              <a:t>d</a:t>
            </a:r>
            <a:r>
              <a:rPr lang="en-US" sz="2000" dirty="0" smtClean="0">
                <a:sym typeface="Symbol" panose="05050102010706020507" pitchFamily="18" charset="2"/>
              </a:rPr>
              <a:t> from </a:t>
            </a:r>
            <a:r>
              <a:rPr lang="en-US" sz="2000" i="1" dirty="0" smtClean="0">
                <a:sym typeface="Symbol" panose="05050102010706020507" pitchFamily="18" charset="2"/>
              </a:rPr>
              <a:t>w</a:t>
            </a:r>
            <a:r>
              <a:rPr lang="en-US" sz="2000" dirty="0" smtClean="0">
                <a:sym typeface="Symbol" panose="05050102010706020507" pitchFamily="18" charset="2"/>
              </a:rPr>
              <a:t> ;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	</a:t>
            </a:r>
            <a:r>
              <a:rPr lang="en-US" sz="2000" i="1" dirty="0" err="1" smtClean="0">
                <a:sym typeface="Symbol" panose="05050102010706020507" pitchFamily="18" charset="2"/>
              </a:rPr>
              <a:t>ndis</a:t>
            </a:r>
            <a:r>
              <a:rPr lang="en-US" sz="20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000" dirty="0" smtClean="0">
                <a:sym typeface="Symbol" panose="05050102010706020507" pitchFamily="18" charset="2"/>
              </a:rPr>
              <a:t>[</a:t>
            </a:r>
            <a:r>
              <a:rPr lang="en-US" sz="2000" i="1" dirty="0" err="1" smtClean="0">
                <a:sym typeface="Symbol" panose="05050102010706020507" pitchFamily="18" charset="2"/>
              </a:rPr>
              <a:t>w,v</a:t>
            </a:r>
            <a:r>
              <a:rPr lang="en-US" sz="2000" dirty="0" smtClean="0">
                <a:sym typeface="Symbol" panose="05050102010706020507" pitchFamily="18" charset="2"/>
              </a:rPr>
              <a:t>] = </a:t>
            </a:r>
            <a:r>
              <a:rPr lang="en-US" sz="2000" i="1" dirty="0" smtClean="0">
                <a:sym typeface="Symbol" panose="05050102010706020507" pitchFamily="18" charset="2"/>
              </a:rPr>
              <a:t>d </a:t>
            </a:r>
            <a:r>
              <a:rPr lang="en-US" sz="2000" dirty="0" smtClean="0">
                <a:sym typeface="Symbol" panose="05050102010706020507" pitchFamily="18" charset="2"/>
              </a:rPr>
              <a:t>; </a:t>
            </a:r>
            <a:r>
              <a:rPr lang="en-US" sz="2000" i="1" dirty="0" err="1" smtClean="0">
                <a:sym typeface="Symbol" panose="05050102010706020507" pitchFamily="18" charset="2"/>
              </a:rPr>
              <a:t>Recompute</a:t>
            </a:r>
            <a:r>
              <a:rPr lang="en-US" sz="2000" dirty="0" smtClean="0">
                <a:sym typeface="Symbol" panose="05050102010706020507" pitchFamily="18" charset="2"/>
              </a:rPr>
              <a:t>( </a:t>
            </a:r>
            <a:r>
              <a:rPr lang="en-US" sz="2000" i="1" dirty="0" smtClean="0">
                <a:sym typeface="Symbol" panose="05050102010706020507" pitchFamily="18" charset="2"/>
              </a:rPr>
              <a:t>v </a:t>
            </a:r>
            <a:r>
              <a:rPr lang="en-US" sz="2000" dirty="0" smtClean="0">
                <a:sym typeface="Symbol" panose="05050102010706020507" pitchFamily="18" charset="2"/>
              </a:rPr>
              <a:t>)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end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endParaRPr lang="en-US" sz="2000" dirty="0" smtClean="0">
              <a:sym typeface="Symbol" panose="05050102010706020507" pitchFamily="18" charset="2"/>
            </a:endParaRP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000" dirty="0" smtClean="0">
                <a:solidFill>
                  <a:srgbClr val="C00000"/>
                </a:solidFill>
                <a:sym typeface="Symbol" panose="05050102010706020507" pitchFamily="18" charset="2"/>
              </a:rPr>
              <a:t>Upon failure of channel </a:t>
            </a:r>
            <a:r>
              <a:rPr lang="en-US" sz="2000" i="1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uw</a:t>
            </a:r>
            <a:r>
              <a:rPr lang="en-US" sz="2000" dirty="0" smtClean="0">
                <a:solidFill>
                  <a:srgbClr val="C00000"/>
                </a:solidFill>
                <a:sym typeface="Symbol" panose="05050102010706020507" pitchFamily="18" charset="2"/>
              </a:rPr>
              <a:t>: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begin receive fail, </a:t>
            </a:r>
            <a:r>
              <a:rPr lang="en-US" sz="2000" i="1" dirty="0" smtClean="0">
                <a:sym typeface="Symbol" panose="05050102010706020507" pitchFamily="18" charset="2"/>
              </a:rPr>
              <a:t>w</a:t>
            </a:r>
            <a:r>
              <a:rPr lang="en-US" sz="2000" dirty="0" smtClean="0">
                <a:sym typeface="Symbol" panose="05050102010706020507" pitchFamily="18" charset="2"/>
              </a:rPr>
              <a:t> ; </a:t>
            </a:r>
            <a:r>
              <a:rPr lang="en-US" sz="2000" i="1" dirty="0" err="1" smtClean="0">
                <a:sym typeface="Symbol" panose="05050102010706020507" pitchFamily="18" charset="2"/>
              </a:rPr>
              <a:t>Neigh</a:t>
            </a:r>
            <a:r>
              <a:rPr lang="en-US" sz="20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000" i="1" dirty="0" smtClean="0">
                <a:sym typeface="Symbol" panose="05050102010706020507" pitchFamily="18" charset="2"/>
              </a:rPr>
              <a:t> = </a:t>
            </a:r>
            <a:r>
              <a:rPr lang="en-US" sz="2000" i="1" dirty="0" err="1" smtClean="0">
                <a:sym typeface="Symbol" panose="05050102010706020507" pitchFamily="18" charset="2"/>
              </a:rPr>
              <a:t>Neigh</a:t>
            </a:r>
            <a:r>
              <a:rPr lang="en-US" sz="20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000" i="1" dirty="0" smtClean="0">
                <a:sym typeface="Symbol" panose="05050102010706020507" pitchFamily="18" charset="2"/>
              </a:rPr>
              <a:t> </a:t>
            </a:r>
            <a:r>
              <a:rPr lang="en-US" sz="2000" dirty="0" smtClean="0">
                <a:sym typeface="Symbol" panose="05050102010706020507" pitchFamily="18" charset="2"/>
              </a:rPr>
              <a:t>\ {</a:t>
            </a:r>
            <a:r>
              <a:rPr lang="en-US" sz="2000" i="1" dirty="0" smtClean="0">
                <a:sym typeface="Symbol" panose="05050102010706020507" pitchFamily="18" charset="2"/>
              </a:rPr>
              <a:t>w</a:t>
            </a:r>
            <a:r>
              <a:rPr lang="en-US" sz="2000" dirty="0" smtClean="0">
                <a:sym typeface="Symbol" panose="05050102010706020507" pitchFamily="18" charset="2"/>
              </a:rPr>
              <a:t>} ;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	</a:t>
            </a:r>
            <a:r>
              <a:rPr lang="en-US" sz="2000" dirty="0" err="1" smtClean="0">
                <a:sym typeface="Symbol" panose="05050102010706020507" pitchFamily="18" charset="2"/>
              </a:rPr>
              <a:t>forall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i="1" dirty="0" smtClean="0">
                <a:sym typeface="Symbol" panose="05050102010706020507" pitchFamily="18" charset="2"/>
              </a:rPr>
              <a:t>v </a:t>
            </a:r>
            <a:r>
              <a:rPr lang="en-US" sz="2000" dirty="0" smtClean="0">
                <a:sym typeface="Symbol" panose="05050102010706020507" pitchFamily="18" charset="2"/>
              </a:rPr>
              <a:t> </a:t>
            </a:r>
            <a:r>
              <a:rPr lang="en-US" sz="2000" i="1" dirty="0" smtClean="0">
                <a:sym typeface="Symbol" panose="05050102010706020507" pitchFamily="18" charset="2"/>
              </a:rPr>
              <a:t>V</a:t>
            </a:r>
            <a:r>
              <a:rPr lang="en-US" sz="2000" dirty="0" smtClean="0">
                <a:sym typeface="Symbol" panose="05050102010706020507" pitchFamily="18" charset="2"/>
              </a:rPr>
              <a:t> do </a:t>
            </a:r>
            <a:r>
              <a:rPr lang="en-US" sz="2000" i="1" dirty="0" err="1" smtClean="0">
                <a:sym typeface="Symbol" panose="05050102010706020507" pitchFamily="18" charset="2"/>
              </a:rPr>
              <a:t>Recompute</a:t>
            </a:r>
            <a:r>
              <a:rPr lang="en-US" sz="2000" dirty="0" smtClean="0">
                <a:sym typeface="Symbol" panose="05050102010706020507" pitchFamily="18" charset="2"/>
              </a:rPr>
              <a:t>( </a:t>
            </a:r>
            <a:r>
              <a:rPr lang="en-US" sz="2000" i="1" dirty="0" smtClean="0">
                <a:sym typeface="Symbol" panose="05050102010706020507" pitchFamily="18" charset="2"/>
              </a:rPr>
              <a:t>v </a:t>
            </a:r>
            <a:r>
              <a:rPr lang="en-US" sz="2000" dirty="0" smtClean="0">
                <a:sym typeface="Symbol" panose="05050102010706020507" pitchFamily="18" charset="2"/>
              </a:rPr>
              <a:t>)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end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endParaRPr lang="en-US" sz="2000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000" dirty="0" smtClean="0">
                <a:solidFill>
                  <a:srgbClr val="C00000"/>
                </a:solidFill>
                <a:sym typeface="Symbol" panose="05050102010706020507" pitchFamily="18" charset="2"/>
              </a:rPr>
              <a:t>Upon repair of channel </a:t>
            </a:r>
            <a:r>
              <a:rPr lang="en-US" sz="2000" i="1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uw</a:t>
            </a:r>
            <a:r>
              <a:rPr lang="en-US" sz="2000" dirty="0" smtClean="0">
                <a:solidFill>
                  <a:srgbClr val="C00000"/>
                </a:solidFill>
                <a:sym typeface="Symbol" panose="05050102010706020507" pitchFamily="18" charset="2"/>
              </a:rPr>
              <a:t>: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begin receive repair, </a:t>
            </a:r>
            <a:r>
              <a:rPr lang="en-US" sz="2000" i="1" dirty="0" smtClean="0">
                <a:sym typeface="Symbol" panose="05050102010706020507" pitchFamily="18" charset="2"/>
              </a:rPr>
              <a:t>w</a:t>
            </a:r>
            <a:r>
              <a:rPr lang="en-US" sz="2000" dirty="0" smtClean="0">
                <a:sym typeface="Symbol" panose="05050102010706020507" pitchFamily="18" charset="2"/>
              </a:rPr>
              <a:t> ; </a:t>
            </a:r>
            <a:r>
              <a:rPr lang="en-US" sz="2000" i="1" dirty="0" err="1" smtClean="0">
                <a:sym typeface="Symbol" panose="05050102010706020507" pitchFamily="18" charset="2"/>
              </a:rPr>
              <a:t>Neigh</a:t>
            </a:r>
            <a:r>
              <a:rPr lang="en-US" sz="20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000" i="1" dirty="0" smtClean="0">
                <a:sym typeface="Symbol" panose="05050102010706020507" pitchFamily="18" charset="2"/>
              </a:rPr>
              <a:t> = </a:t>
            </a:r>
            <a:r>
              <a:rPr lang="en-US" sz="2000" i="1" dirty="0" err="1" smtClean="0">
                <a:sym typeface="Symbol" panose="05050102010706020507" pitchFamily="18" charset="2"/>
              </a:rPr>
              <a:t>Neigh</a:t>
            </a:r>
            <a:r>
              <a:rPr lang="en-US" sz="20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000" i="1" dirty="0" smtClean="0">
                <a:sym typeface="Symbol" panose="05050102010706020507" pitchFamily="18" charset="2"/>
              </a:rPr>
              <a:t> </a:t>
            </a:r>
            <a:r>
              <a:rPr lang="en-US" sz="2000" dirty="0" smtClean="0">
                <a:sym typeface="Symbol" panose="05050102010706020507" pitchFamily="18" charset="2"/>
              </a:rPr>
              <a:t>U {</a:t>
            </a:r>
            <a:r>
              <a:rPr lang="en-US" sz="2000" i="1" dirty="0" smtClean="0">
                <a:sym typeface="Symbol" panose="05050102010706020507" pitchFamily="18" charset="2"/>
              </a:rPr>
              <a:t>w</a:t>
            </a:r>
            <a:r>
              <a:rPr lang="en-US" sz="2000" dirty="0" smtClean="0">
                <a:sym typeface="Symbol" panose="05050102010706020507" pitchFamily="18" charset="2"/>
              </a:rPr>
              <a:t>} ;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	</a:t>
            </a:r>
            <a:r>
              <a:rPr lang="en-US" sz="2000" dirty="0" err="1" smtClean="0">
                <a:sym typeface="Symbol" panose="05050102010706020507" pitchFamily="18" charset="2"/>
              </a:rPr>
              <a:t>forall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i="1" dirty="0" smtClean="0">
                <a:sym typeface="Symbol" panose="05050102010706020507" pitchFamily="18" charset="2"/>
              </a:rPr>
              <a:t>v </a:t>
            </a:r>
            <a:r>
              <a:rPr lang="en-US" sz="2000" dirty="0" smtClean="0">
                <a:sym typeface="Symbol" panose="05050102010706020507" pitchFamily="18" charset="2"/>
              </a:rPr>
              <a:t> </a:t>
            </a:r>
            <a:r>
              <a:rPr lang="en-US" sz="2000" i="1" dirty="0" smtClean="0">
                <a:sym typeface="Symbol" panose="05050102010706020507" pitchFamily="18" charset="2"/>
              </a:rPr>
              <a:t>V</a:t>
            </a:r>
            <a:r>
              <a:rPr lang="en-US" sz="2000" dirty="0" smtClean="0">
                <a:sym typeface="Symbol" panose="05050102010706020507" pitchFamily="18" charset="2"/>
              </a:rPr>
              <a:t> do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	        begin </a:t>
            </a:r>
            <a:r>
              <a:rPr lang="en-US" sz="2000" i="1" dirty="0" err="1" smtClean="0">
                <a:sym typeface="Symbol" panose="05050102010706020507" pitchFamily="18" charset="2"/>
              </a:rPr>
              <a:t>ndis</a:t>
            </a:r>
            <a:r>
              <a:rPr lang="en-US" sz="20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000" dirty="0" smtClean="0">
                <a:sym typeface="Symbol" panose="05050102010706020507" pitchFamily="18" charset="2"/>
              </a:rPr>
              <a:t>[</a:t>
            </a:r>
            <a:r>
              <a:rPr lang="en-US" sz="2000" i="1" dirty="0" err="1" smtClean="0">
                <a:sym typeface="Symbol" panose="05050102010706020507" pitchFamily="18" charset="2"/>
              </a:rPr>
              <a:t>w,v</a:t>
            </a:r>
            <a:r>
              <a:rPr lang="en-US" sz="2000" dirty="0" smtClean="0">
                <a:sym typeface="Symbol" panose="05050102010706020507" pitchFamily="18" charset="2"/>
              </a:rPr>
              <a:t>] = </a:t>
            </a:r>
            <a:r>
              <a:rPr lang="en-US" sz="2000" i="1" dirty="0" smtClean="0">
                <a:sym typeface="Symbol" panose="05050102010706020507" pitchFamily="18" charset="2"/>
              </a:rPr>
              <a:t>N </a:t>
            </a:r>
            <a:r>
              <a:rPr lang="en-US" sz="2000" dirty="0" smtClean="0">
                <a:sym typeface="Symbol" panose="05050102010706020507" pitchFamily="18" charset="2"/>
              </a:rPr>
              <a:t>; </a:t>
            </a:r>
            <a:endParaRPr lang="en-US" sz="2000" i="1" dirty="0" smtClean="0">
              <a:sym typeface="Symbol" panose="05050102010706020507" pitchFamily="18" charset="2"/>
            </a:endParaRP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		    send </a:t>
            </a:r>
            <a:r>
              <a:rPr lang="en-US" sz="2000" dirty="0" err="1" smtClean="0">
                <a:sym typeface="Symbol" panose="05050102010706020507" pitchFamily="18" charset="2"/>
              </a:rPr>
              <a:t>mydist</a:t>
            </a:r>
            <a:r>
              <a:rPr lang="en-US" sz="2000" dirty="0" smtClean="0">
                <a:sym typeface="Symbol" panose="05050102010706020507" pitchFamily="18" charset="2"/>
              </a:rPr>
              <a:t>, </a:t>
            </a:r>
            <a:r>
              <a:rPr lang="en-US" sz="2000" i="1" dirty="0" smtClean="0">
                <a:sym typeface="Symbol" panose="05050102010706020507" pitchFamily="18" charset="2"/>
              </a:rPr>
              <a:t>v</a:t>
            </a:r>
            <a:r>
              <a:rPr lang="en-US" sz="2000" dirty="0" smtClean="0">
                <a:sym typeface="Symbol" panose="05050102010706020507" pitchFamily="18" charset="2"/>
              </a:rPr>
              <a:t>, </a:t>
            </a:r>
            <a:r>
              <a:rPr lang="en-US" sz="2000" i="1" dirty="0" smtClean="0">
                <a:sym typeface="Symbol" panose="05050102010706020507" pitchFamily="18" charset="2"/>
              </a:rPr>
              <a:t>D</a:t>
            </a:r>
            <a:r>
              <a:rPr lang="en-US" sz="2000" i="1" baseline="-25000" dirty="0" smtClean="0">
                <a:sym typeface="Symbol" panose="05050102010706020507" pitchFamily="18" charset="2"/>
              </a:rPr>
              <a:t>u</a:t>
            </a:r>
            <a:r>
              <a:rPr lang="en-US" sz="2000" dirty="0" smtClean="0">
                <a:sym typeface="Symbol" panose="05050102010706020507" pitchFamily="18" charset="2"/>
              </a:rPr>
              <a:t>[</a:t>
            </a:r>
            <a:r>
              <a:rPr lang="en-US" sz="2000" i="1" dirty="0" smtClean="0">
                <a:sym typeface="Symbol" panose="05050102010706020507" pitchFamily="18" charset="2"/>
              </a:rPr>
              <a:t>v</a:t>
            </a:r>
            <a:r>
              <a:rPr lang="en-US" sz="2000" dirty="0" smtClean="0">
                <a:sym typeface="Symbol" panose="05050102010706020507" pitchFamily="18" charset="2"/>
              </a:rPr>
              <a:t>]  to </a:t>
            </a:r>
            <a:r>
              <a:rPr lang="en-US" sz="2000" i="1" dirty="0" smtClean="0">
                <a:sym typeface="Symbol" panose="05050102010706020507" pitchFamily="18" charset="2"/>
              </a:rPr>
              <a:t>w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000" i="1" dirty="0" smtClean="0">
                <a:sym typeface="Symbol" panose="05050102010706020507" pitchFamily="18" charset="2"/>
              </a:rPr>
              <a:t>		        </a:t>
            </a:r>
            <a:r>
              <a:rPr lang="en-US" sz="2000" dirty="0" smtClean="0">
                <a:sym typeface="Symbol" panose="05050102010706020507" pitchFamily="18" charset="2"/>
              </a:rPr>
              <a:t>end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end</a:t>
            </a:r>
            <a:endParaRPr lang="en-US" sz="20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9415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Example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1987" y="974995"/>
            <a:ext cx="11551444" cy="5615556"/>
          </a:xfrm>
        </p:spPr>
        <p:txBody>
          <a:bodyPr/>
          <a:lstStyle/>
          <a:p>
            <a:r>
              <a:rPr lang="en-IN" dirty="0" smtClean="0"/>
              <a:t>Let us observe how this network comes up. 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19187" y="1704288"/>
            <a:ext cx="2971800" cy="1531515"/>
            <a:chOff x="1576387" y="1771650"/>
            <a:chExt cx="2971800" cy="1600200"/>
          </a:xfrm>
        </p:grpSpPr>
        <p:sp>
          <p:nvSpPr>
            <p:cNvPr id="6" name="Oval 5"/>
            <p:cNvSpPr/>
            <p:nvPr/>
          </p:nvSpPr>
          <p:spPr>
            <a:xfrm>
              <a:off x="1576387" y="177165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914" dirty="0"/>
                <a:t>A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871787" y="177546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914" dirty="0"/>
                <a:t>B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1576387" y="299085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914" dirty="0"/>
                <a:t>D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2871787" y="299085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914" dirty="0"/>
                <a:t>E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4167187" y="299085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914" dirty="0"/>
                <a:t>F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4158614" y="177546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914" dirty="0"/>
                <a:t>C</a:t>
              </a:r>
            </a:p>
          </p:txBody>
        </p:sp>
        <p:cxnSp>
          <p:nvCxnSpPr>
            <p:cNvPr id="13" name="Straight Connector 12"/>
            <p:cNvCxnSpPr>
              <a:stCxn id="6" idx="6"/>
              <a:endCxn id="7" idx="2"/>
            </p:cNvCxnSpPr>
            <p:nvPr/>
          </p:nvCxnSpPr>
          <p:spPr>
            <a:xfrm>
              <a:off x="1957387" y="1962150"/>
              <a:ext cx="914400" cy="381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7" idx="4"/>
            </p:cNvCxnSpPr>
            <p:nvPr/>
          </p:nvCxnSpPr>
          <p:spPr>
            <a:xfrm>
              <a:off x="3062287" y="2156460"/>
              <a:ext cx="0" cy="83439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6" idx="4"/>
              <a:endCxn id="8" idx="0"/>
            </p:cNvCxnSpPr>
            <p:nvPr/>
          </p:nvCxnSpPr>
          <p:spPr>
            <a:xfrm>
              <a:off x="1766887" y="2152650"/>
              <a:ext cx="0" cy="838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8" idx="6"/>
              <a:endCxn id="9" idx="2"/>
            </p:cNvCxnSpPr>
            <p:nvPr/>
          </p:nvCxnSpPr>
          <p:spPr>
            <a:xfrm>
              <a:off x="1957387" y="3181350"/>
              <a:ext cx="9144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endCxn id="10" idx="2"/>
            </p:cNvCxnSpPr>
            <p:nvPr/>
          </p:nvCxnSpPr>
          <p:spPr>
            <a:xfrm>
              <a:off x="3252787" y="3181350"/>
              <a:ext cx="9144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endCxn id="10" idx="0"/>
            </p:cNvCxnSpPr>
            <p:nvPr/>
          </p:nvCxnSpPr>
          <p:spPr>
            <a:xfrm>
              <a:off x="4349115" y="2156460"/>
              <a:ext cx="8572" cy="83439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661988" y="3462691"/>
            <a:ext cx="6206554" cy="3494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8190" indent="-32819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106" b="1" dirty="0" err="1">
                <a:latin typeface="Arial Narrow" panose="020B0606020202030204" pitchFamily="34" charset="0"/>
              </a:rPr>
              <a:t>ndis</a:t>
            </a:r>
            <a:r>
              <a:rPr lang="en-US" sz="2106" b="1" baseline="-25000" dirty="0" err="1">
                <a:latin typeface="Arial Narrow" panose="020B0606020202030204" pitchFamily="34" charset="0"/>
              </a:rPr>
              <a:t>u</a:t>
            </a:r>
            <a:r>
              <a:rPr lang="en-US" sz="2106" b="1" dirty="0">
                <a:latin typeface="Arial Narrow" panose="020B0606020202030204" pitchFamily="34" charset="0"/>
              </a:rPr>
              <a:t> [</a:t>
            </a:r>
            <a:r>
              <a:rPr lang="en-US" sz="2106" b="1" dirty="0" err="1">
                <a:latin typeface="Arial Narrow" panose="020B0606020202030204" pitchFamily="34" charset="0"/>
              </a:rPr>
              <a:t>w,v</a:t>
            </a:r>
            <a:r>
              <a:rPr lang="en-US" sz="2106" b="1" dirty="0">
                <a:latin typeface="Arial Narrow" panose="020B0606020202030204" pitchFamily="34" charset="0"/>
              </a:rPr>
              <a:t>] = N  for all w in </a:t>
            </a:r>
            <a:r>
              <a:rPr lang="en-US" sz="2106" b="1" dirty="0" err="1">
                <a:latin typeface="Arial Narrow" panose="020B0606020202030204" pitchFamily="34" charset="0"/>
              </a:rPr>
              <a:t>Neigh</a:t>
            </a:r>
            <a:r>
              <a:rPr lang="en-US" sz="2106" b="1" baseline="-25000" dirty="0" err="1">
                <a:latin typeface="Arial Narrow" panose="020B0606020202030204" pitchFamily="34" charset="0"/>
              </a:rPr>
              <a:t>u</a:t>
            </a:r>
            <a:endParaRPr lang="en-US" sz="2106" b="1" baseline="-25000" dirty="0">
              <a:latin typeface="Arial Narrow" panose="020B0606020202030204" pitchFamily="34" charset="0"/>
            </a:endParaRPr>
          </a:p>
          <a:p>
            <a:pPr marL="328190" indent="-32819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106" b="1" dirty="0">
                <a:latin typeface="Arial Narrow" panose="020B0606020202030204" pitchFamily="34" charset="0"/>
              </a:rPr>
              <a:t>V = {A, B, C, D, E, F}</a:t>
            </a:r>
          </a:p>
          <a:p>
            <a:pPr marL="328190" indent="-32819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106" b="1" dirty="0">
                <a:latin typeface="Arial Narrow" panose="020B0606020202030204" pitchFamily="34" charset="0"/>
              </a:rPr>
              <a:t>D</a:t>
            </a:r>
            <a:r>
              <a:rPr lang="en-US" sz="2106" b="1" baseline="-25000" dirty="0">
                <a:latin typeface="Arial Narrow" panose="020B0606020202030204" pitchFamily="34" charset="0"/>
              </a:rPr>
              <a:t>u </a:t>
            </a:r>
            <a:r>
              <a:rPr lang="en-US" sz="2106" b="1" dirty="0">
                <a:latin typeface="Arial Narrow" panose="020B0606020202030204" pitchFamily="34" charset="0"/>
              </a:rPr>
              <a:t>[v] = N (shown as - ),   </a:t>
            </a:r>
            <a:r>
              <a:rPr lang="en-US" sz="2106" b="1" dirty="0" err="1">
                <a:latin typeface="Arial Narrow" panose="020B0606020202030204" pitchFamily="34" charset="0"/>
              </a:rPr>
              <a:t>Nb</a:t>
            </a:r>
            <a:r>
              <a:rPr lang="en-US" sz="2106" b="1" baseline="-25000" dirty="0" err="1">
                <a:latin typeface="Arial Narrow" panose="020B0606020202030204" pitchFamily="34" charset="0"/>
              </a:rPr>
              <a:t>u</a:t>
            </a:r>
            <a:r>
              <a:rPr lang="en-US" sz="2106" b="1" baseline="-25000" dirty="0">
                <a:latin typeface="Arial Narrow" panose="020B0606020202030204" pitchFamily="34" charset="0"/>
              </a:rPr>
              <a:t> </a:t>
            </a:r>
            <a:r>
              <a:rPr lang="en-US" sz="2106" b="1" dirty="0">
                <a:latin typeface="Arial Narrow" panose="020B0606020202030204" pitchFamily="34" charset="0"/>
              </a:rPr>
              <a:t>[v] = </a:t>
            </a:r>
            <a:r>
              <a:rPr lang="en-US" sz="2106" b="1" dirty="0" err="1">
                <a:latin typeface="Arial Narrow" panose="020B0606020202030204" pitchFamily="34" charset="0"/>
              </a:rPr>
              <a:t>udef</a:t>
            </a:r>
            <a:r>
              <a:rPr lang="en-US" sz="2106" b="1" dirty="0">
                <a:latin typeface="Arial Narrow" panose="020B0606020202030204" pitchFamily="34" charset="0"/>
              </a:rPr>
              <a:t> , for all v in V</a:t>
            </a:r>
          </a:p>
          <a:p>
            <a:pPr marL="328190" indent="-32819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106" b="1" dirty="0">
                <a:latin typeface="Arial Narrow" panose="020B0606020202030204" pitchFamily="34" charset="0"/>
              </a:rPr>
              <a:t>D</a:t>
            </a:r>
            <a:r>
              <a:rPr lang="en-US" sz="2106" b="1" baseline="-25000" dirty="0">
                <a:latin typeface="Arial Narrow" panose="020B0606020202030204" pitchFamily="34" charset="0"/>
              </a:rPr>
              <a:t>A</a:t>
            </a:r>
            <a:r>
              <a:rPr lang="en-US" sz="2106" b="1" dirty="0">
                <a:latin typeface="Arial Narrow" panose="020B0606020202030204" pitchFamily="34" charset="0"/>
              </a:rPr>
              <a:t> [A] = D</a:t>
            </a:r>
            <a:r>
              <a:rPr lang="en-US" sz="2106" b="1" baseline="-25000" dirty="0">
                <a:latin typeface="Arial Narrow" panose="020B0606020202030204" pitchFamily="34" charset="0"/>
              </a:rPr>
              <a:t>B</a:t>
            </a:r>
            <a:r>
              <a:rPr lang="en-US" sz="2106" b="1" dirty="0">
                <a:latin typeface="Arial Narrow" panose="020B0606020202030204" pitchFamily="34" charset="0"/>
              </a:rPr>
              <a:t> [B] = D</a:t>
            </a:r>
            <a:r>
              <a:rPr lang="en-US" sz="2106" b="1" baseline="-25000" dirty="0">
                <a:latin typeface="Arial Narrow" panose="020B0606020202030204" pitchFamily="34" charset="0"/>
              </a:rPr>
              <a:t>C</a:t>
            </a:r>
            <a:r>
              <a:rPr lang="en-US" sz="2106" b="1" dirty="0">
                <a:latin typeface="Arial Narrow" panose="020B0606020202030204" pitchFamily="34" charset="0"/>
              </a:rPr>
              <a:t> [C] = D</a:t>
            </a:r>
            <a:r>
              <a:rPr lang="en-US" sz="2106" b="1" baseline="-25000" dirty="0">
                <a:latin typeface="Arial Narrow" panose="020B0606020202030204" pitchFamily="34" charset="0"/>
              </a:rPr>
              <a:t>D</a:t>
            </a:r>
            <a:r>
              <a:rPr lang="en-US" sz="2106" b="1" dirty="0">
                <a:latin typeface="Arial Narrow" panose="020B0606020202030204" pitchFamily="34" charset="0"/>
              </a:rPr>
              <a:t> [D] = D</a:t>
            </a:r>
            <a:r>
              <a:rPr lang="en-US" sz="2106" b="1" baseline="-25000" dirty="0">
                <a:latin typeface="Arial Narrow" panose="020B0606020202030204" pitchFamily="34" charset="0"/>
              </a:rPr>
              <a:t>E</a:t>
            </a:r>
            <a:r>
              <a:rPr lang="en-US" sz="2106" b="1" dirty="0">
                <a:latin typeface="Arial Narrow" panose="020B0606020202030204" pitchFamily="34" charset="0"/>
              </a:rPr>
              <a:t> [E] = D</a:t>
            </a:r>
            <a:r>
              <a:rPr lang="en-US" sz="2106" b="1" baseline="-25000" dirty="0">
                <a:latin typeface="Arial Narrow" panose="020B0606020202030204" pitchFamily="34" charset="0"/>
              </a:rPr>
              <a:t>F</a:t>
            </a:r>
            <a:r>
              <a:rPr lang="en-US" sz="2106" b="1" dirty="0">
                <a:latin typeface="Arial Narrow" panose="020B0606020202030204" pitchFamily="34" charset="0"/>
              </a:rPr>
              <a:t> [F] = 0</a:t>
            </a:r>
          </a:p>
          <a:p>
            <a:pPr marL="328190" indent="-32819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106" b="1" dirty="0" err="1">
                <a:latin typeface="Arial Narrow" panose="020B0606020202030204" pitchFamily="34" charset="0"/>
              </a:rPr>
              <a:t>Nb</a:t>
            </a:r>
            <a:r>
              <a:rPr lang="en-US" sz="2106" b="1" baseline="-25000" dirty="0" err="1">
                <a:latin typeface="Arial Narrow" panose="020B0606020202030204" pitchFamily="34" charset="0"/>
              </a:rPr>
              <a:t>A</a:t>
            </a:r>
            <a:r>
              <a:rPr lang="en-US" sz="2106" b="1" dirty="0">
                <a:latin typeface="Arial Narrow" panose="020B0606020202030204" pitchFamily="34" charset="0"/>
              </a:rPr>
              <a:t> [A] = </a:t>
            </a:r>
            <a:r>
              <a:rPr lang="en-US" sz="2106" b="1" dirty="0" err="1">
                <a:latin typeface="Arial Narrow" panose="020B0606020202030204" pitchFamily="34" charset="0"/>
              </a:rPr>
              <a:t>Nb</a:t>
            </a:r>
            <a:r>
              <a:rPr lang="en-US" sz="2106" b="1" baseline="-25000" dirty="0" err="1">
                <a:latin typeface="Arial Narrow" panose="020B0606020202030204" pitchFamily="34" charset="0"/>
              </a:rPr>
              <a:t>B</a:t>
            </a:r>
            <a:r>
              <a:rPr lang="en-US" sz="2106" b="1" dirty="0">
                <a:latin typeface="Arial Narrow" panose="020B0606020202030204" pitchFamily="34" charset="0"/>
              </a:rPr>
              <a:t> [B] = </a:t>
            </a:r>
            <a:r>
              <a:rPr lang="en-US" sz="2106" b="1" dirty="0" err="1">
                <a:latin typeface="Arial Narrow" panose="020B0606020202030204" pitchFamily="34" charset="0"/>
              </a:rPr>
              <a:t>Nb</a:t>
            </a:r>
            <a:r>
              <a:rPr lang="en-US" sz="2106" b="1" baseline="-25000" dirty="0" err="1">
                <a:latin typeface="Arial Narrow" panose="020B0606020202030204" pitchFamily="34" charset="0"/>
              </a:rPr>
              <a:t>C</a:t>
            </a:r>
            <a:r>
              <a:rPr lang="en-US" sz="2106" b="1" dirty="0">
                <a:latin typeface="Arial Narrow" panose="020B0606020202030204" pitchFamily="34" charset="0"/>
              </a:rPr>
              <a:t> [C] = </a:t>
            </a:r>
            <a:r>
              <a:rPr lang="en-US" sz="2106" b="1" dirty="0" err="1">
                <a:latin typeface="Arial Narrow" panose="020B0606020202030204" pitchFamily="34" charset="0"/>
              </a:rPr>
              <a:t>Nb</a:t>
            </a:r>
            <a:r>
              <a:rPr lang="en-US" sz="2106" b="1" baseline="-25000" dirty="0" err="1">
                <a:latin typeface="Arial Narrow" panose="020B0606020202030204" pitchFamily="34" charset="0"/>
              </a:rPr>
              <a:t>D</a:t>
            </a:r>
            <a:r>
              <a:rPr lang="en-US" sz="2106" b="1" dirty="0">
                <a:latin typeface="Arial Narrow" panose="020B0606020202030204" pitchFamily="34" charset="0"/>
              </a:rPr>
              <a:t> [D] = </a:t>
            </a:r>
            <a:r>
              <a:rPr lang="en-US" sz="2106" b="1" dirty="0" err="1">
                <a:latin typeface="Arial Narrow" panose="020B0606020202030204" pitchFamily="34" charset="0"/>
              </a:rPr>
              <a:t>Nb</a:t>
            </a:r>
            <a:r>
              <a:rPr lang="en-US" sz="2106" b="1" baseline="-25000" dirty="0" err="1">
                <a:latin typeface="Arial Narrow" panose="020B0606020202030204" pitchFamily="34" charset="0"/>
              </a:rPr>
              <a:t>E</a:t>
            </a:r>
            <a:r>
              <a:rPr lang="en-US" sz="2106" b="1" dirty="0">
                <a:latin typeface="Arial Narrow" panose="020B0606020202030204" pitchFamily="34" charset="0"/>
              </a:rPr>
              <a:t> [E] = </a:t>
            </a:r>
            <a:br>
              <a:rPr lang="en-US" sz="2106" b="1" dirty="0">
                <a:latin typeface="Arial Narrow" panose="020B0606020202030204" pitchFamily="34" charset="0"/>
              </a:rPr>
            </a:br>
            <a:r>
              <a:rPr lang="en-US" sz="2106" b="1" dirty="0" err="1">
                <a:latin typeface="Arial Narrow" panose="020B0606020202030204" pitchFamily="34" charset="0"/>
              </a:rPr>
              <a:t>Nb</a:t>
            </a:r>
            <a:r>
              <a:rPr lang="en-US" sz="2106" b="1" baseline="-25000" dirty="0" err="1">
                <a:latin typeface="Arial Narrow" panose="020B0606020202030204" pitchFamily="34" charset="0"/>
              </a:rPr>
              <a:t>F</a:t>
            </a:r>
            <a:r>
              <a:rPr lang="en-US" sz="2106" b="1" dirty="0">
                <a:latin typeface="Arial Narrow" panose="020B0606020202030204" pitchFamily="34" charset="0"/>
              </a:rPr>
              <a:t> [F]= local</a:t>
            </a:r>
          </a:p>
          <a:p>
            <a:pPr marL="328190" indent="-32819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106" b="1" dirty="0">
                <a:latin typeface="Arial Narrow" panose="020B0606020202030204" pitchFamily="34" charset="0"/>
              </a:rPr>
              <a:t>Every node u sends </a:t>
            </a:r>
            <a:r>
              <a:rPr lang="en-US" sz="2106" b="1" dirty="0">
                <a:solidFill>
                  <a:srgbClr val="FF0000"/>
                </a:solidFill>
                <a:latin typeface="Arial Narrow" panose="020B0606020202030204" pitchFamily="34" charset="0"/>
              </a:rPr>
              <a:t>&lt;</a:t>
            </a:r>
            <a:r>
              <a:rPr lang="en-US" sz="2106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mydist</a:t>
            </a:r>
            <a:r>
              <a:rPr lang="en-US" sz="2106" b="1" dirty="0">
                <a:solidFill>
                  <a:srgbClr val="FF0000"/>
                </a:solidFill>
                <a:latin typeface="Arial Narrow" panose="020B0606020202030204" pitchFamily="34" charset="0"/>
              </a:rPr>
              <a:t>, u, 0&gt;</a:t>
            </a:r>
            <a:r>
              <a:rPr lang="en-US" sz="2106" b="1" dirty="0">
                <a:latin typeface="Arial Narrow" panose="020B0606020202030204" pitchFamily="34" charset="0"/>
              </a:rPr>
              <a:t> to all its neighbors.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86587" y="1047925"/>
            <a:ext cx="4182555" cy="18598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97" b="1" u="sng" dirty="0">
                <a:solidFill>
                  <a:srgbClr val="003192"/>
                </a:solidFill>
                <a:latin typeface="Arial Narrow" panose="020B0606020202030204" pitchFamily="34" charset="0"/>
              </a:rPr>
              <a:t>Node Initialization:</a:t>
            </a:r>
          </a:p>
          <a:p>
            <a:r>
              <a:rPr lang="en-US" sz="2297" b="1" i="1" dirty="0" err="1">
                <a:latin typeface="Arial Narrow" panose="020B0606020202030204" pitchFamily="34" charset="0"/>
              </a:rPr>
              <a:t>Neigh</a:t>
            </a:r>
            <a:r>
              <a:rPr lang="en-US" sz="2297" b="1" i="1" baseline="-25000" dirty="0" err="1">
                <a:latin typeface="Arial Narrow" panose="020B0606020202030204" pitchFamily="34" charset="0"/>
              </a:rPr>
              <a:t>A</a:t>
            </a:r>
            <a:r>
              <a:rPr lang="en-US" sz="2297" b="1" i="1" baseline="-25000" dirty="0">
                <a:latin typeface="Arial Narrow" panose="020B0606020202030204" pitchFamily="34" charset="0"/>
              </a:rPr>
              <a:t> </a:t>
            </a:r>
            <a:r>
              <a:rPr lang="en-US" sz="2297" b="1" i="1" dirty="0">
                <a:latin typeface="Arial Narrow" panose="020B0606020202030204" pitchFamily="34" charset="0"/>
              </a:rPr>
              <a:t>= {B,D}	 </a:t>
            </a:r>
            <a:r>
              <a:rPr lang="en-US" sz="2297" b="1" i="1" dirty="0" err="1">
                <a:latin typeface="Arial Narrow" panose="020B0606020202030204" pitchFamily="34" charset="0"/>
              </a:rPr>
              <a:t>Neigh</a:t>
            </a:r>
            <a:r>
              <a:rPr lang="en-US" sz="2297" b="1" i="1" baseline="-25000" dirty="0" err="1">
                <a:latin typeface="Arial Narrow" panose="020B0606020202030204" pitchFamily="34" charset="0"/>
              </a:rPr>
              <a:t>D</a:t>
            </a:r>
            <a:r>
              <a:rPr lang="en-US" sz="2297" b="1" i="1" baseline="-25000" dirty="0">
                <a:latin typeface="Arial Narrow" panose="020B0606020202030204" pitchFamily="34" charset="0"/>
              </a:rPr>
              <a:t> </a:t>
            </a:r>
            <a:r>
              <a:rPr lang="en-US" sz="2297" b="1" i="1" dirty="0">
                <a:latin typeface="Arial Narrow" panose="020B0606020202030204" pitchFamily="34" charset="0"/>
              </a:rPr>
              <a:t>= {A,E}</a:t>
            </a:r>
          </a:p>
          <a:p>
            <a:r>
              <a:rPr lang="en-US" sz="2297" b="1" i="1" dirty="0" err="1">
                <a:latin typeface="Arial Narrow" panose="020B0606020202030204" pitchFamily="34" charset="0"/>
              </a:rPr>
              <a:t>Neigh</a:t>
            </a:r>
            <a:r>
              <a:rPr lang="en-US" sz="2297" b="1" i="1" baseline="-25000" dirty="0" err="1">
                <a:latin typeface="Arial Narrow" panose="020B0606020202030204" pitchFamily="34" charset="0"/>
              </a:rPr>
              <a:t>B</a:t>
            </a:r>
            <a:r>
              <a:rPr lang="en-US" sz="2297" b="1" i="1" baseline="-25000" dirty="0">
                <a:latin typeface="Arial Narrow" panose="020B0606020202030204" pitchFamily="34" charset="0"/>
              </a:rPr>
              <a:t> </a:t>
            </a:r>
            <a:r>
              <a:rPr lang="en-US" sz="2297" b="1" i="1" dirty="0">
                <a:latin typeface="Arial Narrow" panose="020B0606020202030204" pitchFamily="34" charset="0"/>
              </a:rPr>
              <a:t>= {A,E}	 </a:t>
            </a:r>
            <a:r>
              <a:rPr lang="en-US" sz="2297" b="1" i="1" dirty="0" err="1">
                <a:latin typeface="Arial Narrow" panose="020B0606020202030204" pitchFamily="34" charset="0"/>
              </a:rPr>
              <a:t>Neigh</a:t>
            </a:r>
            <a:r>
              <a:rPr lang="en-US" sz="2297" b="1" i="1" baseline="-25000" dirty="0" err="1">
                <a:latin typeface="Arial Narrow" panose="020B0606020202030204" pitchFamily="34" charset="0"/>
              </a:rPr>
              <a:t>E</a:t>
            </a:r>
            <a:r>
              <a:rPr lang="en-US" sz="2297" b="1" i="1" baseline="-25000" dirty="0">
                <a:latin typeface="Arial Narrow" panose="020B0606020202030204" pitchFamily="34" charset="0"/>
              </a:rPr>
              <a:t> </a:t>
            </a:r>
            <a:r>
              <a:rPr lang="en-US" sz="2297" b="1" i="1" dirty="0">
                <a:latin typeface="Arial Narrow" panose="020B0606020202030204" pitchFamily="34" charset="0"/>
              </a:rPr>
              <a:t>= {B,D,F}</a:t>
            </a:r>
          </a:p>
          <a:p>
            <a:r>
              <a:rPr lang="en-US" sz="2297" b="1" i="1" dirty="0" err="1">
                <a:latin typeface="Arial Narrow" panose="020B0606020202030204" pitchFamily="34" charset="0"/>
              </a:rPr>
              <a:t>Neigh</a:t>
            </a:r>
            <a:r>
              <a:rPr lang="en-US" sz="2297" b="1" i="1" baseline="-25000" dirty="0" err="1">
                <a:latin typeface="Arial Narrow" panose="020B0606020202030204" pitchFamily="34" charset="0"/>
              </a:rPr>
              <a:t>C</a:t>
            </a:r>
            <a:r>
              <a:rPr lang="en-US" sz="2297" b="1" i="1" baseline="-25000" dirty="0">
                <a:latin typeface="Arial Narrow" panose="020B0606020202030204" pitchFamily="34" charset="0"/>
              </a:rPr>
              <a:t> </a:t>
            </a:r>
            <a:r>
              <a:rPr lang="en-US" sz="2297" b="1" i="1" dirty="0">
                <a:latin typeface="Arial Narrow" panose="020B0606020202030204" pitchFamily="34" charset="0"/>
              </a:rPr>
              <a:t>= {F}	 </a:t>
            </a:r>
            <a:r>
              <a:rPr lang="en-US" sz="2297" b="1" i="1" dirty="0" err="1">
                <a:latin typeface="Arial Narrow" panose="020B0606020202030204" pitchFamily="34" charset="0"/>
              </a:rPr>
              <a:t>Neigh</a:t>
            </a:r>
            <a:r>
              <a:rPr lang="en-US" sz="2297" b="1" i="1" baseline="-25000" dirty="0" err="1">
                <a:latin typeface="Arial Narrow" panose="020B0606020202030204" pitchFamily="34" charset="0"/>
              </a:rPr>
              <a:t>F</a:t>
            </a:r>
            <a:r>
              <a:rPr lang="en-US" sz="2297" b="1" i="1" baseline="-25000" dirty="0">
                <a:latin typeface="Arial Narrow" panose="020B0606020202030204" pitchFamily="34" charset="0"/>
              </a:rPr>
              <a:t> </a:t>
            </a:r>
            <a:r>
              <a:rPr lang="en-US" sz="2297" b="1" i="1" dirty="0">
                <a:latin typeface="Arial Narrow" panose="020B0606020202030204" pitchFamily="34" charset="0"/>
              </a:rPr>
              <a:t>= {C,E}</a:t>
            </a:r>
          </a:p>
          <a:p>
            <a:endParaRPr lang="en-US" sz="2297" b="1" i="1" dirty="0"/>
          </a:p>
        </p:txBody>
      </p:sp>
      <p:grpSp>
        <p:nvGrpSpPr>
          <p:cNvPr id="4" name="Group 3"/>
          <p:cNvGrpSpPr/>
          <p:nvPr/>
        </p:nvGrpSpPr>
        <p:grpSpPr>
          <a:xfrm>
            <a:off x="7300790" y="4744495"/>
            <a:ext cx="4245592" cy="445828"/>
            <a:chOff x="7628212" y="4795798"/>
            <a:chExt cx="4435997" cy="465822"/>
          </a:xfrm>
        </p:grpSpPr>
        <p:sp>
          <p:nvSpPr>
            <p:cNvPr id="18" name="TextBox 17"/>
            <p:cNvSpPr txBox="1"/>
            <p:nvPr/>
          </p:nvSpPr>
          <p:spPr>
            <a:xfrm>
              <a:off x="7628212" y="4795798"/>
              <a:ext cx="375512" cy="465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97" b="1" dirty="0">
                  <a:latin typeface="Arial Narrow" panose="020B0606020202030204" pitchFamily="34" charset="0"/>
                </a:rPr>
                <a:t>A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9684063" y="4795798"/>
              <a:ext cx="375512" cy="465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97" b="1" dirty="0">
                  <a:latin typeface="Arial Narrow" panose="020B0606020202030204" pitchFamily="34" charset="0"/>
                </a:rPr>
                <a:t>B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1703772" y="4795798"/>
              <a:ext cx="360437" cy="465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97" b="1" dirty="0">
                  <a:latin typeface="Arial Narrow" panose="020B0606020202030204" pitchFamily="34" charset="0"/>
                </a:rPr>
                <a:t>E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7484493" y="3854753"/>
            <a:ext cx="1860105" cy="889737"/>
            <a:chOff x="7820154" y="3866158"/>
            <a:chExt cx="1943526" cy="929640"/>
          </a:xfrm>
        </p:grpSpPr>
        <p:sp>
          <p:nvSpPr>
            <p:cNvPr id="23" name="Curved Down Arrow 22"/>
            <p:cNvSpPr/>
            <p:nvPr/>
          </p:nvSpPr>
          <p:spPr>
            <a:xfrm>
              <a:off x="7965188" y="4430038"/>
              <a:ext cx="1798492" cy="365760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14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820154" y="3866158"/>
              <a:ext cx="1613995" cy="4042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914" b="1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&lt;</a:t>
              </a:r>
              <a:r>
                <a:rPr lang="en-US" sz="1914" b="1" dirty="0" err="1">
                  <a:solidFill>
                    <a:srgbClr val="FF0000"/>
                  </a:solidFill>
                  <a:latin typeface="Arial Narrow" panose="020B0606020202030204" pitchFamily="34" charset="0"/>
                </a:rPr>
                <a:t>mydist</a:t>
              </a:r>
              <a:r>
                <a:rPr lang="en-US" sz="1914" b="1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, A, 0&gt;</a:t>
              </a:r>
              <a:endParaRPr lang="en-US" sz="1914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9525099" y="3854753"/>
            <a:ext cx="1724499" cy="889737"/>
            <a:chOff x="9952276" y="3866158"/>
            <a:chExt cx="1801839" cy="929640"/>
          </a:xfrm>
        </p:grpSpPr>
        <p:sp>
          <p:nvSpPr>
            <p:cNvPr id="27" name="Curved Down Arrow 26"/>
            <p:cNvSpPr/>
            <p:nvPr/>
          </p:nvSpPr>
          <p:spPr>
            <a:xfrm>
              <a:off x="9955623" y="4430038"/>
              <a:ext cx="1798492" cy="365760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14">
                <a:solidFill>
                  <a:schemeClr val="tx1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9952276" y="3866158"/>
              <a:ext cx="1621633" cy="4042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914" b="1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&lt;</a:t>
              </a:r>
              <a:r>
                <a:rPr lang="en-US" sz="1914" b="1" dirty="0" err="1">
                  <a:solidFill>
                    <a:srgbClr val="FF0000"/>
                  </a:solidFill>
                  <a:latin typeface="Arial Narrow" panose="020B0606020202030204" pitchFamily="34" charset="0"/>
                </a:rPr>
                <a:t>mydist</a:t>
              </a:r>
              <a:r>
                <a:rPr lang="en-US" sz="1914" b="1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, B, 0&gt;</a:t>
              </a:r>
              <a:endParaRPr lang="en-US" sz="1914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7623301" y="5189768"/>
            <a:ext cx="1721296" cy="1002686"/>
            <a:chOff x="7965188" y="5261046"/>
            <a:chExt cx="1798492" cy="1047654"/>
          </a:xfrm>
        </p:grpSpPr>
        <p:sp>
          <p:nvSpPr>
            <p:cNvPr id="28" name="Curved Down Arrow 27"/>
            <p:cNvSpPr/>
            <p:nvPr/>
          </p:nvSpPr>
          <p:spPr>
            <a:xfrm rot="10800000">
              <a:off x="7965188" y="5261046"/>
              <a:ext cx="1798492" cy="365760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14">
                <a:solidFill>
                  <a:schemeClr val="tx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041459" y="5904448"/>
              <a:ext cx="1621633" cy="4042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914" b="1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&lt;</a:t>
              </a:r>
              <a:r>
                <a:rPr lang="en-US" sz="1914" b="1" dirty="0" err="1">
                  <a:solidFill>
                    <a:srgbClr val="FF0000"/>
                  </a:solidFill>
                  <a:latin typeface="Arial Narrow" panose="020B0606020202030204" pitchFamily="34" charset="0"/>
                </a:rPr>
                <a:t>mydist</a:t>
              </a:r>
              <a:r>
                <a:rPr lang="en-US" sz="1914" b="1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, B, 0&gt;</a:t>
              </a:r>
              <a:endParaRPr lang="en-US" sz="1914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9496998" y="5254995"/>
            <a:ext cx="1721296" cy="937460"/>
            <a:chOff x="9922915" y="5329198"/>
            <a:chExt cx="1798492" cy="979503"/>
          </a:xfrm>
        </p:grpSpPr>
        <p:sp>
          <p:nvSpPr>
            <p:cNvPr id="29" name="Curved Down Arrow 28"/>
            <p:cNvSpPr/>
            <p:nvPr/>
          </p:nvSpPr>
          <p:spPr>
            <a:xfrm rot="10800000">
              <a:off x="9922915" y="5329198"/>
              <a:ext cx="1798492" cy="365760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14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0031894" y="5904448"/>
              <a:ext cx="1609907" cy="4042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914" b="1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&lt;</a:t>
              </a:r>
              <a:r>
                <a:rPr lang="en-US" sz="1914" b="1" dirty="0" err="1">
                  <a:solidFill>
                    <a:srgbClr val="FF0000"/>
                  </a:solidFill>
                  <a:latin typeface="Arial Narrow" panose="020B0606020202030204" pitchFamily="34" charset="0"/>
                </a:rPr>
                <a:t>mydist</a:t>
              </a:r>
              <a:r>
                <a:rPr lang="en-US" sz="1914" b="1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, E, 0&gt;</a:t>
              </a:r>
              <a:endParaRPr lang="en-US" sz="1914" dirty="0"/>
            </a:p>
          </p:txBody>
        </p:sp>
      </p:grpSp>
    </p:spTree>
    <p:extLst>
      <p:ext uri="{BB962C8B-B14F-4D97-AF65-F5344CB8AC3E}">
        <p14:creationId xmlns:p14="http://schemas.microsoft.com/office/powerpoint/2010/main" val="3945110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065" y="99844"/>
            <a:ext cx="11761470" cy="61228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7831986"/>
              </p:ext>
            </p:extLst>
          </p:nvPr>
        </p:nvGraphicFramePr>
        <p:xfrm>
          <a:off x="174726" y="1266712"/>
          <a:ext cx="12295160" cy="33255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0939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411930"/>
                <a:gridCol w="254000"/>
                <a:gridCol w="162560"/>
                <a:gridCol w="162560"/>
                <a:gridCol w="162560"/>
                <a:gridCol w="162560"/>
                <a:gridCol w="162560"/>
                <a:gridCol w="162560"/>
                <a:gridCol w="254000"/>
                <a:gridCol w="254000"/>
                <a:gridCol w="162560"/>
                <a:gridCol w="16256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</a:tblGrid>
              <a:tr h="379232"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>
                  <a:txBody>
                    <a:bodyPr/>
                    <a:lstStyle/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92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</a:p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0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3137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 gridSpan="53">
                  <a:txBody>
                    <a:bodyPr/>
                    <a:lstStyle/>
                    <a:p>
                      <a:pPr algn="ctr"/>
                      <a:r>
                        <a:rPr lang="en-US" sz="1900" b="1" i="1" dirty="0" err="1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Recomputing</a:t>
                      </a:r>
                      <a:r>
                        <a:rPr lang="en-US" sz="1900" b="1" i="1" baseline="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 for each message</a:t>
                      </a:r>
                      <a:endParaRPr lang="en-US" sz="1900" b="1" i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9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9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I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9587" y="810847"/>
            <a:ext cx="4403770" cy="3869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14" b="1" dirty="0">
                <a:latin typeface="Arial Narrow" panose="020B0606020202030204" pitchFamily="34" charset="0"/>
              </a:rPr>
              <a:t>After first exchange of messages- ROUND-1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/>
          </p:nvPr>
        </p:nvGraphicFramePr>
        <p:xfrm>
          <a:off x="369201" y="4913177"/>
          <a:ext cx="12017431" cy="189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356132"/>
                <a:gridCol w="390402"/>
                <a:gridCol w="254000"/>
                <a:gridCol w="254000"/>
                <a:gridCol w="254000"/>
                <a:gridCol w="254000"/>
                <a:gridCol w="254000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401906"/>
                <a:gridCol w="389661"/>
                <a:gridCol w="303675"/>
                <a:gridCol w="303675"/>
                <a:gridCol w="389661"/>
                <a:gridCol w="254000"/>
                <a:gridCol w="303675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</a:tblGrid>
              <a:tr h="379232"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>
                  <a:txBody>
                    <a:bodyPr/>
                    <a:lstStyle/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92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</a:p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2187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9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9094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065" y="99844"/>
            <a:ext cx="11761470" cy="61228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0091909"/>
              </p:ext>
            </p:extLst>
          </p:nvPr>
        </p:nvGraphicFramePr>
        <p:xfrm>
          <a:off x="174726" y="1266712"/>
          <a:ext cx="12295160" cy="33255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0939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411930"/>
                <a:gridCol w="254000"/>
                <a:gridCol w="162560"/>
                <a:gridCol w="162560"/>
                <a:gridCol w="162560"/>
                <a:gridCol w="162560"/>
                <a:gridCol w="162560"/>
                <a:gridCol w="162560"/>
                <a:gridCol w="254000"/>
                <a:gridCol w="254000"/>
                <a:gridCol w="162560"/>
                <a:gridCol w="16256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</a:tblGrid>
              <a:tr h="379232"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>
                  <a:txBody>
                    <a:bodyPr/>
                    <a:lstStyle/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92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</a:p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0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3137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 gridSpan="53">
                  <a:txBody>
                    <a:bodyPr/>
                    <a:lstStyle/>
                    <a:p>
                      <a:pPr algn="ctr"/>
                      <a:r>
                        <a:rPr lang="en-US" sz="1900" b="1" i="1" dirty="0" err="1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Recomputing</a:t>
                      </a:r>
                      <a:r>
                        <a:rPr lang="en-US" sz="1900" b="1" i="1" baseline="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 for each message</a:t>
                      </a:r>
                      <a:endParaRPr lang="en-US" sz="1900" b="1" i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9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9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I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9588" y="810847"/>
            <a:ext cx="1160895" cy="3869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14" b="1" dirty="0">
                <a:latin typeface="Arial Narrow" panose="020B0606020202030204" pitchFamily="34" charset="0"/>
              </a:rPr>
              <a:t>ROUND 2: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/>
          </p:nvPr>
        </p:nvGraphicFramePr>
        <p:xfrm>
          <a:off x="369201" y="4913177"/>
          <a:ext cx="12017431" cy="189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356132"/>
                <a:gridCol w="390402"/>
                <a:gridCol w="254000"/>
                <a:gridCol w="254000"/>
                <a:gridCol w="254000"/>
                <a:gridCol w="254000"/>
                <a:gridCol w="254000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401906"/>
                <a:gridCol w="389661"/>
                <a:gridCol w="303675"/>
                <a:gridCol w="303675"/>
                <a:gridCol w="389661"/>
                <a:gridCol w="254000"/>
                <a:gridCol w="303675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</a:tblGrid>
              <a:tr h="379232"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>
                  <a:txBody>
                    <a:bodyPr/>
                    <a:lstStyle/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92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</a:p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2187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89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065" y="99844"/>
            <a:ext cx="11761470" cy="61228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1751317"/>
              </p:ext>
            </p:extLst>
          </p:nvPr>
        </p:nvGraphicFramePr>
        <p:xfrm>
          <a:off x="174726" y="1266712"/>
          <a:ext cx="12295160" cy="33255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0939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411930"/>
                <a:gridCol w="254000"/>
                <a:gridCol w="162560"/>
                <a:gridCol w="162560"/>
                <a:gridCol w="162560"/>
                <a:gridCol w="162560"/>
                <a:gridCol w="162560"/>
                <a:gridCol w="162560"/>
                <a:gridCol w="254000"/>
                <a:gridCol w="254000"/>
                <a:gridCol w="162560"/>
                <a:gridCol w="16256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</a:tblGrid>
              <a:tr h="379232"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>
                  <a:txBody>
                    <a:bodyPr/>
                    <a:lstStyle/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92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</a:p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0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3137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 gridSpan="53">
                  <a:txBody>
                    <a:bodyPr/>
                    <a:lstStyle/>
                    <a:p>
                      <a:pPr algn="ctr"/>
                      <a:r>
                        <a:rPr lang="en-US" sz="1900" b="1" i="1" dirty="0" err="1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Recomputing</a:t>
                      </a:r>
                      <a:r>
                        <a:rPr lang="en-US" sz="1900" b="1" i="1" baseline="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 for each message</a:t>
                      </a:r>
                      <a:endParaRPr lang="en-US" sz="1900" b="1" i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9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9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I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9588" y="810847"/>
            <a:ext cx="1160895" cy="3869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14" b="1" dirty="0">
                <a:latin typeface="Arial Narrow" panose="020B0606020202030204" pitchFamily="34" charset="0"/>
              </a:rPr>
              <a:t>ROUND 3: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/>
          </p:nvPr>
        </p:nvGraphicFramePr>
        <p:xfrm>
          <a:off x="369201" y="4913177"/>
          <a:ext cx="12017431" cy="189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356132"/>
                <a:gridCol w="390402"/>
                <a:gridCol w="254000"/>
                <a:gridCol w="254000"/>
                <a:gridCol w="254000"/>
                <a:gridCol w="254000"/>
                <a:gridCol w="254000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401906"/>
                <a:gridCol w="389661"/>
                <a:gridCol w="303675"/>
                <a:gridCol w="303675"/>
                <a:gridCol w="389661"/>
                <a:gridCol w="254000"/>
                <a:gridCol w="303675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</a:tblGrid>
              <a:tr h="379232"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>
                  <a:txBody>
                    <a:bodyPr/>
                    <a:lstStyle/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92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2187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667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Main Features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42126" y="1178813"/>
            <a:ext cx="10567987" cy="52006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i="1" dirty="0" smtClean="0"/>
              <a:t>Table Computation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The routing tables must be computed when the network is initialized and must be brought up-to-date if the topology of the network changes</a:t>
            </a:r>
          </a:p>
          <a:p>
            <a:pPr lvl="1"/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i="1" dirty="0" smtClean="0"/>
              <a:t>Packet Forwarding</a:t>
            </a:r>
          </a:p>
          <a:p>
            <a:pPr lvl="2">
              <a:buClr>
                <a:srgbClr val="003192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3192"/>
                </a:solidFill>
              </a:rPr>
              <a:t>When a packet is to be sent through the network, it must be forwarded using the routing tables</a:t>
            </a:r>
          </a:p>
          <a:p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1945661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065" y="99844"/>
            <a:ext cx="11761470" cy="61228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4999721"/>
              </p:ext>
            </p:extLst>
          </p:nvPr>
        </p:nvGraphicFramePr>
        <p:xfrm>
          <a:off x="174726" y="1266712"/>
          <a:ext cx="12295160" cy="33255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0939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411930"/>
                <a:gridCol w="254000"/>
                <a:gridCol w="162560"/>
                <a:gridCol w="162560"/>
                <a:gridCol w="162560"/>
                <a:gridCol w="162560"/>
                <a:gridCol w="162560"/>
                <a:gridCol w="162560"/>
                <a:gridCol w="254000"/>
                <a:gridCol w="254000"/>
                <a:gridCol w="162560"/>
                <a:gridCol w="16256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</a:tblGrid>
              <a:tr h="379232"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>
                  <a:txBody>
                    <a:bodyPr/>
                    <a:lstStyle/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92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0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3137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 gridSpan="53">
                  <a:txBody>
                    <a:bodyPr/>
                    <a:lstStyle/>
                    <a:p>
                      <a:pPr algn="ctr"/>
                      <a:r>
                        <a:rPr lang="en-US" sz="1900" b="1" i="1" dirty="0" err="1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Recomputing</a:t>
                      </a:r>
                      <a:r>
                        <a:rPr lang="en-US" sz="1900" b="1" i="1" baseline="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 for each message</a:t>
                      </a:r>
                      <a:endParaRPr lang="en-US" sz="1900" b="1" i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9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4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4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9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I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9588" y="810847"/>
            <a:ext cx="1160895" cy="3869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14" b="1" dirty="0">
                <a:latin typeface="Arial Narrow" panose="020B0606020202030204" pitchFamily="34" charset="0"/>
              </a:rPr>
              <a:t>ROUND 4: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/>
          </p:nvPr>
        </p:nvGraphicFramePr>
        <p:xfrm>
          <a:off x="369201" y="4913177"/>
          <a:ext cx="12017431" cy="189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356132"/>
                <a:gridCol w="390402"/>
                <a:gridCol w="254000"/>
                <a:gridCol w="254000"/>
                <a:gridCol w="254000"/>
                <a:gridCol w="254000"/>
                <a:gridCol w="254000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401906"/>
                <a:gridCol w="389661"/>
                <a:gridCol w="303675"/>
                <a:gridCol w="303675"/>
                <a:gridCol w="389661"/>
                <a:gridCol w="254000"/>
                <a:gridCol w="303675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</a:tblGrid>
              <a:tr h="379232"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>
                  <a:txBody>
                    <a:bodyPr/>
                    <a:lstStyle/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92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2187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478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065" y="99844"/>
            <a:ext cx="11761470" cy="61228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9588" y="810847"/>
            <a:ext cx="1160895" cy="3869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14" b="1" dirty="0">
                <a:latin typeface="Arial Narrow" panose="020B0606020202030204" pitchFamily="34" charset="0"/>
              </a:rPr>
              <a:t>ROUND 5: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/>
          </p:nvPr>
        </p:nvGraphicFramePr>
        <p:xfrm>
          <a:off x="369201" y="1485500"/>
          <a:ext cx="12017431" cy="189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356132"/>
                <a:gridCol w="390402"/>
                <a:gridCol w="254000"/>
                <a:gridCol w="254000"/>
                <a:gridCol w="254000"/>
                <a:gridCol w="254000"/>
                <a:gridCol w="254000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401906"/>
                <a:gridCol w="389661"/>
                <a:gridCol w="303675"/>
                <a:gridCol w="303675"/>
                <a:gridCol w="389661"/>
                <a:gridCol w="254000"/>
                <a:gridCol w="303675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</a:tblGrid>
              <a:tr h="379232"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>
                  <a:txBody>
                    <a:bodyPr/>
                    <a:lstStyle/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92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4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4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4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2187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819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Routing with Compact Routing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The algorithms studied require each node to maintain a routing table with an entry for each possible destination.</a:t>
            </a:r>
          </a:p>
          <a:p>
            <a:pPr marL="857250" lvl="1" indent="-342900"/>
            <a:r>
              <a:rPr lang="en-US" dirty="0" smtClean="0"/>
              <a:t>How many destinations can there be?</a:t>
            </a:r>
          </a:p>
          <a:p>
            <a:pPr marL="342900" indent="-342900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Is there a way to reorganize the routing tables and still remember which channel caters to which destinations?</a:t>
            </a:r>
          </a:p>
          <a:p>
            <a:pPr marL="857250" lvl="1" indent="-342900"/>
            <a:r>
              <a:rPr lang="en-US" dirty="0" smtClean="0"/>
              <a:t>Indexing the routing table by channel.</a:t>
            </a:r>
          </a:p>
          <a:p>
            <a:pPr marL="857250" lvl="1" indent="-342900"/>
            <a:r>
              <a:rPr lang="en-US" dirty="0" smtClean="0"/>
              <a:t>Each channel of the node has an entry informing which destinations must be routed via that channel.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58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Tree-Labeling Scheme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</a:t>
            </a:r>
            <a:r>
              <a:rPr lang="en-US" baseline="-25000" dirty="0" smtClean="0"/>
              <a:t>N</a:t>
            </a:r>
            <a:r>
              <a:rPr lang="en-US" dirty="0" smtClean="0"/>
              <a:t> = { 0, 1, …, N-1 } </a:t>
            </a:r>
          </a:p>
          <a:p>
            <a:endParaRPr lang="en-US" u="sng" dirty="0" smtClean="0"/>
          </a:p>
          <a:p>
            <a:r>
              <a:rPr lang="en-US" u="sng" dirty="0" smtClean="0"/>
              <a:t>Cyclic Intervals </a:t>
            </a:r>
          </a:p>
          <a:p>
            <a:r>
              <a:rPr lang="en-US" dirty="0" smtClean="0"/>
              <a:t>	The cyclic interval [</a:t>
            </a:r>
            <a:r>
              <a:rPr lang="en-US" dirty="0" err="1" smtClean="0"/>
              <a:t>a,b</a:t>
            </a:r>
            <a:r>
              <a:rPr lang="en-US" dirty="0" smtClean="0"/>
              <a:t>) in Z</a:t>
            </a:r>
            <a:r>
              <a:rPr lang="en-US" baseline="-25000" dirty="0" smtClean="0"/>
              <a:t>N</a:t>
            </a:r>
            <a:r>
              <a:rPr lang="en-US" dirty="0" smtClean="0"/>
              <a:t> is the set of integers defined by:</a:t>
            </a:r>
          </a:p>
          <a:p>
            <a:r>
              <a:rPr lang="en-US" dirty="0" smtClean="0"/>
              <a:t>              	  	</a:t>
            </a:r>
          </a:p>
          <a:p>
            <a:endParaRPr lang="en-US" dirty="0"/>
          </a:p>
          <a:p>
            <a:pPr marL="857250" lvl="1" indent="-342900"/>
            <a:r>
              <a:rPr lang="en-US" dirty="0" smtClean="0"/>
              <a:t>[</a:t>
            </a:r>
            <a:r>
              <a:rPr lang="en-US" dirty="0" err="1" smtClean="0"/>
              <a:t>a,a</a:t>
            </a:r>
            <a:r>
              <a:rPr lang="en-US" dirty="0" smtClean="0"/>
              <a:t>) = Z</a:t>
            </a:r>
            <a:r>
              <a:rPr lang="en-US" baseline="-25000" dirty="0" smtClean="0"/>
              <a:t>N</a:t>
            </a:r>
          </a:p>
          <a:p>
            <a:pPr marL="857250" lvl="1" indent="-342900"/>
            <a:r>
              <a:rPr lang="en-US" dirty="0" smtClean="0"/>
              <a:t>The </a:t>
            </a:r>
            <a:r>
              <a:rPr lang="en-US" i="1" dirty="0" smtClean="0">
                <a:solidFill>
                  <a:srgbClr val="FF0000"/>
                </a:solidFill>
              </a:rPr>
              <a:t>compliment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of [</a:t>
            </a:r>
            <a:r>
              <a:rPr lang="en-US" dirty="0" err="1" smtClean="0"/>
              <a:t>a,b</a:t>
            </a:r>
            <a:r>
              <a:rPr lang="en-US" dirty="0" smtClean="0"/>
              <a:t>) is [</a:t>
            </a:r>
            <a:r>
              <a:rPr lang="en-US" dirty="0" err="1" smtClean="0"/>
              <a:t>b,a</a:t>
            </a:r>
            <a:r>
              <a:rPr lang="en-US" dirty="0" smtClean="0"/>
              <a:t>) when a ≠ b</a:t>
            </a:r>
          </a:p>
          <a:p>
            <a:pPr marL="857250" lvl="1" indent="-342900"/>
            <a:r>
              <a:rPr lang="en-US" dirty="0" smtClean="0"/>
              <a:t>The cyclic interval [</a:t>
            </a:r>
            <a:r>
              <a:rPr lang="en-US" dirty="0" err="1" smtClean="0"/>
              <a:t>a,b</a:t>
            </a:r>
            <a:r>
              <a:rPr lang="en-US" dirty="0" smtClean="0"/>
              <a:t>) is called </a:t>
            </a:r>
            <a:r>
              <a:rPr lang="en-US" i="1" dirty="0" smtClean="0">
                <a:solidFill>
                  <a:srgbClr val="FF0000"/>
                </a:solidFill>
              </a:rPr>
              <a:t>linear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if a &lt; b.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2643187" y="3100231"/>
            <a:ext cx="4704692" cy="979100"/>
            <a:chOff x="2663650" y="2609850"/>
            <a:chExt cx="4704692" cy="979100"/>
          </a:xfrm>
        </p:grpSpPr>
        <p:sp>
          <p:nvSpPr>
            <p:cNvPr id="7" name="Rectangle 6"/>
            <p:cNvSpPr/>
            <p:nvPr/>
          </p:nvSpPr>
          <p:spPr>
            <a:xfrm>
              <a:off x="3902329" y="2609850"/>
              <a:ext cx="3171061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spcBef>
                  <a:spcPct val="20000"/>
                </a:spcBef>
                <a:spcAft>
                  <a:spcPts val="675"/>
                </a:spcAft>
              </a:pPr>
              <a:r>
                <a:rPr lang="en-US" sz="23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{a,a+1,…, b-1} </a:t>
              </a:r>
              <a:r>
                <a:rPr lang="en-US" sz="2300" b="1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          if </a:t>
              </a:r>
              <a:r>
                <a:rPr lang="en-US" sz="23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a&lt;b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3902329" y="3113825"/>
              <a:ext cx="346601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spcBef>
                  <a:spcPct val="20000"/>
                </a:spcBef>
                <a:spcAft>
                  <a:spcPts val="675"/>
                </a:spcAft>
              </a:pPr>
              <a:r>
                <a:rPr lang="en-US" sz="23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{0,…,b-1,a,…, N-1} </a:t>
              </a:r>
              <a:r>
                <a:rPr lang="en-US" sz="2300" b="1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   if </a:t>
              </a:r>
              <a:r>
                <a:rPr lang="en-US" sz="23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a </a:t>
              </a:r>
              <a:r>
                <a:rPr lang="en-US" sz="2300" b="1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≥ </a:t>
              </a:r>
              <a:r>
                <a:rPr lang="en-US" sz="23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b</a:t>
              </a:r>
            </a:p>
          </p:txBody>
        </p:sp>
        <p:sp>
          <p:nvSpPr>
            <p:cNvPr id="10" name="Left Brace 9"/>
            <p:cNvSpPr/>
            <p:nvPr/>
          </p:nvSpPr>
          <p:spPr>
            <a:xfrm>
              <a:off x="3633787" y="2638699"/>
              <a:ext cx="268542" cy="950251"/>
            </a:xfrm>
            <a:prstGeom prst="leftBrace">
              <a:avLst/>
            </a:prstGeom>
            <a:ln w="190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663650" y="2855251"/>
              <a:ext cx="970137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spcBef>
                  <a:spcPct val="20000"/>
                </a:spcBef>
                <a:spcAft>
                  <a:spcPts val="675"/>
                </a:spcAft>
              </a:pPr>
              <a:r>
                <a:rPr lang="en-US" sz="2300" b="1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[a, b) </a:t>
              </a:r>
              <a:r>
                <a:rPr lang="en-US" sz="23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=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798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Tree-Labeling Scheme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048" y="2658480"/>
            <a:ext cx="7445887" cy="3380231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Let v</a:t>
            </a:r>
            <a:r>
              <a:rPr lang="en-US" baseline="-25000" dirty="0" smtClean="0"/>
              <a:t>0</a:t>
            </a:r>
            <a:r>
              <a:rPr lang="en-US" dirty="0" smtClean="0"/>
              <a:t> be the root of the tree.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For each node </a:t>
            </a:r>
            <a:r>
              <a:rPr lang="en-US" i="1" dirty="0" smtClean="0"/>
              <a:t>w</a:t>
            </a:r>
            <a:r>
              <a:rPr lang="en-US" dirty="0" smtClean="0"/>
              <a:t> let T[</a:t>
            </a:r>
            <a:r>
              <a:rPr lang="en-US" i="1" dirty="0" smtClean="0"/>
              <a:t>w</a:t>
            </a:r>
            <a:r>
              <a:rPr lang="en-US" dirty="0" smtClean="0"/>
              <a:t>] denote the </a:t>
            </a:r>
            <a:r>
              <a:rPr lang="en-US" dirty="0" err="1" smtClean="0"/>
              <a:t>subtree</a:t>
            </a:r>
            <a:r>
              <a:rPr lang="en-US" dirty="0" smtClean="0"/>
              <a:t> of T rooted at 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Number the nodes in the tree such that for each </a:t>
            </a:r>
            <a:r>
              <a:rPr lang="en-US" i="1" dirty="0" smtClean="0"/>
              <a:t>w </a:t>
            </a:r>
            <a:r>
              <a:rPr lang="en-US" dirty="0" smtClean="0"/>
              <a:t>the numbers assigned to the nodes in T[w] form a </a:t>
            </a:r>
            <a:r>
              <a:rPr lang="en-US" i="1" dirty="0" smtClean="0"/>
              <a:t>linear interval</a:t>
            </a:r>
            <a:r>
              <a:rPr lang="en-US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509587" y="1203275"/>
            <a:ext cx="3885030" cy="3345376"/>
            <a:chOff x="2779754" y="1203275"/>
            <a:chExt cx="3885030" cy="3345376"/>
          </a:xfrm>
        </p:grpSpPr>
        <p:sp>
          <p:nvSpPr>
            <p:cNvPr id="11" name="Isosceles Triangle 10"/>
            <p:cNvSpPr/>
            <p:nvPr/>
          </p:nvSpPr>
          <p:spPr>
            <a:xfrm>
              <a:off x="2882505" y="2967501"/>
              <a:ext cx="1132282" cy="1244562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4776787" y="1390650"/>
              <a:ext cx="228600" cy="228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938587" y="2152650"/>
              <a:ext cx="228600" cy="228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328987" y="2819400"/>
              <a:ext cx="228600" cy="228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4548187" y="2819400"/>
              <a:ext cx="228600" cy="228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938587" y="4063961"/>
              <a:ext cx="228600" cy="228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>
              <a:stCxn id="8" idx="7"/>
              <a:endCxn id="7" idx="3"/>
            </p:cNvCxnSpPr>
            <p:nvPr/>
          </p:nvCxnSpPr>
          <p:spPr>
            <a:xfrm flipV="1">
              <a:off x="3524109" y="2347772"/>
              <a:ext cx="447956" cy="50510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7" idx="7"/>
              <a:endCxn id="6" idx="3"/>
            </p:cNvCxnSpPr>
            <p:nvPr/>
          </p:nvCxnSpPr>
          <p:spPr>
            <a:xfrm flipV="1">
              <a:off x="4133709" y="1585772"/>
              <a:ext cx="676556" cy="600356"/>
            </a:xfrm>
            <a:prstGeom prst="line">
              <a:avLst/>
            </a:prstGeom>
            <a:ln>
              <a:prstDash val="lg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9" idx="1"/>
              <a:endCxn id="7" idx="5"/>
            </p:cNvCxnSpPr>
            <p:nvPr/>
          </p:nvCxnSpPr>
          <p:spPr>
            <a:xfrm flipH="1" flipV="1">
              <a:off x="4133709" y="2347772"/>
              <a:ext cx="447956" cy="50510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4370710" y="1203275"/>
              <a:ext cx="4219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v</a:t>
              </a:r>
              <a:r>
                <a:rPr lang="en-US" b="1" baseline="-25000" dirty="0" smtClean="0"/>
                <a:t>0</a:t>
              </a:r>
              <a:endParaRPr lang="en-US" b="1" baseline="-250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198697" y="1373881"/>
              <a:ext cx="90281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>
                  <a:latin typeface="Lucida Calligraphy" panose="03010101010101010101" pitchFamily="66" charset="0"/>
                </a:rPr>
                <a:t>l</a:t>
              </a:r>
              <a:r>
                <a:rPr lang="en-US" b="1" baseline="-25000" dirty="0" err="1" smtClean="0"/>
                <a:t>vo</a:t>
              </a:r>
              <a:r>
                <a:rPr lang="en-US" b="1" dirty="0" smtClean="0"/>
                <a:t> = 0</a:t>
              </a:r>
              <a:endParaRPr lang="en-US" b="1" baseline="-250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779754" y="2599122"/>
              <a:ext cx="383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w</a:t>
              </a:r>
              <a:endParaRPr lang="en-US" b="1" baseline="-250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036081" y="2599122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w'</a:t>
              </a:r>
              <a:endParaRPr lang="en-US" b="1" baseline="-250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46417" y="2796977"/>
              <a:ext cx="4042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>
                  <a:latin typeface="Lucida Calligraphy" panose="03010101010101010101" pitchFamily="66" charset="0"/>
                </a:rPr>
                <a:t>l</a:t>
              </a:r>
              <a:r>
                <a:rPr lang="en-US" b="1" baseline="-25000" dirty="0" err="1" smtClean="0"/>
                <a:t>w</a:t>
              </a:r>
              <a:endParaRPr lang="en-US" b="1" baseline="-250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816008" y="2796977"/>
              <a:ext cx="1848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>
                  <a:latin typeface="Lucida Calligraphy" panose="03010101010101010101" pitchFamily="66" charset="0"/>
                </a:rPr>
                <a:t>l</a:t>
              </a:r>
              <a:r>
                <a:rPr lang="en-US" b="1" baseline="-25000" dirty="0" err="1" smtClean="0"/>
                <a:t>w</a:t>
              </a:r>
              <a:r>
                <a:rPr lang="en-US" b="1" baseline="-25000" dirty="0" smtClean="0"/>
                <a:t>’ </a:t>
              </a:r>
              <a:r>
                <a:rPr lang="en-US" b="1" dirty="0" smtClean="0"/>
                <a:t>= </a:t>
              </a:r>
              <a:r>
                <a:rPr lang="en-US" b="1" dirty="0" err="1">
                  <a:latin typeface="Lucida Calligraphy" panose="03010101010101010101" pitchFamily="66" charset="0"/>
                </a:rPr>
                <a:t>l</a:t>
              </a:r>
              <a:r>
                <a:rPr lang="en-US" b="1" baseline="-25000" dirty="0" err="1" smtClean="0"/>
                <a:t>w</a:t>
              </a:r>
              <a:r>
                <a:rPr lang="en-US" b="1" dirty="0" smtClean="0"/>
                <a:t> + |T</a:t>
              </a:r>
              <a:r>
                <a:rPr lang="en-US" dirty="0" smtClean="0"/>
                <a:t>[w]</a:t>
              </a:r>
              <a:r>
                <a:rPr lang="en-US" b="1" dirty="0" smtClean="0"/>
                <a:t>|</a:t>
              </a:r>
              <a:endParaRPr lang="en-US" b="1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163192" y="3645260"/>
              <a:ext cx="66877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/>
                <a:t>T</a:t>
              </a:r>
              <a:r>
                <a:rPr lang="en-US" dirty="0"/>
                <a:t>[w]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173396" y="3991325"/>
              <a:ext cx="21242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Lucida Calligraphy" panose="03010101010101010101" pitchFamily="66" charset="0"/>
                </a:rPr>
                <a:t>l</a:t>
              </a:r>
              <a:r>
                <a:rPr lang="en-US" b="1" baseline="-25000" dirty="0" smtClean="0"/>
                <a:t>x </a:t>
              </a:r>
              <a:r>
                <a:rPr lang="en-US" b="1" dirty="0" smtClean="0"/>
                <a:t>= </a:t>
              </a:r>
              <a:r>
                <a:rPr lang="en-US" b="1" dirty="0" err="1">
                  <a:latin typeface="Lucida Calligraphy" panose="03010101010101010101" pitchFamily="66" charset="0"/>
                </a:rPr>
                <a:t>l</a:t>
              </a:r>
              <a:r>
                <a:rPr lang="en-US" b="1" baseline="-25000" dirty="0" err="1" smtClean="0"/>
                <a:t>w</a:t>
              </a:r>
              <a:r>
                <a:rPr lang="en-US" b="1" dirty="0" smtClean="0"/>
                <a:t> + |T</a:t>
              </a:r>
              <a:r>
                <a:rPr lang="en-US" dirty="0" smtClean="0"/>
                <a:t>[w]</a:t>
              </a:r>
              <a:r>
                <a:rPr lang="en-US" b="1" dirty="0" smtClean="0"/>
                <a:t>| - 1</a:t>
              </a:r>
              <a:endParaRPr lang="en-US" b="1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595503" y="414854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x</a:t>
              </a:r>
              <a:endParaRPr lang="en-US" b="1" baseline="-25000" dirty="0"/>
            </a:p>
          </p:txBody>
        </p:sp>
      </p:grpSp>
      <p:sp>
        <p:nvSpPr>
          <p:cNvPr id="31" name="Content Placeholder 2"/>
          <p:cNvSpPr txBox="1">
            <a:spLocks/>
          </p:cNvSpPr>
          <p:nvPr/>
        </p:nvSpPr>
        <p:spPr>
          <a:xfrm>
            <a:off x="4783048" y="1015976"/>
            <a:ext cx="7188447" cy="189688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The nodes of a tree </a:t>
            </a:r>
            <a:r>
              <a:rPr lang="en-US" i="1" dirty="0" smtClean="0"/>
              <a:t>T </a:t>
            </a:r>
            <a:r>
              <a:rPr lang="en-US" dirty="0" smtClean="0"/>
              <a:t>can be numbered such that</a:t>
            </a:r>
          </a:p>
          <a:p>
            <a:pPr marL="857250" lvl="1" indent="-342900"/>
            <a:r>
              <a:rPr lang="en-US" dirty="0" smtClean="0"/>
              <a:t>For each outgoing channel of each node, the set of destinations that must be routed via that channel is a </a:t>
            </a:r>
            <a:r>
              <a:rPr lang="en-US" i="1" dirty="0" smtClean="0">
                <a:solidFill>
                  <a:srgbClr val="FF0000"/>
                </a:solidFill>
              </a:rPr>
              <a:t>cyclic interval.</a:t>
            </a:r>
          </a:p>
          <a:p>
            <a:endParaRPr lang="en-US" i="1" dirty="0"/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509587" y="5050957"/>
            <a:ext cx="12091987" cy="174989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Let [a</a:t>
            </a:r>
            <a:r>
              <a:rPr lang="en-US" baseline="-25000" dirty="0" smtClean="0"/>
              <a:t>w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w</a:t>
            </a:r>
            <a:r>
              <a:rPr lang="en-US" dirty="0" smtClean="0"/>
              <a:t>) denote the interval assigned to nodes in T[w].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Node </a:t>
            </a:r>
            <a:r>
              <a:rPr lang="en-US" i="1" dirty="0" smtClean="0"/>
              <a:t>w</a:t>
            </a:r>
            <a:r>
              <a:rPr lang="en-US" dirty="0" smtClean="0"/>
              <a:t> forwards to a son </a:t>
            </a:r>
            <a:r>
              <a:rPr lang="en-US" i="1" dirty="0" smtClean="0"/>
              <a:t>u</a:t>
            </a:r>
            <a:r>
              <a:rPr lang="en-US" dirty="0" smtClean="0"/>
              <a:t> packets with destinations in T[u], with labels in [a</a:t>
            </a:r>
            <a:r>
              <a:rPr lang="en-US" baseline="-25000" dirty="0" smtClean="0"/>
              <a:t>u</a:t>
            </a:r>
            <a:r>
              <a:rPr lang="en-US" dirty="0" smtClean="0"/>
              <a:t>,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u</a:t>
            </a:r>
            <a:r>
              <a:rPr lang="en-US" dirty="0" smtClean="0"/>
              <a:t>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Node </a:t>
            </a:r>
            <a:r>
              <a:rPr lang="en-US" i="1" dirty="0"/>
              <a:t>w</a:t>
            </a:r>
            <a:r>
              <a:rPr lang="en-US" dirty="0"/>
              <a:t> forwards to a </a:t>
            </a:r>
            <a:r>
              <a:rPr lang="en-US" dirty="0" smtClean="0"/>
              <a:t>father packets </a:t>
            </a:r>
            <a:r>
              <a:rPr lang="en-US" dirty="0"/>
              <a:t>with destinations </a:t>
            </a:r>
            <a:r>
              <a:rPr lang="en-US" dirty="0" smtClean="0"/>
              <a:t>not in </a:t>
            </a:r>
            <a:r>
              <a:rPr lang="en-US" dirty="0"/>
              <a:t>T[u], with labels in </a:t>
            </a:r>
            <a:r>
              <a:rPr lang="en-US" dirty="0" smtClean="0"/>
              <a:t>Z</a:t>
            </a:r>
            <a:r>
              <a:rPr lang="en-US" baseline="-25000" dirty="0" smtClean="0"/>
              <a:t>N</a:t>
            </a:r>
            <a:r>
              <a:rPr lang="en-US" dirty="0" smtClean="0"/>
              <a:t>\ [a</a:t>
            </a:r>
            <a:r>
              <a:rPr lang="en-US" baseline="-25000" dirty="0" smtClean="0"/>
              <a:t>w</a:t>
            </a:r>
            <a:r>
              <a:rPr lang="en-US" dirty="0" smtClean="0"/>
              <a:t>,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w</a:t>
            </a:r>
            <a:r>
              <a:rPr lang="en-US" dirty="0" smtClean="0"/>
              <a:t>) = [</a:t>
            </a:r>
            <a:r>
              <a:rPr lang="en-US" dirty="0" err="1" smtClean="0"/>
              <a:t>b</a:t>
            </a:r>
            <a:r>
              <a:rPr lang="en-US" baseline="-25000" dirty="0" err="1" smtClean="0"/>
              <a:t>w</a:t>
            </a:r>
            <a:r>
              <a:rPr lang="en-US" dirty="0" smtClean="0"/>
              <a:t>, a</a:t>
            </a:r>
            <a:r>
              <a:rPr lang="en-US" baseline="-25000" dirty="0" smtClean="0"/>
              <a:t>w</a:t>
            </a:r>
            <a:r>
              <a:rPr lang="en-US" dirty="0" smtClean="0"/>
              <a:t>)</a:t>
            </a: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524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1" grpId="0"/>
      <p:bldP spid="3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Tree-Labeling Scheme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Rectangle 3"/>
          <p:cNvSpPr txBox="1">
            <a:spLocks noGrp="1" noChangeArrowheads="1"/>
          </p:cNvSpPr>
          <p:nvPr>
            <p:ph idx="1"/>
          </p:nvPr>
        </p:nvSpPr>
        <p:spPr>
          <a:xfrm>
            <a:off x="630078" y="1120141"/>
            <a:ext cx="11551444" cy="2937509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Procedure for Interval Forwarding  (for node u)</a:t>
            </a:r>
            <a:r>
              <a:rPr lang="en-US" sz="22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 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: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if d = </a:t>
            </a:r>
            <a:r>
              <a:rPr lang="en-US" sz="2200" dirty="0" err="1" smtClean="0">
                <a:sym typeface="Symbol" panose="05050102010706020507" pitchFamily="18" charset="2"/>
              </a:rPr>
              <a:t>l</a:t>
            </a:r>
            <a:r>
              <a:rPr lang="en-US" sz="2200" baseline="-25000" dirty="0" err="1" smtClean="0">
                <a:sym typeface="Symbol" panose="05050102010706020507" pitchFamily="18" charset="2"/>
              </a:rPr>
              <a:t>u</a:t>
            </a:r>
            <a:endParaRPr lang="en-US" sz="2200" baseline="-25000" dirty="0" smtClean="0">
              <a:sym typeface="Symbol" panose="05050102010706020507" pitchFamily="18" charset="2"/>
            </a:endParaRP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then deliver the packet locally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else begin 	</a:t>
            </a:r>
            <a:endParaRPr lang="en-US" sz="2200" dirty="0" smtClean="0">
              <a:solidFill>
                <a:srgbClr val="C00000"/>
              </a:solidFill>
              <a:sym typeface="Symbol" panose="05050102010706020507" pitchFamily="18" charset="2"/>
            </a:endParaRPr>
          </a:p>
          <a:p>
            <a:pPr>
              <a:spcAft>
                <a:spcPts val="0"/>
              </a:spcAft>
            </a:pPr>
            <a:r>
              <a:rPr lang="en-US" sz="2200" dirty="0" smtClean="0">
                <a:sym typeface="Symbol" panose="05050102010706020507" pitchFamily="18" charset="2"/>
              </a:rPr>
              <a:t>			select </a:t>
            </a:r>
            <a:r>
              <a:rPr lang="el-GR" sz="2200" dirty="0" smtClean="0">
                <a:sym typeface="Symbol" panose="05050102010706020507" pitchFamily="18" charset="2"/>
              </a:rPr>
              <a:t>α</a:t>
            </a:r>
            <a:r>
              <a:rPr lang="en-US" sz="2200" baseline="-25000" dirty="0" err="1" smtClean="0">
                <a:sym typeface="Symbol" panose="05050102010706020507" pitchFamily="18" charset="2"/>
              </a:rPr>
              <a:t>i</a:t>
            </a:r>
            <a:r>
              <a:rPr lang="en-US" sz="2200" dirty="0" smtClean="0">
                <a:sym typeface="Symbol" panose="05050102010706020507" pitchFamily="18" charset="2"/>
              </a:rPr>
              <a:t> s.t </a:t>
            </a:r>
            <a:r>
              <a:rPr lang="en-US" sz="2200" i="1" dirty="0" smtClean="0">
                <a:sym typeface="Symbol" panose="05050102010706020507" pitchFamily="18" charset="2"/>
              </a:rPr>
              <a:t>d </a:t>
            </a:r>
            <a:r>
              <a:rPr lang="en-US" sz="2200" dirty="0" smtClean="0">
                <a:sym typeface="Symbol" panose="05050102010706020507" pitchFamily="18" charset="2"/>
              </a:rPr>
              <a:t> [</a:t>
            </a:r>
            <a:r>
              <a:rPr lang="el-GR" sz="2200" dirty="0">
                <a:sym typeface="Symbol" panose="05050102010706020507" pitchFamily="18" charset="2"/>
              </a:rPr>
              <a:t>α</a:t>
            </a:r>
            <a:r>
              <a:rPr lang="en-US" sz="2200" baseline="-25000" dirty="0" err="1" smtClean="0">
                <a:sym typeface="Symbol" panose="05050102010706020507" pitchFamily="18" charset="2"/>
              </a:rPr>
              <a:t>i</a:t>
            </a:r>
            <a:r>
              <a:rPr lang="en-US" sz="2200" baseline="-25000" dirty="0" smtClean="0">
                <a:sym typeface="Symbol" panose="05050102010706020507" pitchFamily="18" charset="2"/>
              </a:rPr>
              <a:t> </a:t>
            </a:r>
            <a:r>
              <a:rPr lang="en-US" sz="2200" dirty="0" smtClean="0">
                <a:sym typeface="Symbol" panose="05050102010706020507" pitchFamily="18" charset="2"/>
              </a:rPr>
              <a:t>, </a:t>
            </a:r>
            <a:r>
              <a:rPr lang="el-GR" sz="2200" dirty="0">
                <a:sym typeface="Symbol" panose="05050102010706020507" pitchFamily="18" charset="2"/>
              </a:rPr>
              <a:t>α</a:t>
            </a:r>
            <a:r>
              <a:rPr lang="en-US" sz="2200" baseline="-25000" dirty="0" smtClean="0">
                <a:sym typeface="Symbol" panose="05050102010706020507" pitchFamily="18" charset="2"/>
              </a:rPr>
              <a:t>i+1 </a:t>
            </a:r>
            <a:r>
              <a:rPr lang="en-US" sz="2200" dirty="0" smtClean="0">
                <a:sym typeface="Symbol" panose="05050102010706020507" pitchFamily="18" charset="2"/>
              </a:rPr>
              <a:t>];</a:t>
            </a:r>
          </a:p>
          <a:p>
            <a:pPr>
              <a:spcAft>
                <a:spcPts val="0"/>
              </a:spcAft>
            </a:pPr>
            <a:r>
              <a:rPr lang="en-US" sz="2200" dirty="0" smtClean="0">
                <a:sym typeface="Symbol" panose="05050102010706020507" pitchFamily="18" charset="2"/>
              </a:rPr>
              <a:t>			send packet via the channel labeled with </a:t>
            </a:r>
            <a:r>
              <a:rPr lang="el-GR" sz="2200" dirty="0">
                <a:sym typeface="Symbol" panose="05050102010706020507" pitchFamily="18" charset="2"/>
              </a:rPr>
              <a:t>α</a:t>
            </a:r>
            <a:r>
              <a:rPr lang="en-US" sz="2200" baseline="-25000" dirty="0" err="1">
                <a:sym typeface="Symbol" panose="05050102010706020507" pitchFamily="18" charset="2"/>
              </a:rPr>
              <a:t>i</a:t>
            </a:r>
            <a:r>
              <a:rPr lang="en-US" sz="2200" dirty="0">
                <a:sym typeface="Symbol" panose="05050102010706020507" pitchFamily="18" charset="2"/>
              </a:rPr>
              <a:t> </a:t>
            </a:r>
            <a:endParaRPr lang="en-US" sz="2200" dirty="0" smtClean="0">
              <a:sym typeface="Symbol" panose="05050102010706020507" pitchFamily="18" charset="2"/>
            </a:endParaRP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  	                end ;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</a:t>
            </a:r>
            <a:endParaRPr lang="en-US" sz="2200" dirty="0">
              <a:sym typeface="Symbol" panose="05050102010706020507" pitchFamily="18" charset="2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77572" y="4057650"/>
            <a:ext cx="11551444" cy="2743201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ym typeface="Symbol" panose="05050102010706020507" pitchFamily="18" charset="2"/>
              </a:rPr>
              <a:t>Representing a single interval requires 2 log N bits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ym typeface="Symbol" panose="05050102010706020507" pitchFamily="18" charset="2"/>
              </a:rPr>
              <a:t>A node u has many intervals at the node. 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ym typeface="Symbol" panose="05050102010706020507" pitchFamily="18" charset="2"/>
              </a:rPr>
              <a:t>Only the start point of the interval for a channel is stored; the end point being the next begin point of an interval at the same node.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ym typeface="Symbol" panose="05050102010706020507" pitchFamily="18" charset="2"/>
              </a:rPr>
              <a:t>At node u, the begin point of the interval for channel </a:t>
            </a:r>
            <a:r>
              <a:rPr lang="en-US" sz="2200" i="1" dirty="0" err="1" smtClean="0">
                <a:sym typeface="Symbol" panose="05050102010706020507" pitchFamily="18" charset="2"/>
              </a:rPr>
              <a:t>uw</a:t>
            </a:r>
            <a:r>
              <a:rPr lang="en-US" sz="2200" dirty="0" smtClean="0">
                <a:sym typeface="Symbol" panose="05050102010706020507" pitchFamily="18" charset="2"/>
              </a:rPr>
              <a:t> is given by: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200" dirty="0">
              <a:sym typeface="Symbol" panose="05050102010706020507" pitchFamily="18" charset="2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098231" y="6048247"/>
            <a:ext cx="5006057" cy="979100"/>
            <a:chOff x="2663650" y="2609850"/>
            <a:chExt cx="5006057" cy="979100"/>
          </a:xfrm>
        </p:grpSpPr>
        <p:sp>
          <p:nvSpPr>
            <p:cNvPr id="9" name="Rectangle 8"/>
            <p:cNvSpPr/>
            <p:nvPr/>
          </p:nvSpPr>
          <p:spPr>
            <a:xfrm>
              <a:off x="3902329" y="2609850"/>
              <a:ext cx="3334567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spcBef>
                  <a:spcPct val="20000"/>
                </a:spcBef>
                <a:spcAft>
                  <a:spcPts val="675"/>
                </a:spcAft>
              </a:pPr>
              <a:r>
                <a:rPr lang="en-US" sz="2300" b="1" dirty="0" err="1">
                  <a:solidFill>
                    <a:srgbClr val="000000"/>
                  </a:solidFill>
                  <a:latin typeface="Arial Narrow" panose="020B0606020202030204" pitchFamily="34" charset="0"/>
                </a:rPr>
                <a:t>l</a:t>
              </a:r>
              <a:r>
                <a:rPr lang="en-US" sz="2300" b="1" baseline="-25000" dirty="0" err="1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w</a:t>
              </a:r>
              <a:r>
                <a:rPr lang="en-US" sz="2300" b="1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               if w is a son of u</a:t>
              </a:r>
              <a:endParaRPr lang="en-US" sz="2300" b="1" dirty="0">
                <a:solidFill>
                  <a:srgbClr val="0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902329" y="3113825"/>
              <a:ext cx="3767378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spcBef>
                  <a:spcPct val="20000"/>
                </a:spcBef>
                <a:spcAft>
                  <a:spcPts val="675"/>
                </a:spcAft>
              </a:pPr>
              <a:r>
                <a:rPr lang="en-US" sz="2300" b="1" dirty="0" err="1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l</a:t>
              </a:r>
              <a:r>
                <a:rPr lang="en-US" sz="2300" b="1" baseline="-25000" dirty="0" err="1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u</a:t>
              </a:r>
              <a:r>
                <a:rPr lang="en-US" sz="2300" b="1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 + |T[u]|   if w is the father of u</a:t>
              </a:r>
              <a:endParaRPr lang="en-US" sz="2300" b="1" dirty="0">
                <a:solidFill>
                  <a:srgbClr val="0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1" name="Left Brace 10"/>
            <p:cNvSpPr/>
            <p:nvPr/>
          </p:nvSpPr>
          <p:spPr>
            <a:xfrm>
              <a:off x="3633787" y="2638699"/>
              <a:ext cx="268542" cy="950251"/>
            </a:xfrm>
            <a:prstGeom prst="leftBrace">
              <a:avLst/>
            </a:prstGeom>
            <a:ln w="190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663650" y="2855251"/>
              <a:ext cx="84670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spcBef>
                  <a:spcPct val="20000"/>
                </a:spcBef>
                <a:spcAft>
                  <a:spcPts val="675"/>
                </a:spcAft>
              </a:pPr>
              <a:r>
                <a:rPr lang="el-GR" sz="2400" dirty="0" smtClean="0">
                  <a:sym typeface="Symbol" panose="05050102010706020507" pitchFamily="18" charset="2"/>
                </a:rPr>
                <a:t>α</a:t>
              </a:r>
              <a:r>
                <a:rPr lang="en-US" sz="2400" b="1" i="1" baseline="-25000" dirty="0" err="1" smtClean="0">
                  <a:sym typeface="Symbol" panose="05050102010706020507" pitchFamily="18" charset="2"/>
                </a:rPr>
                <a:t>uw</a:t>
              </a:r>
              <a:r>
                <a:rPr lang="en-US" sz="2400" baseline="-25000" dirty="0" smtClean="0">
                  <a:sym typeface="Symbol" panose="05050102010706020507" pitchFamily="18" charset="2"/>
                </a:rPr>
                <a:t> </a:t>
              </a:r>
              <a:r>
                <a:rPr lang="en-US" sz="2300" b="1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=</a:t>
              </a:r>
              <a:endParaRPr lang="en-US" sz="2300" b="1" dirty="0">
                <a:solidFill>
                  <a:srgbClr val="000000"/>
                </a:solidFill>
                <a:latin typeface="Arial Narrow" panose="020B0606020202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9164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Performance Issues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5123"/>
          <p:cNvSpPr txBox="1">
            <a:spLocks noChangeArrowheads="1"/>
          </p:cNvSpPr>
          <p:nvPr/>
        </p:nvSpPr>
        <p:spPr>
          <a:xfrm>
            <a:off x="525065" y="1055571"/>
            <a:ext cx="10796587" cy="512445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Tx/>
              <a:buNone/>
            </a:pPr>
            <a:r>
              <a:rPr lang="en-US" sz="2400" i="1" u="sng" dirty="0" smtClean="0">
                <a:solidFill>
                  <a:schemeClr val="tx1"/>
                </a:solidFill>
              </a:rPr>
              <a:t>Correctness</a:t>
            </a:r>
            <a:r>
              <a:rPr lang="en-US" sz="2400" i="1" dirty="0" smtClean="0">
                <a:solidFill>
                  <a:schemeClr val="tx1"/>
                </a:solidFill>
              </a:rPr>
              <a:t>	</a:t>
            </a:r>
            <a:r>
              <a:rPr lang="en-US" sz="2400" dirty="0" smtClean="0">
                <a:solidFill>
                  <a:schemeClr val="tx1"/>
                </a:solidFill>
              </a:rPr>
              <a:t>: </a:t>
            </a:r>
            <a:r>
              <a:rPr lang="en-US" sz="2400" dirty="0" smtClean="0">
                <a:solidFill>
                  <a:srgbClr val="003192"/>
                </a:solidFill>
              </a:rPr>
              <a:t>The algorithm must deliver every packet to its ultimate destination</a:t>
            </a:r>
          </a:p>
          <a:p>
            <a:pPr lvl="1">
              <a:lnSpc>
                <a:spcPct val="40000"/>
              </a:lnSpc>
              <a:buFontTx/>
              <a:buNone/>
            </a:pPr>
            <a:endParaRPr lang="en-US" sz="2400" i="1" u="sng" dirty="0" smtClean="0">
              <a:solidFill>
                <a:srgbClr val="003192"/>
              </a:solidFill>
            </a:endParaRPr>
          </a:p>
          <a:p>
            <a:pPr lvl="1">
              <a:buFontTx/>
              <a:buNone/>
            </a:pPr>
            <a:r>
              <a:rPr lang="en-US" sz="2400" i="1" u="sng" dirty="0" smtClean="0">
                <a:solidFill>
                  <a:schemeClr val="tx1"/>
                </a:solidFill>
              </a:rPr>
              <a:t>Complexity</a:t>
            </a:r>
            <a:r>
              <a:rPr lang="en-US" sz="2400" i="1" dirty="0" smtClean="0">
                <a:solidFill>
                  <a:schemeClr val="tx1"/>
                </a:solidFill>
              </a:rPr>
              <a:t>	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  <a:r>
              <a:rPr lang="en-US" sz="2400" dirty="0" smtClean="0">
                <a:solidFill>
                  <a:srgbClr val="003192"/>
                </a:solidFill>
              </a:rPr>
              <a:t> The algorithm for the computation of the tables must use as few 		           	   messages, time, and storage as possible</a:t>
            </a:r>
          </a:p>
          <a:p>
            <a:pPr lvl="1">
              <a:lnSpc>
                <a:spcPct val="40000"/>
              </a:lnSpc>
              <a:buFontTx/>
              <a:buNone/>
            </a:pPr>
            <a:endParaRPr lang="en-US" sz="2400" i="1" u="sng" dirty="0" smtClean="0">
              <a:solidFill>
                <a:srgbClr val="003192"/>
              </a:solidFill>
            </a:endParaRPr>
          </a:p>
          <a:p>
            <a:pPr lvl="1">
              <a:buFontTx/>
              <a:buNone/>
            </a:pPr>
            <a:r>
              <a:rPr lang="en-US" sz="2400" i="1" u="sng" dirty="0" smtClean="0">
                <a:solidFill>
                  <a:schemeClr val="tx1"/>
                </a:solidFill>
              </a:rPr>
              <a:t>Efficiency</a:t>
            </a:r>
            <a:r>
              <a:rPr lang="en-US" sz="2400" i="1" dirty="0" smtClean="0">
                <a:solidFill>
                  <a:schemeClr val="tx1"/>
                </a:solidFill>
              </a:rPr>
              <a:t>	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  <a:r>
              <a:rPr lang="en-US" sz="2400" dirty="0" smtClean="0">
                <a:solidFill>
                  <a:srgbClr val="003192"/>
                </a:solidFill>
              </a:rPr>
              <a:t> The algorithm must send packets through </a:t>
            </a:r>
            <a:r>
              <a:rPr lang="en-US" sz="2400" i="1" dirty="0" smtClean="0">
                <a:solidFill>
                  <a:srgbClr val="003192"/>
                </a:solidFill>
              </a:rPr>
              <a:t>good</a:t>
            </a:r>
            <a:r>
              <a:rPr lang="en-US" sz="2400" dirty="0" smtClean="0">
                <a:solidFill>
                  <a:srgbClr val="003192"/>
                </a:solidFill>
              </a:rPr>
              <a:t> paths </a:t>
            </a:r>
          </a:p>
          <a:p>
            <a:pPr lvl="1">
              <a:lnSpc>
                <a:spcPct val="40000"/>
              </a:lnSpc>
              <a:buFontTx/>
              <a:buNone/>
            </a:pPr>
            <a:endParaRPr lang="en-US" sz="2400" i="1" u="sng" dirty="0" smtClean="0">
              <a:solidFill>
                <a:srgbClr val="003192"/>
              </a:solidFill>
            </a:endParaRPr>
          </a:p>
          <a:p>
            <a:pPr lvl="1">
              <a:buFontTx/>
              <a:buNone/>
            </a:pPr>
            <a:r>
              <a:rPr lang="en-US" sz="2400" i="1" u="sng" dirty="0" smtClean="0">
                <a:solidFill>
                  <a:schemeClr val="tx1"/>
                </a:solidFill>
              </a:rPr>
              <a:t>Robustness</a:t>
            </a:r>
            <a:r>
              <a:rPr lang="en-US" sz="2400" i="1" dirty="0" smtClean="0">
                <a:solidFill>
                  <a:schemeClr val="tx1"/>
                </a:solidFill>
              </a:rPr>
              <a:t>	:</a:t>
            </a:r>
            <a:r>
              <a:rPr lang="en-US" sz="2400" i="1" dirty="0" smtClean="0">
                <a:solidFill>
                  <a:srgbClr val="003192"/>
                </a:solidFill>
              </a:rPr>
              <a:t> </a:t>
            </a:r>
            <a:r>
              <a:rPr lang="en-US" sz="2400" dirty="0" smtClean="0">
                <a:solidFill>
                  <a:srgbClr val="003192"/>
                </a:solidFill>
              </a:rPr>
              <a:t>In the case of a topological change, the algorithm updates the routing 		  tables appropriately</a:t>
            </a:r>
          </a:p>
          <a:p>
            <a:pPr lvl="1">
              <a:lnSpc>
                <a:spcPct val="40000"/>
              </a:lnSpc>
              <a:buFontTx/>
              <a:buNone/>
            </a:pPr>
            <a:endParaRPr lang="en-US" sz="2400" i="1" u="sng" dirty="0" smtClean="0">
              <a:solidFill>
                <a:srgbClr val="003192"/>
              </a:solidFill>
            </a:endParaRPr>
          </a:p>
          <a:p>
            <a:pPr lvl="1">
              <a:buFontTx/>
              <a:buNone/>
            </a:pPr>
            <a:r>
              <a:rPr lang="en-US" sz="2400" i="1" u="sng" dirty="0" smtClean="0">
                <a:solidFill>
                  <a:schemeClr val="tx1"/>
                </a:solidFill>
              </a:rPr>
              <a:t>Fairness</a:t>
            </a:r>
            <a:r>
              <a:rPr lang="en-US" sz="2400" i="1" dirty="0" smtClean="0">
                <a:solidFill>
                  <a:schemeClr val="tx1"/>
                </a:solidFill>
              </a:rPr>
              <a:t>	</a:t>
            </a:r>
            <a:r>
              <a:rPr lang="en-US" sz="2400" dirty="0" smtClean="0">
                <a:solidFill>
                  <a:schemeClr val="tx1"/>
                </a:solidFill>
              </a:rPr>
              <a:t>: </a:t>
            </a:r>
            <a:r>
              <a:rPr lang="en-US" sz="2400" dirty="0" smtClean="0">
                <a:solidFill>
                  <a:srgbClr val="003192"/>
                </a:solidFill>
              </a:rPr>
              <a:t>The algorithm must provide service to every user in the same degree</a:t>
            </a:r>
          </a:p>
          <a:p>
            <a:endParaRPr lang="en-US" sz="2800" i="1" dirty="0">
              <a:solidFill>
                <a:srgbClr val="0031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341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Good paths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1027"/>
          <p:cNvSpPr txBox="1">
            <a:spLocks noChangeArrowheads="1"/>
          </p:cNvSpPr>
          <p:nvPr/>
        </p:nvSpPr>
        <p:spPr>
          <a:xfrm>
            <a:off x="738187" y="1162051"/>
            <a:ext cx="11048999" cy="5217412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Tx/>
              <a:buNone/>
            </a:pPr>
            <a:r>
              <a:rPr lang="en-US" sz="2400" i="1" u="sng" dirty="0" smtClean="0">
                <a:solidFill>
                  <a:schemeClr val="tx1"/>
                </a:solidFill>
              </a:rPr>
              <a:t>Minimum hop</a:t>
            </a:r>
            <a:r>
              <a:rPr lang="en-US" sz="2400" dirty="0" smtClean="0">
                <a:solidFill>
                  <a:schemeClr val="tx1"/>
                </a:solidFill>
              </a:rPr>
              <a:t>: </a:t>
            </a:r>
            <a:r>
              <a:rPr lang="en-US" sz="2400" dirty="0" smtClean="0">
                <a:solidFill>
                  <a:srgbClr val="003192"/>
                </a:solidFill>
              </a:rPr>
              <a:t>The cost of a path is the number of hops</a:t>
            </a:r>
          </a:p>
          <a:p>
            <a:pPr lvl="1">
              <a:lnSpc>
                <a:spcPct val="40000"/>
              </a:lnSpc>
              <a:buFontTx/>
              <a:buNone/>
            </a:pPr>
            <a:endParaRPr lang="en-US" sz="2400" i="1" dirty="0" smtClean="0">
              <a:solidFill>
                <a:srgbClr val="003192"/>
              </a:solidFill>
            </a:endParaRPr>
          </a:p>
          <a:p>
            <a:pPr lvl="1">
              <a:buFontTx/>
              <a:buNone/>
            </a:pPr>
            <a:r>
              <a:rPr lang="en-US" sz="2400" i="1" u="sng" dirty="0" smtClean="0">
                <a:solidFill>
                  <a:schemeClr val="tx1"/>
                </a:solidFill>
              </a:rPr>
              <a:t>Shortest path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  <a:r>
              <a:rPr lang="en-US" sz="2400" dirty="0" smtClean="0">
                <a:solidFill>
                  <a:srgbClr val="003192"/>
                </a:solidFill>
              </a:rPr>
              <a:t> Each channel has a non-negative cost – the path cost is the sum of the 		cost of the edges. Packets are routed along shortest paths.</a:t>
            </a:r>
          </a:p>
          <a:p>
            <a:pPr lvl="1">
              <a:lnSpc>
                <a:spcPct val="40000"/>
              </a:lnSpc>
              <a:buFontTx/>
              <a:buNone/>
            </a:pPr>
            <a:endParaRPr lang="en-US" sz="2400" i="1" dirty="0" smtClean="0">
              <a:solidFill>
                <a:srgbClr val="003192"/>
              </a:solidFill>
            </a:endParaRPr>
          </a:p>
          <a:p>
            <a:pPr lvl="1">
              <a:buFontTx/>
              <a:buNone/>
            </a:pPr>
            <a:r>
              <a:rPr lang="en-US" sz="2400" i="1" u="sng" dirty="0" smtClean="0">
                <a:solidFill>
                  <a:schemeClr val="tx1"/>
                </a:solidFill>
              </a:rPr>
              <a:t>Minimum delay/congestion</a:t>
            </a:r>
            <a:r>
              <a:rPr lang="en-US" sz="2400" dirty="0" smtClean="0">
                <a:solidFill>
                  <a:schemeClr val="tx1"/>
                </a:solidFill>
              </a:rPr>
              <a:t>: </a:t>
            </a:r>
            <a:r>
              <a:rPr lang="en-US" sz="2400" dirty="0" smtClean="0">
                <a:solidFill>
                  <a:srgbClr val="003192"/>
                </a:solidFill>
              </a:rPr>
              <a:t>The bandwidth of a path is the minimum among the 				         bandwidths of the channels on that path. </a:t>
            </a:r>
          </a:p>
          <a:p>
            <a:pPr lvl="1">
              <a:lnSpc>
                <a:spcPct val="40000"/>
              </a:lnSpc>
              <a:buFontTx/>
              <a:buNone/>
            </a:pPr>
            <a:endParaRPr lang="en-US" sz="2400" i="1" dirty="0" smtClean="0">
              <a:solidFill>
                <a:srgbClr val="003192"/>
              </a:solidFill>
            </a:endParaRPr>
          </a:p>
          <a:p>
            <a:pPr lvl="1">
              <a:buFontTx/>
              <a:buNone/>
            </a:pPr>
            <a:r>
              <a:rPr lang="en-US" sz="2400" i="1" u="sng" dirty="0" smtClean="0">
                <a:solidFill>
                  <a:schemeClr val="tx1"/>
                </a:solidFill>
              </a:rPr>
              <a:t>Most robust path</a:t>
            </a:r>
            <a:r>
              <a:rPr lang="en-US" sz="2400" i="1" dirty="0" smtClean="0">
                <a:solidFill>
                  <a:schemeClr val="tx1"/>
                </a:solidFill>
              </a:rPr>
              <a:t>:</a:t>
            </a:r>
            <a:r>
              <a:rPr lang="en-US" sz="2400" i="1" dirty="0" smtClean="0">
                <a:solidFill>
                  <a:srgbClr val="003192"/>
                </a:solidFill>
              </a:rPr>
              <a:t> </a:t>
            </a:r>
            <a:r>
              <a:rPr lang="en-US" sz="2400" dirty="0" smtClean="0">
                <a:solidFill>
                  <a:srgbClr val="003192"/>
                </a:solidFill>
              </a:rPr>
              <a:t>Given the probability of packet drops in each channel, packets are to 		      be routed along the most reliable paths. </a:t>
            </a:r>
            <a:endParaRPr lang="en-US" sz="2400" dirty="0">
              <a:solidFill>
                <a:srgbClr val="0031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461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Destination-based Forwarding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3075"/>
          <p:cNvSpPr txBox="1">
            <a:spLocks noChangeArrowheads="1"/>
          </p:cNvSpPr>
          <p:nvPr/>
        </p:nvSpPr>
        <p:spPr>
          <a:xfrm>
            <a:off x="738187" y="1949576"/>
            <a:ext cx="11048999" cy="48006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400" i="1" dirty="0" smtClean="0">
                <a:solidFill>
                  <a:srgbClr val="003192"/>
                </a:solidFill>
              </a:rPr>
              <a:t>// A packet with destination d was received or generated at node u</a:t>
            </a:r>
          </a:p>
          <a:p>
            <a:pPr>
              <a:buFontTx/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if</a:t>
            </a:r>
            <a:r>
              <a:rPr lang="en-US" sz="2400" dirty="0" smtClean="0"/>
              <a:t> </a:t>
            </a:r>
            <a:r>
              <a:rPr lang="en-US" sz="2400" i="1" dirty="0" smtClean="0">
                <a:solidFill>
                  <a:srgbClr val="003192"/>
                </a:solidFill>
              </a:rPr>
              <a:t>d = u</a:t>
            </a:r>
            <a:endParaRPr lang="en-US" sz="2400" dirty="0" smtClean="0">
              <a:solidFill>
                <a:srgbClr val="003192"/>
              </a:solidFill>
            </a:endParaRPr>
          </a:p>
          <a:p>
            <a:pPr>
              <a:buFontTx/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C00000"/>
                </a:solidFill>
              </a:rPr>
              <a:t>then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3192"/>
                </a:solidFill>
              </a:rPr>
              <a:t>deliver the packet locally</a:t>
            </a:r>
          </a:p>
          <a:p>
            <a:pPr>
              <a:buFontTx/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C00000"/>
                </a:solidFill>
              </a:rPr>
              <a:t>else </a:t>
            </a:r>
            <a:r>
              <a:rPr lang="en-US" sz="2400" dirty="0" smtClean="0">
                <a:solidFill>
                  <a:srgbClr val="003192"/>
                </a:solidFill>
              </a:rPr>
              <a:t>send the packet to </a:t>
            </a:r>
            <a:r>
              <a:rPr lang="en-US" sz="2400" i="1" dirty="0" err="1" smtClean="0">
                <a:solidFill>
                  <a:srgbClr val="003192"/>
                </a:solidFill>
              </a:rPr>
              <a:t>table_lookup</a:t>
            </a:r>
            <a:r>
              <a:rPr lang="en-US" sz="2400" i="1" baseline="-25000" dirty="0" err="1" smtClean="0">
                <a:solidFill>
                  <a:srgbClr val="003192"/>
                </a:solidFill>
              </a:rPr>
              <a:t>u</a:t>
            </a:r>
            <a:r>
              <a:rPr lang="en-US" sz="2400" dirty="0" smtClean="0">
                <a:solidFill>
                  <a:srgbClr val="003192"/>
                </a:solidFill>
              </a:rPr>
              <a:t>(</a:t>
            </a:r>
            <a:r>
              <a:rPr lang="en-US" sz="2400" i="1" dirty="0" smtClean="0">
                <a:solidFill>
                  <a:srgbClr val="003192"/>
                </a:solidFill>
              </a:rPr>
              <a:t>d</a:t>
            </a:r>
            <a:r>
              <a:rPr lang="en-US" sz="2400" dirty="0" smtClean="0">
                <a:solidFill>
                  <a:srgbClr val="003192"/>
                </a:solidFill>
              </a:rPr>
              <a:t>)</a:t>
            </a:r>
            <a:endParaRPr lang="en-US" sz="2400" dirty="0">
              <a:solidFill>
                <a:srgbClr val="0031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655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065" y="-57150"/>
            <a:ext cx="11761470" cy="639746"/>
          </a:xfrm>
        </p:spPr>
        <p:txBody>
          <a:bodyPr>
            <a:normAutofit fontScale="90000"/>
          </a:bodyPr>
          <a:lstStyle/>
          <a:p>
            <a:r>
              <a:rPr lang="en-US" dirty="0"/>
              <a:t>Floyd-</a:t>
            </a:r>
            <a:r>
              <a:rPr lang="en-US" dirty="0" err="1"/>
              <a:t>Warshall</a:t>
            </a:r>
            <a:r>
              <a:rPr lang="en-US" dirty="0"/>
              <a:t> Algorithm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30079" y="628650"/>
            <a:ext cx="11004707" cy="6000751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000" dirty="0" smtClean="0"/>
              <a:t>begin</a:t>
            </a:r>
          </a:p>
          <a:p>
            <a:pPr>
              <a:buFontTx/>
              <a:buNone/>
            </a:pPr>
            <a:r>
              <a:rPr lang="en-US" sz="2000" dirty="0" smtClean="0"/>
              <a:t>	S = </a:t>
            </a:r>
            <a:r>
              <a:rPr lang="en-US" sz="2000" dirty="0" smtClean="0">
                <a:sym typeface="Symbol" panose="05050102010706020507" pitchFamily="18" charset="2"/>
              </a:rPr>
              <a:t>;</a:t>
            </a:r>
          </a:p>
          <a:p>
            <a:pPr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</a:t>
            </a:r>
            <a:r>
              <a:rPr lang="en-US" sz="2000" dirty="0" err="1" smtClean="0">
                <a:sym typeface="Symbol" panose="05050102010706020507" pitchFamily="18" charset="2"/>
              </a:rPr>
              <a:t>forall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i="1" dirty="0" smtClean="0">
                <a:sym typeface="Symbol" panose="05050102010706020507" pitchFamily="18" charset="2"/>
              </a:rPr>
              <a:t>u, v </a:t>
            </a:r>
            <a:r>
              <a:rPr lang="en-US" sz="2000" dirty="0" smtClean="0">
                <a:sym typeface="Symbol" panose="05050102010706020507" pitchFamily="18" charset="2"/>
              </a:rPr>
              <a:t>do</a:t>
            </a:r>
          </a:p>
          <a:p>
            <a:pPr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	if </a:t>
            </a:r>
            <a:r>
              <a:rPr lang="en-US" sz="2000" i="1" dirty="0" smtClean="0">
                <a:sym typeface="Symbol" panose="05050102010706020507" pitchFamily="18" charset="2"/>
              </a:rPr>
              <a:t>u = v </a:t>
            </a:r>
            <a:r>
              <a:rPr lang="en-US" sz="2000" dirty="0" smtClean="0">
                <a:sym typeface="Symbol" panose="05050102010706020507" pitchFamily="18" charset="2"/>
              </a:rPr>
              <a:t>then </a:t>
            </a:r>
            <a:r>
              <a:rPr lang="en-US" sz="2000" i="1" dirty="0" smtClean="0">
                <a:sym typeface="Symbol" panose="05050102010706020507" pitchFamily="18" charset="2"/>
              </a:rPr>
              <a:t>D</a:t>
            </a:r>
            <a:r>
              <a:rPr lang="en-US" sz="2000" dirty="0" smtClean="0">
                <a:sym typeface="Symbol" panose="05050102010706020507" pitchFamily="18" charset="2"/>
              </a:rPr>
              <a:t>[</a:t>
            </a:r>
            <a:r>
              <a:rPr lang="en-US" sz="2000" i="1" dirty="0" smtClean="0">
                <a:sym typeface="Symbol" panose="05050102010706020507" pitchFamily="18" charset="2"/>
              </a:rPr>
              <a:t>u, v</a:t>
            </a:r>
            <a:r>
              <a:rPr lang="en-US" sz="2000" dirty="0" smtClean="0">
                <a:sym typeface="Symbol" panose="05050102010706020507" pitchFamily="18" charset="2"/>
              </a:rPr>
              <a:t>] = 0</a:t>
            </a:r>
          </a:p>
          <a:p>
            <a:pPr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	else if </a:t>
            </a:r>
            <a:r>
              <a:rPr lang="en-US" sz="2000" i="1" dirty="0" err="1" smtClean="0">
                <a:sym typeface="Symbol" panose="05050102010706020507" pitchFamily="18" charset="2"/>
              </a:rPr>
              <a:t>uv</a:t>
            </a:r>
            <a:r>
              <a:rPr lang="en-US" sz="2000" i="1" dirty="0" smtClean="0">
                <a:sym typeface="Symbol" panose="05050102010706020507" pitchFamily="18" charset="2"/>
              </a:rPr>
              <a:t> </a:t>
            </a:r>
            <a:r>
              <a:rPr lang="en-US" sz="2000" dirty="0" smtClean="0">
                <a:sym typeface="Symbol" panose="05050102010706020507" pitchFamily="18" charset="2"/>
              </a:rPr>
              <a:t> </a:t>
            </a:r>
            <a:r>
              <a:rPr lang="en-US" sz="2000" i="1" dirty="0" smtClean="0">
                <a:sym typeface="Symbol" panose="05050102010706020507" pitchFamily="18" charset="2"/>
              </a:rPr>
              <a:t>E</a:t>
            </a:r>
            <a:r>
              <a:rPr lang="en-US" sz="2000" dirty="0" smtClean="0">
                <a:sym typeface="Symbol" panose="05050102010706020507" pitchFamily="18" charset="2"/>
              </a:rPr>
              <a:t> then D[</a:t>
            </a:r>
            <a:r>
              <a:rPr lang="en-US" sz="2000" i="1" dirty="0" smtClean="0">
                <a:sym typeface="Symbol" panose="05050102010706020507" pitchFamily="18" charset="2"/>
              </a:rPr>
              <a:t>u, v</a:t>
            </a:r>
            <a:r>
              <a:rPr lang="en-US" sz="2000" dirty="0" smtClean="0">
                <a:sym typeface="Symbol" panose="05050102010706020507" pitchFamily="18" charset="2"/>
              </a:rPr>
              <a:t>] = </a:t>
            </a:r>
            <a:r>
              <a:rPr lang="en-US" sz="2000" i="1" dirty="0" err="1" smtClean="0">
                <a:sym typeface="Symbol" panose="05050102010706020507" pitchFamily="18" charset="2"/>
              </a:rPr>
              <a:t>w</a:t>
            </a:r>
            <a:r>
              <a:rPr lang="en-US" sz="2000" i="1" baseline="-25000" dirty="0" err="1" smtClean="0">
                <a:sym typeface="Symbol" panose="05050102010706020507" pitchFamily="18" charset="2"/>
              </a:rPr>
              <a:t>u,v</a:t>
            </a:r>
            <a:endParaRPr lang="en-US" sz="2000" i="1" dirty="0" smtClean="0">
              <a:sym typeface="Symbol" panose="05050102010706020507" pitchFamily="18" charset="2"/>
            </a:endParaRPr>
          </a:p>
          <a:p>
            <a:pPr>
              <a:buFontTx/>
              <a:buNone/>
            </a:pPr>
            <a:r>
              <a:rPr lang="en-US" sz="2000" i="1" dirty="0" smtClean="0">
                <a:sym typeface="Symbol" panose="05050102010706020507" pitchFamily="18" charset="2"/>
              </a:rPr>
              <a:t>		</a:t>
            </a:r>
            <a:r>
              <a:rPr lang="en-US" sz="2000" dirty="0" smtClean="0">
                <a:sym typeface="Symbol" panose="05050102010706020507" pitchFamily="18" charset="2"/>
              </a:rPr>
              <a:t>else D[</a:t>
            </a:r>
            <a:r>
              <a:rPr lang="en-US" sz="2000" i="1" dirty="0" smtClean="0">
                <a:sym typeface="Symbol" panose="05050102010706020507" pitchFamily="18" charset="2"/>
              </a:rPr>
              <a:t>u, v</a:t>
            </a:r>
            <a:r>
              <a:rPr lang="en-US" sz="2000" dirty="0" smtClean="0">
                <a:sym typeface="Symbol" panose="05050102010706020507" pitchFamily="18" charset="2"/>
              </a:rPr>
              <a:t>] =  ;</a:t>
            </a:r>
          </a:p>
          <a:p>
            <a:pPr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while S  V do  </a:t>
            </a:r>
            <a:r>
              <a:rPr lang="en-US" sz="20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// Loop invariant: </a:t>
            </a:r>
            <a:r>
              <a:rPr lang="en-US" sz="2000" dirty="0" smtClean="0">
                <a:solidFill>
                  <a:srgbClr val="C00000"/>
                </a:solidFill>
                <a:sym typeface="Symbol" panose="05050102010706020507" pitchFamily="18" charset="2"/>
              </a:rPr>
              <a:t></a:t>
            </a:r>
            <a:r>
              <a:rPr lang="en-US" sz="20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u, v</a:t>
            </a:r>
            <a:r>
              <a:rPr lang="en-US" sz="2000" dirty="0" smtClean="0">
                <a:solidFill>
                  <a:srgbClr val="C00000"/>
                </a:solidFill>
                <a:sym typeface="Symbol" panose="05050102010706020507" pitchFamily="18" charset="2"/>
              </a:rPr>
              <a:t>: </a:t>
            </a:r>
            <a:r>
              <a:rPr lang="en-US" sz="20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D</a:t>
            </a:r>
            <a:r>
              <a:rPr lang="en-US" sz="2000" dirty="0" smtClean="0">
                <a:solidFill>
                  <a:srgbClr val="C00000"/>
                </a:solidFill>
                <a:sym typeface="Symbol" panose="05050102010706020507" pitchFamily="18" charset="2"/>
              </a:rPr>
              <a:t>[</a:t>
            </a:r>
            <a:r>
              <a:rPr lang="en-US" sz="20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u, v</a:t>
            </a:r>
            <a:r>
              <a:rPr lang="en-US" sz="2000" dirty="0" smtClean="0">
                <a:solidFill>
                  <a:srgbClr val="C00000"/>
                </a:solidFill>
                <a:sym typeface="Symbol" panose="05050102010706020507" pitchFamily="18" charset="2"/>
              </a:rPr>
              <a:t>] = </a:t>
            </a:r>
            <a:r>
              <a:rPr lang="en-US" sz="2000" i="1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d</a:t>
            </a:r>
            <a:r>
              <a:rPr lang="en-US" sz="2000" baseline="30000" dirty="0" err="1" smtClean="0">
                <a:solidFill>
                  <a:srgbClr val="C00000"/>
                </a:solidFill>
                <a:sym typeface="Symbol" panose="05050102010706020507" pitchFamily="18" charset="2"/>
              </a:rPr>
              <a:t>S</a:t>
            </a:r>
            <a:r>
              <a:rPr lang="en-US" sz="2000" dirty="0" smtClean="0">
                <a:solidFill>
                  <a:srgbClr val="C00000"/>
                </a:solidFill>
                <a:sym typeface="Symbol" panose="05050102010706020507" pitchFamily="18" charset="2"/>
              </a:rPr>
              <a:t>(</a:t>
            </a:r>
            <a:r>
              <a:rPr lang="en-US" sz="20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u, v</a:t>
            </a:r>
            <a:r>
              <a:rPr lang="en-US" sz="2000" dirty="0" smtClean="0">
                <a:solidFill>
                  <a:srgbClr val="C00000"/>
                </a:solidFill>
                <a:sym typeface="Symbol" panose="05050102010706020507" pitchFamily="18" charset="2"/>
              </a:rPr>
              <a:t>)</a:t>
            </a:r>
          </a:p>
          <a:p>
            <a:pPr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	begin pick </a:t>
            </a:r>
            <a:r>
              <a:rPr lang="en-US" sz="2000" i="1" dirty="0" smtClean="0">
                <a:sym typeface="Symbol" panose="05050102010706020507" pitchFamily="18" charset="2"/>
              </a:rPr>
              <a:t>w</a:t>
            </a:r>
            <a:r>
              <a:rPr lang="en-US" sz="2000" dirty="0" smtClean="0">
                <a:sym typeface="Symbol" panose="05050102010706020507" pitchFamily="18" charset="2"/>
              </a:rPr>
              <a:t> from V \ S;</a:t>
            </a:r>
          </a:p>
          <a:p>
            <a:pPr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	          </a:t>
            </a:r>
            <a:r>
              <a:rPr lang="en-US" sz="2000" dirty="0" err="1" smtClean="0">
                <a:sym typeface="Symbol" panose="05050102010706020507" pitchFamily="18" charset="2"/>
              </a:rPr>
              <a:t>forall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i="1" dirty="0" smtClean="0">
                <a:sym typeface="Symbol" panose="05050102010706020507" pitchFamily="18" charset="2"/>
              </a:rPr>
              <a:t>u </a:t>
            </a:r>
            <a:r>
              <a:rPr lang="en-US" sz="2000" dirty="0" smtClean="0">
                <a:sym typeface="Symbol" panose="05050102010706020507" pitchFamily="18" charset="2"/>
              </a:rPr>
              <a:t> </a:t>
            </a:r>
            <a:r>
              <a:rPr lang="en-US" sz="2000" i="1" dirty="0" smtClean="0">
                <a:sym typeface="Symbol" panose="05050102010706020507" pitchFamily="18" charset="2"/>
              </a:rPr>
              <a:t>V</a:t>
            </a:r>
            <a:r>
              <a:rPr lang="en-US" sz="2000" dirty="0" smtClean="0">
                <a:sym typeface="Symbol" panose="05050102010706020507" pitchFamily="18" charset="2"/>
              </a:rPr>
              <a:t> do</a:t>
            </a:r>
          </a:p>
          <a:p>
            <a:pPr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		 </a:t>
            </a:r>
            <a:r>
              <a:rPr lang="en-US" sz="2000" dirty="0" err="1" smtClean="0">
                <a:sym typeface="Symbol" panose="05050102010706020507" pitchFamily="18" charset="2"/>
              </a:rPr>
              <a:t>forall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i="1" dirty="0" smtClean="0">
                <a:sym typeface="Symbol" panose="05050102010706020507" pitchFamily="18" charset="2"/>
              </a:rPr>
              <a:t>v </a:t>
            </a:r>
            <a:r>
              <a:rPr lang="en-US" sz="2000" dirty="0" smtClean="0">
                <a:sym typeface="Symbol" panose="05050102010706020507" pitchFamily="18" charset="2"/>
              </a:rPr>
              <a:t> </a:t>
            </a:r>
            <a:r>
              <a:rPr lang="en-US" sz="2000" i="1" dirty="0" smtClean="0">
                <a:sym typeface="Symbol" panose="05050102010706020507" pitchFamily="18" charset="2"/>
              </a:rPr>
              <a:t>V</a:t>
            </a:r>
            <a:r>
              <a:rPr lang="en-US" sz="2000" dirty="0" smtClean="0">
                <a:sym typeface="Symbol" panose="05050102010706020507" pitchFamily="18" charset="2"/>
              </a:rPr>
              <a:t> do</a:t>
            </a:r>
          </a:p>
          <a:p>
            <a:pPr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			</a:t>
            </a:r>
            <a:r>
              <a:rPr lang="en-US" sz="2000" i="1" dirty="0" smtClean="0">
                <a:sym typeface="Symbol" panose="05050102010706020507" pitchFamily="18" charset="2"/>
              </a:rPr>
              <a:t>D</a:t>
            </a:r>
            <a:r>
              <a:rPr lang="en-US" sz="2000" dirty="0" smtClean="0">
                <a:sym typeface="Symbol" panose="05050102010706020507" pitchFamily="18" charset="2"/>
              </a:rPr>
              <a:t>[</a:t>
            </a:r>
            <a:r>
              <a:rPr lang="en-US" sz="2000" i="1" dirty="0" smtClean="0">
                <a:sym typeface="Symbol" panose="05050102010706020507" pitchFamily="18" charset="2"/>
              </a:rPr>
              <a:t>u, v</a:t>
            </a:r>
            <a:r>
              <a:rPr lang="en-US" sz="2000" dirty="0" smtClean="0">
                <a:sym typeface="Symbol" panose="05050102010706020507" pitchFamily="18" charset="2"/>
              </a:rPr>
              <a:t>] = min{ </a:t>
            </a:r>
            <a:r>
              <a:rPr lang="en-US" sz="2000" i="1" dirty="0" smtClean="0">
                <a:sym typeface="Symbol" panose="05050102010706020507" pitchFamily="18" charset="2"/>
              </a:rPr>
              <a:t>D</a:t>
            </a:r>
            <a:r>
              <a:rPr lang="en-US" sz="2000" dirty="0" smtClean="0">
                <a:sym typeface="Symbol" panose="05050102010706020507" pitchFamily="18" charset="2"/>
              </a:rPr>
              <a:t>[</a:t>
            </a:r>
            <a:r>
              <a:rPr lang="en-US" sz="2000" i="1" dirty="0" smtClean="0">
                <a:sym typeface="Symbol" panose="05050102010706020507" pitchFamily="18" charset="2"/>
              </a:rPr>
              <a:t>u, v</a:t>
            </a:r>
            <a:r>
              <a:rPr lang="en-US" sz="2000" dirty="0" smtClean="0">
                <a:sym typeface="Symbol" panose="05050102010706020507" pitchFamily="18" charset="2"/>
              </a:rPr>
              <a:t>], </a:t>
            </a:r>
            <a:r>
              <a:rPr lang="en-US" sz="2000" i="1" dirty="0" smtClean="0">
                <a:sym typeface="Symbol" panose="05050102010706020507" pitchFamily="18" charset="2"/>
              </a:rPr>
              <a:t>D</a:t>
            </a:r>
            <a:r>
              <a:rPr lang="en-US" sz="2000" dirty="0" smtClean="0">
                <a:sym typeface="Symbol" panose="05050102010706020507" pitchFamily="18" charset="2"/>
              </a:rPr>
              <a:t>[</a:t>
            </a:r>
            <a:r>
              <a:rPr lang="en-US" sz="2000" i="1" dirty="0" smtClean="0">
                <a:sym typeface="Symbol" panose="05050102010706020507" pitchFamily="18" charset="2"/>
              </a:rPr>
              <a:t>u, w</a:t>
            </a:r>
            <a:r>
              <a:rPr lang="en-US" sz="2000" dirty="0" smtClean="0">
                <a:sym typeface="Symbol" panose="05050102010706020507" pitchFamily="18" charset="2"/>
              </a:rPr>
              <a:t>] + </a:t>
            </a:r>
            <a:r>
              <a:rPr lang="en-US" sz="2000" i="1" dirty="0" smtClean="0">
                <a:sym typeface="Symbol" panose="05050102010706020507" pitchFamily="18" charset="2"/>
              </a:rPr>
              <a:t>D</a:t>
            </a:r>
            <a:r>
              <a:rPr lang="en-US" sz="2000" dirty="0" smtClean="0">
                <a:sym typeface="Symbol" panose="05050102010706020507" pitchFamily="18" charset="2"/>
              </a:rPr>
              <a:t>[</a:t>
            </a:r>
            <a:r>
              <a:rPr lang="en-US" sz="2000" i="1" dirty="0" smtClean="0">
                <a:sym typeface="Symbol" panose="05050102010706020507" pitchFamily="18" charset="2"/>
              </a:rPr>
              <a:t>w, v</a:t>
            </a:r>
            <a:r>
              <a:rPr lang="en-US" sz="2000" dirty="0" smtClean="0">
                <a:sym typeface="Symbol" panose="05050102010706020507" pitchFamily="18" charset="2"/>
              </a:rPr>
              <a:t>] }</a:t>
            </a:r>
          </a:p>
          <a:p>
            <a:pPr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	           S = S U { </a:t>
            </a:r>
            <a:r>
              <a:rPr lang="en-US" sz="2000" i="1" dirty="0" smtClean="0">
                <a:sym typeface="Symbol" panose="05050102010706020507" pitchFamily="18" charset="2"/>
              </a:rPr>
              <a:t>w </a:t>
            </a:r>
            <a:r>
              <a:rPr lang="en-US" sz="2000" dirty="0" smtClean="0">
                <a:sym typeface="Symbol" panose="05050102010706020507" pitchFamily="18" charset="2"/>
              </a:rPr>
              <a:t>}</a:t>
            </a:r>
          </a:p>
          <a:p>
            <a:pPr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		end</a:t>
            </a:r>
          </a:p>
          <a:p>
            <a:pPr>
              <a:buFontTx/>
              <a:buNone/>
            </a:pPr>
            <a:r>
              <a:rPr lang="en-US" sz="2000" dirty="0" smtClean="0">
                <a:sym typeface="Symbol" panose="05050102010706020507" pitchFamily="18" charset="2"/>
              </a:rPr>
              <a:t>end</a:t>
            </a:r>
            <a:endParaRPr lang="en-US" sz="20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94104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simple distributed algorithm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30080" y="952499"/>
            <a:ext cx="11341416" cy="5848351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100" i="1" dirty="0" smtClean="0">
                <a:solidFill>
                  <a:srgbClr val="C00000"/>
                </a:solidFill>
              </a:rPr>
              <a:t>// For node u …</a:t>
            </a:r>
          </a:p>
          <a:p>
            <a:pPr>
              <a:buFontTx/>
              <a:buNone/>
            </a:pPr>
            <a:r>
              <a:rPr lang="en-US" sz="2100" dirty="0" err="1" smtClean="0"/>
              <a:t>var</a:t>
            </a:r>
            <a:r>
              <a:rPr lang="en-US" sz="2100" dirty="0" smtClean="0"/>
              <a:t>  </a:t>
            </a:r>
            <a:r>
              <a:rPr lang="en-US" sz="2100" i="1" dirty="0" smtClean="0"/>
              <a:t>S</a:t>
            </a:r>
            <a:r>
              <a:rPr lang="en-US" sz="2100" i="1" baseline="-25000" dirty="0" smtClean="0"/>
              <a:t>u</a:t>
            </a:r>
            <a:r>
              <a:rPr lang="en-US" sz="2100" dirty="0" smtClean="0"/>
              <a:t>	: set of nodes;</a:t>
            </a:r>
          </a:p>
          <a:p>
            <a:pPr>
              <a:buFontTx/>
              <a:buNone/>
            </a:pPr>
            <a:r>
              <a:rPr lang="en-US" sz="2100" dirty="0" smtClean="0"/>
              <a:t>	  </a:t>
            </a:r>
            <a:r>
              <a:rPr lang="en-US" sz="2100" i="1" dirty="0" smtClean="0"/>
              <a:t>D</a:t>
            </a:r>
            <a:r>
              <a:rPr lang="en-US" sz="2100" i="1" baseline="-25000" dirty="0" smtClean="0"/>
              <a:t>u</a:t>
            </a:r>
            <a:r>
              <a:rPr lang="en-US" sz="2100" dirty="0" smtClean="0"/>
              <a:t>	: array of weights;</a:t>
            </a:r>
          </a:p>
          <a:p>
            <a:pPr>
              <a:buFontTx/>
              <a:buNone/>
            </a:pPr>
            <a:r>
              <a:rPr lang="en-US" sz="2100" dirty="0" smtClean="0"/>
              <a:t>	  </a:t>
            </a:r>
            <a:r>
              <a:rPr lang="en-US" sz="2100" i="1" dirty="0" err="1" smtClean="0"/>
              <a:t>Nb</a:t>
            </a:r>
            <a:r>
              <a:rPr lang="en-US" sz="2100" i="1" baseline="-25000" dirty="0" err="1" smtClean="0"/>
              <a:t>u</a:t>
            </a:r>
            <a:r>
              <a:rPr lang="en-US" sz="2100" baseline="-25000" dirty="0" smtClean="0"/>
              <a:t>	</a:t>
            </a:r>
            <a:r>
              <a:rPr lang="en-US" sz="2100" dirty="0" smtClean="0"/>
              <a:t>: array of nodes;</a:t>
            </a:r>
          </a:p>
          <a:p>
            <a:pPr>
              <a:buFontTx/>
              <a:buNone/>
            </a:pPr>
            <a:r>
              <a:rPr lang="en-US" sz="2100" dirty="0" smtClean="0"/>
              <a:t>begin </a:t>
            </a:r>
          </a:p>
          <a:p>
            <a:pPr>
              <a:buFontTx/>
              <a:buNone/>
            </a:pPr>
            <a:r>
              <a:rPr lang="en-US" sz="2100" dirty="0" smtClean="0"/>
              <a:t>	S</a:t>
            </a:r>
            <a:r>
              <a:rPr lang="en-US" sz="2100" baseline="-25000" dirty="0" smtClean="0"/>
              <a:t>u</a:t>
            </a:r>
            <a:r>
              <a:rPr lang="en-US" sz="2100" dirty="0" smtClean="0"/>
              <a:t> = </a:t>
            </a:r>
            <a:r>
              <a:rPr lang="en-US" sz="2100" dirty="0" smtClean="0">
                <a:sym typeface="Symbol" panose="05050102010706020507" pitchFamily="18" charset="2"/>
              </a:rPr>
              <a:t>;</a:t>
            </a:r>
          </a:p>
          <a:p>
            <a:pPr>
              <a:buFontTx/>
              <a:buNone/>
            </a:pPr>
            <a:r>
              <a:rPr lang="en-US" sz="2100" dirty="0" smtClean="0">
                <a:sym typeface="Symbol" panose="05050102010706020507" pitchFamily="18" charset="2"/>
              </a:rPr>
              <a:t>	</a:t>
            </a:r>
            <a:r>
              <a:rPr lang="en-US" sz="2100" dirty="0" err="1" smtClean="0">
                <a:sym typeface="Symbol" panose="05050102010706020507" pitchFamily="18" charset="2"/>
              </a:rPr>
              <a:t>forall</a:t>
            </a:r>
            <a:r>
              <a:rPr lang="en-US" sz="2100" dirty="0" smtClean="0">
                <a:sym typeface="Symbol" panose="05050102010706020507" pitchFamily="18" charset="2"/>
              </a:rPr>
              <a:t> </a:t>
            </a:r>
            <a:r>
              <a:rPr lang="en-US" sz="2100" i="1" dirty="0" smtClean="0">
                <a:sym typeface="Symbol" panose="05050102010706020507" pitchFamily="18" charset="2"/>
              </a:rPr>
              <a:t>v  V </a:t>
            </a:r>
            <a:r>
              <a:rPr lang="en-US" sz="2100" dirty="0" smtClean="0">
                <a:sym typeface="Symbol" panose="05050102010706020507" pitchFamily="18" charset="2"/>
              </a:rPr>
              <a:t>do</a:t>
            </a:r>
          </a:p>
          <a:p>
            <a:pPr>
              <a:buFontTx/>
              <a:buNone/>
            </a:pPr>
            <a:r>
              <a:rPr lang="en-US" sz="2100" dirty="0" smtClean="0">
                <a:sym typeface="Symbol" panose="05050102010706020507" pitchFamily="18" charset="2"/>
              </a:rPr>
              <a:t>		if </a:t>
            </a:r>
            <a:r>
              <a:rPr lang="en-US" sz="2100" i="1" dirty="0" smtClean="0">
                <a:sym typeface="Symbol" panose="05050102010706020507" pitchFamily="18" charset="2"/>
              </a:rPr>
              <a:t>v = u </a:t>
            </a:r>
            <a:r>
              <a:rPr lang="en-US" sz="2100" dirty="0" smtClean="0">
                <a:sym typeface="Symbol" panose="05050102010706020507" pitchFamily="18" charset="2"/>
              </a:rPr>
              <a:t>then </a:t>
            </a:r>
          </a:p>
          <a:p>
            <a:pPr>
              <a:buFontTx/>
              <a:buNone/>
            </a:pPr>
            <a:r>
              <a:rPr lang="en-US" sz="2100" dirty="0" smtClean="0">
                <a:sym typeface="Symbol" panose="05050102010706020507" pitchFamily="18" charset="2"/>
              </a:rPr>
              <a:t>		   begin </a:t>
            </a:r>
            <a:r>
              <a:rPr lang="en-US" sz="2100" i="1" dirty="0" smtClean="0">
                <a:sym typeface="Symbol" panose="05050102010706020507" pitchFamily="18" charset="2"/>
              </a:rPr>
              <a:t>D</a:t>
            </a:r>
            <a:r>
              <a:rPr lang="en-US" sz="2100" i="1" baseline="-25000" dirty="0" smtClean="0">
                <a:sym typeface="Symbol" panose="05050102010706020507" pitchFamily="18" charset="2"/>
              </a:rPr>
              <a:t>u</a:t>
            </a:r>
            <a:r>
              <a:rPr lang="en-US" sz="2100" dirty="0" smtClean="0">
                <a:sym typeface="Symbol" panose="05050102010706020507" pitchFamily="18" charset="2"/>
              </a:rPr>
              <a:t>[</a:t>
            </a:r>
            <a:r>
              <a:rPr lang="en-US" sz="2100" i="1" dirty="0" smtClean="0">
                <a:sym typeface="Symbol" panose="05050102010706020507" pitchFamily="18" charset="2"/>
              </a:rPr>
              <a:t>v</a:t>
            </a:r>
            <a:r>
              <a:rPr lang="en-US" sz="2100" dirty="0" smtClean="0">
                <a:sym typeface="Symbol" panose="05050102010706020507" pitchFamily="18" charset="2"/>
              </a:rPr>
              <a:t>] = 0; </a:t>
            </a:r>
            <a:r>
              <a:rPr lang="en-US" sz="2100" i="1" dirty="0" err="1" smtClean="0">
                <a:sym typeface="Symbol" panose="05050102010706020507" pitchFamily="18" charset="2"/>
              </a:rPr>
              <a:t>Nb</a:t>
            </a:r>
            <a:r>
              <a:rPr lang="en-US" sz="21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100" dirty="0" smtClean="0">
                <a:sym typeface="Symbol" panose="05050102010706020507" pitchFamily="18" charset="2"/>
              </a:rPr>
              <a:t>[</a:t>
            </a:r>
            <a:r>
              <a:rPr lang="en-US" sz="2100" i="1" dirty="0" smtClean="0">
                <a:sym typeface="Symbol" panose="05050102010706020507" pitchFamily="18" charset="2"/>
              </a:rPr>
              <a:t>v</a:t>
            </a:r>
            <a:r>
              <a:rPr lang="en-US" sz="2100" dirty="0" smtClean="0">
                <a:sym typeface="Symbol" panose="05050102010706020507" pitchFamily="18" charset="2"/>
              </a:rPr>
              <a:t>] = </a:t>
            </a:r>
            <a:r>
              <a:rPr lang="en-US" sz="2100" i="1" dirty="0" err="1" smtClean="0">
                <a:sym typeface="Symbol" panose="05050102010706020507" pitchFamily="18" charset="2"/>
              </a:rPr>
              <a:t>udef</a:t>
            </a:r>
            <a:r>
              <a:rPr lang="en-US" sz="2100" i="1" dirty="0" smtClean="0">
                <a:sym typeface="Symbol" panose="05050102010706020507" pitchFamily="18" charset="2"/>
              </a:rPr>
              <a:t> </a:t>
            </a:r>
            <a:r>
              <a:rPr lang="en-US" sz="2100" dirty="0" smtClean="0">
                <a:sym typeface="Symbol" panose="05050102010706020507" pitchFamily="18" charset="2"/>
              </a:rPr>
              <a:t>end</a:t>
            </a:r>
          </a:p>
          <a:p>
            <a:pPr>
              <a:buFontTx/>
              <a:buNone/>
            </a:pPr>
            <a:r>
              <a:rPr lang="en-US" sz="2100" dirty="0" smtClean="0">
                <a:sym typeface="Symbol" panose="05050102010706020507" pitchFamily="18" charset="2"/>
              </a:rPr>
              <a:t>		else if </a:t>
            </a:r>
            <a:r>
              <a:rPr lang="en-US" sz="2100" i="1" dirty="0" smtClean="0">
                <a:sym typeface="Symbol" panose="05050102010706020507" pitchFamily="18" charset="2"/>
              </a:rPr>
              <a:t>v  </a:t>
            </a:r>
            <a:r>
              <a:rPr lang="en-US" sz="2100" i="1" dirty="0" err="1" smtClean="0">
                <a:sym typeface="Symbol" panose="05050102010706020507" pitchFamily="18" charset="2"/>
              </a:rPr>
              <a:t>Neigh</a:t>
            </a:r>
            <a:r>
              <a:rPr lang="en-US" sz="21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100" i="1" dirty="0" smtClean="0">
                <a:sym typeface="Symbol" panose="05050102010706020507" pitchFamily="18" charset="2"/>
              </a:rPr>
              <a:t> </a:t>
            </a:r>
            <a:r>
              <a:rPr lang="en-US" sz="2100" dirty="0" smtClean="0">
                <a:sym typeface="Symbol" panose="05050102010706020507" pitchFamily="18" charset="2"/>
              </a:rPr>
              <a:t>then</a:t>
            </a:r>
          </a:p>
          <a:p>
            <a:pPr>
              <a:buFontTx/>
              <a:buNone/>
            </a:pPr>
            <a:r>
              <a:rPr lang="en-US" sz="2100" dirty="0" smtClean="0">
                <a:sym typeface="Symbol" panose="05050102010706020507" pitchFamily="18" charset="2"/>
              </a:rPr>
              <a:t>		   begin </a:t>
            </a:r>
            <a:r>
              <a:rPr lang="en-US" sz="2100" i="1" dirty="0" smtClean="0">
                <a:sym typeface="Symbol" panose="05050102010706020507" pitchFamily="18" charset="2"/>
              </a:rPr>
              <a:t>D</a:t>
            </a:r>
            <a:r>
              <a:rPr lang="en-US" sz="2100" i="1" baseline="-25000" dirty="0" smtClean="0">
                <a:sym typeface="Symbol" panose="05050102010706020507" pitchFamily="18" charset="2"/>
              </a:rPr>
              <a:t>u</a:t>
            </a:r>
            <a:r>
              <a:rPr lang="en-US" sz="2100" dirty="0" smtClean="0">
                <a:sym typeface="Symbol" panose="05050102010706020507" pitchFamily="18" charset="2"/>
              </a:rPr>
              <a:t>[</a:t>
            </a:r>
            <a:r>
              <a:rPr lang="en-US" sz="2100" i="1" dirty="0" smtClean="0">
                <a:sym typeface="Symbol" panose="05050102010706020507" pitchFamily="18" charset="2"/>
              </a:rPr>
              <a:t>v</a:t>
            </a:r>
            <a:r>
              <a:rPr lang="en-US" sz="2100" dirty="0" smtClean="0">
                <a:sym typeface="Symbol" panose="05050102010706020507" pitchFamily="18" charset="2"/>
              </a:rPr>
              <a:t>] = </a:t>
            </a:r>
            <a:r>
              <a:rPr lang="en-US" sz="2100" i="1" dirty="0" err="1" smtClean="0">
                <a:sym typeface="Symbol" panose="05050102010706020507" pitchFamily="18" charset="2"/>
              </a:rPr>
              <a:t>w</a:t>
            </a:r>
            <a:r>
              <a:rPr lang="en-US" sz="2100" i="1" baseline="-25000" dirty="0" err="1" smtClean="0">
                <a:sym typeface="Symbol" panose="05050102010706020507" pitchFamily="18" charset="2"/>
              </a:rPr>
              <a:t>u,v</a:t>
            </a:r>
            <a:r>
              <a:rPr lang="en-US" sz="2100" dirty="0" smtClean="0">
                <a:sym typeface="Symbol" panose="05050102010706020507" pitchFamily="18" charset="2"/>
              </a:rPr>
              <a:t>; </a:t>
            </a:r>
            <a:r>
              <a:rPr lang="en-US" sz="2100" i="1" dirty="0" err="1" smtClean="0">
                <a:sym typeface="Symbol" panose="05050102010706020507" pitchFamily="18" charset="2"/>
              </a:rPr>
              <a:t>Nb</a:t>
            </a:r>
            <a:r>
              <a:rPr lang="en-US" sz="21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100" dirty="0" smtClean="0">
                <a:sym typeface="Symbol" panose="05050102010706020507" pitchFamily="18" charset="2"/>
              </a:rPr>
              <a:t>[</a:t>
            </a:r>
            <a:r>
              <a:rPr lang="en-US" sz="2100" i="1" dirty="0" smtClean="0">
                <a:sym typeface="Symbol" panose="05050102010706020507" pitchFamily="18" charset="2"/>
              </a:rPr>
              <a:t>v</a:t>
            </a:r>
            <a:r>
              <a:rPr lang="en-US" sz="2100" dirty="0" smtClean="0">
                <a:sym typeface="Symbol" panose="05050102010706020507" pitchFamily="18" charset="2"/>
              </a:rPr>
              <a:t>] = v end</a:t>
            </a:r>
            <a:endParaRPr lang="en-US" sz="2100" i="1" dirty="0" smtClean="0">
              <a:sym typeface="Symbol" panose="05050102010706020507" pitchFamily="18" charset="2"/>
            </a:endParaRPr>
          </a:p>
          <a:p>
            <a:pPr>
              <a:buFontTx/>
              <a:buNone/>
            </a:pPr>
            <a:r>
              <a:rPr lang="en-US" sz="2100" i="1" dirty="0" smtClean="0">
                <a:sym typeface="Symbol" panose="05050102010706020507" pitchFamily="18" charset="2"/>
              </a:rPr>
              <a:t>		</a:t>
            </a:r>
            <a:r>
              <a:rPr lang="en-US" sz="2100" dirty="0" smtClean="0">
                <a:sym typeface="Symbol" panose="05050102010706020507" pitchFamily="18" charset="2"/>
              </a:rPr>
              <a:t>else begin </a:t>
            </a:r>
            <a:r>
              <a:rPr lang="en-US" sz="2100" i="1" dirty="0" smtClean="0">
                <a:sym typeface="Symbol" panose="05050102010706020507" pitchFamily="18" charset="2"/>
              </a:rPr>
              <a:t>D</a:t>
            </a:r>
            <a:r>
              <a:rPr lang="en-US" sz="2100" i="1" baseline="-25000" dirty="0" smtClean="0">
                <a:sym typeface="Symbol" panose="05050102010706020507" pitchFamily="18" charset="2"/>
              </a:rPr>
              <a:t>u</a:t>
            </a:r>
            <a:r>
              <a:rPr lang="en-US" sz="2100" dirty="0" smtClean="0">
                <a:sym typeface="Symbol" panose="05050102010706020507" pitchFamily="18" charset="2"/>
              </a:rPr>
              <a:t>[</a:t>
            </a:r>
            <a:r>
              <a:rPr lang="en-US" sz="2100" i="1" dirty="0" smtClean="0">
                <a:sym typeface="Symbol" panose="05050102010706020507" pitchFamily="18" charset="2"/>
              </a:rPr>
              <a:t>v</a:t>
            </a:r>
            <a:r>
              <a:rPr lang="en-US" sz="2100" dirty="0" smtClean="0">
                <a:sym typeface="Symbol" panose="05050102010706020507" pitchFamily="18" charset="2"/>
              </a:rPr>
              <a:t>] =  ; </a:t>
            </a:r>
            <a:r>
              <a:rPr lang="en-US" sz="2100" i="1" dirty="0" err="1" smtClean="0">
                <a:sym typeface="Symbol" panose="05050102010706020507" pitchFamily="18" charset="2"/>
              </a:rPr>
              <a:t>Nb</a:t>
            </a:r>
            <a:r>
              <a:rPr lang="en-US" sz="2100" i="1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100" dirty="0" smtClean="0">
                <a:sym typeface="Symbol" panose="05050102010706020507" pitchFamily="18" charset="2"/>
              </a:rPr>
              <a:t>[</a:t>
            </a:r>
            <a:r>
              <a:rPr lang="en-US" sz="2100" i="1" dirty="0" smtClean="0">
                <a:sym typeface="Symbol" panose="05050102010706020507" pitchFamily="18" charset="2"/>
              </a:rPr>
              <a:t>v</a:t>
            </a:r>
            <a:r>
              <a:rPr lang="en-US" sz="2100" dirty="0" smtClean="0">
                <a:sym typeface="Symbol" panose="05050102010706020507" pitchFamily="18" charset="2"/>
              </a:rPr>
              <a:t>] = </a:t>
            </a:r>
            <a:r>
              <a:rPr lang="en-US" sz="2100" i="1" dirty="0" err="1" smtClean="0">
                <a:sym typeface="Symbol" panose="05050102010706020507" pitchFamily="18" charset="2"/>
              </a:rPr>
              <a:t>udef</a:t>
            </a:r>
            <a:r>
              <a:rPr lang="en-US" sz="2100" i="1" dirty="0" smtClean="0">
                <a:sym typeface="Symbol" panose="05050102010706020507" pitchFamily="18" charset="2"/>
              </a:rPr>
              <a:t> </a:t>
            </a:r>
            <a:r>
              <a:rPr lang="en-US" sz="2100" dirty="0" smtClean="0">
                <a:sym typeface="Symbol" panose="05050102010706020507" pitchFamily="18" charset="2"/>
              </a:rPr>
              <a:t>end;</a:t>
            </a:r>
          </a:p>
          <a:p>
            <a:pPr>
              <a:buFontTx/>
              <a:buNone/>
            </a:pPr>
            <a:r>
              <a:rPr lang="en-US" sz="2100" dirty="0" smtClean="0">
                <a:sym typeface="Symbol" panose="05050102010706020507" pitchFamily="18" charset="2"/>
              </a:rPr>
              <a:t>	</a:t>
            </a:r>
            <a:endParaRPr lang="en-US" sz="21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6699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simple distributed algorithm </a:t>
            </a:r>
            <a:r>
              <a:rPr lang="en-US" dirty="0" err="1"/>
              <a:t>contd</a:t>
            </a:r>
            <a:r>
              <a:rPr lang="en-US" dirty="0"/>
              <a:t>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738187" y="1104899"/>
            <a:ext cx="11353800" cy="6000751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while S</a:t>
            </a:r>
            <a:r>
              <a:rPr lang="en-US" sz="2200" baseline="-25000" dirty="0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  V do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begin pick </a:t>
            </a:r>
            <a:r>
              <a:rPr lang="en-US" sz="2200" i="1" dirty="0" smtClean="0">
                <a:sym typeface="Symbol" panose="05050102010706020507" pitchFamily="18" charset="2"/>
              </a:rPr>
              <a:t>w</a:t>
            </a:r>
            <a:r>
              <a:rPr lang="en-US" sz="2200" dirty="0" smtClean="0">
                <a:sym typeface="Symbol" panose="05050102010706020507" pitchFamily="18" charset="2"/>
              </a:rPr>
              <a:t> from V \ S</a:t>
            </a:r>
            <a:r>
              <a:rPr lang="en-US" sz="2200" baseline="-25000" dirty="0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; 	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//</a:t>
            </a:r>
            <a:r>
              <a:rPr lang="en-US" sz="22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 All nodes must pick the same w</a:t>
            </a:r>
            <a:endParaRPr lang="en-US" sz="2200" dirty="0" smtClean="0">
              <a:solidFill>
                <a:srgbClr val="C00000"/>
              </a:solidFill>
              <a:sym typeface="Symbol" panose="05050102010706020507" pitchFamily="18" charset="2"/>
            </a:endParaRP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          	if </a:t>
            </a:r>
            <a:r>
              <a:rPr lang="en-US" sz="2200" i="1" dirty="0" smtClean="0">
                <a:sym typeface="Symbol" panose="05050102010706020507" pitchFamily="18" charset="2"/>
              </a:rPr>
              <a:t>u = w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200" i="1" dirty="0" smtClean="0">
                <a:sym typeface="Symbol" panose="05050102010706020507" pitchFamily="18" charset="2"/>
              </a:rPr>
              <a:t>			    </a:t>
            </a:r>
            <a:r>
              <a:rPr lang="en-US" sz="2200" dirty="0" smtClean="0">
                <a:sym typeface="Symbol" panose="05050102010706020507" pitchFamily="18" charset="2"/>
              </a:rPr>
              <a:t>then </a:t>
            </a:r>
            <a:r>
              <a:rPr lang="en-US" sz="2200" i="1" dirty="0" smtClean="0">
                <a:sym typeface="Symbol" panose="05050102010706020507" pitchFamily="18" charset="2"/>
              </a:rPr>
              <a:t>broadcast the table </a:t>
            </a:r>
            <a:r>
              <a:rPr lang="en-US" sz="2200" dirty="0" err="1" smtClean="0">
                <a:sym typeface="Symbol" panose="05050102010706020507" pitchFamily="18" charset="2"/>
              </a:rPr>
              <a:t>D</a:t>
            </a:r>
            <a:r>
              <a:rPr lang="en-US" sz="2200" baseline="-25000" dirty="0" err="1" smtClean="0">
                <a:sym typeface="Symbol" panose="05050102010706020507" pitchFamily="18" charset="2"/>
              </a:rPr>
              <a:t>w</a:t>
            </a:r>
            <a:endParaRPr lang="en-US" sz="2200" dirty="0" smtClean="0">
              <a:sym typeface="Symbol" panose="05050102010706020507" pitchFamily="18" charset="2"/>
            </a:endParaRP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	    else </a:t>
            </a:r>
            <a:r>
              <a:rPr lang="en-US" sz="2200" i="1" dirty="0" smtClean="0">
                <a:sym typeface="Symbol" panose="05050102010706020507" pitchFamily="18" charset="2"/>
              </a:rPr>
              <a:t>receive the table </a:t>
            </a:r>
            <a:r>
              <a:rPr lang="en-US" sz="2200" dirty="0" err="1" smtClean="0">
                <a:sym typeface="Symbol" panose="05050102010706020507" pitchFamily="18" charset="2"/>
              </a:rPr>
              <a:t>D</a:t>
            </a:r>
            <a:r>
              <a:rPr lang="en-US" sz="2200" baseline="-25000" dirty="0" err="1" smtClean="0">
                <a:sym typeface="Symbol" panose="05050102010706020507" pitchFamily="18" charset="2"/>
              </a:rPr>
              <a:t>w</a:t>
            </a:r>
            <a:endParaRPr lang="en-US" sz="2200" dirty="0" smtClean="0">
              <a:sym typeface="Symbol" panose="05050102010706020507" pitchFamily="18" charset="2"/>
            </a:endParaRP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	</a:t>
            </a:r>
            <a:r>
              <a:rPr lang="en-US" sz="2200" dirty="0" err="1" smtClean="0">
                <a:sym typeface="Symbol" panose="05050102010706020507" pitchFamily="18" charset="2"/>
              </a:rPr>
              <a:t>forall</a:t>
            </a:r>
            <a:r>
              <a:rPr lang="en-US" sz="2200" dirty="0" smtClean="0">
                <a:sym typeface="Symbol" panose="05050102010706020507" pitchFamily="18" charset="2"/>
              </a:rPr>
              <a:t> </a:t>
            </a:r>
            <a:r>
              <a:rPr lang="en-US" sz="2200" i="1" dirty="0" smtClean="0">
                <a:sym typeface="Symbol" panose="05050102010706020507" pitchFamily="18" charset="2"/>
              </a:rPr>
              <a:t>v </a:t>
            </a:r>
            <a:r>
              <a:rPr lang="en-US" sz="2200" dirty="0" smtClean="0">
                <a:sym typeface="Symbol" panose="05050102010706020507" pitchFamily="18" charset="2"/>
              </a:rPr>
              <a:t> 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dirty="0" smtClean="0">
                <a:sym typeface="Symbol" panose="05050102010706020507" pitchFamily="18" charset="2"/>
              </a:rPr>
              <a:t> do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	    if D</a:t>
            </a:r>
            <a:r>
              <a:rPr lang="en-US" sz="2200" baseline="-25000" dirty="0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w</a:t>
            </a:r>
            <a:r>
              <a:rPr lang="en-US" sz="2200" dirty="0" smtClean="0">
                <a:sym typeface="Symbol" panose="05050102010706020507" pitchFamily="18" charset="2"/>
              </a:rPr>
              <a:t>] + </a:t>
            </a:r>
            <a:r>
              <a:rPr lang="en-US" sz="2200" dirty="0" err="1" smtClean="0">
                <a:sym typeface="Symbol" panose="05050102010706020507" pitchFamily="18" charset="2"/>
              </a:rPr>
              <a:t>D</a:t>
            </a:r>
            <a:r>
              <a:rPr lang="en-US" sz="2200" baseline="-25000" dirty="0" err="1" smtClean="0">
                <a:sym typeface="Symbol" panose="05050102010706020507" pitchFamily="18" charset="2"/>
              </a:rPr>
              <a:t>w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dirty="0" smtClean="0">
                <a:sym typeface="Symbol" panose="05050102010706020507" pitchFamily="18" charset="2"/>
              </a:rPr>
              <a:t>] &lt; D</a:t>
            </a:r>
            <a:r>
              <a:rPr lang="en-US" sz="2200" baseline="-25000" dirty="0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dirty="0" smtClean="0">
                <a:sym typeface="Symbol" panose="05050102010706020507" pitchFamily="18" charset="2"/>
              </a:rPr>
              <a:t>] then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	    begin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		</a:t>
            </a:r>
            <a:r>
              <a:rPr lang="en-US" sz="2200" i="1" dirty="0" smtClean="0">
                <a:sym typeface="Symbol" panose="05050102010706020507" pitchFamily="18" charset="2"/>
              </a:rPr>
              <a:t>D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dirty="0" smtClean="0">
                <a:sym typeface="Symbol" panose="05050102010706020507" pitchFamily="18" charset="2"/>
              </a:rPr>
              <a:t>] = </a:t>
            </a:r>
            <a:r>
              <a:rPr lang="en-US" sz="2200" i="1" dirty="0" smtClean="0">
                <a:sym typeface="Symbol" panose="05050102010706020507" pitchFamily="18" charset="2"/>
              </a:rPr>
              <a:t>D</a:t>
            </a:r>
            <a:r>
              <a:rPr lang="en-US" sz="2200" i="1" baseline="-25000" dirty="0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w</a:t>
            </a:r>
            <a:r>
              <a:rPr lang="en-US" sz="2200" dirty="0" smtClean="0">
                <a:sym typeface="Symbol" panose="05050102010706020507" pitchFamily="18" charset="2"/>
              </a:rPr>
              <a:t>] + </a:t>
            </a:r>
            <a:r>
              <a:rPr lang="en-US" sz="2200" i="1" dirty="0" err="1" smtClean="0">
                <a:sym typeface="Symbol" panose="05050102010706020507" pitchFamily="18" charset="2"/>
              </a:rPr>
              <a:t>D</a:t>
            </a:r>
            <a:r>
              <a:rPr lang="en-US" sz="2200" i="1" baseline="-25000" dirty="0" err="1" smtClean="0">
                <a:sym typeface="Symbol" panose="05050102010706020507" pitchFamily="18" charset="2"/>
              </a:rPr>
              <a:t>w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dirty="0" smtClean="0">
                <a:sym typeface="Symbol" panose="05050102010706020507" pitchFamily="18" charset="2"/>
              </a:rPr>
              <a:t>] ;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		</a:t>
            </a:r>
            <a:r>
              <a:rPr lang="en-US" sz="2200" i="1" dirty="0" err="1" smtClean="0">
                <a:sym typeface="Symbol" panose="05050102010706020507" pitchFamily="18" charset="2"/>
              </a:rPr>
              <a:t>Nb</a:t>
            </a:r>
            <a:r>
              <a:rPr lang="en-US" sz="2200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v</a:t>
            </a:r>
            <a:r>
              <a:rPr lang="en-US" sz="2200" dirty="0" smtClean="0">
                <a:sym typeface="Symbol" panose="05050102010706020507" pitchFamily="18" charset="2"/>
              </a:rPr>
              <a:t>] = </a:t>
            </a:r>
            <a:r>
              <a:rPr lang="en-US" sz="2200" i="1" dirty="0" err="1" smtClean="0">
                <a:sym typeface="Symbol" panose="05050102010706020507" pitchFamily="18" charset="2"/>
              </a:rPr>
              <a:t>Nb</a:t>
            </a:r>
            <a:r>
              <a:rPr lang="en-US" sz="2200" baseline="-25000" dirty="0" err="1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[</a:t>
            </a:r>
            <a:r>
              <a:rPr lang="en-US" sz="2200" i="1" dirty="0" smtClean="0">
                <a:sym typeface="Symbol" panose="05050102010706020507" pitchFamily="18" charset="2"/>
              </a:rPr>
              <a:t>w</a:t>
            </a:r>
            <a:r>
              <a:rPr lang="en-US" sz="2200" dirty="0" smtClean="0">
                <a:sym typeface="Symbol" panose="05050102010706020507" pitchFamily="18" charset="2"/>
              </a:rPr>
              <a:t>]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	    end ;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           S</a:t>
            </a:r>
            <a:r>
              <a:rPr lang="en-US" sz="2200" baseline="-25000" dirty="0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 = S</a:t>
            </a:r>
            <a:r>
              <a:rPr lang="en-US" sz="2200" baseline="-25000" dirty="0" smtClean="0">
                <a:sym typeface="Symbol" panose="05050102010706020507" pitchFamily="18" charset="2"/>
              </a:rPr>
              <a:t>u</a:t>
            </a:r>
            <a:r>
              <a:rPr lang="en-US" sz="2200" dirty="0" smtClean="0">
                <a:sym typeface="Symbol" panose="05050102010706020507" pitchFamily="18" charset="2"/>
              </a:rPr>
              <a:t> U { </a:t>
            </a:r>
            <a:r>
              <a:rPr lang="en-US" sz="2200" i="1" dirty="0" smtClean="0">
                <a:sym typeface="Symbol" panose="05050102010706020507" pitchFamily="18" charset="2"/>
              </a:rPr>
              <a:t>w </a:t>
            </a:r>
            <a:r>
              <a:rPr lang="en-US" sz="2200" dirty="0" smtClean="0">
                <a:sym typeface="Symbol" panose="05050102010706020507" pitchFamily="18" charset="2"/>
              </a:rPr>
              <a:t>}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end</a:t>
            </a:r>
          </a:p>
          <a:p>
            <a:pPr>
              <a:lnSpc>
                <a:spcPct val="90000"/>
              </a:lnSpc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end</a:t>
            </a:r>
            <a:endParaRPr lang="en-US" sz="22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51890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Important property of the simple algorithm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25065" y="933450"/>
            <a:ext cx="11446431" cy="579120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sz="2400" dirty="0" smtClean="0">
              <a:solidFill>
                <a:schemeClr val="tx2"/>
              </a:solidFill>
            </a:endParaRPr>
          </a:p>
          <a:p>
            <a:pPr lvl="1"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Let </a:t>
            </a:r>
            <a:r>
              <a:rPr lang="en-US" sz="2400" i="1" dirty="0" smtClean="0">
                <a:solidFill>
                  <a:schemeClr val="tx1"/>
                </a:solidFill>
              </a:rPr>
              <a:t>S </a:t>
            </a:r>
            <a:r>
              <a:rPr lang="en-US" sz="2400" dirty="0" smtClean="0">
                <a:solidFill>
                  <a:schemeClr val="tx1"/>
                </a:solidFill>
              </a:rPr>
              <a:t>and </a:t>
            </a:r>
            <a:r>
              <a:rPr lang="en-US" sz="2400" i="1" dirty="0" smtClean="0">
                <a:solidFill>
                  <a:schemeClr val="tx1"/>
                </a:solidFill>
              </a:rPr>
              <a:t>w</a:t>
            </a:r>
            <a:r>
              <a:rPr lang="en-US" sz="2400" dirty="0" smtClean="0">
                <a:solidFill>
                  <a:schemeClr val="tx1"/>
                </a:solidFill>
              </a:rPr>
              <a:t> be given and suppose that</a:t>
            </a:r>
          </a:p>
          <a:p>
            <a:pPr lvl="1"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	(1)  for all </a:t>
            </a:r>
            <a:r>
              <a:rPr lang="en-US" sz="2400" i="1" dirty="0" smtClean="0">
                <a:solidFill>
                  <a:schemeClr val="tx1"/>
                </a:solidFill>
              </a:rPr>
              <a:t>u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i="1" dirty="0" smtClean="0">
                <a:solidFill>
                  <a:schemeClr val="tx1"/>
                </a:solidFill>
              </a:rPr>
              <a:t>D</a:t>
            </a:r>
            <a:r>
              <a:rPr lang="en-US" sz="2400" i="1" baseline="-25000" dirty="0" smtClean="0">
                <a:solidFill>
                  <a:schemeClr val="tx1"/>
                </a:solidFill>
              </a:rPr>
              <a:t>u</a:t>
            </a:r>
            <a:r>
              <a:rPr lang="en-US" sz="2400" dirty="0" smtClean="0">
                <a:solidFill>
                  <a:schemeClr val="tx1"/>
                </a:solidFill>
              </a:rPr>
              <a:t>[</a:t>
            </a:r>
            <a:r>
              <a:rPr lang="en-US" sz="2400" i="1" dirty="0" smtClean="0">
                <a:solidFill>
                  <a:schemeClr val="tx1"/>
                </a:solidFill>
              </a:rPr>
              <a:t>w</a:t>
            </a:r>
            <a:r>
              <a:rPr lang="en-US" sz="2400" dirty="0" smtClean="0">
                <a:solidFill>
                  <a:schemeClr val="tx1"/>
                </a:solidFill>
              </a:rPr>
              <a:t>] = </a:t>
            </a:r>
            <a:r>
              <a:rPr lang="en-US" sz="2400" dirty="0" err="1" smtClean="0">
                <a:solidFill>
                  <a:schemeClr val="tx1"/>
                </a:solidFill>
              </a:rPr>
              <a:t>d</a:t>
            </a:r>
            <a:r>
              <a:rPr lang="en-US" sz="2400" baseline="30000" dirty="0" err="1" smtClean="0">
                <a:solidFill>
                  <a:schemeClr val="tx1"/>
                </a:solidFill>
              </a:rPr>
              <a:t>S</a:t>
            </a:r>
            <a:r>
              <a:rPr lang="en-US" sz="2400" dirty="0" smtClean="0">
                <a:solidFill>
                  <a:schemeClr val="tx1"/>
                </a:solidFill>
              </a:rPr>
              <a:t>(</a:t>
            </a:r>
            <a:r>
              <a:rPr lang="en-US" sz="2400" i="1" dirty="0" smtClean="0">
                <a:solidFill>
                  <a:schemeClr val="tx1"/>
                </a:solidFill>
              </a:rPr>
              <a:t>u, w</a:t>
            </a:r>
            <a:r>
              <a:rPr lang="en-US" sz="2400" dirty="0" smtClean="0">
                <a:solidFill>
                  <a:schemeClr val="tx1"/>
                </a:solidFill>
              </a:rPr>
              <a:t>) and</a:t>
            </a:r>
          </a:p>
          <a:p>
            <a:pPr lvl="1"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	(2)  if </a:t>
            </a:r>
            <a:r>
              <a:rPr lang="en-US" sz="2400" dirty="0" err="1" smtClean="0">
                <a:solidFill>
                  <a:schemeClr val="tx1"/>
                </a:solidFill>
              </a:rPr>
              <a:t>d</a:t>
            </a:r>
            <a:r>
              <a:rPr lang="en-US" sz="2400" baseline="30000" dirty="0" err="1" smtClean="0">
                <a:solidFill>
                  <a:schemeClr val="tx1"/>
                </a:solidFill>
              </a:rPr>
              <a:t>S</a:t>
            </a:r>
            <a:r>
              <a:rPr lang="en-US" sz="2400" dirty="0" smtClean="0">
                <a:solidFill>
                  <a:schemeClr val="tx1"/>
                </a:solidFill>
              </a:rPr>
              <a:t>(</a:t>
            </a:r>
            <a:r>
              <a:rPr lang="en-US" sz="2400" i="1" dirty="0" smtClean="0">
                <a:solidFill>
                  <a:schemeClr val="tx1"/>
                </a:solidFill>
              </a:rPr>
              <a:t>u, w</a:t>
            </a:r>
            <a:r>
              <a:rPr lang="en-US" sz="2400" dirty="0" smtClean="0">
                <a:solidFill>
                  <a:schemeClr val="tx1"/>
                </a:solidFill>
              </a:rPr>
              <a:t>) &lt; 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 and </a:t>
            </a:r>
            <a:r>
              <a:rPr lang="en-US" sz="24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u  w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, then </a:t>
            </a:r>
            <a:r>
              <a:rPr lang="en-US" sz="2400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Nb</a:t>
            </a:r>
            <a:r>
              <a:rPr lang="en-US" sz="2400" i="1" baseline="-250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u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[</a:t>
            </a:r>
            <a:r>
              <a:rPr lang="en-US" sz="24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w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] is the first channel of a shortest S-path to </a:t>
            </a:r>
            <a:r>
              <a:rPr lang="en-US" sz="24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w</a:t>
            </a:r>
          </a:p>
          <a:p>
            <a:pPr lvl="1">
              <a:lnSpc>
                <a:spcPct val="30000"/>
              </a:lnSpc>
              <a:buFontTx/>
              <a:buNone/>
            </a:pPr>
            <a:endParaRPr lang="en-US" sz="2400" dirty="0" smtClean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Then the directed graph T</a:t>
            </a:r>
            <a:r>
              <a:rPr lang="en-US" sz="2400" baseline="-25000" dirty="0" smtClean="0">
                <a:solidFill>
                  <a:schemeClr val="tx1"/>
                </a:solidFill>
                <a:sym typeface="Symbol" panose="05050102010706020507" pitchFamily="18" charset="2"/>
              </a:rPr>
              <a:t>w 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= (</a:t>
            </a:r>
            <a:r>
              <a:rPr lang="en-US" sz="2400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V</a:t>
            </a:r>
            <a:r>
              <a:rPr lang="en-US" sz="2400" baseline="-250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w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, </a:t>
            </a:r>
            <a:r>
              <a:rPr lang="en-US" sz="2400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E</a:t>
            </a:r>
            <a:r>
              <a:rPr lang="en-US" sz="2400" i="1" baseline="-250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w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), where</a:t>
            </a:r>
          </a:p>
          <a:p>
            <a:pPr lvl="1"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	(</a:t>
            </a:r>
            <a:r>
              <a:rPr lang="en-US" sz="24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u 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 </a:t>
            </a:r>
            <a:r>
              <a:rPr lang="en-US" sz="2400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V</a:t>
            </a:r>
            <a:r>
              <a:rPr lang="en-US" sz="2400" i="1" baseline="-250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w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  </a:t>
            </a:r>
            <a:r>
              <a:rPr lang="en-US" sz="24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D</a:t>
            </a:r>
            <a:r>
              <a:rPr lang="en-US" sz="2400" i="1" baseline="-25000" dirty="0" smtClean="0">
                <a:solidFill>
                  <a:schemeClr val="tx1"/>
                </a:solidFill>
                <a:sym typeface="Symbol" panose="05050102010706020507" pitchFamily="18" charset="2"/>
              </a:rPr>
              <a:t>u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[</a:t>
            </a:r>
            <a:r>
              <a:rPr lang="en-US" sz="24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w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] &lt; )   and </a:t>
            </a:r>
          </a:p>
          <a:p>
            <a:pPr lvl="1"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		(</a:t>
            </a:r>
            <a:r>
              <a:rPr lang="en-US" sz="2400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ux</a:t>
            </a:r>
            <a:r>
              <a:rPr lang="en-US" sz="24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 </a:t>
            </a:r>
            <a:r>
              <a:rPr lang="en-US" sz="2400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E</a:t>
            </a:r>
            <a:r>
              <a:rPr lang="en-US" sz="2400" baseline="-250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w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  ( </a:t>
            </a:r>
            <a:r>
              <a:rPr lang="en-US" sz="24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u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  </a:t>
            </a:r>
            <a:r>
              <a:rPr lang="en-US" sz="24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w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    </a:t>
            </a:r>
            <a:r>
              <a:rPr lang="en-US" sz="2400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Nb</a:t>
            </a:r>
            <a:r>
              <a:rPr lang="en-US" sz="2400" i="1" baseline="-250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u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[</a:t>
            </a:r>
            <a:r>
              <a:rPr lang="en-US" sz="24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w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] = </a:t>
            </a:r>
            <a:r>
              <a:rPr lang="en-US" sz="24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x</a:t>
            </a: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 ))</a:t>
            </a:r>
          </a:p>
          <a:p>
            <a:pPr lvl="1"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  <a:sym typeface="Symbol" panose="05050102010706020507" pitchFamily="18" charset="2"/>
              </a:rPr>
              <a:t>is a tree rooted towards </a:t>
            </a:r>
            <a:r>
              <a:rPr lang="en-US" sz="24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w.</a:t>
            </a:r>
            <a:endParaRPr lang="en-US" sz="2400" dirty="0" smtClean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endParaRPr lang="en-US" sz="2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4228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1363</TotalTime>
  <Words>2581</Words>
  <Application>Microsoft Office PowerPoint</Application>
  <PresentationFormat>Custom</PresentationFormat>
  <Paragraphs>1841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Essential</vt:lpstr>
      <vt:lpstr>Routing Algorithms</vt:lpstr>
      <vt:lpstr>Main Features</vt:lpstr>
      <vt:lpstr>Performance Issues</vt:lpstr>
      <vt:lpstr>Good paths …</vt:lpstr>
      <vt:lpstr>Destination-based Forwarding</vt:lpstr>
      <vt:lpstr>Floyd-Warshall Algorithm</vt:lpstr>
      <vt:lpstr>The simple distributed algorithm</vt:lpstr>
      <vt:lpstr>The simple distributed algorithm contd…</vt:lpstr>
      <vt:lpstr>Important property of the simple algorithm</vt:lpstr>
      <vt:lpstr>Toueg’s improvement</vt:lpstr>
      <vt:lpstr>The Chandy-Misra Algorithm</vt:lpstr>
      <vt:lpstr>The Netchange Algorithm</vt:lpstr>
      <vt:lpstr>The Netchange Algorithm</vt:lpstr>
      <vt:lpstr>The Netchange Algorithm contd.</vt:lpstr>
      <vt:lpstr>The Netchange Algorithm contd.</vt:lpstr>
      <vt:lpstr>Example</vt:lpstr>
      <vt:lpstr>Example</vt:lpstr>
      <vt:lpstr>Example</vt:lpstr>
      <vt:lpstr>Example</vt:lpstr>
      <vt:lpstr>Example</vt:lpstr>
      <vt:lpstr>Example</vt:lpstr>
      <vt:lpstr>Routing with Compact Routing Tables</vt:lpstr>
      <vt:lpstr>Tree-Labeling Scheme</vt:lpstr>
      <vt:lpstr>Tree-Labeling Scheme</vt:lpstr>
      <vt:lpstr>Tree-Labeling Scheme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AUTOSAFE Vision</dc:title>
  <dc:creator>pallab</dc:creator>
  <cp:lastModifiedBy>Antonio Bruto da Costa</cp:lastModifiedBy>
  <cp:revision>108</cp:revision>
  <dcterms:created xsi:type="dcterms:W3CDTF">2006-08-16T00:00:00Z</dcterms:created>
  <dcterms:modified xsi:type="dcterms:W3CDTF">2017-01-17T07:31:51Z</dcterms:modified>
</cp:coreProperties>
</file>