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66" y="66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01-01-2017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1/1/2017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1/1/2017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The Balanced Sliding Window Protocol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61987" y="1009650"/>
            <a:ext cx="10644187" cy="5200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Two processes, </a:t>
            </a:r>
            <a:r>
              <a:rPr lang="en-US" sz="2400" i="1" dirty="0" smtClean="0">
                <a:solidFill>
                  <a:srgbClr val="C00000"/>
                </a:solidFill>
              </a:rPr>
              <a:t>p</a:t>
            </a:r>
            <a:r>
              <a:rPr lang="en-US" sz="2400" dirty="0" smtClean="0"/>
              <a:t> and </a:t>
            </a:r>
            <a:r>
              <a:rPr lang="en-US" sz="2400" i="1" dirty="0" smtClean="0">
                <a:solidFill>
                  <a:srgbClr val="C00000"/>
                </a:solidFill>
              </a:rPr>
              <a:t>q</a:t>
            </a:r>
            <a:r>
              <a:rPr lang="en-US" sz="2400" dirty="0" smtClean="0"/>
              <a:t>, each sending an infinite array of words to the other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 dirty="0" smtClean="0"/>
              <a:t>For Process</a:t>
            </a: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  <a:endParaRPr lang="en-US" sz="2400" u="sng" dirty="0" smtClean="0"/>
          </a:p>
          <a:p>
            <a:pPr lvl="1">
              <a:buFontTx/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	</a:t>
            </a:r>
            <a:r>
              <a:rPr lang="en-US" sz="2400" i="1" dirty="0" err="1" smtClean="0">
                <a:solidFill>
                  <a:srgbClr val="C00000"/>
                </a:solidFill>
              </a:rPr>
              <a:t>in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baseline="-25000" dirty="0" smtClean="0"/>
              <a:t>	</a:t>
            </a:r>
            <a:r>
              <a:rPr lang="en-US" sz="2400" dirty="0" smtClean="0"/>
              <a:t>:  </a:t>
            </a:r>
            <a:r>
              <a:rPr lang="en-US" sz="2400" dirty="0" smtClean="0">
                <a:solidFill>
                  <a:srgbClr val="003192"/>
                </a:solidFill>
              </a:rPr>
              <a:t>An infinite array of words to be sent to process q</a:t>
            </a:r>
          </a:p>
          <a:p>
            <a:pPr lvl="1">
              <a:buFontTx/>
              <a:buNone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lvl="1">
              <a:buFontTx/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	</a:t>
            </a:r>
            <a:r>
              <a:rPr lang="en-US" sz="2400" i="1" dirty="0" err="1" smtClean="0">
                <a:solidFill>
                  <a:srgbClr val="C00000"/>
                </a:solidFill>
              </a:rPr>
              <a:t>out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baseline="-25000" dirty="0" smtClean="0"/>
              <a:t>	</a:t>
            </a:r>
            <a:r>
              <a:rPr lang="en-US" sz="2400" dirty="0" smtClean="0"/>
              <a:t>:  </a:t>
            </a:r>
            <a:r>
              <a:rPr lang="en-US" sz="2400" dirty="0" smtClean="0">
                <a:solidFill>
                  <a:srgbClr val="003192"/>
                </a:solidFill>
              </a:rPr>
              <a:t>An infinite array of words being received from process q</a:t>
            </a:r>
          </a:p>
          <a:p>
            <a:pPr lvl="2">
              <a:buFontTx/>
              <a:buNone/>
            </a:pPr>
            <a:r>
              <a:rPr lang="en-US" sz="2400" i="1" dirty="0" smtClean="0">
                <a:solidFill>
                  <a:srgbClr val="003192"/>
                </a:solidFill>
              </a:rPr>
              <a:t>	</a:t>
            </a:r>
            <a:r>
              <a:rPr lang="en-US" sz="2000" i="1" dirty="0" smtClean="0">
                <a:solidFill>
                  <a:srgbClr val="003192"/>
                </a:solidFill>
              </a:rPr>
              <a:t>Initially for all </a:t>
            </a:r>
            <a:r>
              <a:rPr lang="en-US" sz="2000" i="1" dirty="0" err="1" smtClean="0">
                <a:solidFill>
                  <a:srgbClr val="003192"/>
                </a:solidFill>
              </a:rPr>
              <a:t>i</a:t>
            </a:r>
            <a:r>
              <a:rPr lang="en-US" sz="2000" i="1" dirty="0" smtClean="0">
                <a:solidFill>
                  <a:srgbClr val="003192"/>
                </a:solidFill>
              </a:rPr>
              <a:t>, </a:t>
            </a:r>
            <a:r>
              <a:rPr lang="en-US" sz="2000" i="1" dirty="0" err="1" smtClean="0">
                <a:solidFill>
                  <a:srgbClr val="003192"/>
                </a:solidFill>
              </a:rPr>
              <a:t>out</a:t>
            </a:r>
            <a:r>
              <a:rPr lang="en-US" sz="2000" i="1" baseline="-25000" dirty="0" err="1" smtClean="0">
                <a:solidFill>
                  <a:srgbClr val="003192"/>
                </a:solidFill>
              </a:rPr>
              <a:t>p</a:t>
            </a:r>
            <a:r>
              <a:rPr lang="en-US" sz="2000" dirty="0" smtClean="0">
                <a:solidFill>
                  <a:srgbClr val="003192"/>
                </a:solidFill>
              </a:rPr>
              <a:t>[</a:t>
            </a:r>
            <a:r>
              <a:rPr lang="en-US" sz="2000" i="1" dirty="0" err="1" smtClean="0">
                <a:solidFill>
                  <a:srgbClr val="003192"/>
                </a:solidFill>
              </a:rPr>
              <a:t>i</a:t>
            </a:r>
            <a:r>
              <a:rPr lang="en-US" sz="2000" dirty="0" smtClean="0">
                <a:solidFill>
                  <a:srgbClr val="003192"/>
                </a:solidFill>
              </a:rPr>
              <a:t>]</a:t>
            </a:r>
            <a:r>
              <a:rPr lang="en-US" sz="2000" i="1" dirty="0" smtClean="0">
                <a:solidFill>
                  <a:srgbClr val="003192"/>
                </a:solidFill>
              </a:rPr>
              <a:t> = </a:t>
            </a:r>
            <a:r>
              <a:rPr lang="en-US" sz="2000" i="1" dirty="0" err="1" smtClean="0">
                <a:solidFill>
                  <a:srgbClr val="003192"/>
                </a:solidFill>
              </a:rPr>
              <a:t>udef</a:t>
            </a:r>
            <a:endParaRPr lang="en-US" sz="2000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lvl="1">
              <a:buFontTx/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	</a:t>
            </a:r>
            <a:r>
              <a:rPr lang="en-US" sz="2400" i="1" dirty="0" err="1" smtClean="0">
                <a:solidFill>
                  <a:srgbClr val="C00000"/>
                </a:solidFill>
              </a:rPr>
              <a:t>s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baseline="-25000" dirty="0" smtClean="0"/>
              <a:t>	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3192"/>
                </a:solidFill>
              </a:rPr>
              <a:t>The lowest numbered word that </a:t>
            </a:r>
            <a:r>
              <a:rPr lang="en-US" sz="2400" i="1" dirty="0" smtClean="0">
                <a:solidFill>
                  <a:srgbClr val="003192"/>
                </a:solidFill>
              </a:rPr>
              <a:t>p </a:t>
            </a:r>
            <a:r>
              <a:rPr lang="en-US" sz="2400" dirty="0" smtClean="0">
                <a:solidFill>
                  <a:srgbClr val="003192"/>
                </a:solidFill>
              </a:rPr>
              <a:t>still expects to receive</a:t>
            </a:r>
            <a:r>
              <a:rPr lang="en-US" sz="2400" dirty="0">
                <a:solidFill>
                  <a:srgbClr val="003192"/>
                </a:solidFill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from </a:t>
            </a:r>
            <a:r>
              <a:rPr lang="en-US" sz="2400" i="1" dirty="0" smtClean="0">
                <a:solidFill>
                  <a:srgbClr val="003192"/>
                </a:solidFill>
              </a:rPr>
              <a:t>q</a:t>
            </a:r>
          </a:p>
          <a:p>
            <a:pPr lvl="1">
              <a:buFontTx/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rgbClr val="004600"/>
                </a:solidFill>
              </a:rPr>
              <a:t>	At any time, </a:t>
            </a:r>
            <a:r>
              <a:rPr lang="en-US" sz="2400" i="1" dirty="0" smtClean="0">
                <a:solidFill>
                  <a:srgbClr val="004600"/>
                </a:solidFill>
              </a:rPr>
              <a:t>p</a:t>
            </a:r>
            <a:r>
              <a:rPr lang="en-US" sz="2400" dirty="0" smtClean="0">
                <a:solidFill>
                  <a:srgbClr val="004600"/>
                </a:solidFill>
              </a:rPr>
              <a:t> has already written </a:t>
            </a:r>
            <a:r>
              <a:rPr lang="en-US" sz="2400" i="1" dirty="0" err="1" smtClean="0">
                <a:solidFill>
                  <a:srgbClr val="C00000"/>
                </a:solidFill>
              </a:rPr>
              <a:t>out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[0] </a:t>
            </a:r>
            <a:r>
              <a:rPr lang="en-US" sz="2400" dirty="0" smtClean="0">
                <a:solidFill>
                  <a:srgbClr val="004600"/>
                </a:solidFill>
              </a:rPr>
              <a:t>through </a:t>
            </a:r>
            <a:r>
              <a:rPr lang="en-US" sz="2400" i="1" dirty="0" err="1" smtClean="0">
                <a:solidFill>
                  <a:srgbClr val="C00000"/>
                </a:solidFill>
              </a:rPr>
              <a:t>out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s</a:t>
            </a:r>
            <a:r>
              <a:rPr lang="en-US" sz="2400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baseline="-250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 1</a:t>
            </a:r>
            <a:r>
              <a:rPr lang="en-US" sz="2400" dirty="0" smtClean="0">
                <a:solidFill>
                  <a:srgbClr val="C00000"/>
                </a:solidFill>
              </a:rPr>
              <a:t>]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7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Required Properties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295399"/>
            <a:ext cx="11057096" cy="50840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u="sng" dirty="0" smtClean="0"/>
              <a:t>Safe delivery</a:t>
            </a:r>
            <a:r>
              <a:rPr lang="en-US" sz="2400" dirty="0" smtClean="0"/>
              <a:t>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In every reachable configuration of the protocol</a:t>
            </a:r>
          </a:p>
          <a:p>
            <a:pPr lvl="2">
              <a:buFontTx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</a:t>
            </a:r>
            <a:r>
              <a:rPr lang="en-US" sz="2400" i="1" dirty="0" err="1" smtClean="0"/>
              <a:t>out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[0 …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 – 1] =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[0 …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 – 1] 	and</a:t>
            </a:r>
          </a:p>
          <a:p>
            <a:pPr lvl="2">
              <a:buFontTx/>
              <a:buNone/>
            </a:pPr>
            <a:r>
              <a:rPr lang="en-US" sz="2400" dirty="0" smtClean="0"/>
              <a:t>		</a:t>
            </a:r>
            <a:r>
              <a:rPr lang="en-US" sz="2400" i="1" dirty="0" err="1" smtClean="0"/>
              <a:t>out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[0 …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 – 1] =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[0 …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 – 1] </a:t>
            </a:r>
          </a:p>
          <a:p>
            <a:pPr>
              <a:buFontTx/>
              <a:buNone/>
            </a:pPr>
            <a:endParaRPr lang="en-US" sz="2400" b="0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u="sng" dirty="0" smtClean="0"/>
              <a:t>Eventual delivery</a:t>
            </a:r>
            <a:r>
              <a:rPr lang="en-US" sz="2400" dirty="0" smtClean="0"/>
              <a:t>: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For every integer </a:t>
            </a:r>
            <a:r>
              <a:rPr lang="en-US" sz="2400" i="1" dirty="0" smtClean="0"/>
              <a:t>k </a:t>
            </a:r>
            <a:r>
              <a:rPr lang="en-US" sz="2400" dirty="0" smtClean="0">
                <a:sym typeface="Symbol" panose="05050102010706020507" pitchFamily="18" charset="2"/>
              </a:rPr>
              <a:t> 0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, a configuration with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 </a:t>
            </a:r>
            <a:r>
              <a:rPr lang="en-US" sz="2400" i="1" dirty="0" smtClean="0"/>
              <a:t>k </a:t>
            </a:r>
            <a:r>
              <a:rPr lang="en-US" sz="2400" dirty="0" smtClean="0">
                <a:solidFill>
                  <a:srgbClr val="003192"/>
                </a:solidFill>
              </a:rPr>
              <a:t>and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  </a:t>
            </a:r>
            <a:r>
              <a:rPr lang="en-US" sz="2400" i="1" dirty="0" smtClean="0"/>
              <a:t>k </a:t>
            </a:r>
            <a:r>
              <a:rPr lang="en-US" sz="2400" dirty="0" smtClean="0">
                <a:solidFill>
                  <a:srgbClr val="003192"/>
                </a:solidFill>
              </a:rPr>
              <a:t>is eventually reached 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7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protocol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1372744"/>
            <a:ext cx="11341416" cy="48554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packet</a:t>
            </a:r>
            <a:r>
              <a:rPr lang="en-US" sz="2400" dirty="0" smtClean="0">
                <a:solidFill>
                  <a:srgbClr val="C00000"/>
                </a:solidFill>
              </a:rPr>
              <a:t>, &lt; pack, </a:t>
            </a:r>
            <a:r>
              <a:rPr lang="en-US" sz="2400" i="1" dirty="0" smtClean="0">
                <a:solidFill>
                  <a:srgbClr val="C00000"/>
                </a:solidFill>
              </a:rPr>
              <a:t>w,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i="1" dirty="0" smtClean="0">
                <a:solidFill>
                  <a:srgbClr val="C00000"/>
                </a:solidFill>
              </a:rPr>
              <a:t> &gt;</a:t>
            </a:r>
            <a:r>
              <a:rPr lang="en-US" sz="2400" i="1" dirty="0" smtClean="0"/>
              <a:t> , </a:t>
            </a:r>
            <a:r>
              <a:rPr lang="en-US" sz="2400" dirty="0" smtClean="0"/>
              <a:t>transmits the word </a:t>
            </a:r>
            <a:r>
              <a:rPr lang="en-US" sz="2400" i="1" dirty="0" smtClean="0">
                <a:solidFill>
                  <a:srgbClr val="C00000"/>
                </a:solidFill>
              </a:rPr>
              <a:t>w = </a:t>
            </a:r>
            <a:r>
              <a:rPr lang="en-US" sz="2400" i="1" dirty="0" err="1" smtClean="0">
                <a:solidFill>
                  <a:srgbClr val="C00000"/>
                </a:solidFill>
              </a:rPr>
              <a:t>in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dirty="0" smtClean="0">
                <a:solidFill>
                  <a:srgbClr val="C00000"/>
                </a:solidFill>
              </a:rPr>
              <a:t> ] </a:t>
            </a:r>
            <a:r>
              <a:rPr lang="en-US" sz="2400" dirty="0" smtClean="0"/>
              <a:t>to </a:t>
            </a:r>
            <a:r>
              <a:rPr lang="en-US" sz="2400" i="1" dirty="0" smtClean="0"/>
              <a:t>q.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processes use constants </a:t>
            </a:r>
            <a:r>
              <a:rPr lang="en-US" sz="2400" i="1" dirty="0" err="1" smtClean="0">
                <a:solidFill>
                  <a:srgbClr val="C00000"/>
                </a:solidFill>
              </a:rPr>
              <a:t>l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i="1" dirty="0" err="1" smtClean="0">
                <a:solidFill>
                  <a:srgbClr val="C00000"/>
                </a:solidFill>
              </a:rPr>
              <a:t>l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q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as follows:</a:t>
            </a:r>
          </a:p>
          <a:p>
            <a:pPr>
              <a:lnSpc>
                <a:spcPct val="30000"/>
              </a:lnSpc>
            </a:pPr>
            <a:endParaRPr lang="en-US" sz="2400" dirty="0" smtClean="0"/>
          </a:p>
          <a:p>
            <a:pPr lvl="2">
              <a:lnSpc>
                <a:spcPct val="11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Process </a:t>
            </a:r>
            <a:r>
              <a:rPr lang="en-US" sz="2400" i="1" dirty="0" smtClean="0">
                <a:solidFill>
                  <a:srgbClr val="003192"/>
                </a:solidFill>
              </a:rPr>
              <a:t>p </a:t>
            </a:r>
            <a:r>
              <a:rPr lang="en-US" sz="2400" dirty="0" smtClean="0">
                <a:solidFill>
                  <a:srgbClr val="003192"/>
                </a:solidFill>
              </a:rPr>
              <a:t>can send the word </a:t>
            </a:r>
            <a:r>
              <a:rPr lang="en-US" sz="2400" i="1" dirty="0" smtClean="0">
                <a:solidFill>
                  <a:srgbClr val="C00000"/>
                </a:solidFill>
              </a:rPr>
              <a:t>w = </a:t>
            </a:r>
            <a:r>
              <a:rPr lang="en-US" sz="2400" i="1" dirty="0" err="1" smtClean="0">
                <a:solidFill>
                  <a:srgbClr val="C00000"/>
                </a:solidFill>
              </a:rPr>
              <a:t>in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dirty="0" smtClean="0">
                <a:solidFill>
                  <a:srgbClr val="C00000"/>
                </a:solidFill>
              </a:rPr>
              <a:t> ]</a:t>
            </a:r>
            <a:r>
              <a:rPr lang="en-US" sz="2400" dirty="0" smtClean="0">
                <a:solidFill>
                  <a:srgbClr val="003192"/>
                </a:solidFill>
              </a:rPr>
              <a:t> (as the packet, </a:t>
            </a:r>
            <a:r>
              <a:rPr lang="en-US" sz="2400" dirty="0" smtClean="0">
                <a:solidFill>
                  <a:srgbClr val="C00000"/>
                </a:solidFill>
              </a:rPr>
              <a:t>&lt; pack, </a:t>
            </a:r>
            <a:r>
              <a:rPr lang="en-US" sz="2400" i="1" dirty="0" smtClean="0">
                <a:solidFill>
                  <a:srgbClr val="C00000"/>
                </a:solidFill>
              </a:rPr>
              <a:t>w,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i="1" dirty="0" smtClean="0">
                <a:solidFill>
                  <a:srgbClr val="C00000"/>
                </a:solidFill>
              </a:rPr>
              <a:t> &gt;</a:t>
            </a:r>
            <a:r>
              <a:rPr lang="en-US" sz="2400" dirty="0" smtClean="0">
                <a:solidFill>
                  <a:srgbClr val="003192"/>
                </a:solidFill>
              </a:rPr>
              <a:t> ) only after storing all the words </a:t>
            </a:r>
            <a:r>
              <a:rPr lang="en-US" sz="2400" i="1" dirty="0" err="1" smtClean="0">
                <a:solidFill>
                  <a:srgbClr val="C00000"/>
                </a:solidFill>
              </a:rPr>
              <a:t>out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[0]</a:t>
            </a:r>
            <a:r>
              <a:rPr lang="en-US" sz="2400" dirty="0" smtClean="0">
                <a:solidFill>
                  <a:srgbClr val="003192"/>
                </a:solidFill>
              </a:rPr>
              <a:t> through </a:t>
            </a:r>
            <a:r>
              <a:rPr lang="en-US" sz="2400" i="1" dirty="0" err="1" smtClean="0">
                <a:solidFill>
                  <a:srgbClr val="C00000"/>
                </a:solidFill>
              </a:rPr>
              <a:t>out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dirty="0" smtClean="0">
                <a:solidFill>
                  <a:srgbClr val="C00000"/>
                </a:solidFill>
              </a:rPr>
              <a:t>[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i="1" dirty="0" smtClean="0">
                <a:solidFill>
                  <a:srgbClr val="C00000"/>
                </a:solidFill>
              </a:rPr>
              <a:t> – </a:t>
            </a:r>
            <a:r>
              <a:rPr lang="en-US" sz="2400" i="1" dirty="0" err="1" smtClean="0">
                <a:solidFill>
                  <a:srgbClr val="C00000"/>
                </a:solidFill>
              </a:rPr>
              <a:t>l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]</a:t>
            </a:r>
            <a:r>
              <a:rPr lang="en-US" sz="2400" dirty="0" smtClean="0">
                <a:solidFill>
                  <a:srgbClr val="003192"/>
                </a:solidFill>
              </a:rPr>
              <a:t>, that is, </a:t>
            </a:r>
            <a:r>
              <a:rPr lang="en-US" sz="2400" i="1" dirty="0" err="1" smtClean="0">
                <a:solidFill>
                  <a:srgbClr val="C00000"/>
                </a:solidFill>
              </a:rPr>
              <a:t>i</a:t>
            </a:r>
            <a:r>
              <a:rPr lang="en-US" sz="2400" i="1" dirty="0" smtClean="0">
                <a:solidFill>
                  <a:srgbClr val="C00000"/>
                </a:solidFill>
              </a:rPr>
              <a:t> &lt; </a:t>
            </a:r>
            <a:r>
              <a:rPr lang="en-US" sz="2400" i="1" dirty="0" err="1" smtClean="0">
                <a:solidFill>
                  <a:srgbClr val="C00000"/>
                </a:solidFill>
              </a:rPr>
              <a:t>s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dirty="0" smtClean="0">
                <a:solidFill>
                  <a:srgbClr val="C00000"/>
                </a:solidFill>
              </a:rPr>
              <a:t> + </a:t>
            </a:r>
            <a:r>
              <a:rPr lang="en-US" sz="2400" i="1" dirty="0" err="1" smtClean="0">
                <a:solidFill>
                  <a:srgbClr val="C00000"/>
                </a:solidFill>
              </a:rPr>
              <a:t>l</a:t>
            </a:r>
            <a:r>
              <a:rPr lang="en-US" sz="2400" i="1" baseline="-25000" dirty="0" err="1" smtClean="0">
                <a:solidFill>
                  <a:srgbClr val="C00000"/>
                </a:solidFill>
              </a:rPr>
              <a:t>p</a:t>
            </a:r>
            <a:r>
              <a:rPr lang="en-US" sz="2400" i="1" dirty="0" smtClean="0">
                <a:solidFill>
                  <a:srgbClr val="003192"/>
                </a:solidFill>
              </a:rPr>
              <a:t>.</a:t>
            </a:r>
          </a:p>
          <a:p>
            <a:pPr lvl="2">
              <a:lnSpc>
                <a:spcPct val="11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2">
              <a:lnSpc>
                <a:spcPct val="11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When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receives </a:t>
            </a:r>
            <a:r>
              <a:rPr lang="en-US" sz="2400" dirty="0" smtClean="0"/>
              <a:t>&lt; pack, </a:t>
            </a:r>
            <a:r>
              <a:rPr lang="en-US" sz="2400" i="1" dirty="0" smtClean="0"/>
              <a:t>w,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&gt;</a:t>
            </a:r>
            <a:r>
              <a:rPr lang="en-US" sz="2400" dirty="0" smtClean="0">
                <a:solidFill>
                  <a:srgbClr val="003192"/>
                </a:solidFill>
              </a:rPr>
              <a:t>, retransmission of words from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[0] </a:t>
            </a:r>
            <a:r>
              <a:rPr lang="en-US" sz="2400" dirty="0" smtClean="0">
                <a:solidFill>
                  <a:srgbClr val="003192"/>
                </a:solidFill>
              </a:rPr>
              <a:t>through </a:t>
            </a:r>
          </a:p>
          <a:p>
            <a:pPr marL="1028700" lvl="2" indent="0">
              <a:lnSpc>
                <a:spcPct val="110000"/>
              </a:lnSpc>
              <a:buClr>
                <a:srgbClr val="003192"/>
              </a:buClr>
              <a:buNone/>
            </a:pPr>
            <a:r>
              <a:rPr lang="en-US" sz="2400" i="1" dirty="0" smtClean="0">
                <a:solidFill>
                  <a:srgbClr val="003192"/>
                </a:solidFill>
              </a:rPr>
              <a:t>   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[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l</a:t>
            </a:r>
            <a:r>
              <a:rPr lang="en-US" sz="2400" i="1" baseline="-25000" dirty="0" err="1" smtClean="0"/>
              <a:t>q</a:t>
            </a:r>
            <a:r>
              <a:rPr lang="en-US" sz="2400" i="1" dirty="0" smtClean="0"/>
              <a:t> </a:t>
            </a:r>
            <a:r>
              <a:rPr lang="en-US" sz="2400" dirty="0" smtClean="0"/>
              <a:t>]</a:t>
            </a:r>
            <a:r>
              <a:rPr lang="en-US" sz="2400" dirty="0" smtClean="0">
                <a:solidFill>
                  <a:srgbClr val="003192"/>
                </a:solidFill>
              </a:rPr>
              <a:t> is no longer necessary. </a:t>
            </a: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798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Sliding Windows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96" name="Group 195"/>
          <p:cNvGrpSpPr/>
          <p:nvPr/>
        </p:nvGrpSpPr>
        <p:grpSpPr>
          <a:xfrm>
            <a:off x="1051854" y="1543050"/>
            <a:ext cx="10125733" cy="4695481"/>
            <a:chOff x="838200" y="1295400"/>
            <a:chExt cx="8180116" cy="3489132"/>
          </a:xfrm>
        </p:grpSpPr>
        <p:sp>
          <p:nvSpPr>
            <p:cNvPr id="101" name="Rectangle 21"/>
            <p:cNvSpPr>
              <a:spLocks noChangeArrowheads="1"/>
            </p:cNvSpPr>
            <p:nvPr/>
          </p:nvSpPr>
          <p:spPr bwMode="auto">
            <a:xfrm>
              <a:off x="2133600" y="19812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2" name="Rectangle 5"/>
            <p:cNvSpPr>
              <a:spLocks noChangeArrowheads="1"/>
            </p:cNvSpPr>
            <p:nvPr/>
          </p:nvSpPr>
          <p:spPr bwMode="auto">
            <a:xfrm>
              <a:off x="2286000" y="2895600"/>
              <a:ext cx="914400" cy="457200"/>
            </a:xfrm>
            <a:prstGeom prst="rect">
              <a:avLst/>
            </a:prstGeom>
            <a:solidFill>
              <a:srgbClr val="9D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/>
                <a:t>p</a:t>
              </a:r>
            </a:p>
          </p:txBody>
        </p:sp>
        <p:sp>
          <p:nvSpPr>
            <p:cNvPr id="103" name="Line 6"/>
            <p:cNvSpPr>
              <a:spLocks noChangeShapeType="1"/>
            </p:cNvSpPr>
            <p:nvPr/>
          </p:nvSpPr>
          <p:spPr bwMode="auto">
            <a:xfrm>
              <a:off x="1295400" y="20574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4" name="Line 7"/>
            <p:cNvSpPr>
              <a:spLocks noChangeShapeType="1"/>
            </p:cNvSpPr>
            <p:nvPr/>
          </p:nvSpPr>
          <p:spPr bwMode="auto">
            <a:xfrm>
              <a:off x="1295400" y="23622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5" name="Text Box 8"/>
            <p:cNvSpPr txBox="1">
              <a:spLocks noChangeArrowheads="1"/>
            </p:cNvSpPr>
            <p:nvPr/>
          </p:nvSpPr>
          <p:spPr bwMode="auto">
            <a:xfrm>
              <a:off x="1411288" y="2057400"/>
              <a:ext cx="1712498" cy="2287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 dirty="0"/>
                <a:t>A  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A</a:t>
              </a:r>
              <a:r>
                <a:rPr lang="en-US" sz="1400" b="1" dirty="0" smtClean="0"/>
                <a:t>    </a:t>
              </a:r>
              <a:r>
                <a:rPr lang="en-US" sz="1400" b="1" dirty="0" err="1" smtClean="0"/>
                <a:t>A</a:t>
              </a:r>
              <a:r>
                <a:rPr lang="en-US" sz="1400" b="1" dirty="0" smtClean="0"/>
                <a:t>    S   </a:t>
              </a:r>
              <a:r>
                <a:rPr lang="en-US" sz="1400" b="1" dirty="0" err="1" smtClean="0"/>
                <a:t>S</a:t>
              </a:r>
              <a:r>
                <a:rPr lang="en-US" sz="1400" b="1" dirty="0" smtClean="0"/>
                <a:t>    </a:t>
              </a:r>
              <a:r>
                <a:rPr lang="en-US" sz="1400" b="1" dirty="0" err="1" smtClean="0"/>
                <a:t>S</a:t>
              </a:r>
              <a:r>
                <a:rPr lang="en-US" sz="1400" b="1" dirty="0" smtClean="0"/>
                <a:t>   </a:t>
              </a:r>
              <a:r>
                <a:rPr lang="en-US" sz="1400" b="1" dirty="0" err="1" smtClean="0"/>
                <a:t>S</a:t>
              </a:r>
              <a:endParaRPr lang="en-US" sz="1400" b="1" dirty="0"/>
            </a:p>
          </p:txBody>
        </p:sp>
        <p:sp>
          <p:nvSpPr>
            <p:cNvPr id="106" name="Line 9"/>
            <p:cNvSpPr>
              <a:spLocks noChangeShapeType="1"/>
            </p:cNvSpPr>
            <p:nvPr/>
          </p:nvSpPr>
          <p:spPr bwMode="auto">
            <a:xfrm>
              <a:off x="14478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7" name="Line 10"/>
            <p:cNvSpPr>
              <a:spLocks noChangeShapeType="1"/>
            </p:cNvSpPr>
            <p:nvPr/>
          </p:nvSpPr>
          <p:spPr bwMode="auto">
            <a:xfrm>
              <a:off x="1676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8" name="Line 11"/>
            <p:cNvSpPr>
              <a:spLocks noChangeShapeType="1"/>
            </p:cNvSpPr>
            <p:nvPr/>
          </p:nvSpPr>
          <p:spPr bwMode="auto">
            <a:xfrm>
              <a:off x="19050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09" name="Line 12"/>
            <p:cNvSpPr>
              <a:spLocks noChangeShapeType="1"/>
            </p:cNvSpPr>
            <p:nvPr/>
          </p:nvSpPr>
          <p:spPr bwMode="auto">
            <a:xfrm>
              <a:off x="21336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0" name="Line 13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1" name="Line 14"/>
            <p:cNvSpPr>
              <a:spLocks noChangeShapeType="1"/>
            </p:cNvSpPr>
            <p:nvPr/>
          </p:nvSpPr>
          <p:spPr bwMode="auto">
            <a:xfrm>
              <a:off x="25908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2" name="Line 15"/>
            <p:cNvSpPr>
              <a:spLocks noChangeShapeType="1"/>
            </p:cNvSpPr>
            <p:nvPr/>
          </p:nvSpPr>
          <p:spPr bwMode="auto">
            <a:xfrm>
              <a:off x="32766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3" name="Line 16"/>
            <p:cNvSpPr>
              <a:spLocks noChangeShapeType="1"/>
            </p:cNvSpPr>
            <p:nvPr/>
          </p:nvSpPr>
          <p:spPr bwMode="auto">
            <a:xfrm>
              <a:off x="2819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4" name="Line 17"/>
            <p:cNvSpPr>
              <a:spLocks noChangeShapeType="1"/>
            </p:cNvSpPr>
            <p:nvPr/>
          </p:nvSpPr>
          <p:spPr bwMode="auto">
            <a:xfrm>
              <a:off x="30480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5" name="Line 18"/>
            <p:cNvSpPr>
              <a:spLocks noChangeShapeType="1"/>
            </p:cNvSpPr>
            <p:nvPr/>
          </p:nvSpPr>
          <p:spPr bwMode="auto">
            <a:xfrm>
              <a:off x="35052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6" name="Line 19"/>
            <p:cNvSpPr>
              <a:spLocks noChangeShapeType="1"/>
            </p:cNvSpPr>
            <p:nvPr/>
          </p:nvSpPr>
          <p:spPr bwMode="auto">
            <a:xfrm>
              <a:off x="37338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7" name="Text Box 22"/>
            <p:cNvSpPr txBox="1">
              <a:spLocks noChangeArrowheads="1"/>
            </p:cNvSpPr>
            <p:nvPr/>
          </p:nvSpPr>
          <p:spPr bwMode="auto">
            <a:xfrm>
              <a:off x="838200" y="2019300"/>
              <a:ext cx="391347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 dirty="0" err="1"/>
                <a:t>in</a:t>
              </a:r>
              <a:r>
                <a:rPr lang="en-US" sz="1800" b="1" i="1" baseline="-25000" dirty="0" err="1"/>
                <a:t>p</a:t>
              </a:r>
              <a:endParaRPr lang="en-US" sz="1800" b="1" i="1" baseline="-25000" dirty="0"/>
            </a:p>
          </p:txBody>
        </p:sp>
        <p:sp>
          <p:nvSpPr>
            <p:cNvPr id="118" name="Rectangle 23"/>
            <p:cNvSpPr>
              <a:spLocks noChangeArrowheads="1"/>
            </p:cNvSpPr>
            <p:nvPr/>
          </p:nvSpPr>
          <p:spPr bwMode="auto">
            <a:xfrm>
              <a:off x="2895600" y="38100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19" name="Line 24"/>
            <p:cNvSpPr>
              <a:spLocks noChangeShapeType="1"/>
            </p:cNvSpPr>
            <p:nvPr/>
          </p:nvSpPr>
          <p:spPr bwMode="auto">
            <a:xfrm>
              <a:off x="1371600" y="38862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0" name="Line 25"/>
            <p:cNvSpPr>
              <a:spLocks noChangeShapeType="1"/>
            </p:cNvSpPr>
            <p:nvPr/>
          </p:nvSpPr>
          <p:spPr bwMode="auto">
            <a:xfrm>
              <a:off x="1371600" y="41910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1" name="Text Box 26"/>
            <p:cNvSpPr txBox="1">
              <a:spLocks noChangeArrowheads="1"/>
            </p:cNvSpPr>
            <p:nvPr/>
          </p:nvSpPr>
          <p:spPr bwMode="auto">
            <a:xfrm>
              <a:off x="1487488" y="3886200"/>
              <a:ext cx="2547509" cy="2287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 dirty="0"/>
                <a:t>W 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 u   </a:t>
              </a:r>
              <a:r>
                <a:rPr lang="en-US" sz="1400" b="1" dirty="0" err="1"/>
                <a:t>u</a:t>
              </a:r>
              <a:r>
                <a:rPr lang="en-US" sz="1400" b="1" dirty="0"/>
                <a:t>  </a:t>
              </a:r>
              <a:r>
                <a:rPr lang="en-US" sz="1400" b="1" dirty="0" smtClean="0"/>
                <a:t>  R   </a:t>
              </a:r>
              <a:r>
                <a:rPr lang="en-US" sz="1400" b="1" dirty="0" err="1" smtClean="0"/>
                <a:t>R</a:t>
              </a:r>
              <a:r>
                <a:rPr lang="en-US" sz="1400" b="1" dirty="0" smtClean="0"/>
                <a:t>   </a:t>
              </a:r>
              <a:r>
                <a:rPr lang="en-US" sz="1400" b="1" dirty="0"/>
                <a:t>u</a:t>
              </a:r>
            </a:p>
          </p:txBody>
        </p:sp>
        <p:sp>
          <p:nvSpPr>
            <p:cNvPr id="122" name="Line 27"/>
            <p:cNvSpPr>
              <a:spLocks noChangeShapeType="1"/>
            </p:cNvSpPr>
            <p:nvPr/>
          </p:nvSpPr>
          <p:spPr bwMode="auto">
            <a:xfrm>
              <a:off x="15240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3" name="Line 28"/>
            <p:cNvSpPr>
              <a:spLocks noChangeShapeType="1"/>
            </p:cNvSpPr>
            <p:nvPr/>
          </p:nvSpPr>
          <p:spPr bwMode="auto">
            <a:xfrm>
              <a:off x="17526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4" name="Line 29"/>
            <p:cNvSpPr>
              <a:spLocks noChangeShapeType="1"/>
            </p:cNvSpPr>
            <p:nvPr/>
          </p:nvSpPr>
          <p:spPr bwMode="auto">
            <a:xfrm>
              <a:off x="19812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5" name="Line 30"/>
            <p:cNvSpPr>
              <a:spLocks noChangeShapeType="1"/>
            </p:cNvSpPr>
            <p:nvPr/>
          </p:nvSpPr>
          <p:spPr bwMode="auto">
            <a:xfrm>
              <a:off x="22098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6" name="Line 31"/>
            <p:cNvSpPr>
              <a:spLocks noChangeShapeType="1"/>
            </p:cNvSpPr>
            <p:nvPr/>
          </p:nvSpPr>
          <p:spPr bwMode="auto">
            <a:xfrm>
              <a:off x="24384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7" name="Line 32"/>
            <p:cNvSpPr>
              <a:spLocks noChangeShapeType="1"/>
            </p:cNvSpPr>
            <p:nvPr/>
          </p:nvSpPr>
          <p:spPr bwMode="auto">
            <a:xfrm>
              <a:off x="26670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8" name="Line 33"/>
            <p:cNvSpPr>
              <a:spLocks noChangeShapeType="1"/>
            </p:cNvSpPr>
            <p:nvPr/>
          </p:nvSpPr>
          <p:spPr bwMode="auto">
            <a:xfrm>
              <a:off x="33528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29" name="Line 34"/>
            <p:cNvSpPr>
              <a:spLocks noChangeShapeType="1"/>
            </p:cNvSpPr>
            <p:nvPr/>
          </p:nvSpPr>
          <p:spPr bwMode="auto">
            <a:xfrm>
              <a:off x="28956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0" name="Line 35"/>
            <p:cNvSpPr>
              <a:spLocks noChangeShapeType="1"/>
            </p:cNvSpPr>
            <p:nvPr/>
          </p:nvSpPr>
          <p:spPr bwMode="auto">
            <a:xfrm>
              <a:off x="31242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1" name="Line 36"/>
            <p:cNvSpPr>
              <a:spLocks noChangeShapeType="1"/>
            </p:cNvSpPr>
            <p:nvPr/>
          </p:nvSpPr>
          <p:spPr bwMode="auto">
            <a:xfrm>
              <a:off x="35814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2" name="Line 37"/>
            <p:cNvSpPr>
              <a:spLocks noChangeShapeType="1"/>
            </p:cNvSpPr>
            <p:nvPr/>
          </p:nvSpPr>
          <p:spPr bwMode="auto">
            <a:xfrm>
              <a:off x="38100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3" name="Text Box 38"/>
            <p:cNvSpPr txBox="1">
              <a:spLocks noChangeArrowheads="1"/>
            </p:cNvSpPr>
            <p:nvPr/>
          </p:nvSpPr>
          <p:spPr bwMode="auto">
            <a:xfrm>
              <a:off x="838200" y="3848100"/>
              <a:ext cx="515666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 dirty="0" err="1"/>
                <a:t>out</a:t>
              </a:r>
              <a:r>
                <a:rPr lang="en-US" sz="1800" b="1" i="1" baseline="-25000" dirty="0" err="1"/>
                <a:t>p</a:t>
              </a:r>
              <a:endParaRPr lang="en-US" sz="1800" b="1" i="1" baseline="-25000" dirty="0"/>
            </a:p>
          </p:txBody>
        </p:sp>
        <p:sp>
          <p:nvSpPr>
            <p:cNvPr id="134" name="Line 39"/>
            <p:cNvSpPr>
              <a:spLocks noChangeShapeType="1"/>
            </p:cNvSpPr>
            <p:nvPr/>
          </p:nvSpPr>
          <p:spPr bwMode="auto">
            <a:xfrm>
              <a:off x="2514600" y="24384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5" name="Line 40"/>
            <p:cNvSpPr>
              <a:spLocks noChangeShapeType="1"/>
            </p:cNvSpPr>
            <p:nvPr/>
          </p:nvSpPr>
          <p:spPr bwMode="auto">
            <a:xfrm>
              <a:off x="3048000" y="3352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6" name="Rectangle 41"/>
            <p:cNvSpPr>
              <a:spLocks noChangeArrowheads="1"/>
            </p:cNvSpPr>
            <p:nvPr/>
          </p:nvSpPr>
          <p:spPr bwMode="auto">
            <a:xfrm>
              <a:off x="6324600" y="19812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7" name="Rectangle 42"/>
            <p:cNvSpPr>
              <a:spLocks noChangeArrowheads="1"/>
            </p:cNvSpPr>
            <p:nvPr/>
          </p:nvSpPr>
          <p:spPr bwMode="auto">
            <a:xfrm>
              <a:off x="6553200" y="2895600"/>
              <a:ext cx="914400" cy="457200"/>
            </a:xfrm>
            <a:prstGeom prst="rect">
              <a:avLst/>
            </a:prstGeom>
            <a:solidFill>
              <a:srgbClr val="9D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/>
                <a:t>q</a:t>
              </a:r>
            </a:p>
          </p:txBody>
        </p:sp>
        <p:sp>
          <p:nvSpPr>
            <p:cNvPr id="138" name="Line 43"/>
            <p:cNvSpPr>
              <a:spLocks noChangeShapeType="1"/>
            </p:cNvSpPr>
            <p:nvPr/>
          </p:nvSpPr>
          <p:spPr bwMode="auto">
            <a:xfrm>
              <a:off x="5715000" y="20574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9" name="Line 44"/>
            <p:cNvSpPr>
              <a:spLocks noChangeShapeType="1"/>
            </p:cNvSpPr>
            <p:nvPr/>
          </p:nvSpPr>
          <p:spPr bwMode="auto">
            <a:xfrm>
              <a:off x="5715000" y="23622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0" name="Text Box 45"/>
            <p:cNvSpPr txBox="1">
              <a:spLocks noChangeArrowheads="1"/>
            </p:cNvSpPr>
            <p:nvPr/>
          </p:nvSpPr>
          <p:spPr bwMode="auto">
            <a:xfrm>
              <a:off x="5830888" y="2057400"/>
              <a:ext cx="1488672" cy="2287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 dirty="0" smtClean="0"/>
                <a:t> A    </a:t>
              </a:r>
              <a:r>
                <a:rPr lang="en-US" sz="1400" b="1" dirty="0" err="1" smtClean="0"/>
                <a:t>A</a:t>
              </a:r>
              <a:r>
                <a:rPr lang="en-US" sz="1400" b="1" dirty="0" smtClean="0"/>
                <a:t>   S   </a:t>
              </a:r>
              <a:r>
                <a:rPr lang="en-US" sz="1400" b="1" dirty="0" err="1" smtClean="0"/>
                <a:t>S</a:t>
              </a:r>
              <a:r>
                <a:rPr lang="en-US" sz="1400" b="1" dirty="0" smtClean="0"/>
                <a:t>    </a:t>
              </a:r>
              <a:r>
                <a:rPr lang="en-US" sz="1400" b="1" dirty="0" err="1" smtClean="0"/>
                <a:t>S</a:t>
              </a:r>
              <a:r>
                <a:rPr lang="en-US" sz="1400" b="1" dirty="0" smtClean="0"/>
                <a:t>    </a:t>
              </a:r>
              <a:r>
                <a:rPr lang="en-US" sz="1400" b="1" dirty="0" err="1" smtClean="0"/>
                <a:t>S</a:t>
              </a:r>
              <a:endParaRPr lang="en-US" sz="1400" b="1" dirty="0"/>
            </a:p>
          </p:txBody>
        </p:sp>
        <p:sp>
          <p:nvSpPr>
            <p:cNvPr id="141" name="Line 46"/>
            <p:cNvSpPr>
              <a:spLocks noChangeShapeType="1"/>
            </p:cNvSpPr>
            <p:nvPr/>
          </p:nvSpPr>
          <p:spPr bwMode="auto">
            <a:xfrm>
              <a:off x="5867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2" name="Line 47"/>
            <p:cNvSpPr>
              <a:spLocks noChangeShapeType="1"/>
            </p:cNvSpPr>
            <p:nvPr/>
          </p:nvSpPr>
          <p:spPr bwMode="auto">
            <a:xfrm>
              <a:off x="60960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3" name="Line 48"/>
            <p:cNvSpPr>
              <a:spLocks noChangeShapeType="1"/>
            </p:cNvSpPr>
            <p:nvPr/>
          </p:nvSpPr>
          <p:spPr bwMode="auto">
            <a:xfrm>
              <a:off x="63246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4" name="Line 49"/>
            <p:cNvSpPr>
              <a:spLocks noChangeShapeType="1"/>
            </p:cNvSpPr>
            <p:nvPr/>
          </p:nvSpPr>
          <p:spPr bwMode="auto">
            <a:xfrm>
              <a:off x="65532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5" name="Line 50"/>
            <p:cNvSpPr>
              <a:spLocks noChangeShapeType="1"/>
            </p:cNvSpPr>
            <p:nvPr/>
          </p:nvSpPr>
          <p:spPr bwMode="auto">
            <a:xfrm>
              <a:off x="67818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6" name="Line 51"/>
            <p:cNvSpPr>
              <a:spLocks noChangeShapeType="1"/>
            </p:cNvSpPr>
            <p:nvPr/>
          </p:nvSpPr>
          <p:spPr bwMode="auto">
            <a:xfrm>
              <a:off x="7010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7" name="Line 52"/>
            <p:cNvSpPr>
              <a:spLocks noChangeShapeType="1"/>
            </p:cNvSpPr>
            <p:nvPr/>
          </p:nvSpPr>
          <p:spPr bwMode="auto">
            <a:xfrm>
              <a:off x="76962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8" name="Line 53"/>
            <p:cNvSpPr>
              <a:spLocks noChangeShapeType="1"/>
            </p:cNvSpPr>
            <p:nvPr/>
          </p:nvSpPr>
          <p:spPr bwMode="auto">
            <a:xfrm>
              <a:off x="72390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49" name="Line 54"/>
            <p:cNvSpPr>
              <a:spLocks noChangeShapeType="1"/>
            </p:cNvSpPr>
            <p:nvPr/>
          </p:nvSpPr>
          <p:spPr bwMode="auto">
            <a:xfrm>
              <a:off x="74676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0" name="Line 55"/>
            <p:cNvSpPr>
              <a:spLocks noChangeShapeType="1"/>
            </p:cNvSpPr>
            <p:nvPr/>
          </p:nvSpPr>
          <p:spPr bwMode="auto">
            <a:xfrm>
              <a:off x="79248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1" name="Line 56"/>
            <p:cNvSpPr>
              <a:spLocks noChangeShapeType="1"/>
            </p:cNvSpPr>
            <p:nvPr/>
          </p:nvSpPr>
          <p:spPr bwMode="auto">
            <a:xfrm>
              <a:off x="8153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2" name="Text Box 57"/>
            <p:cNvSpPr txBox="1">
              <a:spLocks noChangeArrowheads="1"/>
            </p:cNvSpPr>
            <p:nvPr/>
          </p:nvSpPr>
          <p:spPr bwMode="auto">
            <a:xfrm>
              <a:off x="8464550" y="2019300"/>
              <a:ext cx="391347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in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53" name="Rectangle 58"/>
            <p:cNvSpPr>
              <a:spLocks noChangeArrowheads="1"/>
            </p:cNvSpPr>
            <p:nvPr/>
          </p:nvSpPr>
          <p:spPr bwMode="auto">
            <a:xfrm>
              <a:off x="6858000" y="38100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4" name="Line 59"/>
            <p:cNvSpPr>
              <a:spLocks noChangeShapeType="1"/>
            </p:cNvSpPr>
            <p:nvPr/>
          </p:nvSpPr>
          <p:spPr bwMode="auto">
            <a:xfrm>
              <a:off x="5791200" y="38862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5" name="Line 60"/>
            <p:cNvSpPr>
              <a:spLocks noChangeShapeType="1"/>
            </p:cNvSpPr>
            <p:nvPr/>
          </p:nvSpPr>
          <p:spPr bwMode="auto">
            <a:xfrm>
              <a:off x="5791200" y="41910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6" name="Text Box 61"/>
            <p:cNvSpPr txBox="1">
              <a:spLocks noChangeArrowheads="1"/>
            </p:cNvSpPr>
            <p:nvPr/>
          </p:nvSpPr>
          <p:spPr bwMode="auto">
            <a:xfrm>
              <a:off x="5907088" y="3886200"/>
              <a:ext cx="2304051" cy="2287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 dirty="0"/>
                <a:t>W 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</a:t>
              </a:r>
              <a:r>
                <a:rPr lang="en-US" sz="1400" b="1" dirty="0" err="1" smtClean="0"/>
                <a:t>W</a:t>
              </a:r>
              <a:r>
                <a:rPr lang="en-US" sz="1400" b="1" dirty="0" smtClean="0"/>
                <a:t>  </a:t>
              </a:r>
              <a:r>
                <a:rPr lang="en-US" sz="1400" b="1" dirty="0" err="1"/>
                <a:t>W</a:t>
              </a:r>
              <a:r>
                <a:rPr lang="en-US" sz="1400" b="1" dirty="0"/>
                <a:t>  </a:t>
              </a:r>
              <a:r>
                <a:rPr lang="en-US" sz="1400" b="1" dirty="0" smtClean="0"/>
                <a:t> u    </a:t>
              </a:r>
              <a:r>
                <a:rPr lang="en-US" sz="1400" b="1" dirty="0"/>
                <a:t>R  </a:t>
              </a:r>
              <a:r>
                <a:rPr lang="en-US" sz="1400" b="1" dirty="0" smtClean="0"/>
                <a:t> </a:t>
              </a:r>
              <a:r>
                <a:rPr lang="en-US" sz="1400" b="1" dirty="0" err="1" smtClean="0"/>
                <a:t>R</a:t>
              </a:r>
              <a:r>
                <a:rPr lang="en-US" sz="1400" b="1" dirty="0" smtClean="0"/>
                <a:t>   u   </a:t>
              </a:r>
              <a:r>
                <a:rPr lang="en-US" sz="1400" b="1" dirty="0" err="1"/>
                <a:t>u</a:t>
              </a:r>
              <a:r>
                <a:rPr lang="en-US" sz="1400" b="1" dirty="0"/>
                <a:t>   </a:t>
              </a:r>
              <a:r>
                <a:rPr lang="en-US" sz="1400" b="1" dirty="0" err="1"/>
                <a:t>u</a:t>
              </a:r>
              <a:endParaRPr lang="en-US" sz="1400" b="1" dirty="0"/>
            </a:p>
          </p:txBody>
        </p:sp>
        <p:sp>
          <p:nvSpPr>
            <p:cNvPr id="157" name="Line 62"/>
            <p:cNvSpPr>
              <a:spLocks noChangeShapeType="1"/>
            </p:cNvSpPr>
            <p:nvPr/>
          </p:nvSpPr>
          <p:spPr bwMode="auto">
            <a:xfrm>
              <a:off x="59436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8" name="Line 63"/>
            <p:cNvSpPr>
              <a:spLocks noChangeShapeType="1"/>
            </p:cNvSpPr>
            <p:nvPr/>
          </p:nvSpPr>
          <p:spPr bwMode="auto">
            <a:xfrm>
              <a:off x="61722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59" name="Line 64"/>
            <p:cNvSpPr>
              <a:spLocks noChangeShapeType="1"/>
            </p:cNvSpPr>
            <p:nvPr/>
          </p:nvSpPr>
          <p:spPr bwMode="auto">
            <a:xfrm>
              <a:off x="64008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0" name="Line 65"/>
            <p:cNvSpPr>
              <a:spLocks noChangeShapeType="1"/>
            </p:cNvSpPr>
            <p:nvPr/>
          </p:nvSpPr>
          <p:spPr bwMode="auto">
            <a:xfrm>
              <a:off x="66294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1" name="Line 66"/>
            <p:cNvSpPr>
              <a:spLocks noChangeShapeType="1"/>
            </p:cNvSpPr>
            <p:nvPr/>
          </p:nvSpPr>
          <p:spPr bwMode="auto">
            <a:xfrm>
              <a:off x="68580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2" name="Line 67"/>
            <p:cNvSpPr>
              <a:spLocks noChangeShapeType="1"/>
            </p:cNvSpPr>
            <p:nvPr/>
          </p:nvSpPr>
          <p:spPr bwMode="auto">
            <a:xfrm>
              <a:off x="70866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3" name="Line 68"/>
            <p:cNvSpPr>
              <a:spLocks noChangeShapeType="1"/>
            </p:cNvSpPr>
            <p:nvPr/>
          </p:nvSpPr>
          <p:spPr bwMode="auto">
            <a:xfrm>
              <a:off x="77724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" name="Line 69"/>
            <p:cNvSpPr>
              <a:spLocks noChangeShapeType="1"/>
            </p:cNvSpPr>
            <p:nvPr/>
          </p:nvSpPr>
          <p:spPr bwMode="auto">
            <a:xfrm>
              <a:off x="73152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5" name="Line 70"/>
            <p:cNvSpPr>
              <a:spLocks noChangeShapeType="1"/>
            </p:cNvSpPr>
            <p:nvPr/>
          </p:nvSpPr>
          <p:spPr bwMode="auto">
            <a:xfrm>
              <a:off x="75438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6" name="Line 71"/>
            <p:cNvSpPr>
              <a:spLocks noChangeShapeType="1"/>
            </p:cNvSpPr>
            <p:nvPr/>
          </p:nvSpPr>
          <p:spPr bwMode="auto">
            <a:xfrm>
              <a:off x="80010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7" name="Line 72"/>
            <p:cNvSpPr>
              <a:spLocks noChangeShapeType="1"/>
            </p:cNvSpPr>
            <p:nvPr/>
          </p:nvSpPr>
          <p:spPr bwMode="auto">
            <a:xfrm>
              <a:off x="8229600" y="38862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8" name="Text Box 73"/>
            <p:cNvSpPr txBox="1">
              <a:spLocks noChangeArrowheads="1"/>
            </p:cNvSpPr>
            <p:nvPr/>
          </p:nvSpPr>
          <p:spPr bwMode="auto">
            <a:xfrm>
              <a:off x="8502650" y="3824288"/>
              <a:ext cx="515666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out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69" name="Line 74"/>
            <p:cNvSpPr>
              <a:spLocks noChangeShapeType="1"/>
            </p:cNvSpPr>
            <p:nvPr/>
          </p:nvSpPr>
          <p:spPr bwMode="auto">
            <a:xfrm>
              <a:off x="6781800" y="24384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0" name="Line 75"/>
            <p:cNvSpPr>
              <a:spLocks noChangeShapeType="1"/>
            </p:cNvSpPr>
            <p:nvPr/>
          </p:nvSpPr>
          <p:spPr bwMode="auto">
            <a:xfrm>
              <a:off x="7315200" y="3352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1" name="AutoShape 76"/>
            <p:cNvSpPr>
              <a:spLocks noChangeArrowheads="1"/>
            </p:cNvSpPr>
            <p:nvPr/>
          </p:nvSpPr>
          <p:spPr bwMode="auto">
            <a:xfrm>
              <a:off x="3581400" y="2638425"/>
              <a:ext cx="2743200" cy="485775"/>
            </a:xfrm>
            <a:prstGeom prst="rightArrow">
              <a:avLst>
                <a:gd name="adj1" fmla="val 54898"/>
                <a:gd name="adj2" fmla="val 29412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2" name="Rectangle 77"/>
            <p:cNvSpPr>
              <a:spLocks noChangeArrowheads="1"/>
            </p:cNvSpPr>
            <p:nvPr/>
          </p:nvSpPr>
          <p:spPr bwMode="auto">
            <a:xfrm>
              <a:off x="3733800" y="2819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3" name="Rectangle 78"/>
            <p:cNvSpPr>
              <a:spLocks noChangeArrowheads="1"/>
            </p:cNvSpPr>
            <p:nvPr/>
          </p:nvSpPr>
          <p:spPr bwMode="auto">
            <a:xfrm>
              <a:off x="4191000" y="2819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4" name="Rectangle 79"/>
            <p:cNvSpPr>
              <a:spLocks noChangeArrowheads="1"/>
            </p:cNvSpPr>
            <p:nvPr/>
          </p:nvSpPr>
          <p:spPr bwMode="auto">
            <a:xfrm>
              <a:off x="4953000" y="2819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5" name="Rectangle 80"/>
            <p:cNvSpPr>
              <a:spLocks noChangeArrowheads="1"/>
            </p:cNvSpPr>
            <p:nvPr/>
          </p:nvSpPr>
          <p:spPr bwMode="auto">
            <a:xfrm>
              <a:off x="5334000" y="2819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6" name="Rectangle 81"/>
            <p:cNvSpPr>
              <a:spLocks noChangeArrowheads="1"/>
            </p:cNvSpPr>
            <p:nvPr/>
          </p:nvSpPr>
          <p:spPr bwMode="auto">
            <a:xfrm>
              <a:off x="5715000" y="2819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7" name="AutoShape 82"/>
            <p:cNvSpPr>
              <a:spLocks noChangeArrowheads="1"/>
            </p:cNvSpPr>
            <p:nvPr/>
          </p:nvSpPr>
          <p:spPr bwMode="auto">
            <a:xfrm flipH="1">
              <a:off x="3429000" y="3048000"/>
              <a:ext cx="2743200" cy="485775"/>
            </a:xfrm>
            <a:prstGeom prst="rightArrow">
              <a:avLst>
                <a:gd name="adj1" fmla="val 54898"/>
                <a:gd name="adj2" fmla="val 29412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8" name="Rectangle 83"/>
            <p:cNvSpPr>
              <a:spLocks noChangeArrowheads="1"/>
            </p:cNvSpPr>
            <p:nvPr/>
          </p:nvSpPr>
          <p:spPr bwMode="auto">
            <a:xfrm>
              <a:off x="3733800" y="3200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79" name="Rectangle 84"/>
            <p:cNvSpPr>
              <a:spLocks noChangeArrowheads="1"/>
            </p:cNvSpPr>
            <p:nvPr/>
          </p:nvSpPr>
          <p:spPr bwMode="auto">
            <a:xfrm>
              <a:off x="4572000" y="3200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80" name="Rectangle 85"/>
            <p:cNvSpPr>
              <a:spLocks noChangeArrowheads="1"/>
            </p:cNvSpPr>
            <p:nvPr/>
          </p:nvSpPr>
          <p:spPr bwMode="auto">
            <a:xfrm>
              <a:off x="4953000" y="3200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81" name="Rectangle 86"/>
            <p:cNvSpPr>
              <a:spLocks noChangeArrowheads="1"/>
            </p:cNvSpPr>
            <p:nvPr/>
          </p:nvSpPr>
          <p:spPr bwMode="auto">
            <a:xfrm>
              <a:off x="5334000" y="3200400"/>
              <a:ext cx="3048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82" name="Text Box 88"/>
            <p:cNvSpPr txBox="1">
              <a:spLocks noChangeArrowheads="1"/>
            </p:cNvSpPr>
            <p:nvPr/>
          </p:nvSpPr>
          <p:spPr bwMode="auto">
            <a:xfrm>
              <a:off x="4603750" y="2362200"/>
              <a:ext cx="370627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Q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83" name="Text Box 89"/>
            <p:cNvSpPr txBox="1">
              <a:spLocks noChangeArrowheads="1"/>
            </p:cNvSpPr>
            <p:nvPr/>
          </p:nvSpPr>
          <p:spPr bwMode="auto">
            <a:xfrm>
              <a:off x="4603750" y="3367088"/>
              <a:ext cx="370627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Q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184" name="Text Box 90"/>
            <p:cNvSpPr txBox="1">
              <a:spLocks noChangeArrowheads="1"/>
            </p:cNvSpPr>
            <p:nvPr/>
          </p:nvSpPr>
          <p:spPr bwMode="auto">
            <a:xfrm>
              <a:off x="2895600" y="4510088"/>
              <a:ext cx="329188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185" name="Line 91"/>
            <p:cNvSpPr>
              <a:spLocks noChangeShapeType="1"/>
            </p:cNvSpPr>
            <p:nvPr/>
          </p:nvSpPr>
          <p:spPr bwMode="auto">
            <a:xfrm flipV="1">
              <a:off x="3048000" y="4191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86" name="Text Box 92"/>
            <p:cNvSpPr txBox="1">
              <a:spLocks noChangeArrowheads="1"/>
            </p:cNvSpPr>
            <p:nvPr/>
          </p:nvSpPr>
          <p:spPr bwMode="auto">
            <a:xfrm>
              <a:off x="2057400" y="1309688"/>
              <a:ext cx="329188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a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187" name="Line 93"/>
            <p:cNvSpPr>
              <a:spLocks noChangeShapeType="1"/>
            </p:cNvSpPr>
            <p:nvPr/>
          </p:nvSpPr>
          <p:spPr bwMode="auto">
            <a:xfrm>
              <a:off x="2209800" y="1676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88" name="Text Box 94"/>
            <p:cNvSpPr txBox="1">
              <a:spLocks noChangeArrowheads="1"/>
            </p:cNvSpPr>
            <p:nvPr/>
          </p:nvSpPr>
          <p:spPr bwMode="auto">
            <a:xfrm>
              <a:off x="2771775" y="1295400"/>
              <a:ext cx="669770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p</a:t>
              </a:r>
              <a:r>
                <a:rPr lang="en-US" sz="1800" b="1" i="1"/>
                <a:t> + l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189" name="Line 95"/>
            <p:cNvSpPr>
              <a:spLocks noChangeShapeType="1"/>
            </p:cNvSpPr>
            <p:nvPr/>
          </p:nvSpPr>
          <p:spPr bwMode="auto">
            <a:xfrm>
              <a:off x="3124200" y="1676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90" name="Text Box 96"/>
            <p:cNvSpPr txBox="1">
              <a:spLocks noChangeArrowheads="1"/>
            </p:cNvSpPr>
            <p:nvPr/>
          </p:nvSpPr>
          <p:spPr bwMode="auto">
            <a:xfrm>
              <a:off x="6248400" y="1309688"/>
              <a:ext cx="329188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a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91" name="Line 97"/>
            <p:cNvSpPr>
              <a:spLocks noChangeShapeType="1"/>
            </p:cNvSpPr>
            <p:nvPr/>
          </p:nvSpPr>
          <p:spPr bwMode="auto">
            <a:xfrm>
              <a:off x="6400800" y="1676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92" name="Text Box 98"/>
            <p:cNvSpPr txBox="1">
              <a:spLocks noChangeArrowheads="1"/>
            </p:cNvSpPr>
            <p:nvPr/>
          </p:nvSpPr>
          <p:spPr bwMode="auto">
            <a:xfrm>
              <a:off x="6962775" y="1295400"/>
              <a:ext cx="669770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q</a:t>
              </a:r>
              <a:r>
                <a:rPr lang="en-US" sz="1800" b="1" i="1"/>
                <a:t> + l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93" name="Line 99"/>
            <p:cNvSpPr>
              <a:spLocks noChangeShapeType="1"/>
            </p:cNvSpPr>
            <p:nvPr/>
          </p:nvSpPr>
          <p:spPr bwMode="auto">
            <a:xfrm>
              <a:off x="7315200" y="1676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94" name="Text Box 100"/>
            <p:cNvSpPr txBox="1">
              <a:spLocks noChangeArrowheads="1"/>
            </p:cNvSpPr>
            <p:nvPr/>
          </p:nvSpPr>
          <p:spPr bwMode="auto">
            <a:xfrm>
              <a:off x="6858000" y="4510088"/>
              <a:ext cx="329188" cy="274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q</a:t>
              </a:r>
            </a:p>
          </p:txBody>
        </p:sp>
        <p:sp>
          <p:nvSpPr>
            <p:cNvPr id="195" name="Line 101"/>
            <p:cNvSpPr>
              <a:spLocks noChangeShapeType="1"/>
            </p:cNvSpPr>
            <p:nvPr/>
          </p:nvSpPr>
          <p:spPr bwMode="auto">
            <a:xfrm flipV="1">
              <a:off x="7010400" y="4191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102894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Protocol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2052"/>
          <p:cNvSpPr txBox="1">
            <a:spLocks noChangeArrowheads="1"/>
          </p:cNvSpPr>
          <p:nvPr/>
        </p:nvSpPr>
        <p:spPr>
          <a:xfrm>
            <a:off x="5995987" y="806934"/>
            <a:ext cx="6290548" cy="6146316"/>
          </a:xfrm>
          <a:prstGeom prst="rect">
            <a:avLst/>
          </a:prstGeom>
        </p:spPr>
        <p:txBody>
          <a:bodyPr/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000" dirty="0" err="1" smtClean="0">
                <a:solidFill>
                  <a:srgbClr val="FF0000"/>
                </a:solidFill>
              </a:rPr>
              <a:t>S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p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Times New Roman" panose="02020603050405020304" pitchFamily="18" charset="0"/>
              </a:rPr>
              <a:t>{ </a:t>
            </a:r>
            <a:r>
              <a:rPr lang="en-US" sz="2000" i="1" dirty="0" err="1" smtClean="0">
                <a:latin typeface="Times New Roman" panose="02020603050405020304" pitchFamily="18" charset="0"/>
              </a:rPr>
              <a:t>a</a:t>
            </a:r>
            <a:r>
              <a:rPr lang="en-US" sz="2000" i="1" baseline="-25000" dirty="0" err="1" smtClean="0">
                <a:latin typeface="Times New Roman" panose="02020603050405020304" pitchFamily="18" charset="0"/>
              </a:rPr>
              <a:t>p</a:t>
            </a:r>
            <a:r>
              <a:rPr lang="en-US" sz="2000" i="1" dirty="0" smtClean="0">
                <a:latin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&lt;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}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 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begin</a:t>
            </a:r>
            <a:r>
              <a:rPr lang="en-US" sz="2000" dirty="0" smtClean="0">
                <a:sym typeface="Symbol" panose="05050102010706020507" pitchFamily="18" charset="2"/>
              </a:rPr>
              <a:t> send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&lt; pack,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in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],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&gt;</a:t>
            </a:r>
            <a:r>
              <a:rPr lang="en-US" sz="2000" dirty="0" smtClean="0">
                <a:sym typeface="Symbol" panose="05050102010706020507" pitchFamily="18" charset="2"/>
              </a:rPr>
              <a:t> to </a:t>
            </a:r>
            <a:r>
              <a:rPr lang="en-US" sz="2000" i="1" dirty="0" smtClean="0">
                <a:sym typeface="Symbol" panose="05050102010706020507" pitchFamily="18" charset="2"/>
              </a:rPr>
              <a:t>q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end</a:t>
            </a:r>
          </a:p>
          <a:p>
            <a:pPr>
              <a:buFontTx/>
              <a:buNone/>
            </a:pPr>
            <a:r>
              <a:rPr lang="en-US" sz="20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R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sym typeface="Symbol" panose="05050102010706020507" pitchFamily="18" charset="2"/>
              </a:rPr>
              <a:t>: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{ &lt; pack,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&gt;</a:t>
            </a:r>
            <a:r>
              <a:rPr lang="en-US" sz="2000" dirty="0" smtClean="0">
                <a:sym typeface="Symbol" panose="05050102010706020507" pitchFamily="18" charset="2"/>
              </a:rPr>
              <a:t> 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sz="2000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}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  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begin</a:t>
            </a:r>
            <a:r>
              <a:rPr lang="en-US" sz="2000" dirty="0" smtClean="0">
                <a:sym typeface="Symbol" panose="05050102010706020507" pitchFamily="18" charset="2"/>
              </a:rPr>
              <a:t> receive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&lt; pack,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&gt;</a:t>
            </a:r>
            <a:r>
              <a:rPr lang="en-US" sz="2000" dirty="0" smtClean="0">
                <a:sym typeface="Symbol" panose="05050102010706020507" pitchFamily="18" charset="2"/>
              </a:rPr>
              <a:t> ;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if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out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] =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udef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then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begin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out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] =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w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;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	           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= max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{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+ 1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};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	           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min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{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j |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out</a:t>
            </a:r>
            <a:r>
              <a:rPr lang="en-US" sz="2000" i="1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j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] =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udef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}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end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//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else</a:t>
            </a:r>
            <a:r>
              <a:rPr lang="en-US" sz="2000" dirty="0" smtClean="0">
                <a:sym typeface="Symbol" panose="05050102010706020507" pitchFamily="18" charset="2"/>
              </a:rPr>
              <a:t> ignore – </a:t>
            </a:r>
            <a:r>
              <a:rPr lang="en-US" sz="2000" i="1" dirty="0" smtClean="0">
                <a:sym typeface="Symbol" panose="05050102010706020507" pitchFamily="18" charset="2"/>
              </a:rPr>
              <a:t>retransmission</a:t>
            </a:r>
            <a:endParaRPr lang="en-US" sz="2000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   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end</a:t>
            </a:r>
          </a:p>
          <a:p>
            <a:pPr>
              <a:buFontTx/>
              <a:buNone/>
            </a:pPr>
            <a:r>
              <a:rPr lang="en-US" sz="20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L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sym typeface="Symbol" panose="05050102010706020507" pitchFamily="18" charset="2"/>
              </a:rPr>
              <a:t>: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{ &lt; pack,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&gt;</a:t>
            </a:r>
            <a:r>
              <a:rPr lang="en-US" sz="2000" dirty="0" smtClean="0">
                <a:sym typeface="Symbol" panose="05050102010706020507" pitchFamily="18" charset="2"/>
              </a:rPr>
              <a:t> 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sz="2000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}</a:t>
            </a:r>
          </a:p>
          <a:p>
            <a:pPr>
              <a:buFontTx/>
              <a:buNone/>
            </a:pP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	   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begin</a:t>
            </a:r>
            <a:r>
              <a:rPr lang="en-US" sz="2000" dirty="0" smtClean="0">
                <a:sym typeface="Symbol" panose="05050102010706020507" pitchFamily="18" charset="2"/>
              </a:rPr>
              <a:t> 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sz="2000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sz="2000" baseline="-25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\ { &lt; pack, 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000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000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&gt; } </a:t>
            </a:r>
            <a:r>
              <a:rPr lang="en-US" sz="2000" dirty="0" smtClean="0">
                <a:solidFill>
                  <a:schemeClr val="tx2"/>
                </a:solidFill>
                <a:sym typeface="Symbol" panose="05050102010706020507" pitchFamily="18" charset="2"/>
              </a:rPr>
              <a:t>end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endParaRPr lang="en-US" sz="2000" dirty="0">
              <a:sym typeface="Symbol" panose="05050102010706020507" pitchFamily="18" charset="2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295400" y="1752600"/>
            <a:ext cx="3846803" cy="4285096"/>
            <a:chOff x="1295400" y="1752600"/>
            <a:chExt cx="2743200" cy="3517895"/>
          </a:xfrm>
        </p:grpSpPr>
        <p:sp>
          <p:nvSpPr>
            <p:cNvPr id="7" name="Rectangle 2053"/>
            <p:cNvSpPr>
              <a:spLocks noChangeArrowheads="1"/>
            </p:cNvSpPr>
            <p:nvPr/>
          </p:nvSpPr>
          <p:spPr bwMode="auto">
            <a:xfrm>
              <a:off x="2133600" y="24384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8" name="Rectangle 2054"/>
            <p:cNvSpPr>
              <a:spLocks noChangeArrowheads="1"/>
            </p:cNvSpPr>
            <p:nvPr/>
          </p:nvSpPr>
          <p:spPr bwMode="auto">
            <a:xfrm>
              <a:off x="2286000" y="3352800"/>
              <a:ext cx="914400" cy="457200"/>
            </a:xfrm>
            <a:prstGeom prst="rect">
              <a:avLst/>
            </a:prstGeom>
            <a:solidFill>
              <a:srgbClr val="9D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9" name="Line 2055"/>
            <p:cNvSpPr>
              <a:spLocks noChangeShapeType="1"/>
            </p:cNvSpPr>
            <p:nvPr/>
          </p:nvSpPr>
          <p:spPr bwMode="auto">
            <a:xfrm>
              <a:off x="1295400" y="25146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0" name="Line 2056"/>
            <p:cNvSpPr>
              <a:spLocks noChangeShapeType="1"/>
            </p:cNvSpPr>
            <p:nvPr/>
          </p:nvSpPr>
          <p:spPr bwMode="auto">
            <a:xfrm>
              <a:off x="1295400" y="28194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1" name="Text Box 2057"/>
            <p:cNvSpPr txBox="1">
              <a:spLocks noChangeArrowheads="1"/>
            </p:cNvSpPr>
            <p:nvPr/>
          </p:nvSpPr>
          <p:spPr bwMode="auto">
            <a:xfrm>
              <a:off x="1411288" y="2514600"/>
              <a:ext cx="1622133" cy="303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dirty="0" smtClean="0">
                  <a:latin typeface="Arial" panose="020B0604020202020204" pitchFamily="34" charset="0"/>
                </a:rPr>
                <a:t> A  </a:t>
              </a:r>
              <a:r>
                <a:rPr lang="en-US" sz="1800" b="1" dirty="0" err="1">
                  <a:latin typeface="Arial" panose="020B0604020202020204" pitchFamily="34" charset="0"/>
                </a:rPr>
                <a:t>A</a:t>
              </a:r>
              <a:r>
                <a:rPr lang="en-US" sz="1800" b="1" dirty="0">
                  <a:latin typeface="Arial" panose="020B0604020202020204" pitchFamily="34" charset="0"/>
                </a:rPr>
                <a:t>  </a:t>
              </a:r>
              <a:r>
                <a:rPr lang="en-US" sz="1800" b="1" dirty="0" smtClean="0">
                  <a:latin typeface="Arial" panose="020B0604020202020204" pitchFamily="34" charset="0"/>
                </a:rPr>
                <a:t>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A</a:t>
              </a:r>
              <a:r>
                <a:rPr lang="en-US" sz="1800" b="1" dirty="0" smtClean="0">
                  <a:latin typeface="Arial" panose="020B0604020202020204" pitchFamily="34" charset="0"/>
                </a:rPr>
                <a:t>   S  </a:t>
              </a:r>
              <a:r>
                <a:rPr lang="en-US" sz="1800" b="1" dirty="0" err="1">
                  <a:latin typeface="Arial" panose="020B0604020202020204" pitchFamily="34" charset="0"/>
                </a:rPr>
                <a:t>S</a:t>
              </a:r>
              <a:r>
                <a:rPr lang="en-US" sz="1800" b="1" dirty="0">
                  <a:latin typeface="Arial" panose="020B0604020202020204" pitchFamily="34" charset="0"/>
                </a:rPr>
                <a:t>  </a:t>
              </a:r>
              <a:r>
                <a:rPr lang="en-US" sz="1800" b="1" dirty="0" smtClean="0">
                  <a:latin typeface="Arial" panose="020B0604020202020204" pitchFamily="34" charset="0"/>
                </a:rPr>
                <a:t>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S</a:t>
              </a:r>
              <a:r>
                <a:rPr lang="en-US" sz="1800" b="1" dirty="0" smtClean="0">
                  <a:latin typeface="Arial" panose="020B0604020202020204" pitchFamily="34" charset="0"/>
                </a:rPr>
                <a:t>  </a:t>
              </a:r>
              <a:r>
                <a:rPr lang="en-US" sz="1800" b="1" dirty="0" err="1">
                  <a:latin typeface="Arial" panose="020B0604020202020204" pitchFamily="34" charset="0"/>
                </a:rPr>
                <a:t>S</a:t>
              </a:r>
              <a:endParaRPr lang="en-US" sz="1800" b="1" dirty="0">
                <a:latin typeface="Arial" panose="020B0604020202020204" pitchFamily="34" charset="0"/>
              </a:endParaRPr>
            </a:p>
          </p:txBody>
        </p:sp>
        <p:sp>
          <p:nvSpPr>
            <p:cNvPr id="12" name="Line 2058"/>
            <p:cNvSpPr>
              <a:spLocks noChangeShapeType="1"/>
            </p:cNvSpPr>
            <p:nvPr/>
          </p:nvSpPr>
          <p:spPr bwMode="auto">
            <a:xfrm>
              <a:off x="14478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3" name="Line 2059"/>
            <p:cNvSpPr>
              <a:spLocks noChangeShapeType="1"/>
            </p:cNvSpPr>
            <p:nvPr/>
          </p:nvSpPr>
          <p:spPr bwMode="auto">
            <a:xfrm>
              <a:off x="16764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4" name="Line 2060"/>
            <p:cNvSpPr>
              <a:spLocks noChangeShapeType="1"/>
            </p:cNvSpPr>
            <p:nvPr/>
          </p:nvSpPr>
          <p:spPr bwMode="auto">
            <a:xfrm>
              <a:off x="19050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5" name="Line 2061"/>
            <p:cNvSpPr>
              <a:spLocks noChangeShapeType="1"/>
            </p:cNvSpPr>
            <p:nvPr/>
          </p:nvSpPr>
          <p:spPr bwMode="auto">
            <a:xfrm>
              <a:off x="21336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6" name="Line 2062"/>
            <p:cNvSpPr>
              <a:spLocks noChangeShapeType="1"/>
            </p:cNvSpPr>
            <p:nvPr/>
          </p:nvSpPr>
          <p:spPr bwMode="auto">
            <a:xfrm>
              <a:off x="23622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7" name="Line 2063"/>
            <p:cNvSpPr>
              <a:spLocks noChangeShapeType="1"/>
            </p:cNvSpPr>
            <p:nvPr/>
          </p:nvSpPr>
          <p:spPr bwMode="auto">
            <a:xfrm>
              <a:off x="25908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8" name="Line 2064"/>
            <p:cNvSpPr>
              <a:spLocks noChangeShapeType="1"/>
            </p:cNvSpPr>
            <p:nvPr/>
          </p:nvSpPr>
          <p:spPr bwMode="auto">
            <a:xfrm>
              <a:off x="32766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19" name="Line 2065"/>
            <p:cNvSpPr>
              <a:spLocks noChangeShapeType="1"/>
            </p:cNvSpPr>
            <p:nvPr/>
          </p:nvSpPr>
          <p:spPr bwMode="auto">
            <a:xfrm>
              <a:off x="28194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0" name="Line 2066"/>
            <p:cNvSpPr>
              <a:spLocks noChangeShapeType="1"/>
            </p:cNvSpPr>
            <p:nvPr/>
          </p:nvSpPr>
          <p:spPr bwMode="auto">
            <a:xfrm>
              <a:off x="30480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1" name="Line 2067"/>
            <p:cNvSpPr>
              <a:spLocks noChangeShapeType="1"/>
            </p:cNvSpPr>
            <p:nvPr/>
          </p:nvSpPr>
          <p:spPr bwMode="auto">
            <a:xfrm>
              <a:off x="35052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2" name="Line 2068"/>
            <p:cNvSpPr>
              <a:spLocks noChangeShapeType="1"/>
            </p:cNvSpPr>
            <p:nvPr/>
          </p:nvSpPr>
          <p:spPr bwMode="auto">
            <a:xfrm>
              <a:off x="3733800" y="2514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3" name="Rectangle 2070"/>
            <p:cNvSpPr>
              <a:spLocks noChangeArrowheads="1"/>
            </p:cNvSpPr>
            <p:nvPr/>
          </p:nvSpPr>
          <p:spPr bwMode="auto">
            <a:xfrm>
              <a:off x="2895600" y="4267200"/>
              <a:ext cx="914400" cy="4572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4" name="Line 2071"/>
            <p:cNvSpPr>
              <a:spLocks noChangeShapeType="1"/>
            </p:cNvSpPr>
            <p:nvPr/>
          </p:nvSpPr>
          <p:spPr bwMode="auto">
            <a:xfrm>
              <a:off x="1371600" y="43434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5" name="Line 2072"/>
            <p:cNvSpPr>
              <a:spLocks noChangeShapeType="1"/>
            </p:cNvSpPr>
            <p:nvPr/>
          </p:nvSpPr>
          <p:spPr bwMode="auto">
            <a:xfrm>
              <a:off x="1371600" y="4648200"/>
              <a:ext cx="2667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6" name="Text Box 2073"/>
            <p:cNvSpPr txBox="1">
              <a:spLocks noChangeArrowheads="1"/>
            </p:cNvSpPr>
            <p:nvPr/>
          </p:nvSpPr>
          <p:spPr bwMode="auto">
            <a:xfrm>
              <a:off x="1487488" y="4343400"/>
              <a:ext cx="2518522" cy="303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dirty="0" smtClean="0">
                  <a:latin typeface="Arial" panose="020B0604020202020204" pitchFamily="34" charset="0"/>
                </a:rPr>
                <a:t> W </a:t>
              </a:r>
              <a:r>
                <a:rPr lang="en-US" sz="1800" b="1" dirty="0" err="1">
                  <a:latin typeface="Arial" panose="020B0604020202020204" pitchFamily="34" charset="0"/>
                </a:rPr>
                <a:t>W</a:t>
              </a:r>
              <a:r>
                <a:rPr lang="en-US" sz="1800" b="1" dirty="0">
                  <a:latin typeface="Arial" panose="020B0604020202020204" pitchFamily="34" charset="0"/>
                </a:rPr>
                <a:t> </a:t>
              </a:r>
              <a:r>
                <a:rPr lang="en-US" sz="1800" b="1" dirty="0" smtClean="0">
                  <a:latin typeface="Arial" panose="020B0604020202020204" pitchFamily="34" charset="0"/>
                </a:rPr>
                <a:t>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W</a:t>
              </a:r>
              <a:r>
                <a:rPr lang="en-US" sz="1800" b="1" dirty="0" smtClean="0">
                  <a:latin typeface="Arial" panose="020B0604020202020204" pitchFamily="34" charset="0"/>
                </a:rPr>
                <a:t>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W</a:t>
              </a:r>
              <a:r>
                <a:rPr lang="en-US" sz="1800" b="1" dirty="0" smtClean="0">
                  <a:latin typeface="Arial" panose="020B0604020202020204" pitchFamily="34" charset="0"/>
                </a:rPr>
                <a:t> 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W</a:t>
              </a:r>
              <a:r>
                <a:rPr lang="en-US" sz="1800" b="1" dirty="0" smtClean="0">
                  <a:latin typeface="Arial" panose="020B0604020202020204" pitchFamily="34" charset="0"/>
                </a:rPr>
                <a:t>  </a:t>
              </a:r>
              <a:r>
                <a:rPr lang="en-US" sz="1800" b="1" dirty="0" err="1" smtClean="0">
                  <a:latin typeface="Arial" panose="020B0604020202020204" pitchFamily="34" charset="0"/>
                </a:rPr>
                <a:t>W</a:t>
              </a:r>
              <a:r>
                <a:rPr lang="en-US" sz="1800" b="1" dirty="0" smtClean="0">
                  <a:latin typeface="Arial" panose="020B0604020202020204" pitchFamily="34" charset="0"/>
                </a:rPr>
                <a:t>  </a:t>
              </a:r>
              <a:r>
                <a:rPr lang="en-US" sz="1800" b="1" dirty="0">
                  <a:latin typeface="Arial" panose="020B0604020202020204" pitchFamily="34" charset="0"/>
                </a:rPr>
                <a:t>u   </a:t>
              </a:r>
              <a:r>
                <a:rPr lang="en-US" sz="1800" b="1" dirty="0" err="1">
                  <a:latin typeface="Arial" panose="020B0604020202020204" pitchFamily="34" charset="0"/>
                </a:rPr>
                <a:t>u</a:t>
              </a:r>
              <a:r>
                <a:rPr lang="en-US" sz="1800" b="1" dirty="0">
                  <a:latin typeface="Arial" panose="020B0604020202020204" pitchFamily="34" charset="0"/>
                </a:rPr>
                <a:t>  R  </a:t>
              </a:r>
              <a:r>
                <a:rPr lang="en-US" sz="1800" b="1" dirty="0" err="1">
                  <a:latin typeface="Arial" panose="020B0604020202020204" pitchFamily="34" charset="0"/>
                </a:rPr>
                <a:t>R</a:t>
              </a:r>
              <a:r>
                <a:rPr lang="en-US" sz="1800" b="1" dirty="0">
                  <a:latin typeface="Arial" panose="020B0604020202020204" pitchFamily="34" charset="0"/>
                </a:rPr>
                <a:t>  u</a:t>
              </a:r>
            </a:p>
          </p:txBody>
        </p:sp>
        <p:sp>
          <p:nvSpPr>
            <p:cNvPr id="27" name="Line 2074"/>
            <p:cNvSpPr>
              <a:spLocks noChangeShapeType="1"/>
            </p:cNvSpPr>
            <p:nvPr/>
          </p:nvSpPr>
          <p:spPr bwMode="auto">
            <a:xfrm>
              <a:off x="15240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8" name="Line 2075"/>
            <p:cNvSpPr>
              <a:spLocks noChangeShapeType="1"/>
            </p:cNvSpPr>
            <p:nvPr/>
          </p:nvSpPr>
          <p:spPr bwMode="auto">
            <a:xfrm>
              <a:off x="17526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29" name="Line 2076"/>
            <p:cNvSpPr>
              <a:spLocks noChangeShapeType="1"/>
            </p:cNvSpPr>
            <p:nvPr/>
          </p:nvSpPr>
          <p:spPr bwMode="auto">
            <a:xfrm>
              <a:off x="19812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0" name="Line 2077"/>
            <p:cNvSpPr>
              <a:spLocks noChangeShapeType="1"/>
            </p:cNvSpPr>
            <p:nvPr/>
          </p:nvSpPr>
          <p:spPr bwMode="auto">
            <a:xfrm>
              <a:off x="22098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1" name="Line 2078"/>
            <p:cNvSpPr>
              <a:spLocks noChangeShapeType="1"/>
            </p:cNvSpPr>
            <p:nvPr/>
          </p:nvSpPr>
          <p:spPr bwMode="auto">
            <a:xfrm>
              <a:off x="24384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2" name="Line 2079"/>
            <p:cNvSpPr>
              <a:spLocks noChangeShapeType="1"/>
            </p:cNvSpPr>
            <p:nvPr/>
          </p:nvSpPr>
          <p:spPr bwMode="auto">
            <a:xfrm>
              <a:off x="26670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3" name="Line 2080"/>
            <p:cNvSpPr>
              <a:spLocks noChangeShapeType="1"/>
            </p:cNvSpPr>
            <p:nvPr/>
          </p:nvSpPr>
          <p:spPr bwMode="auto">
            <a:xfrm>
              <a:off x="33528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4" name="Line 2081"/>
            <p:cNvSpPr>
              <a:spLocks noChangeShapeType="1"/>
            </p:cNvSpPr>
            <p:nvPr/>
          </p:nvSpPr>
          <p:spPr bwMode="auto">
            <a:xfrm>
              <a:off x="28956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5" name="Line 2082"/>
            <p:cNvSpPr>
              <a:spLocks noChangeShapeType="1"/>
            </p:cNvSpPr>
            <p:nvPr/>
          </p:nvSpPr>
          <p:spPr bwMode="auto">
            <a:xfrm>
              <a:off x="31242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6" name="Line 2083"/>
            <p:cNvSpPr>
              <a:spLocks noChangeShapeType="1"/>
            </p:cNvSpPr>
            <p:nvPr/>
          </p:nvSpPr>
          <p:spPr bwMode="auto">
            <a:xfrm>
              <a:off x="35814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7" name="Line 2084"/>
            <p:cNvSpPr>
              <a:spLocks noChangeShapeType="1"/>
            </p:cNvSpPr>
            <p:nvPr/>
          </p:nvSpPr>
          <p:spPr bwMode="auto">
            <a:xfrm>
              <a:off x="3810000" y="4343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8" name="Line 2086"/>
            <p:cNvSpPr>
              <a:spLocks noChangeShapeType="1"/>
            </p:cNvSpPr>
            <p:nvPr/>
          </p:nvSpPr>
          <p:spPr bwMode="auto">
            <a:xfrm>
              <a:off x="2514600" y="28956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39" name="Line 2087"/>
            <p:cNvSpPr>
              <a:spLocks noChangeShapeType="1"/>
            </p:cNvSpPr>
            <p:nvPr/>
          </p:nvSpPr>
          <p:spPr bwMode="auto">
            <a:xfrm>
              <a:off x="3048000" y="38100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40" name="Text Box 2091"/>
            <p:cNvSpPr txBox="1">
              <a:spLocks noChangeArrowheads="1"/>
            </p:cNvSpPr>
            <p:nvPr/>
          </p:nvSpPr>
          <p:spPr bwMode="auto">
            <a:xfrm>
              <a:off x="2895600" y="4967288"/>
              <a:ext cx="290582" cy="303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41" name="Line 2092"/>
            <p:cNvSpPr>
              <a:spLocks noChangeShapeType="1"/>
            </p:cNvSpPr>
            <p:nvPr/>
          </p:nvSpPr>
          <p:spPr bwMode="auto">
            <a:xfrm flipV="1">
              <a:off x="3048000" y="4648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42" name="Text Box 2093"/>
            <p:cNvSpPr txBox="1">
              <a:spLocks noChangeArrowheads="1"/>
            </p:cNvSpPr>
            <p:nvPr/>
          </p:nvSpPr>
          <p:spPr bwMode="auto">
            <a:xfrm>
              <a:off x="2057400" y="1766888"/>
              <a:ext cx="290582" cy="303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a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43" name="Line 2094"/>
            <p:cNvSpPr>
              <a:spLocks noChangeShapeType="1"/>
            </p:cNvSpPr>
            <p:nvPr/>
          </p:nvSpPr>
          <p:spPr bwMode="auto">
            <a:xfrm>
              <a:off x="2209800" y="21336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  <p:sp>
          <p:nvSpPr>
            <p:cNvPr id="44" name="Text Box 2095"/>
            <p:cNvSpPr txBox="1">
              <a:spLocks noChangeArrowheads="1"/>
            </p:cNvSpPr>
            <p:nvPr/>
          </p:nvSpPr>
          <p:spPr bwMode="auto">
            <a:xfrm>
              <a:off x="2771775" y="1752600"/>
              <a:ext cx="591222" cy="303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b="1" i="1"/>
                <a:t>s</a:t>
              </a:r>
              <a:r>
                <a:rPr lang="en-US" sz="1800" b="1" i="1" baseline="-25000"/>
                <a:t>p</a:t>
              </a:r>
              <a:r>
                <a:rPr lang="en-US" sz="1800" b="1" i="1"/>
                <a:t> + l</a:t>
              </a:r>
              <a:r>
                <a:rPr lang="en-US" sz="1800" b="1" i="1" baseline="-25000"/>
                <a:t>p</a:t>
              </a:r>
            </a:p>
          </p:txBody>
        </p:sp>
        <p:sp>
          <p:nvSpPr>
            <p:cNvPr id="45" name="Line 2096"/>
            <p:cNvSpPr>
              <a:spLocks noChangeShapeType="1"/>
            </p:cNvSpPr>
            <p:nvPr/>
          </p:nvSpPr>
          <p:spPr bwMode="auto">
            <a:xfrm>
              <a:off x="3124200" y="21336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b="1"/>
            </a:p>
          </p:txBody>
        </p:sp>
      </p:grpSp>
      <p:sp>
        <p:nvSpPr>
          <p:cNvPr id="47" name="Text Box 2069"/>
          <p:cNvSpPr txBox="1">
            <a:spLocks noChangeArrowheads="1"/>
          </p:cNvSpPr>
          <p:nvPr/>
        </p:nvSpPr>
        <p:spPr bwMode="auto">
          <a:xfrm>
            <a:off x="661987" y="2700337"/>
            <a:ext cx="4844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i="1" dirty="0" err="1"/>
              <a:t>in</a:t>
            </a:r>
            <a:r>
              <a:rPr lang="en-US" sz="1800" b="1" i="1" baseline="-25000" dirty="0" err="1"/>
              <a:t>p</a:t>
            </a:r>
            <a:endParaRPr lang="en-US" sz="1800" b="1" i="1" baseline="-25000" dirty="0"/>
          </a:p>
        </p:txBody>
      </p:sp>
      <p:sp>
        <p:nvSpPr>
          <p:cNvPr id="48" name="Text Box 2085"/>
          <p:cNvSpPr txBox="1">
            <a:spLocks noChangeArrowheads="1"/>
          </p:cNvSpPr>
          <p:nvPr/>
        </p:nvSpPr>
        <p:spPr bwMode="auto">
          <a:xfrm>
            <a:off x="691441" y="4888220"/>
            <a:ext cx="6383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i="1" dirty="0" err="1"/>
              <a:t>out</a:t>
            </a:r>
            <a:r>
              <a:rPr lang="en-US" sz="1800" b="1" i="1" baseline="-25000" dirty="0" err="1"/>
              <a:t>p</a:t>
            </a:r>
            <a:endParaRPr lang="en-US" sz="1800" b="1" i="1" baseline="-25000" dirty="0"/>
          </a:p>
        </p:txBody>
      </p:sp>
    </p:spTree>
    <p:extLst>
      <p:ext uri="{BB962C8B-B14F-4D97-AF65-F5344CB8AC3E}">
        <p14:creationId xmlns:p14="http://schemas.microsoft.com/office/powerpoint/2010/main" val="26080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Protocol Invariant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075"/>
          <p:cNvSpPr txBox="1">
            <a:spLocks noChangeArrowheads="1"/>
          </p:cNvSpPr>
          <p:nvPr/>
        </p:nvSpPr>
        <p:spPr>
          <a:xfrm>
            <a:off x="661987" y="1162050"/>
            <a:ext cx="10415587" cy="48554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/>
              <a:t>	P </a:t>
            </a:r>
            <a:r>
              <a:rPr lang="en-US" sz="2400" dirty="0" smtClean="0">
                <a:sym typeface="Symbol" panose="05050102010706020507" pitchFamily="18" charset="2"/>
              </a:rPr>
              <a:t>    	     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&lt;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: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 </a:t>
            </a:r>
            <a:r>
              <a:rPr lang="en-US" sz="2400" i="1" dirty="0" err="1" smtClean="0">
                <a:sym typeface="Symbol" panose="05050102010706020507" pitchFamily="18" charset="2"/>
              </a:rPr>
              <a:t>udef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		  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&lt;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: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 </a:t>
            </a:r>
            <a:r>
              <a:rPr lang="en-US" sz="2400" i="1" dirty="0" err="1" smtClean="0">
                <a:sym typeface="Symbol" panose="05050102010706020507" pitchFamily="18" charset="2"/>
              </a:rPr>
              <a:t>udef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		   &lt; pack, </a:t>
            </a:r>
            <a:r>
              <a:rPr lang="en-US" sz="2400" i="1" dirty="0" smtClean="0">
                <a:sym typeface="Symbol" panose="05050102010706020507" pitchFamily="18" charset="2"/>
              </a:rPr>
              <a:t>w,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&gt;  </a:t>
            </a:r>
            <a:r>
              <a:rPr lang="en-US" sz="2400" dirty="0" err="1" smtClean="0">
                <a:sym typeface="Symbol" panose="05050102010706020507" pitchFamily="18" charset="2"/>
              </a:rPr>
              <a:t>Q</a:t>
            </a:r>
            <a:r>
              <a:rPr lang="en-US" sz="2400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    </a:t>
            </a:r>
            <a:r>
              <a:rPr lang="en-US" sz="2400" i="1" dirty="0" smtClean="0">
                <a:sym typeface="Symbol" panose="05050102010706020507" pitchFamily="18" charset="2"/>
              </a:rPr>
              <a:t>w = </a:t>
            </a:r>
            <a:r>
              <a:rPr lang="en-US" sz="2400" i="1" dirty="0" err="1" smtClean="0">
                <a:sym typeface="Symbol" panose="05050102010706020507" pitchFamily="18" charset="2"/>
              </a:rPr>
              <a:t>in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     (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&lt;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+ </a:t>
            </a:r>
            <a:r>
              <a:rPr lang="en-US" sz="2400" i="1" dirty="0" err="1" smtClean="0">
                <a:sym typeface="Symbol" panose="05050102010706020507" pitchFamily="18" charset="2"/>
              </a:rPr>
              <a:t>l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) </a:t>
            </a:r>
          </a:p>
          <a:p>
            <a:pPr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		   &lt; pack, </a:t>
            </a:r>
            <a:r>
              <a:rPr lang="en-US" sz="2400" i="1" dirty="0" smtClean="0">
                <a:sym typeface="Symbol" panose="05050102010706020507" pitchFamily="18" charset="2"/>
              </a:rPr>
              <a:t>w,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&gt;  </a:t>
            </a:r>
            <a:r>
              <a:rPr lang="en-US" sz="2400" dirty="0" err="1" smtClean="0">
                <a:sym typeface="Symbol" panose="05050102010706020507" pitchFamily="18" charset="2"/>
              </a:rPr>
              <a:t>Q</a:t>
            </a:r>
            <a:r>
              <a:rPr lang="en-US" sz="2400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     </a:t>
            </a:r>
            <a:r>
              <a:rPr lang="en-US" sz="2400" i="1" dirty="0" smtClean="0">
                <a:sym typeface="Symbol" panose="05050102010706020507" pitchFamily="18" charset="2"/>
              </a:rPr>
              <a:t>w = </a:t>
            </a:r>
            <a:r>
              <a:rPr lang="en-US" sz="2400" i="1" dirty="0" err="1" smtClean="0">
                <a:sym typeface="Symbol" panose="05050102010706020507" pitchFamily="18" charset="2"/>
              </a:rPr>
              <a:t>in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     (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&lt;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+ </a:t>
            </a:r>
            <a:r>
              <a:rPr lang="en-US" sz="2400" i="1" dirty="0" err="1" smtClean="0">
                <a:sym typeface="Symbol" panose="05050102010706020507" pitchFamily="18" charset="2"/>
              </a:rPr>
              <a:t>l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) </a:t>
            </a:r>
          </a:p>
          <a:p>
            <a:pPr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		  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 </a:t>
            </a:r>
            <a:r>
              <a:rPr lang="en-US" sz="2400" i="1" dirty="0" err="1" smtClean="0">
                <a:sym typeface="Symbol" panose="05050102010706020507" pitchFamily="18" charset="2"/>
              </a:rPr>
              <a:t>udef</a:t>
            </a:r>
            <a:r>
              <a:rPr lang="en-US" sz="2400" i="1" dirty="0" smtClean="0">
                <a:sym typeface="Symbol" panose="05050102010706020507" pitchFamily="18" charset="2"/>
              </a:rPr>
              <a:t>   </a:t>
            </a:r>
            <a:r>
              <a:rPr lang="en-US" sz="2400" dirty="0" smtClean="0">
                <a:sym typeface="Symbol" panose="05050102010706020507" pitchFamily="18" charset="2"/>
              </a:rPr>
              <a:t> 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= </a:t>
            </a:r>
            <a:r>
              <a:rPr lang="en-US" sz="2400" i="1" dirty="0" err="1" smtClean="0">
                <a:sym typeface="Symbol" panose="05050102010706020507" pitchFamily="18" charset="2"/>
              </a:rPr>
              <a:t>in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   (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&gt;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– </a:t>
            </a:r>
            <a:r>
              <a:rPr lang="en-US" sz="2400" i="1" dirty="0" err="1" smtClean="0">
                <a:sym typeface="Symbol" panose="05050102010706020507" pitchFamily="18" charset="2"/>
              </a:rPr>
              <a:t>l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)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sz="2400" i="1" dirty="0" smtClean="0">
                <a:sym typeface="Symbol" panose="05050102010706020507" pitchFamily="18" charset="2"/>
              </a:rPr>
              <a:t>		</a:t>
            </a:r>
            <a:r>
              <a:rPr lang="en-US" sz="2400" dirty="0" smtClean="0">
                <a:sym typeface="Symbol" panose="05050102010706020507" pitchFamily="18" charset="2"/>
              </a:rPr>
              <a:t>  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 </a:t>
            </a:r>
            <a:r>
              <a:rPr lang="en-US" sz="2400" i="1" dirty="0" err="1" smtClean="0">
                <a:sym typeface="Symbol" panose="05050102010706020507" pitchFamily="18" charset="2"/>
              </a:rPr>
              <a:t>udef</a:t>
            </a:r>
            <a:r>
              <a:rPr lang="en-US" sz="2400" i="1" dirty="0" smtClean="0">
                <a:sym typeface="Symbol" panose="05050102010706020507" pitchFamily="18" charset="2"/>
              </a:rPr>
              <a:t>   </a:t>
            </a:r>
            <a:r>
              <a:rPr lang="en-US" sz="2400" dirty="0" smtClean="0">
                <a:sym typeface="Symbol" panose="05050102010706020507" pitchFamily="18" charset="2"/>
              </a:rPr>
              <a:t>  </a:t>
            </a:r>
            <a:r>
              <a:rPr lang="en-US" sz="2400" i="1" dirty="0" err="1" smtClean="0">
                <a:sym typeface="Symbol" panose="05050102010706020507" pitchFamily="18" charset="2"/>
              </a:rPr>
              <a:t>out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= </a:t>
            </a:r>
            <a:r>
              <a:rPr lang="en-US" sz="2400" i="1" dirty="0" err="1" smtClean="0">
                <a:sym typeface="Symbol" panose="05050102010706020507" pitchFamily="18" charset="2"/>
              </a:rPr>
              <a:t>in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]    (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&gt; </a:t>
            </a:r>
            <a:r>
              <a:rPr lang="en-US" sz="2400" i="1" dirty="0" err="1" smtClean="0"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ym typeface="Symbol" panose="05050102010706020507" pitchFamily="18" charset="2"/>
              </a:rPr>
              <a:t> – </a:t>
            </a:r>
            <a:r>
              <a:rPr lang="en-US" sz="2400" i="1" dirty="0" err="1" smtClean="0">
                <a:sym typeface="Symbol" panose="05050102010706020507" pitchFamily="18" charset="2"/>
              </a:rPr>
              <a:t>l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)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sz="2400" i="1" dirty="0" smtClean="0">
                <a:sym typeface="Symbol" panose="05050102010706020507" pitchFamily="18" charset="2"/>
              </a:rPr>
              <a:t>		</a:t>
            </a:r>
            <a:r>
              <a:rPr lang="en-US" sz="2400" dirty="0" smtClean="0">
                <a:sym typeface="Symbol" panose="05050102010706020507" pitchFamily="18" charset="2"/>
              </a:rPr>
              <a:t></a:t>
            </a:r>
            <a:r>
              <a:rPr lang="en-US" sz="2400" i="1" dirty="0" smtClean="0">
                <a:sym typeface="Symbol" panose="05050102010706020507" pitchFamily="18" charset="2"/>
              </a:rPr>
              <a:t>  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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endParaRPr lang="en-US" sz="2400" i="1" baseline="-25000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400" i="1" baseline="-25000" dirty="0" smtClean="0">
                <a:sym typeface="Symbol" panose="05050102010706020507" pitchFamily="18" charset="2"/>
              </a:rPr>
              <a:t>		</a:t>
            </a:r>
            <a:r>
              <a:rPr lang="en-US" sz="2400" dirty="0" smtClean="0">
                <a:sym typeface="Symbol" panose="05050102010706020507" pitchFamily="18" charset="2"/>
              </a:rPr>
              <a:t></a:t>
            </a:r>
            <a:r>
              <a:rPr lang="en-US" sz="2400" i="1" dirty="0" smtClean="0">
                <a:sym typeface="Symbol" panose="05050102010706020507" pitchFamily="18" charset="2"/>
              </a:rPr>
              <a:t>  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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endParaRPr lang="en-US" sz="2400" dirty="0" smtClean="0"/>
          </a:p>
          <a:p>
            <a:endParaRPr lang="en-US" sz="2400" dirty="0" smtClean="0"/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61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Results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295399"/>
            <a:ext cx="11177587" cy="5084063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u="sng" dirty="0" smtClean="0"/>
              <a:t>Safety</a:t>
            </a:r>
            <a:r>
              <a:rPr lang="en-US" sz="2400" dirty="0" smtClean="0"/>
              <a:t>: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smtClean="0">
                <a:solidFill>
                  <a:srgbClr val="003192"/>
                </a:solidFill>
              </a:rPr>
              <a:t>The protocol satisfies the requirement of safe delivery</a:t>
            </a:r>
          </a:p>
          <a:p>
            <a:pPr>
              <a:buFontTx/>
              <a:buNone/>
            </a:pPr>
            <a:endParaRPr lang="en-US" sz="2400" u="sng" dirty="0" smtClean="0"/>
          </a:p>
          <a:p>
            <a:pPr>
              <a:buFontTx/>
              <a:buNone/>
            </a:pPr>
            <a:r>
              <a:rPr lang="en-US" sz="2400" u="sng" dirty="0" err="1" smtClean="0"/>
              <a:t>Liveness</a:t>
            </a:r>
            <a:r>
              <a:rPr lang="en-US" sz="2400" dirty="0" smtClean="0"/>
              <a:t>:</a:t>
            </a:r>
          </a:p>
          <a:p>
            <a:pPr>
              <a:lnSpc>
                <a:spcPct val="40000"/>
              </a:lnSpc>
              <a:buFontTx/>
              <a:buNone/>
            </a:pPr>
            <a:endParaRPr lang="en-US" sz="2400" dirty="0" smtClean="0"/>
          </a:p>
          <a:p>
            <a:pPr marL="857250" lvl="1" indent="-342900">
              <a:lnSpc>
                <a:spcPct val="150000"/>
              </a:lnSpc>
              <a:buClr>
                <a:srgbClr val="003192"/>
              </a:buClr>
            </a:pPr>
            <a:r>
              <a:rPr lang="en-US" sz="2400" dirty="0" smtClean="0"/>
              <a:t>P implies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l</a:t>
            </a:r>
            <a:r>
              <a:rPr lang="en-US" sz="2400" i="1" baseline="-25000" dirty="0" err="1" smtClean="0"/>
              <a:t>q</a:t>
            </a:r>
            <a:r>
              <a:rPr lang="en-US" sz="2400" i="1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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 </a:t>
            </a:r>
            <a:r>
              <a:rPr lang="en-US" sz="2400" i="1" dirty="0" err="1" smtClean="0"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dirty="0" smtClean="0">
                <a:sym typeface="Symbol" panose="05050102010706020507" pitchFamily="18" charset="2"/>
              </a:rPr>
              <a:t>  </a:t>
            </a:r>
            <a:r>
              <a:rPr lang="en-US" sz="2400" i="1" dirty="0" err="1" smtClean="0">
                <a:sym typeface="Symbol" panose="05050102010706020507" pitchFamily="18" charset="2"/>
              </a:rPr>
              <a:t>a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q</a:t>
            </a:r>
            <a:r>
              <a:rPr lang="en-US" sz="2400" i="1" dirty="0" smtClean="0">
                <a:sym typeface="Symbol" panose="05050102010706020507" pitchFamily="18" charset="2"/>
              </a:rPr>
              <a:t> + </a:t>
            </a:r>
            <a:r>
              <a:rPr lang="en-US" sz="2400" i="1" dirty="0" err="1" smtClean="0">
                <a:sym typeface="Symbol" panose="05050102010706020507" pitchFamily="18" charset="2"/>
              </a:rPr>
              <a:t>l</a:t>
            </a:r>
            <a:r>
              <a:rPr lang="en-US" sz="2400" i="1" baseline="-25000" dirty="0" err="1" smtClean="0"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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i="1" dirty="0" smtClean="0"/>
              <a:t> + </a:t>
            </a:r>
            <a:r>
              <a:rPr lang="en-US" sz="2400" i="1" dirty="0" err="1" smtClean="0"/>
              <a:t>l</a:t>
            </a:r>
            <a:r>
              <a:rPr lang="en-US" sz="2400" i="1" baseline="-25000" dirty="0" err="1" smtClean="0"/>
              <a:t>p</a:t>
            </a:r>
            <a:endParaRPr lang="en-US" sz="2400" i="1" baseline="-25000" dirty="0" smtClean="0"/>
          </a:p>
          <a:p>
            <a:pPr marL="857250" lvl="1" indent="-342900">
              <a:buClr>
                <a:srgbClr val="003192"/>
              </a:buClr>
            </a:pPr>
            <a:r>
              <a:rPr lang="en-US" sz="2400" dirty="0" smtClean="0"/>
              <a:t>P implies that the sending of &lt;pack,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[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],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q</a:t>
            </a:r>
            <a:r>
              <a:rPr lang="en-US" sz="2400" i="1" dirty="0" smtClean="0"/>
              <a:t>&gt;</a:t>
            </a:r>
            <a:r>
              <a:rPr lang="en-US" sz="2400" dirty="0" smtClean="0"/>
              <a:t> by </a:t>
            </a:r>
            <a:r>
              <a:rPr lang="en-US" sz="2400" i="1" dirty="0" smtClean="0"/>
              <a:t>p </a:t>
            </a:r>
            <a:r>
              <a:rPr lang="en-US" sz="2400" dirty="0" smtClean="0"/>
              <a:t>or the sending of </a:t>
            </a:r>
          </a:p>
          <a:p>
            <a:pPr lvl="1" indent="0">
              <a:buClr>
                <a:srgbClr val="003192"/>
              </a:buCl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&lt;pack, </a:t>
            </a:r>
            <a:r>
              <a:rPr lang="en-US" sz="2400" i="1" dirty="0" err="1" smtClean="0"/>
              <a:t>in</a:t>
            </a:r>
            <a:r>
              <a:rPr lang="en-US" sz="2400" i="1" baseline="-25000" dirty="0" err="1" smtClean="0"/>
              <a:t>q</a:t>
            </a:r>
            <a:r>
              <a:rPr lang="en-US" sz="2400" dirty="0" smtClean="0"/>
              <a:t>[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],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&gt; by </a:t>
            </a:r>
            <a:r>
              <a:rPr lang="en-US" sz="2400" i="1" dirty="0" smtClean="0"/>
              <a:t>q</a:t>
            </a:r>
            <a:r>
              <a:rPr lang="en-US" sz="2400" dirty="0" smtClean="0"/>
              <a:t> is applicable.</a:t>
            </a:r>
          </a:p>
          <a:p>
            <a:pPr marL="1628775" lvl="2" indent="-342900">
              <a:lnSpc>
                <a:spcPct val="15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000" i="1" dirty="0" smtClean="0"/>
              <a:t>Hence no deadlock is possible</a:t>
            </a:r>
          </a:p>
          <a:p>
            <a:pPr marL="857250" lvl="1" indent="-342900">
              <a:lnSpc>
                <a:spcPct val="150000"/>
              </a:lnSpc>
              <a:buClr>
                <a:srgbClr val="003192"/>
              </a:buClr>
            </a:pPr>
            <a:r>
              <a:rPr lang="en-US" sz="2400" dirty="0" smtClean="0"/>
              <a:t>The protocol satisfies the requirement of eventual delivery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833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1012</TotalTime>
  <Words>397</Words>
  <Application>Microsoft Office PowerPoint</Application>
  <PresentationFormat>Custom</PresentationFormat>
  <Paragraphs>113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Arial Narrow</vt:lpstr>
      <vt:lpstr>Calibri</vt:lpstr>
      <vt:lpstr>Symbol</vt:lpstr>
      <vt:lpstr>Times New Roman</vt:lpstr>
      <vt:lpstr>Wingdings</vt:lpstr>
      <vt:lpstr>Essential</vt:lpstr>
      <vt:lpstr>The Balanced Sliding Window Protocol</vt:lpstr>
      <vt:lpstr>Definitions</vt:lpstr>
      <vt:lpstr>Required Properties</vt:lpstr>
      <vt:lpstr>The protocol</vt:lpstr>
      <vt:lpstr>The Sliding Windows</vt:lpstr>
      <vt:lpstr>The Protocol</vt:lpstr>
      <vt:lpstr>Protocol Invariant</vt:lpstr>
      <vt:lpstr>Results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surajit</cp:lastModifiedBy>
  <cp:revision>72</cp:revision>
  <dcterms:created xsi:type="dcterms:W3CDTF">2006-08-16T00:00:00Z</dcterms:created>
  <dcterms:modified xsi:type="dcterms:W3CDTF">2017-01-02T02:00:58Z</dcterms:modified>
</cp:coreProperties>
</file>