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72" r:id="rId3"/>
    <p:sldId id="273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</p:sldIdLst>
  <p:sldSz cx="12601575" cy="7200900"/>
  <p:notesSz cx="6858000" cy="9144000"/>
  <p:defaultTextStyle>
    <a:defPPr>
      <a:defRPr lang="en-US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68">
          <p15:clr>
            <a:srgbClr val="A4A3A4"/>
          </p15:clr>
        </p15:guide>
        <p15:guide id="2" pos="39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3192"/>
    <a:srgbClr val="336600"/>
    <a:srgbClr val="9AD3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" y="-1134"/>
      </p:cViewPr>
      <p:guideLst>
        <p:guide orient="horz" pos="2268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936C2-5AB2-4888-815E-534B5DFA1A2B}" type="datetimeFigureOut">
              <a:rPr lang="en-IN" smtClean="0"/>
              <a:t>12-04-2017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21A-6754-4A0F-99A2-87145F1C9F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085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21A-6754-4A0F-99A2-87145F1C9FCF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3798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800850"/>
            <a:ext cx="6757987" cy="40005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" y="5088636"/>
            <a:ext cx="1334542" cy="211226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880110"/>
            <a:ext cx="10347723" cy="120015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00" spc="-9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87" y="2080260"/>
            <a:ext cx="8562499" cy="720090"/>
          </a:xfrm>
        </p:spPr>
        <p:txBody>
          <a:bodyPr>
            <a:normAutofit/>
          </a:bodyPr>
          <a:lstStyle>
            <a:lvl1pPr marL="0" indent="0" algn="l">
              <a:buNone/>
              <a:defRPr sz="2700" b="1" cap="all" spc="135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54577" y="6800850"/>
            <a:ext cx="1680210" cy="360045"/>
          </a:xfrm>
        </p:spPr>
        <p:txBody>
          <a:bodyPr/>
          <a:lstStyle>
            <a:lvl1pPr>
              <a:defRPr sz="1600"/>
            </a:lvl1pPr>
          </a:lstStyle>
          <a:p>
            <a:fld id="{5657C421-42B5-4F0E-926A-1CA7FFF5EE66}" type="datetime1">
              <a:rPr lang="en-US" smtClean="0"/>
              <a:t>4/12/2017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75" y="5886451"/>
            <a:ext cx="1089512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-1" y="0"/>
            <a:ext cx="1334542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5D84-EE1A-4DF3-A5C6-B9E566C3E973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36142" y="288372"/>
            <a:ext cx="2835355" cy="61441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079" y="288372"/>
            <a:ext cx="8296037" cy="61441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0779-9960-4F55-8AF8-01DC3B996808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EE58-A5CD-4084-B5F3-C77F441C4B45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78" y="1520190"/>
            <a:ext cx="10711339" cy="4537234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9900" b="0" cap="all" spc="-9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240031"/>
            <a:ext cx="10711339" cy="1120140"/>
          </a:xfrm>
        </p:spPr>
        <p:txBody>
          <a:bodyPr anchor="b"/>
          <a:lstStyle>
            <a:lvl1pPr marL="0" indent="0">
              <a:buNone/>
              <a:defRPr sz="2300" b="0" cap="all" spc="135" baseline="0">
                <a:solidFill>
                  <a:schemeClr val="tx2"/>
                </a:solidFill>
                <a:latin typeface="+mj-lt"/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5D9A-DF5B-4A48-B2CD-1A83FFC5AF07}" type="datetime1">
              <a:rPr lang="en-US" smtClean="0"/>
              <a:t>4/12/2017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47281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877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9EF01-3BAD-46D2-9415-600467F3E79A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3080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13" baseline="0">
                <a:solidFill>
                  <a:schemeClr val="tx1"/>
                </a:solidFill>
                <a:latin typeface="+mj-lt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43080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19077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b="0" kern="1200" cap="all" spc="113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marL="0" lvl="0" indent="0" algn="l" defTabSz="10287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9077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6AF2-58A3-49EC-B55C-51BC60FB8F79}" type="datetime1">
              <a:rPr lang="en-US" smtClean="0"/>
              <a:t>4/12/2017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82F9-D29B-458F-B2AD-39DB49833931}" type="datetime1">
              <a:rPr lang="en-US" smtClean="0"/>
              <a:t>4/12/2017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FA78-6DF1-4DBD-A28C-5688B28A895E}" type="datetime1">
              <a:rPr lang="en-US" smtClean="0"/>
              <a:t>4/12/2017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867" y="1680210"/>
            <a:ext cx="7044631" cy="4704588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9" y="1680210"/>
            <a:ext cx="4145832" cy="4704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477A-C476-43DC-8E6A-1D445A7D9B0B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404334" cy="508863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8" y="6000750"/>
            <a:ext cx="11236405" cy="480060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7603-B57B-406A-B132-361C9FBD1839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0078" y="5200650"/>
            <a:ext cx="11236405" cy="80010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0886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5065" y="160354"/>
            <a:ext cx="11761470" cy="639746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1120141"/>
            <a:ext cx="11551444" cy="5312331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46168" y="6760846"/>
            <a:ext cx="1680210" cy="360045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fld id="{9A2A7E44-9CC4-4065-A439-7C772B87B54E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0080" y="6800851"/>
            <a:ext cx="7665958" cy="314706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6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758303" y="6592657"/>
            <a:ext cx="741426" cy="315040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404674" y="0"/>
            <a:ext cx="196901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404674" y="1120140"/>
            <a:ext cx="196901" cy="6080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3335"/>
            <a:ext cx="420053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1120140"/>
            <a:ext cx="420053" cy="609409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1028700" rtl="0" eaLnBrk="1" latinLnBrk="0" hangingPunct="1">
        <a:spcBef>
          <a:spcPct val="0"/>
        </a:spcBef>
        <a:buNone/>
        <a:defRPr sz="4100" b="1" kern="1200" cap="none" spc="-68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1028700" rtl="0" eaLnBrk="1" latinLnBrk="0" hangingPunct="1">
        <a:spcBef>
          <a:spcPct val="20000"/>
        </a:spcBef>
        <a:spcAft>
          <a:spcPts val="675"/>
        </a:spcAft>
        <a:buFont typeface="Arial" pitchFamily="34" charset="0"/>
        <a:buNone/>
        <a:defRPr sz="23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514350" indent="-205740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476250"/>
            <a:ext cx="10347723" cy="1200150"/>
          </a:xfrm>
        </p:spPr>
        <p:txBody>
          <a:bodyPr/>
          <a:lstStyle/>
          <a:p>
            <a:r>
              <a:rPr lang="en-US" dirty="0" smtClean="0"/>
              <a:t>The Google File System </a:t>
            </a:r>
            <a:r>
              <a:rPr lang="en-US" dirty="0" smtClean="0"/>
              <a:t>(GFS</a:t>
            </a:r>
            <a:r>
              <a:rPr lang="en-US" dirty="0" smtClean="0"/>
              <a:t>)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2767" y="1695450"/>
            <a:ext cx="8086010" cy="88011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60158" y="6800850"/>
            <a:ext cx="5451507" cy="40005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89835" y="2842803"/>
            <a:ext cx="4917308" cy="1519647"/>
          </a:xfrm>
          <a:prstGeom prst="rect">
            <a:avLst/>
          </a:prstGeom>
          <a:noFill/>
        </p:spPr>
        <p:txBody>
          <a:bodyPr wrap="none" lIns="102870" tIns="51435" rIns="102870" bIns="51435" rtlCol="0">
            <a:spAutoFit/>
          </a:bodyPr>
          <a:lstStyle/>
          <a:p>
            <a:r>
              <a:rPr lang="en-US" sz="2300" b="1" dirty="0">
                <a:latin typeface="Arial Narrow" panose="020B0606020202030204" pitchFamily="34" charset="0"/>
              </a:rPr>
              <a:t>Antonio </a:t>
            </a:r>
            <a:r>
              <a:rPr lang="en-US" sz="2300" b="1" dirty="0" err="1">
                <a:latin typeface="Arial Narrow" panose="020B0606020202030204" pitchFamily="34" charset="0"/>
              </a:rPr>
              <a:t>Bruto</a:t>
            </a:r>
            <a:r>
              <a:rPr lang="en-US" sz="2300" b="1" dirty="0">
                <a:latin typeface="Arial Narrow" panose="020B0606020202030204" pitchFamily="34" charset="0"/>
              </a:rPr>
              <a:t> da Costa</a:t>
            </a:r>
          </a:p>
          <a:p>
            <a:r>
              <a:rPr lang="en-US" sz="2300" b="1" dirty="0">
                <a:latin typeface="Arial Narrow" panose="020B0606020202030204" pitchFamily="34" charset="0"/>
              </a:rPr>
              <a:t>Ph.D. Student, Formal Methods Lab,</a:t>
            </a: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Dept</a:t>
            </a:r>
            <a:r>
              <a:rPr lang="en-US" sz="2300" b="1" dirty="0">
                <a:latin typeface="Arial Narrow" panose="020B0606020202030204" pitchFamily="34" charset="0"/>
              </a:rPr>
              <a:t>. of Computer </a:t>
            </a:r>
            <a:r>
              <a:rPr lang="en-US" sz="2300" b="1" dirty="0" smtClean="0">
                <a:latin typeface="Arial Narrow" panose="020B0606020202030204" pitchFamily="34" charset="0"/>
              </a:rPr>
              <a:t>Sc. </a:t>
            </a:r>
            <a:r>
              <a:rPr lang="en-US" sz="2300" b="1" dirty="0">
                <a:latin typeface="Arial Narrow" panose="020B0606020202030204" pitchFamily="34" charset="0"/>
              </a:rPr>
              <a:t>&amp; </a:t>
            </a:r>
            <a:r>
              <a:rPr lang="en-US" sz="2300" b="1" dirty="0" err="1" smtClean="0">
                <a:latin typeface="Arial Narrow" panose="020B0606020202030204" pitchFamily="34" charset="0"/>
              </a:rPr>
              <a:t>Engg</a:t>
            </a:r>
            <a:r>
              <a:rPr lang="en-US" sz="2300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300" b="1" dirty="0" err="1" smtClean="0">
                <a:latin typeface="Arial Narrow" panose="020B0606020202030204" pitchFamily="34" charset="0"/>
              </a:rPr>
              <a:t>Kharagpur</a:t>
            </a:r>
            <a:endParaRPr lang="en-US" sz="2300" b="1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09987" y="2842802"/>
            <a:ext cx="179848" cy="1519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spcCol="0"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943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Chunk Size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524000"/>
            <a:ext cx="11057096" cy="47434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64 </a:t>
            </a:r>
            <a:r>
              <a:rPr lang="en-IN" sz="2800" dirty="0"/>
              <a:t>MB; much larger than typical file system </a:t>
            </a:r>
            <a:r>
              <a:rPr lang="en-IN" sz="2800" dirty="0" smtClean="0"/>
              <a:t>block size</a:t>
            </a:r>
            <a:endParaRPr lang="en-IN" sz="28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Fewer </a:t>
            </a:r>
            <a:r>
              <a:rPr lang="en-IN" sz="2800" dirty="0"/>
              <a:t>chunk location requests to the master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Good </a:t>
            </a:r>
            <a:r>
              <a:rPr lang="en-IN" sz="2800" dirty="0"/>
              <a:t>for applications that mostly read and write large </a:t>
            </a:r>
            <a:r>
              <a:rPr lang="en-IN" sz="2800" dirty="0" smtClean="0"/>
              <a:t>files sequentially</a:t>
            </a:r>
            <a:endParaRPr lang="en-IN" sz="28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Reduced </a:t>
            </a:r>
            <a:r>
              <a:rPr lang="en-IN" sz="2800" dirty="0"/>
              <a:t>network overhead to access a chunk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May </a:t>
            </a:r>
            <a:r>
              <a:rPr lang="en-IN" sz="2800" dirty="0"/>
              <a:t>keep a persistent TCP connection for some time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Fewer </a:t>
            </a:r>
            <a:r>
              <a:rPr lang="en-IN" sz="2800" dirty="0"/>
              <a:t>metadata entries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Kept </a:t>
            </a:r>
            <a:r>
              <a:rPr lang="en-IN" sz="2800" dirty="0"/>
              <a:t>in memory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Some </a:t>
            </a:r>
            <a:r>
              <a:rPr lang="en-IN" sz="2800" dirty="0"/>
              <a:t>potential problems with fragmentation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Metadata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47888" y="1009650"/>
            <a:ext cx="11602878" cy="5467350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Three </a:t>
            </a:r>
            <a:r>
              <a:rPr lang="en-IN" sz="2800" dirty="0"/>
              <a:t>major types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File </a:t>
            </a:r>
            <a:r>
              <a:rPr lang="en-IN" sz="2800" dirty="0"/>
              <a:t>and chunk namespaces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File-to-chunk </a:t>
            </a:r>
            <a:r>
              <a:rPr lang="en-IN" sz="2800" dirty="0"/>
              <a:t>mappings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Locations </a:t>
            </a:r>
            <a:r>
              <a:rPr lang="en-IN" sz="2800" dirty="0"/>
              <a:t>of a chunk’s replicas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All </a:t>
            </a:r>
            <a:r>
              <a:rPr lang="en-IN" sz="2800" dirty="0"/>
              <a:t>kept in memory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The </a:t>
            </a:r>
            <a:r>
              <a:rPr lang="en-IN" sz="2800" dirty="0"/>
              <a:t>first two metadata are also kept persistent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Quick </a:t>
            </a:r>
            <a:r>
              <a:rPr lang="en-IN" sz="2800" dirty="0"/>
              <a:t>global scans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Garbage </a:t>
            </a:r>
            <a:r>
              <a:rPr lang="en-IN" sz="2800" dirty="0"/>
              <a:t>collections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Reorganizations </a:t>
            </a:r>
            <a:r>
              <a:rPr lang="en-IN" sz="2800" dirty="0"/>
              <a:t>for chunk failures, </a:t>
            </a:r>
            <a:r>
              <a:rPr lang="en-IN" sz="2800" dirty="0" smtClean="0"/>
              <a:t>balancing load </a:t>
            </a:r>
            <a:r>
              <a:rPr lang="en-IN" sz="2800" dirty="0"/>
              <a:t>and better disk space utilization.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64 </a:t>
            </a:r>
            <a:r>
              <a:rPr lang="en-IN" sz="2800" dirty="0"/>
              <a:t>bytes per 64 MB of data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Chunk Locations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524000"/>
            <a:ext cx="11057096" cy="47434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No </a:t>
            </a:r>
            <a:r>
              <a:rPr lang="en-IN" sz="2800" dirty="0"/>
              <a:t>persistent states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Polls </a:t>
            </a:r>
            <a:r>
              <a:rPr lang="en-IN" sz="2800" dirty="0" err="1"/>
              <a:t>chunkservers</a:t>
            </a:r>
            <a:r>
              <a:rPr lang="en-IN" sz="2800" dirty="0"/>
              <a:t> at </a:t>
            </a:r>
            <a:r>
              <a:rPr lang="en-IN" sz="2800" dirty="0" err="1"/>
              <a:t>startup</a:t>
            </a:r>
            <a:endParaRPr lang="en-IN" sz="28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Use </a:t>
            </a:r>
            <a:r>
              <a:rPr lang="en-IN" sz="2800" dirty="0"/>
              <a:t>heartbeat messages to monitor </a:t>
            </a:r>
            <a:r>
              <a:rPr lang="en-IN" sz="2800" dirty="0" smtClean="0"/>
              <a:t>chunk servers </a:t>
            </a:r>
            <a:r>
              <a:rPr lang="en-IN" sz="2800" dirty="0"/>
              <a:t>thereafter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On-demand </a:t>
            </a:r>
            <a:r>
              <a:rPr lang="en-IN" sz="2800" dirty="0"/>
              <a:t>approach vs. coordination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On-demand </a:t>
            </a:r>
            <a:r>
              <a:rPr lang="en-IN" sz="2800" dirty="0"/>
              <a:t>wins when changes (failures) are </a:t>
            </a:r>
            <a:r>
              <a:rPr lang="en-IN" sz="2800" dirty="0" smtClean="0"/>
              <a:t>often </a:t>
            </a:r>
          </a:p>
          <a:p>
            <a:pPr marL="2143125" lvl="3" indent="-342900">
              <a:buFont typeface="Wingdings" panose="05000000000000000000" pitchFamily="2" charset="2"/>
              <a:buChar char="§"/>
            </a:pPr>
            <a:r>
              <a:rPr lang="en-IN" sz="2800" dirty="0" err="1" smtClean="0"/>
              <a:t>Chunkservers</a:t>
            </a:r>
            <a:r>
              <a:rPr lang="en-IN" sz="2800" dirty="0" smtClean="0"/>
              <a:t> </a:t>
            </a:r>
            <a:r>
              <a:rPr lang="en-IN" sz="2800" dirty="0"/>
              <a:t>join and leave a cluster</a:t>
            </a:r>
          </a:p>
          <a:p>
            <a:pPr marL="2143125" lvl="3" indent="-342900">
              <a:buFont typeface="Wingdings" panose="05000000000000000000" pitchFamily="2" charset="2"/>
              <a:buChar char="§"/>
            </a:pPr>
            <a:r>
              <a:rPr lang="en-IN" sz="2800" dirty="0" err="1" smtClean="0"/>
              <a:t>Chunkservers</a:t>
            </a:r>
            <a:r>
              <a:rPr lang="en-IN" sz="2800" dirty="0" smtClean="0"/>
              <a:t> </a:t>
            </a:r>
            <a:r>
              <a:rPr lang="en-IN" sz="2800" dirty="0"/>
              <a:t>may change names, fail or restart</a:t>
            </a:r>
          </a:p>
          <a:p>
            <a:pPr marL="2143125" lvl="3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Changes </a:t>
            </a:r>
            <a:r>
              <a:rPr lang="en-IN" sz="2800" dirty="0"/>
              <a:t>happen often with a cluster having hundreds </a:t>
            </a:r>
            <a:r>
              <a:rPr lang="en-IN" sz="2800" dirty="0" smtClean="0"/>
              <a:t>of servers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Operation Logs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524000"/>
            <a:ext cx="11057096" cy="47434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Metadata </a:t>
            </a:r>
            <a:r>
              <a:rPr lang="en-IN" sz="2800" dirty="0"/>
              <a:t>updates are logged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e.g</a:t>
            </a:r>
            <a:r>
              <a:rPr lang="en-IN" sz="2800" dirty="0"/>
              <a:t>., &lt;old value, new value&gt; pairs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Log </a:t>
            </a:r>
            <a:r>
              <a:rPr lang="en-IN" sz="2800" dirty="0"/>
              <a:t>replicated on remote machines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Files </a:t>
            </a:r>
            <a:r>
              <a:rPr lang="en-IN" sz="2800" dirty="0"/>
              <a:t>and chunks, and their versions are </a:t>
            </a:r>
            <a:r>
              <a:rPr lang="en-IN" sz="2800" dirty="0" smtClean="0"/>
              <a:t>also identified </a:t>
            </a:r>
            <a:r>
              <a:rPr lang="en-IN" sz="2800" dirty="0"/>
              <a:t>by the logical times at which </a:t>
            </a:r>
            <a:r>
              <a:rPr lang="en-IN" sz="2800" dirty="0" smtClean="0"/>
              <a:t>they are </a:t>
            </a:r>
            <a:r>
              <a:rPr lang="en-IN" sz="2800" dirty="0"/>
              <a:t>created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Take </a:t>
            </a:r>
            <a:r>
              <a:rPr lang="en-IN" sz="2800" dirty="0"/>
              <a:t>global snapshots (checkpoints) </a:t>
            </a:r>
            <a:r>
              <a:rPr lang="en-IN" sz="2800" dirty="0" smtClean="0"/>
              <a:t>to truncate </a:t>
            </a:r>
            <a:r>
              <a:rPr lang="en-IN" sz="2800" dirty="0"/>
              <a:t>logs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Recovery</a:t>
            </a:r>
            <a:endParaRPr lang="en-IN" sz="28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Latest </a:t>
            </a:r>
            <a:r>
              <a:rPr lang="en-IN" sz="2800" dirty="0"/>
              <a:t>checkpoint + subsequent log files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System Interactions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162050"/>
            <a:ext cx="11057096" cy="5467350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500" dirty="0" smtClean="0"/>
              <a:t>The </a:t>
            </a:r>
            <a:r>
              <a:rPr lang="en-IN" sz="2500" dirty="0"/>
              <a:t>master grants a chunk lease to a replica, called the primary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500" dirty="0" smtClean="0"/>
              <a:t>The </a:t>
            </a:r>
            <a:r>
              <a:rPr lang="en-IN" sz="2500" dirty="0"/>
              <a:t>primary picks a serial order for all mutations to the chunk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500" dirty="0" smtClean="0"/>
              <a:t>A </a:t>
            </a:r>
            <a:r>
              <a:rPr lang="en-IN" sz="2500" dirty="0"/>
              <a:t>mutation is an operation that changes the contents or </a:t>
            </a:r>
            <a:r>
              <a:rPr lang="en-IN" sz="2500" dirty="0" smtClean="0"/>
              <a:t>the metadata </a:t>
            </a:r>
            <a:r>
              <a:rPr lang="en-IN" sz="2500" dirty="0"/>
              <a:t>of a chunk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500" dirty="0" smtClean="0"/>
              <a:t>Write </a:t>
            </a:r>
            <a:r>
              <a:rPr lang="en-IN" sz="2500" dirty="0"/>
              <a:t>or append operation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500" dirty="0" smtClean="0"/>
              <a:t>The </a:t>
            </a:r>
            <a:r>
              <a:rPr lang="en-IN" sz="2500" dirty="0"/>
              <a:t>replica holding the lease determines the order of updates </a:t>
            </a:r>
            <a:r>
              <a:rPr lang="en-IN" sz="2500" dirty="0" smtClean="0"/>
              <a:t>to all </a:t>
            </a:r>
            <a:r>
              <a:rPr lang="en-IN" sz="2500" dirty="0"/>
              <a:t>replicas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500" dirty="0" smtClean="0"/>
              <a:t>Lease</a:t>
            </a:r>
            <a:endParaRPr lang="en-IN" sz="25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500" dirty="0" smtClean="0"/>
              <a:t>60 </a:t>
            </a:r>
            <a:r>
              <a:rPr lang="en-IN" sz="2500" dirty="0"/>
              <a:t>second timeouts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500" dirty="0" smtClean="0"/>
              <a:t>Can </a:t>
            </a:r>
            <a:r>
              <a:rPr lang="en-IN" sz="2500" dirty="0"/>
              <a:t>be extended indefinitely by the primary as long as the </a:t>
            </a:r>
            <a:r>
              <a:rPr lang="en-IN" sz="2500" dirty="0" smtClean="0"/>
              <a:t>chunk is </a:t>
            </a:r>
            <a:r>
              <a:rPr lang="en-IN" sz="2500" dirty="0"/>
              <a:t>being changed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500" dirty="0" smtClean="0"/>
              <a:t>Extension </a:t>
            </a:r>
            <a:r>
              <a:rPr lang="en-IN" sz="2500" dirty="0"/>
              <a:t>request are piggybacked on heartbeat messages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500" dirty="0" smtClean="0"/>
              <a:t>After </a:t>
            </a:r>
            <a:r>
              <a:rPr lang="en-IN" sz="2500" dirty="0"/>
              <a:t>a timeout expires, the master can grant new leases</a:t>
            </a:r>
            <a:endParaRPr lang="en-IN" sz="25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Write Process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026" name="Picture 2" descr="https://cis.temple.edu/~ingargio/cis307/readings/MapReduce/GFS-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227" y="247650"/>
            <a:ext cx="7188759" cy="6802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Consistency Model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524000"/>
            <a:ext cx="11057096" cy="47434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Changes to namespace (i.e., metadata) are atomic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Done </a:t>
            </a:r>
            <a:r>
              <a:rPr lang="en-IN" sz="2800" dirty="0"/>
              <a:t>by single master server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Master </a:t>
            </a:r>
            <a:r>
              <a:rPr lang="en-IN" sz="2800" dirty="0"/>
              <a:t>uses log to define global total order of </a:t>
            </a:r>
            <a:r>
              <a:rPr lang="en-IN" sz="2800" dirty="0" err="1" smtClean="0"/>
              <a:t>namespacechanging</a:t>
            </a:r>
            <a:r>
              <a:rPr lang="en-IN" sz="2800" dirty="0" smtClean="0"/>
              <a:t> operations</a:t>
            </a:r>
            <a:endParaRPr lang="en-IN" sz="28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Data </a:t>
            </a:r>
            <a:r>
              <a:rPr lang="en-IN" sz="2800" dirty="0"/>
              <a:t>changes more complicated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File </a:t>
            </a:r>
            <a:r>
              <a:rPr lang="en-IN" sz="2800" dirty="0"/>
              <a:t>region is </a:t>
            </a:r>
            <a:r>
              <a:rPr lang="en-IN" sz="2800" dirty="0">
                <a:solidFill>
                  <a:srgbClr val="FF0000"/>
                </a:solidFill>
              </a:rPr>
              <a:t>consistent</a:t>
            </a:r>
            <a:r>
              <a:rPr lang="en-IN" sz="2800" dirty="0"/>
              <a:t> if all clients see as </a:t>
            </a:r>
            <a:r>
              <a:rPr lang="en-IN" sz="2800" dirty="0" smtClean="0"/>
              <a:t>same, regardless </a:t>
            </a:r>
            <a:r>
              <a:rPr lang="en-IN" sz="2800" dirty="0"/>
              <a:t>of replicas they read from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File </a:t>
            </a:r>
            <a:r>
              <a:rPr lang="en-IN" sz="2800" dirty="0"/>
              <a:t>region is </a:t>
            </a:r>
            <a:r>
              <a:rPr lang="en-IN" sz="2800" dirty="0">
                <a:solidFill>
                  <a:srgbClr val="FF0000"/>
                </a:solidFill>
              </a:rPr>
              <a:t>defined</a:t>
            </a:r>
            <a:r>
              <a:rPr lang="en-IN" sz="2800" dirty="0"/>
              <a:t> after data mutation if it </a:t>
            </a:r>
            <a:r>
              <a:rPr lang="en-IN" sz="2800" dirty="0" smtClean="0"/>
              <a:t>is consistent</a:t>
            </a:r>
            <a:r>
              <a:rPr lang="en-IN" sz="2800" dirty="0"/>
              <a:t>, and all clients see that entire mutation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524000"/>
            <a:ext cx="11057096" cy="47434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Serial </a:t>
            </a:r>
            <a:r>
              <a:rPr lang="en-IN" sz="2800" dirty="0"/>
              <a:t>writes guarantee region is defined </a:t>
            </a:r>
            <a:r>
              <a:rPr lang="en-IN" sz="2800" dirty="0" smtClean="0"/>
              <a:t>and consistent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But multiple writes from the same client may be interleaved or overwritten by concurrent operations from other clients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Consistent </a:t>
            </a:r>
            <a:r>
              <a:rPr lang="en-IN" sz="2800" dirty="0"/>
              <a:t>but not defined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Record </a:t>
            </a:r>
            <a:r>
              <a:rPr lang="en-IN" sz="2800" dirty="0"/>
              <a:t>append completes at least once, </a:t>
            </a:r>
            <a:r>
              <a:rPr lang="en-IN" sz="2800" dirty="0" smtClean="0"/>
              <a:t>at offset </a:t>
            </a:r>
            <a:r>
              <a:rPr lang="en-IN" sz="2800" dirty="0"/>
              <a:t>of GFS’ choosing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Application </a:t>
            </a:r>
            <a:r>
              <a:rPr lang="en-IN" sz="2800" dirty="0"/>
              <a:t>must cope with this semantics, </a:t>
            </a:r>
            <a:r>
              <a:rPr lang="en-IN" sz="2800" dirty="0" smtClean="0"/>
              <a:t>and possible </a:t>
            </a:r>
            <a:r>
              <a:rPr lang="en-IN" sz="2800" dirty="0"/>
              <a:t>duplicates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Data Flow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524000"/>
            <a:ext cx="11057096" cy="47434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Separation </a:t>
            </a:r>
            <a:r>
              <a:rPr lang="en-IN" sz="2800" dirty="0"/>
              <a:t>of control and data flows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Avoid </a:t>
            </a:r>
            <a:r>
              <a:rPr lang="en-IN" sz="2800" dirty="0"/>
              <a:t>network bottleneck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Control </a:t>
            </a:r>
            <a:r>
              <a:rPr lang="en-IN" sz="2800" dirty="0"/>
              <a:t>flows from the client to the </a:t>
            </a:r>
            <a:r>
              <a:rPr lang="en-IN" sz="2800" dirty="0" smtClean="0"/>
              <a:t>primary and </a:t>
            </a:r>
            <a:r>
              <a:rPr lang="en-IN" sz="2800" dirty="0"/>
              <a:t>then to all </a:t>
            </a:r>
            <a:r>
              <a:rPr lang="en-IN" sz="2800" dirty="0" err="1"/>
              <a:t>secondaries</a:t>
            </a:r>
            <a:endParaRPr lang="en-IN" sz="28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Data </a:t>
            </a:r>
            <a:r>
              <a:rPr lang="en-IN" sz="2800" dirty="0"/>
              <a:t>are pushed linearly among chain </a:t>
            </a:r>
            <a:r>
              <a:rPr lang="en-IN" sz="2800" dirty="0" smtClean="0"/>
              <a:t>of </a:t>
            </a:r>
            <a:r>
              <a:rPr lang="en-IN" sz="2800" dirty="0" err="1" smtClean="0"/>
              <a:t>chunkservers</a:t>
            </a:r>
            <a:r>
              <a:rPr lang="en-IN" sz="2800" dirty="0" smtClean="0"/>
              <a:t> </a:t>
            </a:r>
            <a:r>
              <a:rPr lang="en-IN" sz="2800" dirty="0"/>
              <a:t>having replicas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Each </a:t>
            </a:r>
            <a:r>
              <a:rPr lang="en-IN" sz="2800" dirty="0"/>
              <a:t>machine forwards data to its </a:t>
            </a:r>
            <a:r>
              <a:rPr lang="en-IN" sz="2800" dirty="0" smtClean="0"/>
              <a:t>closest machine </a:t>
            </a:r>
            <a:r>
              <a:rPr lang="en-IN" sz="2800" dirty="0"/>
              <a:t>which has not received it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Pipelined </a:t>
            </a:r>
            <a:r>
              <a:rPr lang="en-IN" sz="2800" dirty="0"/>
              <a:t>transfers using a switched </a:t>
            </a:r>
            <a:r>
              <a:rPr lang="en-IN" sz="2800" dirty="0" smtClean="0"/>
              <a:t>networks with </a:t>
            </a:r>
            <a:r>
              <a:rPr lang="en-IN" sz="2800" dirty="0"/>
              <a:t>full duplex links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Master Operations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524000"/>
            <a:ext cx="11057096" cy="47434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Namespace management with locking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Replica </a:t>
            </a:r>
            <a:r>
              <a:rPr lang="en-IN" sz="2800" dirty="0"/>
              <a:t>creation, re-replication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Garbage </a:t>
            </a:r>
            <a:r>
              <a:rPr lang="en-IN" sz="2800" dirty="0"/>
              <a:t>Collection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Stale </a:t>
            </a:r>
            <a:r>
              <a:rPr lang="en-IN" sz="2800" dirty="0"/>
              <a:t>chunk detection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Design constraints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162050"/>
            <a:ext cx="11057096" cy="54673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Motivating </a:t>
            </a:r>
            <a:r>
              <a:rPr lang="en-IN" sz="2400" dirty="0"/>
              <a:t>application: Google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Component </a:t>
            </a:r>
            <a:r>
              <a:rPr lang="en-IN" sz="2400" dirty="0"/>
              <a:t>failures are the norm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1000s </a:t>
            </a:r>
            <a:r>
              <a:rPr lang="en-IN" sz="2400" dirty="0"/>
              <a:t>of components: inexpensive servers and clients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Bugs</a:t>
            </a:r>
            <a:r>
              <a:rPr lang="en-IN" sz="2400" dirty="0"/>
              <a:t>, human errors, failures of memory, disk, </a:t>
            </a:r>
            <a:r>
              <a:rPr lang="en-IN" sz="2400" dirty="0" smtClean="0"/>
              <a:t>connectors, networking</a:t>
            </a:r>
            <a:r>
              <a:rPr lang="en-IN" sz="2400" dirty="0"/>
              <a:t>, and power supplies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Constant </a:t>
            </a:r>
            <a:r>
              <a:rPr lang="en-IN" sz="2400" dirty="0"/>
              <a:t>monitoring, error detection, fault </a:t>
            </a:r>
            <a:r>
              <a:rPr lang="en-IN" sz="2400" dirty="0" smtClean="0"/>
              <a:t>tolerance, automatic </a:t>
            </a:r>
            <a:r>
              <a:rPr lang="en-IN" sz="2400" dirty="0"/>
              <a:t>recovery are integral to the system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Files </a:t>
            </a:r>
            <a:r>
              <a:rPr lang="en-IN" sz="2400" dirty="0"/>
              <a:t>are huge by traditional standards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Multi-GB </a:t>
            </a:r>
            <a:r>
              <a:rPr lang="en-IN" sz="2400" dirty="0"/>
              <a:t>files are common; each file contains </a:t>
            </a:r>
            <a:r>
              <a:rPr lang="en-IN" sz="2400" dirty="0" smtClean="0"/>
              <a:t>application objects </a:t>
            </a:r>
            <a:r>
              <a:rPr lang="en-IN" sz="2400" dirty="0"/>
              <a:t>such as web documents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Billions </a:t>
            </a:r>
            <a:r>
              <a:rPr lang="en-IN" sz="2400" dirty="0"/>
              <a:t>of objects</a:t>
            </a:r>
            <a:endParaRPr lang="en-IN" sz="2400" dirty="0" smtClean="0"/>
          </a:p>
        </p:txBody>
      </p:sp>
    </p:spTree>
    <p:extLst>
      <p:ext uri="{BB962C8B-B14F-4D97-AF65-F5344CB8AC3E}">
        <p14:creationId xmlns:p14="http://schemas.microsoft.com/office/powerpoint/2010/main" val="18766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Locking Operations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162050"/>
            <a:ext cx="11057096" cy="54673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/>
              <a:t>Many master operations can be time consuming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Allow </a:t>
            </a:r>
            <a:r>
              <a:rPr lang="en-IN" sz="2400" dirty="0"/>
              <a:t>multiple master operations and use locks over regions </a:t>
            </a:r>
            <a:r>
              <a:rPr lang="en-IN" sz="2400" dirty="0" smtClean="0"/>
              <a:t>of the </a:t>
            </a:r>
            <a:r>
              <a:rPr lang="en-IN" sz="2400" dirty="0"/>
              <a:t>namespace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GFS </a:t>
            </a:r>
            <a:r>
              <a:rPr lang="en-IN" sz="2400" dirty="0"/>
              <a:t>does not have a per directory data structure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GFS </a:t>
            </a:r>
            <a:r>
              <a:rPr lang="en-IN" sz="2400" dirty="0"/>
              <a:t>does not allow hard or symbolic links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Represents </a:t>
            </a:r>
            <a:r>
              <a:rPr lang="en-IN" sz="2400" dirty="0"/>
              <a:t>namespace as a lookup table mapping </a:t>
            </a:r>
            <a:r>
              <a:rPr lang="en-IN" sz="2400" dirty="0" smtClean="0"/>
              <a:t>full pathnames </a:t>
            </a:r>
            <a:r>
              <a:rPr lang="en-IN" sz="2400" dirty="0"/>
              <a:t>to metadata.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A </a:t>
            </a:r>
            <a:r>
              <a:rPr lang="en-IN" sz="2400" dirty="0"/>
              <a:t>lock per path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To </a:t>
            </a:r>
            <a:r>
              <a:rPr lang="en-IN" sz="2400" dirty="0"/>
              <a:t>access /d1/d2/leaf, need to lock /d1, /d1/d2, and /d1/d2/leaf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Can </a:t>
            </a:r>
            <a:r>
              <a:rPr lang="en-IN" sz="2400" dirty="0"/>
              <a:t>modify a directory concurrently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Each </a:t>
            </a:r>
            <a:r>
              <a:rPr lang="en-IN" sz="2400" dirty="0"/>
              <a:t>thread acquires a read lock on a directory and a write </a:t>
            </a:r>
            <a:r>
              <a:rPr lang="en-IN" sz="2400" dirty="0" smtClean="0"/>
              <a:t>lock on </a:t>
            </a:r>
            <a:r>
              <a:rPr lang="en-IN" sz="2400" dirty="0"/>
              <a:t>a file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Totally </a:t>
            </a:r>
            <a:r>
              <a:rPr lang="en-IN" sz="2400" dirty="0"/>
              <a:t>ordered (first by level and lexicographically in the </a:t>
            </a:r>
            <a:r>
              <a:rPr lang="en-IN" sz="2400" dirty="0" smtClean="0"/>
              <a:t>same level</a:t>
            </a:r>
            <a:r>
              <a:rPr lang="en-IN" sz="2400" dirty="0"/>
              <a:t>) locking to prevent deadlocks</a:t>
            </a:r>
            <a:endParaRPr lang="en-IN" sz="24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Replica Placement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162050"/>
            <a:ext cx="11057096" cy="54673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/>
              <a:t>Goals: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Maximize </a:t>
            </a:r>
            <a:r>
              <a:rPr lang="en-IN" sz="2400" dirty="0"/>
              <a:t>data reliability and availability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Maximize </a:t>
            </a:r>
            <a:r>
              <a:rPr lang="en-IN" sz="2400" dirty="0"/>
              <a:t>network bandwidth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Need </a:t>
            </a:r>
            <a:r>
              <a:rPr lang="en-IN" sz="2400" dirty="0"/>
              <a:t>to spread chunk replicas across machines </a:t>
            </a:r>
            <a:r>
              <a:rPr lang="en-IN" sz="2400" dirty="0" smtClean="0"/>
              <a:t>and racks</a:t>
            </a:r>
            <a:endParaRPr lang="en-IN" sz="24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Guards </a:t>
            </a:r>
            <a:r>
              <a:rPr lang="en-IN" sz="2400" dirty="0"/>
              <a:t>against disk or machine failures (</a:t>
            </a:r>
            <a:r>
              <a:rPr lang="en-IN" sz="2400" dirty="0" smtClean="0"/>
              <a:t>different machines</a:t>
            </a:r>
            <a:r>
              <a:rPr lang="en-IN" sz="2400" dirty="0"/>
              <a:t>)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Guards </a:t>
            </a:r>
            <a:r>
              <a:rPr lang="en-IN" sz="2400" dirty="0"/>
              <a:t>against network switch failures (different racks)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Utilizes </a:t>
            </a:r>
            <a:r>
              <a:rPr lang="en-IN" sz="2400" dirty="0"/>
              <a:t>aggregate network bandwidth for read operations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Write </a:t>
            </a:r>
            <a:r>
              <a:rPr lang="en-IN" sz="2400" dirty="0"/>
              <a:t>traffic has to flow through different racks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Higher </a:t>
            </a:r>
            <a:r>
              <a:rPr lang="en-IN" sz="2400" dirty="0"/>
              <a:t>priority to replica chunks with </a:t>
            </a:r>
            <a:r>
              <a:rPr lang="en-IN" sz="2400" dirty="0" smtClean="0"/>
              <a:t>lower replication </a:t>
            </a:r>
            <a:r>
              <a:rPr lang="en-IN" sz="2400" dirty="0"/>
              <a:t>factors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Limited </a:t>
            </a:r>
            <a:r>
              <a:rPr lang="en-IN" sz="2400" dirty="0"/>
              <a:t>resources spent on replication</a:t>
            </a:r>
            <a:endParaRPr lang="en-IN" sz="24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Replica creation, re-replication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162050"/>
            <a:ext cx="11057096" cy="54673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/>
              <a:t>Creation of empty replicas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Placement </a:t>
            </a:r>
            <a:r>
              <a:rPr lang="en-IN" sz="2400" dirty="0"/>
              <a:t>in servers with below average disk utilization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Limit </a:t>
            </a:r>
            <a:r>
              <a:rPr lang="en-IN" sz="2400" dirty="0"/>
              <a:t>recent creation on the same server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Spread </a:t>
            </a:r>
            <a:r>
              <a:rPr lang="en-IN" sz="2400" dirty="0"/>
              <a:t>replicas across racks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Re-replication</a:t>
            </a:r>
            <a:endParaRPr lang="en-IN" sz="24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Server </a:t>
            </a:r>
            <a:r>
              <a:rPr lang="en-IN" sz="2400" dirty="0"/>
              <a:t>becomes unavailable or corrupted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Re-replicate </a:t>
            </a:r>
            <a:r>
              <a:rPr lang="en-IN" sz="2400" dirty="0"/>
              <a:t>chunks with some priority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Chunks </a:t>
            </a:r>
            <a:r>
              <a:rPr lang="en-IN" sz="2400" dirty="0"/>
              <a:t>having one replica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Chunks </a:t>
            </a:r>
            <a:r>
              <a:rPr lang="en-IN" sz="2400" dirty="0"/>
              <a:t>with live usage with running applications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Master </a:t>
            </a:r>
            <a:r>
              <a:rPr lang="en-IN" sz="2400" dirty="0"/>
              <a:t>is involved only in picking up a high priority </a:t>
            </a:r>
            <a:r>
              <a:rPr lang="en-IN" sz="2400" dirty="0" smtClean="0"/>
              <a:t>chunk and </a:t>
            </a:r>
            <a:r>
              <a:rPr lang="en-IN" sz="2400" dirty="0"/>
              <a:t>then instructs a suitable server for cloning directly </a:t>
            </a:r>
            <a:r>
              <a:rPr lang="en-IN" sz="2400" dirty="0" smtClean="0"/>
              <a:t>from the </a:t>
            </a:r>
            <a:r>
              <a:rPr lang="en-IN" sz="2400" dirty="0"/>
              <a:t>valid </a:t>
            </a:r>
            <a:r>
              <a:rPr lang="en-IN" sz="2400" dirty="0" smtClean="0"/>
              <a:t>replica</a:t>
            </a:r>
            <a:endParaRPr lang="en-IN" sz="24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Garbage Collection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162050"/>
            <a:ext cx="11057096" cy="5410200"/>
          </a:xfrm>
          <a:prstGeom prst="rect">
            <a:avLst/>
          </a:prstGeom>
        </p:spPr>
        <p:txBody>
          <a:bodyPr vert="horz" lIns="102870" tIns="51435" rIns="102870" bIns="51435" rtlCol="0">
            <a:normAutofit lnSpcReduction="10000"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/>
              <a:t>Deleted files are marked and hidden for three days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Then </a:t>
            </a:r>
            <a:r>
              <a:rPr lang="en-IN" sz="2400" dirty="0"/>
              <a:t>they are garbage collected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Master </a:t>
            </a:r>
            <a:r>
              <a:rPr lang="en-IN" sz="2400" dirty="0"/>
              <a:t>deletes the metadata for the deleted file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Server </a:t>
            </a:r>
            <a:r>
              <a:rPr lang="en-IN" sz="2400" dirty="0"/>
              <a:t>identifies the set of deleted chunks during </a:t>
            </a:r>
            <a:r>
              <a:rPr lang="en-IN" sz="2400" dirty="0" smtClean="0"/>
              <a:t>regular heartbeat </a:t>
            </a:r>
            <a:r>
              <a:rPr lang="en-IN" sz="2400" dirty="0"/>
              <a:t>messages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Server </a:t>
            </a:r>
            <a:r>
              <a:rPr lang="en-IN" sz="2400" dirty="0"/>
              <a:t>deletes its deletes replicas of chunks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Combined </a:t>
            </a:r>
            <a:r>
              <a:rPr lang="en-IN" sz="2400" dirty="0"/>
              <a:t>with other background operations (regular scans </a:t>
            </a:r>
            <a:r>
              <a:rPr lang="en-IN" sz="2400" dirty="0" smtClean="0"/>
              <a:t>of namespaces </a:t>
            </a:r>
            <a:r>
              <a:rPr lang="en-IN" sz="2400" dirty="0"/>
              <a:t>or handshakes with servers)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Done </a:t>
            </a:r>
            <a:r>
              <a:rPr lang="en-IN" sz="2400" dirty="0"/>
              <a:t>in batches and thus the cost is amortized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Simpler </a:t>
            </a:r>
            <a:r>
              <a:rPr lang="en-IN" sz="2400" dirty="0"/>
              <a:t>than eager deletion due to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Unfinished </a:t>
            </a:r>
            <a:r>
              <a:rPr lang="en-IN" sz="2400" dirty="0"/>
              <a:t>replicated creation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Lost </a:t>
            </a:r>
            <a:r>
              <a:rPr lang="en-IN" sz="2400" dirty="0"/>
              <a:t>deletion messages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Safety </a:t>
            </a:r>
            <a:r>
              <a:rPr lang="en-IN" sz="2400" dirty="0"/>
              <a:t>net against accidental irreversible deletions</a:t>
            </a:r>
            <a:endParaRPr lang="en-IN" sz="24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Fault Tolerance and Diagnosis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238250"/>
            <a:ext cx="11057096" cy="5314950"/>
          </a:xfrm>
          <a:prstGeom prst="rect">
            <a:avLst/>
          </a:prstGeom>
        </p:spPr>
        <p:txBody>
          <a:bodyPr vert="horz" lIns="102870" tIns="51435" rIns="102870" bIns="51435" rtlCol="0">
            <a:normAutofit lnSpcReduction="10000"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/>
              <a:t>Fast recovery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Master </a:t>
            </a:r>
            <a:r>
              <a:rPr lang="en-IN" sz="2400" dirty="0"/>
              <a:t>and </a:t>
            </a:r>
            <a:r>
              <a:rPr lang="en-IN" sz="2400" dirty="0" err="1"/>
              <a:t>chunkserver</a:t>
            </a:r>
            <a:r>
              <a:rPr lang="en-IN" sz="2400" dirty="0"/>
              <a:t> are designed to restore their states </a:t>
            </a:r>
            <a:r>
              <a:rPr lang="en-IN" sz="2400" dirty="0" smtClean="0"/>
              <a:t>and start </a:t>
            </a:r>
            <a:r>
              <a:rPr lang="en-IN" sz="2400" dirty="0"/>
              <a:t>in seconds regardless of termination conditions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No </a:t>
            </a:r>
            <a:r>
              <a:rPr lang="en-IN" sz="2400" dirty="0"/>
              <a:t>distinction between normal and abnormal termination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Chunk </a:t>
            </a:r>
            <a:r>
              <a:rPr lang="en-IN" sz="2400" dirty="0"/>
              <a:t>replication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Master </a:t>
            </a:r>
            <a:r>
              <a:rPr lang="en-IN" sz="2400" dirty="0"/>
              <a:t>replication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Master </a:t>
            </a:r>
            <a:r>
              <a:rPr lang="en-IN" sz="2400" dirty="0"/>
              <a:t>state is replicated on multiple machines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Operation </a:t>
            </a:r>
            <a:r>
              <a:rPr lang="en-IN" sz="2400" dirty="0"/>
              <a:t>log and checkpoints are replicated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Commit </a:t>
            </a:r>
            <a:r>
              <a:rPr lang="en-IN" sz="2400" dirty="0"/>
              <a:t>to a mutation happens after flushing logs to all replicas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err="1" smtClean="0"/>
              <a:t>Infrastucture</a:t>
            </a:r>
            <a:r>
              <a:rPr lang="en-IN" sz="2400" dirty="0" smtClean="0"/>
              <a:t> </a:t>
            </a:r>
            <a:r>
              <a:rPr lang="en-IN" sz="2400" dirty="0"/>
              <a:t>outside GFS starts a new master on failure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Clients </a:t>
            </a:r>
            <a:r>
              <a:rPr lang="en-IN" sz="2400" dirty="0"/>
              <a:t>use a canonical name which is a DNC-alias for a server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Shadow </a:t>
            </a:r>
            <a:r>
              <a:rPr lang="en-IN" sz="2400" dirty="0"/>
              <a:t>masters provide read-only access when the </a:t>
            </a:r>
            <a:r>
              <a:rPr lang="en-IN" sz="2400" dirty="0" smtClean="0"/>
              <a:t>primary master </a:t>
            </a:r>
            <a:r>
              <a:rPr lang="en-IN" sz="2400" dirty="0"/>
              <a:t>is down</a:t>
            </a:r>
            <a:endParaRPr lang="en-IN" sz="24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Fault Tolerance: Data Integrity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238250"/>
            <a:ext cx="11057096" cy="4743450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  <a:tabLst>
                <a:tab pos="4210050" algn="l"/>
              </a:tabLst>
            </a:pPr>
            <a:r>
              <a:rPr lang="en-IN" sz="2800" dirty="0"/>
              <a:t>A chunk is divided into 64-KB blocks having </a:t>
            </a:r>
            <a:r>
              <a:rPr lang="en-IN" sz="2800" dirty="0" smtClean="0"/>
              <a:t>32bit  checksum</a:t>
            </a:r>
            <a:endParaRPr lang="en-IN" sz="2800" dirty="0"/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4210050" algn="l"/>
              </a:tabLst>
            </a:pPr>
            <a:r>
              <a:rPr lang="en-IN" sz="2800" dirty="0" smtClean="0"/>
              <a:t>Each </a:t>
            </a:r>
            <a:r>
              <a:rPr lang="en-IN" sz="2800" dirty="0" err="1"/>
              <a:t>chunkserver</a:t>
            </a:r>
            <a:r>
              <a:rPr lang="en-IN" sz="2800" dirty="0"/>
              <a:t> uses checksum to </a:t>
            </a:r>
            <a:r>
              <a:rPr lang="en-IN" sz="2800" dirty="0" smtClean="0"/>
              <a:t>detect corruption </a:t>
            </a:r>
            <a:r>
              <a:rPr lang="en-IN" sz="2800" dirty="0"/>
              <a:t>of stored data</a:t>
            </a:r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4210050" algn="l"/>
              </a:tabLst>
            </a:pPr>
            <a:r>
              <a:rPr lang="en-IN" sz="2800" dirty="0" smtClean="0"/>
              <a:t>Verified </a:t>
            </a:r>
            <a:r>
              <a:rPr lang="en-IN" sz="2800" dirty="0"/>
              <a:t>at read and write times</a:t>
            </a:r>
          </a:p>
          <a:p>
            <a:pPr marL="857250" lvl="1" indent="-342900">
              <a:buFont typeface="Wingdings" panose="05000000000000000000" pitchFamily="2" charset="2"/>
              <a:buChar char="§"/>
              <a:tabLst>
                <a:tab pos="4210050" algn="l"/>
              </a:tabLst>
            </a:pPr>
            <a:r>
              <a:rPr lang="en-IN" sz="2800" dirty="0" err="1" smtClean="0"/>
              <a:t>Chunkserver</a:t>
            </a:r>
            <a:r>
              <a:rPr lang="en-IN" sz="2800" dirty="0" smtClean="0"/>
              <a:t> </a:t>
            </a:r>
            <a:r>
              <a:rPr lang="en-IN" sz="2800" dirty="0"/>
              <a:t>returns error to the requestor and reports </a:t>
            </a:r>
            <a:r>
              <a:rPr lang="en-IN" sz="2800" dirty="0" smtClean="0"/>
              <a:t>the error </a:t>
            </a:r>
            <a:r>
              <a:rPr lang="en-IN" sz="2800" dirty="0"/>
              <a:t>to master</a:t>
            </a:r>
          </a:p>
          <a:p>
            <a:pPr marL="1628775" lvl="2" indent="-342900">
              <a:buFont typeface="Wingdings" panose="05000000000000000000" pitchFamily="2" charset="2"/>
              <a:buChar char="§"/>
              <a:tabLst>
                <a:tab pos="4210050" algn="l"/>
              </a:tabLst>
            </a:pPr>
            <a:r>
              <a:rPr lang="en-IN" sz="2800" dirty="0" smtClean="0"/>
              <a:t>Master </a:t>
            </a:r>
            <a:r>
              <a:rPr lang="en-IN" sz="2800" dirty="0"/>
              <a:t>creates a new replica and instructs to the server </a:t>
            </a:r>
            <a:r>
              <a:rPr lang="en-IN" sz="2800" dirty="0" smtClean="0"/>
              <a:t>to delete </a:t>
            </a:r>
            <a:r>
              <a:rPr lang="en-IN" sz="2800" dirty="0"/>
              <a:t>its chunk</a:t>
            </a:r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4210050" algn="l"/>
              </a:tabLst>
            </a:pPr>
            <a:r>
              <a:rPr lang="en-IN" sz="2800" dirty="0" smtClean="0"/>
              <a:t>Checksum </a:t>
            </a:r>
            <a:r>
              <a:rPr lang="en-IN" sz="2800" dirty="0"/>
              <a:t>has little performance overhead on </a:t>
            </a:r>
            <a:r>
              <a:rPr lang="en-IN" sz="2800" dirty="0" smtClean="0"/>
              <a:t>read operations </a:t>
            </a:r>
            <a:r>
              <a:rPr lang="en-IN" sz="2800" dirty="0"/>
              <a:t>and on record append </a:t>
            </a:r>
            <a:r>
              <a:rPr lang="en-IN" sz="2800" dirty="0" smtClean="0"/>
              <a:t>operations</a:t>
            </a:r>
            <a:endParaRPr lang="en-IN" sz="2800" dirty="0"/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4210050" algn="l"/>
              </a:tabLst>
            </a:pPr>
            <a:r>
              <a:rPr lang="en-IN" sz="2800" dirty="0" err="1" smtClean="0"/>
              <a:t>Chunkservers</a:t>
            </a:r>
            <a:r>
              <a:rPr lang="en-IN" sz="2800" dirty="0" smtClean="0"/>
              <a:t> </a:t>
            </a:r>
            <a:r>
              <a:rPr lang="en-IN" sz="2800" dirty="0"/>
              <a:t>employ background scans for </a:t>
            </a:r>
            <a:r>
              <a:rPr lang="en-IN" sz="2800" dirty="0" smtClean="0"/>
              <a:t>rarely used </a:t>
            </a:r>
            <a:r>
              <a:rPr lang="en-IN" sz="2800" dirty="0"/>
              <a:t>chunks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GFS: Summary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524000"/>
            <a:ext cx="11057096" cy="47434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Success</a:t>
            </a:r>
            <a:r>
              <a:rPr lang="en-IN" sz="2400" dirty="0"/>
              <a:t>: used actively by Google to support </a:t>
            </a:r>
            <a:r>
              <a:rPr lang="en-IN" sz="2400" dirty="0" smtClean="0"/>
              <a:t>search service </a:t>
            </a:r>
            <a:r>
              <a:rPr lang="en-IN" sz="2400" dirty="0"/>
              <a:t>and other applications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Availability </a:t>
            </a:r>
            <a:r>
              <a:rPr lang="en-IN" sz="2400" dirty="0"/>
              <a:t>and recoverability on cheap hardware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High </a:t>
            </a:r>
            <a:r>
              <a:rPr lang="en-IN" sz="2400" dirty="0"/>
              <a:t>throughput by decoupling control and data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Supports </a:t>
            </a:r>
            <a:r>
              <a:rPr lang="en-IN" sz="2400" dirty="0"/>
              <a:t>massive data sets and concurrent appends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Semantics </a:t>
            </a:r>
            <a:r>
              <a:rPr lang="en-IN" sz="2400" dirty="0"/>
              <a:t>not transparent to apps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Must </a:t>
            </a:r>
            <a:r>
              <a:rPr lang="en-IN" sz="2400" dirty="0"/>
              <a:t>verify file contents to avoid inconsistent </a:t>
            </a:r>
            <a:r>
              <a:rPr lang="en-IN" sz="2400" dirty="0" smtClean="0"/>
              <a:t>regions, repeated </a:t>
            </a:r>
            <a:r>
              <a:rPr lang="en-IN" sz="2400" dirty="0"/>
              <a:t>appends (at-least-once semantics)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Performance </a:t>
            </a:r>
            <a:r>
              <a:rPr lang="en-IN" sz="2400" dirty="0"/>
              <a:t>not good for all apps</a:t>
            </a:r>
            <a:endParaRPr lang="en-IN" sz="2400" dirty="0" smtClean="0"/>
          </a:p>
        </p:txBody>
      </p:sp>
    </p:spTree>
    <p:extLst>
      <p:ext uri="{BB962C8B-B14F-4D97-AF65-F5344CB8AC3E}">
        <p14:creationId xmlns:p14="http://schemas.microsoft.com/office/powerpoint/2010/main" val="94107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Design constraints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524000"/>
            <a:ext cx="11057096" cy="47434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Most </a:t>
            </a:r>
            <a:r>
              <a:rPr lang="en-IN" sz="2800" dirty="0"/>
              <a:t>modifications are appends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Random </a:t>
            </a:r>
            <a:r>
              <a:rPr lang="en-IN" sz="2800" dirty="0"/>
              <a:t>writes are practically </a:t>
            </a:r>
            <a:r>
              <a:rPr lang="en-IN" sz="2800" dirty="0" err="1"/>
              <a:t>nonexistent</a:t>
            </a:r>
            <a:endParaRPr lang="en-IN" sz="28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Many </a:t>
            </a:r>
            <a:r>
              <a:rPr lang="en-IN" sz="2800" dirty="0"/>
              <a:t>files are written once, and read sequentially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Types </a:t>
            </a:r>
            <a:r>
              <a:rPr lang="en-IN" sz="2800" dirty="0"/>
              <a:t>of reads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Data </a:t>
            </a:r>
            <a:r>
              <a:rPr lang="en-IN" sz="2800" dirty="0"/>
              <a:t>Analysis Programs reading large repositories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Large </a:t>
            </a:r>
            <a:r>
              <a:rPr lang="en-IN" sz="2800" dirty="0"/>
              <a:t>streaming reads (read once)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Small </a:t>
            </a:r>
            <a:r>
              <a:rPr lang="en-IN" sz="2800" dirty="0"/>
              <a:t>random reads (in the forward direction)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Sustained </a:t>
            </a:r>
            <a:r>
              <a:rPr lang="en-IN" sz="2800" dirty="0"/>
              <a:t>bandwidth more important than latency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Interface Design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162050"/>
            <a:ext cx="11057096" cy="54673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Familiar file system interface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Create</a:t>
            </a:r>
            <a:r>
              <a:rPr lang="en-IN" sz="2800" dirty="0"/>
              <a:t>, delete, open, close, read, write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Files </a:t>
            </a:r>
            <a:r>
              <a:rPr lang="en-IN" sz="2800" dirty="0"/>
              <a:t>are organized hierarchically </a:t>
            </a:r>
            <a:r>
              <a:rPr lang="en-IN" sz="2800" dirty="0" smtClean="0"/>
              <a:t>in directories </a:t>
            </a:r>
            <a:r>
              <a:rPr lang="en-IN" sz="2800" dirty="0"/>
              <a:t>and identified by path names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Additional </a:t>
            </a:r>
            <a:r>
              <a:rPr lang="en-IN" sz="2800" dirty="0"/>
              <a:t>operations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Snapshot </a:t>
            </a:r>
            <a:r>
              <a:rPr lang="en-IN" sz="2800" dirty="0"/>
              <a:t>(for cloning files or directories)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Record </a:t>
            </a:r>
            <a:r>
              <a:rPr lang="en-IN" sz="2800" dirty="0"/>
              <a:t>append by multiple clients </a:t>
            </a:r>
            <a:r>
              <a:rPr lang="en-IN" sz="2800" dirty="0" smtClean="0"/>
              <a:t>concurrently guaranteeing </a:t>
            </a:r>
            <a:r>
              <a:rPr lang="en-IN" sz="2800" dirty="0"/>
              <a:t>atomicity but without locking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Architectural Design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238250"/>
            <a:ext cx="11057096" cy="5314950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 </a:t>
            </a:r>
            <a:r>
              <a:rPr lang="en-IN" sz="2800" dirty="0"/>
              <a:t>GFS cluster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 </a:t>
            </a:r>
            <a:r>
              <a:rPr lang="en-IN" sz="2800" dirty="0"/>
              <a:t>single master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Multiple </a:t>
            </a:r>
            <a:r>
              <a:rPr lang="en-IN" sz="2800" dirty="0" err="1"/>
              <a:t>chunkservers</a:t>
            </a:r>
            <a:r>
              <a:rPr lang="en-IN" sz="2800" dirty="0"/>
              <a:t> per master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Accessed </a:t>
            </a:r>
            <a:r>
              <a:rPr lang="en-IN" sz="2800" dirty="0"/>
              <a:t>by multiple clients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Running </a:t>
            </a:r>
            <a:r>
              <a:rPr lang="en-IN" sz="2800" dirty="0"/>
              <a:t>on commodity Linux machines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 </a:t>
            </a:r>
            <a:r>
              <a:rPr lang="en-IN" sz="2800" dirty="0"/>
              <a:t>file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Represented </a:t>
            </a:r>
            <a:r>
              <a:rPr lang="en-IN" sz="2800" dirty="0"/>
              <a:t>as fixed-sized chunks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err="1" smtClean="0"/>
              <a:t>Labeled</a:t>
            </a:r>
            <a:r>
              <a:rPr lang="en-IN" sz="2800" dirty="0" smtClean="0"/>
              <a:t> </a:t>
            </a:r>
            <a:r>
              <a:rPr lang="en-IN" sz="2800" dirty="0"/>
              <a:t>with 64-bit unique and immutable global IDs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Stored </a:t>
            </a:r>
            <a:r>
              <a:rPr lang="en-IN" sz="2800" dirty="0"/>
              <a:t>at </a:t>
            </a:r>
            <a:r>
              <a:rPr lang="en-IN" sz="2800" dirty="0" err="1"/>
              <a:t>chunkservers</a:t>
            </a:r>
            <a:r>
              <a:rPr lang="en-IN" sz="2800" dirty="0"/>
              <a:t> on local disks as </a:t>
            </a:r>
            <a:r>
              <a:rPr lang="en-IN" sz="2800" dirty="0" err="1"/>
              <a:t>linux</a:t>
            </a:r>
            <a:r>
              <a:rPr lang="en-IN" sz="2800" dirty="0"/>
              <a:t> files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Replicated </a:t>
            </a:r>
            <a:r>
              <a:rPr lang="en-IN" sz="2800" dirty="0"/>
              <a:t>across </a:t>
            </a:r>
            <a:r>
              <a:rPr lang="en-IN" sz="2800" dirty="0" err="1"/>
              <a:t>chunkservers</a:t>
            </a:r>
            <a:r>
              <a:rPr lang="en-IN" sz="2800" dirty="0"/>
              <a:t> for reliability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GFS Architecture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524000"/>
            <a:ext cx="11057096" cy="47434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endParaRPr lang="en-IN" sz="2400" dirty="0" smtClean="0"/>
          </a:p>
        </p:txBody>
      </p:sp>
      <p:pic>
        <p:nvPicPr>
          <p:cNvPr id="2050" name="Picture 2" descr="http://2.bp.blogspot.com/-C7Qcn2akF7E/U0zVjII34hI/AAAAAAAAAQY/7Cvy2OX9m9s/s1600/GFS+architecture.JPG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44" y="1524000"/>
            <a:ext cx="11932207" cy="474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524000"/>
            <a:ext cx="11057096" cy="47434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Master </a:t>
            </a:r>
            <a:r>
              <a:rPr lang="en-IN" sz="2800" dirty="0"/>
              <a:t>server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Maintains </a:t>
            </a:r>
            <a:r>
              <a:rPr lang="en-IN" sz="2800" dirty="0"/>
              <a:t>all metadata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Name </a:t>
            </a:r>
            <a:r>
              <a:rPr lang="en-IN" sz="2800" dirty="0"/>
              <a:t>space, access control, </a:t>
            </a:r>
            <a:r>
              <a:rPr lang="en-IN" sz="2800" dirty="0" smtClean="0"/>
              <a:t>file-to-chunk mappings</a:t>
            </a:r>
            <a:endParaRPr lang="en-IN" sz="28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Chunk </a:t>
            </a:r>
            <a:r>
              <a:rPr lang="en-IN" sz="2800" dirty="0"/>
              <a:t>lease management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Garbage </a:t>
            </a:r>
            <a:r>
              <a:rPr lang="en-IN" sz="2800" dirty="0"/>
              <a:t>collection, chunk migration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Sending </a:t>
            </a:r>
            <a:r>
              <a:rPr lang="en-IN" sz="2800" dirty="0"/>
              <a:t>Heartbeat messages to chunk servers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Giving </a:t>
            </a:r>
            <a:r>
              <a:rPr lang="en-IN" sz="2800" dirty="0"/>
              <a:t>instructions; Collection of state information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524000"/>
            <a:ext cx="11057096" cy="47434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GFS </a:t>
            </a:r>
            <a:r>
              <a:rPr lang="en-IN" sz="2800" dirty="0"/>
              <a:t>clients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Linked </a:t>
            </a:r>
            <a:r>
              <a:rPr lang="en-IN" sz="2800" dirty="0"/>
              <a:t>to applications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Communicates </a:t>
            </a:r>
            <a:r>
              <a:rPr lang="en-IN" sz="2800" dirty="0"/>
              <a:t>with master and </a:t>
            </a:r>
            <a:r>
              <a:rPr lang="en-IN" sz="2800" dirty="0" err="1"/>
              <a:t>chunkservers</a:t>
            </a:r>
            <a:r>
              <a:rPr lang="en-IN" sz="2800" dirty="0"/>
              <a:t> </a:t>
            </a:r>
            <a:r>
              <a:rPr lang="en-IN" sz="2800" dirty="0" smtClean="0"/>
              <a:t>on behalf </a:t>
            </a:r>
            <a:r>
              <a:rPr lang="en-IN" sz="2800" dirty="0"/>
              <a:t>of the client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Consult </a:t>
            </a:r>
            <a:r>
              <a:rPr lang="en-IN" sz="2800" dirty="0"/>
              <a:t>master for metadata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Access </a:t>
            </a:r>
            <a:r>
              <a:rPr lang="en-IN" sz="2800" dirty="0"/>
              <a:t>data from </a:t>
            </a:r>
            <a:r>
              <a:rPr lang="en-IN" sz="2800" dirty="0" err="1"/>
              <a:t>chunkservers</a:t>
            </a:r>
            <a:endParaRPr lang="en-IN" sz="28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No </a:t>
            </a:r>
            <a:r>
              <a:rPr lang="en-IN" sz="2800" dirty="0"/>
              <a:t>caching of file data at clients and </a:t>
            </a:r>
            <a:r>
              <a:rPr lang="en-IN" sz="2800" dirty="0" err="1"/>
              <a:t>chunkservers</a:t>
            </a:r>
            <a:endParaRPr lang="en-IN" sz="2800" dirty="0"/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Streaming </a:t>
            </a:r>
            <a:r>
              <a:rPr lang="en-IN" sz="2800" dirty="0"/>
              <a:t>reads and append writes do not benefit </a:t>
            </a:r>
            <a:r>
              <a:rPr lang="en-IN" sz="2800" dirty="0" smtClean="0"/>
              <a:t>from caching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Single-Master Design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524000"/>
            <a:ext cx="11057096" cy="47434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Can </a:t>
            </a:r>
            <a:r>
              <a:rPr lang="en-IN" sz="2800" dirty="0"/>
              <a:t>use global knowledge to devise </a:t>
            </a:r>
            <a:r>
              <a:rPr lang="en-IN" sz="2800" dirty="0" smtClean="0"/>
              <a:t>efficient decisions </a:t>
            </a:r>
            <a:r>
              <a:rPr lang="en-IN" sz="2800" dirty="0"/>
              <a:t>for chunk placement and replication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Clients </a:t>
            </a:r>
            <a:r>
              <a:rPr lang="en-IN" sz="2800" dirty="0"/>
              <a:t>ask Master which </a:t>
            </a:r>
            <a:r>
              <a:rPr lang="en-IN" sz="2800" dirty="0" err="1"/>
              <a:t>chunkserver</a:t>
            </a:r>
            <a:r>
              <a:rPr lang="en-IN" sz="2800" dirty="0"/>
              <a:t> it </a:t>
            </a:r>
            <a:r>
              <a:rPr lang="en-IN" sz="2800" dirty="0" smtClean="0"/>
              <a:t>should contact</a:t>
            </a:r>
            <a:endParaRPr lang="en-IN" sz="28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This </a:t>
            </a:r>
            <a:r>
              <a:rPr lang="en-IN" sz="2800" dirty="0"/>
              <a:t>information is cached at the client for some time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 </a:t>
            </a:r>
            <a:r>
              <a:rPr lang="en-IN" sz="2800" dirty="0"/>
              <a:t>client typically asks for multiple chunk locations in </a:t>
            </a:r>
            <a:r>
              <a:rPr lang="en-IN" sz="2800" dirty="0" smtClean="0"/>
              <a:t>a single </a:t>
            </a:r>
            <a:r>
              <a:rPr lang="en-IN" sz="2800" dirty="0"/>
              <a:t>request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The </a:t>
            </a:r>
            <a:r>
              <a:rPr lang="en-IN" sz="2800" dirty="0"/>
              <a:t>master proactively provides chunk </a:t>
            </a:r>
            <a:r>
              <a:rPr lang="en-IN" sz="2800" dirty="0" smtClean="0"/>
              <a:t>locations immediately </a:t>
            </a:r>
            <a:r>
              <a:rPr lang="en-IN" sz="2800" dirty="0"/>
              <a:t>following those requested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Reduces </a:t>
            </a:r>
            <a:r>
              <a:rPr lang="en-IN" sz="2800" dirty="0"/>
              <a:t>future interactions at no cost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8860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1170</TotalTime>
  <Words>1635</Words>
  <Application>Microsoft Office PowerPoint</Application>
  <PresentationFormat>Custom</PresentationFormat>
  <Paragraphs>263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Essential</vt:lpstr>
      <vt:lpstr>The Google File System (GFS)</vt:lpstr>
      <vt:lpstr>Design constraints</vt:lpstr>
      <vt:lpstr>Design constraints</vt:lpstr>
      <vt:lpstr>Interface Design</vt:lpstr>
      <vt:lpstr>Architectural Design</vt:lpstr>
      <vt:lpstr>GFS Architecture</vt:lpstr>
      <vt:lpstr>PowerPoint Presentation</vt:lpstr>
      <vt:lpstr>PowerPoint Presentation</vt:lpstr>
      <vt:lpstr>Single-Master Design</vt:lpstr>
      <vt:lpstr>Chunk Size</vt:lpstr>
      <vt:lpstr>Metadata</vt:lpstr>
      <vt:lpstr>Chunk Locations</vt:lpstr>
      <vt:lpstr>Operation Logs</vt:lpstr>
      <vt:lpstr>System Interactions</vt:lpstr>
      <vt:lpstr>Write Process</vt:lpstr>
      <vt:lpstr>Consistency Model</vt:lpstr>
      <vt:lpstr>PowerPoint Presentation</vt:lpstr>
      <vt:lpstr>Data Flow</vt:lpstr>
      <vt:lpstr>Master Operations</vt:lpstr>
      <vt:lpstr>Locking Operations</vt:lpstr>
      <vt:lpstr>Replica Placement</vt:lpstr>
      <vt:lpstr>Replica creation, re-replication</vt:lpstr>
      <vt:lpstr>Garbage Collection</vt:lpstr>
      <vt:lpstr>Fault Tolerance and Diagnosis</vt:lpstr>
      <vt:lpstr>Fault Tolerance: Data Integrity</vt:lpstr>
      <vt:lpstr>GFS: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AUTOSAFE Vision</dc:title>
  <dc:creator>pallab</dc:creator>
  <cp:lastModifiedBy>Antonio Bruto da Costa</cp:lastModifiedBy>
  <cp:revision>76</cp:revision>
  <dcterms:created xsi:type="dcterms:W3CDTF">2006-08-16T00:00:00Z</dcterms:created>
  <dcterms:modified xsi:type="dcterms:W3CDTF">2017-04-12T18:58:11Z</dcterms:modified>
</cp:coreProperties>
</file>