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sldIdLst>
    <p:sldId id="256" r:id="rId2"/>
    <p:sldId id="270" r:id="rId3"/>
    <p:sldId id="272" r:id="rId4"/>
    <p:sldId id="288" r:id="rId5"/>
    <p:sldId id="289" r:id="rId6"/>
    <p:sldId id="291" r:id="rId7"/>
    <p:sldId id="308" r:id="rId8"/>
    <p:sldId id="292" r:id="rId9"/>
    <p:sldId id="290" r:id="rId10"/>
    <p:sldId id="293" r:id="rId11"/>
    <p:sldId id="294" r:id="rId12"/>
    <p:sldId id="295" r:id="rId13"/>
    <p:sldId id="296" r:id="rId14"/>
    <p:sldId id="297" r:id="rId15"/>
    <p:sldId id="298" r:id="rId16"/>
    <p:sldId id="299" r:id="rId17"/>
    <p:sldId id="300" r:id="rId18"/>
    <p:sldId id="309" r:id="rId19"/>
    <p:sldId id="303" r:id="rId20"/>
    <p:sldId id="301" r:id="rId21"/>
    <p:sldId id="302" r:id="rId22"/>
    <p:sldId id="304" r:id="rId23"/>
    <p:sldId id="305" r:id="rId24"/>
    <p:sldId id="310" r:id="rId25"/>
    <p:sldId id="311" r:id="rId26"/>
    <p:sldId id="312" r:id="rId27"/>
    <p:sldId id="313" r:id="rId28"/>
    <p:sldId id="314" r:id="rId29"/>
    <p:sldId id="315" r:id="rId30"/>
    <p:sldId id="316" r:id="rId31"/>
    <p:sldId id="317" r:id="rId32"/>
    <p:sldId id="318" r:id="rId33"/>
  </p:sldIdLst>
  <p:sldSz cx="12601575" cy="7200900"/>
  <p:notesSz cx="6858000" cy="9144000"/>
  <p:defaultTextStyle>
    <a:defPPr>
      <a:defRPr lang="en-US"/>
    </a:defPPr>
    <a:lvl1pPr marL="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43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287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430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574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717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861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004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148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268">
          <p15:clr>
            <a:srgbClr val="A4A3A4"/>
          </p15:clr>
        </p15:guide>
        <p15:guide id="2" pos="39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3192"/>
    <a:srgbClr val="336600"/>
    <a:srgbClr val="9AD3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84" y="-1134"/>
      </p:cViewPr>
      <p:guideLst>
        <p:guide orient="horz" pos="2268"/>
        <p:guide pos="396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6936C2-5AB2-4888-815E-534B5DFA1A2B}" type="datetimeFigureOut">
              <a:rPr lang="en-IN" smtClean="0"/>
              <a:t>12-04-2017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8625" y="685800"/>
            <a:ext cx="6000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F6B21A-6754-4A0F-99A2-87145F1C9F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0852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143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287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430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574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5717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0861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004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148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6B21A-6754-4A0F-99A2-87145F1C9FCF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83798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800850"/>
            <a:ext cx="6757987" cy="400050"/>
          </a:xfrm>
          <a:solidFill>
            <a:srgbClr val="C00000"/>
          </a:solidFill>
          <a:ln>
            <a:noFill/>
          </a:ln>
        </p:spPr>
        <p:txBody>
          <a:bodyPr/>
          <a:lstStyle>
            <a:lvl1pPr algn="r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INDIAN INSTITUTE OF TECHNOLOGY KHARAGPUR</a:t>
            </a:r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-1" y="5088636"/>
            <a:ext cx="1334542" cy="211226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87" y="880110"/>
            <a:ext cx="10347723" cy="1200150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4500" spc="-9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787" y="2080260"/>
            <a:ext cx="8562499" cy="720090"/>
          </a:xfrm>
        </p:spPr>
        <p:txBody>
          <a:bodyPr>
            <a:normAutofit/>
          </a:bodyPr>
          <a:lstStyle>
            <a:lvl1pPr marL="0" indent="0" algn="l">
              <a:buNone/>
              <a:defRPr sz="2700" b="1" cap="all" spc="135" baseline="0">
                <a:solidFill>
                  <a:schemeClr val="tx2"/>
                </a:solidFill>
                <a:latin typeface="Arial Narrow" panose="020B0606020202030204" pitchFamily="34" charset="0"/>
              </a:defRPr>
            </a:lvl1pPr>
            <a:lvl2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71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86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00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954577" y="6800850"/>
            <a:ext cx="1680210" cy="360045"/>
          </a:xfrm>
        </p:spPr>
        <p:txBody>
          <a:bodyPr/>
          <a:lstStyle>
            <a:lvl1pPr>
              <a:defRPr sz="1600"/>
            </a:lvl1pPr>
          </a:lstStyle>
          <a:p>
            <a:fld id="{5657C421-42B5-4F0E-926A-1CA7FFF5EE66}" type="datetime1">
              <a:rPr lang="en-US" smtClean="0"/>
              <a:t>4/12/2017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2404674" y="5088636"/>
            <a:ext cx="196901" cy="21122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2404674" y="0"/>
            <a:ext cx="196901" cy="56007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11825287" y="6610350"/>
            <a:ext cx="609600" cy="381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1" descr="iit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75" y="5886451"/>
            <a:ext cx="1089512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2"/>
          <p:cNvSpPr/>
          <p:nvPr userDrawn="1"/>
        </p:nvSpPr>
        <p:spPr>
          <a:xfrm>
            <a:off x="-1" y="0"/>
            <a:ext cx="1334542" cy="56007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55D84-EE1A-4DF3-A5C6-B9E566C3E973}" type="datetime1">
              <a:rPr lang="en-US" smtClean="0"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36142" y="288372"/>
            <a:ext cx="2835355" cy="61441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0079" y="288372"/>
            <a:ext cx="8296037" cy="61441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20779-9960-4F55-8AF8-01DC3B996808}" type="datetime1">
              <a:rPr lang="en-US" smtClean="0"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CEE58-A5CD-4084-B5F3-C77F441C4B45}" type="datetime1">
              <a:rPr lang="en-US" smtClean="0"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078" y="1520190"/>
            <a:ext cx="10711339" cy="4537234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9900" b="0" cap="all" spc="-9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078" y="240031"/>
            <a:ext cx="10711339" cy="1120140"/>
          </a:xfrm>
        </p:spPr>
        <p:txBody>
          <a:bodyPr anchor="b"/>
          <a:lstStyle>
            <a:lvl1pPr marL="0" indent="0">
              <a:buNone/>
              <a:defRPr sz="2300" b="0" cap="all" spc="135" baseline="0">
                <a:solidFill>
                  <a:schemeClr val="tx2"/>
                </a:solidFill>
                <a:latin typeface="+mj-lt"/>
              </a:defRPr>
            </a:lvl1pPr>
            <a:lvl2pPr marL="51435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287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430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57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717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861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004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14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25D9A-DF5B-4A48-B2CD-1A83FFC5AF07}" type="datetime1">
              <a:rPr lang="en-US" smtClean="0"/>
              <a:t>4/12/2017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47281" y="1653542"/>
            <a:ext cx="4536567" cy="475226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14877" y="1653542"/>
            <a:ext cx="4536567" cy="475226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9EF01-3BAD-46D2-9415-600467F3E79A}" type="datetime1">
              <a:rPr lang="en-US" smtClean="0"/>
              <a:t>4/12/2017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3080" y="1651406"/>
            <a:ext cx="4536567" cy="671750"/>
          </a:xfrm>
        </p:spPr>
        <p:txBody>
          <a:bodyPr anchor="b">
            <a:noAutofit/>
          </a:bodyPr>
          <a:lstStyle>
            <a:lvl1pPr marL="0" indent="0">
              <a:buNone/>
              <a:defRPr sz="2000" b="0" cap="all" spc="113" baseline="0">
                <a:solidFill>
                  <a:schemeClr val="tx1"/>
                </a:solidFill>
                <a:latin typeface="+mj-lt"/>
              </a:defRPr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43080" y="2372334"/>
            <a:ext cx="4536567" cy="403250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019077" y="1651406"/>
            <a:ext cx="4536567" cy="671750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b="0" kern="1200" cap="all" spc="113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marL="0" lvl="0" indent="0" algn="l" defTabSz="10287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019077" y="2372334"/>
            <a:ext cx="4536567" cy="403250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A6AF2-58A3-49EC-B55C-51BC60FB8F79}" type="datetime1">
              <a:rPr lang="en-US" smtClean="0"/>
              <a:t>4/12/2017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A82F9-D29B-458F-B2AD-39DB49833931}" type="datetime1">
              <a:rPr lang="en-US" smtClean="0"/>
              <a:t>4/12/2017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FA78-6DF1-4DBD-A28C-5688B28A895E}" type="datetime1">
              <a:rPr lang="en-US" smtClean="0"/>
              <a:t>4/12/2017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6867" y="1680210"/>
            <a:ext cx="7044631" cy="4704588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079" y="1680210"/>
            <a:ext cx="4145832" cy="470458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E477A-C476-43DC-8E6A-1D445A7D9B0B}" type="datetime1">
              <a:rPr lang="en-US" smtClean="0"/>
              <a:t>4/12/2017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404674" y="5088636"/>
            <a:ext cx="196901" cy="21122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12404334" cy="5088636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600"/>
            </a:lvl1pPr>
            <a:lvl2pPr marL="514350" indent="0">
              <a:buNone/>
              <a:defRPr sz="3200"/>
            </a:lvl2pPr>
            <a:lvl3pPr marL="1028700" indent="0">
              <a:buNone/>
              <a:defRPr sz="2700"/>
            </a:lvl3pPr>
            <a:lvl4pPr marL="1543050" indent="0">
              <a:buNone/>
              <a:defRPr sz="2300"/>
            </a:lvl4pPr>
            <a:lvl5pPr marL="2057400" indent="0">
              <a:buNone/>
              <a:defRPr sz="2300"/>
            </a:lvl5pPr>
            <a:lvl6pPr marL="2571750" indent="0">
              <a:buNone/>
              <a:defRPr sz="2300"/>
            </a:lvl6pPr>
            <a:lvl7pPr marL="3086100" indent="0">
              <a:buNone/>
              <a:defRPr sz="2300"/>
            </a:lvl7pPr>
            <a:lvl8pPr marL="3600450" indent="0">
              <a:buNone/>
              <a:defRPr sz="2300"/>
            </a:lvl8pPr>
            <a:lvl9pPr marL="4114800" indent="0">
              <a:buNone/>
              <a:defRPr sz="23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078" y="6000750"/>
            <a:ext cx="11236405" cy="480060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7603-B57B-406A-B132-361C9FBD1839}" type="datetime1">
              <a:rPr lang="en-US" smtClean="0"/>
              <a:t>4/12/2017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30078" y="5200650"/>
            <a:ext cx="11236405" cy="800100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404674" y="0"/>
            <a:ext cx="196901" cy="508863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5065" y="160354"/>
            <a:ext cx="11761470" cy="639746"/>
          </a:xfrm>
          <a:prstGeom prst="rect">
            <a:avLst/>
          </a:prstGeom>
        </p:spPr>
        <p:txBody>
          <a:bodyPr vert="horz" lIns="102870" tIns="51435" rIns="102870" bIns="51435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078" y="1120141"/>
            <a:ext cx="11551444" cy="5312331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46168" y="6760846"/>
            <a:ext cx="1680210" cy="360045"/>
          </a:xfrm>
          <a:prstGeom prst="rect">
            <a:avLst/>
          </a:prstGeom>
        </p:spPr>
        <p:txBody>
          <a:bodyPr vert="horz" lIns="102870" tIns="51435" rIns="102870" bIns="0" rtlCol="0" anchor="b"/>
          <a:lstStyle>
            <a:lvl1pPr algn="l">
              <a:defRPr sz="1400" b="1">
                <a:solidFill>
                  <a:schemeClr val="tx1"/>
                </a:solidFill>
              </a:defRPr>
            </a:lvl1pPr>
          </a:lstStyle>
          <a:p>
            <a:fld id="{9A2A7E44-9CC4-4065-A439-7C772B87B54E}" type="datetime1">
              <a:rPr lang="en-US" smtClean="0"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0080" y="6800851"/>
            <a:ext cx="7665958" cy="314706"/>
          </a:xfrm>
          <a:prstGeom prst="rect">
            <a:avLst/>
          </a:prstGeom>
        </p:spPr>
        <p:txBody>
          <a:bodyPr vert="horz" lIns="102870" tIns="51435" rIns="102870" bIns="51435" rtlCol="0" anchor="t"/>
          <a:lstStyle>
            <a:lvl1pPr algn="l">
              <a:defRPr sz="1600" b="1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11758303" y="6592657"/>
            <a:ext cx="741426" cy="315040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l">
              <a:defRPr sz="2300" b="1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2404674" y="0"/>
            <a:ext cx="196901" cy="14401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2404674" y="1120140"/>
            <a:ext cx="196901" cy="6080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13335"/>
            <a:ext cx="420053" cy="14401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1120140"/>
            <a:ext cx="420053" cy="609409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1028700" rtl="0" eaLnBrk="1" latinLnBrk="0" hangingPunct="1">
        <a:spcBef>
          <a:spcPct val="0"/>
        </a:spcBef>
        <a:buNone/>
        <a:defRPr sz="4100" b="1" kern="1200" cap="none" spc="-68" baseline="0">
          <a:solidFill>
            <a:schemeClr val="tx2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0" indent="0" algn="l" defTabSz="1028700" rtl="0" eaLnBrk="1" latinLnBrk="0" hangingPunct="1">
        <a:spcBef>
          <a:spcPct val="20000"/>
        </a:spcBef>
        <a:spcAft>
          <a:spcPts val="675"/>
        </a:spcAft>
        <a:buFont typeface="Arial" pitchFamily="34" charset="0"/>
        <a:buNone/>
        <a:defRPr sz="2300" b="1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514350" indent="-205740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b="1" kern="1200">
          <a:solidFill>
            <a:srgbClr val="002060"/>
          </a:solidFill>
          <a:latin typeface="Arial Narrow" panose="020B0606020202030204" pitchFamily="34" charset="0"/>
          <a:ea typeface="+mn-ea"/>
          <a:cs typeface="+mn-cs"/>
        </a:defRPr>
      </a:lvl2pPr>
      <a:lvl3pPr marL="128587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b="1" kern="1200">
          <a:solidFill>
            <a:srgbClr val="C00000"/>
          </a:solidFill>
          <a:latin typeface="Arial Narrow" panose="020B0606020202030204" pitchFamily="34" charset="0"/>
          <a:ea typeface="+mn-ea"/>
          <a:cs typeface="+mn-cs"/>
        </a:defRPr>
      </a:lvl3pPr>
      <a:lvl4pPr marL="180022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b="1" kern="1200">
          <a:solidFill>
            <a:srgbClr val="7030A0"/>
          </a:solidFill>
          <a:latin typeface="Arial Narrow" panose="020B0606020202030204" pitchFamily="34" charset="0"/>
          <a:ea typeface="+mn-ea"/>
          <a:cs typeface="+mn-cs"/>
        </a:defRPr>
      </a:lvl4pPr>
      <a:lvl5pPr marL="231457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b="1" kern="1200" baseline="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82892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87" y="476250"/>
            <a:ext cx="10347723" cy="1200150"/>
          </a:xfrm>
        </p:spPr>
        <p:txBody>
          <a:bodyPr/>
          <a:lstStyle/>
          <a:p>
            <a:r>
              <a:rPr lang="en-US" dirty="0" smtClean="0"/>
              <a:t>Distributed File Systems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32767" y="1695450"/>
            <a:ext cx="8086010" cy="880110"/>
          </a:xfrm>
        </p:spPr>
        <p:txBody>
          <a:bodyPr>
            <a:normAutofit/>
          </a:bodyPr>
          <a:lstStyle/>
          <a:p>
            <a:r>
              <a:rPr lang="en-US" i="1" cap="none" dirty="0" smtClean="0"/>
              <a:t>CS60002: Distributed Systems</a:t>
            </a:r>
            <a:endParaRPr lang="en-IN" i="1" cap="non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260158" y="6800850"/>
            <a:ext cx="5451507" cy="400050"/>
          </a:xfrm>
        </p:spPr>
        <p:txBody>
          <a:bodyPr/>
          <a:lstStyle/>
          <a:p>
            <a:r>
              <a:rPr lang="en-US" dirty="0" smtClean="0"/>
              <a:t>INDIAN INSTITUTE OF TECHNOLOGY KHARAGPUR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 rot="16200000">
            <a:off x="11825287" y="6610350"/>
            <a:ext cx="609600" cy="3810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89835" y="2842803"/>
            <a:ext cx="4917308" cy="1519647"/>
          </a:xfrm>
          <a:prstGeom prst="rect">
            <a:avLst/>
          </a:prstGeom>
          <a:noFill/>
        </p:spPr>
        <p:txBody>
          <a:bodyPr wrap="none" lIns="102870" tIns="51435" rIns="102870" bIns="51435" rtlCol="0">
            <a:spAutoFit/>
          </a:bodyPr>
          <a:lstStyle/>
          <a:p>
            <a:r>
              <a:rPr lang="en-US" sz="2300" b="1" dirty="0">
                <a:latin typeface="Arial Narrow" panose="020B0606020202030204" pitchFamily="34" charset="0"/>
              </a:rPr>
              <a:t>Antonio </a:t>
            </a:r>
            <a:r>
              <a:rPr lang="en-US" sz="2300" b="1" dirty="0" err="1">
                <a:latin typeface="Arial Narrow" panose="020B0606020202030204" pitchFamily="34" charset="0"/>
              </a:rPr>
              <a:t>Bruto</a:t>
            </a:r>
            <a:r>
              <a:rPr lang="en-US" sz="2300" b="1" dirty="0">
                <a:latin typeface="Arial Narrow" panose="020B0606020202030204" pitchFamily="34" charset="0"/>
              </a:rPr>
              <a:t> da Costa</a:t>
            </a:r>
          </a:p>
          <a:p>
            <a:r>
              <a:rPr lang="en-US" sz="2300" b="1" dirty="0">
                <a:latin typeface="Arial Narrow" panose="020B0606020202030204" pitchFamily="34" charset="0"/>
              </a:rPr>
              <a:t>Ph.D. Student, Formal Methods Lab,</a:t>
            </a:r>
          </a:p>
          <a:p>
            <a:r>
              <a:rPr lang="en-US" sz="2300" b="1" dirty="0" smtClean="0">
                <a:latin typeface="Arial Narrow" panose="020B0606020202030204" pitchFamily="34" charset="0"/>
              </a:rPr>
              <a:t>Dept</a:t>
            </a:r>
            <a:r>
              <a:rPr lang="en-US" sz="2300" b="1" dirty="0">
                <a:latin typeface="Arial Narrow" panose="020B0606020202030204" pitchFamily="34" charset="0"/>
              </a:rPr>
              <a:t>. of Computer </a:t>
            </a:r>
            <a:r>
              <a:rPr lang="en-US" sz="2300" b="1" dirty="0" smtClean="0">
                <a:latin typeface="Arial Narrow" panose="020B0606020202030204" pitchFamily="34" charset="0"/>
              </a:rPr>
              <a:t>Sc. </a:t>
            </a:r>
            <a:r>
              <a:rPr lang="en-US" sz="2300" b="1" dirty="0">
                <a:latin typeface="Arial Narrow" panose="020B0606020202030204" pitchFamily="34" charset="0"/>
              </a:rPr>
              <a:t>&amp; </a:t>
            </a:r>
            <a:r>
              <a:rPr lang="en-US" sz="2300" b="1" dirty="0" err="1" smtClean="0">
                <a:latin typeface="Arial Narrow" panose="020B0606020202030204" pitchFamily="34" charset="0"/>
              </a:rPr>
              <a:t>Engg</a:t>
            </a:r>
            <a:r>
              <a:rPr lang="en-US" sz="2300" b="1" dirty="0" smtClean="0">
                <a:latin typeface="Arial Narrow" panose="020B0606020202030204" pitchFamily="34" charset="0"/>
              </a:rPr>
              <a:t>.,</a:t>
            </a:r>
          </a:p>
          <a:p>
            <a:r>
              <a:rPr lang="en-US" sz="2300" b="1" dirty="0" smtClean="0">
                <a:latin typeface="Arial Narrow" panose="020B0606020202030204" pitchFamily="34" charset="0"/>
              </a:rPr>
              <a:t>Indian Institute of Technology </a:t>
            </a:r>
            <a:r>
              <a:rPr lang="en-US" sz="2300" b="1" dirty="0" err="1" smtClean="0">
                <a:latin typeface="Arial Narrow" panose="020B0606020202030204" pitchFamily="34" charset="0"/>
              </a:rPr>
              <a:t>Kharagpur</a:t>
            </a:r>
            <a:endParaRPr lang="en-US" sz="2300" b="1" dirty="0">
              <a:latin typeface="Arial Narrow" panose="020B0606020202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09987" y="2842802"/>
            <a:ext cx="179848" cy="15196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spcCol="0"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1943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Design Issue: </a:t>
            </a:r>
            <a:r>
              <a:rPr lang="en-IN" dirty="0" smtClean="0"/>
              <a:t>Caching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/>
              <a:t>Cache </a:t>
            </a:r>
            <a:r>
              <a:rPr lang="en-IN" sz="2800" dirty="0" smtClean="0"/>
              <a:t>location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Granularity </a:t>
            </a:r>
            <a:r>
              <a:rPr lang="en-IN" sz="2800" dirty="0"/>
              <a:t>of cached </a:t>
            </a:r>
            <a:r>
              <a:rPr lang="en-IN" sz="2800" dirty="0" smtClean="0"/>
              <a:t>data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Update policy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Cache </a:t>
            </a:r>
            <a:r>
              <a:rPr lang="en-IN" sz="2800" dirty="0"/>
              <a:t>consistency</a:t>
            </a:r>
            <a:endParaRPr lang="en-IN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7044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Cache Location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/>
              <a:t>In client memory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Faster </a:t>
            </a:r>
            <a:r>
              <a:rPr lang="en-IN" sz="2800" dirty="0"/>
              <a:t>access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Good </a:t>
            </a:r>
            <a:r>
              <a:rPr lang="en-IN" sz="2800" dirty="0"/>
              <a:t>when local usage is transient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Enables </a:t>
            </a:r>
            <a:r>
              <a:rPr lang="en-IN" sz="2800" dirty="0"/>
              <a:t>diskless workstations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On </a:t>
            </a:r>
            <a:r>
              <a:rPr lang="en-IN" sz="2800" dirty="0"/>
              <a:t>client disk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Good </a:t>
            </a:r>
            <a:r>
              <a:rPr lang="en-IN" sz="2800" dirty="0"/>
              <a:t>when local usage dominates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Can </a:t>
            </a:r>
            <a:r>
              <a:rPr lang="en-IN" sz="2800" dirty="0"/>
              <a:t>cache larger files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Helps </a:t>
            </a:r>
            <a:r>
              <a:rPr lang="en-IN" sz="2800" dirty="0"/>
              <a:t>protect clients from server crashes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80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Granularity of Cached Data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/>
              <a:t>Whole file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Easier </a:t>
            </a:r>
            <a:r>
              <a:rPr lang="en-IN" sz="2800" dirty="0"/>
              <a:t>to maintain consistency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High </a:t>
            </a:r>
            <a:r>
              <a:rPr lang="en-IN" sz="2800" dirty="0"/>
              <a:t>transfer time, specially if only a small part of the file </a:t>
            </a:r>
            <a:r>
              <a:rPr lang="en-IN" sz="2800" dirty="0" smtClean="0"/>
              <a:t>is accessed</a:t>
            </a:r>
            <a:endParaRPr lang="en-IN" sz="28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One </a:t>
            </a:r>
            <a:r>
              <a:rPr lang="en-IN" sz="2800" dirty="0"/>
              <a:t>or more blocks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Low </a:t>
            </a:r>
            <a:r>
              <a:rPr lang="en-IN" sz="2800" dirty="0"/>
              <a:t>transfer time, transfer as and when needed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More </a:t>
            </a:r>
            <a:r>
              <a:rPr lang="en-IN" sz="2800" dirty="0"/>
              <a:t>complex consistency issues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In </a:t>
            </a:r>
            <a:r>
              <a:rPr lang="en-IN" sz="2800" dirty="0"/>
              <a:t>general, increasing granularity means </a:t>
            </a:r>
            <a:r>
              <a:rPr lang="en-IN" sz="2800" dirty="0" smtClean="0"/>
              <a:t>higher chance </a:t>
            </a:r>
            <a:r>
              <a:rPr lang="en-IN" sz="2800" dirty="0"/>
              <a:t>of finding next accessed data, but </a:t>
            </a:r>
            <a:r>
              <a:rPr lang="en-IN" sz="2800" dirty="0" smtClean="0"/>
              <a:t>also higher </a:t>
            </a:r>
            <a:r>
              <a:rPr lang="en-IN" sz="2800" dirty="0"/>
              <a:t>transfer time</a:t>
            </a:r>
            <a:endParaRPr lang="en-IN" sz="2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3599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Cache Update Policies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When </a:t>
            </a:r>
            <a:r>
              <a:rPr lang="en-IN" sz="2800" dirty="0"/>
              <a:t>is cached data at the client updated in the </a:t>
            </a:r>
            <a:r>
              <a:rPr lang="en-IN" sz="2800" dirty="0" smtClean="0"/>
              <a:t>master file</a:t>
            </a:r>
            <a:r>
              <a:rPr lang="en-IN" sz="2800" dirty="0"/>
              <a:t>?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u="sng" dirty="0" smtClean="0">
                <a:solidFill>
                  <a:srgbClr val="FF0000"/>
                </a:solidFill>
              </a:rPr>
              <a:t>Write-through </a:t>
            </a:r>
            <a:r>
              <a:rPr lang="en-IN" sz="2800" dirty="0"/>
              <a:t>– write data through to disk when cache </a:t>
            </a:r>
            <a:r>
              <a:rPr lang="en-IN" sz="2800" dirty="0" smtClean="0"/>
              <a:t>is updated</a:t>
            </a:r>
            <a:endParaRPr lang="en-IN" sz="2800" dirty="0"/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Reliable</a:t>
            </a:r>
            <a:r>
              <a:rPr lang="en-IN" sz="2800" dirty="0"/>
              <a:t>, but poor performance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u="sng" dirty="0" smtClean="0">
                <a:solidFill>
                  <a:srgbClr val="FF0000"/>
                </a:solidFill>
              </a:rPr>
              <a:t>Delayed-write </a:t>
            </a:r>
            <a:r>
              <a:rPr lang="en-IN" sz="2800" dirty="0"/>
              <a:t>– cache and then write to the server later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Write </a:t>
            </a:r>
            <a:r>
              <a:rPr lang="en-IN" sz="2800" dirty="0"/>
              <a:t>operations complete quickly; some data may be </a:t>
            </a:r>
            <a:r>
              <a:rPr lang="en-IN" sz="2800" dirty="0" smtClean="0"/>
              <a:t>overwritten in </a:t>
            </a:r>
            <a:r>
              <a:rPr lang="en-IN" sz="2800" dirty="0"/>
              <a:t>cache, saving needless network I/O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Poor </a:t>
            </a:r>
            <a:r>
              <a:rPr lang="en-IN" sz="2800" dirty="0"/>
              <a:t>reliability</a:t>
            </a:r>
          </a:p>
          <a:p>
            <a:pPr marL="1628775" lvl="2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Unwritten </a:t>
            </a:r>
            <a:r>
              <a:rPr lang="en-IN" sz="2800" dirty="0"/>
              <a:t>data may be lost when client machine crashes</a:t>
            </a:r>
          </a:p>
          <a:p>
            <a:pPr marL="1628775" lvl="2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Inconsistent </a:t>
            </a:r>
            <a:r>
              <a:rPr lang="en-IN" sz="2800" dirty="0"/>
              <a:t>data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Variation </a:t>
            </a:r>
            <a:r>
              <a:rPr lang="en-IN" sz="2800" dirty="0"/>
              <a:t>– write dirty blocks back at regular intervals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00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Cache Consistency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/>
              <a:t>Is locally cached copy of the data consistent with </a:t>
            </a:r>
            <a:r>
              <a:rPr lang="en-IN" sz="2800" dirty="0" smtClean="0"/>
              <a:t>the master </a:t>
            </a:r>
            <a:r>
              <a:rPr lang="en-IN" sz="2800" dirty="0"/>
              <a:t>copy?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Client-initiated </a:t>
            </a:r>
            <a:r>
              <a:rPr lang="en-IN" sz="2800" dirty="0"/>
              <a:t>approach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Client </a:t>
            </a:r>
            <a:r>
              <a:rPr lang="en-IN" sz="2800" dirty="0"/>
              <a:t>initiates a validity check with server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Server </a:t>
            </a:r>
            <a:r>
              <a:rPr lang="en-IN" sz="2800" dirty="0"/>
              <a:t>verifies local data with the master copy</a:t>
            </a:r>
          </a:p>
          <a:p>
            <a:pPr marL="1628775" lvl="2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Can </a:t>
            </a:r>
            <a:r>
              <a:rPr lang="en-IN" sz="2800" dirty="0"/>
              <a:t>use </a:t>
            </a:r>
            <a:r>
              <a:rPr lang="en-IN" sz="2800" dirty="0" smtClean="0"/>
              <a:t>timestamps</a:t>
            </a:r>
            <a:r>
              <a:rPr lang="en-IN" sz="2800" dirty="0"/>
              <a:t>, version no….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Server-initiated </a:t>
            </a:r>
            <a:r>
              <a:rPr lang="en-IN" sz="2800" dirty="0"/>
              <a:t>approach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Server </a:t>
            </a:r>
            <a:r>
              <a:rPr lang="en-IN" sz="2800" dirty="0"/>
              <a:t>records (parts of) files cached in each client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When </a:t>
            </a:r>
            <a:r>
              <a:rPr lang="en-IN" sz="2800" dirty="0"/>
              <a:t>server detects a potential inconsistency, </a:t>
            </a:r>
            <a:r>
              <a:rPr lang="en-IN" sz="2800" dirty="0" smtClean="0"/>
              <a:t>it invalidates </a:t>
            </a:r>
            <a:r>
              <a:rPr lang="en-IN" sz="2800" dirty="0"/>
              <a:t>the client caches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1461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Sharing Semantics in DFS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1987" y="1085850"/>
            <a:ext cx="11551444" cy="5638800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/>
              <a:t>Unix Semantics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Read </a:t>
            </a:r>
            <a:r>
              <a:rPr lang="en-IN" sz="2800" dirty="0"/>
              <a:t>after write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Every </a:t>
            </a:r>
            <a:r>
              <a:rPr lang="en-IN" sz="2800" dirty="0"/>
              <a:t>change becomes instantly visible to </a:t>
            </a:r>
            <a:r>
              <a:rPr lang="en-IN" sz="2800" dirty="0" smtClean="0"/>
              <a:t>all processes</a:t>
            </a:r>
            <a:endParaRPr lang="en-IN" sz="28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Session </a:t>
            </a:r>
            <a:r>
              <a:rPr lang="en-IN" sz="2800" dirty="0"/>
              <a:t>Semantics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Same </a:t>
            </a:r>
            <a:r>
              <a:rPr lang="en-IN" sz="2800" dirty="0"/>
              <a:t>as </a:t>
            </a:r>
            <a:r>
              <a:rPr lang="en-IN" sz="2800" dirty="0" err="1"/>
              <a:t>unix</a:t>
            </a:r>
            <a:r>
              <a:rPr lang="en-IN" sz="2800" dirty="0"/>
              <a:t> semantics for local clients of a file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For </a:t>
            </a:r>
            <a:r>
              <a:rPr lang="en-IN" sz="2800" dirty="0"/>
              <a:t>remote clients, changes to a file are initially </a:t>
            </a:r>
            <a:r>
              <a:rPr lang="en-IN" sz="2800" dirty="0" smtClean="0"/>
              <a:t>visible to </a:t>
            </a:r>
            <a:r>
              <a:rPr lang="en-IN" sz="2800" dirty="0"/>
              <a:t>the process that modified the file. Only when the </a:t>
            </a:r>
            <a:r>
              <a:rPr lang="en-IN" sz="2800" dirty="0" smtClean="0"/>
              <a:t>file is </a:t>
            </a:r>
            <a:r>
              <a:rPr lang="en-IN" sz="2800" dirty="0"/>
              <a:t>closed, the changes are visible to other processes.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Immutable </a:t>
            </a:r>
            <a:r>
              <a:rPr lang="en-IN" sz="2800" dirty="0"/>
              <a:t>files</a:t>
            </a:r>
            <a:endParaRPr lang="en-IN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7964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Stateless vs </a:t>
            </a:r>
            <a:r>
              <a:rPr lang="en-IN" dirty="0" err="1"/>
              <a:t>Stateful</a:t>
            </a:r>
            <a:r>
              <a:rPr lang="en-IN" dirty="0"/>
              <a:t> Service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/>
              <a:t>Stateless service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No </a:t>
            </a:r>
            <a:r>
              <a:rPr lang="en-IN" sz="2800" dirty="0"/>
              <a:t>open and close calls to access files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Each </a:t>
            </a:r>
            <a:r>
              <a:rPr lang="en-IN" sz="2800" dirty="0"/>
              <a:t>request identifies the file and position in file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No </a:t>
            </a:r>
            <a:r>
              <a:rPr lang="en-IN" sz="2800" dirty="0"/>
              <a:t>client state information in server by </a:t>
            </a:r>
            <a:r>
              <a:rPr lang="en-IN" sz="2800" dirty="0" smtClean="0"/>
              <a:t>making each </a:t>
            </a:r>
            <a:r>
              <a:rPr lang="en-IN" sz="2800" dirty="0"/>
              <a:t>request self-contained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Advantages</a:t>
            </a:r>
            <a:endParaRPr lang="en-IN" sz="2800" dirty="0"/>
          </a:p>
          <a:p>
            <a:pPr marL="1628775" lvl="2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Better </a:t>
            </a:r>
            <a:r>
              <a:rPr lang="en-IN" sz="2800" dirty="0"/>
              <a:t>failure recovery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Disadvantage</a:t>
            </a:r>
            <a:endParaRPr lang="en-IN" sz="2800" dirty="0"/>
          </a:p>
          <a:p>
            <a:pPr marL="1628775" lvl="2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Longer </a:t>
            </a:r>
            <a:r>
              <a:rPr lang="en-IN" sz="2800" dirty="0"/>
              <a:t>request messages, longer processing time</a:t>
            </a:r>
            <a:endParaRPr lang="en-IN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 smtClean="0"/>
              <a:t>INDIAN INSTITUTE OF TECHNOLOGY KHARAGPUR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6119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err="1" smtClean="0"/>
              <a:t>Stateful</a:t>
            </a:r>
            <a:r>
              <a:rPr lang="en-IN" sz="2800" dirty="0" smtClean="0"/>
              <a:t> </a:t>
            </a:r>
            <a:r>
              <a:rPr lang="en-IN" sz="2800" dirty="0"/>
              <a:t>Service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Client </a:t>
            </a:r>
            <a:r>
              <a:rPr lang="en-IN" sz="2800" dirty="0"/>
              <a:t>opens a file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Server </a:t>
            </a:r>
            <a:r>
              <a:rPr lang="en-IN" sz="2800" dirty="0"/>
              <a:t>fetches information about file from disk, stores </a:t>
            </a:r>
            <a:r>
              <a:rPr lang="en-IN" sz="2800" dirty="0" smtClean="0"/>
              <a:t>in server </a:t>
            </a:r>
            <a:r>
              <a:rPr lang="en-IN" sz="2800" dirty="0"/>
              <a:t>memory</a:t>
            </a:r>
          </a:p>
          <a:p>
            <a:pPr marL="1628775" lvl="2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Returns </a:t>
            </a:r>
            <a:r>
              <a:rPr lang="en-IN" sz="2800" dirty="0"/>
              <a:t>to client a connection identifier unique </a:t>
            </a:r>
            <a:r>
              <a:rPr lang="en-IN" sz="2800" dirty="0" smtClean="0"/>
              <a:t>to client </a:t>
            </a:r>
            <a:r>
              <a:rPr lang="en-IN" sz="2800" dirty="0"/>
              <a:t>and open file</a:t>
            </a:r>
          </a:p>
          <a:p>
            <a:pPr marL="1628775" lvl="2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Identifier </a:t>
            </a:r>
            <a:r>
              <a:rPr lang="en-IN" sz="2800" dirty="0"/>
              <a:t>used for subsequent accesses until </a:t>
            </a:r>
            <a:r>
              <a:rPr lang="en-IN" sz="2800" dirty="0" smtClean="0"/>
              <a:t>session ends</a:t>
            </a:r>
            <a:endParaRPr lang="en-IN" sz="2800" dirty="0"/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Server </a:t>
            </a:r>
            <a:r>
              <a:rPr lang="en-IN" sz="2800" dirty="0"/>
              <a:t>must reclaim space used by no longer active clients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Advantages</a:t>
            </a:r>
            <a:endParaRPr lang="en-IN" sz="2800" dirty="0"/>
          </a:p>
          <a:p>
            <a:pPr marL="1628775" lvl="2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Increased </a:t>
            </a:r>
            <a:r>
              <a:rPr lang="en-IN" sz="2800" dirty="0"/>
              <a:t>performance; fewer disk accesses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Disadvantages</a:t>
            </a:r>
            <a:endParaRPr lang="en-IN" sz="2800" dirty="0"/>
          </a:p>
          <a:p>
            <a:pPr marL="1628775" lvl="2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Poor </a:t>
            </a:r>
            <a:r>
              <a:rPr lang="en-IN" sz="2800" dirty="0"/>
              <a:t>failure recovery</a:t>
            </a:r>
          </a:p>
        </p:txBody>
      </p:sp>
    </p:spTree>
    <p:extLst>
      <p:ext uri="{BB962C8B-B14F-4D97-AF65-F5344CB8AC3E}">
        <p14:creationId xmlns:p14="http://schemas.microsoft.com/office/powerpoint/2010/main" val="7811920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652587" y="489908"/>
            <a:ext cx="10347723" cy="1200150"/>
          </a:xfrm>
        </p:spPr>
        <p:txBody>
          <a:bodyPr/>
          <a:lstStyle/>
          <a:p>
            <a:r>
              <a:rPr lang="en-IN" dirty="0"/>
              <a:t>Network File System (NFS)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332767" y="1695450"/>
            <a:ext cx="8086010" cy="88011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700" b="1" kern="1200" cap="all" spc="135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0" algn="ctr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2300" b="1" kern="1200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028700" indent="0" algn="ctr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2300" b="1" kern="1200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543050" indent="0" algn="ctr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2300" b="1" kern="1200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057400" indent="0" algn="ctr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2300" b="1" kern="1200" baseline="0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571750" indent="0" algn="ctr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86100" indent="0" algn="ctr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00450" indent="0" algn="ctr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14800" indent="0" algn="ctr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i="1" cap="none" smtClean="0"/>
              <a:t>CS60002: Distributed Systems</a:t>
            </a:r>
            <a:endParaRPr lang="en-IN" i="1" cap="none" dirty="0"/>
          </a:p>
        </p:txBody>
      </p:sp>
      <p:sp>
        <p:nvSpPr>
          <p:cNvPr id="9" name="TextBox 8"/>
          <p:cNvSpPr txBox="1"/>
          <p:nvPr/>
        </p:nvSpPr>
        <p:spPr>
          <a:xfrm>
            <a:off x="3889835" y="2842803"/>
            <a:ext cx="4917308" cy="1519647"/>
          </a:xfrm>
          <a:prstGeom prst="rect">
            <a:avLst/>
          </a:prstGeom>
          <a:noFill/>
        </p:spPr>
        <p:txBody>
          <a:bodyPr wrap="none" lIns="102870" tIns="51435" rIns="102870" bIns="51435" rtlCol="0">
            <a:spAutoFit/>
          </a:bodyPr>
          <a:lstStyle/>
          <a:p>
            <a:r>
              <a:rPr lang="en-US" sz="2300" b="1" dirty="0">
                <a:latin typeface="Arial Narrow" panose="020B0606020202030204" pitchFamily="34" charset="0"/>
              </a:rPr>
              <a:t>Antonio </a:t>
            </a:r>
            <a:r>
              <a:rPr lang="en-US" sz="2300" b="1" dirty="0" err="1">
                <a:latin typeface="Arial Narrow" panose="020B0606020202030204" pitchFamily="34" charset="0"/>
              </a:rPr>
              <a:t>Bruto</a:t>
            </a:r>
            <a:r>
              <a:rPr lang="en-US" sz="2300" b="1" dirty="0">
                <a:latin typeface="Arial Narrow" panose="020B0606020202030204" pitchFamily="34" charset="0"/>
              </a:rPr>
              <a:t> da Costa</a:t>
            </a:r>
          </a:p>
          <a:p>
            <a:r>
              <a:rPr lang="en-US" sz="2300" b="1" dirty="0">
                <a:latin typeface="Arial Narrow" panose="020B0606020202030204" pitchFamily="34" charset="0"/>
              </a:rPr>
              <a:t>Ph.D. Student, Formal Methods Lab,</a:t>
            </a:r>
          </a:p>
          <a:p>
            <a:r>
              <a:rPr lang="en-US" sz="2300" b="1" dirty="0" smtClean="0">
                <a:latin typeface="Arial Narrow" panose="020B0606020202030204" pitchFamily="34" charset="0"/>
              </a:rPr>
              <a:t>Dept</a:t>
            </a:r>
            <a:r>
              <a:rPr lang="en-US" sz="2300" b="1" dirty="0">
                <a:latin typeface="Arial Narrow" panose="020B0606020202030204" pitchFamily="34" charset="0"/>
              </a:rPr>
              <a:t>. of Computer </a:t>
            </a:r>
            <a:r>
              <a:rPr lang="en-US" sz="2300" b="1" dirty="0" smtClean="0">
                <a:latin typeface="Arial Narrow" panose="020B0606020202030204" pitchFamily="34" charset="0"/>
              </a:rPr>
              <a:t>Sc. </a:t>
            </a:r>
            <a:r>
              <a:rPr lang="en-US" sz="2300" b="1" dirty="0">
                <a:latin typeface="Arial Narrow" panose="020B0606020202030204" pitchFamily="34" charset="0"/>
              </a:rPr>
              <a:t>&amp; </a:t>
            </a:r>
            <a:r>
              <a:rPr lang="en-US" sz="2300" b="1" dirty="0" err="1" smtClean="0">
                <a:latin typeface="Arial Narrow" panose="020B0606020202030204" pitchFamily="34" charset="0"/>
              </a:rPr>
              <a:t>Engg</a:t>
            </a:r>
            <a:r>
              <a:rPr lang="en-US" sz="2300" b="1" dirty="0" smtClean="0">
                <a:latin typeface="Arial Narrow" panose="020B0606020202030204" pitchFamily="34" charset="0"/>
              </a:rPr>
              <a:t>.,</a:t>
            </a:r>
          </a:p>
          <a:p>
            <a:r>
              <a:rPr lang="en-US" sz="2300" b="1" dirty="0" smtClean="0">
                <a:latin typeface="Arial Narrow" panose="020B0606020202030204" pitchFamily="34" charset="0"/>
              </a:rPr>
              <a:t>Indian Institute of Technology </a:t>
            </a:r>
            <a:r>
              <a:rPr lang="en-US" sz="2300" b="1" dirty="0" err="1" smtClean="0">
                <a:latin typeface="Arial Narrow" panose="020B0606020202030204" pitchFamily="34" charset="0"/>
              </a:rPr>
              <a:t>Kharagpur</a:t>
            </a:r>
            <a:endParaRPr lang="en-US" sz="2300" b="1" dirty="0">
              <a:latin typeface="Arial Narrow" panose="020B0606020202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09987" y="2842802"/>
            <a:ext cx="179848" cy="15196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spcCol="0"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113771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Main Idea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/>
              <a:t>Server exports parts of a filesystem to clients (</a:t>
            </a:r>
            <a:r>
              <a:rPr lang="en-IN" sz="2800" dirty="0" smtClean="0"/>
              <a:t>Ex. specified </a:t>
            </a:r>
            <a:r>
              <a:rPr lang="en-IN" sz="2800" dirty="0"/>
              <a:t>in /</a:t>
            </a:r>
            <a:r>
              <a:rPr lang="en-IN" sz="2800" dirty="0" err="1"/>
              <a:t>etc</a:t>
            </a:r>
            <a:r>
              <a:rPr lang="en-IN" sz="2800" dirty="0"/>
              <a:t>/exports file in Linux)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Clients </a:t>
            </a:r>
            <a:r>
              <a:rPr lang="en-IN" sz="2800" dirty="0"/>
              <a:t>“mount” server exported namespace at </a:t>
            </a:r>
            <a:r>
              <a:rPr lang="en-IN" sz="2800" dirty="0" smtClean="0"/>
              <a:t>specific mount </a:t>
            </a:r>
            <a:r>
              <a:rPr lang="en-IN" sz="2800" dirty="0"/>
              <a:t>points in its namespace tree (specified </a:t>
            </a:r>
            <a:r>
              <a:rPr lang="en-IN" sz="2800" dirty="0" smtClean="0"/>
              <a:t>in /</a:t>
            </a:r>
            <a:r>
              <a:rPr lang="en-IN" sz="2800" dirty="0" err="1" smtClean="0"/>
              <a:t>etc</a:t>
            </a:r>
            <a:r>
              <a:rPr lang="en-IN" sz="2800" dirty="0" smtClean="0"/>
              <a:t>/</a:t>
            </a:r>
            <a:r>
              <a:rPr lang="en-IN" sz="2800" dirty="0" err="1" smtClean="0"/>
              <a:t>fstab</a:t>
            </a:r>
            <a:r>
              <a:rPr lang="en-IN" sz="2800" dirty="0" smtClean="0"/>
              <a:t> </a:t>
            </a:r>
            <a:r>
              <a:rPr lang="en-IN" sz="2800" dirty="0"/>
              <a:t>in Linux; can be mounted separately by </a:t>
            </a:r>
            <a:r>
              <a:rPr lang="en-IN" sz="2800" dirty="0" smtClean="0"/>
              <a:t>mount command </a:t>
            </a:r>
            <a:r>
              <a:rPr lang="en-IN" sz="2800" dirty="0"/>
              <a:t>also)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Same </a:t>
            </a:r>
            <a:r>
              <a:rPr lang="en-IN" sz="2800" dirty="0"/>
              <a:t>server filesystem can be mounted at </a:t>
            </a:r>
            <a:r>
              <a:rPr lang="en-IN" sz="2800" dirty="0" smtClean="0"/>
              <a:t>different mount </a:t>
            </a:r>
            <a:r>
              <a:rPr lang="en-IN" sz="2800" dirty="0"/>
              <a:t>points at different clients, so no single </a:t>
            </a:r>
            <a:r>
              <a:rPr lang="en-IN" sz="2800" dirty="0" smtClean="0"/>
              <a:t>global name </a:t>
            </a:r>
            <a:r>
              <a:rPr lang="en-IN" sz="2800" dirty="0"/>
              <a:t>space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Mounts </a:t>
            </a:r>
            <a:r>
              <a:rPr lang="en-IN" sz="2800" dirty="0"/>
              <a:t>can be cascaded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But </a:t>
            </a:r>
            <a:r>
              <a:rPr lang="en-IN" sz="2800" dirty="0"/>
              <a:t>client must mount from different servers explicitly itself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087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a Distributed File System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4399" y="1295400"/>
            <a:ext cx="10948987" cy="520065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Clr>
                <a:srgbClr val="003192"/>
              </a:buClr>
            </a:pPr>
            <a:r>
              <a:rPr lang="en-US" sz="2400" dirty="0" smtClean="0">
                <a:solidFill>
                  <a:srgbClr val="003192"/>
                </a:solidFill>
              </a:rPr>
              <a:t>DFS: distributed implementation of a file system</a:t>
            </a:r>
          </a:p>
          <a:p>
            <a:pPr lvl="2">
              <a:buClr>
                <a:srgbClr val="003192"/>
              </a:buClr>
            </a:pPr>
            <a:r>
              <a:rPr lang="en-US" sz="2400" dirty="0" smtClean="0">
                <a:solidFill>
                  <a:srgbClr val="003192"/>
                </a:solidFill>
              </a:rPr>
              <a:t>Files, file servers, and users are all dispersed around the network</a:t>
            </a:r>
            <a:endParaRPr lang="en-US" sz="2400" dirty="0" smtClean="0">
              <a:solidFill>
                <a:srgbClr val="003192"/>
              </a:solidFill>
            </a:endParaRPr>
          </a:p>
          <a:p>
            <a:pPr lvl="1">
              <a:buClr>
                <a:srgbClr val="003192"/>
              </a:buClr>
            </a:pPr>
            <a:r>
              <a:rPr lang="en-US" sz="2400" dirty="0" smtClean="0">
                <a:solidFill>
                  <a:srgbClr val="003192"/>
                </a:solidFill>
              </a:rPr>
              <a:t>Main Goal: DFS should look like a centralized file system to a user</a:t>
            </a:r>
          </a:p>
          <a:p>
            <a:pPr lvl="2">
              <a:buClr>
                <a:srgbClr val="003192"/>
              </a:buClr>
            </a:pPr>
            <a:r>
              <a:rPr lang="en-US" sz="2400" dirty="0" smtClean="0">
                <a:solidFill>
                  <a:srgbClr val="003192"/>
                </a:solidFill>
              </a:rPr>
              <a:t>Ability to open and update any file on any machine on the network</a:t>
            </a:r>
          </a:p>
          <a:p>
            <a:pPr lvl="2">
              <a:buClr>
                <a:srgbClr val="003192"/>
              </a:buClr>
            </a:pPr>
            <a:r>
              <a:rPr lang="en-US" sz="2400" dirty="0" smtClean="0">
                <a:solidFill>
                  <a:srgbClr val="003192"/>
                </a:solidFill>
              </a:rPr>
              <a:t>Ability to share files, the same as shared local files</a:t>
            </a:r>
          </a:p>
          <a:p>
            <a:pPr marL="308610" lvl="1" indent="0">
              <a:buClr>
                <a:srgbClr val="003192"/>
              </a:buClr>
              <a:buNone/>
            </a:pPr>
            <a:endParaRPr lang="en-US" sz="2400" dirty="0" smtClean="0">
              <a:solidFill>
                <a:srgbClr val="003192"/>
              </a:solidFill>
            </a:endParaRPr>
          </a:p>
          <a:p>
            <a:pPr marL="308610" lvl="1" indent="0">
              <a:buClr>
                <a:srgbClr val="003192"/>
              </a:buCl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DESIGN GOALS</a:t>
            </a:r>
          </a:p>
          <a:p>
            <a:pPr lvl="1">
              <a:buClr>
                <a:srgbClr val="003192"/>
              </a:buClr>
            </a:pPr>
            <a:r>
              <a:rPr lang="en-US" sz="2400" dirty="0" smtClean="0">
                <a:solidFill>
                  <a:srgbClr val="003192"/>
                </a:solidFill>
              </a:rPr>
              <a:t>Network Transparency</a:t>
            </a:r>
          </a:p>
          <a:p>
            <a:pPr lvl="1">
              <a:buClr>
                <a:srgbClr val="003192"/>
              </a:buClr>
            </a:pPr>
            <a:r>
              <a:rPr lang="en-US" sz="2400" dirty="0" smtClean="0">
                <a:solidFill>
                  <a:srgbClr val="003192"/>
                </a:solidFill>
              </a:rPr>
              <a:t>High Availability</a:t>
            </a:r>
          </a:p>
          <a:p>
            <a:pPr lvl="1">
              <a:buClr>
                <a:srgbClr val="003192"/>
              </a:buClr>
            </a:pPr>
            <a:r>
              <a:rPr lang="en-US" sz="2400" dirty="0" smtClean="0">
                <a:solidFill>
                  <a:srgbClr val="003192"/>
                </a:solidFill>
              </a:rPr>
              <a:t>Scalability</a:t>
            </a:r>
          </a:p>
          <a:p>
            <a:pPr lvl="1">
              <a:buClr>
                <a:srgbClr val="003192"/>
              </a:buClr>
            </a:pPr>
            <a:r>
              <a:rPr lang="en-US" sz="2400" dirty="0" smtClean="0">
                <a:solidFill>
                  <a:srgbClr val="003192"/>
                </a:solidFill>
              </a:rPr>
              <a:t>Concurrency</a:t>
            </a:r>
            <a:endParaRPr lang="en-US" sz="2400" dirty="0" smtClean="0">
              <a:solidFill>
                <a:srgbClr val="0031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2615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1587" y="518742"/>
            <a:ext cx="10210800" cy="6302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Nested </a:t>
            </a:r>
            <a:r>
              <a:rPr lang="en-IN" i="1" dirty="0"/>
              <a:t>Mounting </a:t>
            </a:r>
            <a:r>
              <a:rPr lang="en-IN" dirty="0"/>
              <a:t>(NFS v3)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669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Basic NFS Architecture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3074" name="Picture 2" descr="http://cse.csusb.edu/tongyu/courses/cs660/images/11/nf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340" y="1009650"/>
            <a:ext cx="11004648" cy="556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86469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Other </a:t>
            </a:r>
            <a:r>
              <a:rPr lang="en-IN" dirty="0" smtClean="0"/>
              <a:t>details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1987" y="1009650"/>
            <a:ext cx="11551444" cy="5312331"/>
          </a:xfrm>
        </p:spPr>
        <p:txBody>
          <a:bodyPr>
            <a:no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Location </a:t>
            </a:r>
            <a:r>
              <a:rPr lang="en-IN" sz="2400" dirty="0"/>
              <a:t>transparent naming (host id </a:t>
            </a:r>
            <a:r>
              <a:rPr lang="en-IN" sz="2400" dirty="0" smtClean="0"/>
              <a:t>needed only </a:t>
            </a:r>
            <a:r>
              <a:rPr lang="en-IN" sz="2400" dirty="0"/>
              <a:t>during mount)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Pathname </a:t>
            </a:r>
            <a:r>
              <a:rPr lang="en-IN" sz="2400" dirty="0"/>
              <a:t>translation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Look </a:t>
            </a:r>
            <a:r>
              <a:rPr lang="en-IN" sz="2400" dirty="0"/>
              <a:t>up each component in the </a:t>
            </a:r>
            <a:r>
              <a:rPr lang="en-IN" sz="2400" dirty="0" smtClean="0"/>
              <a:t>pathname recursively</a:t>
            </a:r>
            <a:endParaRPr lang="en-IN" sz="2400" dirty="0"/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Lookup </a:t>
            </a:r>
            <a:r>
              <a:rPr lang="en-IN" sz="2400" dirty="0"/>
              <a:t>call made to server when a </a:t>
            </a:r>
            <a:r>
              <a:rPr lang="en-IN" sz="2400" dirty="0" smtClean="0"/>
              <a:t>mount point </a:t>
            </a:r>
            <a:r>
              <a:rPr lang="en-IN" sz="2400" dirty="0"/>
              <a:t>is crossed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Cascading </a:t>
            </a:r>
            <a:r>
              <a:rPr lang="en-IN" sz="2400" dirty="0"/>
              <a:t>mounts can involve </a:t>
            </a:r>
            <a:r>
              <a:rPr lang="en-IN" sz="2400" dirty="0" smtClean="0"/>
              <a:t>multiple servers </a:t>
            </a:r>
            <a:r>
              <a:rPr lang="en-IN" sz="2400" dirty="0"/>
              <a:t>during </a:t>
            </a:r>
            <a:r>
              <a:rPr lang="en-IN" sz="2400" dirty="0" smtClean="0"/>
              <a:t>translation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/>
              <a:t>Set of operations provided for operations on files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Lookup</a:t>
            </a:r>
            <a:r>
              <a:rPr lang="en-IN" sz="2400" dirty="0"/>
              <a:t>, read, write, </a:t>
            </a:r>
            <a:r>
              <a:rPr lang="en-IN" sz="2400" dirty="0" err="1"/>
              <a:t>mkdir</a:t>
            </a:r>
            <a:r>
              <a:rPr lang="en-IN" sz="2400" dirty="0"/>
              <a:t>, rename, </a:t>
            </a:r>
            <a:r>
              <a:rPr lang="en-IN" sz="2400" dirty="0" err="1"/>
              <a:t>rmdir</a:t>
            </a:r>
            <a:r>
              <a:rPr lang="en-IN" sz="2400" dirty="0"/>
              <a:t>, </a:t>
            </a:r>
            <a:r>
              <a:rPr lang="en-IN" sz="2400" dirty="0" err="1"/>
              <a:t>readdir</a:t>
            </a:r>
            <a:r>
              <a:rPr lang="en-IN" sz="2400" dirty="0"/>
              <a:t>, </a:t>
            </a:r>
            <a:r>
              <a:rPr lang="en-IN" sz="2400" dirty="0" err="1" smtClean="0"/>
              <a:t>getattr</a:t>
            </a:r>
            <a:r>
              <a:rPr lang="en-IN" sz="2400" dirty="0" smtClean="0"/>
              <a:t>, </a:t>
            </a:r>
            <a:r>
              <a:rPr lang="en-IN" sz="2400" dirty="0" err="1" smtClean="0"/>
              <a:t>setattr</a:t>
            </a:r>
            <a:r>
              <a:rPr lang="en-IN" sz="2400" dirty="0"/>
              <a:t>…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No </a:t>
            </a:r>
            <a:r>
              <a:rPr lang="en-IN" sz="2400" dirty="0"/>
              <a:t>open or close calls (stateless server)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Most </a:t>
            </a:r>
            <a:r>
              <a:rPr lang="en-IN" sz="2400" dirty="0"/>
              <a:t>data-modifying calls are synchronous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Most </a:t>
            </a:r>
            <a:r>
              <a:rPr lang="en-IN" sz="2400" dirty="0"/>
              <a:t>calls work on an opaque (to client) file </a:t>
            </a:r>
            <a:r>
              <a:rPr lang="en-IN" sz="2400" dirty="0" smtClean="0"/>
              <a:t>handle returned </a:t>
            </a:r>
            <a:r>
              <a:rPr lang="en-IN" sz="2400" dirty="0"/>
              <a:t>to the client by the server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Uniquely </a:t>
            </a:r>
            <a:r>
              <a:rPr lang="en-IN" sz="2400" dirty="0"/>
              <a:t>identifies the file in the server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400" dirty="0" smtClean="0"/>
              <a:t>RPC </a:t>
            </a:r>
            <a:r>
              <a:rPr lang="en-IN" sz="2400" dirty="0"/>
              <a:t>(Remote Procedure Call) used to </a:t>
            </a:r>
            <a:r>
              <a:rPr lang="en-IN" sz="2400" dirty="0" smtClean="0"/>
              <a:t>communicate between </a:t>
            </a:r>
            <a:r>
              <a:rPr lang="en-IN" sz="2400" dirty="0"/>
              <a:t>server and client</a:t>
            </a:r>
            <a:endParaRPr lang="en-IN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4545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Caching in NFSv3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 smtClean="0"/>
              <a:t>INDIAN INSTITUTE OF TECHNOLOGY KHARAGPUR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/>
              <a:t>Strictly not part of NFS protocol, but used in </a:t>
            </a:r>
            <a:r>
              <a:rPr lang="en-IN" sz="2800" dirty="0" smtClean="0"/>
              <a:t>practice for </a:t>
            </a:r>
            <a:r>
              <a:rPr lang="en-IN" sz="2800" dirty="0"/>
              <a:t>performance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File </a:t>
            </a:r>
            <a:r>
              <a:rPr lang="en-IN" sz="2800" dirty="0"/>
              <a:t>attributes cached along with file block.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Cached </a:t>
            </a:r>
            <a:r>
              <a:rPr lang="en-IN" sz="2800" dirty="0"/>
              <a:t>file block used subject to </a:t>
            </a:r>
            <a:r>
              <a:rPr lang="en-IN" sz="2800" dirty="0" smtClean="0"/>
              <a:t>consistency checks </a:t>
            </a:r>
            <a:r>
              <a:rPr lang="en-IN" sz="2800" dirty="0"/>
              <a:t>on file attributes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8 </a:t>
            </a:r>
            <a:r>
              <a:rPr lang="en-IN" sz="2800" dirty="0"/>
              <a:t>Kb blocks for v2, negotiable for v3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No </a:t>
            </a:r>
            <a:r>
              <a:rPr lang="en-IN" sz="2800" dirty="0"/>
              <a:t>locking, no synchronization as part of NFS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Separate </a:t>
            </a:r>
            <a:r>
              <a:rPr lang="en-IN" sz="2800" dirty="0"/>
              <a:t>centralized locking mechanism using </a:t>
            </a:r>
            <a:r>
              <a:rPr lang="en-IN" sz="2800" dirty="0" err="1"/>
              <a:t>lockd</a:t>
            </a:r>
            <a:endParaRPr lang="en-IN" sz="28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No </a:t>
            </a:r>
            <a:r>
              <a:rPr lang="en-IN" sz="2800" dirty="0"/>
              <a:t>clear semantics because of caching nature</a:t>
            </a:r>
          </a:p>
        </p:txBody>
      </p:sp>
    </p:spTree>
    <p:extLst>
      <p:ext uri="{BB962C8B-B14F-4D97-AF65-F5344CB8AC3E}">
        <p14:creationId xmlns:p14="http://schemas.microsoft.com/office/powerpoint/2010/main" val="12273840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indent="-342900"/>
            <a:r>
              <a:rPr lang="en-IN" sz="4400" dirty="0"/>
              <a:t>NFS v4 Improvements</a:t>
            </a:r>
            <a:endParaRPr lang="en-IN" sz="4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 smtClean="0"/>
              <a:t>INDIAN INSTITUTE OF TECHNOLOGY KHARAGPUR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Improved </a:t>
            </a:r>
            <a:r>
              <a:rPr lang="en-IN" sz="2800" dirty="0"/>
              <a:t>access and good performance on </a:t>
            </a:r>
            <a:r>
              <a:rPr lang="en-IN" sz="2800" dirty="0" smtClean="0"/>
              <a:t>the Internet</a:t>
            </a:r>
            <a:endParaRPr lang="en-IN" sz="2800" dirty="0"/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Transit </a:t>
            </a:r>
            <a:r>
              <a:rPr lang="en-IN" sz="2800" dirty="0"/>
              <a:t>across firewalls, perform well in high </a:t>
            </a:r>
            <a:r>
              <a:rPr lang="en-IN" sz="2800" dirty="0" smtClean="0"/>
              <a:t>latency low </a:t>
            </a:r>
            <a:r>
              <a:rPr lang="en-IN" sz="2800" dirty="0"/>
              <a:t>bandwidth scenarios, scale to very large </a:t>
            </a:r>
            <a:r>
              <a:rPr lang="en-IN" sz="2800" dirty="0" smtClean="0"/>
              <a:t>numbers of </a:t>
            </a:r>
            <a:r>
              <a:rPr lang="en-IN" sz="2800" dirty="0"/>
              <a:t>clients per server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Strong </a:t>
            </a:r>
            <a:r>
              <a:rPr lang="en-IN" sz="2800" dirty="0"/>
              <a:t>security with negotiation built into the protocol.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Supports </a:t>
            </a:r>
            <a:r>
              <a:rPr lang="en-IN" sz="2800" dirty="0"/>
              <a:t>the RPCSEC_GSS protocol, provides </a:t>
            </a:r>
            <a:r>
              <a:rPr lang="en-IN" sz="2800" dirty="0" smtClean="0"/>
              <a:t>a mechanism </a:t>
            </a:r>
            <a:r>
              <a:rPr lang="en-IN" sz="2800" dirty="0"/>
              <a:t>for clients and servers to </a:t>
            </a:r>
            <a:r>
              <a:rPr lang="en-IN" sz="2800" dirty="0" smtClean="0"/>
              <a:t>negotiate security </a:t>
            </a:r>
            <a:r>
              <a:rPr lang="en-IN" sz="2800" dirty="0"/>
              <a:t>parameters, requires clients and servers </a:t>
            </a:r>
            <a:r>
              <a:rPr lang="en-IN" sz="2800" dirty="0" smtClean="0"/>
              <a:t>to support </a:t>
            </a:r>
            <a:r>
              <a:rPr lang="en-IN" sz="2800" dirty="0"/>
              <a:t>a minimal set of security schemes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Good </a:t>
            </a:r>
            <a:r>
              <a:rPr lang="en-IN" sz="2800" dirty="0"/>
              <a:t>cross-platform interoperability</a:t>
            </a:r>
          </a:p>
        </p:txBody>
      </p:sp>
    </p:spTree>
    <p:extLst>
      <p:ext uri="{BB962C8B-B14F-4D97-AF65-F5344CB8AC3E}">
        <p14:creationId xmlns:p14="http://schemas.microsoft.com/office/powerpoint/2010/main" val="8552757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NFS v4: </a:t>
            </a:r>
            <a:r>
              <a:rPr lang="en-IN" dirty="0" smtClean="0"/>
              <a:t>COMPOUND </a:t>
            </a:r>
            <a:r>
              <a:rPr lang="en-IN" dirty="0"/>
              <a:t>Operation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 smtClean="0"/>
              <a:t>INDIAN INSTITUTE OF TECHNOLOGY KHARAGPUR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/>
              <a:t>Allows building more complex requests by combining one </a:t>
            </a:r>
            <a:r>
              <a:rPr lang="en-IN" sz="2800" dirty="0" smtClean="0"/>
              <a:t>or more </a:t>
            </a:r>
            <a:r>
              <a:rPr lang="en-IN" sz="2800" dirty="0"/>
              <a:t>traditional NFS procedures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Example</a:t>
            </a:r>
            <a:r>
              <a:rPr lang="en-IN" sz="2800" dirty="0"/>
              <a:t>: read data from a file in one request by </a:t>
            </a:r>
            <a:r>
              <a:rPr lang="en-IN" sz="2800" dirty="0" smtClean="0"/>
              <a:t>combining LOOKUP</a:t>
            </a:r>
            <a:r>
              <a:rPr lang="en-IN" sz="2800" dirty="0"/>
              <a:t>, OPEN, and READ operations in a single </a:t>
            </a:r>
            <a:r>
              <a:rPr lang="en-IN" sz="2800" dirty="0" smtClean="0"/>
              <a:t>COMPOUND RPC</a:t>
            </a:r>
            <a:r>
              <a:rPr lang="en-IN" sz="2800" dirty="0"/>
              <a:t>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Reduces </a:t>
            </a:r>
            <a:r>
              <a:rPr lang="en-IN" sz="2800" dirty="0"/>
              <a:t>the number of RPCs needed for logical file </a:t>
            </a:r>
            <a:r>
              <a:rPr lang="en-IN" sz="2800" dirty="0" smtClean="0"/>
              <a:t>system operations</a:t>
            </a:r>
            <a:endParaRPr lang="en-IN" sz="28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The </a:t>
            </a:r>
            <a:r>
              <a:rPr lang="en-IN" sz="2800" dirty="0"/>
              <a:t>operations combined within a COMPOUND request </a:t>
            </a:r>
            <a:r>
              <a:rPr lang="en-IN" sz="2800" dirty="0" smtClean="0"/>
              <a:t>are evaluated </a:t>
            </a:r>
            <a:r>
              <a:rPr lang="en-IN" sz="2800" dirty="0"/>
              <a:t>in order by the server. Once an operation returns </a:t>
            </a:r>
            <a:r>
              <a:rPr lang="en-IN" sz="2800" dirty="0" smtClean="0"/>
              <a:t>a failing </a:t>
            </a:r>
            <a:r>
              <a:rPr lang="en-IN" sz="2800" dirty="0"/>
              <a:t>result, the evaluation ends and the results of </a:t>
            </a:r>
            <a:r>
              <a:rPr lang="en-IN" sz="2800" dirty="0" smtClean="0"/>
              <a:t>all evaluated </a:t>
            </a:r>
            <a:r>
              <a:rPr lang="en-IN" sz="2800" dirty="0"/>
              <a:t>operations are returned to the client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Still </a:t>
            </a:r>
            <a:r>
              <a:rPr lang="en-IN" sz="2800" dirty="0"/>
              <a:t>uses </a:t>
            </a:r>
            <a:r>
              <a:rPr lang="en-IN" sz="2800" dirty="0" err="1"/>
              <a:t>filehandle</a:t>
            </a:r>
            <a:r>
              <a:rPr lang="en-IN" sz="2800" dirty="0"/>
              <a:t> as the id of the file. Passes a </a:t>
            </a:r>
            <a:r>
              <a:rPr lang="en-IN" sz="2800" dirty="0" err="1"/>
              <a:t>filehandle</a:t>
            </a:r>
            <a:r>
              <a:rPr lang="en-IN" sz="2800" dirty="0"/>
              <a:t> </a:t>
            </a:r>
            <a:r>
              <a:rPr lang="en-IN" sz="2800" dirty="0" smtClean="0"/>
              <a:t>from one </a:t>
            </a:r>
            <a:r>
              <a:rPr lang="en-IN" sz="2800" dirty="0"/>
              <a:t>operation to another within the sequence of operations</a:t>
            </a:r>
          </a:p>
        </p:txBody>
      </p:sp>
    </p:spTree>
    <p:extLst>
      <p:ext uri="{BB962C8B-B14F-4D97-AF65-F5344CB8AC3E}">
        <p14:creationId xmlns:p14="http://schemas.microsoft.com/office/powerpoint/2010/main" val="8552757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NFS v4: Open and Close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 smtClean="0"/>
              <a:t>INDIAN INSTITUTE OF TECHNOLOGY KHARAGPUR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/>
              <a:t>The NFS version 4 protocol introduces </a:t>
            </a:r>
            <a:r>
              <a:rPr lang="en-IN" sz="2800" dirty="0" smtClean="0"/>
              <a:t>OPEN and </a:t>
            </a:r>
            <a:r>
              <a:rPr lang="en-IN" sz="2800" dirty="0"/>
              <a:t>CLOSE operations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err="1" smtClean="0"/>
              <a:t>Stateful</a:t>
            </a:r>
            <a:r>
              <a:rPr lang="en-IN" sz="2800" dirty="0" smtClean="0"/>
              <a:t> </a:t>
            </a:r>
            <a:r>
              <a:rPr lang="en-IN" sz="2800" dirty="0"/>
              <a:t>model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The </a:t>
            </a:r>
            <a:r>
              <a:rPr lang="en-IN" sz="2800" dirty="0"/>
              <a:t>OPEN operation provides a single </a:t>
            </a:r>
            <a:r>
              <a:rPr lang="en-IN" sz="2800" dirty="0" smtClean="0"/>
              <a:t>point where </a:t>
            </a:r>
            <a:r>
              <a:rPr lang="en-IN" sz="2800" dirty="0"/>
              <a:t>file lookup, creation, and </a:t>
            </a:r>
            <a:r>
              <a:rPr lang="en-IN" sz="2800" dirty="0" smtClean="0"/>
              <a:t>share semantics </a:t>
            </a:r>
            <a:r>
              <a:rPr lang="en-IN" sz="2800" dirty="0"/>
              <a:t>can be combined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The </a:t>
            </a:r>
            <a:r>
              <a:rPr lang="en-IN" sz="2800" dirty="0"/>
              <a:t>CLOSE operation also provides for </a:t>
            </a:r>
            <a:r>
              <a:rPr lang="en-IN" sz="2800" dirty="0" smtClean="0"/>
              <a:t>the release </a:t>
            </a:r>
            <a:r>
              <a:rPr lang="en-IN" sz="2800" dirty="0"/>
              <a:t>of state accumulated by OPEN.</a:t>
            </a:r>
          </a:p>
        </p:txBody>
      </p:sp>
    </p:spTree>
    <p:extLst>
      <p:ext uri="{BB962C8B-B14F-4D97-AF65-F5344CB8AC3E}">
        <p14:creationId xmlns:p14="http://schemas.microsoft.com/office/powerpoint/2010/main" val="8552757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NFS v4: Locking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 smtClean="0"/>
              <a:t>INDIAN INSTITUTE OF TECHNOLOGY KHARAGPUR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/>
              <a:t>Locking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No </a:t>
            </a:r>
            <a:r>
              <a:rPr lang="en-IN" sz="2800" dirty="0"/>
              <a:t>separate lock manager as in v3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Lease </a:t>
            </a:r>
            <a:r>
              <a:rPr lang="en-IN" sz="2800" dirty="0"/>
              <a:t>based locking model as part of NFS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State </a:t>
            </a:r>
            <a:r>
              <a:rPr lang="en-IN" sz="2800" dirty="0"/>
              <a:t>associated with file locks maintained at </a:t>
            </a:r>
            <a:r>
              <a:rPr lang="en-IN" sz="2800" dirty="0" smtClean="0"/>
              <a:t>the server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8552757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NFS v4: Caching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 smtClean="0"/>
              <a:t>INDIAN INSTITUTE OF TECHNOLOGY KHARAGPUR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/>
              <a:t>The client checks validity of cached file </a:t>
            </a:r>
            <a:r>
              <a:rPr lang="en-IN" sz="2800" dirty="0" smtClean="0"/>
              <a:t>data when </a:t>
            </a:r>
            <a:r>
              <a:rPr lang="en-IN" sz="2800" dirty="0"/>
              <a:t>the file is opened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Checks </a:t>
            </a:r>
            <a:r>
              <a:rPr lang="en-IN" sz="2800" dirty="0"/>
              <a:t>with server if the file has been changed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Based </a:t>
            </a:r>
            <a:r>
              <a:rPr lang="en-IN" sz="2800" dirty="0"/>
              <a:t>on this, the client determines if the </a:t>
            </a:r>
            <a:r>
              <a:rPr lang="en-IN" sz="2800" dirty="0" smtClean="0"/>
              <a:t>cached file </a:t>
            </a:r>
            <a:r>
              <a:rPr lang="en-IN" sz="2800" dirty="0"/>
              <a:t>data should kept or </a:t>
            </a:r>
            <a:r>
              <a:rPr lang="en-IN" sz="2800" dirty="0" smtClean="0"/>
              <a:t>released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When </a:t>
            </a:r>
            <a:r>
              <a:rPr lang="en-IN" sz="2800" dirty="0"/>
              <a:t>the file is closed, any modified data </a:t>
            </a:r>
            <a:r>
              <a:rPr lang="en-IN" sz="2800" dirty="0" smtClean="0"/>
              <a:t>is written </a:t>
            </a:r>
            <a:r>
              <a:rPr lang="en-IN" sz="2800" dirty="0"/>
              <a:t>to the server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Serializing </a:t>
            </a:r>
            <a:r>
              <a:rPr lang="en-IN" sz="2800" dirty="0"/>
              <a:t>access to file data can be </a:t>
            </a:r>
            <a:r>
              <a:rPr lang="en-IN" sz="2800" dirty="0" smtClean="0"/>
              <a:t>done through </a:t>
            </a:r>
            <a:r>
              <a:rPr lang="en-IN" sz="2800" dirty="0"/>
              <a:t>locking</a:t>
            </a:r>
          </a:p>
        </p:txBody>
      </p:sp>
    </p:spTree>
    <p:extLst>
      <p:ext uri="{BB962C8B-B14F-4D97-AF65-F5344CB8AC3E}">
        <p14:creationId xmlns:p14="http://schemas.microsoft.com/office/powerpoint/2010/main" val="8552757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NFS v4: Open Delegation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 smtClean="0"/>
              <a:t>INDIAN INSTITUTE OF TECHNOLOGY KHARAGPUR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/>
              <a:t>Server can delegate some responsibilities to the </a:t>
            </a:r>
            <a:r>
              <a:rPr lang="en-IN" sz="2800" dirty="0" smtClean="0"/>
              <a:t>client for </a:t>
            </a:r>
            <a:r>
              <a:rPr lang="en-IN" sz="2800" dirty="0"/>
              <a:t>a file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At </a:t>
            </a:r>
            <a:r>
              <a:rPr lang="en-IN" sz="2800" dirty="0"/>
              <a:t>OPEN, the server may provide the client either a </a:t>
            </a:r>
            <a:r>
              <a:rPr lang="en-IN" sz="2800" dirty="0" smtClean="0"/>
              <a:t>read or </a:t>
            </a:r>
            <a:r>
              <a:rPr lang="en-IN" sz="2800" dirty="0"/>
              <a:t>write delegation for the </a:t>
            </a:r>
            <a:r>
              <a:rPr lang="en-IN" sz="2800" dirty="0" smtClean="0"/>
              <a:t>file 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Assures </a:t>
            </a:r>
            <a:r>
              <a:rPr lang="en-IN" sz="2800" dirty="0"/>
              <a:t>certain semantics to the </a:t>
            </a:r>
            <a:r>
              <a:rPr lang="en-IN" sz="2800" dirty="0" smtClean="0"/>
              <a:t>client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If </a:t>
            </a:r>
            <a:r>
              <a:rPr lang="en-IN" sz="2800" dirty="0"/>
              <a:t>the client is granted an open delegation, the </a:t>
            </a:r>
            <a:r>
              <a:rPr lang="en-IN" sz="2800" dirty="0" smtClean="0"/>
              <a:t>client machine </a:t>
            </a:r>
            <a:r>
              <a:rPr lang="en-IN" sz="2800" dirty="0"/>
              <a:t>can locally handle open and close </a:t>
            </a:r>
            <a:r>
              <a:rPr lang="en-IN" sz="2800" dirty="0" smtClean="0"/>
              <a:t>operations from </a:t>
            </a:r>
            <a:r>
              <a:rPr lang="en-IN" sz="2800" dirty="0"/>
              <a:t>other clients in the same machine.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Allows </a:t>
            </a:r>
            <a:r>
              <a:rPr lang="en-IN" sz="2800" dirty="0"/>
              <a:t>the client to locally service operations such </a:t>
            </a:r>
            <a:r>
              <a:rPr lang="en-IN" sz="2800" dirty="0" smtClean="0"/>
              <a:t>as OPEN</a:t>
            </a:r>
            <a:r>
              <a:rPr lang="en-IN" sz="2800" dirty="0"/>
              <a:t>, CLOSE, LOCK, LOCKU, READ, WRITE </a:t>
            </a:r>
            <a:r>
              <a:rPr lang="en-IN" sz="2800" dirty="0" smtClean="0"/>
              <a:t>without immediate </a:t>
            </a:r>
            <a:r>
              <a:rPr lang="en-IN" sz="2800" dirty="0"/>
              <a:t>interaction with the server</a:t>
            </a:r>
          </a:p>
        </p:txBody>
      </p:sp>
    </p:spTree>
    <p:extLst>
      <p:ext uri="{BB962C8B-B14F-4D97-AF65-F5344CB8AC3E}">
        <p14:creationId xmlns:p14="http://schemas.microsoft.com/office/powerpoint/2010/main" val="855275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Design Goals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4400" y="1085850"/>
            <a:ext cx="11057096" cy="5486400"/>
          </a:xfrm>
          <a:prstGeom prst="rect">
            <a:avLst/>
          </a:prstGeom>
        </p:spPr>
        <p:txBody>
          <a:bodyPr vert="horz" lIns="102870" tIns="51435" rIns="102870" bIns="51435" rtlCol="0">
            <a:no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/>
              <a:t>Network </a:t>
            </a:r>
            <a:r>
              <a:rPr lang="en-IN" sz="2800" dirty="0" smtClean="0"/>
              <a:t>transparency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Same </a:t>
            </a:r>
            <a:r>
              <a:rPr lang="en-IN" sz="2800" dirty="0"/>
              <a:t>set of file operations for both local and remote </a:t>
            </a:r>
            <a:r>
              <a:rPr lang="en-IN" sz="2800" dirty="0" smtClean="0"/>
              <a:t>files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Uniform </a:t>
            </a:r>
            <a:r>
              <a:rPr lang="en-IN" sz="2800" dirty="0"/>
              <a:t>naming scheme for local and remote </a:t>
            </a:r>
            <a:r>
              <a:rPr lang="en-IN" sz="2800" dirty="0" smtClean="0"/>
              <a:t>files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Similar </a:t>
            </a:r>
            <a:r>
              <a:rPr lang="en-IN" sz="2800" dirty="0"/>
              <a:t>access time for local and remote files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High </a:t>
            </a:r>
            <a:r>
              <a:rPr lang="en-IN" sz="2800" dirty="0"/>
              <a:t>availability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Files </a:t>
            </a:r>
            <a:r>
              <a:rPr lang="en-IN" sz="2800" dirty="0"/>
              <a:t>should not become unavailable for “small” failures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Scalability</a:t>
            </a:r>
            <a:endParaRPr lang="en-IN" sz="2800" dirty="0"/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No</a:t>
            </a:r>
            <a:r>
              <a:rPr lang="en-IN" sz="2800" dirty="0"/>
              <a:t>. of users, file servers, files handled etc.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Concurrency</a:t>
            </a:r>
            <a:endParaRPr lang="en-IN" sz="2800" dirty="0"/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Handle </a:t>
            </a:r>
            <a:r>
              <a:rPr lang="en-IN" sz="2800" dirty="0"/>
              <a:t>concurrent access by different clients in </a:t>
            </a:r>
            <a:r>
              <a:rPr lang="en-IN" sz="2800" dirty="0" smtClean="0"/>
              <a:t>the network</a:t>
            </a:r>
            <a:endParaRPr lang="en-IN" sz="2800" dirty="0" smtClean="0"/>
          </a:p>
        </p:txBody>
      </p:sp>
    </p:spTree>
    <p:extLst>
      <p:ext uri="{BB962C8B-B14F-4D97-AF65-F5344CB8AC3E}">
        <p14:creationId xmlns:p14="http://schemas.microsoft.com/office/powerpoint/2010/main" val="187669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NFS v4: Recalling Delegation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 smtClean="0"/>
              <a:t>INDIAN INSTITUTE OF TECHNOLOGY KHARAGPUR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/>
              <a:t>Delegations can be recalled by the server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If </a:t>
            </a:r>
            <a:r>
              <a:rPr lang="en-IN" sz="2800" dirty="0"/>
              <a:t>another client requests access to the </a:t>
            </a:r>
            <a:r>
              <a:rPr lang="en-IN" sz="2800" dirty="0" smtClean="0"/>
              <a:t>file such </a:t>
            </a:r>
            <a:r>
              <a:rPr lang="en-IN" sz="2800" dirty="0"/>
              <a:t>that the access conflicts with </a:t>
            </a:r>
            <a:r>
              <a:rPr lang="en-IN" sz="2800" dirty="0" smtClean="0"/>
              <a:t>the granted </a:t>
            </a:r>
            <a:r>
              <a:rPr lang="en-IN" sz="2800" dirty="0"/>
              <a:t>delegation, the server can recall </a:t>
            </a:r>
            <a:r>
              <a:rPr lang="en-IN" sz="2800" dirty="0" smtClean="0"/>
              <a:t>the delegation </a:t>
            </a:r>
            <a:r>
              <a:rPr lang="en-IN" sz="2800" dirty="0"/>
              <a:t>from initial client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Problems </a:t>
            </a:r>
            <a:r>
              <a:rPr lang="en-IN" sz="2800" dirty="0"/>
              <a:t>with delegation and </a:t>
            </a:r>
            <a:r>
              <a:rPr lang="en-IN" sz="2800" dirty="0" err="1"/>
              <a:t>stateful</a:t>
            </a:r>
            <a:r>
              <a:rPr lang="en-IN" sz="2800" dirty="0"/>
              <a:t> servers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Failure </a:t>
            </a:r>
            <a:r>
              <a:rPr lang="en-IN" sz="2800" dirty="0"/>
              <a:t>handling</a:t>
            </a:r>
          </a:p>
        </p:txBody>
      </p:sp>
    </p:spTree>
    <p:extLst>
      <p:ext uri="{BB962C8B-B14F-4D97-AF65-F5344CB8AC3E}">
        <p14:creationId xmlns:p14="http://schemas.microsoft.com/office/powerpoint/2010/main" val="8194485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NFS v4: Replication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 smtClean="0"/>
              <a:t>INDIAN INSTITUTE OF TECHNOLOGY KHARAGPUR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>
                <a:solidFill>
                  <a:srgbClr val="FF0000"/>
                </a:solidFill>
              </a:rPr>
              <a:t>locations</a:t>
            </a:r>
            <a:r>
              <a:rPr lang="en-IN" sz="2800" dirty="0"/>
              <a:t> attribute at server can store the location of </a:t>
            </a:r>
            <a:r>
              <a:rPr lang="en-IN" sz="2800" dirty="0" smtClean="0"/>
              <a:t>a file </a:t>
            </a:r>
            <a:r>
              <a:rPr lang="en-IN" sz="2800" dirty="0"/>
              <a:t>system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If </a:t>
            </a:r>
            <a:r>
              <a:rPr lang="en-IN" sz="2800" dirty="0"/>
              <a:t>a file system is migrated in between, the client </a:t>
            </a:r>
            <a:r>
              <a:rPr lang="en-IN" sz="2800" dirty="0" smtClean="0"/>
              <a:t>will receive </a:t>
            </a:r>
            <a:r>
              <a:rPr lang="en-IN" sz="2800" dirty="0"/>
              <a:t>an error when operating on the file system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The </a:t>
            </a:r>
            <a:r>
              <a:rPr lang="en-IN" sz="2800" dirty="0"/>
              <a:t>client can then probe the server query for the </a:t>
            </a:r>
            <a:r>
              <a:rPr lang="en-IN" sz="2800" dirty="0" smtClean="0"/>
              <a:t>new file </a:t>
            </a:r>
            <a:r>
              <a:rPr lang="en-IN" sz="2800" dirty="0"/>
              <a:t>system location.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The </a:t>
            </a:r>
            <a:r>
              <a:rPr lang="en-IN" sz="2800" dirty="0"/>
              <a:t>attribute can also hold multiple server locations </a:t>
            </a:r>
            <a:r>
              <a:rPr lang="en-IN" sz="2800" dirty="0" smtClean="0"/>
              <a:t>to allow </a:t>
            </a:r>
            <a:r>
              <a:rPr lang="en-IN" sz="2800" dirty="0"/>
              <a:t>replication of file systems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Client </a:t>
            </a:r>
            <a:r>
              <a:rPr lang="en-IN" sz="2800" dirty="0"/>
              <a:t>can use its own policies to access one of </a:t>
            </a:r>
            <a:r>
              <a:rPr lang="en-IN" sz="2800" dirty="0" smtClean="0"/>
              <a:t>the replicas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81944854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indent="-342900"/>
            <a:r>
              <a:rPr lang="en-IN" sz="4400" dirty="0"/>
              <a:t>NFS v4: Security</a:t>
            </a:r>
            <a:endParaRPr lang="en-IN" sz="4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 smtClean="0"/>
              <a:t>INDIAN INSTITUTE OF TECHNOLOGY KHARAGPUR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Use </a:t>
            </a:r>
            <a:r>
              <a:rPr lang="en-IN" sz="2800" dirty="0"/>
              <a:t>of RPCSEC_GSS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Security </a:t>
            </a:r>
            <a:r>
              <a:rPr lang="en-IN" sz="2800" dirty="0"/>
              <a:t>framework to support multiple ways of setting </a:t>
            </a:r>
            <a:r>
              <a:rPr lang="en-IN" sz="2800" dirty="0" smtClean="0"/>
              <a:t>up secure </a:t>
            </a:r>
            <a:r>
              <a:rPr lang="en-IN" sz="2800" dirty="0"/>
              <a:t>channels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Supports </a:t>
            </a:r>
            <a:r>
              <a:rPr lang="en-IN" sz="2800" dirty="0"/>
              <a:t>message integrity and confidentiality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Should </a:t>
            </a:r>
            <a:r>
              <a:rPr lang="en-IN" sz="2800" dirty="0"/>
              <a:t>be configured with Kerberos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Support </a:t>
            </a:r>
            <a:r>
              <a:rPr lang="en-IN" sz="2800" dirty="0"/>
              <a:t>for authentication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It </a:t>
            </a:r>
            <a:r>
              <a:rPr lang="en-IN" sz="2800" dirty="0"/>
              <a:t>must also support a method LIPKEY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LIPKEY </a:t>
            </a:r>
            <a:r>
              <a:rPr lang="en-IN" sz="2800" dirty="0"/>
              <a:t>is a public key system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Clients </a:t>
            </a:r>
            <a:r>
              <a:rPr lang="en-IN" sz="2800" dirty="0"/>
              <a:t>are authenticated using passwords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Servers </a:t>
            </a:r>
            <a:r>
              <a:rPr lang="en-IN" sz="2800" dirty="0"/>
              <a:t>are authenticated using a public key</a:t>
            </a:r>
          </a:p>
        </p:txBody>
      </p:sp>
    </p:spTree>
    <p:extLst>
      <p:ext uri="{BB962C8B-B14F-4D97-AF65-F5344CB8AC3E}">
        <p14:creationId xmlns:p14="http://schemas.microsoft.com/office/powerpoint/2010/main" val="819448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DFS Architecture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890587" y="1238250"/>
            <a:ext cx="11080909" cy="533400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Client Server Architecture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Network File System (NFS)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endParaRPr lang="en-IN" sz="28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Cluster Based Architecture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Google File System</a:t>
            </a:r>
            <a:endParaRPr lang="en-IN" sz="2800" dirty="0" smtClean="0"/>
          </a:p>
        </p:txBody>
      </p:sp>
    </p:spTree>
    <p:extLst>
      <p:ext uri="{BB962C8B-B14F-4D97-AF65-F5344CB8AC3E}">
        <p14:creationId xmlns:p14="http://schemas.microsoft.com/office/powerpoint/2010/main" val="325844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Design Issues : Naming Schemes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890587" y="1238250"/>
            <a:ext cx="11080909" cy="533400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/>
              <a:t>Files named by combination of host </a:t>
            </a:r>
            <a:r>
              <a:rPr lang="en-IN" sz="2800" dirty="0" smtClean="0"/>
              <a:t>name and </a:t>
            </a:r>
            <a:r>
              <a:rPr lang="en-IN" sz="2800" dirty="0"/>
              <a:t>local </a:t>
            </a:r>
            <a:r>
              <a:rPr lang="en-IN" sz="2800" dirty="0" smtClean="0"/>
              <a:t>name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Not </a:t>
            </a:r>
            <a:r>
              <a:rPr lang="en-IN" sz="2800" dirty="0"/>
              <a:t>location </a:t>
            </a:r>
            <a:r>
              <a:rPr lang="en-IN" sz="2800" dirty="0" smtClean="0"/>
              <a:t>transparent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endParaRPr lang="en-IN" sz="28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Single </a:t>
            </a:r>
            <a:r>
              <a:rPr lang="en-IN" sz="2800" dirty="0"/>
              <a:t>global namespace spanning all files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Location </a:t>
            </a:r>
            <a:r>
              <a:rPr lang="en-IN" sz="2800" dirty="0"/>
              <a:t>transparent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All </a:t>
            </a:r>
            <a:r>
              <a:rPr lang="en-IN" sz="2800" dirty="0"/>
              <a:t>systems see the same directory structure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A </a:t>
            </a:r>
            <a:r>
              <a:rPr lang="en-IN" sz="2800" dirty="0"/>
              <a:t>server crash affects all machines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Example</a:t>
            </a:r>
            <a:r>
              <a:rPr lang="en-IN" sz="2800" dirty="0"/>
              <a:t>: Andrew File System (AFS)</a:t>
            </a:r>
            <a:endParaRPr lang="en-IN" sz="2800" dirty="0" smtClean="0"/>
          </a:p>
        </p:txBody>
      </p:sp>
    </p:spTree>
    <p:extLst>
      <p:ext uri="{BB962C8B-B14F-4D97-AF65-F5344CB8AC3E}">
        <p14:creationId xmlns:p14="http://schemas.microsoft.com/office/powerpoint/2010/main" val="1586628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DNS Names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890587" y="1238250"/>
            <a:ext cx="11080909" cy="533400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>
                <a:solidFill>
                  <a:srgbClr val="FF0000"/>
                </a:solidFill>
              </a:rPr>
              <a:t>Mount </a:t>
            </a:r>
            <a:r>
              <a:rPr lang="en-IN" sz="2800" dirty="0"/>
              <a:t>remote directories to local directories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Location </a:t>
            </a:r>
            <a:r>
              <a:rPr lang="en-IN" sz="2800" dirty="0"/>
              <a:t>transparent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Directory </a:t>
            </a:r>
            <a:r>
              <a:rPr lang="en-IN" sz="2800" dirty="0"/>
              <a:t>structure seen by different </a:t>
            </a:r>
            <a:r>
              <a:rPr lang="en-IN" sz="2800" dirty="0" smtClean="0"/>
              <a:t>machines possibly </a:t>
            </a:r>
            <a:r>
              <a:rPr lang="en-IN" sz="2800" dirty="0"/>
              <a:t>different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Mount </a:t>
            </a:r>
            <a:r>
              <a:rPr lang="en-IN" sz="2800" dirty="0"/>
              <a:t>only when needed, what is needed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Mounted </a:t>
            </a:r>
            <a:r>
              <a:rPr lang="en-IN" sz="2800" dirty="0"/>
              <a:t>remote directories can be </a:t>
            </a:r>
            <a:r>
              <a:rPr lang="en-IN" sz="2800" dirty="0" smtClean="0"/>
              <a:t>accessed transparently</a:t>
            </a:r>
            <a:endParaRPr lang="en-IN" sz="2800" dirty="0"/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Example</a:t>
            </a:r>
            <a:r>
              <a:rPr lang="en-IN" sz="2800" dirty="0"/>
              <a:t>: Network File System (NFS)</a:t>
            </a:r>
            <a:endParaRPr lang="en-IN" sz="2800" dirty="0" smtClean="0"/>
          </a:p>
        </p:txBody>
      </p:sp>
    </p:spTree>
    <p:extLst>
      <p:ext uri="{BB962C8B-B14F-4D97-AF65-F5344CB8AC3E}">
        <p14:creationId xmlns:p14="http://schemas.microsoft.com/office/powerpoint/2010/main" val="2034055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Mounting Remote Directories (An Example: NFS)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87" y="1162050"/>
            <a:ext cx="11815763" cy="5570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37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Pathname Translation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Wingdings" panose="05000000000000000000" pitchFamily="2" charset="2"/>
              <a:buChar char="§"/>
            </a:pPr>
            <a:r>
              <a:rPr lang="en-IN" sz="2800" dirty="0"/>
              <a:t>Consider </a:t>
            </a:r>
            <a:r>
              <a:rPr lang="en-IN" sz="2800" dirty="0">
                <a:solidFill>
                  <a:srgbClr val="FF0000"/>
                </a:solidFill>
              </a:rPr>
              <a:t>/remote/vu/</a:t>
            </a:r>
            <a:r>
              <a:rPr lang="en-IN" sz="2800" dirty="0" err="1">
                <a:solidFill>
                  <a:srgbClr val="FF0000"/>
                </a:solidFill>
              </a:rPr>
              <a:t>mbox</a:t>
            </a:r>
            <a:r>
              <a:rPr lang="en-IN" sz="2800" dirty="0">
                <a:solidFill>
                  <a:srgbClr val="FF0000"/>
                </a:solidFill>
              </a:rPr>
              <a:t> </a:t>
            </a:r>
            <a:r>
              <a:rPr lang="en-IN" sz="2800" dirty="0"/>
              <a:t>in A</a:t>
            </a:r>
          </a:p>
          <a:p>
            <a:pPr marL="514350" indent="-514350">
              <a:buFont typeface="Wingdings" panose="05000000000000000000" pitchFamily="2" charset="2"/>
              <a:buChar char="§"/>
            </a:pPr>
            <a:r>
              <a:rPr lang="en-IN" sz="2800" dirty="0" smtClean="0">
                <a:solidFill>
                  <a:srgbClr val="FF0000"/>
                </a:solidFill>
              </a:rPr>
              <a:t>/</a:t>
            </a:r>
            <a:r>
              <a:rPr lang="en-IN" sz="2800" dirty="0">
                <a:solidFill>
                  <a:srgbClr val="FF0000"/>
                </a:solidFill>
              </a:rPr>
              <a:t>remote/vu </a:t>
            </a:r>
            <a:r>
              <a:rPr lang="en-IN" sz="2800" dirty="0"/>
              <a:t>looked up in A the usual way</a:t>
            </a:r>
          </a:p>
          <a:p>
            <a:pPr marL="514350" indent="-514350">
              <a:buFont typeface="Wingdings" panose="05000000000000000000" pitchFamily="2" charset="2"/>
              <a:buChar char="§"/>
            </a:pPr>
            <a:r>
              <a:rPr lang="en-IN" sz="2800" dirty="0" smtClean="0"/>
              <a:t>Low </a:t>
            </a:r>
            <a:r>
              <a:rPr lang="en-IN" sz="2800" dirty="0"/>
              <a:t>level entry for vu contains </a:t>
            </a:r>
            <a:r>
              <a:rPr lang="en-IN" sz="2800" dirty="0" smtClean="0"/>
              <a:t>information that </a:t>
            </a:r>
            <a:r>
              <a:rPr lang="en-IN" sz="2800" dirty="0"/>
              <a:t>it is actually </a:t>
            </a:r>
            <a:r>
              <a:rPr lang="en-IN" sz="2800" dirty="0">
                <a:solidFill>
                  <a:srgbClr val="FF0000"/>
                </a:solidFill>
              </a:rPr>
              <a:t>/users/</a:t>
            </a:r>
            <a:r>
              <a:rPr lang="en-IN" sz="2800" dirty="0" err="1">
                <a:solidFill>
                  <a:srgbClr val="FF0000"/>
                </a:solidFill>
              </a:rPr>
              <a:t>steen</a:t>
            </a:r>
            <a:r>
              <a:rPr lang="en-IN" sz="2800" dirty="0"/>
              <a:t> in server</a:t>
            </a:r>
          </a:p>
          <a:p>
            <a:pPr marL="514350" indent="-514350">
              <a:buFont typeface="Wingdings" panose="05000000000000000000" pitchFamily="2" charset="2"/>
              <a:buChar char="§"/>
            </a:pPr>
            <a:r>
              <a:rPr lang="en-IN" sz="2800" dirty="0" smtClean="0"/>
              <a:t>Request </a:t>
            </a:r>
            <a:r>
              <a:rPr lang="en-IN" sz="2800" dirty="0"/>
              <a:t>sent to server to look </a:t>
            </a:r>
            <a:r>
              <a:rPr lang="en-IN" sz="2800" dirty="0" smtClean="0"/>
              <a:t>up </a:t>
            </a:r>
            <a:r>
              <a:rPr lang="en-IN" sz="2800" dirty="0" smtClean="0">
                <a:solidFill>
                  <a:srgbClr val="FF0000"/>
                </a:solidFill>
              </a:rPr>
              <a:t>/users/</a:t>
            </a:r>
            <a:r>
              <a:rPr lang="en-IN" sz="2800" dirty="0" err="1" smtClean="0">
                <a:solidFill>
                  <a:srgbClr val="FF0000"/>
                </a:solidFill>
              </a:rPr>
              <a:t>steen</a:t>
            </a:r>
            <a:r>
              <a:rPr lang="en-IN" sz="2800" dirty="0" smtClean="0">
                <a:solidFill>
                  <a:srgbClr val="FF0000"/>
                </a:solidFill>
              </a:rPr>
              <a:t>/</a:t>
            </a:r>
            <a:r>
              <a:rPr lang="en-IN" sz="2800" dirty="0" err="1" smtClean="0">
                <a:solidFill>
                  <a:srgbClr val="FF0000"/>
                </a:solidFill>
              </a:rPr>
              <a:t>mbox</a:t>
            </a:r>
            <a:endParaRPr lang="en-IN" sz="2800" dirty="0">
              <a:solidFill>
                <a:srgbClr val="FF0000"/>
              </a:solidFill>
            </a:endParaRPr>
          </a:p>
          <a:p>
            <a:pPr marL="514350" indent="-514350">
              <a:buFont typeface="Wingdings" panose="05000000000000000000" pitchFamily="2" charset="2"/>
              <a:buChar char="§"/>
            </a:pPr>
            <a:r>
              <a:rPr lang="en-IN" sz="2800" dirty="0" smtClean="0"/>
              <a:t>What </a:t>
            </a:r>
            <a:r>
              <a:rPr lang="en-IN" sz="2800" dirty="0"/>
              <a:t>if the name crosses multiple </a:t>
            </a:r>
            <a:r>
              <a:rPr lang="en-IN" sz="2800" dirty="0" smtClean="0"/>
              <a:t>machine boundaries</a:t>
            </a:r>
            <a:r>
              <a:rPr lang="en-IN" sz="2800" dirty="0"/>
              <a:t>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095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Caching to Improve Performance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890587" y="1238250"/>
            <a:ext cx="11080909" cy="533400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/>
              <a:t>Reduce network traffic by retaining </a:t>
            </a:r>
            <a:r>
              <a:rPr lang="en-IN" sz="2800" dirty="0" smtClean="0"/>
              <a:t>recently accessed </a:t>
            </a:r>
            <a:r>
              <a:rPr lang="en-IN" sz="2800" dirty="0"/>
              <a:t>disk blocks in local cache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Repeated </a:t>
            </a:r>
            <a:r>
              <a:rPr lang="en-IN" sz="2800" dirty="0"/>
              <a:t>accesses to the same information can </a:t>
            </a:r>
            <a:r>
              <a:rPr lang="en-IN" sz="2800" dirty="0" smtClean="0"/>
              <a:t>be handled </a:t>
            </a:r>
            <a:r>
              <a:rPr lang="en-IN" sz="2800" dirty="0"/>
              <a:t>locally from the cached copy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If </a:t>
            </a:r>
            <a:r>
              <a:rPr lang="en-IN" sz="2800" dirty="0"/>
              <a:t>data accessed not in cache, copy of data </a:t>
            </a:r>
            <a:r>
              <a:rPr lang="en-IN" sz="2800" dirty="0" smtClean="0"/>
              <a:t>brought from </a:t>
            </a:r>
            <a:r>
              <a:rPr lang="en-IN" sz="2800" dirty="0"/>
              <a:t>the server to the local cache</a:t>
            </a:r>
          </a:p>
          <a:p>
            <a:pPr marL="857250" lvl="1" indent="-342900">
              <a:buFont typeface="Wingdings" panose="05000000000000000000" pitchFamily="2" charset="2"/>
              <a:buChar char="§"/>
            </a:pPr>
            <a:r>
              <a:rPr lang="en-IN" sz="2800" dirty="0" smtClean="0"/>
              <a:t>Copies </a:t>
            </a:r>
            <a:r>
              <a:rPr lang="en-IN" sz="2800" dirty="0"/>
              <a:t>of parts of file may be scattered in different caches.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IN" sz="2800" dirty="0" smtClean="0">
                <a:solidFill>
                  <a:srgbClr val="FF0000"/>
                </a:solidFill>
              </a:rPr>
              <a:t>Cache-consistency </a:t>
            </a:r>
            <a:r>
              <a:rPr lang="en-IN" sz="2800" dirty="0">
                <a:solidFill>
                  <a:srgbClr val="FF0000"/>
                </a:solidFill>
              </a:rPr>
              <a:t>problem – </a:t>
            </a:r>
            <a:r>
              <a:rPr lang="en-IN" sz="2800" dirty="0"/>
              <a:t>keeping the </a:t>
            </a:r>
            <a:r>
              <a:rPr lang="en-IN" sz="2800" dirty="0" smtClean="0"/>
              <a:t>cached copies </a:t>
            </a:r>
            <a:r>
              <a:rPr lang="en-IN" sz="2800" dirty="0"/>
              <a:t>consistent with the master file in </a:t>
            </a:r>
            <a:r>
              <a:rPr lang="en-IN" sz="2800" dirty="0" smtClean="0"/>
              <a:t>the presence </a:t>
            </a:r>
            <a:r>
              <a:rPr lang="en-IN" sz="2800" dirty="0"/>
              <a:t>of write operations</a:t>
            </a:r>
            <a:endParaRPr lang="en-IN" sz="2800" dirty="0" smtClean="0"/>
          </a:p>
        </p:txBody>
      </p:sp>
    </p:spTree>
    <p:extLst>
      <p:ext uri="{BB962C8B-B14F-4D97-AF65-F5344CB8AC3E}">
        <p14:creationId xmlns:p14="http://schemas.microsoft.com/office/powerpoint/2010/main" val="1586628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1148</TotalTime>
  <Words>1957</Words>
  <Application>Microsoft Office PowerPoint</Application>
  <PresentationFormat>Custom</PresentationFormat>
  <Paragraphs>287</Paragraphs>
  <Slides>32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Essential</vt:lpstr>
      <vt:lpstr>Distributed File Systems</vt:lpstr>
      <vt:lpstr>What is a Distributed File System</vt:lpstr>
      <vt:lpstr>Design Goals</vt:lpstr>
      <vt:lpstr>DFS Architecture</vt:lpstr>
      <vt:lpstr>Design Issues : Naming Schemes</vt:lpstr>
      <vt:lpstr>DNS Names</vt:lpstr>
      <vt:lpstr>Mounting Remote Directories (An Example: NFS)</vt:lpstr>
      <vt:lpstr>Pathname Translation</vt:lpstr>
      <vt:lpstr>Caching to Improve Performance</vt:lpstr>
      <vt:lpstr>Design Issue: Caching</vt:lpstr>
      <vt:lpstr>Cache Location</vt:lpstr>
      <vt:lpstr>Granularity of Cached Data</vt:lpstr>
      <vt:lpstr>Cache Update Policies</vt:lpstr>
      <vt:lpstr>Cache Consistency</vt:lpstr>
      <vt:lpstr>Sharing Semantics in DFS</vt:lpstr>
      <vt:lpstr>Stateless vs Stateful Service</vt:lpstr>
      <vt:lpstr>PowerPoint Presentation</vt:lpstr>
      <vt:lpstr>Network File System (NFS)</vt:lpstr>
      <vt:lpstr>Main Idea</vt:lpstr>
      <vt:lpstr>Nested Mounting (NFS v3)</vt:lpstr>
      <vt:lpstr>Basic NFS Architecture</vt:lpstr>
      <vt:lpstr>Other details</vt:lpstr>
      <vt:lpstr>Caching in NFSv3</vt:lpstr>
      <vt:lpstr>NFS v4 Improvements</vt:lpstr>
      <vt:lpstr>NFS v4: COMPOUND Operation</vt:lpstr>
      <vt:lpstr>NFS v4: Open and Close</vt:lpstr>
      <vt:lpstr>NFS v4: Locking</vt:lpstr>
      <vt:lpstr>NFS v4: Caching</vt:lpstr>
      <vt:lpstr>NFS v4: Open Delegation</vt:lpstr>
      <vt:lpstr>NFS v4: Recalling Delegation</vt:lpstr>
      <vt:lpstr>NFS v4: Replication</vt:lpstr>
      <vt:lpstr>NFS v4: Security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AUTOSAFE Vision</dc:title>
  <dc:creator>pallab</dc:creator>
  <cp:lastModifiedBy>Antonio Bruto da Costa</cp:lastModifiedBy>
  <cp:revision>74</cp:revision>
  <dcterms:created xsi:type="dcterms:W3CDTF">2006-08-16T00:00:00Z</dcterms:created>
  <dcterms:modified xsi:type="dcterms:W3CDTF">2017-04-12T18:36:49Z</dcterms:modified>
</cp:coreProperties>
</file>