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70" r:id="rId3"/>
    <p:sldId id="272" r:id="rId4"/>
    <p:sldId id="288" r:id="rId5"/>
    <p:sldId id="289" r:id="rId6"/>
    <p:sldId id="291" r:id="rId7"/>
    <p:sldId id="292" r:id="rId8"/>
    <p:sldId id="290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3" r:id="rId18"/>
    <p:sldId id="301" r:id="rId19"/>
    <p:sldId id="302" r:id="rId20"/>
    <p:sldId id="304" r:id="rId21"/>
    <p:sldId id="305" r:id="rId22"/>
    <p:sldId id="306" r:id="rId23"/>
    <p:sldId id="307" r:id="rId24"/>
  </p:sldIdLst>
  <p:sldSz cx="12601575" cy="7200900"/>
  <p:notesSz cx="6858000" cy="9144000"/>
  <p:defaultTextStyle>
    <a:defPPr>
      <a:defRPr lang="en-US"/>
    </a:defPPr>
    <a:lvl1pPr marL="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68">
          <p15:clr>
            <a:srgbClr val="A4A3A4"/>
          </p15:clr>
        </p15:guide>
        <p15:guide id="2" pos="39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3192"/>
    <a:srgbClr val="336600"/>
    <a:srgbClr val="9AD3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696" y="-84"/>
      </p:cViewPr>
      <p:guideLst>
        <p:guide orient="horz" pos="2268"/>
        <p:guide pos="396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936C2-5AB2-4888-815E-534B5DFA1A2B}" type="datetimeFigureOut">
              <a:rPr lang="en-IN" smtClean="0"/>
              <a:t>04-04-2017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6B21A-6754-4A0F-99A2-87145F1C9F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085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21A-6754-4A0F-99A2-87145F1C9FCF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3798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800850"/>
            <a:ext cx="6757987" cy="400050"/>
          </a:xfrm>
          <a:solidFill>
            <a:srgbClr val="C00000"/>
          </a:solidFill>
          <a:ln>
            <a:noFill/>
          </a:ln>
        </p:spPr>
        <p:txBody>
          <a:bodyPr/>
          <a:lstStyle>
            <a:lvl1pPr algn="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1" y="5088636"/>
            <a:ext cx="1334542" cy="211226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880110"/>
            <a:ext cx="10347723" cy="120015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500" spc="-9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87" y="2080260"/>
            <a:ext cx="8562499" cy="720090"/>
          </a:xfrm>
        </p:spPr>
        <p:txBody>
          <a:bodyPr>
            <a:normAutofit/>
          </a:bodyPr>
          <a:lstStyle>
            <a:lvl1pPr marL="0" indent="0" algn="l">
              <a:buNone/>
              <a:defRPr sz="2700" b="1" cap="all" spc="135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54577" y="6800850"/>
            <a:ext cx="1680210" cy="360045"/>
          </a:xfrm>
        </p:spPr>
        <p:txBody>
          <a:bodyPr/>
          <a:lstStyle>
            <a:lvl1pPr>
              <a:defRPr sz="1600"/>
            </a:lvl1pPr>
          </a:lstStyle>
          <a:p>
            <a:fld id="{5657C421-42B5-4F0E-926A-1CA7FFF5EE66}" type="datetime1">
              <a:rPr lang="en-US" smtClean="0"/>
              <a:t>4/4/2017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2404674" y="5088636"/>
            <a:ext cx="196901" cy="2112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404674" y="0"/>
            <a:ext cx="196901" cy="5600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1" descr="iit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75" y="6062489"/>
            <a:ext cx="1089512" cy="1043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-1" y="0"/>
            <a:ext cx="1334542" cy="5600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pic>
        <p:nvPicPr>
          <p:cNvPr id="14" name="Picture 2" descr="http://3.bp.blogspot.com/-UL4D_Fh7N34/UVF8JvKNmUI/AAAAAAAAHHM/bl6m6CGa1Hg/s1600/dns+-+domain+name+server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6877" y="0"/>
            <a:ext cx="1135756" cy="112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55D84-EE1A-4DF3-A5C6-B9E566C3E973}" type="datetime1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36142" y="288372"/>
            <a:ext cx="2835355" cy="61441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0079" y="288372"/>
            <a:ext cx="8296037" cy="61441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20779-9960-4F55-8AF8-01DC3B996808}" type="datetime1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EE58-A5CD-4084-B5F3-C77F441C4B45}" type="datetime1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78" y="1520190"/>
            <a:ext cx="10711339" cy="4537234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9900" b="0" cap="all" spc="-9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" y="240031"/>
            <a:ext cx="10711339" cy="1120140"/>
          </a:xfrm>
        </p:spPr>
        <p:txBody>
          <a:bodyPr anchor="b"/>
          <a:lstStyle>
            <a:lvl1pPr marL="0" indent="0">
              <a:buNone/>
              <a:defRPr sz="2300" b="0" cap="all" spc="135" baseline="0">
                <a:solidFill>
                  <a:schemeClr val="tx2"/>
                </a:solidFill>
                <a:latin typeface="+mj-lt"/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5D9A-DF5B-4A48-B2CD-1A83FFC5AF07}" type="datetime1">
              <a:rPr lang="en-US" smtClean="0"/>
              <a:t>4/4/2017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47281" y="1653542"/>
            <a:ext cx="4536567" cy="475226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4877" y="1653542"/>
            <a:ext cx="4536567" cy="475226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9EF01-3BAD-46D2-9415-600467F3E79A}" type="datetime1">
              <a:rPr lang="en-US" smtClean="0"/>
              <a:t>4/4/2017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3080" y="1651406"/>
            <a:ext cx="4536567" cy="671750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13" baseline="0">
                <a:solidFill>
                  <a:schemeClr val="tx1"/>
                </a:solidFill>
                <a:latin typeface="+mj-lt"/>
              </a:defRPr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43080" y="2372334"/>
            <a:ext cx="4536567" cy="40325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19077" y="1651406"/>
            <a:ext cx="4536567" cy="671750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b="0" kern="1200" cap="all" spc="113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marL="0" lvl="0" indent="0" algn="l" defTabSz="10287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19077" y="2372334"/>
            <a:ext cx="4536567" cy="40325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6AF2-58A3-49EC-B55C-51BC60FB8F79}" type="datetime1">
              <a:rPr lang="en-US" smtClean="0"/>
              <a:t>4/4/2017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A82F9-D29B-458F-B2AD-39DB49833931}" type="datetime1">
              <a:rPr lang="en-US" smtClean="0"/>
              <a:t>4/4/2017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FA78-6DF1-4DBD-A28C-5688B28A895E}" type="datetime1">
              <a:rPr lang="en-US" smtClean="0"/>
              <a:t>4/4/2017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867" y="1680210"/>
            <a:ext cx="7044631" cy="4704588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79" y="1680210"/>
            <a:ext cx="4145832" cy="4704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477A-C476-43DC-8E6A-1D445A7D9B0B}" type="datetime1">
              <a:rPr lang="en-US" smtClean="0"/>
              <a:t>4/4/2017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404674" y="5088636"/>
            <a:ext cx="196901" cy="2112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404334" cy="5088636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78" y="6000750"/>
            <a:ext cx="11236405" cy="480060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7603-B57B-406A-B132-361C9FBD1839}" type="datetime1">
              <a:rPr lang="en-US" smtClean="0"/>
              <a:t>4/4/2017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30078" y="5200650"/>
            <a:ext cx="11236405" cy="800100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404674" y="0"/>
            <a:ext cx="196901" cy="50886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5065" y="160354"/>
            <a:ext cx="11761470" cy="639746"/>
          </a:xfrm>
          <a:prstGeom prst="rect">
            <a:avLst/>
          </a:prstGeom>
        </p:spPr>
        <p:txBody>
          <a:bodyPr vert="horz" lIns="102870" tIns="51435" rIns="102870" bIns="51435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" y="1120141"/>
            <a:ext cx="11551444" cy="5312331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46168" y="6760846"/>
            <a:ext cx="1680210" cy="360045"/>
          </a:xfrm>
          <a:prstGeom prst="rect">
            <a:avLst/>
          </a:prstGeom>
        </p:spPr>
        <p:txBody>
          <a:bodyPr vert="horz" lIns="102870" tIns="51435" rIns="102870" bIns="0" rtlCol="0" anchor="b"/>
          <a:lstStyle>
            <a:lvl1pPr algn="l">
              <a:defRPr sz="1400" b="1">
                <a:solidFill>
                  <a:schemeClr val="tx1"/>
                </a:solidFill>
              </a:defRPr>
            </a:lvl1pPr>
          </a:lstStyle>
          <a:p>
            <a:fld id="{9A2A7E44-9CC4-4065-A439-7C772B87B54E}" type="datetime1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0080" y="6800851"/>
            <a:ext cx="7665958" cy="314706"/>
          </a:xfrm>
          <a:prstGeom prst="rect">
            <a:avLst/>
          </a:prstGeom>
        </p:spPr>
        <p:txBody>
          <a:bodyPr vert="horz" lIns="102870" tIns="51435" rIns="102870" bIns="51435" rtlCol="0" anchor="t"/>
          <a:lstStyle>
            <a:lvl1pPr algn="l">
              <a:defRPr sz="16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758303" y="6592657"/>
            <a:ext cx="741426" cy="315040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404674" y="0"/>
            <a:ext cx="196901" cy="14401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404674" y="1120140"/>
            <a:ext cx="196901" cy="6080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3335"/>
            <a:ext cx="420053" cy="14401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1120140"/>
            <a:ext cx="420053" cy="609409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pic>
        <p:nvPicPr>
          <p:cNvPr id="9218" name="Picture 2" descr="http://3.bp.blogspot.com/-UL4D_Fh7N34/UVF8JvKNmUI/AAAAAAAAHHM/bl6m6CGa1Hg/s1600/dns+-+domain+name+server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6877" y="0"/>
            <a:ext cx="1135756" cy="112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1028700" rtl="0" eaLnBrk="1" latinLnBrk="0" hangingPunct="1">
        <a:spcBef>
          <a:spcPct val="0"/>
        </a:spcBef>
        <a:buNone/>
        <a:defRPr sz="4100" b="1" kern="1200" cap="none" spc="-68" baseline="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1028700" rtl="0" eaLnBrk="1" latinLnBrk="0" hangingPunct="1">
        <a:spcBef>
          <a:spcPct val="20000"/>
        </a:spcBef>
        <a:spcAft>
          <a:spcPts val="675"/>
        </a:spcAft>
        <a:buFont typeface="Arial" pitchFamily="34" charset="0"/>
        <a:buNone/>
        <a:defRPr sz="230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514350" indent="-205740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002060"/>
          </a:solidFill>
          <a:latin typeface="Arial Narrow" panose="020B0606020202030204" pitchFamily="34" charset="0"/>
          <a:ea typeface="+mn-ea"/>
          <a:cs typeface="+mn-cs"/>
        </a:defRPr>
      </a:lvl2pPr>
      <a:lvl3pPr marL="12858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C00000"/>
          </a:solidFill>
          <a:latin typeface="Arial Narrow" panose="020B0606020202030204" pitchFamily="34" charset="0"/>
          <a:ea typeface="+mn-ea"/>
          <a:cs typeface="+mn-cs"/>
        </a:defRPr>
      </a:lvl3pPr>
      <a:lvl4pPr marL="18002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7030A0"/>
          </a:solidFill>
          <a:latin typeface="Arial Narrow" panose="020B0606020202030204" pitchFamily="34" charset="0"/>
          <a:ea typeface="+mn-ea"/>
          <a:cs typeface="+mn-cs"/>
        </a:defRPr>
      </a:lvl4pPr>
      <a:lvl5pPr marL="23145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ahoo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476250"/>
            <a:ext cx="10347723" cy="1200150"/>
          </a:xfrm>
        </p:spPr>
        <p:txBody>
          <a:bodyPr/>
          <a:lstStyle/>
          <a:p>
            <a:r>
              <a:rPr lang="en-US" dirty="0" smtClean="0"/>
              <a:t>Domain Name System (DNS)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2767" y="1695450"/>
            <a:ext cx="8086010" cy="880110"/>
          </a:xfrm>
        </p:spPr>
        <p:txBody>
          <a:bodyPr>
            <a:normAutofit/>
          </a:bodyPr>
          <a:lstStyle/>
          <a:p>
            <a:r>
              <a:rPr lang="en-US" i="1" cap="none" dirty="0" smtClean="0"/>
              <a:t>CS60002: Distributed Systems</a:t>
            </a:r>
            <a:endParaRPr lang="en-IN" i="1" cap="non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60158" y="6800850"/>
            <a:ext cx="5451507" cy="400050"/>
          </a:xfrm>
        </p:spPr>
        <p:txBody>
          <a:bodyPr/>
          <a:lstStyle/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89835" y="2842803"/>
            <a:ext cx="4917308" cy="1519647"/>
          </a:xfrm>
          <a:prstGeom prst="rect">
            <a:avLst/>
          </a:prstGeom>
          <a:noFill/>
        </p:spPr>
        <p:txBody>
          <a:bodyPr wrap="none" lIns="102870" tIns="51435" rIns="102870" bIns="51435" rtlCol="0">
            <a:spAutoFit/>
          </a:bodyPr>
          <a:lstStyle/>
          <a:p>
            <a:r>
              <a:rPr lang="en-US" sz="2300" b="1" dirty="0">
                <a:latin typeface="Arial Narrow" panose="020B0606020202030204" pitchFamily="34" charset="0"/>
              </a:rPr>
              <a:t>Antonio </a:t>
            </a:r>
            <a:r>
              <a:rPr lang="en-US" sz="2300" b="1" dirty="0" err="1">
                <a:latin typeface="Arial Narrow" panose="020B0606020202030204" pitchFamily="34" charset="0"/>
              </a:rPr>
              <a:t>Bruto</a:t>
            </a:r>
            <a:r>
              <a:rPr lang="en-US" sz="2300" b="1" dirty="0">
                <a:latin typeface="Arial Narrow" panose="020B0606020202030204" pitchFamily="34" charset="0"/>
              </a:rPr>
              <a:t> da Costa</a:t>
            </a:r>
          </a:p>
          <a:p>
            <a:r>
              <a:rPr lang="en-US" sz="2300" b="1" dirty="0">
                <a:latin typeface="Arial Narrow" panose="020B0606020202030204" pitchFamily="34" charset="0"/>
              </a:rPr>
              <a:t>Ph.D. Student, Formal Methods Lab,</a:t>
            </a: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Dept</a:t>
            </a:r>
            <a:r>
              <a:rPr lang="en-US" sz="2300" b="1" dirty="0">
                <a:latin typeface="Arial Narrow" panose="020B0606020202030204" pitchFamily="34" charset="0"/>
              </a:rPr>
              <a:t>. of Computer </a:t>
            </a:r>
            <a:r>
              <a:rPr lang="en-US" sz="2300" b="1" dirty="0" smtClean="0">
                <a:latin typeface="Arial Narrow" panose="020B0606020202030204" pitchFamily="34" charset="0"/>
              </a:rPr>
              <a:t>Sc. </a:t>
            </a:r>
            <a:r>
              <a:rPr lang="en-US" sz="2300" b="1" dirty="0">
                <a:latin typeface="Arial Narrow" panose="020B0606020202030204" pitchFamily="34" charset="0"/>
              </a:rPr>
              <a:t>&amp; </a:t>
            </a:r>
            <a:r>
              <a:rPr lang="en-US" sz="2300" b="1" dirty="0" err="1" smtClean="0">
                <a:latin typeface="Arial Narrow" panose="020B0606020202030204" pitchFamily="34" charset="0"/>
              </a:rPr>
              <a:t>Engg</a:t>
            </a:r>
            <a:r>
              <a:rPr lang="en-US" sz="2300" b="1" dirty="0" smtClean="0">
                <a:latin typeface="Arial Narrow" panose="020B0606020202030204" pitchFamily="34" charset="0"/>
              </a:rPr>
              <a:t>.,</a:t>
            </a: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Indian Institute of Technology </a:t>
            </a:r>
            <a:r>
              <a:rPr lang="en-US" sz="2300" b="1" dirty="0" err="1" smtClean="0">
                <a:latin typeface="Arial Narrow" panose="020B0606020202030204" pitchFamily="34" charset="0"/>
              </a:rPr>
              <a:t>Kharagpur</a:t>
            </a:r>
            <a:endParaRPr lang="en-US" sz="2300" b="1" dirty="0"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09987" y="2842802"/>
            <a:ext cx="179848" cy="15196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spcCol="0"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943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Name Resolution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Resolver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Accesses name server for name resolution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Knows the address of at least one name server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Sends a DNS request to the name server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Standard access routine : </a:t>
            </a:r>
            <a:r>
              <a:rPr lang="en-IN" sz="2800" dirty="0" err="1" smtClean="0"/>
              <a:t>gethostbyname</a:t>
            </a:r>
            <a:r>
              <a:rPr lang="en-IN" sz="2800" dirty="0" smtClean="0"/>
              <a:t>()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Name server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Gets request from resolver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Looks up the name and sends back response.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8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Name Resolution Basics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Contact root server for name server of top level domain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Name server for top level domain gives name server for next level domain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Process continues until mapping is found or error.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Example: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To resolve </a:t>
            </a:r>
            <a:r>
              <a:rPr lang="en-IN" sz="2800" dirty="0" smtClean="0">
                <a:hlinkClick r:id="rId2"/>
              </a:rPr>
              <a:t>www.yahoo.com</a:t>
            </a:r>
            <a:r>
              <a:rPr lang="en-IN" sz="2800" dirty="0" smtClean="0"/>
              <a:t>, first contact root server to get name server for com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Querying name server for com gives name server for yahoo.com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Querying name server for yahoo.com gives IP address of </a:t>
            </a:r>
            <a:r>
              <a:rPr lang="en-IN" sz="2800" dirty="0" smtClean="0">
                <a:hlinkClick r:id="rId2"/>
              </a:rPr>
              <a:t>www.yahoo.com</a:t>
            </a:r>
            <a:endParaRPr lang="en-IN" sz="2800" dirty="0" smtClean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Three queries needed to resolve the name in the worst case.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359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Recursive / Iterative Queries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Recursive:</a:t>
            </a:r>
            <a:endParaRPr lang="en-IN" sz="2800" dirty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DNS server either gives the mapping, or forwards the request to the name server that may have it. 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Original requestor finally gets either the mapping or an error.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Iterative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If DNS server does not have mapping, it gives the address of the name server that may have it (referral)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Original requestor contacts the new name server.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This repeats until a mapping is found or no referral is obtained (an error)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Servers must implement iterative query, may implement recursive query too (most do).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0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Caching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Caching employed at both client and server for efficiency.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Lookup results in cache (both final IP address, or name server addresses for intermediate domains, for example name server for .com domain)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Answer from cache if found (non-authoritative if not authoritative for that zone).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Refreshed at regular intervals.</a:t>
            </a:r>
            <a:endParaRPr lang="en-IN" sz="28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IN" sz="28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Caching Name Server</a:t>
            </a:r>
            <a:endParaRPr lang="en-IN" sz="2800" dirty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Not authoritative for any zone, only caches entries for other zones.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146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Resource Records (RR)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1987" y="1085850"/>
            <a:ext cx="11551444" cy="5638800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Each zone file contains a set of resource record for that zone.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Each RR has:  [Name, Type, TTL, </a:t>
            </a:r>
            <a:r>
              <a:rPr lang="en-IN" sz="2800" dirty="0" err="1" smtClean="0"/>
              <a:t>Rdata</a:t>
            </a:r>
            <a:r>
              <a:rPr lang="en-IN" sz="2800" dirty="0" smtClean="0"/>
              <a:t>, …]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RR Types (16 bit value):</a:t>
            </a:r>
            <a:endParaRPr lang="en-IN" sz="2800" dirty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SOA : Start of Authority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NS: Authoritative name server for the domain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A: Hostname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MX: Mail Server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CNAME: Alias name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HINFO: CPU and OS info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PTR: Pointer to another part of the namespace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SRV: Service name (RFC 2782)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And some others….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/>
              <a:t>TTL: indicates how long the RR can be cached (32 bit integer in seconds)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err="1"/>
              <a:t>Rdata</a:t>
            </a:r>
            <a:r>
              <a:rPr lang="en-IN" sz="2800" dirty="0"/>
              <a:t>: a type specific value (for ex: an IP address for A type etc</a:t>
            </a:r>
            <a:r>
              <a:rPr lang="en-IN" sz="2800" dirty="0" smtClean="0"/>
              <a:t>.)</a:t>
            </a:r>
            <a:endParaRPr lang="en-IN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7964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Example Zone File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 smtClean="0"/>
              <a:t>$ORIGIN example.com. ; </a:t>
            </a:r>
            <a:r>
              <a:rPr lang="en-IN" dirty="0" smtClean="0">
                <a:solidFill>
                  <a:srgbClr val="0000CC"/>
                </a:solidFill>
              </a:rPr>
              <a:t>used to make other entries FQDN</a:t>
            </a:r>
          </a:p>
          <a:p>
            <a:r>
              <a:rPr lang="en-IN" dirty="0" smtClean="0"/>
              <a:t>$</a:t>
            </a:r>
            <a:r>
              <a:rPr lang="en-IN" dirty="0"/>
              <a:t>TTL </a:t>
            </a:r>
            <a:r>
              <a:rPr lang="en-IN" dirty="0" smtClean="0"/>
              <a:t>3D ;</a:t>
            </a:r>
            <a:r>
              <a:rPr lang="en-IN" dirty="0" smtClean="0">
                <a:solidFill>
                  <a:srgbClr val="0000CC"/>
                </a:solidFill>
              </a:rPr>
              <a:t> For caching (typically in seconds)</a:t>
            </a:r>
            <a:endParaRPr lang="en-IN" dirty="0">
              <a:solidFill>
                <a:srgbClr val="0000CC"/>
              </a:solidFill>
            </a:endParaRPr>
          </a:p>
          <a:p>
            <a:r>
              <a:rPr lang="en-IN" dirty="0"/>
              <a:t>@	IN	SOA	dns1.example.com.	hostmaster.example.com. (</a:t>
            </a:r>
          </a:p>
          <a:p>
            <a:r>
              <a:rPr lang="en-IN" dirty="0"/>
              <a:t>			2001062501 ; serial                     </a:t>
            </a:r>
          </a:p>
          <a:p>
            <a:r>
              <a:rPr lang="en-IN" dirty="0"/>
              <a:t>			21600      ; refresh after 6 hours                     </a:t>
            </a:r>
          </a:p>
          <a:p>
            <a:r>
              <a:rPr lang="en-IN" dirty="0"/>
              <a:t>			3600       ; retry after 1 hour                     </a:t>
            </a:r>
          </a:p>
          <a:p>
            <a:r>
              <a:rPr lang="en-IN" dirty="0"/>
              <a:t>			604800     ; expire after 1 week                     </a:t>
            </a:r>
          </a:p>
          <a:p>
            <a:r>
              <a:rPr lang="en-IN" dirty="0"/>
              <a:t>			86400 )    ; minimum TTL of 1 day  </a:t>
            </a:r>
          </a:p>
          <a:p>
            <a:r>
              <a:rPr lang="en-IN" dirty="0"/>
              <a:t>	IN	NS	dns1.example.com.       </a:t>
            </a:r>
          </a:p>
          <a:p>
            <a:r>
              <a:rPr lang="en-IN" dirty="0"/>
              <a:t>	IN	NS	dns2.example.com.        </a:t>
            </a:r>
          </a:p>
          <a:p>
            <a:r>
              <a:rPr lang="en-IN" dirty="0"/>
              <a:t>	IN	MX	10	mail.example.com.       </a:t>
            </a:r>
          </a:p>
          <a:p>
            <a:r>
              <a:rPr lang="en-IN" dirty="0"/>
              <a:t>	IN	MX	20	mail2.example.com.      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Right Brace 5"/>
          <p:cNvSpPr/>
          <p:nvPr/>
        </p:nvSpPr>
        <p:spPr>
          <a:xfrm>
            <a:off x="7215187" y="5491843"/>
            <a:ext cx="152400" cy="850731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TextBox 6"/>
          <p:cNvSpPr txBox="1"/>
          <p:nvPr/>
        </p:nvSpPr>
        <p:spPr>
          <a:xfrm>
            <a:off x="7394574" y="5491843"/>
            <a:ext cx="464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0000CC"/>
                </a:solidFill>
                <a:latin typeface="Arial Narrow" panose="020B0606020202030204" pitchFamily="34" charset="0"/>
              </a:rPr>
              <a:t>Mail Server : </a:t>
            </a:r>
            <a:r>
              <a:rPr lang="en-IN" b="1" dirty="0" smtClean="0">
                <a:solidFill>
                  <a:srgbClr val="0000CC"/>
                </a:solidFill>
                <a:latin typeface="Arial Narrow" panose="020B0606020202030204" pitchFamily="34" charset="0"/>
              </a:rPr>
              <a:t>here </a:t>
            </a:r>
            <a:r>
              <a:rPr lang="en-IN" b="1" dirty="0">
                <a:solidFill>
                  <a:srgbClr val="0000CC"/>
                </a:solidFill>
                <a:latin typeface="Arial Narrow" panose="020B0606020202030204" pitchFamily="34" charset="0"/>
              </a:rPr>
              <a:t>mail sent to a particular namespace controlled by this zone should go.</a:t>
            </a:r>
          </a:p>
        </p:txBody>
      </p:sp>
      <p:sp>
        <p:nvSpPr>
          <p:cNvPr id="8" name="Right Brace 7"/>
          <p:cNvSpPr/>
          <p:nvPr/>
        </p:nvSpPr>
        <p:spPr>
          <a:xfrm>
            <a:off x="7215187" y="4644451"/>
            <a:ext cx="152400" cy="850731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TextBox 8"/>
          <p:cNvSpPr txBox="1"/>
          <p:nvPr/>
        </p:nvSpPr>
        <p:spPr>
          <a:xfrm>
            <a:off x="7371269" y="4836300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rgbClr val="0000CC"/>
                </a:solidFill>
                <a:latin typeface="Arial Narrow" panose="020B0606020202030204" pitchFamily="34" charset="0"/>
              </a:rPr>
              <a:t>Name servers for this domain</a:t>
            </a:r>
            <a:endParaRPr lang="en-IN" b="1" dirty="0">
              <a:solidFill>
                <a:srgbClr val="0000CC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611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	</a:t>
            </a:r>
          </a:p>
          <a:p>
            <a:r>
              <a:rPr lang="en-IN" dirty="0"/>
              <a:t>dns1	IN	A	10.0.1.1</a:t>
            </a:r>
          </a:p>
          <a:p>
            <a:r>
              <a:rPr lang="en-IN" dirty="0"/>
              <a:t>dns2	IN	A	10.0.1.2	</a:t>
            </a:r>
          </a:p>
          <a:p>
            <a:r>
              <a:rPr lang="en-IN" dirty="0"/>
              <a:t>server1	IN	A	10.0.1.5  </a:t>
            </a:r>
            <a:r>
              <a:rPr lang="en-IN" dirty="0" smtClean="0"/>
              <a:t>    </a:t>
            </a:r>
            <a:endParaRPr lang="en-IN" dirty="0"/>
          </a:p>
          <a:p>
            <a:r>
              <a:rPr lang="en-IN" dirty="0"/>
              <a:t>server2	IN	A	</a:t>
            </a:r>
            <a:r>
              <a:rPr lang="en-IN" dirty="0" smtClean="0"/>
              <a:t>10.0.1.6</a:t>
            </a:r>
          </a:p>
          <a:p>
            <a:r>
              <a:rPr lang="en-IN" dirty="0" smtClean="0"/>
              <a:t>ftp	IN	A	10.0.1.3</a:t>
            </a:r>
          </a:p>
          <a:p>
            <a:r>
              <a:rPr lang="en-IN" dirty="0"/>
              <a:t>	IN	A	</a:t>
            </a:r>
            <a:r>
              <a:rPr lang="en-IN" dirty="0" smtClean="0"/>
              <a:t>10.0.1.4</a:t>
            </a:r>
            <a:r>
              <a:rPr lang="en-IN" dirty="0"/>
              <a:t>	</a:t>
            </a:r>
          </a:p>
          <a:p>
            <a:r>
              <a:rPr lang="en-IN" dirty="0"/>
              <a:t>mail	IN	CNAME	server1</a:t>
            </a:r>
          </a:p>
          <a:p>
            <a:r>
              <a:rPr lang="en-IN" dirty="0"/>
              <a:t>mail2	IN	CNAME	server2</a:t>
            </a:r>
          </a:p>
          <a:p>
            <a:r>
              <a:rPr lang="en-IN" dirty="0" smtClean="0"/>
              <a:t>www</a:t>
            </a:r>
            <a:r>
              <a:rPr lang="en-IN" dirty="0"/>
              <a:t>	IN	CNAME	server1</a:t>
            </a:r>
          </a:p>
          <a:p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Right Brace 5"/>
          <p:cNvSpPr/>
          <p:nvPr/>
        </p:nvSpPr>
        <p:spPr>
          <a:xfrm>
            <a:off x="5533264" y="1656001"/>
            <a:ext cx="460882" cy="2858849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TextBox 6"/>
          <p:cNvSpPr txBox="1"/>
          <p:nvPr/>
        </p:nvSpPr>
        <p:spPr>
          <a:xfrm>
            <a:off x="6148387" y="2609850"/>
            <a:ext cx="464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0000CC"/>
                </a:solidFill>
                <a:latin typeface="Arial Narrow" panose="020B0606020202030204" pitchFamily="34" charset="0"/>
              </a:rPr>
              <a:t>Address record, which specifies an IP address to assign to a name</a:t>
            </a:r>
          </a:p>
        </p:txBody>
      </p:sp>
      <p:sp>
        <p:nvSpPr>
          <p:cNvPr id="9" name="Right Brace 8"/>
          <p:cNvSpPr/>
          <p:nvPr/>
        </p:nvSpPr>
        <p:spPr>
          <a:xfrm>
            <a:off x="5533264" y="4648874"/>
            <a:ext cx="460882" cy="1429425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TextBox 9"/>
          <p:cNvSpPr txBox="1"/>
          <p:nvPr/>
        </p:nvSpPr>
        <p:spPr>
          <a:xfrm>
            <a:off x="6302628" y="5009643"/>
            <a:ext cx="464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0000CC"/>
                </a:solidFill>
                <a:latin typeface="Arial Narrow" panose="020B0606020202030204" pitchFamily="34" charset="0"/>
              </a:rPr>
              <a:t>Canonical Name record, which maps one name to another.</a:t>
            </a:r>
          </a:p>
        </p:txBody>
      </p:sp>
    </p:spTree>
    <p:extLst>
      <p:ext uri="{BB962C8B-B14F-4D97-AF65-F5344CB8AC3E}">
        <p14:creationId xmlns:p14="http://schemas.microsoft.com/office/powerpoint/2010/main" val="781192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Reverse Lookup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IP to name mapping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Not mandatory to implement, but most DNS servers support.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All IP addresses are part of the special zone in-</a:t>
            </a:r>
            <a:r>
              <a:rPr lang="en-IN" sz="2800" dirty="0" err="1" smtClean="0"/>
              <a:t>addr.arpa</a:t>
            </a:r>
            <a:endParaRPr lang="en-IN" sz="2800" dirty="0" smtClean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Ex: 10.5.17.2 will map to the name 2.17.5.10.in-addr.arpa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PTR type RR kept to map this to a name.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Lookup is similar otherwise.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0879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Reverse Zone File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078" y="1120141"/>
            <a:ext cx="11551444" cy="5604509"/>
          </a:xfrm>
        </p:spPr>
        <p:txBody>
          <a:bodyPr>
            <a:normAutofit fontScale="77500" lnSpcReduction="20000"/>
          </a:bodyPr>
          <a:lstStyle/>
          <a:p>
            <a:r>
              <a:rPr lang="en-IN" dirty="0"/>
              <a:t>$ORIGIN 1.0.10.in-addr.arpa. </a:t>
            </a:r>
          </a:p>
          <a:p>
            <a:r>
              <a:rPr lang="en-IN" dirty="0"/>
              <a:t>$TTL 86400 </a:t>
            </a:r>
          </a:p>
          <a:p>
            <a:r>
              <a:rPr lang="en-IN" dirty="0"/>
              <a:t>@	IN	SOA	dns1.example.com.	hostmaster.example.com. (</a:t>
            </a:r>
          </a:p>
          <a:p>
            <a:r>
              <a:rPr lang="en-IN" dirty="0"/>
              <a:t>			2001062501 ; serial                     </a:t>
            </a:r>
          </a:p>
          <a:p>
            <a:r>
              <a:rPr lang="en-IN" dirty="0"/>
              <a:t>			21600      ; refresh after 6 hours                     </a:t>
            </a:r>
          </a:p>
          <a:p>
            <a:r>
              <a:rPr lang="en-IN" dirty="0"/>
              <a:t>			3600       ; retry after 1 hour                     </a:t>
            </a:r>
          </a:p>
          <a:p>
            <a:r>
              <a:rPr lang="en-IN" dirty="0"/>
              <a:t>			604800     ; expire after 1 week                     </a:t>
            </a:r>
          </a:p>
          <a:p>
            <a:r>
              <a:rPr lang="en-IN" dirty="0"/>
              <a:t>			86400 )    ; minimum TTL of 1 day        </a:t>
            </a:r>
          </a:p>
          <a:p>
            <a:endParaRPr lang="en-IN" dirty="0"/>
          </a:p>
          <a:p>
            <a:r>
              <a:rPr lang="en-IN" dirty="0"/>
              <a:t>1	IN	PTR	dns1.example.com.       </a:t>
            </a:r>
          </a:p>
          <a:p>
            <a:r>
              <a:rPr lang="en-IN" dirty="0"/>
              <a:t>2	IN	PTR	dns2.example.com.</a:t>
            </a:r>
          </a:p>
          <a:p>
            <a:r>
              <a:rPr lang="en-IN" dirty="0"/>
              <a:t>3	IN	PTR    ftp.example.com.</a:t>
            </a:r>
          </a:p>
          <a:p>
            <a:r>
              <a:rPr lang="en-IN" dirty="0"/>
              <a:t>4	IN	PTR    ftp.example.com.</a:t>
            </a:r>
          </a:p>
          <a:p>
            <a:r>
              <a:rPr lang="en-IN" dirty="0" smtClean="0"/>
              <a:t>5</a:t>
            </a:r>
            <a:r>
              <a:rPr lang="en-IN" dirty="0"/>
              <a:t>	IN	PTR    server1.example.com.</a:t>
            </a:r>
          </a:p>
          <a:p>
            <a:r>
              <a:rPr lang="en-IN" dirty="0"/>
              <a:t>6	IN	PTR    server2.example.com</a:t>
            </a:r>
            <a:r>
              <a:rPr lang="en-IN" dirty="0" smtClean="0"/>
              <a:t>.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669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Forwarders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 DNS server X to which DNS queries can be sent by another DNS server Y if it cannot resolve it.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X resolves it and sends back the result to Y, X also caches.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Motivation: 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No internet connection for Y.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Forwarder cache builds up over time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Forwarder may be able to resolve most queries.</a:t>
            </a:r>
            <a:endParaRPr lang="en-IN" sz="28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X may or may not be authoritative for any zone.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Y does not need to know root servers.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64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399" y="1295400"/>
            <a:ext cx="10948987" cy="52006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rgbClr val="003192"/>
              </a:buClr>
            </a:pPr>
            <a:r>
              <a:rPr lang="en-US" sz="2400" dirty="0" smtClean="0">
                <a:solidFill>
                  <a:srgbClr val="003192"/>
                </a:solidFill>
              </a:rPr>
              <a:t>IP addresses are hard to remember</a:t>
            </a:r>
          </a:p>
          <a:p>
            <a:pPr lvl="1">
              <a:buClr>
                <a:srgbClr val="003192"/>
              </a:buClr>
            </a:pPr>
            <a:r>
              <a:rPr lang="en-US" sz="2400" dirty="0" smtClean="0">
                <a:solidFill>
                  <a:srgbClr val="003192"/>
                </a:solidFill>
              </a:rPr>
              <a:t>Meaningful names easier to use</a:t>
            </a:r>
          </a:p>
          <a:p>
            <a:pPr lvl="1">
              <a:buClr>
                <a:srgbClr val="003192"/>
              </a:buClr>
            </a:pPr>
            <a:r>
              <a:rPr lang="en-US" sz="2400" dirty="0" smtClean="0">
                <a:solidFill>
                  <a:srgbClr val="003192"/>
                </a:solidFill>
              </a:rPr>
              <a:t>Name resolution – map names to IP addresses.</a:t>
            </a:r>
          </a:p>
          <a:p>
            <a:pPr lvl="1">
              <a:buClr>
                <a:srgbClr val="003192"/>
              </a:buClr>
            </a:pPr>
            <a:r>
              <a:rPr lang="en-US" sz="2400" dirty="0" smtClean="0">
                <a:solidFill>
                  <a:srgbClr val="003192"/>
                </a:solidFill>
              </a:rPr>
              <a:t>Namespace</a:t>
            </a:r>
          </a:p>
          <a:p>
            <a:pPr lvl="2">
              <a:buClr>
                <a:srgbClr val="003192"/>
              </a:buClr>
            </a:pPr>
            <a:r>
              <a:rPr lang="en-US" sz="2400" dirty="0" smtClean="0">
                <a:solidFill>
                  <a:schemeClr val="tx2"/>
                </a:solidFill>
              </a:rPr>
              <a:t>Flat</a:t>
            </a:r>
          </a:p>
          <a:p>
            <a:pPr lvl="2">
              <a:buClr>
                <a:srgbClr val="003192"/>
              </a:buClr>
            </a:pPr>
            <a:r>
              <a:rPr lang="en-US" sz="2400" dirty="0" smtClean="0">
                <a:solidFill>
                  <a:schemeClr val="tx2"/>
                </a:solidFill>
              </a:rPr>
              <a:t>Hierarchical</a:t>
            </a:r>
          </a:p>
        </p:txBody>
      </p:sp>
    </p:spTree>
    <p:extLst>
      <p:ext uri="{BB962C8B-B14F-4D97-AF65-F5344CB8AC3E}">
        <p14:creationId xmlns:p14="http://schemas.microsoft.com/office/powerpoint/2010/main" val="109261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Other protocol details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Usually runs on UDP port 53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Uses TCP for zone transfers (an some large responses)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TCP can also be used for normal operation, though not used normally.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Same message format for query and response.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4545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DNS Query Example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7" y="4133850"/>
            <a:ext cx="7543800" cy="2175509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1600" dirty="0"/>
              <a:t>0000  00 00 00 00 00 00 00 00  00 00 00 00 08 00 45 00 </a:t>
            </a:r>
            <a:r>
              <a:rPr lang="en-IN" sz="1600" dirty="0" smtClean="0"/>
              <a:t>      </a:t>
            </a:r>
            <a:r>
              <a:rPr lang="en-IN" sz="1600" dirty="0"/>
              <a:t>........ ......E.</a:t>
            </a:r>
          </a:p>
          <a:p>
            <a:r>
              <a:rPr lang="en-IN" sz="1600" dirty="0"/>
              <a:t>0010  00 3c 51 e3 40 00 40 11  </a:t>
            </a:r>
            <a:r>
              <a:rPr lang="en-IN" sz="1600" dirty="0" err="1"/>
              <a:t>ea</a:t>
            </a:r>
            <a:r>
              <a:rPr lang="en-IN" sz="1600" dirty="0"/>
              <a:t> </a:t>
            </a:r>
            <a:r>
              <a:rPr lang="en-IN" sz="1600" dirty="0" err="1"/>
              <a:t>cb</a:t>
            </a:r>
            <a:r>
              <a:rPr lang="en-IN" sz="1600" dirty="0"/>
              <a:t> 7f 00 00 01 7f 00  </a:t>
            </a:r>
            <a:r>
              <a:rPr lang="en-IN" sz="1600" dirty="0" smtClean="0"/>
              <a:t>     </a:t>
            </a:r>
            <a:r>
              <a:rPr lang="en-IN" sz="1600" dirty="0"/>
              <a:t>.&lt;Q.@.@. ........</a:t>
            </a:r>
          </a:p>
          <a:p>
            <a:r>
              <a:rPr lang="en-IN" sz="1600" dirty="0"/>
              <a:t>0020  00 01 </a:t>
            </a:r>
            <a:r>
              <a:rPr lang="en-IN" sz="1600" dirty="0" err="1"/>
              <a:t>ec</a:t>
            </a:r>
            <a:r>
              <a:rPr lang="en-IN" sz="1600" dirty="0"/>
              <a:t> </a:t>
            </a:r>
            <a:r>
              <a:rPr lang="en-IN" sz="1600" dirty="0" err="1"/>
              <a:t>ed</a:t>
            </a:r>
            <a:r>
              <a:rPr lang="en-IN" sz="1600" dirty="0"/>
              <a:t> 00 35 00 28  </a:t>
            </a:r>
            <a:r>
              <a:rPr lang="en-IN" sz="1600" dirty="0" err="1"/>
              <a:t>fe</a:t>
            </a:r>
            <a:r>
              <a:rPr lang="en-IN" sz="1600" dirty="0"/>
              <a:t> 3b 24 1a 01 00 00 </a:t>
            </a:r>
            <a:r>
              <a:rPr lang="en-IN" sz="1600" dirty="0" smtClean="0"/>
              <a:t>01       </a:t>
            </a:r>
            <a:r>
              <a:rPr lang="en-IN" sz="1600" dirty="0"/>
              <a:t>.....5.( .;$.....</a:t>
            </a:r>
          </a:p>
          <a:p>
            <a:r>
              <a:rPr lang="en-IN" sz="1600" dirty="0"/>
              <a:t>0030  00 00 00 00 00 00 03 77  77 77 06 67 6f </a:t>
            </a:r>
            <a:r>
              <a:rPr lang="en-IN" sz="1600" dirty="0" err="1"/>
              <a:t>6f</a:t>
            </a:r>
            <a:r>
              <a:rPr lang="en-IN" sz="1600" dirty="0"/>
              <a:t> 67 6c  </a:t>
            </a:r>
            <a:r>
              <a:rPr lang="en-IN" sz="1600" dirty="0" smtClean="0"/>
              <a:t>     </a:t>
            </a:r>
            <a:r>
              <a:rPr lang="en-IN" sz="1600" dirty="0"/>
              <a:t>.......w </a:t>
            </a:r>
            <a:r>
              <a:rPr lang="en-IN" sz="1600" dirty="0" err="1"/>
              <a:t>ww.googl</a:t>
            </a:r>
            <a:endParaRPr lang="en-IN" sz="1600" dirty="0"/>
          </a:p>
          <a:p>
            <a:r>
              <a:rPr lang="en-IN" sz="1600" dirty="0" smtClean="0"/>
              <a:t>0040  65 </a:t>
            </a:r>
            <a:r>
              <a:rPr lang="en-IN" sz="1600" dirty="0"/>
              <a:t>03 63 6f 6d 00 00 01  00 01              </a:t>
            </a:r>
            <a:r>
              <a:rPr lang="en-IN" sz="1600" dirty="0" smtClean="0"/>
              <a:t>                      </a:t>
            </a:r>
            <a:r>
              <a:rPr lang="en-IN" sz="1600" dirty="0"/>
              <a:t>e.com... .. </a:t>
            </a:r>
            <a:endParaRPr lang="en-IN" sz="16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09587" y="1162050"/>
            <a:ext cx="99822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b="1" dirty="0">
                <a:latin typeface="Arial Narrow" panose="020B0606020202030204" pitchFamily="34" charset="0"/>
              </a:rPr>
              <a:t>Domain Name System (query)</a:t>
            </a:r>
          </a:p>
          <a:p>
            <a:r>
              <a:rPr lang="en-IN" sz="1600" b="1" dirty="0">
                <a:latin typeface="Arial Narrow" panose="020B0606020202030204" pitchFamily="34" charset="0"/>
              </a:rPr>
              <a:t>    [Response In: 1852]</a:t>
            </a:r>
          </a:p>
          <a:p>
            <a:r>
              <a:rPr lang="en-IN" sz="1600" b="1" dirty="0">
                <a:latin typeface="Arial Narrow" panose="020B0606020202030204" pitchFamily="34" charset="0"/>
              </a:rPr>
              <a:t>    Transaction ID: 0x241a</a:t>
            </a:r>
          </a:p>
          <a:p>
            <a:r>
              <a:rPr lang="en-IN" sz="1600" b="1" dirty="0">
                <a:latin typeface="Arial Narrow" panose="020B0606020202030204" pitchFamily="34" charset="0"/>
              </a:rPr>
              <a:t>    Flags: 0x0100 (Standard query)</a:t>
            </a:r>
          </a:p>
          <a:p>
            <a:r>
              <a:rPr lang="en-IN" sz="1600" b="1" dirty="0">
                <a:latin typeface="Arial Narrow" panose="020B0606020202030204" pitchFamily="34" charset="0"/>
              </a:rPr>
              <a:t>        0... .... .... .... = Response: Message is a query</a:t>
            </a:r>
          </a:p>
          <a:p>
            <a:r>
              <a:rPr lang="en-IN" sz="1600" b="1" dirty="0">
                <a:latin typeface="Arial Narrow" panose="020B0606020202030204" pitchFamily="34" charset="0"/>
              </a:rPr>
              <a:t>        .000 0... .... .... = Opcode: Standard query (0)</a:t>
            </a:r>
          </a:p>
          <a:p>
            <a:r>
              <a:rPr lang="en-IN" sz="1600" b="1" dirty="0">
                <a:latin typeface="Arial Narrow" panose="020B0606020202030204" pitchFamily="34" charset="0"/>
              </a:rPr>
              <a:t>        .... ..0. .... .... = Truncated: Message is not truncated</a:t>
            </a:r>
          </a:p>
          <a:p>
            <a:r>
              <a:rPr lang="en-IN" sz="1600" b="1" dirty="0">
                <a:latin typeface="Arial Narrow" panose="020B0606020202030204" pitchFamily="34" charset="0"/>
              </a:rPr>
              <a:t>        .... ...1 .... .... = Recursion desired: Do query recursively</a:t>
            </a:r>
          </a:p>
          <a:p>
            <a:r>
              <a:rPr lang="en-IN" sz="1600" b="1" dirty="0">
                <a:latin typeface="Arial Narrow" panose="020B0606020202030204" pitchFamily="34" charset="0"/>
              </a:rPr>
              <a:t>        .... .... .0.. .... = Z: reserved (0)</a:t>
            </a:r>
          </a:p>
          <a:p>
            <a:r>
              <a:rPr lang="en-IN" sz="1600" b="1" dirty="0">
                <a:latin typeface="Arial Narrow" panose="020B0606020202030204" pitchFamily="34" charset="0"/>
              </a:rPr>
              <a:t>        .... .... ...0 .... = Non-authenticated data OK: Non-authenticated data is unacceptable</a:t>
            </a:r>
          </a:p>
          <a:p>
            <a:r>
              <a:rPr lang="en-IN" sz="1600" b="1" dirty="0">
                <a:latin typeface="Arial Narrow" panose="020B0606020202030204" pitchFamily="34" charset="0"/>
              </a:rPr>
              <a:t>    Questions: 1</a:t>
            </a:r>
          </a:p>
          <a:p>
            <a:r>
              <a:rPr lang="en-IN" sz="1600" b="1" dirty="0">
                <a:latin typeface="Arial Narrow" panose="020B0606020202030204" pitchFamily="34" charset="0"/>
              </a:rPr>
              <a:t>    Answer RRs: 0</a:t>
            </a:r>
          </a:p>
          <a:p>
            <a:r>
              <a:rPr lang="en-IN" sz="1600" b="1" dirty="0">
                <a:latin typeface="Arial Narrow" panose="020B0606020202030204" pitchFamily="34" charset="0"/>
              </a:rPr>
              <a:t>    Authority RRs: 0</a:t>
            </a:r>
          </a:p>
          <a:p>
            <a:r>
              <a:rPr lang="en-IN" sz="1600" b="1" dirty="0">
                <a:latin typeface="Arial Narrow" panose="020B0606020202030204" pitchFamily="34" charset="0"/>
              </a:rPr>
              <a:t>    Additional RRs: 0</a:t>
            </a:r>
          </a:p>
          <a:p>
            <a:r>
              <a:rPr lang="en-IN" sz="1600" b="1" dirty="0">
                <a:latin typeface="Arial Narrow" panose="020B0606020202030204" pitchFamily="34" charset="0"/>
              </a:rPr>
              <a:t>    Queries</a:t>
            </a:r>
          </a:p>
          <a:p>
            <a:r>
              <a:rPr lang="en-IN" sz="1600" b="1" dirty="0">
                <a:latin typeface="Arial Narrow" panose="020B0606020202030204" pitchFamily="34" charset="0"/>
              </a:rPr>
              <a:t>        www.google.com: type A, class IN</a:t>
            </a:r>
          </a:p>
          <a:p>
            <a:r>
              <a:rPr lang="en-IN" sz="1600" b="1" dirty="0">
                <a:latin typeface="Arial Narrow" panose="020B0606020202030204" pitchFamily="34" charset="0"/>
              </a:rPr>
              <a:t>            Name: www.google.com</a:t>
            </a:r>
          </a:p>
          <a:p>
            <a:r>
              <a:rPr lang="en-IN" sz="1600" b="1" dirty="0">
                <a:latin typeface="Arial Narrow" panose="020B0606020202030204" pitchFamily="34" charset="0"/>
              </a:rPr>
              <a:t>            Type: A (Host address)</a:t>
            </a:r>
          </a:p>
          <a:p>
            <a:r>
              <a:rPr lang="en-IN" sz="1600" b="1" dirty="0">
                <a:latin typeface="Arial Narrow" panose="020B0606020202030204" pitchFamily="34" charset="0"/>
              </a:rPr>
              <a:t>            Class: IN (0x0001)</a:t>
            </a:r>
          </a:p>
        </p:txBody>
      </p:sp>
    </p:spTree>
    <p:extLst>
      <p:ext uri="{BB962C8B-B14F-4D97-AF65-F5344CB8AC3E}">
        <p14:creationId xmlns:p14="http://schemas.microsoft.com/office/powerpoint/2010/main" val="12273840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DNS Response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IN" dirty="0"/>
              <a:t>Domain Name System (response)</a:t>
            </a:r>
          </a:p>
          <a:p>
            <a:r>
              <a:rPr lang="en-IN" dirty="0"/>
              <a:t>    [Request In: 1851]</a:t>
            </a:r>
          </a:p>
          <a:p>
            <a:r>
              <a:rPr lang="en-IN" dirty="0"/>
              <a:t>    [Time: 0.000125000 seconds]</a:t>
            </a:r>
          </a:p>
          <a:p>
            <a:r>
              <a:rPr lang="en-IN" dirty="0"/>
              <a:t>    Transaction ID: 0x241a</a:t>
            </a:r>
          </a:p>
          <a:p>
            <a:r>
              <a:rPr lang="en-IN" dirty="0"/>
              <a:t>    Flags: 0x8180 (Standard query response, No error)</a:t>
            </a:r>
          </a:p>
          <a:p>
            <a:r>
              <a:rPr lang="en-IN" dirty="0"/>
              <a:t>        1... .... .... .... = Response: Message is a response</a:t>
            </a:r>
          </a:p>
          <a:p>
            <a:r>
              <a:rPr lang="en-IN" dirty="0"/>
              <a:t>        .000 0... .... .... = Opcode: Standard query (0)</a:t>
            </a:r>
          </a:p>
          <a:p>
            <a:r>
              <a:rPr lang="en-IN" dirty="0"/>
              <a:t>        .... .0.. .... .... = Authoritative: Server is not an authority for domain</a:t>
            </a:r>
          </a:p>
          <a:p>
            <a:r>
              <a:rPr lang="en-IN" dirty="0"/>
              <a:t>        .... ..0. .... .... = Truncated: Message is not truncated</a:t>
            </a:r>
          </a:p>
          <a:p>
            <a:r>
              <a:rPr lang="en-IN" dirty="0"/>
              <a:t>        .... ...1 .... .... = Recursion desired: Do query recursively</a:t>
            </a:r>
          </a:p>
          <a:p>
            <a:r>
              <a:rPr lang="en-IN" dirty="0"/>
              <a:t>        .... .... 1... .... = Recursion available: Server can do recursive queries</a:t>
            </a:r>
          </a:p>
          <a:p>
            <a:r>
              <a:rPr lang="en-IN" dirty="0"/>
              <a:t>        .... .... .0.. .... = Z: reserved (0)</a:t>
            </a:r>
          </a:p>
          <a:p>
            <a:r>
              <a:rPr lang="en-IN" dirty="0"/>
              <a:t>        .... .... ..0. .... = Answer authenticated: Answer/authority portion was not authenticated by the server</a:t>
            </a:r>
          </a:p>
          <a:p>
            <a:r>
              <a:rPr lang="en-IN" dirty="0"/>
              <a:t>        .... .... .... 0000 = Reply code: No error (0)</a:t>
            </a:r>
          </a:p>
          <a:p>
            <a:r>
              <a:rPr lang="en-IN" dirty="0"/>
              <a:t>    Questions: 1</a:t>
            </a:r>
          </a:p>
          <a:p>
            <a:r>
              <a:rPr lang="en-IN" dirty="0"/>
              <a:t>    Answer RRs: 3</a:t>
            </a:r>
          </a:p>
          <a:p>
            <a:r>
              <a:rPr lang="en-IN" dirty="0"/>
              <a:t>    Authority RRs: 0</a:t>
            </a:r>
          </a:p>
          <a:p>
            <a:r>
              <a:rPr lang="en-IN" dirty="0"/>
              <a:t>    Additional RRs: 0</a:t>
            </a:r>
          </a:p>
          <a:p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652202" y="1009650"/>
            <a:ext cx="6400800" cy="308990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102870" tIns="51435" rIns="102870" bIns="51435" rtlCol="0">
            <a:normAutofit fontScale="85000" lnSpcReduction="10000"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600" dirty="0"/>
              <a:t>0000  00 00 00 00 00 00 00 00  00 00 00 00 08 00 45 00   ........ ......E.</a:t>
            </a:r>
          </a:p>
          <a:p>
            <a:r>
              <a:rPr lang="en-IN" sz="1600" dirty="0"/>
              <a:t>0010  00 7a 00 00 40 00 40 11  3c 71 7f 00 00 01 7f 00   .z..@.@. &lt;q......</a:t>
            </a:r>
          </a:p>
          <a:p>
            <a:r>
              <a:rPr lang="en-IN" sz="1600" dirty="0"/>
              <a:t>0020  00 01 00 35 </a:t>
            </a:r>
            <a:r>
              <a:rPr lang="en-IN" sz="1600" dirty="0" err="1"/>
              <a:t>ec</a:t>
            </a:r>
            <a:r>
              <a:rPr lang="en-IN" sz="1600" dirty="0"/>
              <a:t> </a:t>
            </a:r>
            <a:r>
              <a:rPr lang="en-IN" sz="1600" dirty="0" err="1"/>
              <a:t>ed</a:t>
            </a:r>
            <a:r>
              <a:rPr lang="en-IN" sz="1600" dirty="0"/>
              <a:t> 00 66  </a:t>
            </a:r>
            <a:r>
              <a:rPr lang="en-IN" sz="1600" dirty="0" err="1"/>
              <a:t>fe</a:t>
            </a:r>
            <a:r>
              <a:rPr lang="en-IN" sz="1600" dirty="0"/>
              <a:t> 79 24 1a 81 80 00 01   ...5...f .y$.....</a:t>
            </a:r>
          </a:p>
          <a:p>
            <a:r>
              <a:rPr lang="en-IN" sz="1600" dirty="0"/>
              <a:t>0030  00 03 00 00 00 00 03 77  77 77 06 67 6f </a:t>
            </a:r>
            <a:r>
              <a:rPr lang="en-IN" sz="1600" dirty="0" err="1"/>
              <a:t>6f</a:t>
            </a:r>
            <a:r>
              <a:rPr lang="en-IN" sz="1600" dirty="0"/>
              <a:t> 67 6c   .......w </a:t>
            </a:r>
            <a:r>
              <a:rPr lang="en-IN" sz="1600" dirty="0" err="1"/>
              <a:t>ww.googl</a:t>
            </a:r>
            <a:endParaRPr lang="en-IN" sz="1600" dirty="0"/>
          </a:p>
          <a:p>
            <a:r>
              <a:rPr lang="en-IN" sz="1600" dirty="0"/>
              <a:t>0040  65 03 63 6f 6d 00 00 01  00 01 c0 0c 00 05 00 01   e.com... ........</a:t>
            </a:r>
          </a:p>
          <a:p>
            <a:r>
              <a:rPr lang="en-IN" sz="1600" dirty="0"/>
              <a:t>0050  00 05 28 39 00 12 03 77  77 77 01 6c 06 67 6f </a:t>
            </a:r>
            <a:r>
              <a:rPr lang="en-IN" sz="1600" dirty="0" err="1"/>
              <a:t>6f</a:t>
            </a:r>
            <a:r>
              <a:rPr lang="en-IN" sz="1600" dirty="0"/>
              <a:t>   ..(9...w </a:t>
            </a:r>
            <a:r>
              <a:rPr lang="en-IN" sz="1600" dirty="0" err="1"/>
              <a:t>ww.l.goo</a:t>
            </a:r>
            <a:endParaRPr lang="en-IN" sz="1600" dirty="0"/>
          </a:p>
          <a:p>
            <a:r>
              <a:rPr lang="en-IN" sz="1600" dirty="0"/>
              <a:t>0060  67 6c 65 03 63 6f 6d 00  c0 2c 00 01 00 01 00 00   gle.com. .,......</a:t>
            </a:r>
          </a:p>
          <a:p>
            <a:r>
              <a:rPr lang="en-IN" sz="1600" dirty="0"/>
              <a:t>0070  00 e3 00 04 42 f9 59 63  c0 2c 00 01 00 01 00 00   ....</a:t>
            </a:r>
            <a:r>
              <a:rPr lang="en-IN" sz="1600" dirty="0" err="1"/>
              <a:t>B.Yc</a:t>
            </a:r>
            <a:r>
              <a:rPr lang="en-IN" sz="1600" dirty="0"/>
              <a:t> .,......</a:t>
            </a:r>
          </a:p>
          <a:p>
            <a:r>
              <a:rPr lang="en-IN" sz="1600" dirty="0"/>
              <a:t>0080  00 e3 00 04 42 f9 59 68                         </a:t>
            </a:r>
            <a:r>
              <a:rPr lang="en-IN" sz="1600" dirty="0" smtClean="0"/>
              <a:t>                   </a:t>
            </a:r>
            <a:r>
              <a:rPr lang="en-IN" sz="1600" dirty="0"/>
              <a:t>....</a:t>
            </a:r>
            <a:r>
              <a:rPr lang="en-IN" sz="1600" dirty="0" err="1"/>
              <a:t>B.Yh</a:t>
            </a:r>
            <a:r>
              <a:rPr lang="en-IN" sz="1600" dirty="0"/>
              <a:t> </a:t>
            </a:r>
            <a:endParaRPr lang="en-IN" sz="1600" dirty="0" smtClean="0"/>
          </a:p>
        </p:txBody>
      </p:sp>
    </p:spTree>
    <p:extLst>
      <p:ext uri="{BB962C8B-B14F-4D97-AF65-F5344CB8AC3E}">
        <p14:creationId xmlns:p14="http://schemas.microsoft.com/office/powerpoint/2010/main" val="30432442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987" y="1085850"/>
            <a:ext cx="6661309" cy="5562600"/>
          </a:xfrm>
        </p:spPr>
        <p:txBody>
          <a:bodyPr>
            <a:noAutofit/>
          </a:bodyPr>
          <a:lstStyle/>
          <a:p>
            <a:r>
              <a:rPr lang="en-IN" sz="1800" dirty="0"/>
              <a:t> Queries</a:t>
            </a:r>
          </a:p>
          <a:p>
            <a:r>
              <a:rPr lang="en-IN" sz="1800" dirty="0"/>
              <a:t>        www.google.com: type A, class IN</a:t>
            </a:r>
          </a:p>
          <a:p>
            <a:r>
              <a:rPr lang="en-IN" sz="1800" dirty="0"/>
              <a:t>            Name: www.google.com</a:t>
            </a:r>
          </a:p>
          <a:p>
            <a:r>
              <a:rPr lang="en-IN" sz="1800" dirty="0"/>
              <a:t>            Type: A (Host address)</a:t>
            </a:r>
          </a:p>
          <a:p>
            <a:r>
              <a:rPr lang="en-IN" sz="1800" dirty="0"/>
              <a:t>            Class: IN (0x0001)</a:t>
            </a:r>
          </a:p>
          <a:p>
            <a:r>
              <a:rPr lang="en-IN" sz="1800" dirty="0"/>
              <a:t>    Answers</a:t>
            </a:r>
          </a:p>
          <a:p>
            <a:r>
              <a:rPr lang="en-IN" sz="1800" dirty="0"/>
              <a:t>        www.google.com: type CNAME, class IN, </a:t>
            </a:r>
            <a:r>
              <a:rPr lang="en-IN" sz="1800" dirty="0" err="1"/>
              <a:t>cname</a:t>
            </a:r>
            <a:r>
              <a:rPr lang="en-IN" sz="1800" dirty="0"/>
              <a:t> www.l.google.com</a:t>
            </a:r>
          </a:p>
          <a:p>
            <a:r>
              <a:rPr lang="en-IN" sz="1800" dirty="0"/>
              <a:t>            Name: www.google.com</a:t>
            </a:r>
          </a:p>
          <a:p>
            <a:r>
              <a:rPr lang="en-IN" sz="1800" dirty="0"/>
              <a:t>            Type: CNAME (Canonical name for an alias)</a:t>
            </a:r>
          </a:p>
          <a:p>
            <a:r>
              <a:rPr lang="en-IN" sz="1800" dirty="0"/>
              <a:t>            Class: IN (0x0001)</a:t>
            </a:r>
          </a:p>
          <a:p>
            <a:r>
              <a:rPr lang="en-IN" sz="1800" dirty="0"/>
              <a:t>            Time to live: 3 days, 21 hours, 52 minutes, 57 seconds</a:t>
            </a:r>
          </a:p>
          <a:p>
            <a:r>
              <a:rPr lang="en-IN" sz="1800" dirty="0"/>
              <a:t>            Data length: 18</a:t>
            </a:r>
          </a:p>
          <a:p>
            <a:r>
              <a:rPr lang="en-IN" sz="1800" dirty="0"/>
              <a:t>            Primary name: </a:t>
            </a:r>
            <a:r>
              <a:rPr lang="en-IN" sz="1800" dirty="0" smtClean="0"/>
              <a:t>www.l.google.com</a:t>
            </a:r>
            <a:endParaRPr lang="en-IN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34187" y="857250"/>
            <a:ext cx="5918200" cy="5857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spcAft>
                <a:spcPts val="675"/>
              </a:spcAft>
            </a:pPr>
            <a:r>
              <a:rPr lang="en-IN" sz="1800" b="1" dirty="0">
                <a:solidFill>
                  <a:srgbClr val="000000"/>
                </a:solidFill>
                <a:latin typeface="Arial Narrow" panose="020B0606020202030204" pitchFamily="34" charset="0"/>
              </a:rPr>
              <a:t> www.l.google.com: type A, class IN, </a:t>
            </a:r>
            <a:r>
              <a:rPr lang="en-IN" sz="1800" b="1" dirty="0" err="1">
                <a:solidFill>
                  <a:srgbClr val="000000"/>
                </a:solidFill>
                <a:latin typeface="Arial Narrow" panose="020B0606020202030204" pitchFamily="34" charset="0"/>
              </a:rPr>
              <a:t>addr</a:t>
            </a:r>
            <a:r>
              <a:rPr lang="en-IN" sz="1800" b="1" dirty="0">
                <a:solidFill>
                  <a:srgbClr val="000000"/>
                </a:solidFill>
                <a:latin typeface="Arial Narrow" panose="020B0606020202030204" pitchFamily="34" charset="0"/>
              </a:rPr>
              <a:t> 66.249.89.99</a:t>
            </a:r>
          </a:p>
          <a:p>
            <a:pPr lvl="0">
              <a:spcBef>
                <a:spcPct val="20000"/>
              </a:spcBef>
              <a:spcAft>
                <a:spcPts val="675"/>
              </a:spcAft>
            </a:pPr>
            <a:r>
              <a:rPr lang="en-IN" sz="1800" b="1" dirty="0">
                <a:solidFill>
                  <a:srgbClr val="000000"/>
                </a:solidFill>
                <a:latin typeface="Arial Narrow" panose="020B0606020202030204" pitchFamily="34" charset="0"/>
              </a:rPr>
              <a:t>            Name: www.l.google.com</a:t>
            </a:r>
          </a:p>
          <a:p>
            <a:pPr lvl="0">
              <a:spcBef>
                <a:spcPct val="20000"/>
              </a:spcBef>
              <a:spcAft>
                <a:spcPts val="675"/>
              </a:spcAft>
            </a:pPr>
            <a:r>
              <a:rPr lang="en-IN" sz="1800" b="1" dirty="0">
                <a:solidFill>
                  <a:srgbClr val="000000"/>
                </a:solidFill>
                <a:latin typeface="Arial Narrow" panose="020B0606020202030204" pitchFamily="34" charset="0"/>
              </a:rPr>
              <a:t>            Type: A (Host address)</a:t>
            </a:r>
          </a:p>
          <a:p>
            <a:pPr lvl="0">
              <a:spcBef>
                <a:spcPct val="20000"/>
              </a:spcBef>
              <a:spcAft>
                <a:spcPts val="675"/>
              </a:spcAft>
            </a:pPr>
            <a:r>
              <a:rPr lang="en-IN" sz="1800" b="1" dirty="0">
                <a:solidFill>
                  <a:srgbClr val="000000"/>
                </a:solidFill>
                <a:latin typeface="Arial Narrow" panose="020B0606020202030204" pitchFamily="34" charset="0"/>
              </a:rPr>
              <a:t>            Class: IN (0x0001)</a:t>
            </a:r>
          </a:p>
          <a:p>
            <a:pPr lvl="0">
              <a:spcBef>
                <a:spcPct val="20000"/>
              </a:spcBef>
              <a:spcAft>
                <a:spcPts val="675"/>
              </a:spcAft>
            </a:pPr>
            <a:r>
              <a:rPr lang="en-IN" sz="1800" b="1" dirty="0">
                <a:solidFill>
                  <a:srgbClr val="000000"/>
                </a:solidFill>
                <a:latin typeface="Arial Narrow" panose="020B0606020202030204" pitchFamily="34" charset="0"/>
              </a:rPr>
              <a:t>            Time to live: 3 minutes, 47 seconds</a:t>
            </a:r>
          </a:p>
          <a:p>
            <a:pPr lvl="0">
              <a:spcBef>
                <a:spcPct val="20000"/>
              </a:spcBef>
              <a:spcAft>
                <a:spcPts val="675"/>
              </a:spcAft>
            </a:pPr>
            <a:r>
              <a:rPr lang="en-IN" sz="1800" b="1" dirty="0">
                <a:solidFill>
                  <a:srgbClr val="000000"/>
                </a:solidFill>
                <a:latin typeface="Arial Narrow" panose="020B0606020202030204" pitchFamily="34" charset="0"/>
              </a:rPr>
              <a:t>            Data length: 4</a:t>
            </a:r>
          </a:p>
          <a:p>
            <a:pPr lvl="0">
              <a:spcBef>
                <a:spcPct val="20000"/>
              </a:spcBef>
              <a:spcAft>
                <a:spcPts val="675"/>
              </a:spcAft>
            </a:pPr>
            <a:r>
              <a:rPr lang="en-IN" sz="1800" b="1" dirty="0">
                <a:solidFill>
                  <a:srgbClr val="000000"/>
                </a:solidFill>
                <a:latin typeface="Arial Narrow" panose="020B0606020202030204" pitchFamily="34" charset="0"/>
              </a:rPr>
              <a:t>            </a:t>
            </a:r>
            <a:r>
              <a:rPr lang="en-IN" sz="1800" b="1" dirty="0" err="1">
                <a:solidFill>
                  <a:srgbClr val="000000"/>
                </a:solidFill>
                <a:latin typeface="Arial Narrow" panose="020B0606020202030204" pitchFamily="34" charset="0"/>
              </a:rPr>
              <a:t>Addr</a:t>
            </a:r>
            <a:r>
              <a:rPr lang="en-IN" sz="1800" b="1" dirty="0">
                <a:solidFill>
                  <a:srgbClr val="000000"/>
                </a:solidFill>
                <a:latin typeface="Arial Narrow" panose="020B0606020202030204" pitchFamily="34" charset="0"/>
              </a:rPr>
              <a:t>: 66.249.89.99</a:t>
            </a:r>
          </a:p>
          <a:p>
            <a:pPr lvl="0">
              <a:spcBef>
                <a:spcPct val="20000"/>
              </a:spcBef>
              <a:spcAft>
                <a:spcPts val="675"/>
              </a:spcAft>
            </a:pPr>
            <a:r>
              <a:rPr lang="en-IN" sz="1800" b="1" dirty="0">
                <a:solidFill>
                  <a:srgbClr val="000000"/>
                </a:solidFill>
                <a:latin typeface="Arial Narrow" panose="020B0606020202030204" pitchFamily="34" charset="0"/>
              </a:rPr>
              <a:t>        www.l.google.com: type A, class IN, </a:t>
            </a:r>
            <a:r>
              <a:rPr lang="en-IN" sz="1800" b="1" dirty="0" err="1">
                <a:solidFill>
                  <a:srgbClr val="000000"/>
                </a:solidFill>
                <a:latin typeface="Arial Narrow" panose="020B0606020202030204" pitchFamily="34" charset="0"/>
              </a:rPr>
              <a:t>addr</a:t>
            </a:r>
            <a:r>
              <a:rPr lang="en-IN" sz="1800" b="1" dirty="0">
                <a:solidFill>
                  <a:srgbClr val="000000"/>
                </a:solidFill>
                <a:latin typeface="Arial Narrow" panose="020B0606020202030204" pitchFamily="34" charset="0"/>
              </a:rPr>
              <a:t> 66.249.89.104</a:t>
            </a:r>
          </a:p>
          <a:p>
            <a:pPr lvl="0">
              <a:spcBef>
                <a:spcPct val="20000"/>
              </a:spcBef>
              <a:spcAft>
                <a:spcPts val="675"/>
              </a:spcAft>
            </a:pPr>
            <a:r>
              <a:rPr lang="en-IN" sz="1800" b="1" dirty="0">
                <a:solidFill>
                  <a:srgbClr val="000000"/>
                </a:solidFill>
                <a:latin typeface="Arial Narrow" panose="020B0606020202030204" pitchFamily="34" charset="0"/>
              </a:rPr>
              <a:t>            Name: www.l.google.com</a:t>
            </a:r>
          </a:p>
          <a:p>
            <a:pPr lvl="0">
              <a:spcBef>
                <a:spcPct val="20000"/>
              </a:spcBef>
              <a:spcAft>
                <a:spcPts val="675"/>
              </a:spcAft>
            </a:pPr>
            <a:r>
              <a:rPr lang="en-IN" sz="1800" b="1" dirty="0">
                <a:solidFill>
                  <a:srgbClr val="000000"/>
                </a:solidFill>
                <a:latin typeface="Arial Narrow" panose="020B0606020202030204" pitchFamily="34" charset="0"/>
              </a:rPr>
              <a:t>            Type: A (Host address)</a:t>
            </a:r>
          </a:p>
          <a:p>
            <a:pPr lvl="0">
              <a:spcBef>
                <a:spcPct val="20000"/>
              </a:spcBef>
              <a:spcAft>
                <a:spcPts val="675"/>
              </a:spcAft>
            </a:pPr>
            <a:r>
              <a:rPr lang="en-IN" sz="1800" b="1" dirty="0">
                <a:solidFill>
                  <a:srgbClr val="000000"/>
                </a:solidFill>
                <a:latin typeface="Arial Narrow" panose="020B0606020202030204" pitchFamily="34" charset="0"/>
              </a:rPr>
              <a:t>            Class: IN (0x0001)</a:t>
            </a:r>
          </a:p>
          <a:p>
            <a:pPr lvl="0">
              <a:spcBef>
                <a:spcPct val="20000"/>
              </a:spcBef>
              <a:spcAft>
                <a:spcPts val="675"/>
              </a:spcAft>
            </a:pPr>
            <a:r>
              <a:rPr lang="en-IN" sz="1800" b="1" dirty="0">
                <a:solidFill>
                  <a:srgbClr val="000000"/>
                </a:solidFill>
                <a:latin typeface="Arial Narrow" panose="020B0606020202030204" pitchFamily="34" charset="0"/>
              </a:rPr>
              <a:t>            Time to live: 3 minutes, 47 seconds</a:t>
            </a:r>
          </a:p>
          <a:p>
            <a:pPr lvl="0">
              <a:spcBef>
                <a:spcPct val="20000"/>
              </a:spcBef>
              <a:spcAft>
                <a:spcPts val="675"/>
              </a:spcAft>
            </a:pPr>
            <a:r>
              <a:rPr lang="en-IN" sz="1800" b="1" dirty="0">
                <a:solidFill>
                  <a:srgbClr val="000000"/>
                </a:solidFill>
                <a:latin typeface="Arial Narrow" panose="020B0606020202030204" pitchFamily="34" charset="0"/>
              </a:rPr>
              <a:t>            Data length: 4</a:t>
            </a:r>
          </a:p>
          <a:p>
            <a:pPr lvl="0">
              <a:spcBef>
                <a:spcPct val="20000"/>
              </a:spcBef>
              <a:spcAft>
                <a:spcPts val="675"/>
              </a:spcAft>
            </a:pPr>
            <a:r>
              <a:rPr lang="en-IN" sz="1800" b="1" dirty="0">
                <a:solidFill>
                  <a:srgbClr val="000000"/>
                </a:solidFill>
                <a:latin typeface="Arial Narrow" panose="020B0606020202030204" pitchFamily="34" charset="0"/>
              </a:rPr>
              <a:t>            </a:t>
            </a:r>
            <a:r>
              <a:rPr lang="en-IN" sz="1800" b="1" dirty="0" err="1">
                <a:solidFill>
                  <a:srgbClr val="000000"/>
                </a:solidFill>
                <a:latin typeface="Arial Narrow" panose="020B0606020202030204" pitchFamily="34" charset="0"/>
              </a:rPr>
              <a:t>Addr</a:t>
            </a:r>
            <a:r>
              <a:rPr lang="en-IN" sz="1800" b="1" dirty="0">
                <a:solidFill>
                  <a:srgbClr val="000000"/>
                </a:solidFill>
                <a:latin typeface="Arial Narrow" panose="020B0606020202030204" pitchFamily="34" charset="0"/>
              </a:rPr>
              <a:t>: 66.249.89.104</a:t>
            </a: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680135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Flat Namespaces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524000"/>
            <a:ext cx="11057096" cy="47434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Each host is given a name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Special file to keep name-address mapping (Ex: /</a:t>
            </a:r>
            <a:r>
              <a:rPr lang="en-IN" sz="2400" dirty="0" err="1" smtClean="0"/>
              <a:t>etc</a:t>
            </a:r>
            <a:r>
              <a:rPr lang="en-IN" sz="2400" dirty="0" smtClean="0"/>
              <a:t>/hosts file in Linux does this)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All hosts must know the current mapping for all other hosts with which they want to communicate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Central authority to maintain authoritative host file with which all other hosts sync (HOSTS.TXT at NIC)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Makes the hostname file too large and the entire scheme unmanageable to be practical in any large network (Ex: Internet)</a:t>
            </a:r>
          </a:p>
        </p:txBody>
      </p:sp>
    </p:spTree>
    <p:extLst>
      <p:ext uri="{BB962C8B-B14F-4D97-AF65-F5344CB8AC3E}">
        <p14:creationId xmlns:p14="http://schemas.microsoft.com/office/powerpoint/2010/main" val="18766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Hierarchical Namespaces and DNS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890587" y="1238250"/>
            <a:ext cx="11080909" cy="5334000"/>
          </a:xfrm>
          <a:prstGeom prst="rect">
            <a:avLst/>
          </a:prstGeom>
        </p:spPr>
        <p:txBody>
          <a:bodyPr vert="horz" lIns="102870" tIns="51435" rIns="102870" bIns="51435" rtlCol="0">
            <a:normAutofit fontScale="92500" lnSpcReduction="20000"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Break complete namespace into </a:t>
            </a:r>
            <a:r>
              <a:rPr lang="en-IN" sz="2400" dirty="0" smtClean="0">
                <a:solidFill>
                  <a:schemeClr val="tx2"/>
                </a:solidFill>
              </a:rPr>
              <a:t>domains</a:t>
            </a:r>
            <a:r>
              <a:rPr lang="en-IN" sz="240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Domains broken up recursively into subdomains to create any level of hierarchy.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Delegate task of name allocation/resolution to distributed name servers.</a:t>
            </a:r>
          </a:p>
          <a:p>
            <a:endParaRPr lang="en-IN" sz="2400" dirty="0" smtClean="0"/>
          </a:p>
          <a:p>
            <a:r>
              <a:rPr lang="en-IN" sz="3900" dirty="0" smtClean="0">
                <a:solidFill>
                  <a:schemeClr val="tx2"/>
                </a:solidFill>
              </a:rPr>
              <a:t>DNS</a:t>
            </a:r>
            <a:endParaRPr lang="en-IN" sz="3000" dirty="0" smtClean="0">
              <a:solidFill>
                <a:schemeClr val="tx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Naming system for the internet.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Hierarchical naming scheme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Specifies name resolution mechanism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Can handle multiple object types within one system.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“Type” associated with each name to distinguish different types of </a:t>
            </a:r>
            <a:r>
              <a:rPr lang="en-IN" sz="2400" dirty="0" err="1" smtClean="0"/>
              <a:t>entitieis</a:t>
            </a:r>
            <a:r>
              <a:rPr lang="en-IN" sz="2400" dirty="0" smtClean="0"/>
              <a:t>.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Ex: The name “cse.iitkgp.ac.in” can be a domain name, a simple host name, an email server name etc.</a:t>
            </a:r>
          </a:p>
        </p:txBody>
      </p:sp>
    </p:spTree>
    <p:extLst>
      <p:ext uri="{BB962C8B-B14F-4D97-AF65-F5344CB8AC3E}">
        <p14:creationId xmlns:p14="http://schemas.microsoft.com/office/powerpoint/2010/main" val="325844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DNS Names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890587" y="1238250"/>
            <a:ext cx="11080909" cy="53340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Complete namespace is a tree of domains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The Root is a special domain (NO NAME)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Top level domains – domains at second level of the tree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com, </a:t>
            </a:r>
            <a:r>
              <a:rPr lang="en-IN" sz="2400" dirty="0" err="1" smtClean="0"/>
              <a:t>edu</a:t>
            </a:r>
            <a:r>
              <a:rPr lang="en-IN" sz="2400" dirty="0" smtClean="0"/>
              <a:t>, </a:t>
            </a:r>
            <a:r>
              <a:rPr lang="en-IN" sz="2400" dirty="0" err="1" smtClean="0"/>
              <a:t>gov</a:t>
            </a:r>
            <a:r>
              <a:rPr lang="en-IN" sz="2400" dirty="0" smtClean="0"/>
              <a:t>, net, mil, </a:t>
            </a:r>
            <a:r>
              <a:rPr lang="en-IN" sz="2400" dirty="0" err="1" smtClean="0"/>
              <a:t>int</a:t>
            </a:r>
            <a:r>
              <a:rPr lang="en-IN" sz="2400" dirty="0" smtClean="0"/>
              <a:t>, org, </a:t>
            </a:r>
            <a:r>
              <a:rPr lang="en-IN" sz="2400" dirty="0" err="1" smtClean="0"/>
              <a:t>arpa</a:t>
            </a:r>
            <a:r>
              <a:rPr lang="en-IN" sz="2400" dirty="0" smtClean="0"/>
              <a:t>,  and </a:t>
            </a:r>
            <a:r>
              <a:rPr lang="en-IN" sz="2400" i="1" dirty="0" smtClean="0"/>
              <a:t>country specific domains </a:t>
            </a:r>
            <a:r>
              <a:rPr lang="en-IN" sz="2400" dirty="0" smtClean="0"/>
              <a:t>(in, us, </a:t>
            </a:r>
            <a:r>
              <a:rPr lang="en-IN" sz="2400" dirty="0" err="1" smtClean="0"/>
              <a:t>kr</a:t>
            </a:r>
            <a:r>
              <a:rPr lang="en-IN" sz="2400" dirty="0" smtClean="0"/>
              <a:t> etc.)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Managed by NIC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Domains from third level</a:t>
            </a:r>
            <a:endParaRPr lang="en-IN" sz="2400" dirty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Managed by local authorities</a:t>
            </a:r>
          </a:p>
        </p:txBody>
      </p:sp>
    </p:spTree>
    <p:extLst>
      <p:ext uri="{BB962C8B-B14F-4D97-AF65-F5344CB8AC3E}">
        <p14:creationId xmlns:p14="http://schemas.microsoft.com/office/powerpoint/2010/main" val="158662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DNS Names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890587" y="1238250"/>
            <a:ext cx="11080909" cy="53340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Every node in the tree has a label (max 63 bytes, case insensitive)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err="1" smtClean="0"/>
              <a:t>Siibiling</a:t>
            </a:r>
            <a:r>
              <a:rPr lang="en-IN" sz="2400" dirty="0" smtClean="0"/>
              <a:t> nodes must have different labels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DNS name of a node = sequence of labels from that node to the root, separated by ‘.’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Absolute name : Names that end with ‘.’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Relative names : Names that do not end with ‘.’, meaning they will be completed by appending something.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Nodes can be domains or hosts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err="1" smtClean="0"/>
              <a:t>Arbitraty</a:t>
            </a:r>
            <a:r>
              <a:rPr lang="en-IN" sz="2400" dirty="0" smtClean="0"/>
              <a:t> hierarchy allowed (but implementations usually limit name length </a:t>
            </a:r>
            <a:r>
              <a:rPr lang="en-IN" sz="2400" dirty="0" err="1" smtClean="0"/>
              <a:t>upto</a:t>
            </a:r>
            <a:r>
              <a:rPr lang="en-IN" sz="2400" dirty="0" smtClean="0"/>
              <a:t> 255 bytes).</a:t>
            </a:r>
          </a:p>
        </p:txBody>
      </p:sp>
    </p:spTree>
    <p:extLst>
      <p:ext uri="{BB962C8B-B14F-4D97-AF65-F5344CB8AC3E}">
        <p14:creationId xmlns:p14="http://schemas.microsoft.com/office/powerpoint/2010/main" val="203405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chemeClr val="tx2"/>
                </a:solidFill>
              </a:rPr>
              <a:t>Domain</a:t>
            </a:r>
            <a:r>
              <a:rPr lang="en-IN" sz="2400" dirty="0"/>
              <a:t> : Subtree of the DNS namespace tree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 smtClean="0">
                <a:solidFill>
                  <a:schemeClr val="tx2"/>
                </a:solidFill>
              </a:rPr>
              <a:t>Zone</a:t>
            </a:r>
            <a:r>
              <a:rPr lang="en-IN" sz="2400" dirty="0" smtClean="0"/>
              <a:t>: Subtree for which the naming authority has been delegated to some server.</a:t>
            </a:r>
          </a:p>
          <a:p>
            <a:pPr marL="857250" lvl="1" indent="-342900"/>
            <a:r>
              <a:rPr lang="en-IN" sz="2400" dirty="0" smtClean="0"/>
              <a:t>Domain </a:t>
            </a:r>
            <a:r>
              <a:rPr lang="en-IN" sz="2400" dirty="0" err="1" smtClean="0"/>
              <a:t>x.y</a:t>
            </a:r>
            <a:r>
              <a:rPr lang="en-IN" sz="2400" dirty="0" smtClean="0"/>
              <a:t> and Zone </a:t>
            </a:r>
            <a:r>
              <a:rPr lang="en-IN" sz="2400" dirty="0" err="1" smtClean="0"/>
              <a:t>x.y</a:t>
            </a:r>
            <a:r>
              <a:rPr lang="en-IN" sz="2400" dirty="0" smtClean="0"/>
              <a:t> may not be the same.</a:t>
            </a:r>
          </a:p>
          <a:p>
            <a:pPr marL="857250" lvl="1" indent="-342900"/>
            <a:r>
              <a:rPr lang="en-IN" sz="2400" dirty="0" smtClean="0"/>
              <a:t>The </a:t>
            </a:r>
            <a:r>
              <a:rPr lang="en-IN" sz="2400" dirty="0" err="1" smtClean="0"/>
              <a:t>x.y</a:t>
            </a:r>
            <a:r>
              <a:rPr lang="en-IN" sz="2400" dirty="0" smtClean="0"/>
              <a:t> domain may have its own naming authority and is not part of the </a:t>
            </a:r>
            <a:r>
              <a:rPr lang="en-IN" sz="2400" dirty="0" err="1" smtClean="0"/>
              <a:t>x.y</a:t>
            </a:r>
            <a:r>
              <a:rPr lang="en-IN" sz="2400" dirty="0" smtClean="0"/>
              <a:t> zone.</a:t>
            </a:r>
            <a:endParaRPr lang="en-IN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0148887" y="3465739"/>
            <a:ext cx="457200" cy="4572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Oval 6"/>
          <p:cNvSpPr/>
          <p:nvPr/>
        </p:nvSpPr>
        <p:spPr>
          <a:xfrm>
            <a:off x="7939087" y="3758746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Oval 7"/>
          <p:cNvSpPr/>
          <p:nvPr/>
        </p:nvSpPr>
        <p:spPr>
          <a:xfrm>
            <a:off x="5348287" y="4215946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Oval 8"/>
          <p:cNvSpPr/>
          <p:nvPr/>
        </p:nvSpPr>
        <p:spPr>
          <a:xfrm>
            <a:off x="5348287" y="4980214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Oval 9"/>
          <p:cNvSpPr/>
          <p:nvPr/>
        </p:nvSpPr>
        <p:spPr>
          <a:xfrm>
            <a:off x="4899477" y="6199412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Oval 10"/>
          <p:cNvSpPr/>
          <p:nvPr/>
        </p:nvSpPr>
        <p:spPr>
          <a:xfrm>
            <a:off x="2590345" y="6190341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Oval 11"/>
          <p:cNvSpPr/>
          <p:nvPr/>
        </p:nvSpPr>
        <p:spPr>
          <a:xfrm>
            <a:off x="3884811" y="6213754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Oval 12"/>
          <p:cNvSpPr/>
          <p:nvPr/>
        </p:nvSpPr>
        <p:spPr>
          <a:xfrm>
            <a:off x="3228974" y="5016326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Oval 13"/>
          <p:cNvSpPr/>
          <p:nvPr/>
        </p:nvSpPr>
        <p:spPr>
          <a:xfrm>
            <a:off x="5995987" y="6146799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Oval 14"/>
          <p:cNvSpPr/>
          <p:nvPr/>
        </p:nvSpPr>
        <p:spPr>
          <a:xfrm>
            <a:off x="7481887" y="5047169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Oval 15"/>
          <p:cNvSpPr/>
          <p:nvPr/>
        </p:nvSpPr>
        <p:spPr>
          <a:xfrm>
            <a:off x="6784520" y="6146799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Oval 16"/>
          <p:cNvSpPr/>
          <p:nvPr/>
        </p:nvSpPr>
        <p:spPr>
          <a:xfrm>
            <a:off x="8586787" y="6190341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9" name="Straight Connector 18"/>
          <p:cNvCxnSpPr>
            <a:stCxn id="6" idx="2"/>
            <a:endCxn id="7" idx="6"/>
          </p:cNvCxnSpPr>
          <p:nvPr/>
        </p:nvCxnSpPr>
        <p:spPr>
          <a:xfrm flipH="1">
            <a:off x="8396287" y="3694339"/>
            <a:ext cx="1752600" cy="2930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" idx="2"/>
            <a:endCxn id="8" idx="7"/>
          </p:cNvCxnSpPr>
          <p:nvPr/>
        </p:nvCxnSpPr>
        <p:spPr>
          <a:xfrm flipH="1">
            <a:off x="5738532" y="3987346"/>
            <a:ext cx="2200555" cy="2955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8" idx="2"/>
            <a:endCxn id="13" idx="7"/>
          </p:cNvCxnSpPr>
          <p:nvPr/>
        </p:nvCxnSpPr>
        <p:spPr>
          <a:xfrm flipH="1">
            <a:off x="3619219" y="4444546"/>
            <a:ext cx="1729068" cy="6387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8" idx="4"/>
            <a:endCxn id="9" idx="0"/>
          </p:cNvCxnSpPr>
          <p:nvPr/>
        </p:nvCxnSpPr>
        <p:spPr>
          <a:xfrm>
            <a:off x="5576887" y="4673146"/>
            <a:ext cx="0" cy="3070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8" idx="6"/>
            <a:endCxn id="15" idx="1"/>
          </p:cNvCxnSpPr>
          <p:nvPr/>
        </p:nvCxnSpPr>
        <p:spPr>
          <a:xfrm>
            <a:off x="5805487" y="4444546"/>
            <a:ext cx="1743355" cy="669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0" idx="0"/>
            <a:endCxn id="9" idx="3"/>
          </p:cNvCxnSpPr>
          <p:nvPr/>
        </p:nvCxnSpPr>
        <p:spPr>
          <a:xfrm flipV="1">
            <a:off x="5128077" y="5370459"/>
            <a:ext cx="287165" cy="8289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2" idx="0"/>
            <a:endCxn id="13" idx="5"/>
          </p:cNvCxnSpPr>
          <p:nvPr/>
        </p:nvCxnSpPr>
        <p:spPr>
          <a:xfrm flipH="1" flipV="1">
            <a:off x="3619219" y="5406571"/>
            <a:ext cx="494192" cy="8071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9" idx="5"/>
            <a:endCxn id="14" idx="0"/>
          </p:cNvCxnSpPr>
          <p:nvPr/>
        </p:nvCxnSpPr>
        <p:spPr>
          <a:xfrm>
            <a:off x="5738532" y="5370459"/>
            <a:ext cx="486055" cy="7763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6" idx="0"/>
            <a:endCxn id="15" idx="3"/>
          </p:cNvCxnSpPr>
          <p:nvPr/>
        </p:nvCxnSpPr>
        <p:spPr>
          <a:xfrm flipV="1">
            <a:off x="7013120" y="5437414"/>
            <a:ext cx="535722" cy="7093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15" idx="5"/>
            <a:endCxn id="17" idx="1"/>
          </p:cNvCxnSpPr>
          <p:nvPr/>
        </p:nvCxnSpPr>
        <p:spPr>
          <a:xfrm>
            <a:off x="7872132" y="5437414"/>
            <a:ext cx="781610" cy="8198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3" idx="3"/>
            <a:endCxn id="11" idx="0"/>
          </p:cNvCxnSpPr>
          <p:nvPr/>
        </p:nvCxnSpPr>
        <p:spPr>
          <a:xfrm flipH="1">
            <a:off x="2818945" y="5406571"/>
            <a:ext cx="476984" cy="783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/>
          <p:nvPr/>
        </p:nvSpPr>
        <p:spPr>
          <a:xfrm>
            <a:off x="9907360" y="3238499"/>
            <a:ext cx="918710" cy="91167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4" name="Oval 53"/>
          <p:cNvSpPr/>
          <p:nvPr/>
        </p:nvSpPr>
        <p:spPr>
          <a:xfrm>
            <a:off x="7695064" y="3532867"/>
            <a:ext cx="918710" cy="91167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5" name="Trapezoid 54"/>
          <p:cNvSpPr/>
          <p:nvPr/>
        </p:nvSpPr>
        <p:spPr>
          <a:xfrm>
            <a:off x="1132085" y="3614510"/>
            <a:ext cx="8763000" cy="3188608"/>
          </a:xfrm>
          <a:prstGeom prst="trapezoid">
            <a:avLst>
              <a:gd name="adj" fmla="val 111549"/>
            </a:avLst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6" name="Freeform 85"/>
          <p:cNvSpPr/>
          <p:nvPr/>
        </p:nvSpPr>
        <p:spPr>
          <a:xfrm>
            <a:off x="2972756" y="3973464"/>
            <a:ext cx="3399993" cy="1940032"/>
          </a:xfrm>
          <a:custGeom>
            <a:avLst/>
            <a:gdLst>
              <a:gd name="connsiteX0" fmla="*/ 2528157 w 3407633"/>
              <a:gd name="connsiteY0" fmla="*/ 103385 h 1982537"/>
              <a:gd name="connsiteX1" fmla="*/ 205872 w 3407633"/>
              <a:gd name="connsiteY1" fmla="*/ 1119385 h 1982537"/>
              <a:gd name="connsiteX2" fmla="*/ 423586 w 3407633"/>
              <a:gd name="connsiteY2" fmla="*/ 1946699 h 1982537"/>
              <a:gd name="connsiteX3" fmla="*/ 2934557 w 3407633"/>
              <a:gd name="connsiteY3" fmla="*/ 1714471 h 1982537"/>
              <a:gd name="connsiteX4" fmla="*/ 3399014 w 3407633"/>
              <a:gd name="connsiteY4" fmla="*/ 654928 h 1982537"/>
              <a:gd name="connsiteX5" fmla="*/ 2789414 w 3407633"/>
              <a:gd name="connsiteY5" fmla="*/ 30813 h 1982537"/>
              <a:gd name="connsiteX6" fmla="*/ 2600729 w 3407633"/>
              <a:gd name="connsiteY6" fmla="*/ 88871 h 1982537"/>
              <a:gd name="connsiteX7" fmla="*/ 2557186 w 3407633"/>
              <a:gd name="connsiteY7" fmla="*/ 161442 h 1982537"/>
              <a:gd name="connsiteX0" fmla="*/ 2528157 w 3407633"/>
              <a:gd name="connsiteY0" fmla="*/ 104876 h 1984028"/>
              <a:gd name="connsiteX1" fmla="*/ 205872 w 3407633"/>
              <a:gd name="connsiteY1" fmla="*/ 1120876 h 1984028"/>
              <a:gd name="connsiteX2" fmla="*/ 423586 w 3407633"/>
              <a:gd name="connsiteY2" fmla="*/ 1948190 h 1984028"/>
              <a:gd name="connsiteX3" fmla="*/ 2934557 w 3407633"/>
              <a:gd name="connsiteY3" fmla="*/ 1715962 h 1984028"/>
              <a:gd name="connsiteX4" fmla="*/ 3399014 w 3407633"/>
              <a:gd name="connsiteY4" fmla="*/ 656419 h 1984028"/>
              <a:gd name="connsiteX5" fmla="*/ 2789414 w 3407633"/>
              <a:gd name="connsiteY5" fmla="*/ 32304 h 1984028"/>
              <a:gd name="connsiteX6" fmla="*/ 2600729 w 3407633"/>
              <a:gd name="connsiteY6" fmla="*/ 90362 h 1984028"/>
              <a:gd name="connsiteX7" fmla="*/ 2544486 w 3407633"/>
              <a:gd name="connsiteY7" fmla="*/ 99433 h 1984028"/>
              <a:gd name="connsiteX0" fmla="*/ 2528157 w 3407633"/>
              <a:gd name="connsiteY0" fmla="*/ 137138 h 2016290"/>
              <a:gd name="connsiteX1" fmla="*/ 205872 w 3407633"/>
              <a:gd name="connsiteY1" fmla="*/ 1153138 h 2016290"/>
              <a:gd name="connsiteX2" fmla="*/ 423586 w 3407633"/>
              <a:gd name="connsiteY2" fmla="*/ 1980452 h 2016290"/>
              <a:gd name="connsiteX3" fmla="*/ 2934557 w 3407633"/>
              <a:gd name="connsiteY3" fmla="*/ 1748224 h 2016290"/>
              <a:gd name="connsiteX4" fmla="*/ 3399014 w 3407633"/>
              <a:gd name="connsiteY4" fmla="*/ 688681 h 2016290"/>
              <a:gd name="connsiteX5" fmla="*/ 2789414 w 3407633"/>
              <a:gd name="connsiteY5" fmla="*/ 64566 h 2016290"/>
              <a:gd name="connsiteX6" fmla="*/ 2645179 w 3407633"/>
              <a:gd name="connsiteY6" fmla="*/ 27374 h 2016290"/>
              <a:gd name="connsiteX7" fmla="*/ 2544486 w 3407633"/>
              <a:gd name="connsiteY7" fmla="*/ 131695 h 2016290"/>
              <a:gd name="connsiteX0" fmla="*/ 2528157 w 3400088"/>
              <a:gd name="connsiteY0" fmla="*/ 110698 h 1989850"/>
              <a:gd name="connsiteX1" fmla="*/ 205872 w 3400088"/>
              <a:gd name="connsiteY1" fmla="*/ 1126698 h 1989850"/>
              <a:gd name="connsiteX2" fmla="*/ 423586 w 3400088"/>
              <a:gd name="connsiteY2" fmla="*/ 1954012 h 1989850"/>
              <a:gd name="connsiteX3" fmla="*/ 2934557 w 3400088"/>
              <a:gd name="connsiteY3" fmla="*/ 1721784 h 1989850"/>
              <a:gd name="connsiteX4" fmla="*/ 3399014 w 3400088"/>
              <a:gd name="connsiteY4" fmla="*/ 662241 h 1989850"/>
              <a:gd name="connsiteX5" fmla="*/ 3049764 w 3400088"/>
              <a:gd name="connsiteY5" fmla="*/ 171476 h 1989850"/>
              <a:gd name="connsiteX6" fmla="*/ 2645179 w 3400088"/>
              <a:gd name="connsiteY6" fmla="*/ 934 h 1989850"/>
              <a:gd name="connsiteX7" fmla="*/ 2544486 w 3400088"/>
              <a:gd name="connsiteY7" fmla="*/ 105255 h 1989850"/>
              <a:gd name="connsiteX0" fmla="*/ 2528157 w 3399993"/>
              <a:gd name="connsiteY0" fmla="*/ 60880 h 1940032"/>
              <a:gd name="connsiteX1" fmla="*/ 205872 w 3399993"/>
              <a:gd name="connsiteY1" fmla="*/ 1076880 h 1940032"/>
              <a:gd name="connsiteX2" fmla="*/ 423586 w 3399993"/>
              <a:gd name="connsiteY2" fmla="*/ 1904194 h 1940032"/>
              <a:gd name="connsiteX3" fmla="*/ 2934557 w 3399993"/>
              <a:gd name="connsiteY3" fmla="*/ 1671966 h 1940032"/>
              <a:gd name="connsiteX4" fmla="*/ 3399014 w 3399993"/>
              <a:gd name="connsiteY4" fmla="*/ 612423 h 1940032"/>
              <a:gd name="connsiteX5" fmla="*/ 3049764 w 3399993"/>
              <a:gd name="connsiteY5" fmla="*/ 121658 h 1940032"/>
              <a:gd name="connsiteX6" fmla="*/ 2797579 w 3399993"/>
              <a:gd name="connsiteY6" fmla="*/ 1916 h 1940032"/>
              <a:gd name="connsiteX7" fmla="*/ 2544486 w 3399993"/>
              <a:gd name="connsiteY7" fmla="*/ 55437 h 194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99993" h="1940032">
                <a:moveTo>
                  <a:pt x="2528157" y="60880"/>
                </a:moveTo>
                <a:cubicBezTo>
                  <a:pt x="1542395" y="415270"/>
                  <a:pt x="556634" y="769661"/>
                  <a:pt x="205872" y="1076880"/>
                </a:cubicBezTo>
                <a:cubicBezTo>
                  <a:pt x="-144890" y="1384099"/>
                  <a:pt x="-31195" y="1805013"/>
                  <a:pt x="423586" y="1904194"/>
                </a:cubicBezTo>
                <a:cubicBezTo>
                  <a:pt x="878367" y="2003375"/>
                  <a:pt x="2438652" y="1887261"/>
                  <a:pt x="2934557" y="1671966"/>
                </a:cubicBezTo>
                <a:cubicBezTo>
                  <a:pt x="3430462" y="1456671"/>
                  <a:pt x="3379813" y="870808"/>
                  <a:pt x="3399014" y="612423"/>
                </a:cubicBezTo>
                <a:cubicBezTo>
                  <a:pt x="3418215" y="354038"/>
                  <a:pt x="3150003" y="223409"/>
                  <a:pt x="3049764" y="121658"/>
                </a:cubicBezTo>
                <a:cubicBezTo>
                  <a:pt x="2949525" y="19907"/>
                  <a:pt x="2881792" y="12953"/>
                  <a:pt x="2797579" y="1916"/>
                </a:cubicBezTo>
                <a:cubicBezTo>
                  <a:pt x="2713366" y="-9121"/>
                  <a:pt x="2546905" y="30037"/>
                  <a:pt x="2544486" y="55437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7" name="Freeform 86"/>
          <p:cNvSpPr/>
          <p:nvPr/>
        </p:nvSpPr>
        <p:spPr>
          <a:xfrm>
            <a:off x="6671782" y="4928553"/>
            <a:ext cx="2476218" cy="1822368"/>
          </a:xfrm>
          <a:custGeom>
            <a:avLst/>
            <a:gdLst>
              <a:gd name="connsiteX0" fmla="*/ 2528157 w 3407633"/>
              <a:gd name="connsiteY0" fmla="*/ 103385 h 1982537"/>
              <a:gd name="connsiteX1" fmla="*/ 205872 w 3407633"/>
              <a:gd name="connsiteY1" fmla="*/ 1119385 h 1982537"/>
              <a:gd name="connsiteX2" fmla="*/ 423586 w 3407633"/>
              <a:gd name="connsiteY2" fmla="*/ 1946699 h 1982537"/>
              <a:gd name="connsiteX3" fmla="*/ 2934557 w 3407633"/>
              <a:gd name="connsiteY3" fmla="*/ 1714471 h 1982537"/>
              <a:gd name="connsiteX4" fmla="*/ 3399014 w 3407633"/>
              <a:gd name="connsiteY4" fmla="*/ 654928 h 1982537"/>
              <a:gd name="connsiteX5" fmla="*/ 2789414 w 3407633"/>
              <a:gd name="connsiteY5" fmla="*/ 30813 h 1982537"/>
              <a:gd name="connsiteX6" fmla="*/ 2600729 w 3407633"/>
              <a:gd name="connsiteY6" fmla="*/ 88871 h 1982537"/>
              <a:gd name="connsiteX7" fmla="*/ 2557186 w 3407633"/>
              <a:gd name="connsiteY7" fmla="*/ 161442 h 1982537"/>
              <a:gd name="connsiteX0" fmla="*/ 2528157 w 3407633"/>
              <a:gd name="connsiteY0" fmla="*/ 104876 h 1984028"/>
              <a:gd name="connsiteX1" fmla="*/ 205872 w 3407633"/>
              <a:gd name="connsiteY1" fmla="*/ 1120876 h 1984028"/>
              <a:gd name="connsiteX2" fmla="*/ 423586 w 3407633"/>
              <a:gd name="connsiteY2" fmla="*/ 1948190 h 1984028"/>
              <a:gd name="connsiteX3" fmla="*/ 2934557 w 3407633"/>
              <a:gd name="connsiteY3" fmla="*/ 1715962 h 1984028"/>
              <a:gd name="connsiteX4" fmla="*/ 3399014 w 3407633"/>
              <a:gd name="connsiteY4" fmla="*/ 656419 h 1984028"/>
              <a:gd name="connsiteX5" fmla="*/ 2789414 w 3407633"/>
              <a:gd name="connsiteY5" fmla="*/ 32304 h 1984028"/>
              <a:gd name="connsiteX6" fmla="*/ 2600729 w 3407633"/>
              <a:gd name="connsiteY6" fmla="*/ 90362 h 1984028"/>
              <a:gd name="connsiteX7" fmla="*/ 2544486 w 3407633"/>
              <a:gd name="connsiteY7" fmla="*/ 99433 h 1984028"/>
              <a:gd name="connsiteX0" fmla="*/ 2528157 w 3407633"/>
              <a:gd name="connsiteY0" fmla="*/ 137138 h 2016290"/>
              <a:gd name="connsiteX1" fmla="*/ 205872 w 3407633"/>
              <a:gd name="connsiteY1" fmla="*/ 1153138 h 2016290"/>
              <a:gd name="connsiteX2" fmla="*/ 423586 w 3407633"/>
              <a:gd name="connsiteY2" fmla="*/ 1980452 h 2016290"/>
              <a:gd name="connsiteX3" fmla="*/ 2934557 w 3407633"/>
              <a:gd name="connsiteY3" fmla="*/ 1748224 h 2016290"/>
              <a:gd name="connsiteX4" fmla="*/ 3399014 w 3407633"/>
              <a:gd name="connsiteY4" fmla="*/ 688681 h 2016290"/>
              <a:gd name="connsiteX5" fmla="*/ 2789414 w 3407633"/>
              <a:gd name="connsiteY5" fmla="*/ 64566 h 2016290"/>
              <a:gd name="connsiteX6" fmla="*/ 2645179 w 3407633"/>
              <a:gd name="connsiteY6" fmla="*/ 27374 h 2016290"/>
              <a:gd name="connsiteX7" fmla="*/ 2544486 w 3407633"/>
              <a:gd name="connsiteY7" fmla="*/ 131695 h 2016290"/>
              <a:gd name="connsiteX0" fmla="*/ 2528157 w 3400088"/>
              <a:gd name="connsiteY0" fmla="*/ 110698 h 1989850"/>
              <a:gd name="connsiteX1" fmla="*/ 205872 w 3400088"/>
              <a:gd name="connsiteY1" fmla="*/ 1126698 h 1989850"/>
              <a:gd name="connsiteX2" fmla="*/ 423586 w 3400088"/>
              <a:gd name="connsiteY2" fmla="*/ 1954012 h 1989850"/>
              <a:gd name="connsiteX3" fmla="*/ 2934557 w 3400088"/>
              <a:gd name="connsiteY3" fmla="*/ 1721784 h 1989850"/>
              <a:gd name="connsiteX4" fmla="*/ 3399014 w 3400088"/>
              <a:gd name="connsiteY4" fmla="*/ 662241 h 1989850"/>
              <a:gd name="connsiteX5" fmla="*/ 3049764 w 3400088"/>
              <a:gd name="connsiteY5" fmla="*/ 171476 h 1989850"/>
              <a:gd name="connsiteX6" fmla="*/ 2645179 w 3400088"/>
              <a:gd name="connsiteY6" fmla="*/ 934 h 1989850"/>
              <a:gd name="connsiteX7" fmla="*/ 2544486 w 3400088"/>
              <a:gd name="connsiteY7" fmla="*/ 105255 h 1989850"/>
              <a:gd name="connsiteX0" fmla="*/ 2528157 w 3399993"/>
              <a:gd name="connsiteY0" fmla="*/ 60880 h 1940032"/>
              <a:gd name="connsiteX1" fmla="*/ 205872 w 3399993"/>
              <a:gd name="connsiteY1" fmla="*/ 1076880 h 1940032"/>
              <a:gd name="connsiteX2" fmla="*/ 423586 w 3399993"/>
              <a:gd name="connsiteY2" fmla="*/ 1904194 h 1940032"/>
              <a:gd name="connsiteX3" fmla="*/ 2934557 w 3399993"/>
              <a:gd name="connsiteY3" fmla="*/ 1671966 h 1940032"/>
              <a:gd name="connsiteX4" fmla="*/ 3399014 w 3399993"/>
              <a:gd name="connsiteY4" fmla="*/ 612423 h 1940032"/>
              <a:gd name="connsiteX5" fmla="*/ 3049764 w 3399993"/>
              <a:gd name="connsiteY5" fmla="*/ 121658 h 1940032"/>
              <a:gd name="connsiteX6" fmla="*/ 2797579 w 3399993"/>
              <a:gd name="connsiteY6" fmla="*/ 1916 h 1940032"/>
              <a:gd name="connsiteX7" fmla="*/ 2544486 w 3399993"/>
              <a:gd name="connsiteY7" fmla="*/ 55437 h 1940032"/>
              <a:gd name="connsiteX0" fmla="*/ 2528157 w 3399993"/>
              <a:gd name="connsiteY0" fmla="*/ 62276 h 1941428"/>
              <a:gd name="connsiteX1" fmla="*/ 205872 w 3399993"/>
              <a:gd name="connsiteY1" fmla="*/ 1078276 h 1941428"/>
              <a:gd name="connsiteX2" fmla="*/ 423586 w 3399993"/>
              <a:gd name="connsiteY2" fmla="*/ 1905590 h 1941428"/>
              <a:gd name="connsiteX3" fmla="*/ 2934557 w 3399993"/>
              <a:gd name="connsiteY3" fmla="*/ 1673362 h 1941428"/>
              <a:gd name="connsiteX4" fmla="*/ 3399014 w 3399993"/>
              <a:gd name="connsiteY4" fmla="*/ 613819 h 1941428"/>
              <a:gd name="connsiteX5" fmla="*/ 3049764 w 3399993"/>
              <a:gd name="connsiteY5" fmla="*/ 123054 h 1941428"/>
              <a:gd name="connsiteX6" fmla="*/ 2797579 w 3399993"/>
              <a:gd name="connsiteY6" fmla="*/ 3312 h 1941428"/>
              <a:gd name="connsiteX7" fmla="*/ 2112686 w 3399993"/>
              <a:gd name="connsiteY7" fmla="*/ 44133 h 1941428"/>
              <a:gd name="connsiteX0" fmla="*/ 1059953 w 3303389"/>
              <a:gd name="connsiteY0" fmla="*/ 100376 h 1941428"/>
              <a:gd name="connsiteX1" fmla="*/ 109268 w 3303389"/>
              <a:gd name="connsiteY1" fmla="*/ 1078276 h 1941428"/>
              <a:gd name="connsiteX2" fmla="*/ 326982 w 3303389"/>
              <a:gd name="connsiteY2" fmla="*/ 1905590 h 1941428"/>
              <a:gd name="connsiteX3" fmla="*/ 2837953 w 3303389"/>
              <a:gd name="connsiteY3" fmla="*/ 1673362 h 1941428"/>
              <a:gd name="connsiteX4" fmla="*/ 3302410 w 3303389"/>
              <a:gd name="connsiteY4" fmla="*/ 613819 h 1941428"/>
              <a:gd name="connsiteX5" fmla="*/ 2953160 w 3303389"/>
              <a:gd name="connsiteY5" fmla="*/ 123054 h 1941428"/>
              <a:gd name="connsiteX6" fmla="*/ 2700975 w 3303389"/>
              <a:gd name="connsiteY6" fmla="*/ 3312 h 1941428"/>
              <a:gd name="connsiteX7" fmla="*/ 2016082 w 3303389"/>
              <a:gd name="connsiteY7" fmla="*/ 44133 h 1941428"/>
              <a:gd name="connsiteX0" fmla="*/ 1015543 w 3258979"/>
              <a:gd name="connsiteY0" fmla="*/ 100376 h 1943208"/>
              <a:gd name="connsiteX1" fmla="*/ 141058 w 3258979"/>
              <a:gd name="connsiteY1" fmla="*/ 1052876 h 1943208"/>
              <a:gd name="connsiteX2" fmla="*/ 282572 w 3258979"/>
              <a:gd name="connsiteY2" fmla="*/ 1905590 h 1943208"/>
              <a:gd name="connsiteX3" fmla="*/ 2793543 w 3258979"/>
              <a:gd name="connsiteY3" fmla="*/ 1673362 h 1943208"/>
              <a:gd name="connsiteX4" fmla="*/ 3258000 w 3258979"/>
              <a:gd name="connsiteY4" fmla="*/ 613819 h 1943208"/>
              <a:gd name="connsiteX5" fmla="*/ 2908750 w 3258979"/>
              <a:gd name="connsiteY5" fmla="*/ 123054 h 1943208"/>
              <a:gd name="connsiteX6" fmla="*/ 2656565 w 3258979"/>
              <a:gd name="connsiteY6" fmla="*/ 3312 h 1943208"/>
              <a:gd name="connsiteX7" fmla="*/ 1971672 w 3258979"/>
              <a:gd name="connsiteY7" fmla="*/ 44133 h 1943208"/>
              <a:gd name="connsiteX0" fmla="*/ 1010967 w 3254403"/>
              <a:gd name="connsiteY0" fmla="*/ 100376 h 1943208"/>
              <a:gd name="connsiteX1" fmla="*/ 136482 w 3254403"/>
              <a:gd name="connsiteY1" fmla="*/ 1052876 h 1943208"/>
              <a:gd name="connsiteX2" fmla="*/ 277996 w 3254403"/>
              <a:gd name="connsiteY2" fmla="*/ 1905590 h 1943208"/>
              <a:gd name="connsiteX3" fmla="*/ 2788967 w 3254403"/>
              <a:gd name="connsiteY3" fmla="*/ 1673362 h 1943208"/>
              <a:gd name="connsiteX4" fmla="*/ 3253424 w 3254403"/>
              <a:gd name="connsiteY4" fmla="*/ 613819 h 1943208"/>
              <a:gd name="connsiteX5" fmla="*/ 2904174 w 3254403"/>
              <a:gd name="connsiteY5" fmla="*/ 123054 h 1943208"/>
              <a:gd name="connsiteX6" fmla="*/ 2651989 w 3254403"/>
              <a:gd name="connsiteY6" fmla="*/ 3312 h 1943208"/>
              <a:gd name="connsiteX7" fmla="*/ 1967096 w 3254403"/>
              <a:gd name="connsiteY7" fmla="*/ 44133 h 1943208"/>
              <a:gd name="connsiteX0" fmla="*/ 1010967 w 3254403"/>
              <a:gd name="connsiteY0" fmla="*/ 100376 h 1943208"/>
              <a:gd name="connsiteX1" fmla="*/ 136482 w 3254403"/>
              <a:gd name="connsiteY1" fmla="*/ 1052876 h 1943208"/>
              <a:gd name="connsiteX2" fmla="*/ 277996 w 3254403"/>
              <a:gd name="connsiteY2" fmla="*/ 1905590 h 1943208"/>
              <a:gd name="connsiteX3" fmla="*/ 2788967 w 3254403"/>
              <a:gd name="connsiteY3" fmla="*/ 1673362 h 1943208"/>
              <a:gd name="connsiteX4" fmla="*/ 3253424 w 3254403"/>
              <a:gd name="connsiteY4" fmla="*/ 613819 h 1943208"/>
              <a:gd name="connsiteX5" fmla="*/ 2904174 w 3254403"/>
              <a:gd name="connsiteY5" fmla="*/ 123054 h 1943208"/>
              <a:gd name="connsiteX6" fmla="*/ 2651989 w 3254403"/>
              <a:gd name="connsiteY6" fmla="*/ 3312 h 1943208"/>
              <a:gd name="connsiteX7" fmla="*/ 1967096 w 3254403"/>
              <a:gd name="connsiteY7" fmla="*/ 44133 h 1943208"/>
              <a:gd name="connsiteX0" fmla="*/ 894402 w 3252138"/>
              <a:gd name="connsiteY0" fmla="*/ 87676 h 1943208"/>
              <a:gd name="connsiteX1" fmla="*/ 134217 w 3252138"/>
              <a:gd name="connsiteY1" fmla="*/ 1052876 h 1943208"/>
              <a:gd name="connsiteX2" fmla="*/ 275731 w 3252138"/>
              <a:gd name="connsiteY2" fmla="*/ 1905590 h 1943208"/>
              <a:gd name="connsiteX3" fmla="*/ 2786702 w 3252138"/>
              <a:gd name="connsiteY3" fmla="*/ 1673362 h 1943208"/>
              <a:gd name="connsiteX4" fmla="*/ 3251159 w 3252138"/>
              <a:gd name="connsiteY4" fmla="*/ 613819 h 1943208"/>
              <a:gd name="connsiteX5" fmla="*/ 2901909 w 3252138"/>
              <a:gd name="connsiteY5" fmla="*/ 123054 h 1943208"/>
              <a:gd name="connsiteX6" fmla="*/ 2649724 w 3252138"/>
              <a:gd name="connsiteY6" fmla="*/ 3312 h 1943208"/>
              <a:gd name="connsiteX7" fmla="*/ 1964831 w 3252138"/>
              <a:gd name="connsiteY7" fmla="*/ 44133 h 1943208"/>
              <a:gd name="connsiteX0" fmla="*/ 894402 w 3252138"/>
              <a:gd name="connsiteY0" fmla="*/ 84424 h 1939956"/>
              <a:gd name="connsiteX1" fmla="*/ 134217 w 3252138"/>
              <a:gd name="connsiteY1" fmla="*/ 1049624 h 1939956"/>
              <a:gd name="connsiteX2" fmla="*/ 275731 w 3252138"/>
              <a:gd name="connsiteY2" fmla="*/ 1902338 h 1939956"/>
              <a:gd name="connsiteX3" fmla="*/ 2786702 w 3252138"/>
              <a:gd name="connsiteY3" fmla="*/ 1670110 h 1939956"/>
              <a:gd name="connsiteX4" fmla="*/ 3251159 w 3252138"/>
              <a:gd name="connsiteY4" fmla="*/ 610567 h 1939956"/>
              <a:gd name="connsiteX5" fmla="*/ 2901909 w 3252138"/>
              <a:gd name="connsiteY5" fmla="*/ 119802 h 1939956"/>
              <a:gd name="connsiteX6" fmla="*/ 2649724 w 3252138"/>
              <a:gd name="connsiteY6" fmla="*/ 60 h 1939956"/>
              <a:gd name="connsiteX7" fmla="*/ 885331 w 3252138"/>
              <a:gd name="connsiteY7" fmla="*/ 104381 h 1939956"/>
              <a:gd name="connsiteX0" fmla="*/ 894402 w 3252318"/>
              <a:gd name="connsiteY0" fmla="*/ 91500 h 1947032"/>
              <a:gd name="connsiteX1" fmla="*/ 134217 w 3252318"/>
              <a:gd name="connsiteY1" fmla="*/ 1056700 h 1947032"/>
              <a:gd name="connsiteX2" fmla="*/ 275731 w 3252318"/>
              <a:gd name="connsiteY2" fmla="*/ 1909414 h 1947032"/>
              <a:gd name="connsiteX3" fmla="*/ 2786702 w 3252318"/>
              <a:gd name="connsiteY3" fmla="*/ 1677186 h 1947032"/>
              <a:gd name="connsiteX4" fmla="*/ 3251159 w 3252318"/>
              <a:gd name="connsiteY4" fmla="*/ 617643 h 1947032"/>
              <a:gd name="connsiteX5" fmla="*/ 2901909 w 3252318"/>
              <a:gd name="connsiteY5" fmla="*/ 126878 h 1947032"/>
              <a:gd name="connsiteX6" fmla="*/ 2382095 w 3252318"/>
              <a:gd name="connsiteY6" fmla="*/ 331739 h 1947032"/>
              <a:gd name="connsiteX7" fmla="*/ 2649724 w 3252318"/>
              <a:gd name="connsiteY7" fmla="*/ 7136 h 1947032"/>
              <a:gd name="connsiteX8" fmla="*/ 885331 w 3252318"/>
              <a:gd name="connsiteY8" fmla="*/ 111457 h 1947032"/>
              <a:gd name="connsiteX0" fmla="*/ 894402 w 3252318"/>
              <a:gd name="connsiteY0" fmla="*/ 0 h 1855532"/>
              <a:gd name="connsiteX1" fmla="*/ 134217 w 3252318"/>
              <a:gd name="connsiteY1" fmla="*/ 965200 h 1855532"/>
              <a:gd name="connsiteX2" fmla="*/ 275731 w 3252318"/>
              <a:gd name="connsiteY2" fmla="*/ 1817914 h 1855532"/>
              <a:gd name="connsiteX3" fmla="*/ 2786702 w 3252318"/>
              <a:gd name="connsiteY3" fmla="*/ 1585686 h 1855532"/>
              <a:gd name="connsiteX4" fmla="*/ 3251159 w 3252318"/>
              <a:gd name="connsiteY4" fmla="*/ 526143 h 1855532"/>
              <a:gd name="connsiteX5" fmla="*/ 2901909 w 3252318"/>
              <a:gd name="connsiteY5" fmla="*/ 35378 h 1855532"/>
              <a:gd name="connsiteX6" fmla="*/ 2382095 w 3252318"/>
              <a:gd name="connsiteY6" fmla="*/ 240239 h 1855532"/>
              <a:gd name="connsiteX7" fmla="*/ 1443224 w 3252318"/>
              <a:gd name="connsiteY7" fmla="*/ 106136 h 1855532"/>
              <a:gd name="connsiteX8" fmla="*/ 885331 w 3252318"/>
              <a:gd name="connsiteY8" fmla="*/ 19957 h 1855532"/>
              <a:gd name="connsiteX0" fmla="*/ 894402 w 3252318"/>
              <a:gd name="connsiteY0" fmla="*/ 0 h 1855532"/>
              <a:gd name="connsiteX1" fmla="*/ 134217 w 3252318"/>
              <a:gd name="connsiteY1" fmla="*/ 965200 h 1855532"/>
              <a:gd name="connsiteX2" fmla="*/ 275731 w 3252318"/>
              <a:gd name="connsiteY2" fmla="*/ 1817914 h 1855532"/>
              <a:gd name="connsiteX3" fmla="*/ 2786702 w 3252318"/>
              <a:gd name="connsiteY3" fmla="*/ 1585686 h 1855532"/>
              <a:gd name="connsiteX4" fmla="*/ 3251159 w 3252318"/>
              <a:gd name="connsiteY4" fmla="*/ 526143 h 1855532"/>
              <a:gd name="connsiteX5" fmla="*/ 2901909 w 3252318"/>
              <a:gd name="connsiteY5" fmla="*/ 35378 h 1855532"/>
              <a:gd name="connsiteX6" fmla="*/ 2382095 w 3252318"/>
              <a:gd name="connsiteY6" fmla="*/ 240239 h 1855532"/>
              <a:gd name="connsiteX7" fmla="*/ 885331 w 3252318"/>
              <a:gd name="connsiteY7" fmla="*/ 19957 h 1855532"/>
              <a:gd name="connsiteX0" fmla="*/ 894402 w 3254659"/>
              <a:gd name="connsiteY0" fmla="*/ 0 h 1855532"/>
              <a:gd name="connsiteX1" fmla="*/ 134217 w 3254659"/>
              <a:gd name="connsiteY1" fmla="*/ 965200 h 1855532"/>
              <a:gd name="connsiteX2" fmla="*/ 275731 w 3254659"/>
              <a:gd name="connsiteY2" fmla="*/ 1817914 h 1855532"/>
              <a:gd name="connsiteX3" fmla="*/ 2786702 w 3254659"/>
              <a:gd name="connsiteY3" fmla="*/ 1585686 h 1855532"/>
              <a:gd name="connsiteX4" fmla="*/ 3251159 w 3254659"/>
              <a:gd name="connsiteY4" fmla="*/ 526143 h 1855532"/>
              <a:gd name="connsiteX5" fmla="*/ 2901909 w 3254659"/>
              <a:gd name="connsiteY5" fmla="*/ 35378 h 1855532"/>
              <a:gd name="connsiteX6" fmla="*/ 1353395 w 3254659"/>
              <a:gd name="connsiteY6" fmla="*/ 37039 h 1855532"/>
              <a:gd name="connsiteX7" fmla="*/ 885331 w 3254659"/>
              <a:gd name="connsiteY7" fmla="*/ 19957 h 1855532"/>
              <a:gd name="connsiteX0" fmla="*/ 894402 w 3303703"/>
              <a:gd name="connsiteY0" fmla="*/ 0 h 1855532"/>
              <a:gd name="connsiteX1" fmla="*/ 134217 w 3303703"/>
              <a:gd name="connsiteY1" fmla="*/ 965200 h 1855532"/>
              <a:gd name="connsiteX2" fmla="*/ 275731 w 3303703"/>
              <a:gd name="connsiteY2" fmla="*/ 1817914 h 1855532"/>
              <a:gd name="connsiteX3" fmla="*/ 2786702 w 3303703"/>
              <a:gd name="connsiteY3" fmla="*/ 1585686 h 1855532"/>
              <a:gd name="connsiteX4" fmla="*/ 3251159 w 3303703"/>
              <a:gd name="connsiteY4" fmla="*/ 526143 h 1855532"/>
              <a:gd name="connsiteX5" fmla="*/ 2000209 w 3303703"/>
              <a:gd name="connsiteY5" fmla="*/ 860878 h 1855532"/>
              <a:gd name="connsiteX6" fmla="*/ 1353395 w 3303703"/>
              <a:gd name="connsiteY6" fmla="*/ 37039 h 1855532"/>
              <a:gd name="connsiteX7" fmla="*/ 885331 w 3303703"/>
              <a:gd name="connsiteY7" fmla="*/ 19957 h 1855532"/>
              <a:gd name="connsiteX0" fmla="*/ 894402 w 3303703"/>
              <a:gd name="connsiteY0" fmla="*/ 0 h 1855532"/>
              <a:gd name="connsiteX1" fmla="*/ 134217 w 3303703"/>
              <a:gd name="connsiteY1" fmla="*/ 965200 h 1855532"/>
              <a:gd name="connsiteX2" fmla="*/ 275731 w 3303703"/>
              <a:gd name="connsiteY2" fmla="*/ 1817914 h 1855532"/>
              <a:gd name="connsiteX3" fmla="*/ 2786702 w 3303703"/>
              <a:gd name="connsiteY3" fmla="*/ 1585686 h 1855532"/>
              <a:gd name="connsiteX4" fmla="*/ 3251159 w 3303703"/>
              <a:gd name="connsiteY4" fmla="*/ 526143 h 1855532"/>
              <a:gd name="connsiteX5" fmla="*/ 2000209 w 3303703"/>
              <a:gd name="connsiteY5" fmla="*/ 860878 h 1855532"/>
              <a:gd name="connsiteX6" fmla="*/ 1353395 w 3303703"/>
              <a:gd name="connsiteY6" fmla="*/ 37039 h 1855532"/>
              <a:gd name="connsiteX7" fmla="*/ 885331 w 3303703"/>
              <a:gd name="connsiteY7" fmla="*/ 19957 h 1855532"/>
              <a:gd name="connsiteX0" fmla="*/ 894402 w 3303703"/>
              <a:gd name="connsiteY0" fmla="*/ 0 h 1855532"/>
              <a:gd name="connsiteX1" fmla="*/ 134217 w 3303703"/>
              <a:gd name="connsiteY1" fmla="*/ 965200 h 1855532"/>
              <a:gd name="connsiteX2" fmla="*/ 275731 w 3303703"/>
              <a:gd name="connsiteY2" fmla="*/ 1817914 h 1855532"/>
              <a:gd name="connsiteX3" fmla="*/ 2786702 w 3303703"/>
              <a:gd name="connsiteY3" fmla="*/ 1585686 h 1855532"/>
              <a:gd name="connsiteX4" fmla="*/ 3251159 w 3303703"/>
              <a:gd name="connsiteY4" fmla="*/ 526143 h 1855532"/>
              <a:gd name="connsiteX5" fmla="*/ 2000209 w 3303703"/>
              <a:gd name="connsiteY5" fmla="*/ 860878 h 1855532"/>
              <a:gd name="connsiteX6" fmla="*/ 1353395 w 3303703"/>
              <a:gd name="connsiteY6" fmla="*/ 37039 h 1855532"/>
              <a:gd name="connsiteX7" fmla="*/ 885331 w 3303703"/>
              <a:gd name="connsiteY7" fmla="*/ 19957 h 1855532"/>
              <a:gd name="connsiteX0" fmla="*/ 894402 w 3303703"/>
              <a:gd name="connsiteY0" fmla="*/ 31978 h 1887510"/>
              <a:gd name="connsiteX1" fmla="*/ 134217 w 3303703"/>
              <a:gd name="connsiteY1" fmla="*/ 997178 h 1887510"/>
              <a:gd name="connsiteX2" fmla="*/ 275731 w 3303703"/>
              <a:gd name="connsiteY2" fmla="*/ 1849892 h 1887510"/>
              <a:gd name="connsiteX3" fmla="*/ 2786702 w 3303703"/>
              <a:gd name="connsiteY3" fmla="*/ 1617664 h 1887510"/>
              <a:gd name="connsiteX4" fmla="*/ 3251159 w 3303703"/>
              <a:gd name="connsiteY4" fmla="*/ 558121 h 1887510"/>
              <a:gd name="connsiteX5" fmla="*/ 2000209 w 3303703"/>
              <a:gd name="connsiteY5" fmla="*/ 892856 h 1887510"/>
              <a:gd name="connsiteX6" fmla="*/ 1353395 w 3303703"/>
              <a:gd name="connsiteY6" fmla="*/ 69017 h 1887510"/>
              <a:gd name="connsiteX7" fmla="*/ 885331 w 3303703"/>
              <a:gd name="connsiteY7" fmla="*/ 51935 h 1887510"/>
              <a:gd name="connsiteX0" fmla="*/ 894402 w 3303703"/>
              <a:gd name="connsiteY0" fmla="*/ 74565 h 1930097"/>
              <a:gd name="connsiteX1" fmla="*/ 134217 w 3303703"/>
              <a:gd name="connsiteY1" fmla="*/ 1039765 h 1930097"/>
              <a:gd name="connsiteX2" fmla="*/ 275731 w 3303703"/>
              <a:gd name="connsiteY2" fmla="*/ 1892479 h 1930097"/>
              <a:gd name="connsiteX3" fmla="*/ 2786702 w 3303703"/>
              <a:gd name="connsiteY3" fmla="*/ 1660251 h 1930097"/>
              <a:gd name="connsiteX4" fmla="*/ 3251159 w 3303703"/>
              <a:gd name="connsiteY4" fmla="*/ 600708 h 1930097"/>
              <a:gd name="connsiteX5" fmla="*/ 2000209 w 3303703"/>
              <a:gd name="connsiteY5" fmla="*/ 935443 h 1930097"/>
              <a:gd name="connsiteX6" fmla="*/ 1353395 w 3303703"/>
              <a:gd name="connsiteY6" fmla="*/ 111604 h 1930097"/>
              <a:gd name="connsiteX7" fmla="*/ 885331 w 3303703"/>
              <a:gd name="connsiteY7" fmla="*/ 94522 h 1930097"/>
              <a:gd name="connsiteX0" fmla="*/ 894402 w 3303703"/>
              <a:gd name="connsiteY0" fmla="*/ 50163 h 1905695"/>
              <a:gd name="connsiteX1" fmla="*/ 134217 w 3303703"/>
              <a:gd name="connsiteY1" fmla="*/ 1015363 h 1905695"/>
              <a:gd name="connsiteX2" fmla="*/ 275731 w 3303703"/>
              <a:gd name="connsiteY2" fmla="*/ 1868077 h 1905695"/>
              <a:gd name="connsiteX3" fmla="*/ 2786702 w 3303703"/>
              <a:gd name="connsiteY3" fmla="*/ 1635849 h 1905695"/>
              <a:gd name="connsiteX4" fmla="*/ 3251159 w 3303703"/>
              <a:gd name="connsiteY4" fmla="*/ 576306 h 1905695"/>
              <a:gd name="connsiteX5" fmla="*/ 2000209 w 3303703"/>
              <a:gd name="connsiteY5" fmla="*/ 911041 h 1905695"/>
              <a:gd name="connsiteX6" fmla="*/ 1353395 w 3303703"/>
              <a:gd name="connsiteY6" fmla="*/ 87202 h 1905695"/>
              <a:gd name="connsiteX7" fmla="*/ 885331 w 3303703"/>
              <a:gd name="connsiteY7" fmla="*/ 70120 h 1905695"/>
              <a:gd name="connsiteX0" fmla="*/ 894402 w 3303703"/>
              <a:gd name="connsiteY0" fmla="*/ 108 h 1855640"/>
              <a:gd name="connsiteX1" fmla="*/ 134217 w 3303703"/>
              <a:gd name="connsiteY1" fmla="*/ 965308 h 1855640"/>
              <a:gd name="connsiteX2" fmla="*/ 275731 w 3303703"/>
              <a:gd name="connsiteY2" fmla="*/ 1818022 h 1855640"/>
              <a:gd name="connsiteX3" fmla="*/ 2786702 w 3303703"/>
              <a:gd name="connsiteY3" fmla="*/ 1585794 h 1855640"/>
              <a:gd name="connsiteX4" fmla="*/ 3251159 w 3303703"/>
              <a:gd name="connsiteY4" fmla="*/ 526251 h 1855640"/>
              <a:gd name="connsiteX5" fmla="*/ 2000209 w 3303703"/>
              <a:gd name="connsiteY5" fmla="*/ 860986 h 1855640"/>
              <a:gd name="connsiteX6" fmla="*/ 1264495 w 3303703"/>
              <a:gd name="connsiteY6" fmla="*/ 138747 h 1855640"/>
              <a:gd name="connsiteX7" fmla="*/ 885331 w 3303703"/>
              <a:gd name="connsiteY7" fmla="*/ 20065 h 1855640"/>
              <a:gd name="connsiteX0" fmla="*/ 894402 w 3356780"/>
              <a:gd name="connsiteY0" fmla="*/ 108 h 1855640"/>
              <a:gd name="connsiteX1" fmla="*/ 134217 w 3356780"/>
              <a:gd name="connsiteY1" fmla="*/ 965308 h 1855640"/>
              <a:gd name="connsiteX2" fmla="*/ 275731 w 3356780"/>
              <a:gd name="connsiteY2" fmla="*/ 1818022 h 1855640"/>
              <a:gd name="connsiteX3" fmla="*/ 2786702 w 3356780"/>
              <a:gd name="connsiteY3" fmla="*/ 1585794 h 1855640"/>
              <a:gd name="connsiteX4" fmla="*/ 3251159 w 3356780"/>
              <a:gd name="connsiteY4" fmla="*/ 526251 h 1855640"/>
              <a:gd name="connsiteX5" fmla="*/ 1264495 w 3356780"/>
              <a:gd name="connsiteY5" fmla="*/ 138747 h 1855640"/>
              <a:gd name="connsiteX6" fmla="*/ 885331 w 3356780"/>
              <a:gd name="connsiteY6" fmla="*/ 20065 h 1855640"/>
              <a:gd name="connsiteX0" fmla="*/ 894402 w 2865362"/>
              <a:gd name="connsiteY0" fmla="*/ 108 h 1846006"/>
              <a:gd name="connsiteX1" fmla="*/ 134217 w 2865362"/>
              <a:gd name="connsiteY1" fmla="*/ 965308 h 1846006"/>
              <a:gd name="connsiteX2" fmla="*/ 275731 w 2865362"/>
              <a:gd name="connsiteY2" fmla="*/ 1818022 h 1846006"/>
              <a:gd name="connsiteX3" fmla="*/ 2786702 w 2865362"/>
              <a:gd name="connsiteY3" fmla="*/ 1585794 h 1846006"/>
              <a:gd name="connsiteX4" fmla="*/ 2146259 w 2865362"/>
              <a:gd name="connsiteY4" fmla="*/ 1046951 h 1846006"/>
              <a:gd name="connsiteX5" fmla="*/ 1264495 w 2865362"/>
              <a:gd name="connsiteY5" fmla="*/ 138747 h 1846006"/>
              <a:gd name="connsiteX6" fmla="*/ 885331 w 2865362"/>
              <a:gd name="connsiteY6" fmla="*/ 20065 h 1846006"/>
              <a:gd name="connsiteX0" fmla="*/ 894402 w 2865362"/>
              <a:gd name="connsiteY0" fmla="*/ 108 h 1846006"/>
              <a:gd name="connsiteX1" fmla="*/ 134217 w 2865362"/>
              <a:gd name="connsiteY1" fmla="*/ 965308 h 1846006"/>
              <a:gd name="connsiteX2" fmla="*/ 275731 w 2865362"/>
              <a:gd name="connsiteY2" fmla="*/ 1818022 h 1846006"/>
              <a:gd name="connsiteX3" fmla="*/ 2786702 w 2865362"/>
              <a:gd name="connsiteY3" fmla="*/ 1585794 h 1846006"/>
              <a:gd name="connsiteX4" fmla="*/ 2146259 w 2865362"/>
              <a:gd name="connsiteY4" fmla="*/ 1046951 h 1846006"/>
              <a:gd name="connsiteX5" fmla="*/ 1264495 w 2865362"/>
              <a:gd name="connsiteY5" fmla="*/ 138747 h 1846006"/>
              <a:gd name="connsiteX6" fmla="*/ 885331 w 2865362"/>
              <a:gd name="connsiteY6" fmla="*/ 20065 h 1846006"/>
              <a:gd name="connsiteX0" fmla="*/ 866160 w 2443070"/>
              <a:gd name="connsiteY0" fmla="*/ 108 h 1898861"/>
              <a:gd name="connsiteX1" fmla="*/ 105975 w 2443070"/>
              <a:gd name="connsiteY1" fmla="*/ 965308 h 1898861"/>
              <a:gd name="connsiteX2" fmla="*/ 247489 w 2443070"/>
              <a:gd name="connsiteY2" fmla="*/ 1818022 h 1898861"/>
              <a:gd name="connsiteX3" fmla="*/ 2313960 w 2443070"/>
              <a:gd name="connsiteY3" fmla="*/ 1776294 h 1898861"/>
              <a:gd name="connsiteX4" fmla="*/ 2118017 w 2443070"/>
              <a:gd name="connsiteY4" fmla="*/ 1046951 h 1898861"/>
              <a:gd name="connsiteX5" fmla="*/ 1236253 w 2443070"/>
              <a:gd name="connsiteY5" fmla="*/ 138747 h 1898861"/>
              <a:gd name="connsiteX6" fmla="*/ 857089 w 2443070"/>
              <a:gd name="connsiteY6" fmla="*/ 20065 h 1898861"/>
              <a:gd name="connsiteX0" fmla="*/ 891093 w 2468003"/>
              <a:gd name="connsiteY0" fmla="*/ 108 h 1898861"/>
              <a:gd name="connsiteX1" fmla="*/ 130908 w 2468003"/>
              <a:gd name="connsiteY1" fmla="*/ 965308 h 1898861"/>
              <a:gd name="connsiteX2" fmla="*/ 272422 w 2468003"/>
              <a:gd name="connsiteY2" fmla="*/ 1818022 h 1898861"/>
              <a:gd name="connsiteX3" fmla="*/ 2338893 w 2468003"/>
              <a:gd name="connsiteY3" fmla="*/ 1776294 h 1898861"/>
              <a:gd name="connsiteX4" fmla="*/ 2142950 w 2468003"/>
              <a:gd name="connsiteY4" fmla="*/ 1046951 h 1898861"/>
              <a:gd name="connsiteX5" fmla="*/ 1261186 w 2468003"/>
              <a:gd name="connsiteY5" fmla="*/ 138747 h 1898861"/>
              <a:gd name="connsiteX6" fmla="*/ 882022 w 2468003"/>
              <a:gd name="connsiteY6" fmla="*/ 20065 h 1898861"/>
              <a:gd name="connsiteX0" fmla="*/ 907261 w 2484171"/>
              <a:gd name="connsiteY0" fmla="*/ 108 h 1850945"/>
              <a:gd name="connsiteX1" fmla="*/ 147076 w 2484171"/>
              <a:gd name="connsiteY1" fmla="*/ 965308 h 1850945"/>
              <a:gd name="connsiteX2" fmla="*/ 288590 w 2484171"/>
              <a:gd name="connsiteY2" fmla="*/ 1818022 h 1850945"/>
              <a:gd name="connsiteX3" fmla="*/ 2355061 w 2484171"/>
              <a:gd name="connsiteY3" fmla="*/ 1776294 h 1850945"/>
              <a:gd name="connsiteX4" fmla="*/ 2159118 w 2484171"/>
              <a:gd name="connsiteY4" fmla="*/ 1046951 h 1850945"/>
              <a:gd name="connsiteX5" fmla="*/ 1277354 w 2484171"/>
              <a:gd name="connsiteY5" fmla="*/ 138747 h 1850945"/>
              <a:gd name="connsiteX6" fmla="*/ 898190 w 2484171"/>
              <a:gd name="connsiteY6" fmla="*/ 20065 h 1850945"/>
              <a:gd name="connsiteX0" fmla="*/ 907261 w 2474103"/>
              <a:gd name="connsiteY0" fmla="*/ 108 h 1822368"/>
              <a:gd name="connsiteX1" fmla="*/ 147076 w 2474103"/>
              <a:gd name="connsiteY1" fmla="*/ 965308 h 1822368"/>
              <a:gd name="connsiteX2" fmla="*/ 288590 w 2474103"/>
              <a:gd name="connsiteY2" fmla="*/ 1818022 h 1822368"/>
              <a:gd name="connsiteX3" fmla="*/ 2355061 w 2474103"/>
              <a:gd name="connsiteY3" fmla="*/ 1776294 h 1822368"/>
              <a:gd name="connsiteX4" fmla="*/ 2159118 w 2474103"/>
              <a:gd name="connsiteY4" fmla="*/ 1046951 h 1822368"/>
              <a:gd name="connsiteX5" fmla="*/ 1277354 w 2474103"/>
              <a:gd name="connsiteY5" fmla="*/ 138747 h 1822368"/>
              <a:gd name="connsiteX6" fmla="*/ 898190 w 2474103"/>
              <a:gd name="connsiteY6" fmla="*/ 20065 h 1822368"/>
              <a:gd name="connsiteX0" fmla="*/ 907261 w 2494658"/>
              <a:gd name="connsiteY0" fmla="*/ 108 h 1822368"/>
              <a:gd name="connsiteX1" fmla="*/ 147076 w 2494658"/>
              <a:gd name="connsiteY1" fmla="*/ 965308 h 1822368"/>
              <a:gd name="connsiteX2" fmla="*/ 288590 w 2494658"/>
              <a:gd name="connsiteY2" fmla="*/ 1818022 h 1822368"/>
              <a:gd name="connsiteX3" fmla="*/ 2355061 w 2494658"/>
              <a:gd name="connsiteY3" fmla="*/ 1776294 h 1822368"/>
              <a:gd name="connsiteX4" fmla="*/ 2159118 w 2494658"/>
              <a:gd name="connsiteY4" fmla="*/ 1046951 h 1822368"/>
              <a:gd name="connsiteX5" fmla="*/ 1277354 w 2494658"/>
              <a:gd name="connsiteY5" fmla="*/ 138747 h 1822368"/>
              <a:gd name="connsiteX6" fmla="*/ 898190 w 2494658"/>
              <a:gd name="connsiteY6" fmla="*/ 20065 h 1822368"/>
              <a:gd name="connsiteX0" fmla="*/ 907261 w 2487853"/>
              <a:gd name="connsiteY0" fmla="*/ 108 h 1822368"/>
              <a:gd name="connsiteX1" fmla="*/ 147076 w 2487853"/>
              <a:gd name="connsiteY1" fmla="*/ 965308 h 1822368"/>
              <a:gd name="connsiteX2" fmla="*/ 288590 w 2487853"/>
              <a:gd name="connsiteY2" fmla="*/ 1818022 h 1822368"/>
              <a:gd name="connsiteX3" fmla="*/ 2355061 w 2487853"/>
              <a:gd name="connsiteY3" fmla="*/ 1776294 h 1822368"/>
              <a:gd name="connsiteX4" fmla="*/ 2159118 w 2487853"/>
              <a:gd name="connsiteY4" fmla="*/ 1046951 h 1822368"/>
              <a:gd name="connsiteX5" fmla="*/ 1277354 w 2487853"/>
              <a:gd name="connsiteY5" fmla="*/ 138747 h 1822368"/>
              <a:gd name="connsiteX6" fmla="*/ 898190 w 2487853"/>
              <a:gd name="connsiteY6" fmla="*/ 20065 h 1822368"/>
              <a:gd name="connsiteX0" fmla="*/ 907261 w 2487853"/>
              <a:gd name="connsiteY0" fmla="*/ 108 h 1822368"/>
              <a:gd name="connsiteX1" fmla="*/ 147076 w 2487853"/>
              <a:gd name="connsiteY1" fmla="*/ 965308 h 1822368"/>
              <a:gd name="connsiteX2" fmla="*/ 288590 w 2487853"/>
              <a:gd name="connsiteY2" fmla="*/ 1818022 h 1822368"/>
              <a:gd name="connsiteX3" fmla="*/ 2355061 w 2487853"/>
              <a:gd name="connsiteY3" fmla="*/ 1776294 h 1822368"/>
              <a:gd name="connsiteX4" fmla="*/ 2159118 w 2487853"/>
              <a:gd name="connsiteY4" fmla="*/ 1046951 h 1822368"/>
              <a:gd name="connsiteX5" fmla="*/ 1277354 w 2487853"/>
              <a:gd name="connsiteY5" fmla="*/ 138747 h 1822368"/>
              <a:gd name="connsiteX6" fmla="*/ 898190 w 2487853"/>
              <a:gd name="connsiteY6" fmla="*/ 20065 h 1822368"/>
              <a:gd name="connsiteX0" fmla="*/ 884304 w 2464896"/>
              <a:gd name="connsiteY0" fmla="*/ 108 h 1822368"/>
              <a:gd name="connsiteX1" fmla="*/ 124119 w 2464896"/>
              <a:gd name="connsiteY1" fmla="*/ 965308 h 1822368"/>
              <a:gd name="connsiteX2" fmla="*/ 265633 w 2464896"/>
              <a:gd name="connsiteY2" fmla="*/ 1818022 h 1822368"/>
              <a:gd name="connsiteX3" fmla="*/ 2332104 w 2464896"/>
              <a:gd name="connsiteY3" fmla="*/ 1776294 h 1822368"/>
              <a:gd name="connsiteX4" fmla="*/ 2136161 w 2464896"/>
              <a:gd name="connsiteY4" fmla="*/ 1046951 h 1822368"/>
              <a:gd name="connsiteX5" fmla="*/ 1254397 w 2464896"/>
              <a:gd name="connsiteY5" fmla="*/ 138747 h 1822368"/>
              <a:gd name="connsiteX6" fmla="*/ 875233 w 2464896"/>
              <a:gd name="connsiteY6" fmla="*/ 20065 h 1822368"/>
              <a:gd name="connsiteX0" fmla="*/ 895626 w 2476218"/>
              <a:gd name="connsiteY0" fmla="*/ 108 h 1822368"/>
              <a:gd name="connsiteX1" fmla="*/ 135441 w 2476218"/>
              <a:gd name="connsiteY1" fmla="*/ 965308 h 1822368"/>
              <a:gd name="connsiteX2" fmla="*/ 276955 w 2476218"/>
              <a:gd name="connsiteY2" fmla="*/ 1818022 h 1822368"/>
              <a:gd name="connsiteX3" fmla="*/ 2343426 w 2476218"/>
              <a:gd name="connsiteY3" fmla="*/ 1776294 h 1822368"/>
              <a:gd name="connsiteX4" fmla="*/ 2147483 w 2476218"/>
              <a:gd name="connsiteY4" fmla="*/ 1046951 h 1822368"/>
              <a:gd name="connsiteX5" fmla="*/ 1265719 w 2476218"/>
              <a:gd name="connsiteY5" fmla="*/ 138747 h 1822368"/>
              <a:gd name="connsiteX6" fmla="*/ 886555 w 2476218"/>
              <a:gd name="connsiteY6" fmla="*/ 20065 h 1822368"/>
              <a:gd name="connsiteX0" fmla="*/ 895626 w 2476218"/>
              <a:gd name="connsiteY0" fmla="*/ 108 h 1822368"/>
              <a:gd name="connsiteX1" fmla="*/ 135441 w 2476218"/>
              <a:gd name="connsiteY1" fmla="*/ 965308 h 1822368"/>
              <a:gd name="connsiteX2" fmla="*/ 276955 w 2476218"/>
              <a:gd name="connsiteY2" fmla="*/ 1818022 h 1822368"/>
              <a:gd name="connsiteX3" fmla="*/ 2343426 w 2476218"/>
              <a:gd name="connsiteY3" fmla="*/ 1776294 h 1822368"/>
              <a:gd name="connsiteX4" fmla="*/ 2147483 w 2476218"/>
              <a:gd name="connsiteY4" fmla="*/ 1046951 h 1822368"/>
              <a:gd name="connsiteX5" fmla="*/ 1265719 w 2476218"/>
              <a:gd name="connsiteY5" fmla="*/ 138747 h 1822368"/>
              <a:gd name="connsiteX6" fmla="*/ 886555 w 2476218"/>
              <a:gd name="connsiteY6" fmla="*/ 20065 h 1822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76218" h="1822368">
                <a:moveTo>
                  <a:pt x="895626" y="108"/>
                </a:moveTo>
                <a:cubicBezTo>
                  <a:pt x="257844" y="710098"/>
                  <a:pt x="271573" y="705502"/>
                  <a:pt x="135441" y="965308"/>
                </a:cubicBezTo>
                <a:cubicBezTo>
                  <a:pt x="-691" y="1225114"/>
                  <a:pt x="-136762" y="1804778"/>
                  <a:pt x="276955" y="1818022"/>
                </a:cubicBezTo>
                <a:cubicBezTo>
                  <a:pt x="690672" y="1831266"/>
                  <a:pt x="2054531" y="1813366"/>
                  <a:pt x="2343426" y="1776294"/>
                </a:cubicBezTo>
                <a:cubicBezTo>
                  <a:pt x="2632321" y="1739222"/>
                  <a:pt x="2395681" y="1319876"/>
                  <a:pt x="2147483" y="1046951"/>
                </a:cubicBezTo>
                <a:cubicBezTo>
                  <a:pt x="1899285" y="774026"/>
                  <a:pt x="1606684" y="494891"/>
                  <a:pt x="1265719" y="138747"/>
                </a:cubicBezTo>
                <a:cubicBezTo>
                  <a:pt x="1005823" y="-28923"/>
                  <a:pt x="1020581" y="-10243"/>
                  <a:pt x="886555" y="20065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8" name="Oval 87"/>
          <p:cNvSpPr/>
          <p:nvPr/>
        </p:nvSpPr>
        <p:spPr>
          <a:xfrm>
            <a:off x="2377219" y="5872389"/>
            <a:ext cx="918710" cy="91167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9" name="Oval 88"/>
          <p:cNvSpPr/>
          <p:nvPr/>
        </p:nvSpPr>
        <p:spPr>
          <a:xfrm>
            <a:off x="3611144" y="5919559"/>
            <a:ext cx="918710" cy="91167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0" name="Oval 89"/>
          <p:cNvSpPr/>
          <p:nvPr/>
        </p:nvSpPr>
        <p:spPr>
          <a:xfrm>
            <a:off x="4635950" y="5905477"/>
            <a:ext cx="918710" cy="91167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1" name="Oval 90"/>
          <p:cNvSpPr/>
          <p:nvPr/>
        </p:nvSpPr>
        <p:spPr>
          <a:xfrm>
            <a:off x="5758454" y="5872389"/>
            <a:ext cx="918710" cy="91167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95" name="Curved Connector 94"/>
          <p:cNvCxnSpPr>
            <a:stCxn id="86" idx="1"/>
          </p:cNvCxnSpPr>
          <p:nvPr/>
        </p:nvCxnSpPr>
        <p:spPr>
          <a:xfrm flipH="1" flipV="1">
            <a:off x="1957387" y="4215946"/>
            <a:ext cx="1221241" cy="834398"/>
          </a:xfrm>
          <a:prstGeom prst="curvedConnector5">
            <a:avLst>
              <a:gd name="adj1" fmla="val 48876"/>
              <a:gd name="adj2" fmla="val 59674"/>
              <a:gd name="adj3" fmla="val 97432"/>
            </a:avLst>
          </a:prstGeom>
          <a:ln w="28575">
            <a:solidFill>
              <a:srgbClr val="FF0000"/>
            </a:solidFill>
            <a:headEnd type="triangle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1576387" y="3773409"/>
            <a:ext cx="8980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ZONE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9043987" y="4780159"/>
            <a:ext cx="22220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smtClean="0"/>
              <a:t>SUBDOMAIN of y</a:t>
            </a:r>
            <a:endParaRPr lang="en-IN" dirty="0"/>
          </a:p>
        </p:txBody>
      </p:sp>
      <p:cxnSp>
        <p:nvCxnSpPr>
          <p:cNvPr id="103" name="Curved Connector 102"/>
          <p:cNvCxnSpPr>
            <a:endCxn id="102" idx="2"/>
          </p:cNvCxnSpPr>
          <p:nvPr/>
        </p:nvCxnSpPr>
        <p:spPr>
          <a:xfrm flipV="1">
            <a:off x="8653742" y="5180269"/>
            <a:ext cx="1501287" cy="477581"/>
          </a:xfrm>
          <a:prstGeom prst="curvedConnector2">
            <a:avLst/>
          </a:prstGeom>
          <a:ln w="28575">
            <a:solidFill>
              <a:srgbClr val="003192"/>
            </a:solidFill>
            <a:headEnd type="triangle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 105"/>
          <p:cNvSpPr/>
          <p:nvPr/>
        </p:nvSpPr>
        <p:spPr>
          <a:xfrm>
            <a:off x="5390993" y="4215946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smtClean="0">
                <a:solidFill>
                  <a:schemeClr val="bg1"/>
                </a:solidFill>
              </a:rPr>
              <a:t>x</a:t>
            </a:r>
            <a:endParaRPr lang="en-IN" b="1" dirty="0">
              <a:solidFill>
                <a:schemeClr val="bg1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7990752" y="3758746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smtClean="0">
                <a:solidFill>
                  <a:schemeClr val="bg1"/>
                </a:solidFill>
              </a:rPr>
              <a:t>y</a:t>
            </a:r>
            <a:endParaRPr lang="en-IN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095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Name Servers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890587" y="1238250"/>
            <a:ext cx="11080909" cy="53340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Contain mapping  information for one or more zones (text files in standard format – zone files)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Maps names to IPs (forward lookup, mandatory) or IPs to names (reverse lookup, optional)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Primary/Master name server : gets mapping data for zone from zone file on the host it runs on.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Secondary name server: pulls zone file data from primary name server </a:t>
            </a:r>
            <a:r>
              <a:rPr lang="en-IN" sz="2400" i="1" dirty="0" smtClean="0"/>
              <a:t>(zone transfer)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Authoritative server for a zone: either primary or secondary server for that zone.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A host can be a primary NS for some zones and secondary for others at the same time.</a:t>
            </a:r>
          </a:p>
        </p:txBody>
      </p:sp>
    </p:spTree>
    <p:extLst>
      <p:ext uri="{BB962C8B-B14F-4D97-AF65-F5344CB8AC3E}">
        <p14:creationId xmlns:p14="http://schemas.microsoft.com/office/powerpoint/2010/main" val="158662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Root Servers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Name servers for root zone.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Contains name server for all top level domains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Currently 13 “root servers” spread all over the world. (all </a:t>
            </a:r>
            <a:r>
              <a:rPr lang="en-IN" sz="2800" dirty="0" err="1" smtClean="0"/>
              <a:t>secondaries</a:t>
            </a:r>
            <a:r>
              <a:rPr lang="en-IN" sz="2800" dirty="0" smtClean="0"/>
              <a:t> of a hidden primary, a.root-servers.net through m.root-servers.net) with known IP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Each is actually a named authority, with multiple actual physical servers servicing queries to it.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So actually hundreds of physical root servers, but we say 13, as 13 named authority faces with 13 well known IPs.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All DNS name servers know at least one root server.</a:t>
            </a:r>
            <a:endParaRPr lang="en-IN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7044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1119</TotalTime>
  <Words>2302</Words>
  <Application>Microsoft Office PowerPoint</Application>
  <PresentationFormat>Custom</PresentationFormat>
  <Paragraphs>310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Essential</vt:lpstr>
      <vt:lpstr>Domain Name System (DNS)</vt:lpstr>
      <vt:lpstr>Motivation</vt:lpstr>
      <vt:lpstr>Flat Namespaces</vt:lpstr>
      <vt:lpstr>Hierarchical Namespaces and DNS</vt:lpstr>
      <vt:lpstr>DNS Names</vt:lpstr>
      <vt:lpstr>DNS Names</vt:lpstr>
      <vt:lpstr>PowerPoint Presentation</vt:lpstr>
      <vt:lpstr>Name Servers</vt:lpstr>
      <vt:lpstr>Root Servers</vt:lpstr>
      <vt:lpstr>Name Resolution</vt:lpstr>
      <vt:lpstr>Name Resolution Basics</vt:lpstr>
      <vt:lpstr>Recursive / Iterative Queries</vt:lpstr>
      <vt:lpstr>Caching</vt:lpstr>
      <vt:lpstr>Resource Records (RR)</vt:lpstr>
      <vt:lpstr>Example Zone File</vt:lpstr>
      <vt:lpstr>PowerPoint Presentation</vt:lpstr>
      <vt:lpstr>Reverse Lookup</vt:lpstr>
      <vt:lpstr>Reverse Zone File</vt:lpstr>
      <vt:lpstr>Forwarders</vt:lpstr>
      <vt:lpstr>Other protocol details</vt:lpstr>
      <vt:lpstr>DNS Query Example</vt:lpstr>
      <vt:lpstr>DNS Response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AUTOSAFE Vision</dc:title>
  <dc:creator>pallab</dc:creator>
  <cp:lastModifiedBy>Antonio Bruto da Costa</cp:lastModifiedBy>
  <cp:revision>70</cp:revision>
  <dcterms:created xsi:type="dcterms:W3CDTF">2006-08-16T00:00:00Z</dcterms:created>
  <dcterms:modified xsi:type="dcterms:W3CDTF">2017-04-04T04:21:44Z</dcterms:modified>
</cp:coreProperties>
</file>