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1" r:id="rId13"/>
    <p:sldId id="280" r:id="rId14"/>
    <p:sldId id="282" r:id="rId15"/>
    <p:sldId id="283" r:id="rId16"/>
    <p:sldId id="284" r:id="rId17"/>
    <p:sldId id="285" r:id="rId18"/>
    <p:sldId id="286" r:id="rId19"/>
    <p:sldId id="287" r:id="rId20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38" y="-126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04-04-2017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4/4/2017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4/4/2017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pic>
        <p:nvPicPr>
          <p:cNvPr id="11" name="Picture 2" descr="http://easyroles.com/wp-content/uploads/2014/05/set-up-Kerberos-for-easyRoles.jpg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58" t="19084" r="48532" b="27361"/>
          <a:stretch/>
        </p:blipFill>
        <p:spPr bwMode="auto">
          <a:xfrm>
            <a:off x="10530000" y="0"/>
            <a:ext cx="1875924" cy="108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Kerberos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smtClean="0">
                <a:latin typeface="Arial Narrow" panose="020B0606020202030204" pitchFamily="34" charset="0"/>
              </a:rPr>
              <a:t>Antonio </a:t>
            </a:r>
            <a:r>
              <a:rPr lang="en-US" sz="2300" b="1" dirty="0" err="1" smtClean="0">
                <a:latin typeface="Arial Narrow" panose="020B0606020202030204" pitchFamily="34" charset="0"/>
              </a:rPr>
              <a:t>Bruto</a:t>
            </a:r>
            <a:r>
              <a:rPr lang="en-US" sz="2300" b="1" dirty="0" smtClean="0">
                <a:latin typeface="Arial Narrow" panose="020B0606020202030204" pitchFamily="34" charset="0"/>
              </a:rPr>
              <a:t> da Costa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Ph.D. Student, Formal Methods Lab,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  <p:pic>
        <p:nvPicPr>
          <p:cNvPr id="9" name="Picture 2" descr="http://easyroles.com/wp-content/uploads/2014/05/set-up-Kerberos-for-easyRole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58" t="19084" r="48532" b="27361"/>
          <a:stretch/>
        </p:blipFill>
        <p:spPr bwMode="auto">
          <a:xfrm>
            <a:off x="10530000" y="0"/>
            <a:ext cx="1875924" cy="108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Symmetric Keys in Kerberos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8" y="1120141"/>
            <a:ext cx="11551444" cy="568070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K</a:t>
            </a:r>
            <a:r>
              <a:rPr lang="en-IN" sz="2400" baseline="-25000" dirty="0"/>
              <a:t>c</a:t>
            </a:r>
            <a:r>
              <a:rPr lang="en-IN" sz="2400" dirty="0"/>
              <a:t> : private key of client </a:t>
            </a:r>
            <a:r>
              <a:rPr lang="en-IN" sz="2400" dirty="0" smtClean="0"/>
              <a:t> C</a:t>
            </a:r>
          </a:p>
          <a:p>
            <a:pPr marL="857250" lvl="1" indent="-342900"/>
            <a:r>
              <a:rPr lang="en-IN" sz="2400" dirty="0" smtClean="0"/>
              <a:t>Derived </a:t>
            </a:r>
            <a:r>
              <a:rPr lang="en-IN" sz="2400" dirty="0"/>
              <a:t>from user’s </a:t>
            </a:r>
            <a:r>
              <a:rPr lang="en-IN" sz="2400" dirty="0" smtClean="0"/>
              <a:t>password</a:t>
            </a:r>
          </a:p>
          <a:p>
            <a:pPr marL="857250" lvl="1" indent="-342900"/>
            <a:r>
              <a:rPr lang="en-IN" sz="2400" dirty="0" smtClean="0"/>
              <a:t>Known </a:t>
            </a:r>
            <a:r>
              <a:rPr lang="en-IN" sz="2400" dirty="0"/>
              <a:t>to client and key distribution </a:t>
            </a:r>
            <a:r>
              <a:rPr lang="en-IN" sz="2400" dirty="0" err="1"/>
              <a:t>center</a:t>
            </a:r>
            <a:r>
              <a:rPr lang="en-IN" sz="2400" dirty="0"/>
              <a:t> (</a:t>
            </a:r>
            <a:r>
              <a:rPr lang="en-IN" sz="2400" dirty="0" smtClean="0"/>
              <a:t>KDC)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smtClean="0"/>
              <a:t>K</a:t>
            </a:r>
            <a:r>
              <a:rPr lang="en-IN" sz="2400" baseline="-25000" dirty="0" smtClean="0"/>
              <a:t>TGS</a:t>
            </a:r>
            <a:r>
              <a:rPr lang="en-IN" sz="2400" dirty="0" smtClean="0"/>
              <a:t> </a:t>
            </a:r>
            <a:r>
              <a:rPr lang="en-IN" sz="2400" dirty="0"/>
              <a:t>: private key of </a:t>
            </a:r>
            <a:r>
              <a:rPr lang="en-IN" sz="2400" dirty="0" smtClean="0"/>
              <a:t>TGS</a:t>
            </a:r>
          </a:p>
          <a:p>
            <a:pPr marL="857250" lvl="1" indent="-342900"/>
            <a:r>
              <a:rPr lang="en-IN" sz="2400" dirty="0" smtClean="0"/>
              <a:t>Known </a:t>
            </a:r>
            <a:r>
              <a:rPr lang="en-IN" sz="2400" dirty="0"/>
              <a:t>to KDC and ticket granting service (</a:t>
            </a:r>
            <a:r>
              <a:rPr lang="en-IN" sz="2400" dirty="0" smtClean="0"/>
              <a:t>TGS)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err="1" smtClean="0"/>
              <a:t>K</a:t>
            </a:r>
            <a:r>
              <a:rPr lang="en-IN" sz="2400" baseline="-25000" dirty="0" err="1" smtClean="0"/>
              <a:t>v</a:t>
            </a:r>
            <a:r>
              <a:rPr lang="en-IN" sz="2400" dirty="0" smtClean="0"/>
              <a:t> </a:t>
            </a:r>
            <a:r>
              <a:rPr lang="en-IN" sz="2400" dirty="0"/>
              <a:t>: private key of network service </a:t>
            </a:r>
            <a:r>
              <a:rPr lang="en-IN" sz="2400" dirty="0" smtClean="0"/>
              <a:t>V</a:t>
            </a:r>
          </a:p>
          <a:p>
            <a:pPr marL="857250" lvl="1" indent="-342900"/>
            <a:r>
              <a:rPr lang="en-IN" sz="2400" dirty="0" smtClean="0"/>
              <a:t>Known </a:t>
            </a:r>
            <a:r>
              <a:rPr lang="en-IN" sz="2400" dirty="0"/>
              <a:t>to V and TGS; separate key for each </a:t>
            </a:r>
            <a:r>
              <a:rPr lang="en-IN" sz="2400" dirty="0" smtClean="0"/>
              <a:t>service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err="1" smtClean="0"/>
              <a:t>K</a:t>
            </a:r>
            <a:r>
              <a:rPr lang="en-IN" sz="2400" baseline="-25000" dirty="0" err="1" smtClean="0"/>
              <a:t>c,TGS</a:t>
            </a:r>
            <a:r>
              <a:rPr lang="en-IN" sz="2400" baseline="-25000" dirty="0" smtClean="0"/>
              <a:t> </a:t>
            </a:r>
            <a:r>
              <a:rPr lang="en-IN" sz="2400" dirty="0"/>
              <a:t>: session key between C and </a:t>
            </a:r>
            <a:r>
              <a:rPr lang="en-IN" sz="2400" dirty="0" smtClean="0"/>
              <a:t>TGS</a:t>
            </a:r>
          </a:p>
          <a:p>
            <a:pPr marL="857250" lvl="1" indent="-342900" algn="just"/>
            <a:r>
              <a:rPr lang="en-IN" sz="2400" dirty="0" smtClean="0"/>
              <a:t>Created </a:t>
            </a:r>
            <a:r>
              <a:rPr lang="en-IN" sz="2400" dirty="0"/>
              <a:t>by KDC, known to C and TGS, valid only for one </a:t>
            </a:r>
            <a:r>
              <a:rPr lang="en-IN" sz="2400" dirty="0" smtClean="0"/>
              <a:t>session (some </a:t>
            </a:r>
            <a:r>
              <a:rPr lang="en-IN" sz="2400" dirty="0"/>
              <a:t>lifetime) between C and </a:t>
            </a:r>
            <a:r>
              <a:rPr lang="en-IN" sz="2400" dirty="0" smtClean="0"/>
              <a:t>TGS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err="1" smtClean="0"/>
              <a:t>K</a:t>
            </a:r>
            <a:r>
              <a:rPr lang="en-IN" sz="2400" baseline="-25000" dirty="0" err="1" smtClean="0"/>
              <a:t>c,v</a:t>
            </a:r>
            <a:r>
              <a:rPr lang="en-IN" sz="2400" dirty="0" smtClean="0"/>
              <a:t> </a:t>
            </a:r>
            <a:r>
              <a:rPr lang="en-IN" sz="2400" dirty="0"/>
              <a:t>: session key </a:t>
            </a:r>
            <a:r>
              <a:rPr lang="en-IN" sz="2400" dirty="0" smtClean="0"/>
              <a:t>between </a:t>
            </a:r>
            <a:r>
              <a:rPr lang="en-IN" sz="2400" dirty="0"/>
              <a:t>C and </a:t>
            </a:r>
            <a:r>
              <a:rPr lang="en-IN" sz="2400" dirty="0" smtClean="0"/>
              <a:t>V</a:t>
            </a:r>
          </a:p>
          <a:p>
            <a:pPr marL="857250" lvl="1" indent="-342900"/>
            <a:r>
              <a:rPr lang="en-IN" sz="2400" dirty="0" smtClean="0"/>
              <a:t>Created </a:t>
            </a:r>
            <a:r>
              <a:rPr lang="en-IN" sz="2400" dirty="0"/>
              <a:t>by TGS, known to C and V, valid only for one </a:t>
            </a:r>
            <a:r>
              <a:rPr lang="en-IN" sz="2400" dirty="0" smtClean="0"/>
              <a:t>session (some </a:t>
            </a:r>
            <a:r>
              <a:rPr lang="en-IN" sz="2400" dirty="0"/>
              <a:t>lifetime) between C and TGS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29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“Single Logon”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7" y="1085850"/>
            <a:ext cx="11551444" cy="5617131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/>
              <a:t>Client C types in password once</a:t>
            </a:r>
          </a:p>
          <a:p>
            <a:pPr marL="857250" lvl="1" indent="-342900"/>
            <a:r>
              <a:rPr lang="en-IN" dirty="0" smtClean="0"/>
              <a:t>Converted </a:t>
            </a:r>
            <a:r>
              <a:rPr lang="en-IN" dirty="0"/>
              <a:t>to client key K</a:t>
            </a:r>
            <a:r>
              <a:rPr lang="en-IN" baseline="-25000" dirty="0"/>
              <a:t>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C </a:t>
            </a:r>
            <a:r>
              <a:rPr lang="en-IN" dirty="0"/>
              <a:t>sends to KDC : </a:t>
            </a:r>
            <a:r>
              <a:rPr lang="en-IN" dirty="0">
                <a:solidFill>
                  <a:srgbClr val="003192"/>
                </a:solidFill>
              </a:rPr>
              <a:t>(IDC, IDTGS, </a:t>
            </a:r>
            <a:r>
              <a:rPr lang="en-IN" dirty="0" err="1">
                <a:solidFill>
                  <a:srgbClr val="003192"/>
                </a:solidFill>
              </a:rPr>
              <a:t>time</a:t>
            </a:r>
            <a:r>
              <a:rPr lang="en-IN" baseline="-25000" dirty="0" err="1">
                <a:solidFill>
                  <a:srgbClr val="003192"/>
                </a:solidFill>
              </a:rPr>
              <a:t>C</a:t>
            </a:r>
            <a:r>
              <a:rPr lang="en-IN" dirty="0">
                <a:solidFill>
                  <a:srgbClr val="003192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KDC </a:t>
            </a:r>
            <a:r>
              <a:rPr lang="en-IN" dirty="0"/>
              <a:t>sends to C : </a:t>
            </a:r>
            <a:r>
              <a:rPr lang="en-IN" dirty="0">
                <a:solidFill>
                  <a:srgbClr val="003192"/>
                </a:solidFill>
              </a:rPr>
              <a:t>(</a:t>
            </a:r>
            <a:r>
              <a:rPr lang="en-IN" dirty="0" err="1">
                <a:solidFill>
                  <a:srgbClr val="003192"/>
                </a:solidFill>
              </a:rPr>
              <a:t>K</a:t>
            </a:r>
            <a:r>
              <a:rPr lang="en-IN" baseline="-25000" dirty="0" err="1">
                <a:solidFill>
                  <a:srgbClr val="003192"/>
                </a:solidFill>
              </a:rPr>
              <a:t>c,TGS</a:t>
            </a:r>
            <a:r>
              <a:rPr lang="en-IN" dirty="0">
                <a:solidFill>
                  <a:srgbClr val="003192"/>
                </a:solidFill>
              </a:rPr>
              <a:t> , </a:t>
            </a:r>
            <a:r>
              <a:rPr lang="en-IN" dirty="0" smtClean="0">
                <a:solidFill>
                  <a:srgbClr val="003192"/>
                </a:solidFill>
              </a:rPr>
              <a:t>ID</a:t>
            </a:r>
            <a:r>
              <a:rPr lang="en-IN" baseline="-25000" dirty="0" smtClean="0">
                <a:solidFill>
                  <a:srgbClr val="003192"/>
                </a:solidFill>
              </a:rPr>
              <a:t>TGS</a:t>
            </a:r>
            <a:r>
              <a:rPr lang="en-IN" dirty="0" smtClean="0">
                <a:solidFill>
                  <a:srgbClr val="003192"/>
                </a:solidFill>
              </a:rPr>
              <a:t>, </a:t>
            </a:r>
            <a:r>
              <a:rPr lang="en-IN" dirty="0" err="1" smtClean="0">
                <a:solidFill>
                  <a:srgbClr val="003192"/>
                </a:solidFill>
              </a:rPr>
              <a:t>time</a:t>
            </a:r>
            <a:r>
              <a:rPr lang="en-IN" baseline="-25000" dirty="0" err="1" smtClean="0">
                <a:solidFill>
                  <a:srgbClr val="003192"/>
                </a:solidFill>
              </a:rPr>
              <a:t>KDC</a:t>
            </a:r>
            <a:r>
              <a:rPr lang="en-IN" dirty="0">
                <a:solidFill>
                  <a:srgbClr val="003192"/>
                </a:solidFill>
              </a:rPr>
              <a:t>, lifetime, </a:t>
            </a:r>
            <a:r>
              <a:rPr lang="en-IN" dirty="0" err="1">
                <a:solidFill>
                  <a:srgbClr val="003192"/>
                </a:solidFill>
              </a:rPr>
              <a:t>ticket</a:t>
            </a:r>
            <a:r>
              <a:rPr lang="en-IN" baseline="-25000" dirty="0" err="1">
                <a:solidFill>
                  <a:srgbClr val="003192"/>
                </a:solidFill>
              </a:rPr>
              <a:t>TGS</a:t>
            </a:r>
            <a:r>
              <a:rPr lang="en-IN" dirty="0">
                <a:solidFill>
                  <a:srgbClr val="003192"/>
                </a:solidFill>
              </a:rPr>
              <a:t>) </a:t>
            </a:r>
            <a:r>
              <a:rPr lang="en-IN" dirty="0" smtClean="0">
                <a:solidFill>
                  <a:srgbClr val="FF0000"/>
                </a:solidFill>
              </a:rPr>
              <a:t>encrypted with </a:t>
            </a:r>
            <a:r>
              <a:rPr lang="en-IN" dirty="0">
                <a:solidFill>
                  <a:srgbClr val="003192"/>
                </a:solidFill>
              </a:rPr>
              <a:t>K</a:t>
            </a:r>
            <a:r>
              <a:rPr lang="en-IN" baseline="-25000" dirty="0">
                <a:solidFill>
                  <a:srgbClr val="003192"/>
                </a:solidFill>
              </a:rPr>
              <a:t>c</a:t>
            </a:r>
          </a:p>
          <a:p>
            <a:pPr marL="857250" lvl="1" indent="-342900"/>
            <a:r>
              <a:rPr lang="en-IN" dirty="0" err="1" smtClean="0">
                <a:solidFill>
                  <a:srgbClr val="003192"/>
                </a:solidFill>
              </a:rPr>
              <a:t>ticket</a:t>
            </a:r>
            <a:r>
              <a:rPr lang="en-IN" baseline="-25000" dirty="0" err="1" smtClean="0">
                <a:solidFill>
                  <a:srgbClr val="003192"/>
                </a:solidFill>
              </a:rPr>
              <a:t>TGS</a:t>
            </a:r>
            <a:r>
              <a:rPr lang="en-IN" dirty="0" smtClean="0">
                <a:solidFill>
                  <a:srgbClr val="003192"/>
                </a:solidFill>
              </a:rPr>
              <a:t> </a:t>
            </a:r>
            <a:r>
              <a:rPr lang="en-IN" dirty="0">
                <a:solidFill>
                  <a:srgbClr val="003192"/>
                </a:solidFill>
              </a:rPr>
              <a:t>= (</a:t>
            </a:r>
            <a:r>
              <a:rPr lang="en-IN" dirty="0" err="1">
                <a:solidFill>
                  <a:srgbClr val="003192"/>
                </a:solidFill>
              </a:rPr>
              <a:t>K</a:t>
            </a:r>
            <a:r>
              <a:rPr lang="en-IN" baseline="-25000" dirty="0" err="1">
                <a:solidFill>
                  <a:srgbClr val="003192"/>
                </a:solidFill>
              </a:rPr>
              <a:t>c,TGS</a:t>
            </a:r>
            <a:r>
              <a:rPr lang="en-IN" dirty="0">
                <a:solidFill>
                  <a:srgbClr val="003192"/>
                </a:solidFill>
              </a:rPr>
              <a:t> , ID</a:t>
            </a:r>
            <a:r>
              <a:rPr lang="en-IN" baseline="-25000" dirty="0">
                <a:solidFill>
                  <a:srgbClr val="003192"/>
                </a:solidFill>
              </a:rPr>
              <a:t>C</a:t>
            </a:r>
            <a:r>
              <a:rPr lang="en-IN" dirty="0">
                <a:solidFill>
                  <a:srgbClr val="003192"/>
                </a:solidFill>
              </a:rPr>
              <a:t>, </a:t>
            </a:r>
            <a:r>
              <a:rPr lang="en-IN" dirty="0" err="1">
                <a:solidFill>
                  <a:srgbClr val="003192"/>
                </a:solidFill>
              </a:rPr>
              <a:t>Addr</a:t>
            </a:r>
            <a:r>
              <a:rPr lang="en-IN" baseline="-25000" dirty="0" err="1">
                <a:solidFill>
                  <a:srgbClr val="003192"/>
                </a:solidFill>
              </a:rPr>
              <a:t>C</a:t>
            </a:r>
            <a:r>
              <a:rPr lang="en-IN" dirty="0">
                <a:solidFill>
                  <a:srgbClr val="003192"/>
                </a:solidFill>
              </a:rPr>
              <a:t> , ID</a:t>
            </a:r>
            <a:r>
              <a:rPr lang="en-IN" baseline="-25000" dirty="0">
                <a:solidFill>
                  <a:srgbClr val="003192"/>
                </a:solidFill>
              </a:rPr>
              <a:t>TGS </a:t>
            </a:r>
            <a:r>
              <a:rPr lang="en-IN" dirty="0" smtClean="0">
                <a:solidFill>
                  <a:srgbClr val="003192"/>
                </a:solidFill>
              </a:rPr>
              <a:t>, </a:t>
            </a:r>
            <a:r>
              <a:rPr lang="en-IN" dirty="0" err="1" smtClean="0">
                <a:solidFill>
                  <a:srgbClr val="003192"/>
                </a:solidFill>
              </a:rPr>
              <a:t>time</a:t>
            </a:r>
            <a:r>
              <a:rPr lang="en-IN" baseline="-25000" dirty="0" err="1" smtClean="0">
                <a:solidFill>
                  <a:srgbClr val="003192"/>
                </a:solidFill>
              </a:rPr>
              <a:t>KDC</a:t>
            </a:r>
            <a:r>
              <a:rPr lang="en-IN" dirty="0" smtClean="0">
                <a:solidFill>
                  <a:srgbClr val="003192"/>
                </a:solidFill>
              </a:rPr>
              <a:t> </a:t>
            </a:r>
            <a:r>
              <a:rPr lang="en-IN" dirty="0">
                <a:solidFill>
                  <a:srgbClr val="003192"/>
                </a:solidFill>
              </a:rPr>
              <a:t>, lifetime) </a:t>
            </a:r>
            <a:r>
              <a:rPr lang="en-IN" dirty="0">
                <a:solidFill>
                  <a:srgbClr val="FF0000"/>
                </a:solidFill>
              </a:rPr>
              <a:t>encrypted with </a:t>
            </a:r>
            <a:r>
              <a:rPr lang="en-IN" dirty="0">
                <a:solidFill>
                  <a:srgbClr val="003192"/>
                </a:solidFill>
              </a:rPr>
              <a:t>K</a:t>
            </a:r>
            <a:r>
              <a:rPr lang="en-IN" baseline="-25000" dirty="0">
                <a:solidFill>
                  <a:srgbClr val="003192"/>
                </a:solidFill>
              </a:rPr>
              <a:t>TGS</a:t>
            </a:r>
          </a:p>
          <a:p>
            <a:pPr marL="857250" lvl="1" indent="-342900"/>
            <a:r>
              <a:rPr lang="en-IN" dirty="0" smtClean="0"/>
              <a:t>Client </a:t>
            </a:r>
            <a:r>
              <a:rPr lang="en-IN" dirty="0"/>
              <a:t>will use this ticket to get other </a:t>
            </a:r>
            <a:r>
              <a:rPr lang="en-IN" dirty="0" smtClean="0"/>
              <a:t>tickets without re-authenticating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>
                <a:solidFill>
                  <a:srgbClr val="003192"/>
                </a:solidFill>
              </a:rPr>
              <a:t>K</a:t>
            </a:r>
            <a:r>
              <a:rPr lang="en-IN" baseline="-25000" dirty="0" smtClean="0">
                <a:solidFill>
                  <a:srgbClr val="003192"/>
                </a:solidFill>
              </a:rPr>
              <a:t>C,TGS</a:t>
            </a:r>
            <a:r>
              <a:rPr lang="en-IN" dirty="0" smtClean="0"/>
              <a:t> : short term session key</a:t>
            </a:r>
          </a:p>
          <a:p>
            <a:pPr marL="857250" lvl="1" indent="-342900"/>
            <a:r>
              <a:rPr lang="en-IN" dirty="0" smtClean="0"/>
              <a:t>used for communication between C and TGS during lifetime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Typical validity of TGS ticket – 1 day</a:t>
            </a:r>
          </a:p>
          <a:p>
            <a:pPr marL="857250" lvl="1" indent="-342900"/>
            <a:r>
              <a:rPr lang="en-IN" dirty="0" smtClean="0"/>
              <a:t>Client only needs to obtain TGS ticket once a day (say, every morning)</a:t>
            </a:r>
          </a:p>
          <a:p>
            <a:pPr marL="857250" lvl="1" indent="-342900"/>
            <a:r>
              <a:rPr lang="en-IN" dirty="0" smtClean="0"/>
              <a:t>Password is entered once and then deleted from the client machine after obtaining the TGS ticket</a:t>
            </a:r>
          </a:p>
          <a:p>
            <a:pPr marL="857250" lvl="1" indent="-342900"/>
            <a:r>
              <a:rPr lang="en-IN" dirty="0" smtClean="0"/>
              <a:t>Password is never sent over the network</a:t>
            </a:r>
          </a:p>
          <a:p>
            <a:pPr marL="857250" lvl="1" indent="-342900"/>
            <a:r>
              <a:rPr lang="en-IN" dirty="0" smtClean="0"/>
              <a:t>Ticket is encrypted; client cannot forge it or tamper with it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Obtaining a Service Ticket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Client C </a:t>
            </a:r>
            <a:r>
              <a:rPr lang="en-IN" sz="2400" dirty="0">
                <a:solidFill>
                  <a:srgbClr val="000000"/>
                </a:solidFill>
              </a:rPr>
              <a:t>sends to TGS: </a:t>
            </a:r>
            <a:r>
              <a:rPr lang="en-IN" sz="2400" dirty="0">
                <a:solidFill>
                  <a:srgbClr val="3333FF"/>
                </a:solidFill>
              </a:rPr>
              <a:t>(ID</a:t>
            </a:r>
            <a:r>
              <a:rPr lang="en-IN" sz="2400" baseline="-25000" dirty="0">
                <a:solidFill>
                  <a:srgbClr val="3333FF"/>
                </a:solidFill>
              </a:rPr>
              <a:t>V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ticket</a:t>
            </a:r>
            <a:r>
              <a:rPr lang="en-IN" sz="2400" baseline="-25000" dirty="0" err="1">
                <a:solidFill>
                  <a:srgbClr val="3333FF"/>
                </a:solidFill>
              </a:rPr>
              <a:t>TGS</a:t>
            </a:r>
            <a:r>
              <a:rPr lang="en-IN" sz="2400" dirty="0">
                <a:solidFill>
                  <a:srgbClr val="3333FF"/>
                </a:solidFill>
              </a:rPr>
              <a:t>, </a:t>
            </a:r>
            <a:r>
              <a:rPr lang="en-IN" sz="2400" dirty="0" err="1" smtClean="0">
                <a:solidFill>
                  <a:srgbClr val="3333FF"/>
                </a:solidFill>
              </a:rPr>
              <a:t>auth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C</a:t>
            </a:r>
            <a:r>
              <a:rPr lang="en-IN" sz="2400" dirty="0" smtClean="0">
                <a:solidFill>
                  <a:srgbClr val="3333FF"/>
                </a:solidFill>
              </a:rPr>
              <a:t>)</a:t>
            </a:r>
          </a:p>
          <a:p>
            <a:pPr marL="857250" lvl="1" indent="-342900"/>
            <a:r>
              <a:rPr lang="en-IN" sz="2400" dirty="0" err="1" smtClean="0">
                <a:solidFill>
                  <a:srgbClr val="3333FF"/>
                </a:solidFill>
              </a:rPr>
              <a:t>auth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C</a:t>
            </a:r>
            <a:r>
              <a:rPr lang="en-IN" sz="2400" dirty="0" smtClean="0">
                <a:solidFill>
                  <a:srgbClr val="3333FF"/>
                </a:solidFill>
              </a:rPr>
              <a:t> </a:t>
            </a:r>
            <a:r>
              <a:rPr lang="en-IN" sz="2400" dirty="0">
                <a:solidFill>
                  <a:srgbClr val="000000"/>
                </a:solidFill>
              </a:rPr>
              <a:t>= </a:t>
            </a:r>
            <a:r>
              <a:rPr lang="en-IN" sz="2400" dirty="0">
                <a:solidFill>
                  <a:srgbClr val="3333FF"/>
                </a:solidFill>
              </a:rPr>
              <a:t>(ID</a:t>
            </a:r>
            <a:r>
              <a:rPr lang="en-IN" sz="2400" baseline="-25000" dirty="0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Addr</a:t>
            </a:r>
            <a:r>
              <a:rPr lang="en-IN" sz="2400" baseline="-25000" dirty="0" err="1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time</a:t>
            </a:r>
            <a:r>
              <a:rPr lang="en-IN" sz="2400" baseline="-25000" dirty="0" err="1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) </a:t>
            </a:r>
            <a:r>
              <a:rPr lang="en-IN" sz="2400" dirty="0">
                <a:solidFill>
                  <a:srgbClr val="FF0000"/>
                </a:solidFill>
              </a:rPr>
              <a:t>encrypted </a:t>
            </a:r>
            <a:r>
              <a:rPr lang="en-IN" sz="2400" dirty="0" smtClean="0">
                <a:solidFill>
                  <a:srgbClr val="FF0000"/>
                </a:solidFill>
              </a:rPr>
              <a:t>with </a:t>
            </a:r>
            <a:r>
              <a:rPr lang="en-IN" sz="2400" dirty="0" smtClean="0">
                <a:solidFill>
                  <a:srgbClr val="3333FF"/>
                </a:solidFill>
              </a:rPr>
              <a:t>K</a:t>
            </a:r>
            <a:r>
              <a:rPr lang="en-IN" sz="2400" baseline="-25000" dirty="0" smtClean="0">
                <a:solidFill>
                  <a:srgbClr val="3333FF"/>
                </a:solidFill>
              </a:rPr>
              <a:t>C,TGS</a:t>
            </a:r>
          </a:p>
          <a:p>
            <a:pPr marL="857250" lvl="1" indent="-342900"/>
            <a:r>
              <a:rPr lang="en-IN" sz="2400" dirty="0" smtClean="0">
                <a:solidFill>
                  <a:srgbClr val="3333FF"/>
                </a:solidFill>
              </a:rPr>
              <a:t>authenticator </a:t>
            </a:r>
            <a:r>
              <a:rPr lang="en-IN" sz="2400" dirty="0">
                <a:solidFill>
                  <a:srgbClr val="000000"/>
                </a:solidFill>
              </a:rPr>
              <a:t>to ensure it is the same </a:t>
            </a:r>
            <a:r>
              <a:rPr lang="en-IN" sz="2400" dirty="0" smtClean="0">
                <a:solidFill>
                  <a:srgbClr val="000000"/>
                </a:solidFill>
              </a:rPr>
              <a:t>client that </a:t>
            </a:r>
            <a:r>
              <a:rPr lang="en-IN" sz="2400" dirty="0">
                <a:solidFill>
                  <a:srgbClr val="000000"/>
                </a:solidFill>
              </a:rPr>
              <a:t>got the ticket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TGS </a:t>
            </a:r>
            <a:r>
              <a:rPr lang="en-IN" sz="2400" dirty="0">
                <a:solidFill>
                  <a:srgbClr val="000000"/>
                </a:solidFill>
              </a:rPr>
              <a:t>sends to C: </a:t>
            </a:r>
            <a:r>
              <a:rPr lang="en-IN" sz="2400" dirty="0">
                <a:solidFill>
                  <a:srgbClr val="3333FF"/>
                </a:solidFill>
              </a:rPr>
              <a:t>(K</a:t>
            </a:r>
            <a:r>
              <a:rPr lang="en-IN" sz="2400" baseline="-25000" dirty="0">
                <a:solidFill>
                  <a:srgbClr val="3333FF"/>
                </a:solidFill>
              </a:rPr>
              <a:t>C,V</a:t>
            </a:r>
            <a:r>
              <a:rPr lang="en-IN" sz="2400" dirty="0">
                <a:solidFill>
                  <a:srgbClr val="3333FF"/>
                </a:solidFill>
              </a:rPr>
              <a:t> , ID</a:t>
            </a:r>
            <a:r>
              <a:rPr lang="en-IN" sz="2400" baseline="-25000" dirty="0">
                <a:solidFill>
                  <a:srgbClr val="3333FF"/>
                </a:solidFill>
              </a:rPr>
              <a:t>V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time</a:t>
            </a:r>
            <a:r>
              <a:rPr lang="en-IN" sz="2400" baseline="-25000" dirty="0" err="1">
                <a:solidFill>
                  <a:srgbClr val="3333FF"/>
                </a:solidFill>
              </a:rPr>
              <a:t>TGS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ticket</a:t>
            </a:r>
            <a:r>
              <a:rPr lang="en-IN" sz="2400" baseline="-25000" dirty="0" err="1">
                <a:solidFill>
                  <a:srgbClr val="3333FF"/>
                </a:solidFill>
              </a:rPr>
              <a:t>V</a:t>
            </a:r>
            <a:r>
              <a:rPr lang="en-IN" sz="2400" dirty="0" smtClean="0">
                <a:solidFill>
                  <a:srgbClr val="3333FF"/>
                </a:solidFill>
              </a:rPr>
              <a:t>) </a:t>
            </a:r>
            <a:r>
              <a:rPr lang="en-IN" sz="2400" dirty="0" smtClean="0">
                <a:solidFill>
                  <a:srgbClr val="FF0000"/>
                </a:solidFill>
              </a:rPr>
              <a:t>encrypted </a:t>
            </a:r>
            <a:r>
              <a:rPr lang="en-IN" sz="2400" dirty="0">
                <a:solidFill>
                  <a:srgbClr val="FF0000"/>
                </a:solidFill>
              </a:rPr>
              <a:t>with </a:t>
            </a:r>
            <a:r>
              <a:rPr lang="en-IN" sz="2400" dirty="0" smtClean="0">
                <a:solidFill>
                  <a:srgbClr val="3333FF"/>
                </a:solidFill>
              </a:rPr>
              <a:t>K</a:t>
            </a:r>
            <a:r>
              <a:rPr lang="en-IN" sz="2400" baseline="-25000" dirty="0" smtClean="0">
                <a:solidFill>
                  <a:srgbClr val="3333FF"/>
                </a:solidFill>
              </a:rPr>
              <a:t>C,TGS</a:t>
            </a:r>
          </a:p>
          <a:p>
            <a:pPr marL="800100" lvl="1" indent="-285750"/>
            <a:r>
              <a:rPr lang="en-IN" sz="2400" dirty="0" err="1" smtClean="0">
                <a:solidFill>
                  <a:srgbClr val="3333FF"/>
                </a:solidFill>
              </a:rPr>
              <a:t>ticket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V</a:t>
            </a:r>
            <a:r>
              <a:rPr lang="en-IN" sz="2400" dirty="0" smtClean="0">
                <a:solidFill>
                  <a:srgbClr val="3333FF"/>
                </a:solidFill>
              </a:rPr>
              <a:t> </a:t>
            </a:r>
            <a:r>
              <a:rPr lang="en-IN" sz="2400" dirty="0">
                <a:solidFill>
                  <a:srgbClr val="000000"/>
                </a:solidFill>
              </a:rPr>
              <a:t>= </a:t>
            </a:r>
            <a:r>
              <a:rPr lang="en-IN" sz="2400" dirty="0">
                <a:solidFill>
                  <a:srgbClr val="3333FF"/>
                </a:solidFill>
              </a:rPr>
              <a:t>(K</a:t>
            </a:r>
            <a:r>
              <a:rPr lang="en-IN" sz="2400" baseline="-25000" dirty="0">
                <a:solidFill>
                  <a:srgbClr val="3333FF"/>
                </a:solidFill>
              </a:rPr>
              <a:t>C,V</a:t>
            </a:r>
            <a:r>
              <a:rPr lang="en-IN" sz="2400" dirty="0">
                <a:solidFill>
                  <a:srgbClr val="3333FF"/>
                </a:solidFill>
              </a:rPr>
              <a:t>, ID</a:t>
            </a:r>
            <a:r>
              <a:rPr lang="en-IN" sz="2400" baseline="-25000" dirty="0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, </a:t>
            </a:r>
            <a:r>
              <a:rPr lang="en-IN" sz="2400" dirty="0" err="1">
                <a:solidFill>
                  <a:srgbClr val="3333FF"/>
                </a:solidFill>
              </a:rPr>
              <a:t>Addr</a:t>
            </a:r>
            <a:r>
              <a:rPr lang="en-IN" sz="2400" baseline="-25000" dirty="0" err="1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, ID</a:t>
            </a:r>
            <a:r>
              <a:rPr lang="en-IN" sz="2400" baseline="-25000" dirty="0">
                <a:solidFill>
                  <a:srgbClr val="3333FF"/>
                </a:solidFill>
              </a:rPr>
              <a:t>V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 smtClean="0">
                <a:solidFill>
                  <a:srgbClr val="3333FF"/>
                </a:solidFill>
              </a:rPr>
              <a:t>time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TGS</a:t>
            </a:r>
            <a:r>
              <a:rPr lang="en-IN" sz="2400" dirty="0" smtClean="0">
                <a:solidFill>
                  <a:srgbClr val="3333FF"/>
                </a:solidFill>
              </a:rPr>
              <a:t>, lifetime</a:t>
            </a:r>
            <a:r>
              <a:rPr lang="en-IN" sz="2400" dirty="0">
                <a:solidFill>
                  <a:srgbClr val="3333FF"/>
                </a:solidFill>
              </a:rPr>
              <a:t>) </a:t>
            </a:r>
            <a:r>
              <a:rPr lang="en-IN" sz="2400" dirty="0">
                <a:solidFill>
                  <a:srgbClr val="000000"/>
                </a:solidFill>
              </a:rPr>
              <a:t>encrypted with </a:t>
            </a:r>
            <a:r>
              <a:rPr lang="en-IN" sz="2400" dirty="0" smtClean="0">
                <a:solidFill>
                  <a:srgbClr val="3333FF"/>
                </a:solidFill>
              </a:rPr>
              <a:t>K</a:t>
            </a:r>
            <a:r>
              <a:rPr lang="en-IN" sz="2400" baseline="-25000" dirty="0" smtClean="0">
                <a:solidFill>
                  <a:srgbClr val="3333FF"/>
                </a:solidFill>
              </a:rPr>
              <a:t>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Client uses TGS ticket to obtain </a:t>
            </a:r>
            <a:r>
              <a:rPr lang="en-IN" sz="2400" dirty="0" smtClean="0"/>
              <a:t>a service </a:t>
            </a:r>
            <a:r>
              <a:rPr lang="en-IN" sz="2400" dirty="0"/>
              <a:t>ticket and a short-term </a:t>
            </a:r>
            <a:r>
              <a:rPr lang="en-IN" sz="2400" dirty="0" smtClean="0"/>
              <a:t>session key </a:t>
            </a:r>
            <a:r>
              <a:rPr lang="en-IN" sz="2400" dirty="0"/>
              <a:t>for each network service</a:t>
            </a:r>
          </a:p>
          <a:p>
            <a:pPr marL="800100" lvl="1" indent="-285750"/>
            <a:r>
              <a:rPr lang="en-IN" sz="2400" dirty="0" smtClean="0"/>
              <a:t>One </a:t>
            </a:r>
            <a:r>
              <a:rPr lang="en-IN" sz="2400" dirty="0"/>
              <a:t>encrypted, unforgeable ticket </a:t>
            </a:r>
            <a:r>
              <a:rPr lang="en-IN" sz="2400" dirty="0" smtClean="0"/>
              <a:t>per service </a:t>
            </a:r>
            <a:r>
              <a:rPr lang="en-IN" sz="2400" dirty="0"/>
              <a:t>(printer, email, etc.)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2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Obtaining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</a:rPr>
              <a:t>C sends to V: </a:t>
            </a:r>
            <a:r>
              <a:rPr lang="en-IN" sz="2400" dirty="0">
                <a:solidFill>
                  <a:srgbClr val="3333FF"/>
                </a:solidFill>
              </a:rPr>
              <a:t>(</a:t>
            </a:r>
            <a:r>
              <a:rPr lang="en-IN" sz="2400" dirty="0" err="1">
                <a:solidFill>
                  <a:srgbClr val="3333FF"/>
                </a:solidFill>
              </a:rPr>
              <a:t>ticket</a:t>
            </a:r>
            <a:r>
              <a:rPr lang="en-IN" sz="2400" baseline="-25000" dirty="0" err="1">
                <a:solidFill>
                  <a:srgbClr val="3333FF"/>
                </a:solidFill>
              </a:rPr>
              <a:t>V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 smtClean="0">
                <a:solidFill>
                  <a:srgbClr val="3333FF"/>
                </a:solidFill>
              </a:rPr>
              <a:t>auth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C</a:t>
            </a:r>
            <a:r>
              <a:rPr lang="en-IN" sz="2400" dirty="0" smtClean="0">
                <a:solidFill>
                  <a:srgbClr val="3333FF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err="1" smtClean="0">
                <a:solidFill>
                  <a:srgbClr val="3333FF"/>
                </a:solidFill>
              </a:rPr>
              <a:t>auth</a:t>
            </a:r>
            <a:r>
              <a:rPr lang="en-IN" sz="2400" baseline="-25000" dirty="0" err="1" smtClean="0">
                <a:solidFill>
                  <a:srgbClr val="3333FF"/>
                </a:solidFill>
              </a:rPr>
              <a:t>C</a:t>
            </a:r>
            <a:r>
              <a:rPr lang="en-IN" sz="2400" dirty="0" smtClean="0">
                <a:solidFill>
                  <a:srgbClr val="3333FF"/>
                </a:solidFill>
              </a:rPr>
              <a:t> </a:t>
            </a:r>
            <a:r>
              <a:rPr lang="en-IN" sz="2400" dirty="0">
                <a:solidFill>
                  <a:srgbClr val="000000"/>
                </a:solidFill>
              </a:rPr>
              <a:t>= </a:t>
            </a:r>
            <a:r>
              <a:rPr lang="en-IN" sz="2400" dirty="0">
                <a:solidFill>
                  <a:srgbClr val="3333FF"/>
                </a:solidFill>
              </a:rPr>
              <a:t>(ID</a:t>
            </a:r>
            <a:r>
              <a:rPr lang="en-IN" sz="2400" baseline="-25000" dirty="0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Addr</a:t>
            </a:r>
            <a:r>
              <a:rPr lang="en-IN" sz="2400" baseline="-25000" dirty="0" err="1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 , </a:t>
            </a:r>
            <a:r>
              <a:rPr lang="en-IN" sz="2400" dirty="0" err="1">
                <a:solidFill>
                  <a:srgbClr val="3333FF"/>
                </a:solidFill>
              </a:rPr>
              <a:t>time</a:t>
            </a:r>
            <a:r>
              <a:rPr lang="en-IN" sz="2400" baseline="-25000" dirty="0" err="1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) </a:t>
            </a:r>
            <a:r>
              <a:rPr lang="en-IN" sz="2400" dirty="0">
                <a:solidFill>
                  <a:srgbClr val="FF0000"/>
                </a:solidFill>
              </a:rPr>
              <a:t>encrypted </a:t>
            </a:r>
            <a:r>
              <a:rPr lang="en-IN" sz="2400" dirty="0" smtClean="0">
                <a:solidFill>
                  <a:srgbClr val="FF0000"/>
                </a:solidFill>
              </a:rPr>
              <a:t>with </a:t>
            </a:r>
            <a:r>
              <a:rPr lang="en-IN" sz="2400" dirty="0" smtClean="0">
                <a:solidFill>
                  <a:srgbClr val="3333FF"/>
                </a:solidFill>
              </a:rPr>
              <a:t>K</a:t>
            </a:r>
            <a:r>
              <a:rPr lang="en-IN" sz="2400" baseline="-25000" dirty="0" smtClean="0">
                <a:solidFill>
                  <a:srgbClr val="3333FF"/>
                </a:solidFill>
              </a:rPr>
              <a:t>C,V</a:t>
            </a:r>
            <a:endParaRPr lang="en-IN" sz="2400" baseline="-25000" dirty="0">
              <a:solidFill>
                <a:srgbClr val="3333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V </a:t>
            </a:r>
            <a:r>
              <a:rPr lang="en-IN" sz="2400" dirty="0">
                <a:solidFill>
                  <a:srgbClr val="000000"/>
                </a:solidFill>
              </a:rPr>
              <a:t>sends to C: </a:t>
            </a:r>
            <a:r>
              <a:rPr lang="en-IN" sz="2400" dirty="0">
                <a:solidFill>
                  <a:srgbClr val="3333FF"/>
                </a:solidFill>
              </a:rPr>
              <a:t>(time</a:t>
            </a:r>
            <a:r>
              <a:rPr lang="en-IN" sz="2400" baseline="-25000" dirty="0">
                <a:solidFill>
                  <a:srgbClr val="3333FF"/>
                </a:solidFill>
              </a:rPr>
              <a:t>C</a:t>
            </a:r>
            <a:r>
              <a:rPr lang="en-IN" sz="2400" dirty="0">
                <a:solidFill>
                  <a:srgbClr val="3333FF"/>
                </a:solidFill>
              </a:rPr>
              <a:t>+1) </a:t>
            </a:r>
            <a:r>
              <a:rPr lang="en-IN" sz="2400" dirty="0">
                <a:solidFill>
                  <a:srgbClr val="FF0000"/>
                </a:solidFill>
              </a:rPr>
              <a:t>encrypted with </a:t>
            </a:r>
            <a:r>
              <a:rPr lang="en-IN" sz="2400" dirty="0">
                <a:solidFill>
                  <a:srgbClr val="3333FF"/>
                </a:solidFill>
              </a:rPr>
              <a:t>K</a:t>
            </a:r>
            <a:r>
              <a:rPr lang="en-IN" sz="2400" baseline="-25000" dirty="0">
                <a:solidFill>
                  <a:srgbClr val="3333FF"/>
                </a:solidFill>
              </a:rPr>
              <a:t>C,V</a:t>
            </a:r>
          </a:p>
          <a:p>
            <a:pPr marL="857250" lvl="1" indent="-342900"/>
            <a:r>
              <a:rPr lang="en-IN" sz="2400" dirty="0" smtClean="0">
                <a:solidFill>
                  <a:srgbClr val="0000CC"/>
                </a:solidFill>
              </a:rPr>
              <a:t>Authenticates </a:t>
            </a:r>
            <a:r>
              <a:rPr lang="en-IN" sz="2400" dirty="0">
                <a:solidFill>
                  <a:srgbClr val="0000CC"/>
                </a:solidFill>
              </a:rPr>
              <a:t>server to client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For </a:t>
            </a:r>
            <a:r>
              <a:rPr lang="en-IN" sz="2400" dirty="0">
                <a:solidFill>
                  <a:srgbClr val="000000"/>
                </a:solidFill>
              </a:rPr>
              <a:t>each service request, client uses the </a:t>
            </a:r>
            <a:r>
              <a:rPr lang="en-IN" sz="2400" dirty="0" smtClean="0">
                <a:solidFill>
                  <a:srgbClr val="000000"/>
                </a:solidFill>
              </a:rPr>
              <a:t>short-term session </a:t>
            </a:r>
            <a:r>
              <a:rPr lang="en-IN" sz="2400" dirty="0">
                <a:solidFill>
                  <a:srgbClr val="000000"/>
                </a:solidFill>
              </a:rPr>
              <a:t>key for that service and the </a:t>
            </a:r>
            <a:r>
              <a:rPr lang="en-IN" sz="2400" dirty="0" smtClean="0">
                <a:solidFill>
                  <a:srgbClr val="000000"/>
                </a:solidFill>
              </a:rPr>
              <a:t>ticket he </a:t>
            </a:r>
            <a:r>
              <a:rPr lang="en-IN" sz="2400" dirty="0">
                <a:solidFill>
                  <a:srgbClr val="000000"/>
                </a:solidFill>
              </a:rPr>
              <a:t>received from TGS</a:t>
            </a:r>
            <a:endParaRPr lang="en-IN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84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flylib.com/books/3/190/1/html/2/images/14fig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202" y="1085850"/>
            <a:ext cx="7643813" cy="611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Summary of Kerberos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8" y="1390650"/>
            <a:ext cx="3003709" cy="504182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dirty="0" smtClean="0"/>
              <a:t>User is authenticated  by the KDC, receives a ticket for the TGS.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 smtClean="0"/>
              <a:t>User uses TGS ticket (typical validity of one day) to request a service ticket from the TGS.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 smtClean="0"/>
              <a:t>User uses Service Ticket to contact service.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04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Important Ideas in Kerberos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i="1" dirty="0" smtClean="0">
                <a:solidFill>
                  <a:srgbClr val="000000"/>
                </a:solidFill>
              </a:rPr>
              <a:t>Short-term </a:t>
            </a:r>
            <a:r>
              <a:rPr lang="en-IN" sz="2800" i="1" dirty="0">
                <a:solidFill>
                  <a:srgbClr val="000000"/>
                </a:solidFill>
              </a:rPr>
              <a:t>session </a:t>
            </a:r>
            <a:r>
              <a:rPr lang="en-IN" sz="2800" i="1" dirty="0" smtClean="0">
                <a:solidFill>
                  <a:srgbClr val="000000"/>
                </a:solidFill>
              </a:rPr>
              <a:t>keys</a:t>
            </a:r>
          </a:p>
          <a:p>
            <a:pPr marL="857250" lvl="1" indent="-342900"/>
            <a:r>
              <a:rPr lang="en-IN" sz="2800" dirty="0"/>
              <a:t>Long-term secrets used only to derive short-term keys</a:t>
            </a:r>
          </a:p>
          <a:p>
            <a:pPr marL="857250" lvl="1" indent="-342900"/>
            <a:r>
              <a:rPr lang="en-IN" sz="2800" dirty="0"/>
              <a:t>Separate session key for each user-server pair</a:t>
            </a:r>
          </a:p>
          <a:p>
            <a:pPr marL="1628775" lvl="2" indent="-342900"/>
            <a:r>
              <a:rPr lang="en-IN" sz="2800" dirty="0" smtClean="0">
                <a:solidFill>
                  <a:srgbClr val="000000"/>
                </a:solidFill>
              </a:rPr>
              <a:t>… </a:t>
            </a:r>
            <a:r>
              <a:rPr lang="en-IN" sz="2800" dirty="0">
                <a:solidFill>
                  <a:srgbClr val="000000"/>
                </a:solidFill>
              </a:rPr>
              <a:t>but multiple user-server sessions re-use the same key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i="1" dirty="0" smtClean="0">
                <a:solidFill>
                  <a:srgbClr val="000000"/>
                </a:solidFill>
              </a:rPr>
              <a:t>Proofs </a:t>
            </a:r>
            <a:r>
              <a:rPr lang="en-IN" sz="2800" i="1" dirty="0">
                <a:solidFill>
                  <a:srgbClr val="000000"/>
                </a:solidFill>
              </a:rPr>
              <a:t>of identity are based on </a:t>
            </a:r>
            <a:r>
              <a:rPr lang="en-IN" sz="2800" i="1" dirty="0">
                <a:solidFill>
                  <a:srgbClr val="3333FF"/>
                </a:solidFill>
              </a:rPr>
              <a:t>authenticators</a:t>
            </a:r>
          </a:p>
          <a:p>
            <a:pPr marL="857250" lvl="1" indent="-342900"/>
            <a:r>
              <a:rPr lang="en-IN" sz="2800" dirty="0"/>
              <a:t>Client encrypts his identity, address and current time using a short-term session key</a:t>
            </a:r>
          </a:p>
          <a:p>
            <a:pPr marL="1628775" lvl="2" indent="-342900"/>
            <a:r>
              <a:rPr lang="en-IN" sz="2800" dirty="0" smtClean="0">
                <a:solidFill>
                  <a:srgbClr val="000000"/>
                </a:solidFill>
              </a:rPr>
              <a:t>Also </a:t>
            </a:r>
            <a:r>
              <a:rPr lang="en-IN" sz="2800" dirty="0">
                <a:solidFill>
                  <a:srgbClr val="000000"/>
                </a:solidFill>
              </a:rPr>
              <a:t>prevents replays (if clocks are globally synchronized)</a:t>
            </a:r>
          </a:p>
          <a:p>
            <a:pPr marL="857250" lvl="1" indent="-342900"/>
            <a:r>
              <a:rPr lang="en-IN" sz="2800" dirty="0"/>
              <a:t>Server learns this key separately (via encrypted ticket that client can’t decrypt) and verifies user’s identity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16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Kerberos in Larger Networks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8" y="1314450"/>
            <a:ext cx="11551444" cy="54864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</a:rPr>
              <a:t>One KDC isn’t enough for large networks (why?)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Network </a:t>
            </a:r>
            <a:r>
              <a:rPr lang="en-IN" sz="2400" dirty="0">
                <a:solidFill>
                  <a:srgbClr val="000000"/>
                </a:solidFill>
              </a:rPr>
              <a:t>is divided into </a:t>
            </a:r>
            <a:r>
              <a:rPr lang="en-IN" sz="2400" dirty="0">
                <a:solidFill>
                  <a:srgbClr val="3333FF"/>
                </a:solidFill>
              </a:rPr>
              <a:t>realms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KDCs </a:t>
            </a:r>
            <a:r>
              <a:rPr lang="en-IN" sz="2400" dirty="0">
                <a:solidFill>
                  <a:srgbClr val="000000"/>
                </a:solidFill>
              </a:rPr>
              <a:t>in different realms have different key databases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000000"/>
                </a:solidFill>
              </a:rPr>
              <a:t>To </a:t>
            </a:r>
            <a:r>
              <a:rPr lang="en-IN" sz="2400" dirty="0">
                <a:solidFill>
                  <a:srgbClr val="000000"/>
                </a:solidFill>
              </a:rPr>
              <a:t>access a service in another realm, users must </a:t>
            </a:r>
            <a:r>
              <a:rPr lang="en-IN" sz="2400" dirty="0" smtClean="0">
                <a:solidFill>
                  <a:srgbClr val="000000"/>
                </a:solidFill>
              </a:rPr>
              <a:t>do </a:t>
            </a:r>
            <a:r>
              <a:rPr lang="en-IN" sz="2400" dirty="0" smtClean="0">
                <a:solidFill>
                  <a:srgbClr val="3333FF"/>
                </a:solidFill>
              </a:rPr>
              <a:t>cross-realm </a:t>
            </a:r>
            <a:r>
              <a:rPr lang="en-IN" sz="2400" dirty="0">
                <a:solidFill>
                  <a:srgbClr val="3333FF"/>
                </a:solidFill>
              </a:rPr>
              <a:t>authentication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Get </a:t>
            </a:r>
            <a:r>
              <a:rPr lang="en-IN" sz="2400" dirty="0">
                <a:solidFill>
                  <a:srgbClr val="000000"/>
                </a:solidFill>
              </a:rPr>
              <a:t>ticket for home-realm TGS from home-realm KDC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Get </a:t>
            </a:r>
            <a:r>
              <a:rPr lang="en-IN" sz="2400" dirty="0">
                <a:solidFill>
                  <a:srgbClr val="000000"/>
                </a:solidFill>
              </a:rPr>
              <a:t>ticket for remote-realm TGS from home-realm TGS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As </a:t>
            </a:r>
            <a:r>
              <a:rPr lang="en-IN" sz="2400" dirty="0">
                <a:solidFill>
                  <a:srgbClr val="000000"/>
                </a:solidFill>
              </a:rPr>
              <a:t>if remote-realm TGS were just another network service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Get </a:t>
            </a:r>
            <a:r>
              <a:rPr lang="en-IN" sz="2400" dirty="0">
                <a:solidFill>
                  <a:srgbClr val="000000"/>
                </a:solidFill>
              </a:rPr>
              <a:t>ticket for remote service from that realm’s TGS</a:t>
            </a:r>
          </a:p>
          <a:p>
            <a:pPr marL="857250" lvl="1" indent="-342900"/>
            <a:r>
              <a:rPr lang="en-IN" sz="2400" dirty="0" smtClean="0">
                <a:solidFill>
                  <a:srgbClr val="000000"/>
                </a:solidFill>
              </a:rPr>
              <a:t>Use </a:t>
            </a:r>
            <a:r>
              <a:rPr lang="en-IN" sz="2400" dirty="0">
                <a:solidFill>
                  <a:srgbClr val="000000"/>
                </a:solidFill>
              </a:rPr>
              <a:t>remote-realm ticket to access service</a:t>
            </a:r>
          </a:p>
          <a:p>
            <a:pPr marL="857250" lvl="1" indent="-342900"/>
            <a:r>
              <a:rPr lang="en-IN" sz="2400" dirty="0" smtClean="0">
                <a:solidFill>
                  <a:srgbClr val="FF0000"/>
                </a:solidFill>
              </a:rPr>
              <a:t>N(N-1</a:t>
            </a:r>
            <a:r>
              <a:rPr lang="en-IN" sz="2400" dirty="0">
                <a:solidFill>
                  <a:srgbClr val="FF0000"/>
                </a:solidFill>
              </a:rPr>
              <a:t>)/2 key exchanges for full N-realm interoperation (</a:t>
            </a:r>
            <a:r>
              <a:rPr lang="en-IN" sz="2400" dirty="0" smtClean="0">
                <a:solidFill>
                  <a:srgbClr val="FF0000"/>
                </a:solidFill>
              </a:rPr>
              <a:t>NOT SCALABLE</a:t>
            </a:r>
            <a:r>
              <a:rPr lang="en-IN" sz="2400" dirty="0">
                <a:solidFill>
                  <a:srgbClr val="FF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rgbClr val="FF0000"/>
                </a:solidFill>
              </a:rPr>
              <a:t>Use </a:t>
            </a:r>
            <a:r>
              <a:rPr lang="en-IN" sz="2400" dirty="0">
                <a:solidFill>
                  <a:srgbClr val="3333FF"/>
                </a:solidFill>
              </a:rPr>
              <a:t>Hierarchical cross-realm authentication</a:t>
            </a:r>
            <a:endParaRPr lang="en-IN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51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Hierarchical Cross-realm Authentication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Organise the realms as trees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Each node’s TGS knows the TGS key of its parent and children.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194" name="Picture 2" descr="Forest Configu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78" y="2686050"/>
            <a:ext cx="6054725" cy="260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Forest Configuration with Shortcut Trus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7" y="2513920"/>
            <a:ext cx="5943599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758761" y="5505450"/>
            <a:ext cx="25201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0000CC"/>
                </a:solidFill>
                <a:latin typeface="Arial Narrow" panose="020B0606020202030204" pitchFamily="34" charset="0"/>
              </a:rPr>
              <a:t>Without Shortcut Paths</a:t>
            </a:r>
            <a:endParaRPr lang="en-IN" b="1" dirty="0">
              <a:solidFill>
                <a:srgbClr val="0000CC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62987" y="5503696"/>
            <a:ext cx="21931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0000CC"/>
                </a:solidFill>
                <a:latin typeface="Arial Narrow" panose="020B0606020202030204" pitchFamily="34" charset="0"/>
              </a:rPr>
              <a:t>With Shortcut Paths</a:t>
            </a:r>
            <a:endParaRPr lang="en-IN" b="1" dirty="0">
              <a:solidFill>
                <a:srgbClr val="0000CC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487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Additional Caveats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Tickets can be of different types</a:t>
            </a:r>
          </a:p>
          <a:p>
            <a:pPr marL="857250" lvl="1" indent="-342900"/>
            <a:r>
              <a:rPr lang="en-IN" u="sng" dirty="0" err="1" smtClean="0"/>
              <a:t>Renewabel</a:t>
            </a:r>
            <a:r>
              <a:rPr lang="en-IN" u="sng" dirty="0" smtClean="0"/>
              <a:t> Ticket:</a:t>
            </a:r>
          </a:p>
          <a:p>
            <a:pPr marL="1628775" lvl="2" indent="-342900"/>
            <a:r>
              <a:rPr lang="en-IN" dirty="0" smtClean="0">
                <a:solidFill>
                  <a:srgbClr val="003192"/>
                </a:solidFill>
              </a:rPr>
              <a:t>Can be a TGS or Service Ticket</a:t>
            </a:r>
          </a:p>
          <a:p>
            <a:pPr marL="1628775" lvl="2" indent="-342900"/>
            <a:r>
              <a:rPr lang="en-IN" dirty="0" smtClean="0">
                <a:solidFill>
                  <a:srgbClr val="003192"/>
                </a:solidFill>
              </a:rPr>
              <a:t>Client gets a ticket with renewable flag set and 2 </a:t>
            </a:r>
            <a:r>
              <a:rPr lang="en-IN" dirty="0" err="1" smtClean="0">
                <a:solidFill>
                  <a:srgbClr val="003192"/>
                </a:solidFill>
              </a:rPr>
              <a:t>timelimits</a:t>
            </a:r>
            <a:r>
              <a:rPr lang="en-IN" dirty="0" smtClean="0">
                <a:solidFill>
                  <a:srgbClr val="003192"/>
                </a:solidFill>
              </a:rPr>
              <a:t> t</a:t>
            </a:r>
            <a:r>
              <a:rPr lang="en-IN" baseline="-25000" dirty="0" smtClean="0">
                <a:solidFill>
                  <a:srgbClr val="003192"/>
                </a:solidFill>
              </a:rPr>
              <a:t>1</a:t>
            </a:r>
            <a:r>
              <a:rPr lang="en-IN" dirty="0" smtClean="0">
                <a:solidFill>
                  <a:srgbClr val="003192"/>
                </a:solidFill>
              </a:rPr>
              <a:t>(Current Expiry) and t</a:t>
            </a:r>
            <a:r>
              <a:rPr lang="en-IN" baseline="-25000" dirty="0" smtClean="0">
                <a:solidFill>
                  <a:srgbClr val="003192"/>
                </a:solidFill>
              </a:rPr>
              <a:t>2</a:t>
            </a:r>
            <a:r>
              <a:rPr lang="en-IN" dirty="0" smtClean="0">
                <a:solidFill>
                  <a:srgbClr val="003192"/>
                </a:solidFill>
              </a:rPr>
              <a:t>(Max Expiry)</a:t>
            </a:r>
          </a:p>
          <a:p>
            <a:pPr marL="1628775" lvl="2" indent="-342900"/>
            <a:r>
              <a:rPr lang="en-IN" dirty="0" smtClean="0">
                <a:solidFill>
                  <a:srgbClr val="003192"/>
                </a:solidFill>
              </a:rPr>
              <a:t>Possibility 1: Ticket expires at t</a:t>
            </a:r>
            <a:r>
              <a:rPr lang="en-IN" baseline="-25000" dirty="0" smtClean="0">
                <a:solidFill>
                  <a:srgbClr val="003192"/>
                </a:solidFill>
              </a:rPr>
              <a:t>1</a:t>
            </a:r>
            <a:r>
              <a:rPr lang="en-IN" dirty="0" smtClean="0">
                <a:solidFill>
                  <a:srgbClr val="003192"/>
                </a:solidFill>
              </a:rPr>
              <a:t> (nothing is done to renew)</a:t>
            </a:r>
          </a:p>
          <a:p>
            <a:pPr marL="1628775" lvl="2" indent="-342900"/>
            <a:r>
              <a:rPr lang="en-IN" dirty="0" smtClean="0">
                <a:solidFill>
                  <a:srgbClr val="003192"/>
                </a:solidFill>
              </a:rPr>
              <a:t>Possibility 2: Ticket is presented to ticketing agent (KDC or TGS) before t</a:t>
            </a:r>
            <a:r>
              <a:rPr lang="en-IN" baseline="-25000" dirty="0" smtClean="0">
                <a:solidFill>
                  <a:srgbClr val="003192"/>
                </a:solidFill>
              </a:rPr>
              <a:t>1</a:t>
            </a:r>
            <a:r>
              <a:rPr lang="en-IN" dirty="0" smtClean="0">
                <a:solidFill>
                  <a:srgbClr val="003192"/>
                </a:solidFill>
              </a:rPr>
              <a:t> for renewal.</a:t>
            </a:r>
          </a:p>
          <a:p>
            <a:pPr marL="1628775" lvl="2" indent="-342900"/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57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8" y="1120141"/>
            <a:ext cx="8718709" cy="552830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IN" u="sng" dirty="0" err="1" smtClean="0"/>
              <a:t>Forwardable</a:t>
            </a:r>
            <a:r>
              <a:rPr lang="en-IN" u="sng" dirty="0" smtClean="0"/>
              <a:t> Tickets</a:t>
            </a:r>
          </a:p>
          <a:p>
            <a:pPr marL="857250" lvl="1" indent="-342900">
              <a:lnSpc>
                <a:spcPct val="120000"/>
              </a:lnSpc>
            </a:pPr>
            <a:r>
              <a:rPr lang="en-IN" dirty="0" smtClean="0"/>
              <a:t>Authentication forwarding is an instance of a proxy where the service  that is granted is complete use of the client's identity. </a:t>
            </a:r>
          </a:p>
          <a:p>
            <a:pPr marL="857250" lvl="1" indent="-342900">
              <a:lnSpc>
                <a:spcPct val="120000"/>
              </a:lnSpc>
            </a:pPr>
            <a:r>
              <a:rPr lang="en-IN" dirty="0" smtClean="0"/>
              <a:t>The FORWARDABLE flag in a ticket is normally only interpreted by the ticket-granting service.  It can be ignored by application servers. </a:t>
            </a:r>
          </a:p>
          <a:p>
            <a:pPr marL="857250" lvl="1" indent="-342900">
              <a:lnSpc>
                <a:spcPct val="120000"/>
              </a:lnSpc>
            </a:pPr>
            <a:r>
              <a:rPr lang="en-IN" dirty="0" smtClean="0"/>
              <a:t>With the FORWARDABLE flag TGTs may also be issued with different network addresses.  </a:t>
            </a:r>
          </a:p>
          <a:p>
            <a:pPr marL="1628775" lvl="2" indent="-342900">
              <a:lnSpc>
                <a:spcPct val="120000"/>
              </a:lnSpc>
            </a:pPr>
            <a:r>
              <a:rPr lang="en-IN" dirty="0" smtClean="0"/>
              <a:t>This flag allows for authentication forwarding without requiring the  user to enter a password again. </a:t>
            </a:r>
          </a:p>
          <a:p>
            <a:pPr marL="857250" lvl="1" indent="-342900">
              <a:lnSpc>
                <a:spcPct val="120000"/>
              </a:lnSpc>
            </a:pPr>
            <a:r>
              <a:rPr lang="en-IN" dirty="0" smtClean="0"/>
              <a:t>The FORWARDED flag is set by the TGS on request.</a:t>
            </a:r>
          </a:p>
          <a:p>
            <a:pPr marL="1628775" lvl="2" indent="-342900">
              <a:lnSpc>
                <a:spcPct val="120000"/>
              </a:lnSpc>
            </a:pPr>
            <a:r>
              <a:rPr lang="en-IN" dirty="0" smtClean="0"/>
              <a:t>Client supplies a set of addresses for the new ticket. It is also set in all tickets issued based on tickets with the FORWARDED flag set.  </a:t>
            </a:r>
          </a:p>
          <a:p>
            <a:pPr marL="857250" lvl="1" indent="-342900">
              <a:lnSpc>
                <a:spcPct val="120000"/>
              </a:lnSpc>
            </a:pPr>
            <a:r>
              <a:rPr lang="en-IN" dirty="0" smtClean="0"/>
              <a:t>Application servers may choose  to process FORWARDED tickets differently than non-FORWARDED tickets.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0" y="2305048"/>
            <a:ext cx="690563" cy="69056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C</a:t>
            </a:r>
            <a:endParaRPr lang="en-IN" b="1" dirty="0"/>
          </a:p>
        </p:txBody>
      </p:sp>
      <p:sp>
        <p:nvSpPr>
          <p:cNvPr id="7" name="Oval 6"/>
          <p:cNvSpPr/>
          <p:nvPr/>
        </p:nvSpPr>
        <p:spPr>
          <a:xfrm>
            <a:off x="10406622" y="1114425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S</a:t>
            </a:r>
            <a:r>
              <a:rPr lang="en-IN" b="1" baseline="-25000" dirty="0" smtClean="0"/>
              <a:t>1</a:t>
            </a:r>
            <a:endParaRPr lang="en-IN" b="1" baseline="-25000" dirty="0"/>
          </a:p>
        </p:txBody>
      </p:sp>
      <p:sp>
        <p:nvSpPr>
          <p:cNvPr id="8" name="Oval 7"/>
          <p:cNvSpPr/>
          <p:nvPr/>
        </p:nvSpPr>
        <p:spPr>
          <a:xfrm>
            <a:off x="11487151" y="2305047"/>
            <a:ext cx="690564" cy="6905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S</a:t>
            </a:r>
            <a:r>
              <a:rPr lang="en-IN" b="1" baseline="-25000" dirty="0" smtClean="0"/>
              <a:t>2</a:t>
            </a:r>
            <a:endParaRPr lang="en-IN" b="1" baseline="-25000" dirty="0"/>
          </a:p>
        </p:txBody>
      </p:sp>
      <p:cxnSp>
        <p:nvCxnSpPr>
          <p:cNvPr id="10" name="Straight Arrow Connector 9"/>
          <p:cNvCxnSpPr>
            <a:stCxn id="6" idx="7"/>
            <a:endCxn id="7" idx="3"/>
          </p:cNvCxnSpPr>
          <p:nvPr/>
        </p:nvCxnSpPr>
        <p:spPr>
          <a:xfrm flipV="1">
            <a:off x="9733432" y="1699792"/>
            <a:ext cx="773623" cy="70638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  <a:endCxn id="8" idx="1"/>
          </p:cNvCxnSpPr>
          <p:nvPr/>
        </p:nvCxnSpPr>
        <p:spPr>
          <a:xfrm>
            <a:off x="10991989" y="1699792"/>
            <a:ext cx="596293" cy="70638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0254222" y="3438525"/>
            <a:ext cx="990600" cy="9906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800" b="1" dirty="0" smtClean="0"/>
              <a:t>TGS</a:t>
            </a:r>
            <a:endParaRPr lang="en-IN" sz="1800" b="1" baseline="-25000" dirty="0"/>
          </a:p>
        </p:txBody>
      </p:sp>
      <p:cxnSp>
        <p:nvCxnSpPr>
          <p:cNvPr id="20" name="Straight Arrow Connector 19"/>
          <p:cNvCxnSpPr>
            <a:stCxn id="6" idx="5"/>
            <a:endCxn id="14" idx="1"/>
          </p:cNvCxnSpPr>
          <p:nvPr/>
        </p:nvCxnSpPr>
        <p:spPr>
          <a:xfrm>
            <a:off x="9733432" y="2894480"/>
            <a:ext cx="665860" cy="689115"/>
          </a:xfrm>
          <a:prstGeom prst="straightConnector1">
            <a:avLst/>
          </a:prstGeom>
          <a:ln w="285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4"/>
            <a:endCxn id="14" idx="0"/>
          </p:cNvCxnSpPr>
          <p:nvPr/>
        </p:nvCxnSpPr>
        <p:spPr>
          <a:xfrm>
            <a:off x="10749522" y="1800225"/>
            <a:ext cx="0" cy="1638300"/>
          </a:xfrm>
          <a:prstGeom prst="straightConnector1">
            <a:avLst/>
          </a:prstGeom>
          <a:ln w="285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84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295400"/>
            <a:ext cx="10948987" cy="5200650"/>
          </a:xfrm>
          <a:prstGeom prst="rect">
            <a:avLst/>
          </a:prstGeom>
        </p:spPr>
        <p:txBody>
          <a:bodyPr vert="horz" lIns="102870" tIns="51435" rIns="102870" bIns="51435" rtlCol="0">
            <a:normAutofit lnSpcReduction="10000"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u="sng" dirty="0" smtClean="0"/>
              <a:t>Project Athena</a:t>
            </a:r>
            <a:endParaRPr lang="en-US" sz="2400" dirty="0" smtClean="0"/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Started in 1983 by MIT, Digital Equipment Corporation and IBM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Purpose of producing a campus wide distributed computing environment for educational use.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Outcomes of Project Athena include : X-Windowing System, Kerberos, Zephyr Notification System</a:t>
            </a:r>
          </a:p>
          <a:p>
            <a:pPr marL="308610" lvl="1" indent="0">
              <a:buClr>
                <a:srgbClr val="003192"/>
              </a:buClr>
              <a:buNone/>
            </a:pPr>
            <a:endParaRPr lang="en-US" sz="2000" dirty="0" smtClean="0">
              <a:solidFill>
                <a:srgbClr val="003192"/>
              </a:solidFill>
            </a:endParaRPr>
          </a:p>
          <a:p>
            <a:pPr>
              <a:buFontTx/>
              <a:buNone/>
            </a:pPr>
            <a:r>
              <a:rPr lang="en-US" sz="2400" u="sng" dirty="0" smtClean="0"/>
              <a:t>Design Considerations for Kerberos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No passwords communicated over the n/w.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Cryptographic protection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Limited period of validity of sessions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Timestamping to prevent replay attacks.</a:t>
            </a:r>
          </a:p>
          <a:p>
            <a:pPr lvl="1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3192"/>
                </a:solidFill>
              </a:rPr>
              <a:t>Mutual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10926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Use-case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49339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2000" dirty="0"/>
          </a:p>
        </p:txBody>
      </p:sp>
      <p:pic>
        <p:nvPicPr>
          <p:cNvPr id="1028" name="Picture 4" descr="http://k5wiki.kerberos.org/w/images/c/c8/Kerberos_in_SAML_WebS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" y="1924048"/>
            <a:ext cx="4086225" cy="372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indowsitpro.com/site-files/windowsitpro.com/files/archive/windowsitpro.com/content/content/128831/desmond%20win2303%20fig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7" y="1639375"/>
            <a:ext cx="7172325" cy="429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39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Authenticating to Multiple Servers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2838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Consider a set of </a:t>
            </a:r>
            <a:r>
              <a:rPr lang="en-IN" sz="2400" dirty="0" smtClean="0"/>
              <a:t>users </a:t>
            </a:r>
            <a:r>
              <a:rPr lang="en-IN" sz="2400" dirty="0"/>
              <a:t>that needs </a:t>
            </a:r>
            <a:r>
              <a:rPr lang="en-IN" sz="2400" dirty="0" smtClean="0"/>
              <a:t>to access </a:t>
            </a:r>
            <a:r>
              <a:rPr lang="en-IN" sz="2400" dirty="0"/>
              <a:t>different services on the net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Need </a:t>
            </a:r>
            <a:r>
              <a:rPr lang="en-IN" sz="2400" dirty="0"/>
              <a:t>to authenticate to each of them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Naïve </a:t>
            </a:r>
            <a:r>
              <a:rPr lang="en-IN" sz="2400" dirty="0"/>
              <a:t>solution: every server knows </a:t>
            </a:r>
            <a:r>
              <a:rPr lang="en-IN" sz="2400" dirty="0" smtClean="0"/>
              <a:t>every user’s </a:t>
            </a:r>
            <a:r>
              <a:rPr lang="en-IN" sz="2400" dirty="0"/>
              <a:t>password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Insecure</a:t>
            </a:r>
            <a:r>
              <a:rPr lang="en-IN" sz="2400" dirty="0"/>
              <a:t>: breaking into one server </a:t>
            </a:r>
            <a:r>
              <a:rPr lang="en-IN" sz="2400" dirty="0" smtClean="0"/>
              <a:t>can compromise </a:t>
            </a:r>
            <a:r>
              <a:rPr lang="en-IN" sz="2400" dirty="0"/>
              <a:t>all </a:t>
            </a:r>
            <a:r>
              <a:rPr lang="en-IN" sz="2400" dirty="0" smtClean="0"/>
              <a:t>users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Inefficient</a:t>
            </a:r>
            <a:r>
              <a:rPr lang="en-IN" sz="2400" dirty="0"/>
              <a:t>: to change password, a </a:t>
            </a:r>
            <a:r>
              <a:rPr lang="en-IN" sz="2400" dirty="0" smtClean="0"/>
              <a:t>user must </a:t>
            </a:r>
            <a:r>
              <a:rPr lang="en-IN" sz="2400" dirty="0"/>
              <a:t>contact every server</a:t>
            </a:r>
            <a:endParaRPr lang="en-US" sz="2000" dirty="0" smtClean="0"/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Trusted Third Party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4" y="1179199"/>
            <a:ext cx="9739313" cy="3177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00187" y="4438650"/>
            <a:ext cx="7924800" cy="213930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Trusted </a:t>
            </a:r>
            <a:r>
              <a:rPr lang="en-IN" sz="2400" i="1" dirty="0">
                <a:solidFill>
                  <a:srgbClr val="FF0000"/>
                </a:solidFill>
              </a:rPr>
              <a:t>authentication service </a:t>
            </a:r>
            <a:r>
              <a:rPr lang="en-IN" sz="2400" dirty="0"/>
              <a:t>on the network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Knows </a:t>
            </a:r>
            <a:r>
              <a:rPr lang="en-IN" sz="2400" dirty="0"/>
              <a:t>all passwords, can grant access to any </a:t>
            </a:r>
            <a:r>
              <a:rPr lang="en-IN" sz="2400" dirty="0" smtClean="0"/>
              <a:t>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Convenient, but also the single point of failure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Requires </a:t>
            </a:r>
            <a:r>
              <a:rPr lang="en-IN" sz="2400" dirty="0"/>
              <a:t>high level of physical security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585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ticket?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120" y="3219450"/>
            <a:ext cx="11551444" cy="359402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Ticket cannot include server’s plaintext password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Otherwise</a:t>
            </a:r>
            <a:r>
              <a:rPr lang="en-IN" sz="2400" dirty="0"/>
              <a:t>, next time user will access server </a:t>
            </a:r>
            <a:r>
              <a:rPr lang="en-IN" sz="2400" dirty="0" smtClean="0"/>
              <a:t>directly without </a:t>
            </a:r>
            <a:r>
              <a:rPr lang="en-IN" sz="2400" dirty="0"/>
              <a:t>proving his identity to authentication service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Solution</a:t>
            </a:r>
            <a:r>
              <a:rPr lang="en-IN" sz="2400" dirty="0"/>
              <a:t>: encrypt some information with a </a:t>
            </a:r>
            <a:r>
              <a:rPr lang="en-IN" sz="2400" dirty="0" smtClean="0"/>
              <a:t>key known </a:t>
            </a:r>
            <a:r>
              <a:rPr lang="en-IN" sz="2400" dirty="0"/>
              <a:t>to the server (but not the user!)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Server </a:t>
            </a:r>
            <a:r>
              <a:rPr lang="en-IN" sz="2400" dirty="0"/>
              <a:t>can decrypt ticket and verify information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User </a:t>
            </a:r>
            <a:r>
              <a:rPr lang="en-IN" sz="2400" dirty="0"/>
              <a:t>does not learn server’s key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49" y="1390650"/>
            <a:ext cx="8891587" cy="1211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6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 Ticket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5800" y="1162050"/>
            <a:ext cx="10872787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User name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Server </a:t>
            </a:r>
            <a:r>
              <a:rPr lang="en-IN" sz="2400" dirty="0"/>
              <a:t>name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Address </a:t>
            </a:r>
            <a:r>
              <a:rPr lang="en-IN" sz="2400" dirty="0"/>
              <a:t>of user’s workstation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Otherwise</a:t>
            </a:r>
            <a:r>
              <a:rPr lang="en-IN" sz="2400" dirty="0"/>
              <a:t>, a user on another </a:t>
            </a:r>
            <a:r>
              <a:rPr lang="en-IN" sz="2400" dirty="0" smtClean="0"/>
              <a:t>workstation can </a:t>
            </a:r>
            <a:r>
              <a:rPr lang="en-IN" sz="2400" dirty="0"/>
              <a:t>steal the ticket and use it to gain </a:t>
            </a:r>
            <a:r>
              <a:rPr lang="en-IN" sz="2400" dirty="0" smtClean="0"/>
              <a:t>access to </a:t>
            </a:r>
            <a:r>
              <a:rPr lang="en-IN" sz="2400" dirty="0"/>
              <a:t>the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Ticket </a:t>
            </a:r>
            <a:r>
              <a:rPr lang="en-IN" sz="2400" dirty="0"/>
              <a:t>lifetime (duration for which valid)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 </a:t>
            </a:r>
            <a:r>
              <a:rPr lang="en-IN" sz="2400" dirty="0"/>
              <a:t>few other things (e.g., session key)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643187" y="5048250"/>
            <a:ext cx="70866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FF0000"/>
                </a:solidFill>
              </a:rPr>
              <a:t>Typically encrypted using the private key of the service or TGS to be accessed.</a:t>
            </a: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89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User Authentication to Third Party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914400" y="3676650"/>
            <a:ext cx="11057096" cy="2914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Insecure: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Eavesdropper </a:t>
            </a:r>
            <a:r>
              <a:rPr lang="en-IN" sz="2400" dirty="0"/>
              <a:t>can steal the password and </a:t>
            </a:r>
            <a:r>
              <a:rPr lang="en-IN" sz="2400" dirty="0" smtClean="0"/>
              <a:t>later impersonate </a:t>
            </a:r>
            <a:r>
              <a:rPr lang="en-IN" sz="2400" dirty="0"/>
              <a:t>the user to the authentication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Inconvenient</a:t>
            </a:r>
            <a:r>
              <a:rPr lang="en-IN" sz="2400" dirty="0"/>
              <a:t>: </a:t>
            </a:r>
            <a:endParaRPr lang="en-IN" sz="24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Need </a:t>
            </a:r>
            <a:r>
              <a:rPr lang="en-IN" sz="2400" dirty="0"/>
              <a:t>to send the password </a:t>
            </a:r>
            <a:r>
              <a:rPr lang="en-IN" sz="2400" dirty="0" smtClean="0"/>
              <a:t>each time </a:t>
            </a:r>
            <a:r>
              <a:rPr lang="en-IN" sz="2400" dirty="0"/>
              <a:t>to obtain the ticket for any network </a:t>
            </a:r>
            <a:r>
              <a:rPr lang="en-IN" sz="2400" dirty="0" smtClean="0"/>
              <a:t>service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Separate </a:t>
            </a:r>
            <a:r>
              <a:rPr lang="en-IN" sz="2400" dirty="0"/>
              <a:t>authentication for email, printing, etc.</a:t>
            </a:r>
            <a:endParaRPr lang="en-US" sz="2400" dirty="0">
              <a:solidFill>
                <a:srgbClr val="003192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456" y="1162050"/>
            <a:ext cx="9264730" cy="1865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39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Two-Step Authentication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8749" y="5200650"/>
            <a:ext cx="10796587" cy="15240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Prove identity once to </a:t>
            </a:r>
            <a:r>
              <a:rPr lang="en-IN" sz="2400" dirty="0" smtClean="0"/>
              <a:t>KDC obtain </a:t>
            </a:r>
            <a:r>
              <a:rPr lang="en-IN" sz="2400" dirty="0"/>
              <a:t>special TGS ticket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Use </a:t>
            </a:r>
            <a:r>
              <a:rPr lang="en-IN" sz="2400" dirty="0"/>
              <a:t>TGS </a:t>
            </a:r>
            <a:r>
              <a:rPr lang="en-IN" sz="2400" dirty="0" smtClean="0"/>
              <a:t>ticket in communications with TGS to </a:t>
            </a:r>
            <a:r>
              <a:rPr lang="en-IN" sz="2400" dirty="0"/>
              <a:t>get tickets for any network service</a:t>
            </a:r>
            <a:endParaRPr 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7" y="1162050"/>
            <a:ext cx="8770145" cy="377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80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1049</TotalTime>
  <Words>1391</Words>
  <Application>Microsoft Office PowerPoint</Application>
  <PresentationFormat>Custom</PresentationFormat>
  <Paragraphs>181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Essential</vt:lpstr>
      <vt:lpstr>Kerberos</vt:lpstr>
      <vt:lpstr>Origins</vt:lpstr>
      <vt:lpstr>Use-case</vt:lpstr>
      <vt:lpstr>Authenticating to Multiple Servers</vt:lpstr>
      <vt:lpstr>Trusted Third Party</vt:lpstr>
      <vt:lpstr>What is a ticket?</vt:lpstr>
      <vt:lpstr>Contents of a Ticket</vt:lpstr>
      <vt:lpstr>User Authentication to Third Party</vt:lpstr>
      <vt:lpstr>Two-Step Authentication</vt:lpstr>
      <vt:lpstr>Symmetric Keys in Kerberos</vt:lpstr>
      <vt:lpstr>“Single Logon” Authentication</vt:lpstr>
      <vt:lpstr>Obtaining a Service Ticket</vt:lpstr>
      <vt:lpstr>Obtaining Service</vt:lpstr>
      <vt:lpstr>Summary of Kerberos</vt:lpstr>
      <vt:lpstr>Important Ideas in Kerberos</vt:lpstr>
      <vt:lpstr>Kerberos in Larger Networks</vt:lpstr>
      <vt:lpstr>Hierarchical Cross-realm Authentication</vt:lpstr>
      <vt:lpstr>Additional Caveats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62</cp:revision>
  <dcterms:created xsi:type="dcterms:W3CDTF">2006-08-16T00:00:00Z</dcterms:created>
  <dcterms:modified xsi:type="dcterms:W3CDTF">2017-04-04T04:26:11Z</dcterms:modified>
</cp:coreProperties>
</file>