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0"/>
  </p:notesMasterIdLst>
  <p:handoutMasterIdLst>
    <p:handoutMasterId r:id="rId21"/>
  </p:handout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86" r:id="rId9"/>
    <p:sldId id="278" r:id="rId10"/>
    <p:sldId id="279" r:id="rId11"/>
    <p:sldId id="287" r:id="rId12"/>
    <p:sldId id="280" r:id="rId13"/>
    <p:sldId id="281" r:id="rId14"/>
    <p:sldId id="282" r:id="rId15"/>
    <p:sldId id="283" r:id="rId16"/>
    <p:sldId id="284" r:id="rId17"/>
    <p:sldId id="285" r:id="rId18"/>
    <p:sldId id="288" r:id="rId19"/>
  </p:sldIdLst>
  <p:sldSz cx="12192000" cy="6858000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990033"/>
    <a:srgbClr val="9DFFFF"/>
    <a:srgbClr val="004600"/>
    <a:srgbClr val="005200"/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7" autoAdjust="0"/>
    <p:restoredTop sz="94660" autoAdjust="0"/>
  </p:normalViewPr>
  <p:slideViewPr>
    <p:cSldViewPr>
      <p:cViewPr varScale="1">
        <p:scale>
          <a:sx n="75" d="100"/>
          <a:sy n="75" d="100"/>
        </p:scale>
        <p:origin x="168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t" anchorCtr="0" compatLnSpc="1">
            <a:prstTxWarp prst="textNoShape">
              <a:avLst/>
            </a:prstTxWarp>
          </a:bodyPr>
          <a:lstStyle>
            <a:lvl1pPr defTabSz="965200">
              <a:defRPr sz="1200" b="0">
                <a:effectLst/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b="0">
                <a:effectLst/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b" anchorCtr="0" compatLnSpc="1">
            <a:prstTxWarp prst="textNoShape">
              <a:avLst/>
            </a:prstTxWarp>
          </a:bodyPr>
          <a:lstStyle>
            <a:lvl1pPr defTabSz="965200">
              <a:defRPr sz="1200" b="0">
                <a:effectLst/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b="0">
                <a:effectLst/>
                <a:latin typeface="Arial" panose="020B0604020202020204" pitchFamily="34" charset="0"/>
              </a:defRPr>
            </a:lvl1pPr>
          </a:lstStyle>
          <a:p>
            <a:fld id="{60876760-472A-415F-A969-8DAC272CFF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898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en-US"/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endParaRPr lang="en-US"/>
          </a:p>
        </p:txBody>
      </p:sp>
      <p:sp>
        <p:nvSpPr>
          <p:cNvPr id="27648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406400" y="685800"/>
            <a:ext cx="65024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en-US"/>
          </a:p>
        </p:txBody>
      </p:sp>
      <p:sp>
        <p:nvSpPr>
          <p:cNvPr id="276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fld id="{6A99D40E-D035-48DC-9D8D-F5EC35A5D5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282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9D40E-D035-48DC-9D8D-F5EC35A5D57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796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" y="6477000"/>
            <a:ext cx="6538340" cy="381000"/>
          </a:xfrm>
          <a:solidFill>
            <a:srgbClr val="C00000"/>
          </a:solidFill>
          <a:ln>
            <a:noFill/>
          </a:ln>
        </p:spPr>
        <p:txBody>
          <a:bodyPr/>
          <a:lstStyle>
            <a:lvl1pPr algn="r">
              <a:defRPr sz="1905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-1" y="4846320"/>
            <a:ext cx="1291167" cy="201168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2598" y="838200"/>
            <a:ext cx="10011403" cy="114300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572" spc="-65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07213" y="1989967"/>
            <a:ext cx="8284202" cy="685800"/>
          </a:xfrm>
        </p:spPr>
        <p:txBody>
          <a:bodyPr>
            <a:normAutofit/>
          </a:bodyPr>
          <a:lstStyle>
            <a:lvl1pPr marL="0" indent="0" algn="l">
              <a:buNone/>
              <a:defRPr sz="2667" b="1" cap="all" spc="98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373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6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9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92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66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39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12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85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defTabSz="979734">
              <a:spcAft>
                <a:spcPts val="643"/>
              </a:spcAft>
            </a:pPr>
            <a:r>
              <a:rPr lang="en-US" sz="2571" i="1" cap="none" spc="129" dirty="0" smtClean="0">
                <a:solidFill>
                  <a:srgbClr val="D1282E"/>
                </a:solidFill>
              </a:rPr>
              <a:t>CS60002: Distributed Systems</a:t>
            </a:r>
            <a:endParaRPr lang="en-IN" sz="2571" i="1" cap="none" spc="129" dirty="0">
              <a:solidFill>
                <a:srgbClr val="D1282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2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2" cy="533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445551" y="6292692"/>
            <a:ext cx="580571" cy="368617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fld id="{F97FE878-E5F2-484B-9BB1-99B47119FC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1" descr="iit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4" y="5773802"/>
            <a:ext cx="1054102" cy="99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" y="0"/>
            <a:ext cx="1291167" cy="533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4" name="TextBox 13"/>
          <p:cNvSpPr txBox="1"/>
          <p:nvPr/>
        </p:nvSpPr>
        <p:spPr>
          <a:xfrm>
            <a:off x="3991429" y="2888238"/>
            <a:ext cx="4695049" cy="1447503"/>
          </a:xfrm>
          <a:prstGeom prst="rect">
            <a:avLst/>
          </a:prstGeom>
          <a:noFill/>
        </p:spPr>
        <p:txBody>
          <a:bodyPr wrap="none" lIns="97971" tIns="48986" rIns="97971" bIns="48986" rtlCol="0">
            <a:spAutoFit/>
          </a:bodyPr>
          <a:lstStyle/>
          <a:p>
            <a:r>
              <a:rPr lang="en-US" sz="2191" b="1" dirty="0" err="1">
                <a:effectLst/>
                <a:latin typeface="Arial Narrow" panose="020B0606020202030204" pitchFamily="34" charset="0"/>
              </a:rPr>
              <a:t>Pallab</a:t>
            </a:r>
            <a:r>
              <a:rPr lang="en-US" sz="2191" b="1" dirty="0">
                <a:effectLst/>
                <a:latin typeface="Arial Narrow" panose="020B0606020202030204" pitchFamily="34" charset="0"/>
              </a:rPr>
              <a:t> </a:t>
            </a:r>
            <a:r>
              <a:rPr lang="en-US" sz="2191" b="1" dirty="0" err="1">
                <a:effectLst/>
                <a:latin typeface="Arial Narrow" panose="020B0606020202030204" pitchFamily="34" charset="0"/>
              </a:rPr>
              <a:t>Dasgupta</a:t>
            </a:r>
            <a:endParaRPr lang="en-US" sz="2191" b="1" dirty="0">
              <a:effectLst/>
              <a:latin typeface="Arial Narrow" panose="020B0606020202030204" pitchFamily="34" charset="0"/>
            </a:endParaRPr>
          </a:p>
          <a:p>
            <a:r>
              <a:rPr lang="en-US" sz="2191" b="1" dirty="0" smtClean="0">
                <a:effectLst/>
                <a:latin typeface="Arial Narrow" panose="020B0606020202030204" pitchFamily="34" charset="0"/>
              </a:rPr>
              <a:t>Professor</a:t>
            </a:r>
            <a:r>
              <a:rPr lang="en-US" sz="2191" b="1" dirty="0">
                <a:effectLst/>
                <a:latin typeface="Arial Narrow" panose="020B0606020202030204" pitchFamily="34" charset="0"/>
              </a:rPr>
              <a:t>, </a:t>
            </a:r>
            <a:endParaRPr lang="en-US" sz="2191" b="1" dirty="0" smtClean="0">
              <a:effectLst/>
              <a:latin typeface="Arial Narrow" panose="020B0606020202030204" pitchFamily="34" charset="0"/>
            </a:endParaRPr>
          </a:p>
          <a:p>
            <a:r>
              <a:rPr lang="en-US" sz="2191" b="1" dirty="0" smtClean="0">
                <a:effectLst/>
                <a:latin typeface="Arial Narrow" panose="020B0606020202030204" pitchFamily="34" charset="0"/>
              </a:rPr>
              <a:t>Dept</a:t>
            </a:r>
            <a:r>
              <a:rPr lang="en-US" sz="2191" b="1" dirty="0">
                <a:effectLst/>
                <a:latin typeface="Arial Narrow" panose="020B0606020202030204" pitchFamily="34" charset="0"/>
              </a:rPr>
              <a:t>. of Computer </a:t>
            </a:r>
            <a:r>
              <a:rPr lang="en-US" sz="2191" b="1" dirty="0" smtClean="0">
                <a:effectLst/>
                <a:latin typeface="Arial Narrow" panose="020B0606020202030204" pitchFamily="34" charset="0"/>
              </a:rPr>
              <a:t>Sc. </a:t>
            </a:r>
            <a:r>
              <a:rPr lang="en-US" sz="2191" b="1" dirty="0">
                <a:effectLst/>
                <a:latin typeface="Arial Narrow" panose="020B0606020202030204" pitchFamily="34" charset="0"/>
              </a:rPr>
              <a:t>&amp; </a:t>
            </a:r>
            <a:r>
              <a:rPr lang="en-US" sz="2191" b="1" dirty="0" err="1" smtClean="0">
                <a:effectLst/>
                <a:latin typeface="Arial Narrow" panose="020B0606020202030204" pitchFamily="34" charset="0"/>
              </a:rPr>
              <a:t>Engg</a:t>
            </a:r>
            <a:r>
              <a:rPr lang="en-US" sz="2191" b="1" dirty="0" smtClean="0">
                <a:effectLst/>
                <a:latin typeface="Arial Narrow" panose="020B0606020202030204" pitchFamily="34" charset="0"/>
              </a:rPr>
              <a:t>.,</a:t>
            </a:r>
          </a:p>
          <a:p>
            <a:r>
              <a:rPr lang="en-US" sz="2191" b="1" dirty="0" smtClean="0">
                <a:effectLst/>
                <a:latin typeface="Arial Narrow" panose="020B0606020202030204" pitchFamily="34" charset="0"/>
              </a:rPr>
              <a:t>Indian Institute of Technology </a:t>
            </a:r>
            <a:r>
              <a:rPr lang="en-US" sz="2191" b="1" dirty="0" err="1" smtClean="0">
                <a:effectLst/>
                <a:latin typeface="Arial Narrow" panose="020B0606020202030204" pitchFamily="34" charset="0"/>
              </a:rPr>
              <a:t>Kharagpur</a:t>
            </a:r>
            <a:endParaRPr lang="en-US" sz="2191" b="1" dirty="0">
              <a:effectLst/>
              <a:latin typeface="Arial Narrow" panose="020B0606020202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20145" y="2888238"/>
            <a:ext cx="171284" cy="14472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971" tIns="48986" rIns="97971" bIns="48986" spcCol="0" rtlCol="0" anchor="ctr"/>
          <a:lstStyle/>
          <a:p>
            <a:pPr algn="ctr"/>
            <a:endParaRPr lang="en-IN" sz="1524"/>
          </a:p>
        </p:txBody>
      </p:sp>
    </p:spTree>
    <p:extLst>
      <p:ext uri="{BB962C8B-B14F-4D97-AF65-F5344CB8AC3E}">
        <p14:creationId xmlns:p14="http://schemas.microsoft.com/office/powerpoint/2010/main" val="68574977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746A-53A8-4E46-9171-AF6ADB16C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22900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274643"/>
            <a:ext cx="2743201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14DF-4D08-4AF1-8CCE-3FA686908C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59940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>
                <a:effectLst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088B9161-071C-4593-A8BC-FDB9555130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89835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184" b="0" cap="all" spc="-65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1670" b="0" cap="all" spc="98" baseline="0">
                <a:solidFill>
                  <a:schemeClr val="tx2"/>
                </a:solidFill>
                <a:latin typeface="+mj-lt"/>
              </a:defRPr>
            </a:lvl1pPr>
            <a:lvl2pPr marL="373242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2pPr>
            <a:lvl3pPr marL="746484" indent="0">
              <a:buNone/>
              <a:defRPr sz="1307">
                <a:solidFill>
                  <a:schemeClr val="tx1">
                    <a:tint val="75000"/>
                  </a:schemeClr>
                </a:solidFill>
              </a:defRPr>
            </a:lvl3pPr>
            <a:lvl4pPr marL="1119725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4pPr>
            <a:lvl5pPr marL="1492968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5pPr>
            <a:lvl6pPr marL="1866210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6pPr>
            <a:lvl7pPr marL="2239451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7pPr>
            <a:lvl8pPr marL="2612693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8pPr>
            <a:lvl9pPr marL="2985935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570880-BD8B-4F1A-A9C2-7E28922F26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86124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1" y="1574802"/>
            <a:ext cx="4389120" cy="4525963"/>
          </a:xfrm>
        </p:spPr>
        <p:txBody>
          <a:bodyPr/>
          <a:lstStyle>
            <a:lvl1pPr>
              <a:defRPr sz="2322"/>
            </a:lvl1pPr>
            <a:lvl2pPr>
              <a:defRPr sz="1959"/>
            </a:lvl2pPr>
            <a:lvl3pPr>
              <a:defRPr sz="1670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1" y="1574802"/>
            <a:ext cx="4389120" cy="4525963"/>
          </a:xfrm>
        </p:spPr>
        <p:txBody>
          <a:bodyPr/>
          <a:lstStyle>
            <a:lvl1pPr>
              <a:defRPr sz="2322"/>
            </a:lvl1pPr>
            <a:lvl2pPr>
              <a:defRPr sz="1959"/>
            </a:lvl2pPr>
            <a:lvl3pPr>
              <a:defRPr sz="1670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D609D-FED8-49B9-93C1-85C0D816FF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47150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451" b="0" cap="all" spc="82" baseline="0">
                <a:solidFill>
                  <a:schemeClr val="tx1"/>
                </a:solidFill>
                <a:latin typeface="+mj-lt"/>
              </a:defRPr>
            </a:lvl1pPr>
            <a:lvl2pPr marL="373242" indent="0">
              <a:buNone/>
              <a:defRPr sz="1670" b="1"/>
            </a:lvl2pPr>
            <a:lvl3pPr marL="746484" indent="0">
              <a:buNone/>
              <a:defRPr sz="1451" b="1"/>
            </a:lvl3pPr>
            <a:lvl4pPr marL="1119725" indent="0">
              <a:buNone/>
              <a:defRPr sz="1307" b="1"/>
            </a:lvl4pPr>
            <a:lvl5pPr marL="1492968" indent="0">
              <a:buNone/>
              <a:defRPr sz="1307" b="1"/>
            </a:lvl5pPr>
            <a:lvl6pPr marL="1866210" indent="0">
              <a:buNone/>
              <a:defRPr sz="1307" b="1"/>
            </a:lvl6pPr>
            <a:lvl7pPr marL="2239451" indent="0">
              <a:buNone/>
              <a:defRPr sz="1307" b="1"/>
            </a:lvl7pPr>
            <a:lvl8pPr marL="2612693" indent="0">
              <a:buNone/>
              <a:defRPr sz="1307" b="1"/>
            </a:lvl8pPr>
            <a:lvl9pPr marL="2985935" indent="0">
              <a:buNone/>
              <a:defRPr sz="130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1959"/>
            </a:lvl1pPr>
            <a:lvl2pPr>
              <a:defRPr sz="1670"/>
            </a:lvl2pPr>
            <a:lvl3pPr>
              <a:defRPr sz="1451"/>
            </a:lvl3pPr>
            <a:lvl4pPr>
              <a:defRPr sz="1307"/>
            </a:lvl4pPr>
            <a:lvl5pPr>
              <a:defRPr sz="1307"/>
            </a:lvl5pPr>
            <a:lvl6pPr>
              <a:defRPr sz="1307"/>
            </a:lvl6pPr>
            <a:lvl7pPr>
              <a:defRPr sz="1307"/>
            </a:lvl7pPr>
            <a:lvl8pPr>
              <a:defRPr sz="1307"/>
            </a:lvl8pPr>
            <a:lvl9pPr>
              <a:defRPr sz="13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451" b="0" kern="1200" cap="all" spc="82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373242" indent="0">
              <a:buNone/>
              <a:defRPr sz="1670" b="1"/>
            </a:lvl2pPr>
            <a:lvl3pPr marL="746484" indent="0">
              <a:buNone/>
              <a:defRPr sz="1451" b="1"/>
            </a:lvl3pPr>
            <a:lvl4pPr marL="1119725" indent="0">
              <a:buNone/>
              <a:defRPr sz="1307" b="1"/>
            </a:lvl4pPr>
            <a:lvl5pPr marL="1492968" indent="0">
              <a:buNone/>
              <a:defRPr sz="1307" b="1"/>
            </a:lvl5pPr>
            <a:lvl6pPr marL="1866210" indent="0">
              <a:buNone/>
              <a:defRPr sz="1307" b="1"/>
            </a:lvl6pPr>
            <a:lvl7pPr marL="2239451" indent="0">
              <a:buNone/>
              <a:defRPr sz="1307" b="1"/>
            </a:lvl7pPr>
            <a:lvl8pPr marL="2612693" indent="0">
              <a:buNone/>
              <a:defRPr sz="1307" b="1"/>
            </a:lvl8pPr>
            <a:lvl9pPr marL="2985935" indent="0">
              <a:buNone/>
              <a:defRPr sz="1307" b="1"/>
            </a:lvl9pPr>
          </a:lstStyle>
          <a:p>
            <a:pPr marL="0" lvl="0" indent="0" algn="l" defTabSz="746484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1959"/>
            </a:lvl1pPr>
            <a:lvl2pPr>
              <a:defRPr sz="1670"/>
            </a:lvl2pPr>
            <a:lvl3pPr>
              <a:defRPr sz="1451"/>
            </a:lvl3pPr>
            <a:lvl4pPr>
              <a:defRPr sz="1307"/>
            </a:lvl4pPr>
            <a:lvl5pPr>
              <a:defRPr sz="1307"/>
            </a:lvl5pPr>
            <a:lvl6pPr>
              <a:defRPr sz="1307"/>
            </a:lvl6pPr>
            <a:lvl7pPr>
              <a:defRPr sz="1307"/>
            </a:lvl7pPr>
            <a:lvl8pPr>
              <a:defRPr sz="1307"/>
            </a:lvl8pPr>
            <a:lvl9pPr>
              <a:defRPr sz="13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A595-84B8-43C0-A80D-CA247FD260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40450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0C9C-989F-456C-863B-48EDEC2016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92194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68121-93A5-4A55-B054-6263439ED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45170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6" y="1600200"/>
            <a:ext cx="6815668" cy="4480560"/>
          </a:xfrm>
        </p:spPr>
        <p:txBody>
          <a:bodyPr/>
          <a:lstStyle>
            <a:lvl1pPr>
              <a:defRPr sz="2612"/>
            </a:lvl1pPr>
            <a:lvl2pPr>
              <a:defRPr sz="2322"/>
            </a:lvl2pPr>
            <a:lvl3pPr>
              <a:defRPr sz="1959"/>
            </a:lvl3pPr>
            <a:lvl4pPr>
              <a:defRPr sz="1670"/>
            </a:lvl4pPr>
            <a:lvl5pPr>
              <a:defRPr sz="1670"/>
            </a:lvl5pPr>
            <a:lvl6pPr>
              <a:defRPr sz="1670"/>
            </a:lvl6pPr>
            <a:lvl7pPr>
              <a:defRPr sz="1670"/>
            </a:lvl7pPr>
            <a:lvl8pPr>
              <a:defRPr sz="1670"/>
            </a:lvl8pPr>
            <a:lvl9pPr>
              <a:defRPr sz="167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600200"/>
            <a:ext cx="4011085" cy="4480560"/>
          </a:xfrm>
        </p:spPr>
        <p:txBody>
          <a:bodyPr>
            <a:normAutofit/>
          </a:bodyPr>
          <a:lstStyle>
            <a:lvl1pPr marL="0" indent="0">
              <a:buNone/>
              <a:defRPr sz="1307"/>
            </a:lvl1pPr>
            <a:lvl2pPr marL="373242" indent="0">
              <a:buNone/>
              <a:defRPr sz="1016"/>
            </a:lvl2pPr>
            <a:lvl3pPr marL="746484" indent="0">
              <a:buNone/>
              <a:defRPr sz="798"/>
            </a:lvl3pPr>
            <a:lvl4pPr marL="1119725" indent="0">
              <a:buNone/>
              <a:defRPr sz="726"/>
            </a:lvl4pPr>
            <a:lvl5pPr marL="1492968" indent="0">
              <a:buNone/>
              <a:defRPr sz="726"/>
            </a:lvl5pPr>
            <a:lvl6pPr marL="1866210" indent="0">
              <a:buNone/>
              <a:defRPr sz="726"/>
            </a:lvl6pPr>
            <a:lvl7pPr marL="2239451" indent="0">
              <a:buNone/>
              <a:defRPr sz="726"/>
            </a:lvl7pPr>
            <a:lvl8pPr marL="2612693" indent="0">
              <a:buNone/>
              <a:defRPr sz="726"/>
            </a:lvl8pPr>
            <a:lvl9pPr marL="2985935" indent="0">
              <a:buNone/>
              <a:defRPr sz="72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42ACF-D91C-49CB-9659-5A4C69D9FB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3822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2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70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2612"/>
            </a:lvl1pPr>
            <a:lvl2pPr marL="373242" indent="0">
              <a:buNone/>
              <a:defRPr sz="2322"/>
            </a:lvl2pPr>
            <a:lvl3pPr marL="746484" indent="0">
              <a:buNone/>
              <a:defRPr sz="1959"/>
            </a:lvl3pPr>
            <a:lvl4pPr marL="1119725" indent="0">
              <a:buNone/>
              <a:defRPr sz="1670"/>
            </a:lvl4pPr>
            <a:lvl5pPr marL="1492968" indent="0">
              <a:buNone/>
              <a:defRPr sz="1670"/>
            </a:lvl5pPr>
            <a:lvl6pPr marL="1866210" indent="0">
              <a:buNone/>
              <a:defRPr sz="1670"/>
            </a:lvl6pPr>
            <a:lvl7pPr marL="2239451" indent="0">
              <a:buNone/>
              <a:defRPr sz="1670"/>
            </a:lvl7pPr>
            <a:lvl8pPr marL="2612693" indent="0">
              <a:buNone/>
              <a:defRPr sz="1670"/>
            </a:lvl8pPr>
            <a:lvl9pPr marL="2985935" indent="0">
              <a:buNone/>
              <a:defRPr sz="167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5715000"/>
            <a:ext cx="10871201" cy="457200"/>
          </a:xfrm>
        </p:spPr>
        <p:txBody>
          <a:bodyPr/>
          <a:lstStyle>
            <a:lvl1pPr marL="0" indent="0">
              <a:buNone/>
              <a:defRPr sz="1307"/>
            </a:lvl1pPr>
            <a:lvl2pPr marL="373242" indent="0">
              <a:buNone/>
              <a:defRPr sz="1016"/>
            </a:lvl2pPr>
            <a:lvl3pPr marL="746484" indent="0">
              <a:buNone/>
              <a:defRPr sz="798"/>
            </a:lvl3pPr>
            <a:lvl4pPr marL="1119725" indent="0">
              <a:buNone/>
              <a:defRPr sz="726"/>
            </a:lvl4pPr>
            <a:lvl5pPr marL="1492968" indent="0">
              <a:buNone/>
              <a:defRPr sz="726"/>
            </a:lvl5pPr>
            <a:lvl6pPr marL="1866210" indent="0">
              <a:buNone/>
              <a:defRPr sz="726"/>
            </a:lvl6pPr>
            <a:lvl7pPr marL="2239451" indent="0">
              <a:buNone/>
              <a:defRPr sz="726"/>
            </a:lvl7pPr>
            <a:lvl8pPr marL="2612693" indent="0">
              <a:buNone/>
              <a:defRPr sz="726"/>
            </a:lvl8pPr>
            <a:lvl9pPr marL="2985935" indent="0">
              <a:buNone/>
              <a:defRPr sz="72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59E6A5-292D-4F0C-B998-0B5AD01AEB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1" y="4953000"/>
            <a:ext cx="10871201" cy="762000"/>
          </a:xfrm>
        </p:spPr>
        <p:txBody>
          <a:bodyPr anchor="t">
            <a:normAutofit/>
          </a:bodyPr>
          <a:lstStyle>
            <a:lvl1pPr>
              <a:defRPr sz="261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2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</p:spTree>
    <p:extLst>
      <p:ext uri="{BB962C8B-B14F-4D97-AF65-F5344CB8AC3E}">
        <p14:creationId xmlns:p14="http://schemas.microsoft.com/office/powerpoint/2010/main" val="408868588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999" y="152718"/>
            <a:ext cx="11379200" cy="609282"/>
          </a:xfrm>
          <a:prstGeom prst="rect">
            <a:avLst/>
          </a:prstGeom>
        </p:spPr>
        <p:txBody>
          <a:bodyPr vert="horz" lIns="102870" tIns="51435" rIns="102870" bIns="51435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066801"/>
            <a:ext cx="11176000" cy="505936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42400" y="6438904"/>
            <a:ext cx="1625600" cy="342900"/>
          </a:xfrm>
          <a:prstGeom prst="rect">
            <a:avLst/>
          </a:prstGeom>
        </p:spPr>
        <p:txBody>
          <a:bodyPr vert="horz" lIns="102870" tIns="51435" rIns="102870" bIns="0" rtlCol="0" anchor="b"/>
          <a:lstStyle>
            <a:lvl1pPr algn="l">
              <a:defRPr sz="1016" b="1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477001"/>
            <a:ext cx="7416800" cy="299720"/>
          </a:xfrm>
          <a:prstGeom prst="rect">
            <a:avLst/>
          </a:prstGeom>
        </p:spPr>
        <p:txBody>
          <a:bodyPr vert="horz" lIns="102870" tIns="51435" rIns="102870" bIns="51435" rtlCol="0" anchor="t"/>
          <a:lstStyle>
            <a:lvl1pPr algn="l">
              <a:defRPr sz="1161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381740" y="6276342"/>
            <a:ext cx="706120" cy="304801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670" b="1">
                <a:solidFill>
                  <a:schemeClr val="tx2"/>
                </a:solidFill>
              </a:defRPr>
            </a:lvl1pPr>
          </a:lstStyle>
          <a:p>
            <a:fld id="{16EE6243-4737-40A7-99E6-92B1D60437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2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8" name="Rectangle 7"/>
          <p:cNvSpPr/>
          <p:nvPr/>
        </p:nvSpPr>
        <p:spPr>
          <a:xfrm>
            <a:off x="12001499" y="1066800"/>
            <a:ext cx="190502" cy="5791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9" name="Rectangle 8"/>
          <p:cNvSpPr/>
          <p:nvPr/>
        </p:nvSpPr>
        <p:spPr>
          <a:xfrm>
            <a:off x="1" y="12700"/>
            <a:ext cx="4064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0" name="Rectangle 9"/>
          <p:cNvSpPr/>
          <p:nvPr/>
        </p:nvSpPr>
        <p:spPr>
          <a:xfrm>
            <a:off x="1" y="1066800"/>
            <a:ext cx="406401" cy="58039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</p:spTree>
    <p:extLst>
      <p:ext uri="{BB962C8B-B14F-4D97-AF65-F5344CB8AC3E}">
        <p14:creationId xmlns:p14="http://schemas.microsoft.com/office/powerpoint/2010/main" val="361514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>
    <p:dissolve/>
  </p:transition>
  <p:timing>
    <p:tnLst>
      <p:par>
        <p:cTn id="1" dur="indefinite" restart="never" nodeType="tmRoot"/>
      </p:par>
    </p:tnLst>
  </p:timing>
  <p:hf hdr="0" dt="0"/>
  <p:txStyles>
    <p:titleStyle>
      <a:lvl1pPr algn="l" defTabSz="746484" rtl="0" eaLnBrk="1" latinLnBrk="0" hangingPunct="1">
        <a:spcBef>
          <a:spcPct val="0"/>
        </a:spcBef>
        <a:buNone/>
        <a:defRPr sz="2975" b="1" kern="1200" cap="none" spc="-50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746484" rtl="0" eaLnBrk="1" latinLnBrk="0" hangingPunct="1">
        <a:spcBef>
          <a:spcPct val="20000"/>
        </a:spcBef>
        <a:spcAft>
          <a:spcPts val="490"/>
        </a:spcAft>
        <a:buFont typeface="Arial" pitchFamily="34" charset="0"/>
        <a:buNone/>
        <a:defRPr sz="167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373242" indent="-149296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002060"/>
          </a:solidFill>
          <a:latin typeface="Arial Narrow" panose="020B0606020202030204" pitchFamily="34" charset="0"/>
          <a:ea typeface="+mn-ea"/>
          <a:cs typeface="+mn-cs"/>
        </a:defRPr>
      </a:lvl2pPr>
      <a:lvl3pPr marL="933104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C00000"/>
          </a:solidFill>
          <a:latin typeface="Arial Narrow" panose="020B0606020202030204" pitchFamily="34" charset="0"/>
          <a:ea typeface="+mn-ea"/>
          <a:cs typeface="+mn-cs"/>
        </a:defRPr>
      </a:lvl3pPr>
      <a:lvl4pPr marL="1306347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7030A0"/>
          </a:solidFill>
          <a:latin typeface="Arial Narrow" panose="020B0606020202030204" pitchFamily="34" charset="0"/>
          <a:ea typeface="+mn-ea"/>
          <a:cs typeface="+mn-cs"/>
        </a:defRPr>
      </a:lvl4pPr>
      <a:lvl5pPr marL="1679589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052831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6pPr>
      <a:lvl7pPr marL="2426072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7pPr>
      <a:lvl8pPr marL="2799314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8pPr>
      <a:lvl9pPr marL="3172556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1pPr>
      <a:lvl2pPr marL="373242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2pPr>
      <a:lvl3pPr marL="746484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3pPr>
      <a:lvl4pPr marL="1119725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4pPr>
      <a:lvl5pPr marL="1492968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5pPr>
      <a:lvl6pPr marL="1866210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6pPr>
      <a:lvl7pPr marL="2239451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7pPr>
      <a:lvl8pPr marL="2612693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8pPr>
      <a:lvl9pPr marL="2985935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19199" y="6477000"/>
            <a:ext cx="5319141" cy="381000"/>
          </a:xfrm>
        </p:spPr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E878-E5F2-484B-9BB1-99B47119FC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2286000" y="1752600"/>
            <a:ext cx="8086010" cy="880110"/>
          </a:xfrm>
        </p:spPr>
        <p:txBody>
          <a:bodyPr>
            <a:normAutofit/>
          </a:bodyPr>
          <a:lstStyle/>
          <a:p>
            <a:r>
              <a:rPr lang="en-US" i="1" cap="none" dirty="0" smtClean="0"/>
              <a:t>CS60002: Distributed Systems</a:t>
            </a:r>
            <a:endParaRPr lang="en-IN" i="1" cap="none" dirty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752600" y="577850"/>
            <a:ext cx="10347723" cy="1200150"/>
          </a:xfrm>
        </p:spPr>
        <p:txBody>
          <a:bodyPr/>
          <a:lstStyle/>
          <a:p>
            <a:r>
              <a:rPr lang="en-US" dirty="0" smtClean="0"/>
              <a:t>Self-Stabilization</a:t>
            </a:r>
            <a:endParaRPr lang="en-IN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Second Solution</a:t>
            </a:r>
          </a:p>
        </p:txBody>
      </p:sp>
      <p:sp>
        <p:nvSpPr>
          <p:cNvPr id="307203" name="Rectangle 3"/>
          <p:cNvSpPr>
            <a:spLocks noGrp="1" noChangeArrowheads="1"/>
          </p:cNvSpPr>
          <p:nvPr>
            <p:ph idx="1"/>
          </p:nvPr>
        </p:nvSpPr>
        <p:spPr>
          <a:xfrm>
            <a:off x="622301" y="914400"/>
            <a:ext cx="11264898" cy="4904741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FontTx/>
              <a:buNone/>
            </a:pPr>
            <a:r>
              <a:rPr lang="en-US" sz="2300" dirty="0" smtClean="0"/>
              <a:t>The </a:t>
            </a:r>
            <a:r>
              <a:rPr lang="en-US" sz="2300" dirty="0"/>
              <a:t>second solution uses only three-state machines. The state of each machine is in {</a:t>
            </a:r>
            <a:r>
              <a:rPr lang="en-US" sz="2300" dirty="0">
                <a:solidFill>
                  <a:srgbClr val="C00000"/>
                </a:solidFill>
              </a:rPr>
              <a:t>0, 1, 2</a:t>
            </a:r>
            <a:r>
              <a:rPr lang="en-US" sz="2300" dirty="0"/>
              <a:t>}.</a:t>
            </a:r>
          </a:p>
          <a:p>
            <a:pPr>
              <a:lnSpc>
                <a:spcPct val="110000"/>
              </a:lnSpc>
              <a:buFontTx/>
              <a:buNone/>
            </a:pPr>
            <a:endParaRPr lang="en-US" sz="2300" dirty="0" smtClean="0"/>
          </a:p>
          <a:p>
            <a:pPr lvl="4">
              <a:lnSpc>
                <a:spcPct val="110000"/>
              </a:lnSpc>
              <a:buFontTx/>
              <a:buNone/>
            </a:pPr>
            <a:r>
              <a:rPr lang="en-US" sz="2300" dirty="0"/>
              <a:t>	The bottom machine, machine </a:t>
            </a:r>
            <a:r>
              <a:rPr lang="en-US" sz="2300" dirty="0">
                <a:solidFill>
                  <a:srgbClr val="C00000"/>
                </a:solidFill>
              </a:rPr>
              <a:t>0</a:t>
            </a:r>
            <a:r>
              <a:rPr lang="en-US" sz="2300" dirty="0"/>
              <a:t>:</a:t>
            </a:r>
          </a:p>
          <a:p>
            <a:pPr lvl="4">
              <a:lnSpc>
                <a:spcPct val="110000"/>
              </a:lnSpc>
              <a:buFontTx/>
              <a:buNone/>
            </a:pPr>
            <a:r>
              <a:rPr lang="en-US" sz="2300" dirty="0"/>
              <a:t>		</a:t>
            </a:r>
            <a:r>
              <a:rPr lang="en-US" sz="2300" dirty="0">
                <a:solidFill>
                  <a:srgbClr val="000099"/>
                </a:solidFill>
              </a:rPr>
              <a:t>If </a:t>
            </a:r>
            <a:r>
              <a:rPr lang="en-US" sz="2300" i="1" dirty="0">
                <a:solidFill>
                  <a:srgbClr val="000099"/>
                </a:solidFill>
              </a:rPr>
              <a:t>(S + 1)</a:t>
            </a:r>
            <a:r>
              <a:rPr lang="en-US" sz="2300" dirty="0">
                <a:solidFill>
                  <a:srgbClr val="000099"/>
                </a:solidFill>
              </a:rPr>
              <a:t> mod 3 = </a:t>
            </a:r>
            <a:r>
              <a:rPr lang="en-US" sz="2300" i="1" dirty="0">
                <a:solidFill>
                  <a:srgbClr val="000099"/>
                </a:solidFill>
              </a:rPr>
              <a:t>R</a:t>
            </a:r>
            <a:r>
              <a:rPr lang="en-US" sz="2300" dirty="0">
                <a:solidFill>
                  <a:srgbClr val="000099"/>
                </a:solidFill>
              </a:rPr>
              <a:t> then</a:t>
            </a:r>
          </a:p>
          <a:p>
            <a:pPr lvl="4">
              <a:lnSpc>
                <a:spcPct val="110000"/>
              </a:lnSpc>
              <a:buFontTx/>
              <a:buNone/>
            </a:pPr>
            <a:r>
              <a:rPr lang="en-US" sz="2300" dirty="0">
                <a:solidFill>
                  <a:srgbClr val="000099"/>
                </a:solidFill>
              </a:rPr>
              <a:t>			</a:t>
            </a:r>
            <a:r>
              <a:rPr lang="en-US" sz="2300" i="1" dirty="0">
                <a:solidFill>
                  <a:srgbClr val="000099"/>
                </a:solidFill>
              </a:rPr>
              <a:t>S</a:t>
            </a:r>
            <a:r>
              <a:rPr lang="en-US" sz="2300" dirty="0">
                <a:solidFill>
                  <a:srgbClr val="000099"/>
                </a:solidFill>
              </a:rPr>
              <a:t> := </a:t>
            </a:r>
            <a:r>
              <a:rPr lang="en-US" sz="2300" i="1" dirty="0">
                <a:solidFill>
                  <a:srgbClr val="000099"/>
                </a:solidFill>
              </a:rPr>
              <a:t>(S – 1)</a:t>
            </a:r>
            <a:r>
              <a:rPr lang="en-US" sz="2300" dirty="0">
                <a:solidFill>
                  <a:srgbClr val="000099"/>
                </a:solidFill>
              </a:rPr>
              <a:t> mod 3</a:t>
            </a:r>
          </a:p>
          <a:p>
            <a:pPr lvl="4">
              <a:lnSpc>
                <a:spcPct val="110000"/>
              </a:lnSpc>
              <a:buFontTx/>
              <a:buNone/>
            </a:pPr>
            <a:endParaRPr lang="en-US" sz="2300" dirty="0">
              <a:solidFill>
                <a:srgbClr val="006600"/>
              </a:solidFill>
            </a:endParaRPr>
          </a:p>
          <a:p>
            <a:pPr lvl="4">
              <a:lnSpc>
                <a:spcPct val="110000"/>
              </a:lnSpc>
              <a:buFontTx/>
              <a:buNone/>
            </a:pPr>
            <a:r>
              <a:rPr lang="en-US" sz="2300" dirty="0"/>
              <a:t>	</a:t>
            </a:r>
          </a:p>
          <a:p>
            <a:pPr lvl="4">
              <a:lnSpc>
                <a:spcPct val="110000"/>
              </a:lnSpc>
              <a:buFontTx/>
              <a:buNone/>
            </a:pPr>
            <a:r>
              <a:rPr lang="en-US" sz="2300" dirty="0"/>
              <a:t>	The top machine, machine </a:t>
            </a:r>
            <a:r>
              <a:rPr lang="en-US" sz="2300" i="1" dirty="0">
                <a:solidFill>
                  <a:srgbClr val="C00000"/>
                </a:solidFill>
              </a:rPr>
              <a:t>n – 1</a:t>
            </a:r>
            <a:r>
              <a:rPr lang="en-US" sz="2300" i="1" dirty="0"/>
              <a:t>:</a:t>
            </a:r>
          </a:p>
          <a:p>
            <a:pPr lvl="4">
              <a:lnSpc>
                <a:spcPct val="110000"/>
              </a:lnSpc>
              <a:buFontTx/>
              <a:buNone/>
            </a:pPr>
            <a:r>
              <a:rPr lang="en-US" sz="2300" i="1" dirty="0"/>
              <a:t>		</a:t>
            </a:r>
            <a:r>
              <a:rPr lang="en-US" sz="2300" dirty="0">
                <a:solidFill>
                  <a:srgbClr val="000099"/>
                </a:solidFill>
              </a:rPr>
              <a:t>If </a:t>
            </a:r>
            <a:r>
              <a:rPr lang="en-US" sz="2300" i="1" dirty="0">
                <a:solidFill>
                  <a:srgbClr val="000099"/>
                </a:solidFill>
              </a:rPr>
              <a:t>L = R</a:t>
            </a:r>
            <a:r>
              <a:rPr lang="en-US" sz="2300" dirty="0">
                <a:solidFill>
                  <a:srgbClr val="000099"/>
                </a:solidFill>
              </a:rPr>
              <a:t> and </a:t>
            </a:r>
            <a:r>
              <a:rPr lang="en-US" sz="2300" i="1" dirty="0">
                <a:solidFill>
                  <a:srgbClr val="000099"/>
                </a:solidFill>
              </a:rPr>
              <a:t>(L + 1)</a:t>
            </a:r>
            <a:r>
              <a:rPr lang="en-US" sz="2300" dirty="0">
                <a:solidFill>
                  <a:srgbClr val="000099"/>
                </a:solidFill>
              </a:rPr>
              <a:t> mod 3 </a:t>
            </a:r>
            <a:r>
              <a:rPr lang="en-US" sz="2300" dirty="0">
                <a:solidFill>
                  <a:srgbClr val="000099"/>
                </a:solidFill>
                <a:cs typeface="Arial" panose="020B0604020202020204" pitchFamily="34" charset="0"/>
              </a:rPr>
              <a:t>≠ </a:t>
            </a:r>
            <a:r>
              <a:rPr lang="en-US" sz="2300" i="1" dirty="0">
                <a:solidFill>
                  <a:srgbClr val="000099"/>
                </a:solidFill>
                <a:cs typeface="Arial" panose="020B0604020202020204" pitchFamily="34" charset="0"/>
              </a:rPr>
              <a:t>S</a:t>
            </a:r>
            <a:r>
              <a:rPr lang="en-US" sz="2300" dirty="0">
                <a:solidFill>
                  <a:srgbClr val="000099"/>
                </a:solidFill>
                <a:cs typeface="Arial" panose="020B0604020202020204" pitchFamily="34" charset="0"/>
              </a:rPr>
              <a:t> then</a:t>
            </a:r>
          </a:p>
          <a:p>
            <a:pPr lvl="4">
              <a:lnSpc>
                <a:spcPct val="110000"/>
              </a:lnSpc>
              <a:buFontTx/>
              <a:buNone/>
            </a:pPr>
            <a:r>
              <a:rPr lang="en-US" sz="2300" dirty="0">
                <a:solidFill>
                  <a:srgbClr val="000099"/>
                </a:solidFill>
                <a:cs typeface="Arial" panose="020B0604020202020204" pitchFamily="34" charset="0"/>
              </a:rPr>
              <a:t>			</a:t>
            </a:r>
            <a:r>
              <a:rPr lang="en-US" sz="2300" i="1" dirty="0">
                <a:solidFill>
                  <a:srgbClr val="000099"/>
                </a:solidFill>
                <a:cs typeface="Arial" panose="020B0604020202020204" pitchFamily="34" charset="0"/>
              </a:rPr>
              <a:t>S </a:t>
            </a:r>
            <a:r>
              <a:rPr lang="en-US" sz="2300" dirty="0">
                <a:solidFill>
                  <a:srgbClr val="000099"/>
                </a:solidFill>
                <a:cs typeface="Arial" panose="020B0604020202020204" pitchFamily="34" charset="0"/>
              </a:rPr>
              <a:t>:=</a:t>
            </a:r>
            <a:r>
              <a:rPr lang="en-US" sz="2300" i="1" dirty="0">
                <a:solidFill>
                  <a:srgbClr val="000099"/>
                </a:solidFill>
                <a:cs typeface="Arial" panose="020B0604020202020204" pitchFamily="34" charset="0"/>
              </a:rPr>
              <a:t> (L + 1)</a:t>
            </a:r>
            <a:r>
              <a:rPr lang="en-US" sz="2300" dirty="0">
                <a:solidFill>
                  <a:srgbClr val="000099"/>
                </a:solidFill>
                <a:cs typeface="Arial" panose="020B0604020202020204" pitchFamily="34" charset="0"/>
              </a:rPr>
              <a:t> mod 3</a:t>
            </a:r>
            <a:endParaRPr lang="en-US" sz="2300" i="1" dirty="0">
              <a:solidFill>
                <a:srgbClr val="000099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B9161-071C-4593-A8BC-FDB95551302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Second Solution Continued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i="1" dirty="0"/>
              <a:t>The other machines:</a:t>
            </a:r>
          </a:p>
          <a:p>
            <a:pPr>
              <a:buFontTx/>
              <a:buNone/>
            </a:pPr>
            <a:endParaRPr lang="en-US" i="1" dirty="0"/>
          </a:p>
          <a:p>
            <a:pPr>
              <a:buFontTx/>
              <a:buNone/>
            </a:pPr>
            <a:r>
              <a:rPr lang="en-US" i="1" dirty="0"/>
              <a:t>	</a:t>
            </a:r>
            <a:r>
              <a:rPr lang="en-US" dirty="0">
                <a:solidFill>
                  <a:srgbClr val="000099"/>
                </a:solidFill>
              </a:rPr>
              <a:t>If</a:t>
            </a:r>
            <a:r>
              <a:rPr lang="en-US" i="1" dirty="0">
                <a:solidFill>
                  <a:srgbClr val="000099"/>
                </a:solidFill>
              </a:rPr>
              <a:t> (S + 1) </a:t>
            </a:r>
            <a:r>
              <a:rPr lang="en-US" dirty="0">
                <a:solidFill>
                  <a:srgbClr val="000099"/>
                </a:solidFill>
              </a:rPr>
              <a:t>mod 3 = </a:t>
            </a:r>
            <a:r>
              <a:rPr lang="en-US" i="1" dirty="0">
                <a:solidFill>
                  <a:srgbClr val="000099"/>
                </a:solidFill>
              </a:rPr>
              <a:t>L </a:t>
            </a:r>
            <a:r>
              <a:rPr lang="en-US" dirty="0">
                <a:solidFill>
                  <a:srgbClr val="000099"/>
                </a:solidFill>
              </a:rPr>
              <a:t>then</a:t>
            </a:r>
          </a:p>
          <a:p>
            <a:pPr>
              <a:buFontTx/>
              <a:buNone/>
            </a:pPr>
            <a:r>
              <a:rPr lang="en-US" i="1" dirty="0">
                <a:solidFill>
                  <a:srgbClr val="000099"/>
                </a:solidFill>
              </a:rPr>
              <a:t>		S </a:t>
            </a:r>
            <a:r>
              <a:rPr lang="en-US" dirty="0">
                <a:solidFill>
                  <a:srgbClr val="000099"/>
                </a:solidFill>
              </a:rPr>
              <a:t>:=</a:t>
            </a:r>
            <a:r>
              <a:rPr lang="en-US" i="1" dirty="0">
                <a:solidFill>
                  <a:srgbClr val="000099"/>
                </a:solidFill>
              </a:rPr>
              <a:t> L</a:t>
            </a:r>
          </a:p>
          <a:p>
            <a:pPr>
              <a:buFontTx/>
              <a:buNone/>
            </a:pPr>
            <a:r>
              <a:rPr lang="en-US" i="1" dirty="0">
                <a:solidFill>
                  <a:srgbClr val="000099"/>
                </a:solidFill>
              </a:rPr>
              <a:t>	</a:t>
            </a:r>
          </a:p>
          <a:p>
            <a:pPr>
              <a:buFontTx/>
              <a:buNone/>
            </a:pPr>
            <a:r>
              <a:rPr lang="en-US" i="1" dirty="0">
                <a:solidFill>
                  <a:srgbClr val="000099"/>
                </a:solidFill>
              </a:rPr>
              <a:t>	</a:t>
            </a:r>
            <a:r>
              <a:rPr lang="en-US" dirty="0">
                <a:solidFill>
                  <a:srgbClr val="000099"/>
                </a:solidFill>
              </a:rPr>
              <a:t>If </a:t>
            </a:r>
            <a:r>
              <a:rPr lang="en-US" i="1" dirty="0">
                <a:solidFill>
                  <a:srgbClr val="000099"/>
                </a:solidFill>
              </a:rPr>
              <a:t>(S + 1)</a:t>
            </a:r>
            <a:r>
              <a:rPr lang="en-US" dirty="0">
                <a:solidFill>
                  <a:srgbClr val="000099"/>
                </a:solidFill>
              </a:rPr>
              <a:t> mod 3 =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then</a:t>
            </a:r>
          </a:p>
          <a:p>
            <a:pPr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	</a:t>
            </a:r>
            <a:r>
              <a:rPr lang="en-US" i="1" dirty="0">
                <a:solidFill>
                  <a:srgbClr val="000099"/>
                </a:solidFill>
              </a:rPr>
              <a:t>S</a:t>
            </a:r>
            <a:r>
              <a:rPr lang="en-US" dirty="0">
                <a:solidFill>
                  <a:srgbClr val="000099"/>
                </a:solidFill>
              </a:rPr>
              <a:t> :=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</a:p>
          <a:p>
            <a:pPr>
              <a:buFontTx/>
              <a:buNone/>
            </a:pP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B9161-071C-4593-A8BC-FDB95551302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762000"/>
            <a:ext cx="10668000" cy="5334000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dirty="0"/>
              <a:t>The condition </a:t>
            </a:r>
            <a:r>
              <a:rPr lang="en-US" i="1" dirty="0">
                <a:solidFill>
                  <a:srgbClr val="C00000"/>
                </a:solidFill>
              </a:rPr>
              <a:t>(s + 1)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mod </a:t>
            </a:r>
            <a:r>
              <a:rPr lang="en-US" dirty="0">
                <a:solidFill>
                  <a:srgbClr val="006600"/>
                </a:solidFill>
              </a:rPr>
              <a:t>3</a:t>
            </a:r>
            <a:r>
              <a:rPr lang="en-US" dirty="0"/>
              <a:t> covers the three possible states; for </a:t>
            </a:r>
            <a:r>
              <a:rPr lang="en-US" i="1" dirty="0" smtClean="0">
                <a:solidFill>
                  <a:srgbClr val="C00000"/>
                </a:solidFill>
              </a:rPr>
              <a:t>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= 0, 1, 2</a:t>
            </a:r>
            <a:r>
              <a:rPr lang="en-US" dirty="0"/>
              <a:t>, we have </a:t>
            </a:r>
            <a:endParaRPr lang="en-US" dirty="0" smtClean="0"/>
          </a:p>
          <a:p>
            <a:pPr marL="457200" indent="-457200">
              <a:buNone/>
            </a:pPr>
            <a:r>
              <a:rPr lang="en-US" i="1" dirty="0" smtClean="0">
                <a:solidFill>
                  <a:srgbClr val="C00000"/>
                </a:solidFill>
              </a:rPr>
              <a:t>(</a:t>
            </a:r>
            <a:r>
              <a:rPr lang="en-US" i="1" dirty="0">
                <a:solidFill>
                  <a:srgbClr val="C00000"/>
                </a:solidFill>
              </a:rPr>
              <a:t>s + 1)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mod </a:t>
            </a:r>
            <a:r>
              <a:rPr lang="en-US" dirty="0">
                <a:solidFill>
                  <a:srgbClr val="C00000"/>
                </a:solidFill>
              </a:rPr>
              <a:t>3 = 1, 2, 0</a:t>
            </a:r>
            <a:r>
              <a:rPr lang="en-US" dirty="0"/>
              <a:t>. These result in the </a:t>
            </a:r>
            <a:r>
              <a:rPr lang="en-US" dirty="0" smtClean="0"/>
              <a:t>following </a:t>
            </a:r>
            <a:r>
              <a:rPr lang="en-US" dirty="0"/>
              <a:t>three possibilities:</a:t>
            </a:r>
          </a:p>
          <a:p>
            <a:pPr marL="457200" indent="-457200">
              <a:buFontTx/>
              <a:buAutoNum type="arabicPeriod"/>
            </a:pPr>
            <a:endParaRPr lang="en-US" dirty="0"/>
          </a:p>
          <a:p>
            <a:pPr marL="457200" indent="-457200">
              <a:buFontTx/>
              <a:buAutoNum type="arabicPeriod"/>
            </a:pPr>
            <a:r>
              <a:rPr lang="en-US" dirty="0"/>
              <a:t>If </a:t>
            </a:r>
            <a:r>
              <a:rPr lang="en-US" i="1" dirty="0">
                <a:solidFill>
                  <a:srgbClr val="C00000"/>
                </a:solidFill>
              </a:rPr>
              <a:t>s</a:t>
            </a:r>
            <a:r>
              <a:rPr lang="en-US" dirty="0">
                <a:solidFill>
                  <a:srgbClr val="C00000"/>
                </a:solidFill>
              </a:rPr>
              <a:t> = 0</a:t>
            </a:r>
            <a:r>
              <a:rPr lang="en-US" dirty="0"/>
              <a:t> and </a:t>
            </a:r>
            <a:r>
              <a:rPr lang="en-US" i="1" dirty="0">
                <a:solidFill>
                  <a:srgbClr val="C00000"/>
                </a:solidFill>
              </a:rPr>
              <a:t>r</a:t>
            </a:r>
            <a:r>
              <a:rPr lang="en-US" dirty="0">
                <a:solidFill>
                  <a:srgbClr val="C00000"/>
                </a:solidFill>
              </a:rPr>
              <a:t> = 1</a:t>
            </a:r>
            <a:r>
              <a:rPr lang="en-US" dirty="0"/>
              <a:t>, then the state of </a:t>
            </a:r>
            <a:r>
              <a:rPr lang="en-US" i="1" dirty="0"/>
              <a:t>s</a:t>
            </a:r>
            <a:r>
              <a:rPr lang="en-US" dirty="0"/>
              <a:t> is changes to </a:t>
            </a:r>
            <a:r>
              <a:rPr lang="en-US" dirty="0">
                <a:solidFill>
                  <a:srgbClr val="C00000"/>
                </a:solidFill>
              </a:rPr>
              <a:t>2</a:t>
            </a:r>
            <a:r>
              <a:rPr lang="en-US" dirty="0"/>
              <a:t>.</a:t>
            </a:r>
          </a:p>
          <a:p>
            <a:pPr marL="457200" indent="-457200">
              <a:buFontTx/>
              <a:buAutoNum type="arabicPeriod"/>
            </a:pPr>
            <a:endParaRPr lang="en-US" dirty="0"/>
          </a:p>
          <a:p>
            <a:pPr marL="457200" indent="-457200">
              <a:buFontTx/>
              <a:buAutoNum type="arabicPeriod"/>
            </a:pPr>
            <a:r>
              <a:rPr lang="en-US" dirty="0"/>
              <a:t>If </a:t>
            </a:r>
            <a:r>
              <a:rPr lang="en-US" i="1" dirty="0">
                <a:solidFill>
                  <a:srgbClr val="C00000"/>
                </a:solidFill>
              </a:rPr>
              <a:t>s</a:t>
            </a:r>
            <a:r>
              <a:rPr lang="en-US" dirty="0">
                <a:solidFill>
                  <a:srgbClr val="C00000"/>
                </a:solidFill>
              </a:rPr>
              <a:t> = 1 </a:t>
            </a:r>
            <a:r>
              <a:rPr lang="en-US" dirty="0"/>
              <a:t>and </a:t>
            </a:r>
            <a:r>
              <a:rPr lang="en-US" i="1" dirty="0">
                <a:solidFill>
                  <a:srgbClr val="C00000"/>
                </a:solidFill>
              </a:rPr>
              <a:t>r</a:t>
            </a:r>
            <a:r>
              <a:rPr lang="en-US" dirty="0">
                <a:solidFill>
                  <a:srgbClr val="C00000"/>
                </a:solidFill>
              </a:rPr>
              <a:t> = 2</a:t>
            </a:r>
            <a:r>
              <a:rPr lang="en-US" dirty="0"/>
              <a:t>, then the state of </a:t>
            </a:r>
            <a:r>
              <a:rPr lang="en-US" i="1" dirty="0"/>
              <a:t>s</a:t>
            </a:r>
            <a:r>
              <a:rPr lang="en-US" dirty="0"/>
              <a:t> is changes to </a:t>
            </a:r>
            <a:r>
              <a:rPr lang="en-US" dirty="0">
                <a:solidFill>
                  <a:srgbClr val="C00000"/>
                </a:solidFill>
              </a:rPr>
              <a:t>0</a:t>
            </a:r>
            <a:r>
              <a:rPr lang="en-US" dirty="0"/>
              <a:t>.</a:t>
            </a:r>
          </a:p>
          <a:p>
            <a:pPr marL="457200" indent="-457200">
              <a:buFontTx/>
              <a:buAutoNum type="arabicPeriod"/>
            </a:pPr>
            <a:endParaRPr lang="en-US" dirty="0"/>
          </a:p>
          <a:p>
            <a:pPr marL="457200" indent="-457200">
              <a:buFontTx/>
              <a:buAutoNum type="arabicPeriod"/>
            </a:pPr>
            <a:r>
              <a:rPr lang="en-US" dirty="0"/>
              <a:t>If </a:t>
            </a:r>
            <a:r>
              <a:rPr lang="en-US" i="1" dirty="0">
                <a:solidFill>
                  <a:srgbClr val="C00000"/>
                </a:solidFill>
              </a:rPr>
              <a:t>s</a:t>
            </a:r>
            <a:r>
              <a:rPr lang="en-US" dirty="0">
                <a:solidFill>
                  <a:srgbClr val="C00000"/>
                </a:solidFill>
              </a:rPr>
              <a:t> = 2 </a:t>
            </a:r>
            <a:r>
              <a:rPr lang="en-US" dirty="0"/>
              <a:t>and </a:t>
            </a:r>
            <a:r>
              <a:rPr lang="en-US" i="1" dirty="0">
                <a:solidFill>
                  <a:srgbClr val="C00000"/>
                </a:solidFill>
              </a:rPr>
              <a:t>r</a:t>
            </a:r>
            <a:r>
              <a:rPr lang="en-US" dirty="0">
                <a:solidFill>
                  <a:srgbClr val="C00000"/>
                </a:solidFill>
              </a:rPr>
              <a:t> = 0</a:t>
            </a:r>
            <a:r>
              <a:rPr lang="en-US" dirty="0"/>
              <a:t>, then the state of </a:t>
            </a:r>
            <a:r>
              <a:rPr lang="en-US" i="1" dirty="0"/>
              <a:t>s</a:t>
            </a:r>
            <a:r>
              <a:rPr lang="en-US" dirty="0"/>
              <a:t> is changes to </a:t>
            </a:r>
            <a:r>
              <a:rPr lang="en-US" dirty="0">
                <a:solidFill>
                  <a:srgbClr val="C00000"/>
                </a:solidFill>
              </a:rPr>
              <a:t>1</a:t>
            </a:r>
            <a:r>
              <a:rPr lang="en-US" dirty="0"/>
              <a:t>.</a:t>
            </a:r>
          </a:p>
          <a:p>
            <a:pPr marL="457200" indent="-457200">
              <a:buFontTx/>
              <a:buAutoNum type="arabicPeriod"/>
            </a:pPr>
            <a:endParaRPr lang="en-US" dirty="0"/>
          </a:p>
          <a:p>
            <a:pPr marL="457200" indent="-457200">
              <a:buFontTx/>
              <a:buAutoNum type="arabicPeriod"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B9161-071C-4593-A8BC-FDB95551302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304800"/>
            <a:ext cx="11201399" cy="6172200"/>
          </a:xfrm>
        </p:spPr>
        <p:txBody>
          <a:bodyPr>
            <a:noAutofit/>
          </a:bodyPr>
          <a:lstStyle/>
          <a:p>
            <a:pPr marL="457200" indent="-457200">
              <a:buNone/>
            </a:pPr>
            <a:r>
              <a:rPr lang="en-US" dirty="0" smtClean="0"/>
              <a:t>	The </a:t>
            </a:r>
            <a:r>
              <a:rPr lang="en-US" dirty="0"/>
              <a:t>top machine, machine </a:t>
            </a:r>
            <a:r>
              <a:rPr lang="en-US" i="1" dirty="0">
                <a:solidFill>
                  <a:srgbClr val="C00000"/>
                </a:solidFill>
              </a:rPr>
              <a:t>n – 1</a:t>
            </a:r>
            <a:r>
              <a:rPr lang="en-US" i="1" dirty="0"/>
              <a:t>, </a:t>
            </a:r>
            <a:r>
              <a:rPr lang="en-US" dirty="0"/>
              <a:t>behaves as follows:</a:t>
            </a:r>
          </a:p>
          <a:p>
            <a:pPr marL="1390304" lvl="2" indent="-457200">
              <a:buNone/>
            </a:pPr>
            <a:r>
              <a:rPr lang="en-US" dirty="0">
                <a:solidFill>
                  <a:srgbClr val="006600"/>
                </a:solidFill>
              </a:rPr>
              <a:t>	</a:t>
            </a:r>
            <a:r>
              <a:rPr lang="en-US" dirty="0">
                <a:solidFill>
                  <a:srgbClr val="000099"/>
                </a:solidFill>
              </a:rPr>
              <a:t>If </a:t>
            </a:r>
            <a:r>
              <a:rPr lang="en-US" i="1" dirty="0">
                <a:solidFill>
                  <a:srgbClr val="000099"/>
                </a:solidFill>
              </a:rPr>
              <a:t>L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and </a:t>
            </a:r>
            <a:r>
              <a:rPr lang="en-US" i="1" dirty="0">
                <a:solidFill>
                  <a:srgbClr val="000099"/>
                </a:solidFill>
              </a:rPr>
              <a:t>(L = 1)</a:t>
            </a:r>
            <a:r>
              <a:rPr lang="en-US" dirty="0">
                <a:solidFill>
                  <a:srgbClr val="000099"/>
                </a:solidFill>
              </a:rPr>
              <a:t> mod 3 </a:t>
            </a:r>
            <a:r>
              <a:rPr lang="en-US" dirty="0">
                <a:solidFill>
                  <a:srgbClr val="000099"/>
                </a:solidFill>
                <a:cs typeface="Arial" panose="020B0604020202020204" pitchFamily="34" charset="0"/>
              </a:rPr>
              <a:t>≠ </a:t>
            </a:r>
            <a:r>
              <a:rPr lang="en-US" i="1" dirty="0">
                <a:solidFill>
                  <a:srgbClr val="000099"/>
                </a:solidFill>
                <a:cs typeface="Arial" panose="020B0604020202020204" pitchFamily="34" charset="0"/>
              </a:rPr>
              <a:t>S</a:t>
            </a:r>
            <a:r>
              <a:rPr lang="en-US" dirty="0">
                <a:solidFill>
                  <a:srgbClr val="000099"/>
                </a:solidFill>
                <a:cs typeface="Arial" panose="020B0604020202020204" pitchFamily="34" charset="0"/>
              </a:rPr>
              <a:t> then</a:t>
            </a:r>
          </a:p>
          <a:p>
            <a:pPr marL="1390304" lvl="2" indent="-457200">
              <a:buNone/>
            </a:pPr>
            <a:r>
              <a:rPr lang="en-US" dirty="0">
                <a:solidFill>
                  <a:srgbClr val="000099"/>
                </a:solidFill>
                <a:cs typeface="Arial" panose="020B0604020202020204" pitchFamily="34" charset="0"/>
              </a:rPr>
              <a:t>		</a:t>
            </a:r>
            <a:r>
              <a:rPr lang="en-US" i="1" dirty="0">
                <a:solidFill>
                  <a:srgbClr val="000099"/>
                </a:solidFill>
                <a:cs typeface="Arial" panose="020B0604020202020204" pitchFamily="34" charset="0"/>
              </a:rPr>
              <a:t>S</a:t>
            </a:r>
            <a:r>
              <a:rPr lang="en-US" dirty="0">
                <a:solidFill>
                  <a:srgbClr val="000099"/>
                </a:solidFill>
                <a:cs typeface="Arial" panose="020B0604020202020204" pitchFamily="34" charset="0"/>
              </a:rPr>
              <a:t> := </a:t>
            </a:r>
            <a:r>
              <a:rPr lang="en-US" i="1" dirty="0">
                <a:solidFill>
                  <a:srgbClr val="000099"/>
                </a:solidFill>
                <a:cs typeface="Arial" panose="020B0604020202020204" pitchFamily="34" charset="0"/>
              </a:rPr>
              <a:t>(L + 1)</a:t>
            </a:r>
            <a:r>
              <a:rPr lang="en-US" dirty="0">
                <a:solidFill>
                  <a:srgbClr val="000099"/>
                </a:solidFill>
                <a:cs typeface="Arial" panose="020B0604020202020204" pitchFamily="34" charset="0"/>
              </a:rPr>
              <a:t> mod 3</a:t>
            </a:r>
          </a:p>
          <a:p>
            <a:pPr marL="457200" indent="-457200">
              <a:buNone/>
            </a:pPr>
            <a:endParaRPr lang="en-US" dirty="0">
              <a:solidFill>
                <a:srgbClr val="006600"/>
              </a:solidFill>
              <a:cs typeface="Arial" panose="020B0604020202020204" pitchFamily="34" charset="0"/>
            </a:endParaRPr>
          </a:p>
          <a:p>
            <a:pPr marL="457200" indent="-457200"/>
            <a:r>
              <a:rPr lang="en-US" dirty="0" smtClean="0">
                <a:cs typeface="Arial" panose="020B0604020202020204" pitchFamily="34" charset="0"/>
              </a:rPr>
              <a:t>	The </a:t>
            </a:r>
            <a:r>
              <a:rPr lang="en-US" dirty="0">
                <a:cs typeface="Arial" panose="020B0604020202020204" pitchFamily="34" charset="0"/>
              </a:rPr>
              <a:t>state of the top machine depends upon both its left and </a:t>
            </a:r>
            <a:r>
              <a:rPr lang="en-US" dirty="0" smtClean="0">
                <a:cs typeface="Arial" panose="020B0604020202020204" pitchFamily="34" charset="0"/>
              </a:rPr>
              <a:t>right </a:t>
            </a:r>
            <a:r>
              <a:rPr lang="en-US" dirty="0">
                <a:cs typeface="Arial" panose="020B0604020202020204" pitchFamily="34" charset="0"/>
              </a:rPr>
              <a:t>neighbors (the </a:t>
            </a:r>
            <a:r>
              <a:rPr lang="en-US" dirty="0" smtClean="0">
                <a:cs typeface="Arial" panose="020B0604020202020204" pitchFamily="34" charset="0"/>
              </a:rPr>
              <a:t>bottom machine). The condition specifies that the left neighbor </a:t>
            </a:r>
            <a:r>
              <a:rPr lang="en-US" i="1" dirty="0" smtClean="0">
                <a:solidFill>
                  <a:srgbClr val="C00000"/>
                </a:solidFill>
                <a:cs typeface="Arial" panose="020B0604020202020204" pitchFamily="34" charset="0"/>
              </a:rPr>
              <a:t>(L)</a:t>
            </a:r>
            <a:r>
              <a:rPr lang="en-US" dirty="0" smtClean="0">
                <a:cs typeface="Arial" panose="020B0604020202020204" pitchFamily="34" charset="0"/>
              </a:rPr>
              <a:t> and the right  neighbor </a:t>
            </a:r>
            <a:r>
              <a:rPr lang="en-US" i="1" dirty="0" smtClean="0">
                <a:solidFill>
                  <a:srgbClr val="C00000"/>
                </a:solidFill>
                <a:cs typeface="Arial" panose="020B0604020202020204" pitchFamily="34" charset="0"/>
              </a:rPr>
              <a:t>(R)</a:t>
            </a:r>
            <a:r>
              <a:rPr lang="en-US" dirty="0" smtClean="0">
                <a:cs typeface="Arial" panose="020B0604020202020204" pitchFamily="34" charset="0"/>
              </a:rPr>
              <a:t> should be in the same state and </a:t>
            </a:r>
            <a:r>
              <a:rPr lang="en-US" i="1" dirty="0" smtClean="0">
                <a:solidFill>
                  <a:srgbClr val="C00000"/>
                </a:solidFill>
                <a:cs typeface="Arial" panose="020B0604020202020204" pitchFamily="34" charset="0"/>
              </a:rPr>
              <a:t>(L + 1)</a:t>
            </a:r>
            <a:r>
              <a:rPr lang="en-US" dirty="0" smtClean="0">
                <a:solidFill>
                  <a:srgbClr val="C00000"/>
                </a:solidFill>
                <a:cs typeface="Arial" panose="020B0604020202020204" pitchFamily="34" charset="0"/>
              </a:rPr>
              <a:t> </a:t>
            </a:r>
            <a:r>
              <a:rPr lang="en-US" dirty="0" smtClean="0">
                <a:cs typeface="Arial" panose="020B0604020202020204" pitchFamily="34" charset="0"/>
              </a:rPr>
              <a:t>mod </a:t>
            </a:r>
            <a:r>
              <a:rPr lang="en-US" dirty="0" smtClean="0">
                <a:solidFill>
                  <a:srgbClr val="006600"/>
                </a:solidFill>
                <a:cs typeface="Arial" panose="020B0604020202020204" pitchFamily="34" charset="0"/>
              </a:rPr>
              <a:t>3</a:t>
            </a:r>
            <a:r>
              <a:rPr lang="en-US" dirty="0" smtClean="0">
                <a:cs typeface="Arial" panose="020B0604020202020204" pitchFamily="34" charset="0"/>
              </a:rPr>
              <a:t> should not be equal to </a:t>
            </a:r>
            <a:r>
              <a:rPr lang="en-US" i="1" dirty="0" smtClean="0">
                <a:solidFill>
                  <a:srgbClr val="C00000"/>
                </a:solidFill>
                <a:cs typeface="Arial" panose="020B0604020202020204" pitchFamily="34" charset="0"/>
              </a:rPr>
              <a:t>S</a:t>
            </a:r>
            <a:r>
              <a:rPr lang="en-US" dirty="0" smtClean="0">
                <a:cs typeface="Arial" panose="020B0604020202020204" pitchFamily="34" charset="0"/>
              </a:rPr>
              <a:t>. </a:t>
            </a:r>
          </a:p>
          <a:p>
            <a:pPr marL="457200" indent="-457200">
              <a:buNone/>
            </a:pPr>
            <a:r>
              <a:rPr lang="en-US" dirty="0" smtClean="0">
                <a:cs typeface="Arial" panose="020B0604020202020204" pitchFamily="34" charset="0"/>
              </a:rPr>
              <a:t>	(</a:t>
            </a:r>
            <a:r>
              <a:rPr lang="en-US" dirty="0">
                <a:cs typeface="Arial" panose="020B0604020202020204" pitchFamily="34" charset="0"/>
              </a:rPr>
              <a:t>Note </a:t>
            </a:r>
            <a:r>
              <a:rPr lang="en-US" dirty="0" smtClean="0">
                <a:cs typeface="Arial" panose="020B0604020202020204" pitchFamily="34" charset="0"/>
              </a:rPr>
              <a:t>that </a:t>
            </a:r>
            <a:r>
              <a:rPr lang="en-US" i="1" dirty="0">
                <a:solidFill>
                  <a:srgbClr val="C00000"/>
                </a:solidFill>
                <a:cs typeface="Arial" panose="020B0604020202020204" pitchFamily="34" charset="0"/>
              </a:rPr>
              <a:t>(L + 1)</a:t>
            </a:r>
            <a:r>
              <a:rPr lang="en-US" dirty="0">
                <a:cs typeface="Arial" panose="020B0604020202020204" pitchFamily="34" charset="0"/>
              </a:rPr>
              <a:t> and </a:t>
            </a:r>
            <a:r>
              <a:rPr lang="en-US" dirty="0">
                <a:solidFill>
                  <a:srgbClr val="C00000"/>
                </a:solidFill>
                <a:cs typeface="Arial" panose="020B0604020202020204" pitchFamily="34" charset="0"/>
              </a:rPr>
              <a:t>3</a:t>
            </a:r>
            <a:r>
              <a:rPr lang="en-US" dirty="0">
                <a:cs typeface="Arial" panose="020B0604020202020204" pitchFamily="34" charset="0"/>
              </a:rPr>
              <a:t> is </a:t>
            </a:r>
            <a:r>
              <a:rPr lang="en-US" dirty="0">
                <a:solidFill>
                  <a:srgbClr val="C00000"/>
                </a:solidFill>
                <a:cs typeface="Arial" panose="020B0604020202020204" pitchFamily="34" charset="0"/>
              </a:rPr>
              <a:t>1, 2, 0 </a:t>
            </a:r>
            <a:r>
              <a:rPr lang="en-US" dirty="0">
                <a:cs typeface="Arial" panose="020B0604020202020204" pitchFamily="34" charset="0"/>
              </a:rPr>
              <a:t>when </a:t>
            </a:r>
            <a:r>
              <a:rPr lang="en-US" i="1" dirty="0">
                <a:solidFill>
                  <a:srgbClr val="C00000"/>
                </a:solidFill>
                <a:cs typeface="Arial" panose="020B0604020202020204" pitchFamily="34" charset="0"/>
              </a:rPr>
              <a:t>L</a:t>
            </a:r>
            <a:r>
              <a:rPr lang="en-US" dirty="0">
                <a:cs typeface="Arial" panose="020B0604020202020204" pitchFamily="34" charset="0"/>
              </a:rPr>
              <a:t> is </a:t>
            </a:r>
            <a:r>
              <a:rPr lang="en-US" dirty="0">
                <a:solidFill>
                  <a:srgbClr val="C00000"/>
                </a:solidFill>
                <a:cs typeface="Arial" panose="020B0604020202020204" pitchFamily="34" charset="0"/>
              </a:rPr>
              <a:t>0, 1, 2</a:t>
            </a:r>
            <a:r>
              <a:rPr lang="en-US" dirty="0">
                <a:solidFill>
                  <a:srgbClr val="006600"/>
                </a:solidFill>
                <a:cs typeface="Arial" panose="020B0604020202020204" pitchFamily="34" charset="0"/>
              </a:rPr>
              <a:t>,</a:t>
            </a:r>
            <a:r>
              <a:rPr lang="en-US" dirty="0">
                <a:cs typeface="Arial" panose="020B0604020202020204" pitchFamily="34" charset="0"/>
              </a:rPr>
              <a:t> respectively). Thus </a:t>
            </a:r>
            <a:r>
              <a:rPr lang="en-US" dirty="0" smtClean="0">
                <a:cs typeface="Arial" panose="020B0604020202020204" pitchFamily="34" charset="0"/>
              </a:rPr>
              <a:t>the </a:t>
            </a:r>
            <a:r>
              <a:rPr lang="en-US" dirty="0">
                <a:cs typeface="Arial" panose="020B0604020202020204" pitchFamily="34" charset="0"/>
              </a:rPr>
              <a:t>state of the top machine is as follows:</a:t>
            </a:r>
          </a:p>
          <a:p>
            <a:pPr marL="457200" indent="-457200">
              <a:buClr>
                <a:srgbClr val="000099"/>
              </a:buClr>
              <a:buFontTx/>
              <a:buAutoNum type="arabicPeriod"/>
            </a:pPr>
            <a:endParaRPr lang="en-US" dirty="0">
              <a:solidFill>
                <a:srgbClr val="006600"/>
              </a:solidFill>
              <a:cs typeface="Arial" panose="020B0604020202020204" pitchFamily="34" charset="0"/>
            </a:endParaRPr>
          </a:p>
          <a:p>
            <a:pPr marL="1390304" lvl="2" indent="-457200">
              <a:buClr>
                <a:srgbClr val="000099"/>
              </a:buClr>
              <a:buFontTx/>
              <a:buAutoNum type="arabicPeriod"/>
            </a:pPr>
            <a:r>
              <a:rPr lang="en-US" dirty="0">
                <a:cs typeface="Arial" panose="020B0604020202020204" pitchFamily="34" charset="0"/>
              </a:rPr>
              <a:t>1, </a:t>
            </a:r>
            <a:r>
              <a:rPr lang="en-US" dirty="0">
                <a:solidFill>
                  <a:srgbClr val="000099"/>
                </a:solidFill>
                <a:cs typeface="Arial" panose="020B0604020202020204" pitchFamily="34" charset="0"/>
              </a:rPr>
              <a:t>when its left neighbor is </a:t>
            </a:r>
            <a:r>
              <a:rPr lang="en-US" dirty="0">
                <a:cs typeface="Arial" panose="020B0604020202020204" pitchFamily="34" charset="0"/>
              </a:rPr>
              <a:t>0.</a:t>
            </a:r>
          </a:p>
          <a:p>
            <a:pPr marL="1390304" lvl="2" indent="-457200">
              <a:buClr>
                <a:srgbClr val="000099"/>
              </a:buClr>
              <a:buFontTx/>
              <a:buAutoNum type="arabicPeriod"/>
            </a:pPr>
            <a:r>
              <a:rPr lang="en-US" dirty="0">
                <a:cs typeface="Arial" panose="020B0604020202020204" pitchFamily="34" charset="0"/>
              </a:rPr>
              <a:t>2, </a:t>
            </a:r>
            <a:r>
              <a:rPr lang="en-US" dirty="0">
                <a:solidFill>
                  <a:srgbClr val="000099"/>
                </a:solidFill>
                <a:cs typeface="Arial" panose="020B0604020202020204" pitchFamily="34" charset="0"/>
              </a:rPr>
              <a:t>when its left neighbor is </a:t>
            </a:r>
            <a:r>
              <a:rPr lang="en-US" dirty="0">
                <a:cs typeface="Arial" panose="020B0604020202020204" pitchFamily="34" charset="0"/>
              </a:rPr>
              <a:t>1.</a:t>
            </a:r>
          </a:p>
          <a:p>
            <a:pPr marL="1390304" lvl="2" indent="-457200">
              <a:buClr>
                <a:srgbClr val="000099"/>
              </a:buClr>
              <a:buFontTx/>
              <a:buAutoNum type="arabicPeriod"/>
            </a:pPr>
            <a:r>
              <a:rPr lang="en-US" dirty="0">
                <a:cs typeface="Arial" panose="020B0604020202020204" pitchFamily="34" charset="0"/>
              </a:rPr>
              <a:t>0, </a:t>
            </a:r>
            <a:r>
              <a:rPr lang="en-US" dirty="0">
                <a:solidFill>
                  <a:srgbClr val="000099"/>
                </a:solidFill>
                <a:cs typeface="Arial" panose="020B0604020202020204" pitchFamily="34" charset="0"/>
              </a:rPr>
              <a:t>when its left neighbor is </a:t>
            </a:r>
            <a:r>
              <a:rPr lang="en-US" dirty="0">
                <a:cs typeface="Arial" panose="020B0604020202020204" pitchFamily="34" charset="0"/>
              </a:rPr>
              <a:t>2.</a:t>
            </a:r>
            <a:endParaRPr lang="en-US" i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B9161-071C-4593-A8BC-FDB95551302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5" name="Rectangle 3"/>
          <p:cNvSpPr>
            <a:spLocks noGrp="1" noChangeArrowheads="1"/>
          </p:cNvSpPr>
          <p:nvPr>
            <p:ph idx="1"/>
          </p:nvPr>
        </p:nvSpPr>
        <p:spPr>
          <a:xfrm>
            <a:off x="762001" y="533400"/>
            <a:ext cx="10820398" cy="5562600"/>
          </a:xfrm>
        </p:spPr>
        <p:txBody>
          <a:bodyPr>
            <a:noAutofit/>
          </a:bodyPr>
          <a:lstStyle/>
          <a:p>
            <a:pPr marL="457200" indent="-457200">
              <a:buNone/>
            </a:pPr>
            <a:r>
              <a:rPr lang="en-US" dirty="0"/>
              <a:t>All other machines behave as follows:</a:t>
            </a:r>
          </a:p>
          <a:p>
            <a:pPr marL="1390304" lvl="2" indent="-457200">
              <a:buNone/>
            </a:pPr>
            <a:r>
              <a:rPr lang="en-US" dirty="0" smtClean="0">
                <a:solidFill>
                  <a:srgbClr val="000099"/>
                </a:solidFill>
              </a:rPr>
              <a:t>If </a:t>
            </a:r>
            <a:r>
              <a:rPr lang="en-US" i="1" dirty="0">
                <a:solidFill>
                  <a:srgbClr val="000099"/>
                </a:solidFill>
              </a:rPr>
              <a:t>(S + 1)</a:t>
            </a:r>
            <a:r>
              <a:rPr lang="en-US" dirty="0">
                <a:solidFill>
                  <a:srgbClr val="000099"/>
                </a:solidFill>
              </a:rPr>
              <a:t> mod 3 = </a:t>
            </a:r>
            <a:r>
              <a:rPr lang="en-US" i="1" dirty="0">
                <a:solidFill>
                  <a:srgbClr val="000099"/>
                </a:solidFill>
              </a:rPr>
              <a:t>L</a:t>
            </a:r>
            <a:r>
              <a:rPr lang="en-US" dirty="0">
                <a:solidFill>
                  <a:srgbClr val="000099"/>
                </a:solidFill>
              </a:rPr>
              <a:t> then</a:t>
            </a:r>
          </a:p>
          <a:p>
            <a:pPr marL="1390304" lvl="2" indent="-457200">
              <a:buNone/>
            </a:pPr>
            <a:r>
              <a:rPr lang="en-US" dirty="0">
                <a:solidFill>
                  <a:srgbClr val="000099"/>
                </a:solidFill>
              </a:rPr>
              <a:t>	</a:t>
            </a:r>
            <a:r>
              <a:rPr lang="en-US" i="1" dirty="0">
                <a:solidFill>
                  <a:srgbClr val="000099"/>
                </a:solidFill>
              </a:rPr>
              <a:t>S</a:t>
            </a:r>
            <a:r>
              <a:rPr lang="en-US" dirty="0">
                <a:solidFill>
                  <a:srgbClr val="000099"/>
                </a:solidFill>
              </a:rPr>
              <a:t> := </a:t>
            </a:r>
            <a:r>
              <a:rPr lang="en-US" i="1" dirty="0">
                <a:solidFill>
                  <a:srgbClr val="000099"/>
                </a:solidFill>
              </a:rPr>
              <a:t>L</a:t>
            </a:r>
          </a:p>
          <a:p>
            <a:pPr marL="1390304" lvl="2" indent="-457200">
              <a:buNone/>
            </a:pPr>
            <a:r>
              <a:rPr lang="en-US" dirty="0">
                <a:solidFill>
                  <a:srgbClr val="000099"/>
                </a:solidFill>
              </a:rPr>
              <a:t>If </a:t>
            </a:r>
            <a:r>
              <a:rPr lang="en-US" i="1" dirty="0">
                <a:solidFill>
                  <a:srgbClr val="000099"/>
                </a:solidFill>
              </a:rPr>
              <a:t>(S + 1)</a:t>
            </a:r>
            <a:r>
              <a:rPr lang="en-US" dirty="0">
                <a:solidFill>
                  <a:srgbClr val="000099"/>
                </a:solidFill>
              </a:rPr>
              <a:t> mod 3 =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then</a:t>
            </a:r>
          </a:p>
          <a:p>
            <a:pPr marL="1390304" lvl="2" indent="-457200">
              <a:buNone/>
            </a:pPr>
            <a:r>
              <a:rPr lang="en-US" dirty="0">
                <a:solidFill>
                  <a:srgbClr val="000099"/>
                </a:solidFill>
              </a:rPr>
              <a:t>	</a:t>
            </a:r>
            <a:r>
              <a:rPr lang="en-US" i="1" dirty="0">
                <a:solidFill>
                  <a:srgbClr val="000099"/>
                </a:solidFill>
              </a:rPr>
              <a:t>S</a:t>
            </a:r>
            <a:r>
              <a:rPr lang="en-US" dirty="0">
                <a:solidFill>
                  <a:srgbClr val="000099"/>
                </a:solidFill>
              </a:rPr>
              <a:t> :=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</a:p>
          <a:p>
            <a:pPr marL="457200" indent="-457200">
              <a:buNone/>
            </a:pPr>
            <a:r>
              <a:rPr lang="en-US" dirty="0"/>
              <a:t>While finding out the state of the other machines (</a:t>
            </a:r>
            <a:r>
              <a:rPr lang="en-US" dirty="0">
                <a:solidFill>
                  <a:srgbClr val="000099"/>
                </a:solidFill>
              </a:rPr>
              <a:t>machines </a:t>
            </a:r>
            <a:r>
              <a:rPr lang="en-US" dirty="0" smtClean="0">
                <a:solidFill>
                  <a:srgbClr val="000099"/>
                </a:solidFill>
              </a:rPr>
              <a:t>1 and </a:t>
            </a:r>
            <a:r>
              <a:rPr lang="en-US" dirty="0">
                <a:solidFill>
                  <a:srgbClr val="000099"/>
                </a:solidFill>
              </a:rPr>
              <a:t>2 in the example </a:t>
            </a:r>
            <a:endParaRPr lang="en-US" dirty="0" smtClean="0">
              <a:solidFill>
                <a:srgbClr val="000099"/>
              </a:solidFill>
            </a:endParaRPr>
          </a:p>
          <a:p>
            <a:pPr marL="457200" indent="-457200">
              <a:buNone/>
            </a:pPr>
            <a:r>
              <a:rPr lang="en-US" dirty="0" smtClean="0">
                <a:solidFill>
                  <a:srgbClr val="000099"/>
                </a:solidFill>
              </a:rPr>
              <a:t>below</a:t>
            </a:r>
            <a:r>
              <a:rPr lang="en-US" dirty="0"/>
              <a:t>), we first compare the state of a </a:t>
            </a:r>
            <a:r>
              <a:rPr lang="en-US" dirty="0" smtClean="0"/>
              <a:t>machine </a:t>
            </a:r>
            <a:r>
              <a:rPr lang="en-US" dirty="0"/>
              <a:t>with its left neighbor:</a:t>
            </a:r>
          </a:p>
          <a:p>
            <a:pPr marL="1390304" lvl="2" indent="-457200">
              <a:buClr>
                <a:schemeClr val="tx1"/>
              </a:buClr>
              <a:buFontTx/>
              <a:buAutoNum type="arabicPeriod"/>
            </a:pPr>
            <a:endParaRPr lang="en-US" dirty="0">
              <a:solidFill>
                <a:srgbClr val="006600"/>
              </a:solidFill>
            </a:endParaRPr>
          </a:p>
          <a:p>
            <a:pPr marL="1390304" lvl="2" indent="-457200">
              <a:buClr>
                <a:srgbClr val="000099"/>
              </a:buClr>
              <a:buFontTx/>
              <a:buAutoNum type="arabicPeriod"/>
            </a:pPr>
            <a:r>
              <a:rPr lang="en-US" dirty="0">
                <a:solidFill>
                  <a:srgbClr val="000099"/>
                </a:solidFill>
              </a:rPr>
              <a:t>If </a:t>
            </a:r>
            <a:r>
              <a:rPr lang="en-US" i="1" dirty="0">
                <a:solidFill>
                  <a:srgbClr val="000099"/>
                </a:solidFill>
              </a:rPr>
              <a:t>s</a:t>
            </a:r>
            <a:r>
              <a:rPr lang="en-US" dirty="0">
                <a:solidFill>
                  <a:srgbClr val="000099"/>
                </a:solidFill>
              </a:rPr>
              <a:t> = 0 and </a:t>
            </a:r>
            <a:r>
              <a:rPr lang="en-US" i="1" dirty="0">
                <a:solidFill>
                  <a:srgbClr val="000099"/>
                </a:solidFill>
              </a:rPr>
              <a:t>L</a:t>
            </a:r>
            <a:r>
              <a:rPr lang="en-US" dirty="0">
                <a:solidFill>
                  <a:srgbClr val="000099"/>
                </a:solidFill>
              </a:rPr>
              <a:t> = 1, then </a:t>
            </a:r>
            <a:r>
              <a:rPr lang="en-US" i="1" dirty="0">
                <a:solidFill>
                  <a:srgbClr val="000099"/>
                </a:solidFill>
              </a:rPr>
              <a:t>s</a:t>
            </a:r>
            <a:r>
              <a:rPr lang="en-US" dirty="0">
                <a:solidFill>
                  <a:srgbClr val="000099"/>
                </a:solidFill>
              </a:rPr>
              <a:t> = 0.</a:t>
            </a:r>
          </a:p>
          <a:p>
            <a:pPr marL="1390304" lvl="2" indent="-457200">
              <a:buClr>
                <a:srgbClr val="000099"/>
              </a:buClr>
              <a:buFontTx/>
              <a:buAutoNum type="arabicPeriod"/>
            </a:pPr>
            <a:r>
              <a:rPr lang="en-US" dirty="0">
                <a:solidFill>
                  <a:srgbClr val="000099"/>
                </a:solidFill>
              </a:rPr>
              <a:t>If </a:t>
            </a:r>
            <a:r>
              <a:rPr lang="en-US" i="1" dirty="0">
                <a:solidFill>
                  <a:srgbClr val="000099"/>
                </a:solidFill>
              </a:rPr>
              <a:t>s</a:t>
            </a:r>
            <a:r>
              <a:rPr lang="en-US" dirty="0">
                <a:solidFill>
                  <a:srgbClr val="000099"/>
                </a:solidFill>
              </a:rPr>
              <a:t> = 1 and </a:t>
            </a:r>
            <a:r>
              <a:rPr lang="en-US" i="1" dirty="0">
                <a:solidFill>
                  <a:srgbClr val="000099"/>
                </a:solidFill>
              </a:rPr>
              <a:t>L</a:t>
            </a:r>
            <a:r>
              <a:rPr lang="en-US" dirty="0">
                <a:solidFill>
                  <a:srgbClr val="000099"/>
                </a:solidFill>
              </a:rPr>
              <a:t> = 2, then </a:t>
            </a:r>
            <a:r>
              <a:rPr lang="en-US" i="1" dirty="0">
                <a:solidFill>
                  <a:srgbClr val="000099"/>
                </a:solidFill>
              </a:rPr>
              <a:t>s</a:t>
            </a:r>
            <a:r>
              <a:rPr lang="en-US" dirty="0">
                <a:solidFill>
                  <a:srgbClr val="000099"/>
                </a:solidFill>
              </a:rPr>
              <a:t> = 2.</a:t>
            </a:r>
          </a:p>
          <a:p>
            <a:pPr marL="1390304" lvl="2" indent="-457200">
              <a:buClr>
                <a:srgbClr val="000099"/>
              </a:buClr>
              <a:buFontTx/>
              <a:buAutoNum type="arabicPeriod"/>
            </a:pPr>
            <a:r>
              <a:rPr lang="en-US" dirty="0">
                <a:solidFill>
                  <a:srgbClr val="000099"/>
                </a:solidFill>
              </a:rPr>
              <a:t>If </a:t>
            </a:r>
            <a:r>
              <a:rPr lang="en-US" i="1" dirty="0">
                <a:solidFill>
                  <a:srgbClr val="000099"/>
                </a:solidFill>
              </a:rPr>
              <a:t>s</a:t>
            </a:r>
            <a:r>
              <a:rPr lang="en-US" dirty="0">
                <a:solidFill>
                  <a:srgbClr val="000099"/>
                </a:solidFill>
              </a:rPr>
              <a:t> = 2 and </a:t>
            </a:r>
            <a:r>
              <a:rPr lang="en-US" i="1" dirty="0">
                <a:solidFill>
                  <a:srgbClr val="000099"/>
                </a:solidFill>
              </a:rPr>
              <a:t>L</a:t>
            </a:r>
            <a:r>
              <a:rPr lang="en-US" dirty="0">
                <a:solidFill>
                  <a:srgbClr val="000099"/>
                </a:solidFill>
              </a:rPr>
              <a:t> = 0, then </a:t>
            </a:r>
            <a:r>
              <a:rPr lang="en-US" i="1" dirty="0">
                <a:solidFill>
                  <a:srgbClr val="000099"/>
                </a:solidFill>
              </a:rPr>
              <a:t>s</a:t>
            </a:r>
            <a:r>
              <a:rPr lang="en-US" dirty="0">
                <a:solidFill>
                  <a:srgbClr val="000099"/>
                </a:solidFill>
              </a:rPr>
              <a:t> = 1.</a:t>
            </a:r>
          </a:p>
          <a:p>
            <a:pPr marL="457200" indent="-457200">
              <a:buFontTx/>
              <a:buAutoNum type="arabicPeriod"/>
            </a:pP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B9161-071C-4593-A8BC-FDB95551302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Special networks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idx="1"/>
          </p:nvPr>
        </p:nvSpPr>
        <p:spPr>
          <a:xfrm>
            <a:off x="507999" y="914401"/>
            <a:ext cx="11277600" cy="5211764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FontTx/>
              <a:buNone/>
            </a:pPr>
            <a:r>
              <a:rPr lang="en-US" dirty="0"/>
              <a:t>Ghosh found that there are special networks, where the number of states required by each processor is two.</a:t>
            </a:r>
          </a:p>
          <a:p>
            <a:pPr>
              <a:lnSpc>
                <a:spcPct val="110000"/>
              </a:lnSpc>
              <a:buFontTx/>
              <a:buNone/>
            </a:pPr>
            <a:endParaRPr lang="en-US" dirty="0"/>
          </a:p>
          <a:p>
            <a:pPr>
              <a:lnSpc>
                <a:spcPct val="110000"/>
              </a:lnSpc>
              <a:buFontTx/>
              <a:buNone/>
            </a:pPr>
            <a:r>
              <a:rPr lang="en-US" u="sng" dirty="0">
                <a:solidFill>
                  <a:srgbClr val="990033"/>
                </a:solidFill>
              </a:rPr>
              <a:t>Ghosh’s solution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dirty="0"/>
              <a:t>All nodes (machines) in the network shown in Figure </a:t>
            </a:r>
            <a:r>
              <a:rPr lang="en-US" dirty="0" smtClean="0"/>
              <a:t>require </a:t>
            </a:r>
            <a:r>
              <a:rPr lang="en-US" dirty="0"/>
              <a:t>only two states. However, a node needs to use </a:t>
            </a:r>
            <a:r>
              <a:rPr lang="en-US" dirty="0" smtClean="0"/>
              <a:t>information </a:t>
            </a:r>
            <a:r>
              <a:rPr lang="en-US" dirty="0"/>
              <a:t>from all of its neighbors. Let </a:t>
            </a:r>
            <a:r>
              <a:rPr lang="en-US" i="1" dirty="0">
                <a:solidFill>
                  <a:srgbClr val="000099"/>
                </a:solidFill>
              </a:rPr>
              <a:t>s[</a:t>
            </a:r>
            <a:r>
              <a:rPr lang="en-US" i="1" dirty="0" err="1">
                <a:solidFill>
                  <a:srgbClr val="000099"/>
                </a:solidFill>
              </a:rPr>
              <a:t>i</a:t>
            </a:r>
            <a:r>
              <a:rPr lang="en-US" i="1" dirty="0">
                <a:solidFill>
                  <a:srgbClr val="000099"/>
                </a:solidFill>
              </a:rPr>
              <a:t>]</a:t>
            </a:r>
            <a:r>
              <a:rPr lang="en-US" i="1" dirty="0"/>
              <a:t> </a:t>
            </a:r>
            <a:r>
              <a:rPr lang="en-US" dirty="0"/>
              <a:t>denote the </a:t>
            </a:r>
            <a:r>
              <a:rPr lang="en-US" dirty="0" smtClean="0"/>
              <a:t>state </a:t>
            </a:r>
            <a:r>
              <a:rPr lang="en-US" dirty="0"/>
              <a:t>of machine </a:t>
            </a:r>
            <a:r>
              <a:rPr lang="en-US" i="1" dirty="0" err="1">
                <a:solidFill>
                  <a:srgbClr val="006600"/>
                </a:solidFill>
              </a:rPr>
              <a:t>i</a:t>
            </a:r>
            <a:r>
              <a:rPr lang="en-US" dirty="0"/>
              <a:t>. There are two possible states for each </a:t>
            </a:r>
            <a:r>
              <a:rPr lang="en-US" dirty="0" smtClean="0"/>
              <a:t>machine</a:t>
            </a:r>
            <a:r>
              <a:rPr lang="en-US" dirty="0"/>
              <a:t>, </a:t>
            </a:r>
            <a:r>
              <a:rPr lang="en-US" dirty="0">
                <a:solidFill>
                  <a:srgbClr val="000099"/>
                </a:solidFill>
              </a:rPr>
              <a:t>0</a:t>
            </a:r>
            <a:r>
              <a:rPr lang="en-US" dirty="0"/>
              <a:t> and </a:t>
            </a:r>
            <a:r>
              <a:rPr lang="en-US" dirty="0">
                <a:solidFill>
                  <a:srgbClr val="000099"/>
                </a:solidFill>
              </a:rPr>
              <a:t>1</a:t>
            </a:r>
            <a:r>
              <a:rPr lang="en-US" dirty="0"/>
              <a:t>. In the algorithms let </a:t>
            </a:r>
            <a:r>
              <a:rPr lang="en-US" i="1" dirty="0">
                <a:solidFill>
                  <a:srgbClr val="006600"/>
                </a:solidFill>
              </a:rPr>
              <a:t>b</a:t>
            </a:r>
            <a:r>
              <a:rPr lang="en-US" i="1" dirty="0"/>
              <a:t> </a:t>
            </a:r>
            <a:r>
              <a:rPr lang="en-US" dirty="0"/>
              <a:t>denote an </a:t>
            </a:r>
            <a:r>
              <a:rPr lang="en-US" dirty="0" err="1" smtClean="0"/>
              <a:t>rbitrary</a:t>
            </a:r>
            <a:r>
              <a:rPr lang="en-US" dirty="0" smtClean="0"/>
              <a:t> state </a:t>
            </a:r>
            <a:r>
              <a:rPr lang="en-US" dirty="0"/>
              <a:t>(</a:t>
            </a:r>
            <a:r>
              <a:rPr lang="en-US" dirty="0">
                <a:solidFill>
                  <a:srgbClr val="000099"/>
                </a:solidFill>
              </a:rPr>
              <a:t>0 or 1</a:t>
            </a:r>
            <a:r>
              <a:rPr lang="en-US" dirty="0"/>
              <a:t>) and   denote the complementary state of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endParaRPr lang="en-US" b="0" i="1" dirty="0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B9161-071C-4593-A8BC-FDB95551302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500062"/>
            <a:ext cx="10667999" cy="5900737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  <a:buFontTx/>
              <a:buNone/>
            </a:pPr>
            <a:r>
              <a:rPr lang="en-US" sz="2300" dirty="0"/>
              <a:t>For machine 0: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300" dirty="0"/>
              <a:t>	</a:t>
            </a:r>
            <a:r>
              <a:rPr lang="en-US" sz="2300" dirty="0">
                <a:solidFill>
                  <a:srgbClr val="000099"/>
                </a:solidFill>
              </a:rPr>
              <a:t>If (</a:t>
            </a:r>
            <a:r>
              <a:rPr lang="en-US" sz="2300" i="1" dirty="0">
                <a:solidFill>
                  <a:srgbClr val="000099"/>
                </a:solidFill>
              </a:rPr>
              <a:t>s</a:t>
            </a:r>
            <a:r>
              <a:rPr lang="en-US" sz="2300" dirty="0">
                <a:solidFill>
                  <a:srgbClr val="000099"/>
                </a:solidFill>
              </a:rPr>
              <a:t>[0], </a:t>
            </a:r>
            <a:r>
              <a:rPr lang="en-US" sz="2300" i="1" dirty="0">
                <a:solidFill>
                  <a:srgbClr val="000099"/>
                </a:solidFill>
              </a:rPr>
              <a:t>s</a:t>
            </a:r>
            <a:r>
              <a:rPr lang="en-US" sz="2300" dirty="0">
                <a:solidFill>
                  <a:srgbClr val="000099"/>
                </a:solidFill>
              </a:rPr>
              <a:t>[1]) = (    , </a:t>
            </a:r>
            <a:r>
              <a:rPr lang="en-US" sz="2300" i="1" dirty="0">
                <a:solidFill>
                  <a:srgbClr val="000099"/>
                </a:solidFill>
              </a:rPr>
              <a:t>b</a:t>
            </a:r>
            <a:r>
              <a:rPr lang="en-US" sz="2300" dirty="0">
                <a:solidFill>
                  <a:srgbClr val="000099"/>
                </a:solidFill>
              </a:rPr>
              <a:t>) then </a:t>
            </a:r>
            <a:r>
              <a:rPr lang="en-US" sz="2300" i="1" dirty="0">
                <a:solidFill>
                  <a:srgbClr val="000099"/>
                </a:solidFill>
              </a:rPr>
              <a:t>s</a:t>
            </a:r>
            <a:r>
              <a:rPr lang="en-US" sz="2300" dirty="0">
                <a:solidFill>
                  <a:srgbClr val="000099"/>
                </a:solidFill>
              </a:rPr>
              <a:t>[0] := </a:t>
            </a:r>
            <a:r>
              <a:rPr lang="en-US" sz="2300" i="1" dirty="0">
                <a:solidFill>
                  <a:srgbClr val="000099"/>
                </a:solidFill>
              </a:rPr>
              <a:t>b</a:t>
            </a:r>
          </a:p>
          <a:p>
            <a:pPr>
              <a:spcAft>
                <a:spcPts val="0"/>
              </a:spcAft>
              <a:buFontTx/>
              <a:buNone/>
            </a:pPr>
            <a:endParaRPr lang="en-US" sz="2300" i="1" dirty="0">
              <a:solidFill>
                <a:srgbClr val="006600"/>
              </a:solidFill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300" dirty="0"/>
              <a:t>For machine 2</a:t>
            </a:r>
            <a:r>
              <a:rPr lang="en-US" sz="2300" i="1" dirty="0"/>
              <a:t>n</a:t>
            </a:r>
            <a:r>
              <a:rPr lang="en-US" sz="2300" dirty="0"/>
              <a:t> – 1: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300" dirty="0"/>
              <a:t>	</a:t>
            </a:r>
            <a:r>
              <a:rPr lang="en-US" sz="2300" dirty="0">
                <a:solidFill>
                  <a:srgbClr val="000099"/>
                </a:solidFill>
              </a:rPr>
              <a:t>If (</a:t>
            </a:r>
            <a:r>
              <a:rPr lang="en-US" sz="2300" i="1" dirty="0">
                <a:solidFill>
                  <a:srgbClr val="000099"/>
                </a:solidFill>
              </a:rPr>
              <a:t>s</a:t>
            </a:r>
            <a:r>
              <a:rPr lang="en-US" sz="2300" dirty="0">
                <a:solidFill>
                  <a:srgbClr val="000099"/>
                </a:solidFill>
              </a:rPr>
              <a:t>[2</a:t>
            </a:r>
            <a:r>
              <a:rPr lang="en-US" sz="2300" i="1" dirty="0">
                <a:solidFill>
                  <a:srgbClr val="000099"/>
                </a:solidFill>
              </a:rPr>
              <a:t>n</a:t>
            </a:r>
            <a:r>
              <a:rPr lang="en-US" sz="2300" dirty="0">
                <a:solidFill>
                  <a:srgbClr val="000099"/>
                </a:solidFill>
              </a:rPr>
              <a:t> - 1], </a:t>
            </a:r>
            <a:r>
              <a:rPr lang="en-US" sz="2300" i="1" dirty="0">
                <a:solidFill>
                  <a:srgbClr val="000099"/>
                </a:solidFill>
              </a:rPr>
              <a:t>s</a:t>
            </a:r>
            <a:r>
              <a:rPr lang="en-US" sz="2300" dirty="0">
                <a:solidFill>
                  <a:srgbClr val="000099"/>
                </a:solidFill>
              </a:rPr>
              <a:t>[2</a:t>
            </a:r>
            <a:r>
              <a:rPr lang="en-US" sz="2300" i="1" dirty="0">
                <a:solidFill>
                  <a:srgbClr val="000099"/>
                </a:solidFill>
              </a:rPr>
              <a:t>n</a:t>
            </a:r>
            <a:r>
              <a:rPr lang="en-US" sz="2300" dirty="0">
                <a:solidFill>
                  <a:srgbClr val="000099"/>
                </a:solidFill>
              </a:rPr>
              <a:t> - 2]) = (b, b) then </a:t>
            </a:r>
            <a:r>
              <a:rPr lang="en-US" sz="2300" i="1" dirty="0">
                <a:solidFill>
                  <a:srgbClr val="000099"/>
                </a:solidFill>
              </a:rPr>
              <a:t>s</a:t>
            </a:r>
            <a:r>
              <a:rPr lang="en-US" sz="2300" dirty="0">
                <a:solidFill>
                  <a:srgbClr val="000099"/>
                </a:solidFill>
              </a:rPr>
              <a:t>[2</a:t>
            </a:r>
            <a:r>
              <a:rPr lang="en-US" sz="2300" i="1" dirty="0">
                <a:solidFill>
                  <a:srgbClr val="000099"/>
                </a:solidFill>
              </a:rPr>
              <a:t>n</a:t>
            </a:r>
            <a:r>
              <a:rPr lang="en-US" sz="2300" dirty="0">
                <a:solidFill>
                  <a:srgbClr val="000099"/>
                </a:solidFill>
              </a:rPr>
              <a:t> - 1]: = </a:t>
            </a:r>
            <a:r>
              <a:rPr lang="en-US" sz="2300" i="1" dirty="0">
                <a:solidFill>
                  <a:srgbClr val="000099"/>
                </a:solidFill>
              </a:rPr>
              <a:t> </a:t>
            </a:r>
          </a:p>
          <a:p>
            <a:pPr>
              <a:spcAft>
                <a:spcPts val="0"/>
              </a:spcAft>
              <a:buFontTx/>
              <a:buNone/>
            </a:pPr>
            <a:endParaRPr lang="en-US" sz="2300" i="1" dirty="0">
              <a:solidFill>
                <a:srgbClr val="006600"/>
              </a:solidFill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300" dirty="0"/>
              <a:t>For even numbered machines: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300" dirty="0"/>
              <a:t>	</a:t>
            </a:r>
            <a:r>
              <a:rPr lang="en-US" sz="2300" dirty="0">
                <a:solidFill>
                  <a:srgbClr val="000099"/>
                </a:solidFill>
              </a:rPr>
              <a:t>If (</a:t>
            </a:r>
            <a:r>
              <a:rPr lang="en-US" sz="2300" i="1" dirty="0">
                <a:solidFill>
                  <a:srgbClr val="000099"/>
                </a:solidFill>
              </a:rPr>
              <a:t>s</a:t>
            </a:r>
            <a:r>
              <a:rPr lang="en-US" sz="2300" dirty="0">
                <a:solidFill>
                  <a:srgbClr val="000099"/>
                </a:solidFill>
              </a:rPr>
              <a:t>[2</a:t>
            </a:r>
            <a:r>
              <a:rPr lang="en-US" sz="2300" i="1" dirty="0">
                <a:solidFill>
                  <a:srgbClr val="000099"/>
                </a:solidFill>
              </a:rPr>
              <a:t>i</a:t>
            </a:r>
            <a:r>
              <a:rPr lang="en-US" sz="2300" dirty="0">
                <a:solidFill>
                  <a:srgbClr val="000099"/>
                </a:solidFill>
              </a:rPr>
              <a:t> - 2], </a:t>
            </a:r>
            <a:r>
              <a:rPr lang="en-US" sz="2300" i="1" dirty="0">
                <a:solidFill>
                  <a:srgbClr val="000099"/>
                </a:solidFill>
              </a:rPr>
              <a:t>s</a:t>
            </a:r>
            <a:r>
              <a:rPr lang="en-US" sz="2300" dirty="0">
                <a:solidFill>
                  <a:srgbClr val="000099"/>
                </a:solidFill>
              </a:rPr>
              <a:t>[2</a:t>
            </a:r>
            <a:r>
              <a:rPr lang="en-US" sz="2300" i="1" dirty="0">
                <a:solidFill>
                  <a:srgbClr val="000099"/>
                </a:solidFill>
              </a:rPr>
              <a:t>i</a:t>
            </a:r>
            <a:r>
              <a:rPr lang="en-US" sz="2300" dirty="0">
                <a:solidFill>
                  <a:srgbClr val="000099"/>
                </a:solidFill>
              </a:rPr>
              <a:t> - 1], </a:t>
            </a:r>
            <a:r>
              <a:rPr lang="en-US" sz="2300" i="1" dirty="0">
                <a:solidFill>
                  <a:srgbClr val="000099"/>
                </a:solidFill>
              </a:rPr>
              <a:t>s</a:t>
            </a:r>
            <a:r>
              <a:rPr lang="en-US" sz="2300" dirty="0">
                <a:solidFill>
                  <a:srgbClr val="000099"/>
                </a:solidFill>
              </a:rPr>
              <a:t>[2</a:t>
            </a:r>
            <a:r>
              <a:rPr lang="en-US" sz="2300" i="1" dirty="0">
                <a:solidFill>
                  <a:srgbClr val="000099"/>
                </a:solidFill>
              </a:rPr>
              <a:t>i</a:t>
            </a:r>
            <a:r>
              <a:rPr lang="en-US" sz="2300" dirty="0">
                <a:solidFill>
                  <a:srgbClr val="000099"/>
                </a:solidFill>
              </a:rPr>
              <a:t>], </a:t>
            </a:r>
            <a:r>
              <a:rPr lang="en-US" sz="2300" i="1" dirty="0">
                <a:solidFill>
                  <a:srgbClr val="000099"/>
                </a:solidFill>
              </a:rPr>
              <a:t>s</a:t>
            </a:r>
            <a:r>
              <a:rPr lang="en-US" sz="2300" dirty="0">
                <a:solidFill>
                  <a:srgbClr val="000099"/>
                </a:solidFill>
              </a:rPr>
              <a:t>[2</a:t>
            </a:r>
            <a:r>
              <a:rPr lang="en-US" sz="2300" i="1" dirty="0">
                <a:solidFill>
                  <a:srgbClr val="000099"/>
                </a:solidFill>
              </a:rPr>
              <a:t>i</a:t>
            </a:r>
            <a:r>
              <a:rPr lang="en-US" sz="2300" dirty="0">
                <a:solidFill>
                  <a:srgbClr val="000099"/>
                </a:solidFill>
              </a:rPr>
              <a:t> + 1])</a:t>
            </a:r>
            <a:r>
              <a:rPr lang="en-US" sz="2300" i="1" dirty="0">
                <a:solidFill>
                  <a:srgbClr val="000099"/>
                </a:solidFill>
              </a:rPr>
              <a:t> = (b, b,   , b) </a:t>
            </a:r>
            <a:r>
              <a:rPr lang="en-US" sz="2300" dirty="0">
                <a:solidFill>
                  <a:srgbClr val="000099"/>
                </a:solidFill>
              </a:rPr>
              <a:t>then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300" dirty="0">
                <a:solidFill>
                  <a:srgbClr val="000099"/>
                </a:solidFill>
              </a:rPr>
              <a:t>	s[2i]: = b</a:t>
            </a:r>
          </a:p>
          <a:p>
            <a:pPr>
              <a:spcAft>
                <a:spcPts val="0"/>
              </a:spcAft>
              <a:buFontTx/>
              <a:buNone/>
            </a:pPr>
            <a:endParaRPr lang="en-US" sz="2300" dirty="0">
              <a:solidFill>
                <a:srgbClr val="006600"/>
              </a:solidFill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300" dirty="0"/>
              <a:t>For odd numbered machines: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300" dirty="0"/>
              <a:t>	</a:t>
            </a:r>
            <a:r>
              <a:rPr lang="en-US" sz="2300" dirty="0">
                <a:solidFill>
                  <a:srgbClr val="000099"/>
                </a:solidFill>
              </a:rPr>
              <a:t>If (</a:t>
            </a:r>
            <a:r>
              <a:rPr lang="en-US" sz="2300" i="1" dirty="0">
                <a:solidFill>
                  <a:srgbClr val="000099"/>
                </a:solidFill>
              </a:rPr>
              <a:t>s</a:t>
            </a:r>
            <a:r>
              <a:rPr lang="en-US" sz="2300" dirty="0">
                <a:solidFill>
                  <a:srgbClr val="000099"/>
                </a:solidFill>
              </a:rPr>
              <a:t>[2</a:t>
            </a:r>
            <a:r>
              <a:rPr lang="en-US" sz="2300" i="1" dirty="0">
                <a:solidFill>
                  <a:srgbClr val="000099"/>
                </a:solidFill>
              </a:rPr>
              <a:t>i</a:t>
            </a:r>
            <a:r>
              <a:rPr lang="en-US" sz="2300" dirty="0">
                <a:solidFill>
                  <a:srgbClr val="000099"/>
                </a:solidFill>
              </a:rPr>
              <a:t> - 2], </a:t>
            </a:r>
            <a:r>
              <a:rPr lang="en-US" sz="2300" i="1" dirty="0">
                <a:solidFill>
                  <a:srgbClr val="000099"/>
                </a:solidFill>
              </a:rPr>
              <a:t>s</a:t>
            </a:r>
            <a:r>
              <a:rPr lang="en-US" sz="2300" dirty="0">
                <a:solidFill>
                  <a:srgbClr val="000099"/>
                </a:solidFill>
              </a:rPr>
              <a:t>[2</a:t>
            </a:r>
            <a:r>
              <a:rPr lang="en-US" sz="2300" i="1" dirty="0">
                <a:solidFill>
                  <a:srgbClr val="000099"/>
                </a:solidFill>
              </a:rPr>
              <a:t>i</a:t>
            </a:r>
            <a:r>
              <a:rPr lang="en-US" sz="2300" dirty="0">
                <a:solidFill>
                  <a:srgbClr val="000099"/>
                </a:solidFill>
              </a:rPr>
              <a:t> -1], </a:t>
            </a:r>
            <a:r>
              <a:rPr lang="en-US" sz="2300" i="1" dirty="0">
                <a:solidFill>
                  <a:srgbClr val="000099"/>
                </a:solidFill>
              </a:rPr>
              <a:t>s</a:t>
            </a:r>
            <a:r>
              <a:rPr lang="en-US" sz="2300" dirty="0">
                <a:solidFill>
                  <a:srgbClr val="000099"/>
                </a:solidFill>
              </a:rPr>
              <a:t>[2</a:t>
            </a:r>
            <a:r>
              <a:rPr lang="en-US" sz="2300" i="1" dirty="0">
                <a:solidFill>
                  <a:srgbClr val="000099"/>
                </a:solidFill>
              </a:rPr>
              <a:t>i</a:t>
            </a:r>
            <a:r>
              <a:rPr lang="en-US" sz="2300" dirty="0">
                <a:solidFill>
                  <a:srgbClr val="000099"/>
                </a:solidFill>
              </a:rPr>
              <a:t>], </a:t>
            </a:r>
            <a:r>
              <a:rPr lang="en-US" sz="2300" i="1" dirty="0">
                <a:solidFill>
                  <a:srgbClr val="000099"/>
                </a:solidFill>
              </a:rPr>
              <a:t>s</a:t>
            </a:r>
            <a:r>
              <a:rPr lang="en-US" sz="2300" dirty="0">
                <a:solidFill>
                  <a:srgbClr val="000099"/>
                </a:solidFill>
              </a:rPr>
              <a:t>[2</a:t>
            </a:r>
            <a:r>
              <a:rPr lang="en-US" sz="2300" i="1" dirty="0">
                <a:solidFill>
                  <a:srgbClr val="000099"/>
                </a:solidFill>
              </a:rPr>
              <a:t>i</a:t>
            </a:r>
            <a:r>
              <a:rPr lang="en-US" sz="2300" dirty="0">
                <a:solidFill>
                  <a:srgbClr val="000099"/>
                </a:solidFill>
              </a:rPr>
              <a:t> + 1]) = (b, b, b,   ) then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300" dirty="0">
                <a:solidFill>
                  <a:srgbClr val="000099"/>
                </a:solidFill>
              </a:rPr>
              <a:t>	</a:t>
            </a:r>
            <a:r>
              <a:rPr lang="en-US" sz="2300" i="1" dirty="0">
                <a:solidFill>
                  <a:srgbClr val="000099"/>
                </a:solidFill>
              </a:rPr>
              <a:t>s</a:t>
            </a:r>
            <a:r>
              <a:rPr lang="en-US" sz="2300" dirty="0">
                <a:solidFill>
                  <a:srgbClr val="000099"/>
                </a:solidFill>
              </a:rPr>
              <a:t>[2</a:t>
            </a:r>
            <a:r>
              <a:rPr lang="en-US" sz="2300" i="1" dirty="0">
                <a:solidFill>
                  <a:srgbClr val="000099"/>
                </a:solidFill>
              </a:rPr>
              <a:t>i</a:t>
            </a:r>
            <a:r>
              <a:rPr lang="en-US" sz="2300" dirty="0">
                <a:solidFill>
                  <a:srgbClr val="000099"/>
                </a:solidFill>
              </a:rPr>
              <a:t> - 1]: = </a:t>
            </a:r>
          </a:p>
        </p:txBody>
      </p:sp>
      <p:grpSp>
        <p:nvGrpSpPr>
          <p:cNvPr id="312343" name="Group 23"/>
          <p:cNvGrpSpPr>
            <a:grpSpLocks/>
          </p:cNvGrpSpPr>
          <p:nvPr/>
        </p:nvGrpSpPr>
        <p:grpSpPr bwMode="auto">
          <a:xfrm>
            <a:off x="6600825" y="5036343"/>
            <a:ext cx="409575" cy="528638"/>
            <a:chOff x="4062" y="3312"/>
            <a:chExt cx="258" cy="333"/>
          </a:xfrm>
        </p:grpSpPr>
        <p:sp>
          <p:nvSpPr>
            <p:cNvPr id="312334" name="Text Box 14"/>
            <p:cNvSpPr txBox="1">
              <a:spLocks noChangeArrowheads="1"/>
            </p:cNvSpPr>
            <p:nvPr/>
          </p:nvSpPr>
          <p:spPr bwMode="auto">
            <a:xfrm>
              <a:off x="4073" y="3312"/>
              <a:ext cx="229" cy="2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>
                  <a:solidFill>
                    <a:srgbClr val="000099"/>
                  </a:solidFill>
                  <a:effectLst/>
                  <a:latin typeface="Arial" panose="020B0604020202020204" pitchFamily="34" charset="0"/>
                  <a:cs typeface="Times New Roman" panose="02020603050405020304" pitchFamily="18" charset="0"/>
                </a:rPr>
                <a:t>~</a:t>
              </a:r>
              <a:endParaRPr lang="en-US" sz="2000">
                <a:solidFill>
                  <a:srgbClr val="000099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2335" name="Text Box 15"/>
            <p:cNvSpPr txBox="1">
              <a:spLocks noChangeArrowheads="1"/>
            </p:cNvSpPr>
            <p:nvPr/>
          </p:nvSpPr>
          <p:spPr bwMode="auto">
            <a:xfrm>
              <a:off x="4062" y="3395"/>
              <a:ext cx="2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i="1" dirty="0">
                  <a:solidFill>
                    <a:srgbClr val="000099"/>
                  </a:solidFill>
                  <a:effectLst/>
                  <a:latin typeface="Arial" panose="020B0604020202020204" pitchFamily="34" charset="0"/>
                </a:rPr>
                <a:t>b </a:t>
              </a:r>
            </a:p>
          </p:txBody>
        </p:sp>
      </p:grpSp>
      <p:grpSp>
        <p:nvGrpSpPr>
          <p:cNvPr id="312341" name="Group 21"/>
          <p:cNvGrpSpPr>
            <a:grpSpLocks/>
          </p:cNvGrpSpPr>
          <p:nvPr/>
        </p:nvGrpSpPr>
        <p:grpSpPr bwMode="auto">
          <a:xfrm>
            <a:off x="2895600" y="5471319"/>
            <a:ext cx="381000" cy="528638"/>
            <a:chOff x="1632" y="3552"/>
            <a:chExt cx="240" cy="333"/>
          </a:xfrm>
        </p:grpSpPr>
        <p:sp>
          <p:nvSpPr>
            <p:cNvPr id="312337" name="Text Box 17"/>
            <p:cNvSpPr txBox="1">
              <a:spLocks noChangeArrowheads="1"/>
            </p:cNvSpPr>
            <p:nvPr/>
          </p:nvSpPr>
          <p:spPr bwMode="auto">
            <a:xfrm>
              <a:off x="1643" y="3552"/>
              <a:ext cx="229" cy="2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>
                  <a:solidFill>
                    <a:srgbClr val="000099"/>
                  </a:solidFill>
                  <a:effectLst/>
                  <a:latin typeface="Arial" panose="020B0604020202020204" pitchFamily="34" charset="0"/>
                  <a:cs typeface="Times New Roman" panose="02020603050405020304" pitchFamily="18" charset="0"/>
                </a:rPr>
                <a:t>~</a:t>
              </a:r>
              <a:endParaRPr lang="en-US" sz="2000">
                <a:solidFill>
                  <a:srgbClr val="000099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2338" name="Text Box 18"/>
            <p:cNvSpPr txBox="1">
              <a:spLocks noChangeArrowheads="1"/>
            </p:cNvSpPr>
            <p:nvPr/>
          </p:nvSpPr>
          <p:spPr bwMode="auto">
            <a:xfrm>
              <a:off x="1632" y="3635"/>
              <a:ext cx="21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i="1">
                  <a:solidFill>
                    <a:srgbClr val="000099"/>
                  </a:solidFill>
                  <a:effectLst/>
                  <a:latin typeface="Arial" panose="020B0604020202020204" pitchFamily="34" charset="0"/>
                </a:rPr>
                <a:t>b</a:t>
              </a:r>
            </a:p>
          </p:txBody>
        </p:sp>
      </p:grpSp>
      <p:grpSp>
        <p:nvGrpSpPr>
          <p:cNvPr id="312346" name="Group 26"/>
          <p:cNvGrpSpPr>
            <a:grpSpLocks/>
          </p:cNvGrpSpPr>
          <p:nvPr/>
        </p:nvGrpSpPr>
        <p:grpSpPr bwMode="auto">
          <a:xfrm>
            <a:off x="6811964" y="2133600"/>
            <a:ext cx="409575" cy="528638"/>
            <a:chOff x="4062" y="3312"/>
            <a:chExt cx="258" cy="333"/>
          </a:xfrm>
        </p:grpSpPr>
        <p:sp>
          <p:nvSpPr>
            <p:cNvPr id="312347" name="Text Box 27"/>
            <p:cNvSpPr txBox="1">
              <a:spLocks noChangeArrowheads="1"/>
            </p:cNvSpPr>
            <p:nvPr/>
          </p:nvSpPr>
          <p:spPr bwMode="auto">
            <a:xfrm>
              <a:off x="4073" y="3312"/>
              <a:ext cx="229" cy="2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>
                  <a:solidFill>
                    <a:srgbClr val="000099"/>
                  </a:solidFill>
                  <a:effectLst/>
                  <a:latin typeface="Arial" panose="020B0604020202020204" pitchFamily="34" charset="0"/>
                  <a:cs typeface="Times New Roman" panose="02020603050405020304" pitchFamily="18" charset="0"/>
                </a:rPr>
                <a:t>~</a:t>
              </a:r>
              <a:endParaRPr lang="en-US" sz="2000">
                <a:solidFill>
                  <a:srgbClr val="000099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2348" name="Text Box 28"/>
            <p:cNvSpPr txBox="1">
              <a:spLocks noChangeArrowheads="1"/>
            </p:cNvSpPr>
            <p:nvPr/>
          </p:nvSpPr>
          <p:spPr bwMode="auto">
            <a:xfrm>
              <a:off x="4062" y="3395"/>
              <a:ext cx="2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i="1">
                  <a:solidFill>
                    <a:srgbClr val="000099"/>
                  </a:solidFill>
                  <a:effectLst/>
                  <a:latin typeface="Arial" panose="020B0604020202020204" pitchFamily="34" charset="0"/>
                </a:rPr>
                <a:t>b </a:t>
              </a:r>
            </a:p>
          </p:txBody>
        </p:sp>
      </p:grpSp>
      <p:grpSp>
        <p:nvGrpSpPr>
          <p:cNvPr id="312352" name="Group 32"/>
          <p:cNvGrpSpPr>
            <a:grpSpLocks/>
          </p:cNvGrpSpPr>
          <p:nvPr/>
        </p:nvGrpSpPr>
        <p:grpSpPr bwMode="auto">
          <a:xfrm>
            <a:off x="6372225" y="3352800"/>
            <a:ext cx="409575" cy="528638"/>
            <a:chOff x="4062" y="3312"/>
            <a:chExt cx="258" cy="333"/>
          </a:xfrm>
        </p:grpSpPr>
        <p:sp>
          <p:nvSpPr>
            <p:cNvPr id="312353" name="Text Box 33"/>
            <p:cNvSpPr txBox="1">
              <a:spLocks noChangeArrowheads="1"/>
            </p:cNvSpPr>
            <p:nvPr/>
          </p:nvSpPr>
          <p:spPr bwMode="auto">
            <a:xfrm>
              <a:off x="4073" y="3312"/>
              <a:ext cx="229" cy="2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>
                  <a:solidFill>
                    <a:srgbClr val="000099"/>
                  </a:solidFill>
                  <a:effectLst/>
                  <a:latin typeface="Arial" panose="020B0604020202020204" pitchFamily="34" charset="0"/>
                  <a:cs typeface="Times New Roman" panose="02020603050405020304" pitchFamily="18" charset="0"/>
                </a:rPr>
                <a:t>~</a:t>
              </a:r>
              <a:endParaRPr lang="en-US" sz="2000">
                <a:solidFill>
                  <a:srgbClr val="000099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2354" name="Text Box 34"/>
            <p:cNvSpPr txBox="1">
              <a:spLocks noChangeArrowheads="1"/>
            </p:cNvSpPr>
            <p:nvPr/>
          </p:nvSpPr>
          <p:spPr bwMode="auto">
            <a:xfrm>
              <a:off x="4062" y="3395"/>
              <a:ext cx="2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i="1" dirty="0">
                  <a:solidFill>
                    <a:srgbClr val="000099"/>
                  </a:solidFill>
                  <a:effectLst/>
                  <a:latin typeface="Arial" panose="020B0604020202020204" pitchFamily="34" charset="0"/>
                </a:rPr>
                <a:t>b </a:t>
              </a: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B9161-071C-4593-A8BC-FDB95551302F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20" name="Group 21"/>
          <p:cNvGrpSpPr>
            <a:grpSpLocks/>
          </p:cNvGrpSpPr>
          <p:nvPr/>
        </p:nvGrpSpPr>
        <p:grpSpPr bwMode="auto">
          <a:xfrm>
            <a:off x="3429000" y="838200"/>
            <a:ext cx="381000" cy="528638"/>
            <a:chOff x="1632" y="3552"/>
            <a:chExt cx="240" cy="333"/>
          </a:xfrm>
        </p:grpSpPr>
        <p:sp>
          <p:nvSpPr>
            <p:cNvPr id="21" name="Text Box 17"/>
            <p:cNvSpPr txBox="1">
              <a:spLocks noChangeArrowheads="1"/>
            </p:cNvSpPr>
            <p:nvPr/>
          </p:nvSpPr>
          <p:spPr bwMode="auto">
            <a:xfrm>
              <a:off x="1643" y="3552"/>
              <a:ext cx="229" cy="2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>
                  <a:solidFill>
                    <a:srgbClr val="000099"/>
                  </a:solidFill>
                  <a:effectLst/>
                  <a:latin typeface="Arial" panose="020B0604020202020204" pitchFamily="34" charset="0"/>
                  <a:cs typeface="Times New Roman" panose="02020603050405020304" pitchFamily="18" charset="0"/>
                </a:rPr>
                <a:t>~</a:t>
              </a:r>
              <a:endParaRPr lang="en-US" sz="2000">
                <a:solidFill>
                  <a:srgbClr val="000099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Text Box 18"/>
            <p:cNvSpPr txBox="1">
              <a:spLocks noChangeArrowheads="1"/>
            </p:cNvSpPr>
            <p:nvPr/>
          </p:nvSpPr>
          <p:spPr bwMode="auto">
            <a:xfrm>
              <a:off x="1632" y="3635"/>
              <a:ext cx="21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i="1">
                  <a:solidFill>
                    <a:srgbClr val="000099"/>
                  </a:solidFill>
                  <a:effectLst/>
                  <a:latin typeface="Arial" panose="020B0604020202020204" pitchFamily="34" charset="0"/>
                </a:rPr>
                <a:t>b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Dolev’s Self Stabilizing Spanning Tree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1" y="817881"/>
            <a:ext cx="11201400" cy="5659119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  <a:buFontTx/>
              <a:buNone/>
            </a:pPr>
            <a:r>
              <a:rPr lang="en-US" sz="2400" dirty="0"/>
              <a:t>Variables: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400" dirty="0" err="1"/>
              <a:t>no_neighbors</a:t>
            </a:r>
            <a:r>
              <a:rPr lang="en-US" sz="2400" dirty="0"/>
              <a:t> = Number of processor’s neighbors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400" dirty="0" err="1"/>
              <a:t>i</a:t>
            </a:r>
            <a:r>
              <a:rPr lang="en-US" sz="2400" dirty="0"/>
              <a:t> = the writing processor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400" dirty="0"/>
              <a:t>m = for whom the data is written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400" i="1" dirty="0" err="1">
                <a:sym typeface="Symbol" panose="05050102010706020507" pitchFamily="18" charset="2"/>
              </a:rPr>
              <a:t>lr</a:t>
            </a:r>
            <a:r>
              <a:rPr lang="en-US" sz="2400" i="1" baseline="-25000" dirty="0" err="1">
                <a:sym typeface="Symbol" panose="05050102010706020507" pitchFamily="18" charset="2"/>
              </a:rPr>
              <a:t>ji</a:t>
            </a:r>
            <a:r>
              <a:rPr lang="en-US" sz="2400" i="1" baseline="-25000" dirty="0">
                <a:sym typeface="Symbol" panose="05050102010706020507" pitchFamily="18" charset="2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(local </a:t>
            </a:r>
            <a:r>
              <a:rPr lang="en-US" sz="2400" dirty="0" err="1">
                <a:sym typeface="Symbol" panose="05050102010706020507" pitchFamily="18" charset="2"/>
              </a:rPr>
              <a:t>resgister</a:t>
            </a:r>
            <a:r>
              <a:rPr lang="en-US" sz="2400" i="1" dirty="0">
                <a:sym typeface="Symbol" panose="05050102010706020507" pitchFamily="18" charset="2"/>
              </a:rPr>
              <a:t> </a:t>
            </a:r>
            <a:r>
              <a:rPr lang="en-US" sz="2400" i="1" dirty="0" err="1">
                <a:sym typeface="Symbol" panose="05050102010706020507" pitchFamily="18" charset="2"/>
              </a:rPr>
              <a:t>r</a:t>
            </a:r>
            <a:r>
              <a:rPr lang="en-US" sz="2400" i="1" baseline="-25000" dirty="0" err="1">
                <a:sym typeface="Symbol" panose="05050102010706020507" pitchFamily="18" charset="2"/>
              </a:rPr>
              <a:t>ji</a:t>
            </a:r>
            <a:r>
              <a:rPr lang="en-US" sz="2400" i="1" baseline="-25000" dirty="0">
                <a:sym typeface="Symbol" panose="05050102010706020507" pitchFamily="18" charset="2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) the last value of </a:t>
            </a:r>
            <a:r>
              <a:rPr lang="en-US" sz="2400" i="1" dirty="0" err="1">
                <a:sym typeface="Symbol" panose="05050102010706020507" pitchFamily="18" charset="2"/>
              </a:rPr>
              <a:t>r</a:t>
            </a:r>
            <a:r>
              <a:rPr lang="en-US" sz="2400" i="1" baseline="-25000" dirty="0" err="1">
                <a:sym typeface="Symbol" panose="05050102010706020507" pitchFamily="18" charset="2"/>
              </a:rPr>
              <a:t>ji</a:t>
            </a:r>
            <a:r>
              <a:rPr lang="en-US" sz="2400" i="1" baseline="-25000" dirty="0">
                <a:sym typeface="Symbol" panose="05050102010706020507" pitchFamily="18" charset="2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read by</a:t>
            </a:r>
            <a:r>
              <a:rPr lang="en-US" sz="2400" i="1" dirty="0">
                <a:sym typeface="Symbol" panose="05050102010706020507" pitchFamily="18" charset="2"/>
              </a:rPr>
              <a:t> P</a:t>
            </a:r>
            <a:r>
              <a:rPr lang="en-US" sz="2400" i="1" baseline="-25000" dirty="0">
                <a:sym typeface="Symbol" panose="05050102010706020507" pitchFamily="18" charset="2"/>
              </a:rPr>
              <a:t>i</a:t>
            </a:r>
          </a:p>
          <a:p>
            <a:pPr>
              <a:spcAft>
                <a:spcPts val="0"/>
              </a:spcAft>
              <a:buFontTx/>
              <a:buNone/>
            </a:pPr>
            <a:endParaRPr lang="en-US" sz="2400" i="1" baseline="-25000" dirty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Root Node:</a:t>
            </a:r>
          </a:p>
          <a:p>
            <a:pPr lvl="1">
              <a:buFontTx/>
              <a:buNone/>
            </a:pP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{do forever}</a:t>
            </a:r>
          </a:p>
          <a:p>
            <a:pPr lvl="1">
              <a:buFontTx/>
              <a:buNone/>
            </a:pP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While TRUE do</a:t>
            </a:r>
          </a:p>
          <a:p>
            <a:pPr lvl="1">
              <a:buFontTx/>
              <a:buNone/>
            </a:pP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	for </a:t>
            </a:r>
            <a:r>
              <a:rPr lang="en-US" sz="2400" i="1" dirty="0">
                <a:solidFill>
                  <a:schemeClr val="tx1"/>
                </a:solidFill>
                <a:sym typeface="Symbol" panose="05050102010706020507" pitchFamily="18" charset="2"/>
              </a:rPr>
              <a:t>m</a:t>
            </a: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 := 1 to </a:t>
            </a:r>
            <a:r>
              <a:rPr lang="en-US" sz="2400" i="1" dirty="0" err="1">
                <a:solidFill>
                  <a:schemeClr val="tx1"/>
                </a:solidFill>
                <a:sym typeface="Symbol" panose="05050102010706020507" pitchFamily="18" charset="2"/>
              </a:rPr>
              <a:t>no_neighbors</a:t>
            </a:r>
            <a:r>
              <a:rPr lang="en-US" sz="24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do</a:t>
            </a:r>
          </a:p>
          <a:p>
            <a:pPr lvl="1">
              <a:buFontTx/>
              <a:buNone/>
            </a:pP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		write</a:t>
            </a:r>
            <a:r>
              <a:rPr lang="en-US" sz="24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sym typeface="Symbol" panose="05050102010706020507" pitchFamily="18" charset="2"/>
              </a:rPr>
              <a:t>lr</a:t>
            </a:r>
            <a:r>
              <a:rPr lang="en-US" sz="24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im</a:t>
            </a:r>
            <a:r>
              <a:rPr lang="en-US" sz="2400" i="1" baseline="-250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:= &lt;0, 0&gt;</a:t>
            </a:r>
          </a:p>
          <a:p>
            <a:pPr lvl="1">
              <a:buFontTx/>
              <a:buNone/>
            </a:pP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	end</a:t>
            </a:r>
          </a:p>
          <a:p>
            <a:pPr lvl="1">
              <a:buFontTx/>
              <a:buNone/>
            </a:pP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end</a:t>
            </a:r>
          </a:p>
          <a:p>
            <a:pPr>
              <a:spcAft>
                <a:spcPts val="0"/>
              </a:spcAft>
              <a:buFontTx/>
              <a:buNone/>
            </a:pPr>
            <a:endParaRPr lang="en-US" sz="2400" dirty="0">
              <a:solidFill>
                <a:srgbClr val="000099"/>
              </a:solidFill>
              <a:sym typeface="Symbol" panose="05050102010706020507" pitchFamily="18" charset="2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600" dirty="0" smtClean="0">
                <a:effectLst/>
              </a:rPr>
              <a:t>INDIAN INSTITUTE OF TECHNOLOGY KHARAGPUR</a:t>
            </a:r>
            <a:endParaRPr lang="en-US" sz="1600" dirty="0"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0C9C-989F-456C-863B-48EDEC2016C1}" type="slidenum">
              <a:rPr lang="en-US" sz="2400" smtClean="0"/>
              <a:pPr/>
              <a:t>17</a:t>
            </a:fld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2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dirty="0" err="1"/>
              <a:t>Dolev’s</a:t>
            </a:r>
            <a:r>
              <a:rPr lang="en-US" sz="3500" dirty="0"/>
              <a:t> Self Stabilizing Spanning Tree</a:t>
            </a: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1" y="914400"/>
            <a:ext cx="10744200" cy="5334000"/>
          </a:xfrm>
        </p:spPr>
        <p:txBody>
          <a:bodyPr>
            <a:noAutofit/>
          </a:bodyPr>
          <a:lstStyle/>
          <a:p>
            <a:pPr lvl="3">
              <a:lnSpc>
                <a:spcPct val="9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other Nodes: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{do forever}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While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TRUE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do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for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m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:= 1 do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no_neighbors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do</a:t>
            </a:r>
          </a:p>
          <a:p>
            <a:pPr lvl="4">
              <a:lnSpc>
                <a:spcPct val="9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</a:t>
            </a:r>
            <a:r>
              <a:rPr lang="en-US" sz="2200" dirty="0" err="1">
                <a:solidFill>
                  <a:schemeClr val="tx1"/>
                </a:solidFill>
                <a:sym typeface="Symbol" panose="05050102010706020507" pitchFamily="18" charset="2"/>
              </a:rPr>
              <a:t>l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r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mi</a:t>
            </a:r>
            <a:r>
              <a:rPr lang="en-US" sz="2200" i="1" baseline="-250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:= read (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lr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mi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)</a:t>
            </a:r>
          </a:p>
          <a:p>
            <a:pPr lvl="4">
              <a:lnSpc>
                <a:spcPct val="9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firstFound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:= false</a:t>
            </a:r>
          </a:p>
          <a:p>
            <a:pPr lvl="4">
              <a:lnSpc>
                <a:spcPct val="90000"/>
              </a:lnSpc>
              <a:buFontTx/>
              <a:buNone/>
            </a:pP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		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dist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:= 1 + min(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lr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mi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.dist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)  m: 1</a:t>
            </a:r>
            <a:r>
              <a:rPr lang="en-US" sz="2200" i="1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≤ m ≤ </a:t>
            </a:r>
            <a:r>
              <a:rPr lang="en-US" sz="2200" i="1" dirty="0" err="1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no_neighbors</a:t>
            </a:r>
            <a:endParaRPr lang="en-US" sz="2200" i="1" dirty="0">
              <a:solidFill>
                <a:schemeClr val="tx1"/>
              </a:solidFill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lvl="4">
              <a:lnSpc>
                <a:spcPct val="90000"/>
              </a:lnSpc>
              <a:buFontTx/>
              <a:buNone/>
            </a:pPr>
            <a:r>
              <a:rPr lang="en-US" sz="2200" i="1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		</a:t>
            </a:r>
            <a:r>
              <a:rPr lang="en-US" sz="2200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for</a:t>
            </a:r>
            <a:r>
              <a:rPr lang="en-US" sz="2200" i="1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 m :=1 </a:t>
            </a:r>
            <a:r>
              <a:rPr lang="en-US" sz="2200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to</a:t>
            </a:r>
            <a:r>
              <a:rPr lang="en-US" sz="2200" i="1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2200" i="1" dirty="0" err="1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no_neighbors</a:t>
            </a:r>
            <a:r>
              <a:rPr lang="en-US" sz="2200" i="1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do</a:t>
            </a:r>
          </a:p>
          <a:p>
            <a:pPr lvl="4">
              <a:lnSpc>
                <a:spcPct val="90000"/>
              </a:lnSpc>
              <a:buFontTx/>
              <a:buNone/>
            </a:pPr>
            <a:r>
              <a:rPr lang="en-US" sz="2200" i="1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		     </a:t>
            </a:r>
            <a:r>
              <a:rPr lang="en-US" sz="2200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if not</a:t>
            </a:r>
            <a:r>
              <a:rPr lang="en-US" sz="2200" i="1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2200" i="1" dirty="0" err="1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FirstFound</a:t>
            </a:r>
            <a:r>
              <a:rPr lang="en-US" sz="2200" i="1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and</a:t>
            </a:r>
            <a:r>
              <a:rPr lang="en-US" sz="2200" i="1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lr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mi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.dis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=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dist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– 1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then</a:t>
            </a:r>
          </a:p>
          <a:p>
            <a:pPr lvl="6">
              <a:lnSpc>
                <a:spcPct val="90000"/>
              </a:lnSpc>
              <a:buFontTx/>
              <a:buNone/>
            </a:pPr>
            <a:r>
              <a:rPr lang="en-US" sz="2200" b="1" i="1" dirty="0">
                <a:solidFill>
                  <a:schemeClr val="tx1"/>
                </a:solidFill>
                <a:latin typeface="Arial Narrow" panose="020B0606020202030204" pitchFamily="34" charset="0"/>
                <a:sym typeface="Symbol" panose="05050102010706020507" pitchFamily="18" charset="2"/>
              </a:rPr>
              <a:t>		     	</a:t>
            </a:r>
            <a:r>
              <a:rPr lang="en-US" sz="2200" b="1" dirty="0">
                <a:solidFill>
                  <a:schemeClr val="tx1"/>
                </a:solidFill>
                <a:latin typeface="Arial Narrow" panose="020B0606020202030204" pitchFamily="34" charset="0"/>
                <a:sym typeface="Symbol" panose="05050102010706020507" pitchFamily="18" charset="2"/>
              </a:rPr>
              <a:t>write</a:t>
            </a:r>
            <a:r>
              <a:rPr lang="en-US" sz="2200" b="1" i="1" dirty="0">
                <a:solidFill>
                  <a:schemeClr val="tx1"/>
                </a:solidFill>
                <a:latin typeface="Arial Narrow" panose="020B0606020202030204" pitchFamily="34" charset="0"/>
                <a:sym typeface="Symbol" panose="05050102010706020507" pitchFamily="18" charset="2"/>
              </a:rPr>
              <a:t> r</a:t>
            </a:r>
            <a:r>
              <a:rPr lang="en-US" sz="2200" b="1" i="1" baseline="-25000" dirty="0">
                <a:solidFill>
                  <a:schemeClr val="tx1"/>
                </a:solidFill>
                <a:latin typeface="Arial Narrow" panose="020B0606020202030204" pitchFamily="34" charset="0"/>
                <a:sym typeface="Symbol" panose="05050102010706020507" pitchFamily="18" charset="2"/>
              </a:rPr>
              <a:t>im </a:t>
            </a:r>
            <a:r>
              <a:rPr lang="en-US" sz="2200" b="1" i="1" dirty="0">
                <a:solidFill>
                  <a:schemeClr val="tx1"/>
                </a:solidFill>
                <a:latin typeface="Arial Narrow" panose="020B0606020202030204" pitchFamily="34" charset="0"/>
                <a:sym typeface="Symbol" panose="05050102010706020507" pitchFamily="18" charset="2"/>
              </a:rPr>
              <a:t>:= &lt;1, </a:t>
            </a:r>
            <a:r>
              <a:rPr lang="en-US" sz="2200" b="1" i="1" dirty="0" err="1">
                <a:solidFill>
                  <a:schemeClr val="tx1"/>
                </a:solidFill>
                <a:latin typeface="Arial Narrow" panose="020B0606020202030204" pitchFamily="34" charset="0"/>
                <a:sym typeface="Symbol" panose="05050102010706020507" pitchFamily="18" charset="2"/>
              </a:rPr>
              <a:t>dist</a:t>
            </a:r>
            <a:r>
              <a:rPr lang="en-US" sz="2200" b="1" i="1" dirty="0">
                <a:solidFill>
                  <a:schemeClr val="tx1"/>
                </a:solidFill>
                <a:latin typeface="Arial Narrow" panose="020B0606020202030204" pitchFamily="34" charset="0"/>
                <a:sym typeface="Symbol" panose="05050102010706020507" pitchFamily="18" charset="2"/>
              </a:rPr>
              <a:t>&gt;</a:t>
            </a:r>
          </a:p>
          <a:p>
            <a:pPr lvl="6">
              <a:lnSpc>
                <a:spcPct val="90000"/>
              </a:lnSpc>
              <a:buFontTx/>
              <a:buNone/>
            </a:pPr>
            <a:r>
              <a:rPr lang="en-US" sz="2200" b="1" i="1" dirty="0">
                <a:solidFill>
                  <a:schemeClr val="tx1"/>
                </a:solidFill>
                <a:latin typeface="Arial Narrow" panose="020B0606020202030204" pitchFamily="34" charset="0"/>
                <a:sym typeface="Symbol" panose="05050102010706020507" pitchFamily="18" charset="2"/>
              </a:rPr>
              <a:t>		     	</a:t>
            </a:r>
            <a:r>
              <a:rPr lang="en-US" sz="2200" b="1" i="1" dirty="0" err="1">
                <a:solidFill>
                  <a:schemeClr val="tx1"/>
                </a:solidFill>
                <a:latin typeface="Arial Narrow" panose="020B0606020202030204" pitchFamily="34" charset="0"/>
                <a:sym typeface="Symbol" panose="05050102010706020507" pitchFamily="18" charset="2"/>
              </a:rPr>
              <a:t>FirstFound</a:t>
            </a:r>
            <a:r>
              <a:rPr lang="en-US" sz="2200" b="1" i="1" dirty="0">
                <a:solidFill>
                  <a:schemeClr val="tx1"/>
                </a:solidFill>
                <a:latin typeface="Arial Narrow" panose="020B0606020202030204" pitchFamily="34" charset="0"/>
                <a:sym typeface="Symbol" panose="05050102010706020507" pitchFamily="18" charset="2"/>
              </a:rPr>
              <a:t> := true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		     </a:t>
            </a:r>
            <a:r>
              <a:rPr lang="en-US" sz="22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	</a:t>
            </a:r>
            <a:r>
              <a:rPr lang="en-US" sz="2200" dirty="0" smtClean="0">
                <a:solidFill>
                  <a:schemeClr val="tx1"/>
                </a:solidFill>
                <a:sym typeface="Symbol" panose="05050102010706020507" pitchFamily="18" charset="2"/>
              </a:rPr>
              <a:t>else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write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r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mi</a:t>
            </a:r>
            <a:r>
              <a:rPr lang="en-US" sz="2200" i="1" baseline="-250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:= &lt;0,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dist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&gt;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		</a:t>
            </a:r>
            <a:r>
              <a:rPr lang="en-US" sz="2200" dirty="0" smtClean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	end</a:t>
            </a:r>
            <a:endParaRPr lang="en-US" sz="2200" dirty="0">
              <a:solidFill>
                <a:schemeClr val="tx1"/>
              </a:solidFill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	</a:t>
            </a:r>
            <a:r>
              <a:rPr lang="en-US" sz="2200" dirty="0" smtClean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	end</a:t>
            </a:r>
            <a:endParaRPr lang="en-US" sz="2200" dirty="0">
              <a:solidFill>
                <a:schemeClr val="tx1"/>
              </a:solidFill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end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600" dirty="0" smtClean="0">
                <a:effectLst/>
              </a:rPr>
              <a:t>INDIAN INSTITUTE OF TECHNOLOGY KHARAGPUR</a:t>
            </a:r>
            <a:endParaRPr lang="en-US" sz="1600" dirty="0"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0C9C-989F-456C-863B-48EDEC2016C1}" type="slidenum">
              <a:rPr lang="en-US" sz="2400" smtClean="0"/>
              <a:pPr/>
              <a:t>18</a:t>
            </a:fld>
            <a:endParaRPr lang="en-US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07999" y="152718"/>
            <a:ext cx="11379200" cy="609282"/>
          </a:xfrm>
        </p:spPr>
        <p:txBody>
          <a:bodyPr/>
          <a:lstStyle/>
          <a:p>
            <a:r>
              <a:rPr lang="en-US" dirty="0"/>
              <a:t>Definition of self-stabilization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idx="1"/>
          </p:nvPr>
        </p:nvSpPr>
        <p:spPr>
          <a:xfrm>
            <a:off x="761999" y="1018541"/>
            <a:ext cx="10820399" cy="462025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FontTx/>
              <a:buNone/>
            </a:pPr>
            <a:r>
              <a:rPr lang="en-US" dirty="0" smtClean="0"/>
              <a:t>A </a:t>
            </a:r>
            <a:r>
              <a:rPr lang="en-US" dirty="0"/>
              <a:t>system </a:t>
            </a:r>
            <a:r>
              <a:rPr lang="en-US" i="1" dirty="0">
                <a:solidFill>
                  <a:srgbClr val="000099"/>
                </a:solidFill>
              </a:rPr>
              <a:t>S</a:t>
            </a:r>
            <a:r>
              <a:rPr lang="en-US" i="1" dirty="0"/>
              <a:t> </a:t>
            </a:r>
            <a:r>
              <a:rPr lang="en-US" dirty="0"/>
              <a:t>is </a:t>
            </a:r>
            <a:r>
              <a:rPr lang="en-US" i="1" dirty="0"/>
              <a:t>self-stabilizing</a:t>
            </a:r>
            <a:r>
              <a:rPr lang="en-US" dirty="0"/>
              <a:t> with respect to predicate </a:t>
            </a:r>
            <a:r>
              <a:rPr lang="en-US" i="1" dirty="0">
                <a:solidFill>
                  <a:srgbClr val="000099"/>
                </a:solidFill>
              </a:rPr>
              <a:t>P</a:t>
            </a:r>
            <a:endParaRPr lang="en-US" dirty="0">
              <a:solidFill>
                <a:srgbClr val="000099"/>
              </a:solidFill>
            </a:endParaRPr>
          </a:p>
          <a:p>
            <a:pPr>
              <a:lnSpc>
                <a:spcPct val="120000"/>
              </a:lnSpc>
              <a:buFontTx/>
              <a:buNone/>
            </a:pPr>
            <a:r>
              <a:rPr lang="en-US" dirty="0"/>
              <a:t>if it satisfies the following two properties:</a:t>
            </a:r>
          </a:p>
          <a:p>
            <a:pPr>
              <a:lnSpc>
                <a:spcPct val="120000"/>
              </a:lnSpc>
            </a:pPr>
            <a:endParaRPr lang="en-US" dirty="0"/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u="sng" dirty="0">
                <a:solidFill>
                  <a:srgbClr val="990033"/>
                </a:solidFill>
              </a:rPr>
              <a:t>Closure</a:t>
            </a:r>
            <a:r>
              <a:rPr lang="en-US" dirty="0"/>
              <a:t>:   </a:t>
            </a:r>
            <a:r>
              <a:rPr lang="en-US" i="1" dirty="0">
                <a:solidFill>
                  <a:srgbClr val="000099"/>
                </a:solidFill>
              </a:rPr>
              <a:t>P</a:t>
            </a:r>
            <a:r>
              <a:rPr lang="en-US" dirty="0"/>
              <a:t> is closed under the execution of </a:t>
            </a:r>
            <a:r>
              <a:rPr lang="en-US" i="1" dirty="0">
                <a:solidFill>
                  <a:srgbClr val="006600"/>
                </a:solidFill>
              </a:rPr>
              <a:t>S</a:t>
            </a:r>
            <a:r>
              <a:rPr lang="en-US" dirty="0"/>
              <a:t>. That is, once </a:t>
            </a:r>
            <a:r>
              <a:rPr lang="en-US" i="1" dirty="0">
                <a:solidFill>
                  <a:srgbClr val="000099"/>
                </a:solidFill>
              </a:rPr>
              <a:t>P</a:t>
            </a:r>
            <a:r>
              <a:rPr lang="en-US" dirty="0"/>
              <a:t> is established in </a:t>
            </a:r>
            <a:r>
              <a:rPr lang="en-US" i="1" dirty="0">
                <a:solidFill>
                  <a:srgbClr val="000099"/>
                </a:solidFill>
              </a:rPr>
              <a:t>S</a:t>
            </a:r>
            <a:r>
              <a:rPr lang="en-US" dirty="0"/>
              <a:t>, it cannot be falsified.</a:t>
            </a:r>
          </a:p>
          <a:p>
            <a:pPr>
              <a:lnSpc>
                <a:spcPct val="120000"/>
              </a:lnSpc>
            </a:pPr>
            <a:endParaRPr lang="en-US" dirty="0"/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u="sng" dirty="0">
                <a:solidFill>
                  <a:srgbClr val="990033"/>
                </a:solidFill>
              </a:rPr>
              <a:t>Convergence</a:t>
            </a:r>
            <a:r>
              <a:rPr lang="en-US" dirty="0"/>
              <a:t>:   Starting from an arbitrary global state, </a:t>
            </a:r>
            <a:r>
              <a:rPr lang="en-US" i="1" dirty="0">
                <a:solidFill>
                  <a:srgbClr val="000099"/>
                </a:solidFill>
              </a:rPr>
              <a:t>S</a:t>
            </a:r>
            <a:r>
              <a:rPr lang="en-US" dirty="0"/>
              <a:t> is guaranteed to reach a global state satisfying </a:t>
            </a:r>
            <a:r>
              <a:rPr lang="en-US" i="1" dirty="0">
                <a:solidFill>
                  <a:srgbClr val="000099"/>
                </a:solidFill>
              </a:rPr>
              <a:t>P</a:t>
            </a:r>
            <a:r>
              <a:rPr lang="en-US" dirty="0"/>
              <a:t> within a finite number of state transitions.</a:t>
            </a:r>
          </a:p>
          <a:p>
            <a:pPr>
              <a:lnSpc>
                <a:spcPct val="120000"/>
              </a:lnSpc>
              <a:buFontTx/>
              <a:buNone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B9161-071C-4593-A8BC-FDB95551302F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72" name="Rectangle 1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Definition of stabilization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idx="1"/>
          </p:nvPr>
        </p:nvSpPr>
        <p:spPr>
          <a:xfrm>
            <a:off x="609601" y="914400"/>
            <a:ext cx="10972798" cy="5562600"/>
          </a:xfrm>
        </p:spPr>
        <p:txBody>
          <a:bodyPr>
            <a:normAutofit/>
          </a:bodyPr>
          <a:lstStyle/>
          <a:p>
            <a:pPr lvl="1">
              <a:lnSpc>
                <a:spcPct val="120000"/>
              </a:lnSpc>
              <a:buFontTx/>
              <a:buNone/>
            </a:pPr>
            <a:r>
              <a:rPr lang="en-US" dirty="0">
                <a:solidFill>
                  <a:schemeClr val="tx1"/>
                </a:solidFill>
              </a:rPr>
              <a:t>[Arora and Gouda] We define </a:t>
            </a:r>
            <a:r>
              <a:rPr lang="en-US" i="1" dirty="0">
                <a:solidFill>
                  <a:schemeClr val="tx1"/>
                </a:solidFill>
              </a:rPr>
              <a:t>stabilization</a:t>
            </a:r>
            <a:r>
              <a:rPr lang="en-US" dirty="0">
                <a:solidFill>
                  <a:schemeClr val="tx1"/>
                </a:solidFill>
              </a:rPr>
              <a:t> for system </a:t>
            </a:r>
            <a:r>
              <a:rPr lang="en-US" i="1" dirty="0">
                <a:solidFill>
                  <a:schemeClr val="tx1"/>
                </a:solidFill>
              </a:rPr>
              <a:t>S</a:t>
            </a:r>
            <a:r>
              <a:rPr lang="en-US" dirty="0">
                <a:solidFill>
                  <a:schemeClr val="tx1"/>
                </a:solidFill>
              </a:rPr>
              <a:t> with respect to two predicates </a:t>
            </a:r>
            <a:r>
              <a:rPr lang="en-US" i="1" dirty="0">
                <a:solidFill>
                  <a:schemeClr val="tx1"/>
                </a:solidFill>
              </a:rPr>
              <a:t>P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dirty="0" smtClean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Q</a:t>
            </a:r>
            <a:r>
              <a:rPr lang="en-US" dirty="0">
                <a:solidFill>
                  <a:schemeClr val="tx1"/>
                </a:solidFill>
              </a:rPr>
              <a:t>, over its set of global states. 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		Predicate </a:t>
            </a:r>
            <a:r>
              <a:rPr lang="en-US" i="1" dirty="0" smtClean="0">
                <a:solidFill>
                  <a:srgbClr val="C00000"/>
                </a:solidFill>
              </a:rPr>
              <a:t>Q</a:t>
            </a:r>
            <a:r>
              <a:rPr lang="en-US" dirty="0" smtClean="0">
                <a:solidFill>
                  <a:srgbClr val="000099"/>
                </a:solidFill>
              </a:rPr>
              <a:t> denotes a restricted start condition. </a:t>
            </a:r>
            <a:r>
              <a:rPr lang="en-US" i="1" dirty="0" smtClean="0">
                <a:solidFill>
                  <a:srgbClr val="C00000"/>
                </a:solidFill>
              </a:rPr>
              <a:t>S</a:t>
            </a:r>
            <a:r>
              <a:rPr lang="en-US" dirty="0" smtClean="0">
                <a:solidFill>
                  <a:srgbClr val="000099"/>
                </a:solidFill>
              </a:rPr>
              <a:t> satisfies </a:t>
            </a:r>
            <a:r>
              <a:rPr lang="en-US" i="1" dirty="0" smtClean="0">
                <a:solidFill>
                  <a:srgbClr val="C00000"/>
                </a:solidFill>
              </a:rPr>
              <a:t>Q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  <a:sym typeface="Wingdings" panose="05000000000000000000" pitchFamily="2" charset="2"/>
              </a:rPr>
              <a:t>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i="1" dirty="0" smtClean="0">
                <a:solidFill>
                  <a:srgbClr val="C00000"/>
                </a:solidFill>
              </a:rPr>
              <a:t>P</a:t>
            </a:r>
            <a:r>
              <a:rPr lang="en-US" dirty="0" smtClean="0">
                <a:solidFill>
                  <a:srgbClr val="000099"/>
                </a:solidFill>
              </a:rPr>
              <a:t> (read as </a:t>
            </a:r>
            <a:r>
              <a:rPr lang="en-US" i="1" dirty="0" smtClean="0">
                <a:solidFill>
                  <a:srgbClr val="C00000"/>
                </a:solidFill>
              </a:rPr>
              <a:t>Q</a:t>
            </a:r>
            <a:r>
              <a:rPr lang="en-US" dirty="0" smtClean="0">
                <a:solidFill>
                  <a:srgbClr val="000099"/>
                </a:solidFill>
              </a:rPr>
              <a:t> 	stabilizes to </a:t>
            </a:r>
            <a:r>
              <a:rPr lang="en-US" i="1" dirty="0" smtClean="0">
                <a:solidFill>
                  <a:srgbClr val="C00000"/>
                </a:solidFill>
              </a:rPr>
              <a:t>P</a:t>
            </a:r>
            <a:r>
              <a:rPr lang="en-US" dirty="0" smtClean="0">
                <a:solidFill>
                  <a:srgbClr val="000099"/>
                </a:solidFill>
              </a:rPr>
              <a:t>) if it satisfies the following two properties:</a:t>
            </a:r>
            <a:endParaRPr lang="en-US" dirty="0">
              <a:solidFill>
                <a:srgbClr val="000099"/>
              </a:solidFill>
            </a:endParaRPr>
          </a:p>
          <a:p>
            <a:pPr lvl="1">
              <a:lnSpc>
                <a:spcPct val="120000"/>
              </a:lnSpc>
              <a:buFontTx/>
              <a:buNone/>
            </a:pPr>
            <a:endParaRPr lang="en-US" dirty="0">
              <a:solidFill>
                <a:srgbClr val="000099"/>
              </a:solidFill>
            </a:endParaRPr>
          </a:p>
          <a:p>
            <a:pPr lvl="2">
              <a:lnSpc>
                <a:spcPct val="120000"/>
              </a:lnSpc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990033"/>
                </a:solidFill>
              </a:rPr>
              <a:t> </a:t>
            </a:r>
            <a:r>
              <a:rPr lang="en-US" u="sng" dirty="0" smtClean="0">
                <a:solidFill>
                  <a:srgbClr val="990033"/>
                </a:solidFill>
              </a:rPr>
              <a:t>Closure</a:t>
            </a:r>
            <a:r>
              <a:rPr lang="en-US" u="sng" dirty="0">
                <a:solidFill>
                  <a:srgbClr val="990033"/>
                </a:solidFill>
              </a:rPr>
              <a:t>:</a:t>
            </a:r>
            <a:r>
              <a:rPr lang="en-US" dirty="0"/>
              <a:t> </a:t>
            </a:r>
            <a:r>
              <a:rPr lang="en-US" i="1" dirty="0">
                <a:solidFill>
                  <a:srgbClr val="C00000"/>
                </a:solidFill>
              </a:rPr>
              <a:t>P</a:t>
            </a:r>
            <a:r>
              <a:rPr lang="en-US" dirty="0"/>
              <a:t> </a:t>
            </a:r>
            <a:r>
              <a:rPr lang="en-US" dirty="0">
                <a:solidFill>
                  <a:srgbClr val="000099"/>
                </a:solidFill>
              </a:rPr>
              <a:t>is closed under the execution of </a:t>
            </a:r>
            <a:r>
              <a:rPr lang="en-US" i="1" dirty="0">
                <a:solidFill>
                  <a:srgbClr val="C00000"/>
                </a:solidFill>
              </a:rPr>
              <a:t>S</a:t>
            </a:r>
            <a:r>
              <a:rPr lang="en-US" dirty="0"/>
              <a:t>. </a:t>
            </a:r>
            <a:r>
              <a:rPr lang="en-US" dirty="0">
                <a:solidFill>
                  <a:srgbClr val="000099"/>
                </a:solidFill>
              </a:rPr>
              <a:t>That is, once </a:t>
            </a:r>
            <a:r>
              <a:rPr lang="en-US" i="1" dirty="0">
                <a:solidFill>
                  <a:srgbClr val="C0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is established in </a:t>
            </a:r>
            <a:r>
              <a:rPr lang="en-US" i="1" dirty="0">
                <a:solidFill>
                  <a:srgbClr val="C00000"/>
                </a:solidFill>
              </a:rPr>
              <a:t>S</a:t>
            </a:r>
            <a:r>
              <a:rPr lang="en-US" dirty="0"/>
              <a:t>, </a:t>
            </a:r>
            <a:r>
              <a:rPr lang="en-US" dirty="0">
                <a:solidFill>
                  <a:srgbClr val="000099"/>
                </a:solidFill>
              </a:rPr>
              <a:t>it cannot be falsified.</a:t>
            </a:r>
          </a:p>
          <a:p>
            <a:pPr lvl="2">
              <a:lnSpc>
                <a:spcPct val="120000"/>
              </a:lnSpc>
            </a:pPr>
            <a:endParaRPr lang="en-US" dirty="0"/>
          </a:p>
          <a:p>
            <a:pPr lvl="2">
              <a:lnSpc>
                <a:spcPct val="120000"/>
              </a:lnSpc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990033"/>
                </a:solidFill>
              </a:rPr>
              <a:t> </a:t>
            </a:r>
            <a:r>
              <a:rPr lang="en-US" u="sng" dirty="0" smtClean="0">
                <a:solidFill>
                  <a:srgbClr val="990033"/>
                </a:solidFill>
              </a:rPr>
              <a:t>Convergence</a:t>
            </a:r>
            <a:r>
              <a:rPr lang="en-US" u="sng" dirty="0">
                <a:solidFill>
                  <a:srgbClr val="990033"/>
                </a:solidFill>
              </a:rPr>
              <a:t>:</a:t>
            </a:r>
            <a:r>
              <a:rPr lang="en-US" dirty="0"/>
              <a:t> </a:t>
            </a:r>
            <a:r>
              <a:rPr lang="en-US" dirty="0">
                <a:solidFill>
                  <a:srgbClr val="000099"/>
                </a:solidFill>
              </a:rPr>
              <a:t>If</a:t>
            </a:r>
            <a:r>
              <a:rPr lang="en-US" dirty="0"/>
              <a:t> </a:t>
            </a:r>
            <a:r>
              <a:rPr lang="en-US" i="1" dirty="0">
                <a:solidFill>
                  <a:srgbClr val="C00000"/>
                </a:solidFill>
              </a:rPr>
              <a:t>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starts from any global state that satisfies </a:t>
            </a:r>
            <a:r>
              <a:rPr lang="en-US" i="1" dirty="0">
                <a:solidFill>
                  <a:srgbClr val="C00000"/>
                </a:solidFill>
              </a:rPr>
              <a:t>Q</a:t>
            </a:r>
            <a:r>
              <a:rPr lang="en-US" dirty="0"/>
              <a:t>, </a:t>
            </a:r>
            <a:r>
              <a:rPr lang="en-US" dirty="0">
                <a:solidFill>
                  <a:srgbClr val="000099"/>
                </a:solidFill>
              </a:rPr>
              <a:t>then</a:t>
            </a:r>
            <a:r>
              <a:rPr lang="en-US" dirty="0"/>
              <a:t> </a:t>
            </a:r>
            <a:r>
              <a:rPr lang="en-US" i="1" dirty="0">
                <a:solidFill>
                  <a:srgbClr val="C00000"/>
                </a:solidFill>
              </a:rPr>
              <a:t>S</a:t>
            </a:r>
            <a:r>
              <a:rPr lang="en-US" dirty="0"/>
              <a:t> </a:t>
            </a:r>
            <a:r>
              <a:rPr lang="en-US" dirty="0">
                <a:solidFill>
                  <a:srgbClr val="000099"/>
                </a:solidFill>
              </a:rPr>
              <a:t>is guaranteed to reach a global state satisfying </a:t>
            </a:r>
            <a:r>
              <a:rPr lang="en-US" i="1" dirty="0">
                <a:solidFill>
                  <a:srgbClr val="C00000"/>
                </a:solidFill>
              </a:rPr>
              <a:t>P</a:t>
            </a:r>
            <a:r>
              <a:rPr lang="en-US" dirty="0">
                <a:solidFill>
                  <a:srgbClr val="000099"/>
                </a:solidFill>
              </a:rPr>
              <a:t> within a finite number of state transitions.</a:t>
            </a:r>
          </a:p>
        </p:txBody>
      </p:sp>
      <p:sp>
        <p:nvSpPr>
          <p:cNvPr id="301063" name="Text Box 7"/>
          <p:cNvSpPr txBox="1">
            <a:spLocks noChangeArrowheads="1"/>
          </p:cNvSpPr>
          <p:nvPr/>
        </p:nvSpPr>
        <p:spPr bwMode="auto">
          <a:xfrm>
            <a:off x="3565525" y="5395913"/>
            <a:ext cx="184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>
              <a:effectLst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B9161-071C-4593-A8BC-FDB95551302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Randomized self-stabilization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idx="1"/>
          </p:nvPr>
        </p:nvSpPr>
        <p:spPr>
          <a:xfrm>
            <a:off x="609599" y="1066801"/>
            <a:ext cx="10134601" cy="5059363"/>
          </a:xfrm>
        </p:spPr>
        <p:txBody>
          <a:bodyPr>
            <a:normAutofit/>
          </a:bodyPr>
          <a:lstStyle/>
          <a:p>
            <a:pPr lvl="1">
              <a:lnSpc>
                <a:spcPct val="120000"/>
              </a:lnSpc>
              <a:buFontTx/>
              <a:buNone/>
            </a:pPr>
            <a:r>
              <a:rPr lang="en-US" dirty="0" smtClean="0">
                <a:solidFill>
                  <a:schemeClr val="tx1"/>
                </a:solidFill>
              </a:rPr>
              <a:t>	A </a:t>
            </a:r>
            <a:r>
              <a:rPr lang="en-US" dirty="0">
                <a:solidFill>
                  <a:schemeClr val="tx1"/>
                </a:solidFill>
              </a:rPr>
              <a:t>system is said to be </a:t>
            </a:r>
            <a:r>
              <a:rPr lang="en-US" i="1" dirty="0">
                <a:solidFill>
                  <a:schemeClr val="tx2"/>
                </a:solidFill>
              </a:rPr>
              <a:t>randomized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i="1" dirty="0">
                <a:solidFill>
                  <a:schemeClr val="tx2"/>
                </a:solidFill>
              </a:rPr>
              <a:t>self-stabilizing system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chemeClr val="tx1"/>
                </a:solidFill>
              </a:rPr>
              <a:t> if </a:t>
            </a:r>
            <a:r>
              <a:rPr lang="en-US" dirty="0" smtClean="0">
                <a:solidFill>
                  <a:schemeClr val="tx1"/>
                </a:solidFill>
              </a:rPr>
              <a:t>and </a:t>
            </a:r>
            <a:r>
              <a:rPr lang="en-US" dirty="0">
                <a:solidFill>
                  <a:schemeClr val="tx1"/>
                </a:solidFill>
              </a:rPr>
              <a:t>only if it is self-stabilizing and the expected number of </a:t>
            </a:r>
            <a:r>
              <a:rPr lang="en-US" dirty="0" smtClean="0">
                <a:solidFill>
                  <a:schemeClr val="tx1"/>
                </a:solidFill>
              </a:rPr>
              <a:t>rounds </a:t>
            </a:r>
            <a:r>
              <a:rPr lang="en-US" dirty="0">
                <a:solidFill>
                  <a:schemeClr val="tx1"/>
                </a:solidFill>
              </a:rPr>
              <a:t>needed to reach a correct state (legal state) is </a:t>
            </a:r>
            <a:r>
              <a:rPr lang="en-US" dirty="0" smtClean="0">
                <a:solidFill>
                  <a:schemeClr val="tx1"/>
                </a:solidFill>
              </a:rPr>
              <a:t>bounded </a:t>
            </a:r>
            <a:r>
              <a:rPr lang="en-US" dirty="0">
                <a:solidFill>
                  <a:schemeClr val="tx1"/>
                </a:solidFill>
              </a:rPr>
              <a:t>by some constant </a:t>
            </a:r>
            <a:r>
              <a:rPr lang="en-US" i="1" dirty="0">
                <a:solidFill>
                  <a:schemeClr val="tx1"/>
                </a:solidFill>
              </a:rPr>
              <a:t>k.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B9161-071C-4593-A8BC-FDB95551302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Probabilistic self-stabilization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774700"/>
            <a:ext cx="10820400" cy="5229859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  <a:buFontTx/>
              <a:buNone/>
            </a:pPr>
            <a:r>
              <a:rPr lang="en-US" dirty="0"/>
              <a:t>A system </a:t>
            </a:r>
            <a:r>
              <a:rPr lang="en-US" i="1" dirty="0">
                <a:solidFill>
                  <a:srgbClr val="006600"/>
                </a:solidFill>
              </a:rPr>
              <a:t>S</a:t>
            </a:r>
            <a:r>
              <a:rPr lang="en-US" dirty="0"/>
              <a:t> is said to be </a:t>
            </a:r>
            <a:r>
              <a:rPr lang="en-US" i="1" dirty="0">
                <a:solidFill>
                  <a:srgbClr val="000099"/>
                </a:solidFill>
              </a:rPr>
              <a:t>probabilistically self stabilizing </a:t>
            </a:r>
            <a:r>
              <a:rPr lang="en-US" dirty="0"/>
              <a:t>with </a:t>
            </a:r>
            <a:r>
              <a:rPr lang="en-US" dirty="0" smtClean="0"/>
              <a:t>respect </a:t>
            </a:r>
            <a:r>
              <a:rPr lang="en-US" dirty="0"/>
              <a:t>to a predicate </a:t>
            </a:r>
            <a:r>
              <a:rPr lang="en-US" i="1" dirty="0">
                <a:solidFill>
                  <a:srgbClr val="000099"/>
                </a:solidFill>
              </a:rPr>
              <a:t>P</a:t>
            </a:r>
            <a:r>
              <a:rPr lang="en-US" dirty="0"/>
              <a:t> if it satisfies the following two </a:t>
            </a:r>
            <a:r>
              <a:rPr lang="en-US" dirty="0" smtClean="0"/>
              <a:t>properties</a:t>
            </a:r>
            <a:r>
              <a:rPr lang="en-US" dirty="0"/>
              <a:t>:</a:t>
            </a:r>
          </a:p>
          <a:p>
            <a:pPr>
              <a:lnSpc>
                <a:spcPct val="130000"/>
              </a:lnSpc>
            </a:pPr>
            <a:endParaRPr lang="en-US" u="sng" dirty="0" smtClean="0">
              <a:solidFill>
                <a:srgbClr val="990033"/>
              </a:solidFill>
            </a:endParaRP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u="sng" dirty="0" smtClean="0">
                <a:solidFill>
                  <a:srgbClr val="990033"/>
                </a:solidFill>
              </a:rPr>
              <a:t>Closure</a:t>
            </a:r>
            <a:r>
              <a:rPr lang="en-US" u="sng" dirty="0">
                <a:solidFill>
                  <a:srgbClr val="990033"/>
                </a:solidFill>
              </a:rPr>
              <a:t>:</a:t>
            </a:r>
            <a:r>
              <a:rPr lang="en-US" dirty="0"/>
              <a:t> </a:t>
            </a:r>
            <a:r>
              <a:rPr lang="en-US" i="1" dirty="0">
                <a:solidFill>
                  <a:srgbClr val="000099"/>
                </a:solidFill>
              </a:rPr>
              <a:t>P</a:t>
            </a:r>
            <a:r>
              <a:rPr lang="en-US" dirty="0"/>
              <a:t> is closed under the execution of </a:t>
            </a:r>
            <a:r>
              <a:rPr lang="en-US" i="1" dirty="0">
                <a:solidFill>
                  <a:srgbClr val="000099"/>
                </a:solidFill>
              </a:rPr>
              <a:t>S</a:t>
            </a:r>
            <a:r>
              <a:rPr lang="en-US" dirty="0"/>
              <a:t>. That is, once </a:t>
            </a:r>
            <a:r>
              <a:rPr lang="en-US" i="1" dirty="0">
                <a:solidFill>
                  <a:srgbClr val="000099"/>
                </a:solidFill>
              </a:rPr>
              <a:t>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/>
              <a:t>is established in </a:t>
            </a:r>
            <a:r>
              <a:rPr lang="en-US" i="1" dirty="0">
                <a:solidFill>
                  <a:srgbClr val="000099"/>
                </a:solidFill>
              </a:rPr>
              <a:t>S</a:t>
            </a:r>
            <a:r>
              <a:rPr lang="en-US" dirty="0"/>
              <a:t>, it cannot be falsified.</a:t>
            </a:r>
          </a:p>
          <a:p>
            <a:pPr>
              <a:lnSpc>
                <a:spcPct val="130000"/>
              </a:lnSpc>
            </a:pPr>
            <a:endParaRPr lang="en-US" dirty="0"/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u="sng" dirty="0">
                <a:solidFill>
                  <a:srgbClr val="990033"/>
                </a:solidFill>
              </a:rPr>
              <a:t>Convergence:</a:t>
            </a:r>
            <a:r>
              <a:rPr lang="en-US" dirty="0"/>
              <a:t> There exists a function </a:t>
            </a:r>
            <a:r>
              <a:rPr lang="en-US" i="1" dirty="0">
                <a:solidFill>
                  <a:srgbClr val="000099"/>
                </a:solidFill>
              </a:rPr>
              <a:t>f</a:t>
            </a:r>
            <a:r>
              <a:rPr lang="en-US" i="1" dirty="0"/>
              <a:t> </a:t>
            </a:r>
            <a:r>
              <a:rPr lang="en-US" dirty="0"/>
              <a:t>from natural numbers to [0, 1] satisfying </a:t>
            </a:r>
            <a:r>
              <a:rPr lang="en-US" dirty="0" err="1"/>
              <a:t>lim</a:t>
            </a:r>
            <a:r>
              <a:rPr lang="en-US" baseline="-25000" dirty="0" err="1">
                <a:solidFill>
                  <a:srgbClr val="000099"/>
                </a:solidFill>
              </a:rPr>
              <a:t>k</a:t>
            </a:r>
            <a:r>
              <a:rPr lang="en-US" baseline="-25000" dirty="0">
                <a:solidFill>
                  <a:srgbClr val="000099"/>
                </a:solidFill>
              </a:rPr>
              <a:t> </a:t>
            </a:r>
            <a:r>
              <a:rPr lang="en-US" baseline="-25000" dirty="0">
                <a:solidFill>
                  <a:srgbClr val="000099"/>
                </a:solidFill>
                <a:sym typeface="Wingdings" panose="05000000000000000000" pitchFamily="2" charset="2"/>
              </a:rPr>
              <a:t></a:t>
            </a:r>
            <a:r>
              <a:rPr lang="en-US" baseline="-25000" dirty="0">
                <a:solidFill>
                  <a:srgbClr val="000099"/>
                </a:solidFill>
              </a:rPr>
              <a:t> </a:t>
            </a:r>
            <a:r>
              <a:rPr lang="en-US" baseline="-25000" dirty="0">
                <a:solidFill>
                  <a:srgbClr val="000099"/>
                </a:solidFill>
                <a:cs typeface="Arial" panose="020B0604020202020204" pitchFamily="34" charset="0"/>
              </a:rPr>
              <a:t>∞</a:t>
            </a:r>
            <a:r>
              <a:rPr lang="en-US" i="1" dirty="0">
                <a:solidFill>
                  <a:srgbClr val="006600"/>
                </a:solidFill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rgbClr val="000099"/>
                </a:solidFill>
                <a:cs typeface="Arial" panose="020B0604020202020204" pitchFamily="34" charset="0"/>
              </a:rPr>
              <a:t>f</a:t>
            </a:r>
            <a:r>
              <a:rPr lang="en-US" dirty="0">
                <a:solidFill>
                  <a:srgbClr val="000099"/>
                </a:solidFill>
                <a:cs typeface="Arial" panose="020B0604020202020204" pitchFamily="34" charset="0"/>
              </a:rPr>
              <a:t>(</a:t>
            </a:r>
            <a:r>
              <a:rPr lang="en-US" i="1" dirty="0">
                <a:solidFill>
                  <a:srgbClr val="000099"/>
                </a:solidFill>
                <a:cs typeface="Arial" panose="020B0604020202020204" pitchFamily="34" charset="0"/>
              </a:rPr>
              <a:t>k</a:t>
            </a:r>
            <a:r>
              <a:rPr lang="en-US" dirty="0">
                <a:solidFill>
                  <a:srgbClr val="000099"/>
                </a:solidFill>
                <a:cs typeface="Arial" panose="020B0604020202020204" pitchFamily="34" charset="0"/>
              </a:rPr>
              <a:t>) = 0</a:t>
            </a:r>
            <a:r>
              <a:rPr lang="en-US" dirty="0">
                <a:cs typeface="Arial" panose="020B0604020202020204" pitchFamily="34" charset="0"/>
              </a:rPr>
              <a:t>, such that the probability of reaching a state satisfying </a:t>
            </a:r>
            <a:r>
              <a:rPr lang="en-US" i="1" dirty="0">
                <a:solidFill>
                  <a:srgbClr val="000099"/>
                </a:solidFill>
                <a:cs typeface="Arial" panose="020B0604020202020204" pitchFamily="34" charset="0"/>
              </a:rPr>
              <a:t>P</a:t>
            </a:r>
            <a:r>
              <a:rPr lang="en-US" dirty="0">
                <a:cs typeface="Arial" panose="020B0604020202020204" pitchFamily="34" charset="0"/>
              </a:rPr>
              <a:t>, starting from an arbitrary global state within </a:t>
            </a:r>
            <a:r>
              <a:rPr lang="en-US" i="1" dirty="0">
                <a:solidFill>
                  <a:srgbClr val="000099"/>
                </a:solidFill>
                <a:cs typeface="Arial" panose="020B0604020202020204" pitchFamily="34" charset="0"/>
              </a:rPr>
              <a:t>k</a:t>
            </a:r>
            <a:r>
              <a:rPr lang="en-US" dirty="0">
                <a:cs typeface="Arial" panose="020B0604020202020204" pitchFamily="34" charset="0"/>
              </a:rPr>
              <a:t> state transitions, is </a:t>
            </a:r>
            <a:r>
              <a:rPr lang="en-US" dirty="0">
                <a:solidFill>
                  <a:srgbClr val="000099"/>
                </a:solidFill>
                <a:cs typeface="Arial" panose="020B0604020202020204" pitchFamily="34" charset="0"/>
              </a:rPr>
              <a:t>1 – </a:t>
            </a:r>
            <a:r>
              <a:rPr lang="en-US" i="1" dirty="0">
                <a:solidFill>
                  <a:srgbClr val="000099"/>
                </a:solidFill>
                <a:cs typeface="Arial" panose="020B0604020202020204" pitchFamily="34" charset="0"/>
              </a:rPr>
              <a:t>f</a:t>
            </a:r>
            <a:r>
              <a:rPr lang="en-US" dirty="0">
                <a:solidFill>
                  <a:srgbClr val="000099"/>
                </a:solidFill>
                <a:cs typeface="Arial" panose="020B0604020202020204" pitchFamily="34" charset="0"/>
              </a:rPr>
              <a:t>(</a:t>
            </a:r>
            <a:r>
              <a:rPr lang="en-US" i="1" dirty="0">
                <a:solidFill>
                  <a:srgbClr val="000099"/>
                </a:solidFill>
                <a:cs typeface="Arial" panose="020B0604020202020204" pitchFamily="34" charset="0"/>
              </a:rPr>
              <a:t>k</a:t>
            </a:r>
            <a:r>
              <a:rPr lang="en-US" dirty="0">
                <a:solidFill>
                  <a:srgbClr val="000099"/>
                </a:solidFill>
                <a:cs typeface="Arial" panose="020B0604020202020204" pitchFamily="34" charset="0"/>
              </a:rPr>
              <a:t>).</a:t>
            </a:r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B9161-071C-4593-A8BC-FDB95551302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1" y="165099"/>
            <a:ext cx="7924800" cy="762000"/>
          </a:xfrm>
        </p:spPr>
        <p:txBody>
          <a:bodyPr>
            <a:normAutofit/>
          </a:bodyPr>
          <a:lstStyle/>
          <a:p>
            <a:r>
              <a:rPr lang="en-US" dirty="0"/>
              <a:t>Issues in design of self-stabilization </a:t>
            </a:r>
            <a:r>
              <a:rPr lang="en-US" dirty="0" err="1"/>
              <a:t>algos</a:t>
            </a:r>
            <a:endParaRPr lang="en-US" dirty="0"/>
          </a:p>
        </p:txBody>
      </p:sp>
      <p:sp>
        <p:nvSpPr>
          <p:cNvPr id="30413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066800"/>
            <a:ext cx="10287000" cy="4800600"/>
          </a:xfrm>
        </p:spPr>
        <p:txBody>
          <a:bodyPr>
            <a:noAutofit/>
          </a:bodyPr>
          <a:lstStyle/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Number </a:t>
            </a:r>
            <a:r>
              <a:rPr lang="en-US" dirty="0"/>
              <a:t>of states in each of the individual units in a distributed system.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dirty="0"/>
              <a:t>Uniform and non-uniform algorithms.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dirty="0"/>
              <a:t>Central and distributed demons.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dirty="0"/>
              <a:t>Reducing the number of states in a token ring.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dirty="0"/>
              <a:t>Shared memory models.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dirty="0"/>
              <a:t>Mutual exclusion.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dirty="0"/>
              <a:t>Costs of self-stabilization.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B9161-071C-4593-A8BC-FDB95551302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"/>
            <a:ext cx="7924800" cy="762000"/>
          </a:xfrm>
        </p:spPr>
        <p:txBody>
          <a:bodyPr/>
          <a:lstStyle/>
          <a:p>
            <a:r>
              <a:rPr lang="en-US" sz="3200" dirty="0" err="1"/>
              <a:t>Dijkstra’s</a:t>
            </a:r>
            <a:r>
              <a:rPr lang="en-US" sz="3200" dirty="0"/>
              <a:t> self-stabilizing token ring</a:t>
            </a:r>
          </a:p>
        </p:txBody>
      </p:sp>
      <p:sp>
        <p:nvSpPr>
          <p:cNvPr id="305155" name="Rectangle 3"/>
          <p:cNvSpPr>
            <a:spLocks noGrp="1" noChangeArrowheads="1"/>
          </p:cNvSpPr>
          <p:nvPr>
            <p:ph idx="1"/>
          </p:nvPr>
        </p:nvSpPr>
        <p:spPr>
          <a:xfrm>
            <a:off x="635001" y="990600"/>
            <a:ext cx="10947398" cy="48768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  <a:buFontTx/>
              <a:buNone/>
            </a:pPr>
            <a:r>
              <a:rPr lang="en-US" dirty="0"/>
              <a:t>A legitimate state must satisfy the following constraints:</a:t>
            </a:r>
          </a:p>
          <a:p>
            <a:pPr lvl="1">
              <a:lnSpc>
                <a:spcPct val="130000"/>
              </a:lnSpc>
              <a:buClr>
                <a:srgbClr val="000099"/>
              </a:buClr>
            </a:pPr>
            <a:r>
              <a:rPr lang="en-US" dirty="0" smtClean="0">
                <a:solidFill>
                  <a:srgbClr val="000099"/>
                </a:solidFill>
              </a:rPr>
              <a:t>  There </a:t>
            </a:r>
            <a:r>
              <a:rPr lang="en-US" dirty="0">
                <a:solidFill>
                  <a:srgbClr val="000099"/>
                </a:solidFill>
              </a:rPr>
              <a:t>must be at least one privilege in the system (</a:t>
            </a:r>
            <a:r>
              <a:rPr lang="en-US" dirty="0" err="1">
                <a:solidFill>
                  <a:srgbClr val="000099"/>
                </a:solidFill>
              </a:rPr>
              <a:t>liveness</a:t>
            </a:r>
            <a:r>
              <a:rPr lang="en-US" dirty="0">
                <a:solidFill>
                  <a:srgbClr val="000099"/>
                </a:solidFill>
              </a:rPr>
              <a:t> or no deadlock).</a:t>
            </a:r>
          </a:p>
          <a:p>
            <a:pPr lvl="1">
              <a:lnSpc>
                <a:spcPct val="130000"/>
              </a:lnSpc>
              <a:buClr>
                <a:srgbClr val="000099"/>
              </a:buClr>
            </a:pPr>
            <a:r>
              <a:rPr lang="en-US" dirty="0" smtClean="0">
                <a:solidFill>
                  <a:srgbClr val="000099"/>
                </a:solidFill>
              </a:rPr>
              <a:t>  Every </a:t>
            </a:r>
            <a:r>
              <a:rPr lang="en-US" dirty="0">
                <a:solidFill>
                  <a:srgbClr val="000099"/>
                </a:solidFill>
              </a:rPr>
              <a:t>move from a legal state must again put the system into a legal state (closure).</a:t>
            </a:r>
          </a:p>
          <a:p>
            <a:pPr lvl="1">
              <a:lnSpc>
                <a:spcPct val="130000"/>
              </a:lnSpc>
              <a:buClr>
                <a:srgbClr val="000099"/>
              </a:buClr>
            </a:pPr>
            <a:r>
              <a:rPr lang="en-US" dirty="0" smtClean="0">
                <a:solidFill>
                  <a:srgbClr val="000099"/>
                </a:solidFill>
              </a:rPr>
              <a:t>  During </a:t>
            </a:r>
            <a:r>
              <a:rPr lang="en-US" dirty="0">
                <a:solidFill>
                  <a:srgbClr val="000099"/>
                </a:solidFill>
              </a:rPr>
              <a:t>an infinite execution, each machine should enjoy a privilege an infinite </a:t>
            </a:r>
            <a:endParaRPr lang="en-US" dirty="0" smtClean="0">
              <a:solidFill>
                <a:srgbClr val="000099"/>
              </a:solidFill>
            </a:endParaRPr>
          </a:p>
          <a:p>
            <a:pPr marL="223946" lvl="1" indent="0">
              <a:lnSpc>
                <a:spcPct val="130000"/>
              </a:lnSpc>
              <a:buClr>
                <a:srgbClr val="000099"/>
              </a:buClr>
              <a:buNone/>
            </a:pP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   number </a:t>
            </a:r>
            <a:r>
              <a:rPr lang="en-US" dirty="0">
                <a:solidFill>
                  <a:srgbClr val="000099"/>
                </a:solidFill>
              </a:rPr>
              <a:t>of times (no </a:t>
            </a:r>
            <a:r>
              <a:rPr lang="en-US" dirty="0" smtClean="0">
                <a:solidFill>
                  <a:srgbClr val="000099"/>
                </a:solidFill>
              </a:rPr>
              <a:t>starvation</a:t>
            </a:r>
            <a:r>
              <a:rPr lang="en-US" dirty="0">
                <a:solidFill>
                  <a:srgbClr val="000099"/>
                </a:solidFill>
              </a:rPr>
              <a:t>).</a:t>
            </a:r>
          </a:p>
          <a:p>
            <a:pPr lvl="1">
              <a:lnSpc>
                <a:spcPct val="130000"/>
              </a:lnSpc>
              <a:buClr>
                <a:srgbClr val="000099"/>
              </a:buClr>
            </a:pPr>
            <a:r>
              <a:rPr lang="en-US" dirty="0" smtClean="0">
                <a:solidFill>
                  <a:srgbClr val="000099"/>
                </a:solidFill>
              </a:rPr>
              <a:t>  Given </a:t>
            </a:r>
            <a:r>
              <a:rPr lang="en-US" dirty="0">
                <a:solidFill>
                  <a:srgbClr val="000099"/>
                </a:solidFill>
              </a:rPr>
              <a:t>any two legal states, there is a series of moves that change one legal state to </a:t>
            </a:r>
            <a:endParaRPr lang="en-US" dirty="0" smtClean="0">
              <a:solidFill>
                <a:srgbClr val="000099"/>
              </a:solidFill>
            </a:endParaRPr>
          </a:p>
          <a:p>
            <a:pPr marL="223946" lvl="1" indent="0">
              <a:lnSpc>
                <a:spcPct val="130000"/>
              </a:lnSpc>
              <a:buClr>
                <a:srgbClr val="000099"/>
              </a:buClr>
              <a:buNone/>
            </a:pP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    the </a:t>
            </a:r>
            <a:r>
              <a:rPr lang="en-US" dirty="0">
                <a:solidFill>
                  <a:srgbClr val="000099"/>
                </a:solidFill>
              </a:rPr>
              <a:t>other </a:t>
            </a:r>
            <a:r>
              <a:rPr lang="en-US" dirty="0" smtClean="0">
                <a:solidFill>
                  <a:srgbClr val="000099"/>
                </a:solidFill>
              </a:rPr>
              <a:t>(</a:t>
            </a:r>
            <a:r>
              <a:rPr lang="en-US" dirty="0">
                <a:solidFill>
                  <a:srgbClr val="000099"/>
                </a:solidFill>
              </a:rPr>
              <a:t>reachability).</a:t>
            </a:r>
          </a:p>
          <a:p>
            <a:pPr>
              <a:lnSpc>
                <a:spcPct val="130000"/>
              </a:lnSpc>
              <a:buFontTx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B9161-071C-4593-A8BC-FDB95551302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Dijkstra’s self-stabilizing token ring</a:t>
            </a:r>
          </a:p>
        </p:txBody>
      </p:sp>
      <p:sp>
        <p:nvSpPr>
          <p:cNvPr id="31437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990600"/>
            <a:ext cx="10591800" cy="5105400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  <a:buFontTx/>
              <a:buNone/>
            </a:pPr>
            <a:r>
              <a:rPr lang="en-US" dirty="0" err="1" smtClean="0"/>
              <a:t>Dijkstra</a:t>
            </a:r>
            <a:r>
              <a:rPr lang="en-US" dirty="0" smtClean="0"/>
              <a:t> </a:t>
            </a:r>
            <a:r>
              <a:rPr lang="en-US" dirty="0"/>
              <a:t>considered a legitimate (or legal) state as one in which exactly one machine enjoys the privilege. 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0099"/>
                </a:solidFill>
              </a:rPr>
              <a:t> This </a:t>
            </a:r>
            <a:r>
              <a:rPr lang="en-US" dirty="0">
                <a:solidFill>
                  <a:srgbClr val="000099"/>
                </a:solidFill>
              </a:rPr>
              <a:t>corresponds to a form of  mutual exclusion, because the privileged </a:t>
            </a:r>
            <a:endParaRPr lang="en-US" dirty="0" smtClean="0">
              <a:solidFill>
                <a:srgbClr val="000099"/>
              </a:solidFill>
            </a:endParaRPr>
          </a:p>
          <a:p>
            <a:pPr marL="746483" lvl="2" indent="0">
              <a:buClr>
                <a:srgbClr val="000099"/>
              </a:buClr>
              <a:buNone/>
            </a:pP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   process </a:t>
            </a:r>
            <a:r>
              <a:rPr lang="en-US" dirty="0">
                <a:solidFill>
                  <a:srgbClr val="000099"/>
                </a:solidFill>
              </a:rPr>
              <a:t>is the only process is the only process that is allowed in its critical </a:t>
            </a:r>
            <a:endParaRPr lang="en-US" dirty="0" smtClean="0">
              <a:solidFill>
                <a:srgbClr val="000099"/>
              </a:solidFill>
            </a:endParaRPr>
          </a:p>
          <a:p>
            <a:pPr marL="746483" lvl="2" indent="0">
              <a:buClr>
                <a:srgbClr val="000099"/>
              </a:buClr>
              <a:buNone/>
            </a:pP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   section</a:t>
            </a:r>
            <a:r>
              <a:rPr lang="en-US" dirty="0">
                <a:solidFill>
                  <a:srgbClr val="000099"/>
                </a:solidFill>
              </a:rPr>
              <a:t>. 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0099"/>
                </a:solidFill>
              </a:rPr>
              <a:t> Once </a:t>
            </a:r>
            <a:r>
              <a:rPr lang="en-US" dirty="0">
                <a:solidFill>
                  <a:srgbClr val="000099"/>
                </a:solidFill>
              </a:rPr>
              <a:t>the process leaves the critical section, it passes the privilege to one of </a:t>
            </a:r>
            <a:endParaRPr lang="en-US" dirty="0" smtClean="0">
              <a:solidFill>
                <a:srgbClr val="000099"/>
              </a:solidFill>
            </a:endParaRPr>
          </a:p>
          <a:p>
            <a:pPr marL="746483" lvl="2" indent="0">
              <a:buClr>
                <a:srgbClr val="000099"/>
              </a:buClr>
              <a:buNone/>
            </a:pP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   its </a:t>
            </a:r>
            <a:r>
              <a:rPr lang="en-US" dirty="0">
                <a:solidFill>
                  <a:srgbClr val="000099"/>
                </a:solidFill>
              </a:rPr>
              <a:t>neighbors.</a:t>
            </a:r>
          </a:p>
          <a:p>
            <a:pPr>
              <a:lnSpc>
                <a:spcPct val="140000"/>
              </a:lnSpc>
              <a:buFontTx/>
              <a:buNone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B9161-071C-4593-A8BC-FDB95551302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solution</a:t>
            </a:r>
          </a:p>
        </p:txBody>
      </p:sp>
      <p:sp>
        <p:nvSpPr>
          <p:cNvPr id="306179" name="Rectangle 3"/>
          <p:cNvSpPr>
            <a:spLocks noGrp="1" noChangeArrowheads="1"/>
          </p:cNvSpPr>
          <p:nvPr>
            <p:ph idx="1"/>
          </p:nvPr>
        </p:nvSpPr>
        <p:spPr>
          <a:xfrm>
            <a:off x="558799" y="800100"/>
            <a:ext cx="11328399" cy="5524500"/>
          </a:xfrm>
        </p:spPr>
        <p:txBody>
          <a:bodyPr>
            <a:noAutofit/>
          </a:bodyPr>
          <a:lstStyle/>
          <a:p>
            <a:pPr lvl="1">
              <a:buFontTx/>
              <a:buNone/>
            </a:pPr>
            <a:r>
              <a:rPr lang="en-US" dirty="0" smtClean="0"/>
              <a:t>	For </a:t>
            </a:r>
            <a:r>
              <a:rPr lang="en-US" dirty="0"/>
              <a:t>any machine, we use the symbols </a:t>
            </a:r>
            <a:r>
              <a:rPr lang="en-US" i="1" dirty="0">
                <a:solidFill>
                  <a:srgbClr val="000099"/>
                </a:solidFill>
              </a:rPr>
              <a:t>S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L</a:t>
            </a:r>
            <a:r>
              <a:rPr lang="en-US" dirty="0"/>
              <a:t>, and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/>
              <a:t> to denote </a:t>
            </a:r>
            <a:r>
              <a:rPr lang="en-US" dirty="0" smtClean="0"/>
              <a:t>its </a:t>
            </a:r>
            <a:r>
              <a:rPr lang="en-US" dirty="0"/>
              <a:t>own state of the left </a:t>
            </a:r>
            <a:r>
              <a:rPr lang="en-US" dirty="0" smtClean="0"/>
              <a:t>neighbor </a:t>
            </a:r>
            <a:r>
              <a:rPr lang="en-US" dirty="0"/>
              <a:t>and the state of the right </a:t>
            </a:r>
            <a:r>
              <a:rPr lang="en-US" dirty="0" smtClean="0"/>
              <a:t>neighbor </a:t>
            </a:r>
            <a:r>
              <a:rPr lang="en-US" dirty="0"/>
              <a:t>on the ring, respectively.</a:t>
            </a:r>
          </a:p>
          <a:p>
            <a:pPr lvl="1">
              <a:buFontTx/>
              <a:buNone/>
            </a:pPr>
            <a:endParaRPr lang="en-US" dirty="0"/>
          </a:p>
          <a:p>
            <a:pPr lvl="2">
              <a:buFontTx/>
              <a:buNone/>
            </a:pPr>
            <a:r>
              <a:rPr lang="en-US" dirty="0">
                <a:solidFill>
                  <a:schemeClr val="tx1"/>
                </a:solidFill>
              </a:rPr>
              <a:t>The exceptional machine:</a:t>
            </a:r>
          </a:p>
          <a:p>
            <a:pPr lvl="3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If </a:t>
            </a:r>
            <a:r>
              <a:rPr lang="en-US" i="1" dirty="0">
                <a:solidFill>
                  <a:srgbClr val="000099"/>
                </a:solidFill>
              </a:rPr>
              <a:t>L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i="1" dirty="0">
                <a:solidFill>
                  <a:srgbClr val="000099"/>
                </a:solidFill>
              </a:rPr>
              <a:t>S</a:t>
            </a:r>
            <a:r>
              <a:rPr lang="en-US" dirty="0">
                <a:solidFill>
                  <a:srgbClr val="000099"/>
                </a:solidFill>
              </a:rPr>
              <a:t> then</a:t>
            </a:r>
          </a:p>
          <a:p>
            <a:pPr lvl="3">
              <a:buFontTx/>
              <a:buNone/>
            </a:pPr>
            <a:r>
              <a:rPr lang="en-US" i="1" dirty="0">
                <a:solidFill>
                  <a:srgbClr val="000099"/>
                </a:solidFill>
              </a:rPr>
              <a:t>	S</a:t>
            </a:r>
            <a:r>
              <a:rPr lang="en-US" dirty="0">
                <a:solidFill>
                  <a:srgbClr val="000099"/>
                </a:solidFill>
              </a:rPr>
              <a:t> := (</a:t>
            </a:r>
            <a:r>
              <a:rPr lang="en-US" i="1" dirty="0">
                <a:solidFill>
                  <a:srgbClr val="000099"/>
                </a:solidFill>
              </a:rPr>
              <a:t>S + 1</a:t>
            </a:r>
            <a:r>
              <a:rPr lang="en-US" dirty="0">
                <a:solidFill>
                  <a:srgbClr val="000099"/>
                </a:solidFill>
              </a:rPr>
              <a:t>) mod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</a:p>
          <a:p>
            <a:pPr lvl="3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End If;</a:t>
            </a:r>
          </a:p>
          <a:p>
            <a:pPr lvl="2">
              <a:buFontTx/>
              <a:buNone/>
            </a:pPr>
            <a:endParaRPr lang="en-US" dirty="0"/>
          </a:p>
          <a:p>
            <a:pPr lvl="2">
              <a:buFontTx/>
              <a:buNone/>
            </a:pPr>
            <a:r>
              <a:rPr lang="en-US" dirty="0">
                <a:solidFill>
                  <a:schemeClr val="tx1"/>
                </a:solidFill>
              </a:rPr>
              <a:t>The other machine:</a:t>
            </a:r>
          </a:p>
          <a:p>
            <a:pPr lvl="3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If </a:t>
            </a:r>
            <a:r>
              <a:rPr lang="en-US" i="1" dirty="0">
                <a:solidFill>
                  <a:srgbClr val="000099"/>
                </a:solidFill>
              </a:rPr>
              <a:t>L </a:t>
            </a:r>
            <a:r>
              <a:rPr lang="en-US" i="1" dirty="0">
                <a:solidFill>
                  <a:srgbClr val="000099"/>
                </a:solidFill>
                <a:cs typeface="Arial" panose="020B0604020202020204" pitchFamily="34" charset="0"/>
              </a:rPr>
              <a:t>≠ S</a:t>
            </a:r>
            <a:r>
              <a:rPr lang="en-US" dirty="0">
                <a:solidFill>
                  <a:srgbClr val="000099"/>
                </a:solidFill>
                <a:cs typeface="Arial" panose="020B0604020202020204" pitchFamily="34" charset="0"/>
              </a:rPr>
              <a:t> then</a:t>
            </a:r>
          </a:p>
          <a:p>
            <a:pPr lvl="3">
              <a:buFontTx/>
              <a:buNone/>
            </a:pPr>
            <a:r>
              <a:rPr lang="en-US" dirty="0">
                <a:solidFill>
                  <a:srgbClr val="000099"/>
                </a:solidFill>
                <a:cs typeface="Arial" panose="020B0604020202020204" pitchFamily="34" charset="0"/>
              </a:rPr>
              <a:t>	S := L</a:t>
            </a:r>
          </a:p>
          <a:p>
            <a:pPr lvl="3">
              <a:buFontTx/>
              <a:buNone/>
            </a:pPr>
            <a:r>
              <a:rPr lang="en-US" dirty="0">
                <a:solidFill>
                  <a:srgbClr val="000099"/>
                </a:solidFill>
                <a:cs typeface="Arial" panose="020B0604020202020204" pitchFamily="34" charset="0"/>
              </a:rPr>
              <a:t>	End if;</a:t>
            </a:r>
            <a:endParaRPr lang="en-US" i="1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  <a:buFontTx/>
              <a:buNone/>
            </a:pP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B9161-071C-4593-A8BC-FDB95551302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537056D-0AFD-4BF0-87DD-172C79D57557}" vid="{DFCBE75B-5C31-4176-835E-117672E43D9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</Template>
  <TotalTime>5438</TotalTime>
  <Words>881</Words>
  <Application>Microsoft Office PowerPoint</Application>
  <PresentationFormat>Widescreen</PresentationFormat>
  <Paragraphs>203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Times New Roman</vt:lpstr>
      <vt:lpstr>Arial Narrow</vt:lpstr>
      <vt:lpstr>Wingdings</vt:lpstr>
      <vt:lpstr>Symbol</vt:lpstr>
      <vt:lpstr>Essential</vt:lpstr>
      <vt:lpstr>Self-Stabilization</vt:lpstr>
      <vt:lpstr>Definition of self-stabilization</vt:lpstr>
      <vt:lpstr>Definition of stabilization</vt:lpstr>
      <vt:lpstr>Randomized self-stabilization</vt:lpstr>
      <vt:lpstr>Probabilistic self-stabilization</vt:lpstr>
      <vt:lpstr>Issues in design of self-stabilization algos</vt:lpstr>
      <vt:lpstr>Dijkstra’s self-stabilizing token ring</vt:lpstr>
      <vt:lpstr>Dijkstra’s self-stabilizing token ring</vt:lpstr>
      <vt:lpstr>First solution</vt:lpstr>
      <vt:lpstr>Second Solution</vt:lpstr>
      <vt:lpstr>Second Solution Continued</vt:lpstr>
      <vt:lpstr>PowerPoint Presentation</vt:lpstr>
      <vt:lpstr>PowerPoint Presentation</vt:lpstr>
      <vt:lpstr>PowerPoint Presentation</vt:lpstr>
      <vt:lpstr>Special networks</vt:lpstr>
      <vt:lpstr>PowerPoint Presentation</vt:lpstr>
      <vt:lpstr>Dolev’s Self Stabilizing Spanning Tree</vt:lpstr>
      <vt:lpstr>Dolev’s Self Stabilizing Spanning Tree</vt:lpstr>
    </vt:vector>
  </TitlesOfParts>
  <Company>Indian Institute of Technology, Kharagpur, India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Arobinda Gupta</dc:creator>
  <cp:lastModifiedBy>surajit</cp:lastModifiedBy>
  <cp:revision>285</cp:revision>
  <dcterms:created xsi:type="dcterms:W3CDTF">2002-01-01T17:32:30Z</dcterms:created>
  <dcterms:modified xsi:type="dcterms:W3CDTF">2017-01-05T21:34:34Z</dcterms:modified>
</cp:coreProperties>
</file>