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3" r:id="rId1"/>
  </p:sldMasterIdLst>
  <p:notesMasterIdLst>
    <p:notesMasterId r:id="rId16"/>
  </p:notesMasterIdLst>
  <p:handoutMasterIdLst>
    <p:handoutMasterId r:id="rId17"/>
  </p:handoutMasterIdLst>
  <p:sldIdLst>
    <p:sldId id="271" r:id="rId2"/>
    <p:sldId id="489" r:id="rId3"/>
    <p:sldId id="490" r:id="rId4"/>
    <p:sldId id="491" r:id="rId5"/>
    <p:sldId id="492" r:id="rId6"/>
    <p:sldId id="493" r:id="rId7"/>
    <p:sldId id="494" r:id="rId8"/>
    <p:sldId id="495" r:id="rId9"/>
    <p:sldId id="496" r:id="rId10"/>
    <p:sldId id="497" r:id="rId11"/>
    <p:sldId id="498" r:id="rId12"/>
    <p:sldId id="499" r:id="rId13"/>
    <p:sldId id="562" r:id="rId14"/>
    <p:sldId id="563" r:id="rId15"/>
  </p:sldIdLst>
  <p:sldSz cx="12192000" cy="6858000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600" b="1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600" b="1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600" b="1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600" b="1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600" b="1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600" b="1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1600" b="1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1600" b="1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1600" b="1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99"/>
    <a:srgbClr val="006600"/>
    <a:srgbClr val="005200"/>
    <a:srgbClr val="9DFFFF"/>
    <a:srgbClr val="00460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977" autoAdjust="0"/>
    <p:restoredTop sz="94660" autoAdjust="0"/>
  </p:normalViewPr>
  <p:slideViewPr>
    <p:cSldViewPr>
      <p:cViewPr varScale="1">
        <p:scale>
          <a:sx n="75" d="100"/>
          <a:sy n="75" d="100"/>
        </p:scale>
        <p:origin x="168" y="30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635" tIns="48319" rIns="96635" bIns="48319" numCol="1" anchor="t" anchorCtr="0" compatLnSpc="1">
            <a:prstTxWarp prst="textNoShape">
              <a:avLst/>
            </a:prstTxWarp>
          </a:bodyPr>
          <a:lstStyle>
            <a:lvl1pPr defTabSz="965200">
              <a:defRPr sz="1200" b="0">
                <a:latin typeface="Arial" panose="020B0604020202020204" pitchFamily="34" charset="0"/>
              </a:defRPr>
            </a:lvl1pPr>
          </a:lstStyle>
          <a:p>
            <a:endParaRPr lang="en-US"/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635" tIns="48319" rIns="96635" bIns="48319" numCol="1" anchor="t" anchorCtr="0" compatLnSpc="1">
            <a:prstTxWarp prst="textNoShape">
              <a:avLst/>
            </a:prstTxWarp>
          </a:bodyPr>
          <a:lstStyle>
            <a:lvl1pPr algn="r" defTabSz="965200">
              <a:defRPr sz="1200" b="0">
                <a:latin typeface="Arial" panose="020B0604020202020204" pitchFamily="34" charset="0"/>
              </a:defRPr>
            </a:lvl1pPr>
          </a:lstStyle>
          <a:p>
            <a:endParaRPr lang="en-US"/>
          </a:p>
        </p:txBody>
      </p:sp>
      <p:sp>
        <p:nvSpPr>
          <p:cNvPr id="3379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635" tIns="48319" rIns="96635" bIns="48319" numCol="1" anchor="b" anchorCtr="0" compatLnSpc="1">
            <a:prstTxWarp prst="textNoShape">
              <a:avLst/>
            </a:prstTxWarp>
          </a:bodyPr>
          <a:lstStyle>
            <a:lvl1pPr defTabSz="965200">
              <a:defRPr sz="1200" b="0">
                <a:latin typeface="Arial" panose="020B0604020202020204" pitchFamily="34" charset="0"/>
              </a:defRPr>
            </a:lvl1pPr>
          </a:lstStyle>
          <a:p>
            <a:endParaRPr lang="en-US"/>
          </a:p>
        </p:txBody>
      </p:sp>
      <p:sp>
        <p:nvSpPr>
          <p:cNvPr id="3379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635" tIns="48319" rIns="96635" bIns="48319" numCol="1" anchor="b" anchorCtr="0" compatLnSpc="1">
            <a:prstTxWarp prst="textNoShape">
              <a:avLst/>
            </a:prstTxWarp>
          </a:bodyPr>
          <a:lstStyle>
            <a:lvl1pPr algn="r" defTabSz="965200">
              <a:defRPr sz="1200" b="0">
                <a:latin typeface="Arial" panose="020B0604020202020204" pitchFamily="34" charset="0"/>
              </a:defRPr>
            </a:lvl1pPr>
          </a:lstStyle>
          <a:p>
            <a:fld id="{D271568E-22A9-4C18-84B6-0E0B36B2C17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086559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200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27648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14800" y="0"/>
            <a:ext cx="3200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276484" name="Rectangle 4"/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406400" y="685800"/>
            <a:ext cx="6502400" cy="36576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7648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90600" y="4572000"/>
            <a:ext cx="5334000" cy="434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7648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44000"/>
            <a:ext cx="3200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27648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14800" y="9144000"/>
            <a:ext cx="3200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F8AA6781-E614-4C2E-A93C-B77FAF7968E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721357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AA6781-E614-4C2E-A93C-B77FAF7968E8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76368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" y="6477000"/>
            <a:ext cx="6538340" cy="381000"/>
          </a:xfrm>
          <a:solidFill>
            <a:srgbClr val="C00000"/>
          </a:solidFill>
          <a:ln>
            <a:noFill/>
          </a:ln>
        </p:spPr>
        <p:txBody>
          <a:bodyPr/>
          <a:lstStyle>
            <a:lvl1pPr algn="r">
              <a:defRPr sz="1905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INDIAN INSTITUTE OF TECHNOLOGY KHARAGPUR</a:t>
            </a: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-1" y="4846320"/>
            <a:ext cx="1291167" cy="2011680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4645" tIns="37322" rIns="74645" bIns="37322" rtlCol="0" anchor="ctr"/>
          <a:lstStyle/>
          <a:p>
            <a:pPr algn="ctr"/>
            <a:endParaRPr lang="en-US" sz="1451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72598" y="838200"/>
            <a:ext cx="10011403" cy="1143000"/>
          </a:xfrm>
        </p:spPr>
        <p:txBody>
          <a:bodyPr anchor="ctr">
            <a:noAutofit/>
          </a:bodyPr>
          <a:lstStyle>
            <a:lvl1pPr>
              <a:lnSpc>
                <a:spcPct val="100000"/>
              </a:lnSpc>
              <a:defRPr sz="4572" spc="-65" baseline="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2507213" y="1989967"/>
            <a:ext cx="8284202" cy="685800"/>
          </a:xfrm>
        </p:spPr>
        <p:txBody>
          <a:bodyPr>
            <a:normAutofit/>
          </a:bodyPr>
          <a:lstStyle>
            <a:lvl1pPr marL="0" indent="0" algn="l">
              <a:buNone/>
              <a:defRPr sz="2667" b="1" cap="all" spc="98" baseline="0">
                <a:solidFill>
                  <a:schemeClr val="tx2"/>
                </a:solidFill>
                <a:latin typeface="Arial Narrow" panose="020B0606020202030204" pitchFamily="34" charset="0"/>
              </a:defRPr>
            </a:lvl1pPr>
            <a:lvl2pPr marL="37324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74648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1197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4929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8662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23945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6126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9859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defTabSz="979734">
              <a:spcAft>
                <a:spcPts val="643"/>
              </a:spcAft>
            </a:pPr>
            <a:r>
              <a:rPr lang="en-US" sz="2571" i="1" cap="none" spc="129" dirty="0" smtClean="0">
                <a:solidFill>
                  <a:srgbClr val="D1282E"/>
                </a:solidFill>
              </a:rPr>
              <a:t>CS60002: Distributed Systems</a:t>
            </a:r>
            <a:endParaRPr lang="en-IN" sz="2571" i="1" cap="none" spc="129" dirty="0">
              <a:solidFill>
                <a:srgbClr val="D1282E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2001499" y="4846320"/>
            <a:ext cx="190502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4645" tIns="37322" rIns="74645" bIns="37322" rtlCol="0" anchor="ctr"/>
          <a:lstStyle/>
          <a:p>
            <a:pPr algn="ctr"/>
            <a:endParaRPr lang="en-US" sz="1451"/>
          </a:p>
        </p:txBody>
      </p:sp>
      <p:sp>
        <p:nvSpPr>
          <p:cNvPr id="10" name="Rectangle 9"/>
          <p:cNvSpPr/>
          <p:nvPr/>
        </p:nvSpPr>
        <p:spPr>
          <a:xfrm>
            <a:off x="12001499" y="0"/>
            <a:ext cx="190502" cy="5334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4645" tIns="37322" rIns="74645" bIns="37322" rtlCol="0" anchor="ctr"/>
          <a:lstStyle/>
          <a:p>
            <a:pPr algn="ctr"/>
            <a:endParaRPr lang="en-US" sz="1451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16200000">
            <a:off x="11445551" y="6292692"/>
            <a:ext cx="580571" cy="368617"/>
          </a:xfrm>
        </p:spPr>
        <p:txBody>
          <a:bodyPr/>
          <a:lstStyle>
            <a:lvl1pPr>
              <a:defRPr sz="2400">
                <a:solidFill>
                  <a:schemeClr val="tx1"/>
                </a:solidFill>
              </a:defRPr>
            </a:lvl1pPr>
          </a:lstStyle>
          <a:p>
            <a:fld id="{CB91440F-62FA-4C03-A6F3-085CE908C1B1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1" name="Picture 11" descr="iitlog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434" y="5773802"/>
            <a:ext cx="1054102" cy="9934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Rectangle 12"/>
          <p:cNvSpPr/>
          <p:nvPr/>
        </p:nvSpPr>
        <p:spPr>
          <a:xfrm>
            <a:off x="-1" y="0"/>
            <a:ext cx="1291167" cy="5334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4645" tIns="37322" rIns="74645" bIns="37322" rtlCol="0" anchor="ctr"/>
          <a:lstStyle/>
          <a:p>
            <a:pPr algn="ctr"/>
            <a:endParaRPr lang="en-US" sz="1451"/>
          </a:p>
        </p:txBody>
      </p:sp>
      <p:sp>
        <p:nvSpPr>
          <p:cNvPr id="14" name="TextBox 13"/>
          <p:cNvSpPr txBox="1"/>
          <p:nvPr/>
        </p:nvSpPr>
        <p:spPr>
          <a:xfrm>
            <a:off x="3991429" y="2888238"/>
            <a:ext cx="4695049" cy="1447503"/>
          </a:xfrm>
          <a:prstGeom prst="rect">
            <a:avLst/>
          </a:prstGeom>
          <a:noFill/>
        </p:spPr>
        <p:txBody>
          <a:bodyPr wrap="none" lIns="97971" tIns="48986" rIns="97971" bIns="48986" rtlCol="0">
            <a:spAutoFit/>
          </a:bodyPr>
          <a:lstStyle/>
          <a:p>
            <a:r>
              <a:rPr lang="en-US" sz="2191" b="1" dirty="0" err="1">
                <a:latin typeface="Arial Narrow" panose="020B0606020202030204" pitchFamily="34" charset="0"/>
              </a:rPr>
              <a:t>Pallab</a:t>
            </a:r>
            <a:r>
              <a:rPr lang="en-US" sz="2191" b="1" dirty="0">
                <a:latin typeface="Arial Narrow" panose="020B0606020202030204" pitchFamily="34" charset="0"/>
              </a:rPr>
              <a:t> </a:t>
            </a:r>
            <a:r>
              <a:rPr lang="en-US" sz="2191" b="1" dirty="0" err="1">
                <a:latin typeface="Arial Narrow" panose="020B0606020202030204" pitchFamily="34" charset="0"/>
              </a:rPr>
              <a:t>Dasgupta</a:t>
            </a:r>
            <a:endParaRPr lang="en-US" sz="2191" b="1" dirty="0">
              <a:latin typeface="Arial Narrow" panose="020B0606020202030204" pitchFamily="34" charset="0"/>
            </a:endParaRPr>
          </a:p>
          <a:p>
            <a:r>
              <a:rPr lang="en-US" sz="2191" b="1" dirty="0" smtClean="0">
                <a:latin typeface="Arial Narrow" panose="020B0606020202030204" pitchFamily="34" charset="0"/>
              </a:rPr>
              <a:t>Professor</a:t>
            </a:r>
            <a:r>
              <a:rPr lang="en-US" sz="2191" b="1" dirty="0">
                <a:latin typeface="Arial Narrow" panose="020B0606020202030204" pitchFamily="34" charset="0"/>
              </a:rPr>
              <a:t>, </a:t>
            </a:r>
            <a:endParaRPr lang="en-US" sz="2191" b="1" dirty="0" smtClean="0">
              <a:latin typeface="Arial Narrow" panose="020B0606020202030204" pitchFamily="34" charset="0"/>
            </a:endParaRPr>
          </a:p>
          <a:p>
            <a:r>
              <a:rPr lang="en-US" sz="2191" b="1" dirty="0" smtClean="0">
                <a:latin typeface="Arial Narrow" panose="020B0606020202030204" pitchFamily="34" charset="0"/>
              </a:rPr>
              <a:t>Dept</a:t>
            </a:r>
            <a:r>
              <a:rPr lang="en-US" sz="2191" b="1" dirty="0">
                <a:latin typeface="Arial Narrow" panose="020B0606020202030204" pitchFamily="34" charset="0"/>
              </a:rPr>
              <a:t>. of Computer </a:t>
            </a:r>
            <a:r>
              <a:rPr lang="en-US" sz="2191" b="1" dirty="0" smtClean="0">
                <a:latin typeface="Arial Narrow" panose="020B0606020202030204" pitchFamily="34" charset="0"/>
              </a:rPr>
              <a:t>Sc. </a:t>
            </a:r>
            <a:r>
              <a:rPr lang="en-US" sz="2191" b="1" dirty="0">
                <a:latin typeface="Arial Narrow" panose="020B0606020202030204" pitchFamily="34" charset="0"/>
              </a:rPr>
              <a:t>&amp; </a:t>
            </a:r>
            <a:r>
              <a:rPr lang="en-US" sz="2191" b="1" dirty="0" err="1" smtClean="0">
                <a:latin typeface="Arial Narrow" panose="020B0606020202030204" pitchFamily="34" charset="0"/>
              </a:rPr>
              <a:t>Engg</a:t>
            </a:r>
            <a:r>
              <a:rPr lang="en-US" sz="2191" b="1" dirty="0" smtClean="0">
                <a:latin typeface="Arial Narrow" panose="020B0606020202030204" pitchFamily="34" charset="0"/>
              </a:rPr>
              <a:t>.,</a:t>
            </a:r>
          </a:p>
          <a:p>
            <a:r>
              <a:rPr lang="en-US" sz="2191" b="1" dirty="0" smtClean="0">
                <a:latin typeface="Arial Narrow" panose="020B0606020202030204" pitchFamily="34" charset="0"/>
              </a:rPr>
              <a:t>Indian Institute of Technology </a:t>
            </a:r>
            <a:r>
              <a:rPr lang="en-US" sz="2191" b="1" dirty="0" err="1" smtClean="0">
                <a:latin typeface="Arial Narrow" panose="020B0606020202030204" pitchFamily="34" charset="0"/>
              </a:rPr>
              <a:t>Kharagpur</a:t>
            </a:r>
            <a:endParaRPr lang="en-US" sz="2191" b="1" dirty="0">
              <a:latin typeface="Arial Narrow" panose="020B0606020202030204" pitchFamily="34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3820145" y="2888238"/>
            <a:ext cx="171284" cy="144728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7971" tIns="48986" rIns="97971" bIns="48986" spcCol="0" rtlCol="0" anchor="ctr"/>
          <a:lstStyle/>
          <a:p>
            <a:pPr algn="ctr"/>
            <a:endParaRPr lang="en-IN" sz="1524"/>
          </a:p>
        </p:txBody>
      </p:sp>
    </p:spTree>
    <p:extLst>
      <p:ext uri="{BB962C8B-B14F-4D97-AF65-F5344CB8AC3E}">
        <p14:creationId xmlns:p14="http://schemas.microsoft.com/office/powerpoint/2010/main" val="4192620126"/>
      </p:ext>
    </p:extLst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INDIAN INSTITUTE OF TECHNOLOGY KHARAGPUR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80B29-0CBF-4D68-B515-DFF4E92B873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4627980"/>
      </p:ext>
    </p:extLst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1" y="274643"/>
            <a:ext cx="2743201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1" y="274643"/>
            <a:ext cx="80264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INDIAN INSTITUTE OF TECHNOLOGY KHARAGPUR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4336DC-24B1-49FD-B16C-42BE44745CC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816468"/>
      </p:ext>
    </p:extLst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>
              <a:defRPr sz="3667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2429"/>
            </a:lvl1pPr>
            <a:lvl2pPr>
              <a:defRPr sz="2429"/>
            </a:lvl2pPr>
            <a:lvl3pPr>
              <a:defRPr sz="2429"/>
            </a:lvl3pPr>
            <a:lvl4pPr>
              <a:defRPr sz="2429"/>
            </a:lvl4pPr>
            <a:lvl5pPr>
              <a:defRPr sz="2429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600"/>
            </a:lvl1pPr>
          </a:lstStyle>
          <a:p>
            <a:r>
              <a:rPr lang="en-US" smtClean="0"/>
              <a:t>INDIAN INSTITUTE OF TECHNOLOGY KHARAGPUR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/>
            </a:lvl1pPr>
          </a:lstStyle>
          <a:p>
            <a:fld id="{07CDB090-0E48-4813-8C25-65CD175DBF5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8244029"/>
      </p:ext>
    </p:extLst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447800"/>
            <a:ext cx="10363200" cy="4321175"/>
          </a:xfrm>
        </p:spPr>
        <p:txBody>
          <a:bodyPr anchor="ctr">
            <a:noAutofit/>
          </a:bodyPr>
          <a:lstStyle>
            <a:lvl1pPr algn="l">
              <a:lnSpc>
                <a:spcPct val="100000"/>
              </a:lnSpc>
              <a:defRPr sz="7184" b="0" cap="all" spc="-65" baseline="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228601"/>
            <a:ext cx="10363200" cy="1066800"/>
          </a:xfrm>
        </p:spPr>
        <p:txBody>
          <a:bodyPr anchor="b"/>
          <a:lstStyle>
            <a:lvl1pPr marL="0" indent="0">
              <a:buNone/>
              <a:defRPr sz="1670" b="0" cap="all" spc="98" baseline="0">
                <a:solidFill>
                  <a:schemeClr val="tx2"/>
                </a:solidFill>
                <a:latin typeface="+mj-lt"/>
              </a:defRPr>
            </a:lvl1pPr>
            <a:lvl2pPr marL="373242" indent="0">
              <a:buNone/>
              <a:defRPr sz="1451">
                <a:solidFill>
                  <a:schemeClr val="tx1">
                    <a:tint val="75000"/>
                  </a:schemeClr>
                </a:solidFill>
              </a:defRPr>
            </a:lvl2pPr>
            <a:lvl3pPr marL="746484" indent="0">
              <a:buNone/>
              <a:defRPr sz="1307">
                <a:solidFill>
                  <a:schemeClr val="tx1">
                    <a:tint val="75000"/>
                  </a:schemeClr>
                </a:solidFill>
              </a:defRPr>
            </a:lvl3pPr>
            <a:lvl4pPr marL="1119725" indent="0">
              <a:buNone/>
              <a:defRPr sz="1161">
                <a:solidFill>
                  <a:schemeClr val="tx1">
                    <a:tint val="75000"/>
                  </a:schemeClr>
                </a:solidFill>
              </a:defRPr>
            </a:lvl4pPr>
            <a:lvl5pPr marL="1492968" indent="0">
              <a:buNone/>
              <a:defRPr sz="1161">
                <a:solidFill>
                  <a:schemeClr val="tx1">
                    <a:tint val="75000"/>
                  </a:schemeClr>
                </a:solidFill>
              </a:defRPr>
            </a:lvl5pPr>
            <a:lvl6pPr marL="1866210" indent="0">
              <a:buNone/>
              <a:defRPr sz="1161">
                <a:solidFill>
                  <a:schemeClr val="tx1">
                    <a:tint val="75000"/>
                  </a:schemeClr>
                </a:solidFill>
              </a:defRPr>
            </a:lvl6pPr>
            <a:lvl7pPr marL="2239451" indent="0">
              <a:buNone/>
              <a:defRPr sz="1161">
                <a:solidFill>
                  <a:schemeClr val="tx1">
                    <a:tint val="75000"/>
                  </a:schemeClr>
                </a:solidFill>
              </a:defRPr>
            </a:lvl7pPr>
            <a:lvl8pPr marL="2612693" indent="0">
              <a:buNone/>
              <a:defRPr sz="1161">
                <a:solidFill>
                  <a:schemeClr val="tx1">
                    <a:tint val="75000"/>
                  </a:schemeClr>
                </a:solidFill>
              </a:defRPr>
            </a:lvl8pPr>
            <a:lvl9pPr marL="2985935" indent="0">
              <a:buNone/>
              <a:defRPr sz="116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D53EEFA-03F8-4D98-BB5F-67E3DAEBC64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INDIAN INSTITUTE OF TECHNOLOGY KHARAGPUR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1974829"/>
      </p:ext>
    </p:extLst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174241" y="1574802"/>
            <a:ext cx="4389120" cy="4525963"/>
          </a:xfrm>
        </p:spPr>
        <p:txBody>
          <a:bodyPr/>
          <a:lstStyle>
            <a:lvl1pPr>
              <a:defRPr sz="2322"/>
            </a:lvl1pPr>
            <a:lvl2pPr>
              <a:defRPr sz="1959"/>
            </a:lvl2pPr>
            <a:lvl3pPr>
              <a:defRPr sz="1670"/>
            </a:lvl3pPr>
            <a:lvl4pPr>
              <a:defRPr sz="1451"/>
            </a:lvl4pPr>
            <a:lvl5pPr>
              <a:defRPr sz="1451"/>
            </a:lvl5pPr>
            <a:lvl6pPr>
              <a:defRPr sz="1451"/>
            </a:lvl6pPr>
            <a:lvl7pPr>
              <a:defRPr sz="1451"/>
            </a:lvl7pPr>
            <a:lvl8pPr>
              <a:defRPr sz="1451"/>
            </a:lvl8pPr>
            <a:lvl9pPr>
              <a:defRPr sz="1451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86881" y="1574802"/>
            <a:ext cx="4389120" cy="4525963"/>
          </a:xfrm>
        </p:spPr>
        <p:txBody>
          <a:bodyPr/>
          <a:lstStyle>
            <a:lvl1pPr>
              <a:defRPr sz="2322"/>
            </a:lvl1pPr>
            <a:lvl2pPr>
              <a:defRPr sz="1959"/>
            </a:lvl2pPr>
            <a:lvl3pPr>
              <a:defRPr sz="1670"/>
            </a:lvl3pPr>
            <a:lvl4pPr>
              <a:defRPr sz="1451"/>
            </a:lvl4pPr>
            <a:lvl5pPr>
              <a:defRPr sz="1451"/>
            </a:lvl5pPr>
            <a:lvl6pPr>
              <a:defRPr sz="1451"/>
            </a:lvl6pPr>
            <a:lvl7pPr>
              <a:defRPr sz="1451"/>
            </a:lvl7pPr>
            <a:lvl8pPr>
              <a:defRPr sz="1451"/>
            </a:lvl8pPr>
            <a:lvl9pPr>
              <a:defRPr sz="1451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INDIAN INSTITUTE OF TECHNOLOGY KHARAGPUR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F76E38-8FCD-4487-8EBA-C12FEFE3A49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7118787"/>
      </p:ext>
    </p:extLst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70176" y="1572768"/>
            <a:ext cx="4389120" cy="639762"/>
          </a:xfrm>
        </p:spPr>
        <p:txBody>
          <a:bodyPr anchor="b">
            <a:noAutofit/>
          </a:bodyPr>
          <a:lstStyle>
            <a:lvl1pPr marL="0" indent="0">
              <a:buNone/>
              <a:defRPr sz="1451" b="0" cap="all" spc="82" baseline="0">
                <a:solidFill>
                  <a:schemeClr val="tx1"/>
                </a:solidFill>
                <a:latin typeface="+mj-lt"/>
              </a:defRPr>
            </a:lvl1pPr>
            <a:lvl2pPr marL="373242" indent="0">
              <a:buNone/>
              <a:defRPr sz="1670" b="1"/>
            </a:lvl2pPr>
            <a:lvl3pPr marL="746484" indent="0">
              <a:buNone/>
              <a:defRPr sz="1451" b="1"/>
            </a:lvl3pPr>
            <a:lvl4pPr marL="1119725" indent="0">
              <a:buNone/>
              <a:defRPr sz="1307" b="1"/>
            </a:lvl4pPr>
            <a:lvl5pPr marL="1492968" indent="0">
              <a:buNone/>
              <a:defRPr sz="1307" b="1"/>
            </a:lvl5pPr>
            <a:lvl6pPr marL="1866210" indent="0">
              <a:buNone/>
              <a:defRPr sz="1307" b="1"/>
            </a:lvl6pPr>
            <a:lvl7pPr marL="2239451" indent="0">
              <a:buNone/>
              <a:defRPr sz="1307" b="1"/>
            </a:lvl7pPr>
            <a:lvl8pPr marL="2612693" indent="0">
              <a:buNone/>
              <a:defRPr sz="1307" b="1"/>
            </a:lvl8pPr>
            <a:lvl9pPr marL="2985935" indent="0">
              <a:buNone/>
              <a:defRPr sz="1307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170176" y="2259366"/>
            <a:ext cx="4389120" cy="3840480"/>
          </a:xfrm>
        </p:spPr>
        <p:txBody>
          <a:bodyPr/>
          <a:lstStyle>
            <a:lvl1pPr>
              <a:defRPr sz="1959"/>
            </a:lvl1pPr>
            <a:lvl2pPr>
              <a:defRPr sz="1670"/>
            </a:lvl2pPr>
            <a:lvl3pPr>
              <a:defRPr sz="1451"/>
            </a:lvl3pPr>
            <a:lvl4pPr>
              <a:defRPr sz="1307"/>
            </a:lvl4pPr>
            <a:lvl5pPr>
              <a:defRPr sz="1307"/>
            </a:lvl5pPr>
            <a:lvl6pPr>
              <a:defRPr sz="1307"/>
            </a:lvl6pPr>
            <a:lvl7pPr>
              <a:defRPr sz="1307"/>
            </a:lvl7pPr>
            <a:lvl8pPr>
              <a:defRPr sz="1307"/>
            </a:lvl8pPr>
            <a:lvl9pPr>
              <a:defRPr sz="1307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790944" y="1572768"/>
            <a:ext cx="4389120" cy="639762"/>
          </a:xfrm>
        </p:spPr>
        <p:txBody>
          <a:bodyPr anchor="b">
            <a:noAutofit/>
          </a:bodyPr>
          <a:lstStyle>
            <a:lvl1pPr marL="0" indent="0">
              <a:buNone/>
              <a:defRPr lang="en-US" sz="1451" b="0" kern="1200" cap="all" spc="82" baseline="0" dirty="0" smtClean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373242" indent="0">
              <a:buNone/>
              <a:defRPr sz="1670" b="1"/>
            </a:lvl2pPr>
            <a:lvl3pPr marL="746484" indent="0">
              <a:buNone/>
              <a:defRPr sz="1451" b="1"/>
            </a:lvl3pPr>
            <a:lvl4pPr marL="1119725" indent="0">
              <a:buNone/>
              <a:defRPr sz="1307" b="1"/>
            </a:lvl4pPr>
            <a:lvl5pPr marL="1492968" indent="0">
              <a:buNone/>
              <a:defRPr sz="1307" b="1"/>
            </a:lvl5pPr>
            <a:lvl6pPr marL="1866210" indent="0">
              <a:buNone/>
              <a:defRPr sz="1307" b="1"/>
            </a:lvl6pPr>
            <a:lvl7pPr marL="2239451" indent="0">
              <a:buNone/>
              <a:defRPr sz="1307" b="1"/>
            </a:lvl7pPr>
            <a:lvl8pPr marL="2612693" indent="0">
              <a:buNone/>
              <a:defRPr sz="1307" b="1"/>
            </a:lvl8pPr>
            <a:lvl9pPr marL="2985935" indent="0">
              <a:buNone/>
              <a:defRPr sz="1307" b="1"/>
            </a:lvl9pPr>
          </a:lstStyle>
          <a:p>
            <a:pPr marL="0" lvl="0" indent="0" algn="l" defTabSz="746484" rtl="0" eaLnBrk="1" latinLnBrk="0" hangingPunct="1">
              <a:spcBef>
                <a:spcPct val="20000"/>
              </a:spcBef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790944" y="2259366"/>
            <a:ext cx="4389120" cy="3840480"/>
          </a:xfrm>
        </p:spPr>
        <p:txBody>
          <a:bodyPr/>
          <a:lstStyle>
            <a:lvl1pPr>
              <a:defRPr sz="1959"/>
            </a:lvl1pPr>
            <a:lvl2pPr>
              <a:defRPr sz="1670"/>
            </a:lvl2pPr>
            <a:lvl3pPr>
              <a:defRPr sz="1451"/>
            </a:lvl3pPr>
            <a:lvl4pPr>
              <a:defRPr sz="1307"/>
            </a:lvl4pPr>
            <a:lvl5pPr>
              <a:defRPr sz="1307"/>
            </a:lvl5pPr>
            <a:lvl6pPr>
              <a:defRPr sz="1307"/>
            </a:lvl6pPr>
            <a:lvl7pPr>
              <a:defRPr sz="1307"/>
            </a:lvl7pPr>
            <a:lvl8pPr>
              <a:defRPr sz="1307"/>
            </a:lvl8pPr>
            <a:lvl9pPr>
              <a:defRPr sz="1307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INDIAN INSTITUTE OF TECHNOLOGY KHARAGPUR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9222E3-95B1-4E08-BD6B-9768D1014EA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5617005"/>
      </p:ext>
    </p:extLst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600"/>
            </a:lvl1pPr>
          </a:lstStyle>
          <a:p>
            <a:r>
              <a:rPr lang="en-US" smtClean="0"/>
              <a:t>INDIAN INSTITUTE OF TECHNOLOGY KHARAGPUR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/>
            </a:lvl1pPr>
          </a:lstStyle>
          <a:p>
            <a:fld id="{D57FF334-512C-4961-B74C-619F2984D5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7526807"/>
      </p:ext>
    </p:extLst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INDIAN INSTITUTE OF TECHNOLOGY KHARAGPUR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DB29D6-B7A1-4485-9C8A-311675D25F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4805454"/>
      </p:ext>
    </p:extLst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6" y="1600200"/>
            <a:ext cx="6815668" cy="4480560"/>
          </a:xfrm>
        </p:spPr>
        <p:txBody>
          <a:bodyPr/>
          <a:lstStyle>
            <a:lvl1pPr>
              <a:defRPr sz="2612"/>
            </a:lvl1pPr>
            <a:lvl2pPr>
              <a:defRPr sz="2322"/>
            </a:lvl2pPr>
            <a:lvl3pPr>
              <a:defRPr sz="1959"/>
            </a:lvl3pPr>
            <a:lvl4pPr>
              <a:defRPr sz="1670"/>
            </a:lvl4pPr>
            <a:lvl5pPr>
              <a:defRPr sz="1670"/>
            </a:lvl5pPr>
            <a:lvl6pPr>
              <a:defRPr sz="1670"/>
            </a:lvl6pPr>
            <a:lvl7pPr>
              <a:defRPr sz="1670"/>
            </a:lvl7pPr>
            <a:lvl8pPr>
              <a:defRPr sz="1670"/>
            </a:lvl8pPr>
            <a:lvl9pPr>
              <a:defRPr sz="167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2" y="1600200"/>
            <a:ext cx="4011085" cy="4480560"/>
          </a:xfrm>
        </p:spPr>
        <p:txBody>
          <a:bodyPr>
            <a:normAutofit/>
          </a:bodyPr>
          <a:lstStyle>
            <a:lvl1pPr marL="0" indent="0">
              <a:buNone/>
              <a:defRPr sz="1307"/>
            </a:lvl1pPr>
            <a:lvl2pPr marL="373242" indent="0">
              <a:buNone/>
              <a:defRPr sz="1016"/>
            </a:lvl2pPr>
            <a:lvl3pPr marL="746484" indent="0">
              <a:buNone/>
              <a:defRPr sz="798"/>
            </a:lvl3pPr>
            <a:lvl4pPr marL="1119725" indent="0">
              <a:buNone/>
              <a:defRPr sz="726"/>
            </a:lvl4pPr>
            <a:lvl5pPr marL="1492968" indent="0">
              <a:buNone/>
              <a:defRPr sz="726"/>
            </a:lvl5pPr>
            <a:lvl6pPr marL="1866210" indent="0">
              <a:buNone/>
              <a:defRPr sz="726"/>
            </a:lvl6pPr>
            <a:lvl7pPr marL="2239451" indent="0">
              <a:buNone/>
              <a:defRPr sz="726"/>
            </a:lvl7pPr>
            <a:lvl8pPr marL="2612693" indent="0">
              <a:buNone/>
              <a:defRPr sz="726"/>
            </a:lvl8pPr>
            <a:lvl9pPr marL="2985935" indent="0">
              <a:buNone/>
              <a:defRPr sz="726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INDIAN INSTITUTE OF TECHNOLOGY KHARAGPUR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BFBE5D-E30C-4B20-8CFC-9C79D190A22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7877162"/>
      </p:ext>
    </p:extLst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2001499" y="4846320"/>
            <a:ext cx="190502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4645" tIns="37322" rIns="74645" bIns="37322" rtlCol="0" anchor="ctr"/>
          <a:lstStyle/>
          <a:p>
            <a:pPr algn="ctr"/>
            <a:endParaRPr lang="en-US" sz="1451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-1" y="0"/>
            <a:ext cx="12001170" cy="4846320"/>
          </a:xfrm>
          <a:solidFill>
            <a:schemeClr val="bg1">
              <a:lumMod val="75000"/>
            </a:schemeClr>
          </a:solidFill>
        </p:spPr>
        <p:txBody>
          <a:bodyPr/>
          <a:lstStyle>
            <a:lvl1pPr marL="0" indent="0">
              <a:buNone/>
              <a:defRPr sz="2612"/>
            </a:lvl1pPr>
            <a:lvl2pPr marL="373242" indent="0">
              <a:buNone/>
              <a:defRPr sz="2322"/>
            </a:lvl2pPr>
            <a:lvl3pPr marL="746484" indent="0">
              <a:buNone/>
              <a:defRPr sz="1959"/>
            </a:lvl3pPr>
            <a:lvl4pPr marL="1119725" indent="0">
              <a:buNone/>
              <a:defRPr sz="1670"/>
            </a:lvl4pPr>
            <a:lvl5pPr marL="1492968" indent="0">
              <a:buNone/>
              <a:defRPr sz="1670"/>
            </a:lvl5pPr>
            <a:lvl6pPr marL="1866210" indent="0">
              <a:buNone/>
              <a:defRPr sz="1670"/>
            </a:lvl6pPr>
            <a:lvl7pPr marL="2239451" indent="0">
              <a:buNone/>
              <a:defRPr sz="1670"/>
            </a:lvl7pPr>
            <a:lvl8pPr marL="2612693" indent="0">
              <a:buNone/>
              <a:defRPr sz="1670"/>
            </a:lvl8pPr>
            <a:lvl9pPr marL="2985935" indent="0">
              <a:buNone/>
              <a:defRPr sz="167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5715000"/>
            <a:ext cx="10871201" cy="457200"/>
          </a:xfrm>
        </p:spPr>
        <p:txBody>
          <a:bodyPr/>
          <a:lstStyle>
            <a:lvl1pPr marL="0" indent="0">
              <a:buNone/>
              <a:defRPr sz="1307"/>
            </a:lvl1pPr>
            <a:lvl2pPr marL="373242" indent="0">
              <a:buNone/>
              <a:defRPr sz="1016"/>
            </a:lvl2pPr>
            <a:lvl3pPr marL="746484" indent="0">
              <a:buNone/>
              <a:defRPr sz="798"/>
            </a:lvl3pPr>
            <a:lvl4pPr marL="1119725" indent="0">
              <a:buNone/>
              <a:defRPr sz="726"/>
            </a:lvl4pPr>
            <a:lvl5pPr marL="1492968" indent="0">
              <a:buNone/>
              <a:defRPr sz="726"/>
            </a:lvl5pPr>
            <a:lvl6pPr marL="1866210" indent="0">
              <a:buNone/>
              <a:defRPr sz="726"/>
            </a:lvl6pPr>
            <a:lvl7pPr marL="2239451" indent="0">
              <a:buNone/>
              <a:defRPr sz="726"/>
            </a:lvl7pPr>
            <a:lvl8pPr marL="2612693" indent="0">
              <a:buNone/>
              <a:defRPr sz="726"/>
            </a:lvl8pPr>
            <a:lvl9pPr marL="2985935" indent="0">
              <a:buNone/>
              <a:defRPr sz="726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INDIAN INSTITUTE OF TECHNOLOGY KHARAGPUR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C9E85361-021B-4519-8F46-CCEC85442E4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609601" y="4953000"/>
            <a:ext cx="10871201" cy="762000"/>
          </a:xfrm>
        </p:spPr>
        <p:txBody>
          <a:bodyPr anchor="t">
            <a:normAutofit/>
          </a:bodyPr>
          <a:lstStyle>
            <a:lvl1pPr>
              <a:defRPr sz="2612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12001499" y="0"/>
            <a:ext cx="190502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4645" tIns="37322" rIns="74645" bIns="37322" rtlCol="0" anchor="ctr"/>
          <a:lstStyle/>
          <a:p>
            <a:pPr algn="ctr"/>
            <a:endParaRPr lang="en-US" sz="1451"/>
          </a:p>
        </p:txBody>
      </p:sp>
    </p:spTree>
    <p:extLst>
      <p:ext uri="{BB962C8B-B14F-4D97-AF65-F5344CB8AC3E}">
        <p14:creationId xmlns:p14="http://schemas.microsoft.com/office/powerpoint/2010/main" val="994756593"/>
      </p:ext>
    </p:extLst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07999" y="152718"/>
            <a:ext cx="11379200" cy="609282"/>
          </a:xfrm>
          <a:prstGeom prst="rect">
            <a:avLst/>
          </a:prstGeom>
        </p:spPr>
        <p:txBody>
          <a:bodyPr vert="horz" lIns="102870" tIns="51435" rIns="102870" bIns="51435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1066801"/>
            <a:ext cx="11176000" cy="5059363"/>
          </a:xfrm>
          <a:prstGeom prst="rect">
            <a:avLst/>
          </a:prstGeom>
        </p:spPr>
        <p:txBody>
          <a:bodyPr vert="horz" lIns="102870" tIns="51435" rIns="102870" bIns="51435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042400" y="6438904"/>
            <a:ext cx="1625600" cy="342900"/>
          </a:xfrm>
          <a:prstGeom prst="rect">
            <a:avLst/>
          </a:prstGeom>
        </p:spPr>
        <p:txBody>
          <a:bodyPr vert="horz" lIns="102870" tIns="51435" rIns="102870" bIns="0" rtlCol="0" anchor="b"/>
          <a:lstStyle>
            <a:lvl1pPr algn="l">
              <a:defRPr sz="1016" b="1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1" y="6477001"/>
            <a:ext cx="7416800" cy="299720"/>
          </a:xfrm>
          <a:prstGeom prst="rect">
            <a:avLst/>
          </a:prstGeom>
        </p:spPr>
        <p:txBody>
          <a:bodyPr vert="horz" lIns="102870" tIns="51435" rIns="102870" bIns="51435" rtlCol="0" anchor="t"/>
          <a:lstStyle>
            <a:lvl1pPr algn="l">
              <a:defRPr sz="1161" b="1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r>
              <a:rPr lang="en-US" smtClean="0"/>
              <a:t>INDIAN INSTITUTE OF TECHNOLOGY KHARAGPUR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 rot="16200000">
            <a:off x="11381740" y="6276342"/>
            <a:ext cx="706120" cy="304801"/>
          </a:xfrm>
          <a:prstGeom prst="rect">
            <a:avLst/>
          </a:prstGeom>
        </p:spPr>
        <p:txBody>
          <a:bodyPr vert="horz" lIns="102870" tIns="51435" rIns="102870" bIns="51435" rtlCol="0" anchor="ctr"/>
          <a:lstStyle>
            <a:lvl1pPr algn="l">
              <a:defRPr sz="1670" b="1">
                <a:solidFill>
                  <a:schemeClr val="tx2"/>
                </a:solidFill>
              </a:defRPr>
            </a:lvl1pPr>
          </a:lstStyle>
          <a:p>
            <a:fld id="{C768F312-23B3-4D86-8A50-FE172EB01AD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12001499" y="0"/>
            <a:ext cx="190502" cy="13716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4645" tIns="37322" rIns="74645" bIns="37322" rtlCol="0" anchor="ctr"/>
          <a:lstStyle/>
          <a:p>
            <a:pPr algn="ctr"/>
            <a:endParaRPr lang="en-US" sz="1451"/>
          </a:p>
        </p:txBody>
      </p:sp>
      <p:sp>
        <p:nvSpPr>
          <p:cNvPr id="8" name="Rectangle 7"/>
          <p:cNvSpPr/>
          <p:nvPr/>
        </p:nvSpPr>
        <p:spPr>
          <a:xfrm>
            <a:off x="12001499" y="1066800"/>
            <a:ext cx="190502" cy="5791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4645" tIns="37322" rIns="74645" bIns="37322" rtlCol="0" anchor="ctr"/>
          <a:lstStyle/>
          <a:p>
            <a:pPr algn="ctr"/>
            <a:endParaRPr lang="en-US" sz="1451"/>
          </a:p>
        </p:txBody>
      </p:sp>
      <p:sp>
        <p:nvSpPr>
          <p:cNvPr id="9" name="Rectangle 8"/>
          <p:cNvSpPr/>
          <p:nvPr/>
        </p:nvSpPr>
        <p:spPr>
          <a:xfrm>
            <a:off x="1" y="12700"/>
            <a:ext cx="406401" cy="13716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4645" tIns="37322" rIns="74645" bIns="37322" rtlCol="0" anchor="ctr"/>
          <a:lstStyle/>
          <a:p>
            <a:pPr algn="ctr"/>
            <a:endParaRPr lang="en-US" sz="1451"/>
          </a:p>
        </p:txBody>
      </p:sp>
      <p:sp>
        <p:nvSpPr>
          <p:cNvPr id="10" name="Rectangle 9"/>
          <p:cNvSpPr/>
          <p:nvPr/>
        </p:nvSpPr>
        <p:spPr>
          <a:xfrm>
            <a:off x="1" y="1066800"/>
            <a:ext cx="406401" cy="58039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4645" tIns="37322" rIns="74645" bIns="37322" rtlCol="0" anchor="ctr"/>
          <a:lstStyle/>
          <a:p>
            <a:pPr algn="ctr"/>
            <a:endParaRPr lang="en-US" sz="1451"/>
          </a:p>
        </p:txBody>
      </p:sp>
    </p:spTree>
    <p:extLst>
      <p:ext uri="{BB962C8B-B14F-4D97-AF65-F5344CB8AC3E}">
        <p14:creationId xmlns:p14="http://schemas.microsoft.com/office/powerpoint/2010/main" val="11363715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</p:sldLayoutIdLst>
  <p:transition>
    <p:dissolve/>
  </p:transition>
  <p:timing>
    <p:tnLst>
      <p:par>
        <p:cTn id="1" dur="indefinite" restart="never" nodeType="tmRoot"/>
      </p:par>
    </p:tnLst>
  </p:timing>
  <p:hf hdr="0" dt="0"/>
  <p:txStyles>
    <p:titleStyle>
      <a:lvl1pPr algn="l" defTabSz="746484" rtl="0" eaLnBrk="1" latinLnBrk="0" hangingPunct="1">
        <a:spcBef>
          <a:spcPct val="0"/>
        </a:spcBef>
        <a:buNone/>
        <a:defRPr sz="2975" b="1" kern="1200" cap="none" spc="-50" baseline="0">
          <a:solidFill>
            <a:schemeClr val="tx2"/>
          </a:solidFill>
          <a:latin typeface="Arial Narrow" panose="020B0606020202030204" pitchFamily="34" charset="0"/>
          <a:ea typeface="+mj-ea"/>
          <a:cs typeface="+mj-cs"/>
        </a:defRPr>
      </a:lvl1pPr>
    </p:titleStyle>
    <p:bodyStyle>
      <a:lvl1pPr marL="0" indent="0" algn="l" defTabSz="746484" rtl="0" eaLnBrk="1" latinLnBrk="0" hangingPunct="1">
        <a:spcBef>
          <a:spcPct val="20000"/>
        </a:spcBef>
        <a:spcAft>
          <a:spcPts val="490"/>
        </a:spcAft>
        <a:buFont typeface="Arial" pitchFamily="34" charset="0"/>
        <a:buNone/>
        <a:defRPr sz="1670" b="1" kern="1200">
          <a:solidFill>
            <a:schemeClr val="tx1"/>
          </a:solidFill>
          <a:latin typeface="Arial Narrow" panose="020B0606020202030204" pitchFamily="34" charset="0"/>
          <a:ea typeface="+mn-ea"/>
          <a:cs typeface="+mn-cs"/>
        </a:defRPr>
      </a:lvl1pPr>
      <a:lvl2pPr marL="373242" indent="-149296" algn="l" defTabSz="746484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70" b="1" kern="1200">
          <a:solidFill>
            <a:srgbClr val="002060"/>
          </a:solidFill>
          <a:latin typeface="Arial Narrow" panose="020B0606020202030204" pitchFamily="34" charset="0"/>
          <a:ea typeface="+mn-ea"/>
          <a:cs typeface="+mn-cs"/>
        </a:defRPr>
      </a:lvl2pPr>
      <a:lvl3pPr marL="933104" indent="-186621" algn="l" defTabSz="746484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70" b="1" kern="1200">
          <a:solidFill>
            <a:srgbClr val="C00000"/>
          </a:solidFill>
          <a:latin typeface="Arial Narrow" panose="020B0606020202030204" pitchFamily="34" charset="0"/>
          <a:ea typeface="+mn-ea"/>
          <a:cs typeface="+mn-cs"/>
        </a:defRPr>
      </a:lvl3pPr>
      <a:lvl4pPr marL="1306347" indent="-186621" algn="l" defTabSz="746484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70" b="1" kern="1200">
          <a:solidFill>
            <a:srgbClr val="7030A0"/>
          </a:solidFill>
          <a:latin typeface="Arial Narrow" panose="020B0606020202030204" pitchFamily="34" charset="0"/>
          <a:ea typeface="+mn-ea"/>
          <a:cs typeface="+mn-cs"/>
        </a:defRPr>
      </a:lvl4pPr>
      <a:lvl5pPr marL="1679589" indent="-186621" algn="l" defTabSz="746484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70" b="1" kern="1200" baseline="0">
          <a:solidFill>
            <a:schemeClr val="tx1"/>
          </a:solidFill>
          <a:latin typeface="Arial Narrow" panose="020B0606020202030204" pitchFamily="34" charset="0"/>
          <a:ea typeface="+mn-ea"/>
          <a:cs typeface="+mn-cs"/>
        </a:defRPr>
      </a:lvl5pPr>
      <a:lvl6pPr marL="2052831" indent="-186621" algn="l" defTabSz="746484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307" kern="1200">
          <a:solidFill>
            <a:schemeClr val="tx1"/>
          </a:solidFill>
          <a:latin typeface="+mn-lt"/>
          <a:ea typeface="+mn-ea"/>
          <a:cs typeface="+mn-cs"/>
        </a:defRPr>
      </a:lvl6pPr>
      <a:lvl7pPr marL="2426072" indent="-186621" algn="l" defTabSz="746484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307" kern="1200">
          <a:solidFill>
            <a:schemeClr val="tx1"/>
          </a:solidFill>
          <a:latin typeface="+mn-lt"/>
          <a:ea typeface="+mn-ea"/>
          <a:cs typeface="+mn-cs"/>
        </a:defRPr>
      </a:lvl7pPr>
      <a:lvl8pPr marL="2799314" indent="-186621" algn="l" defTabSz="746484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307" kern="1200">
          <a:solidFill>
            <a:schemeClr val="tx1"/>
          </a:solidFill>
          <a:latin typeface="+mn-lt"/>
          <a:ea typeface="+mn-ea"/>
          <a:cs typeface="+mn-cs"/>
        </a:defRPr>
      </a:lvl8pPr>
      <a:lvl9pPr marL="3172556" indent="-186621" algn="l" defTabSz="746484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30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46484" rtl="0" eaLnBrk="1" latinLnBrk="0" hangingPunct="1">
        <a:defRPr sz="1451" kern="1200">
          <a:solidFill>
            <a:schemeClr val="tx1"/>
          </a:solidFill>
          <a:latin typeface="+mn-lt"/>
          <a:ea typeface="+mn-ea"/>
          <a:cs typeface="+mn-cs"/>
        </a:defRPr>
      </a:lvl1pPr>
      <a:lvl2pPr marL="373242" algn="l" defTabSz="746484" rtl="0" eaLnBrk="1" latinLnBrk="0" hangingPunct="1">
        <a:defRPr sz="1451" kern="1200">
          <a:solidFill>
            <a:schemeClr val="tx1"/>
          </a:solidFill>
          <a:latin typeface="+mn-lt"/>
          <a:ea typeface="+mn-ea"/>
          <a:cs typeface="+mn-cs"/>
        </a:defRPr>
      </a:lvl2pPr>
      <a:lvl3pPr marL="746484" algn="l" defTabSz="746484" rtl="0" eaLnBrk="1" latinLnBrk="0" hangingPunct="1">
        <a:defRPr sz="1451" kern="1200">
          <a:solidFill>
            <a:schemeClr val="tx1"/>
          </a:solidFill>
          <a:latin typeface="+mn-lt"/>
          <a:ea typeface="+mn-ea"/>
          <a:cs typeface="+mn-cs"/>
        </a:defRPr>
      </a:lvl3pPr>
      <a:lvl4pPr marL="1119725" algn="l" defTabSz="746484" rtl="0" eaLnBrk="1" latinLnBrk="0" hangingPunct="1">
        <a:defRPr sz="1451" kern="1200">
          <a:solidFill>
            <a:schemeClr val="tx1"/>
          </a:solidFill>
          <a:latin typeface="+mn-lt"/>
          <a:ea typeface="+mn-ea"/>
          <a:cs typeface="+mn-cs"/>
        </a:defRPr>
      </a:lvl4pPr>
      <a:lvl5pPr marL="1492968" algn="l" defTabSz="746484" rtl="0" eaLnBrk="1" latinLnBrk="0" hangingPunct="1">
        <a:defRPr sz="1451" kern="1200">
          <a:solidFill>
            <a:schemeClr val="tx1"/>
          </a:solidFill>
          <a:latin typeface="+mn-lt"/>
          <a:ea typeface="+mn-ea"/>
          <a:cs typeface="+mn-cs"/>
        </a:defRPr>
      </a:lvl5pPr>
      <a:lvl6pPr marL="1866210" algn="l" defTabSz="746484" rtl="0" eaLnBrk="1" latinLnBrk="0" hangingPunct="1">
        <a:defRPr sz="1451" kern="1200">
          <a:solidFill>
            <a:schemeClr val="tx1"/>
          </a:solidFill>
          <a:latin typeface="+mn-lt"/>
          <a:ea typeface="+mn-ea"/>
          <a:cs typeface="+mn-cs"/>
        </a:defRPr>
      </a:lvl6pPr>
      <a:lvl7pPr marL="2239451" algn="l" defTabSz="746484" rtl="0" eaLnBrk="1" latinLnBrk="0" hangingPunct="1">
        <a:defRPr sz="1451" kern="1200">
          <a:solidFill>
            <a:schemeClr val="tx1"/>
          </a:solidFill>
          <a:latin typeface="+mn-lt"/>
          <a:ea typeface="+mn-ea"/>
          <a:cs typeface="+mn-cs"/>
        </a:defRPr>
      </a:lvl7pPr>
      <a:lvl8pPr marL="2612693" algn="l" defTabSz="746484" rtl="0" eaLnBrk="1" latinLnBrk="0" hangingPunct="1">
        <a:defRPr sz="1451" kern="1200">
          <a:solidFill>
            <a:schemeClr val="tx1"/>
          </a:solidFill>
          <a:latin typeface="+mn-lt"/>
          <a:ea typeface="+mn-ea"/>
          <a:cs typeface="+mn-cs"/>
        </a:defRPr>
      </a:lvl8pPr>
      <a:lvl9pPr marL="2985935" algn="l" defTabSz="746484" rtl="0" eaLnBrk="1" latinLnBrk="0" hangingPunct="1">
        <a:defRPr sz="145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219199" y="6477000"/>
            <a:ext cx="5319141" cy="381000"/>
          </a:xfrm>
        </p:spPr>
        <p:txBody>
          <a:bodyPr/>
          <a:lstStyle/>
          <a:p>
            <a:r>
              <a:rPr lang="en-US" smtClean="0"/>
              <a:t>INDIAN INSTITUTE OF TECHNOLOGY KHARAGPUR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91440F-62FA-4C03-A6F3-085CE908C1B1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4500" dirty="0" smtClean="0"/>
              <a:t>Commit </a:t>
            </a:r>
            <a:r>
              <a:rPr lang="en-US" sz="4500" dirty="0"/>
              <a:t>Protocols </a:t>
            </a:r>
            <a:endParaRPr lang="en-US" sz="4500" dirty="0"/>
          </a:p>
        </p:txBody>
      </p:sp>
      <p:sp>
        <p:nvSpPr>
          <p:cNvPr id="12" name="Subtitle 2"/>
          <p:cNvSpPr txBox="1">
            <a:spLocks/>
          </p:cNvSpPr>
          <p:nvPr/>
        </p:nvSpPr>
        <p:spPr>
          <a:xfrm>
            <a:off x="2495335" y="1863090"/>
            <a:ext cx="8086010" cy="880110"/>
          </a:xfrm>
          <a:prstGeom prst="rect">
            <a:avLst/>
          </a:prstGeom>
        </p:spPr>
        <p:txBody>
          <a:bodyPr vert="horz" lIns="102870" tIns="51435" rIns="102870" bIns="51435" rtlCol="0">
            <a:normAutofit/>
          </a:bodyPr>
          <a:lstStyle>
            <a:lvl1pPr marL="0" indent="0" algn="l" defTabSz="746484" rtl="0" eaLnBrk="1" latinLnBrk="0" hangingPunct="1">
              <a:spcBef>
                <a:spcPct val="20000"/>
              </a:spcBef>
              <a:spcAft>
                <a:spcPts val="490"/>
              </a:spcAft>
              <a:buFont typeface="Arial" pitchFamily="34" charset="0"/>
              <a:buNone/>
              <a:defRPr sz="2667" b="1" kern="1200" cap="all" spc="98" baseline="0">
                <a:solidFill>
                  <a:schemeClr val="tx2"/>
                </a:solidFill>
                <a:latin typeface="Arial Narrow" panose="020B0606020202030204" pitchFamily="34" charset="0"/>
                <a:ea typeface="+mn-ea"/>
                <a:cs typeface="+mn-cs"/>
              </a:defRPr>
            </a:lvl1pPr>
            <a:lvl2pPr marL="373242" indent="0" algn="ctr" defTabSz="746484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None/>
              <a:defRPr sz="1670" b="1" kern="1200">
                <a:solidFill>
                  <a:schemeClr val="tx1">
                    <a:tint val="75000"/>
                  </a:schemeClr>
                </a:solidFill>
                <a:latin typeface="Arial Narrow" panose="020B0606020202030204" pitchFamily="34" charset="0"/>
                <a:ea typeface="+mn-ea"/>
                <a:cs typeface="+mn-cs"/>
              </a:defRPr>
            </a:lvl2pPr>
            <a:lvl3pPr marL="746484" indent="0" algn="ctr" defTabSz="746484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None/>
              <a:defRPr sz="1670" b="1" kern="1200">
                <a:solidFill>
                  <a:schemeClr val="tx1">
                    <a:tint val="75000"/>
                  </a:schemeClr>
                </a:solidFill>
                <a:latin typeface="Arial Narrow" panose="020B0606020202030204" pitchFamily="34" charset="0"/>
                <a:ea typeface="+mn-ea"/>
                <a:cs typeface="+mn-cs"/>
              </a:defRPr>
            </a:lvl3pPr>
            <a:lvl4pPr marL="1119725" indent="0" algn="ctr" defTabSz="746484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None/>
              <a:defRPr sz="1670" b="1" kern="1200">
                <a:solidFill>
                  <a:schemeClr val="tx1">
                    <a:tint val="75000"/>
                  </a:schemeClr>
                </a:solidFill>
                <a:latin typeface="Arial Narrow" panose="020B0606020202030204" pitchFamily="34" charset="0"/>
                <a:ea typeface="+mn-ea"/>
                <a:cs typeface="+mn-cs"/>
              </a:defRPr>
            </a:lvl4pPr>
            <a:lvl5pPr marL="1492968" indent="0" algn="ctr" defTabSz="746484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None/>
              <a:defRPr sz="1670" b="1" kern="1200" baseline="0">
                <a:solidFill>
                  <a:schemeClr val="tx1">
                    <a:tint val="75000"/>
                  </a:schemeClr>
                </a:solidFill>
                <a:latin typeface="Arial Narrow" panose="020B0606020202030204" pitchFamily="34" charset="0"/>
                <a:ea typeface="+mn-ea"/>
                <a:cs typeface="+mn-cs"/>
              </a:defRPr>
            </a:lvl5pPr>
            <a:lvl6pPr marL="1866210" indent="0" algn="ctr" defTabSz="746484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None/>
              <a:defRPr sz="1307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239451" indent="0" algn="ctr" defTabSz="746484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None/>
              <a:defRPr sz="1307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612693" indent="0" algn="ctr" defTabSz="746484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None/>
              <a:defRPr sz="1307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985935" indent="0" algn="ctr" defTabSz="746484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None/>
              <a:defRPr sz="1307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/>
            <a:r>
              <a:rPr lang="en-US" i="1" cap="none" dirty="0" smtClean="0"/>
              <a:t>CS60002: Distributed Systems</a:t>
            </a:r>
            <a:endParaRPr lang="en-IN" i="1" cap="none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105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500" dirty="0"/>
              <a:t>Handling of Failures- Coordinator Failure</a:t>
            </a:r>
          </a:p>
        </p:txBody>
      </p:sp>
      <p:sp>
        <p:nvSpPr>
          <p:cNvPr id="30105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609601" y="685799"/>
            <a:ext cx="10972798" cy="5791201"/>
          </a:xfrm>
        </p:spPr>
        <p:txBody>
          <a:bodyPr>
            <a:noAutofit/>
          </a:bodyPr>
          <a:lstStyle/>
          <a:p>
            <a:pPr marL="381000" indent="-381000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en-US" sz="2400" dirty="0"/>
              <a:t>If coordinator fails while the commit protocol for </a:t>
            </a:r>
            <a:r>
              <a:rPr lang="en-US" sz="2400" i="1" dirty="0"/>
              <a:t>T</a:t>
            </a:r>
            <a:r>
              <a:rPr lang="en-US" sz="2400" dirty="0"/>
              <a:t> is executing then participating sites must decide on </a:t>
            </a:r>
            <a:r>
              <a:rPr lang="en-US" sz="2400" i="1" dirty="0"/>
              <a:t>T</a:t>
            </a:r>
            <a:r>
              <a:rPr lang="en-US" sz="2400" dirty="0"/>
              <a:t>’s fate:</a:t>
            </a:r>
          </a:p>
          <a:p>
            <a:pPr marL="800100" lvl="1" indent="-342900">
              <a:lnSpc>
                <a:spcPct val="150000"/>
              </a:lnSpc>
              <a:spcBef>
                <a:spcPts val="0"/>
              </a:spcBef>
              <a:buClr>
                <a:srgbClr val="000099"/>
              </a:buClr>
              <a:buFont typeface="Monotype Sorts" charset="2"/>
              <a:buAutoNum type="arabicPeriod"/>
            </a:pPr>
            <a:r>
              <a:rPr lang="en-US" sz="2400" dirty="0">
                <a:solidFill>
                  <a:srgbClr val="000099"/>
                </a:solidFill>
              </a:rPr>
              <a:t>If an active site contains a &lt;</a:t>
            </a:r>
            <a:r>
              <a:rPr lang="en-US" sz="2400" b="0" dirty="0">
                <a:solidFill>
                  <a:srgbClr val="000099"/>
                </a:solidFill>
              </a:rPr>
              <a:t>commit </a:t>
            </a:r>
            <a:r>
              <a:rPr lang="en-US" sz="2400" i="1" dirty="0">
                <a:solidFill>
                  <a:srgbClr val="000099"/>
                </a:solidFill>
              </a:rPr>
              <a:t>T</a:t>
            </a:r>
            <a:r>
              <a:rPr lang="en-US" sz="2400" dirty="0">
                <a:solidFill>
                  <a:srgbClr val="000099"/>
                </a:solidFill>
              </a:rPr>
              <a:t>&gt; record in its log, then </a:t>
            </a:r>
            <a:r>
              <a:rPr lang="en-US" sz="2400" i="1" dirty="0">
                <a:solidFill>
                  <a:srgbClr val="000099"/>
                </a:solidFill>
              </a:rPr>
              <a:t>T</a:t>
            </a:r>
            <a:r>
              <a:rPr lang="en-US" sz="2400" dirty="0">
                <a:solidFill>
                  <a:srgbClr val="000099"/>
                </a:solidFill>
              </a:rPr>
              <a:t> must be committed.</a:t>
            </a:r>
          </a:p>
          <a:p>
            <a:pPr marL="800100" lvl="1" indent="-342900">
              <a:lnSpc>
                <a:spcPct val="150000"/>
              </a:lnSpc>
              <a:spcBef>
                <a:spcPts val="0"/>
              </a:spcBef>
              <a:buClr>
                <a:srgbClr val="000099"/>
              </a:buClr>
              <a:buFont typeface="Monotype Sorts" charset="2"/>
              <a:buAutoNum type="arabicPeriod"/>
            </a:pPr>
            <a:r>
              <a:rPr lang="en-US" sz="2400" dirty="0">
                <a:solidFill>
                  <a:srgbClr val="000099"/>
                </a:solidFill>
              </a:rPr>
              <a:t>If an active site contains an &lt;</a:t>
            </a:r>
            <a:r>
              <a:rPr lang="en-US" sz="2400" b="0" dirty="0">
                <a:solidFill>
                  <a:srgbClr val="000099"/>
                </a:solidFill>
              </a:rPr>
              <a:t>abort </a:t>
            </a:r>
            <a:r>
              <a:rPr lang="en-US" sz="2400" i="1" dirty="0">
                <a:solidFill>
                  <a:srgbClr val="000099"/>
                </a:solidFill>
              </a:rPr>
              <a:t>T</a:t>
            </a:r>
            <a:r>
              <a:rPr lang="en-US" sz="2400" dirty="0">
                <a:solidFill>
                  <a:srgbClr val="000099"/>
                </a:solidFill>
              </a:rPr>
              <a:t>&gt; record in its log, then </a:t>
            </a:r>
            <a:r>
              <a:rPr lang="en-US" sz="2400" i="1" dirty="0">
                <a:solidFill>
                  <a:srgbClr val="000099"/>
                </a:solidFill>
              </a:rPr>
              <a:t>T</a:t>
            </a:r>
            <a:r>
              <a:rPr lang="en-US" sz="2400" dirty="0">
                <a:solidFill>
                  <a:srgbClr val="000099"/>
                </a:solidFill>
              </a:rPr>
              <a:t> must be aborted.</a:t>
            </a:r>
          </a:p>
          <a:p>
            <a:pPr marL="800100" lvl="1" indent="-342900">
              <a:lnSpc>
                <a:spcPct val="150000"/>
              </a:lnSpc>
              <a:spcBef>
                <a:spcPts val="0"/>
              </a:spcBef>
              <a:buClr>
                <a:srgbClr val="000099"/>
              </a:buClr>
              <a:buFont typeface="Monotype Sorts" charset="2"/>
              <a:buAutoNum type="arabicPeriod"/>
            </a:pPr>
            <a:r>
              <a:rPr lang="en-US" sz="2400" dirty="0">
                <a:solidFill>
                  <a:srgbClr val="000099"/>
                </a:solidFill>
              </a:rPr>
              <a:t>If some active participating site does not contain a &lt;</a:t>
            </a:r>
            <a:r>
              <a:rPr lang="en-US" sz="2400" b="0" dirty="0">
                <a:solidFill>
                  <a:srgbClr val="000099"/>
                </a:solidFill>
              </a:rPr>
              <a:t>ready </a:t>
            </a:r>
            <a:r>
              <a:rPr lang="en-US" sz="2400" i="1" dirty="0">
                <a:solidFill>
                  <a:srgbClr val="000099"/>
                </a:solidFill>
              </a:rPr>
              <a:t>T</a:t>
            </a:r>
            <a:r>
              <a:rPr lang="en-US" sz="2400" dirty="0">
                <a:solidFill>
                  <a:srgbClr val="000099"/>
                </a:solidFill>
              </a:rPr>
              <a:t>&gt; record in its log, then the failed coordinator </a:t>
            </a:r>
            <a:r>
              <a:rPr lang="en-US" sz="2400" i="1" dirty="0" err="1">
                <a:solidFill>
                  <a:srgbClr val="000099"/>
                </a:solidFill>
              </a:rPr>
              <a:t>C</a:t>
            </a:r>
            <a:r>
              <a:rPr lang="en-US" sz="2400" i="1" baseline="-25000" dirty="0" err="1">
                <a:solidFill>
                  <a:srgbClr val="000099"/>
                </a:solidFill>
              </a:rPr>
              <a:t>i</a:t>
            </a:r>
            <a:r>
              <a:rPr lang="en-US" sz="2400" dirty="0">
                <a:solidFill>
                  <a:srgbClr val="000099"/>
                </a:solidFill>
              </a:rPr>
              <a:t> cannot have decided to commit </a:t>
            </a:r>
            <a:r>
              <a:rPr lang="en-US" sz="2400" i="1" dirty="0">
                <a:solidFill>
                  <a:srgbClr val="000099"/>
                </a:solidFill>
              </a:rPr>
              <a:t>T</a:t>
            </a:r>
            <a:r>
              <a:rPr lang="en-US" sz="2400" dirty="0">
                <a:solidFill>
                  <a:srgbClr val="000099"/>
                </a:solidFill>
              </a:rPr>
              <a:t>. Can therefore abort </a:t>
            </a:r>
            <a:r>
              <a:rPr lang="en-US" sz="2400" i="1" dirty="0">
                <a:solidFill>
                  <a:srgbClr val="000099"/>
                </a:solidFill>
              </a:rPr>
              <a:t>T</a:t>
            </a:r>
            <a:r>
              <a:rPr lang="en-US" sz="2400" dirty="0">
                <a:solidFill>
                  <a:srgbClr val="000099"/>
                </a:solidFill>
              </a:rPr>
              <a:t>.</a:t>
            </a:r>
          </a:p>
          <a:p>
            <a:pPr marL="800100" lvl="1" indent="-342900">
              <a:lnSpc>
                <a:spcPct val="150000"/>
              </a:lnSpc>
              <a:spcBef>
                <a:spcPts val="0"/>
              </a:spcBef>
              <a:buClr>
                <a:srgbClr val="000099"/>
              </a:buClr>
              <a:buFont typeface="Monotype Sorts" charset="2"/>
              <a:buAutoNum type="arabicPeriod"/>
            </a:pPr>
            <a:r>
              <a:rPr lang="en-US" sz="2400" dirty="0">
                <a:solidFill>
                  <a:srgbClr val="000099"/>
                </a:solidFill>
              </a:rPr>
              <a:t>If none of the above cases holds, then all active sites must have a &lt;</a:t>
            </a:r>
            <a:r>
              <a:rPr lang="en-US" sz="2400" b="0" dirty="0">
                <a:solidFill>
                  <a:srgbClr val="000099"/>
                </a:solidFill>
              </a:rPr>
              <a:t>ready </a:t>
            </a:r>
            <a:r>
              <a:rPr lang="en-US" sz="2400" i="1" dirty="0">
                <a:solidFill>
                  <a:srgbClr val="000099"/>
                </a:solidFill>
              </a:rPr>
              <a:t>T</a:t>
            </a:r>
            <a:r>
              <a:rPr lang="en-US" sz="2400" dirty="0">
                <a:solidFill>
                  <a:srgbClr val="000099"/>
                </a:solidFill>
              </a:rPr>
              <a:t>&gt; record in their logs, but no additional control records (such as &lt;</a:t>
            </a:r>
            <a:r>
              <a:rPr lang="en-US" sz="2400" b="0" dirty="0">
                <a:solidFill>
                  <a:srgbClr val="000099"/>
                </a:solidFill>
              </a:rPr>
              <a:t>abort </a:t>
            </a:r>
            <a:r>
              <a:rPr lang="en-US" sz="2400" i="1" dirty="0">
                <a:solidFill>
                  <a:srgbClr val="000099"/>
                </a:solidFill>
              </a:rPr>
              <a:t>T</a:t>
            </a:r>
            <a:r>
              <a:rPr lang="en-US" sz="2400" dirty="0">
                <a:solidFill>
                  <a:srgbClr val="000099"/>
                </a:solidFill>
              </a:rPr>
              <a:t>&gt; of &lt;</a:t>
            </a:r>
            <a:r>
              <a:rPr lang="en-US" sz="2400" b="0" dirty="0">
                <a:solidFill>
                  <a:srgbClr val="000099"/>
                </a:solidFill>
              </a:rPr>
              <a:t>commit </a:t>
            </a:r>
            <a:r>
              <a:rPr lang="en-US" sz="2400" i="1" dirty="0">
                <a:solidFill>
                  <a:srgbClr val="000099"/>
                </a:solidFill>
              </a:rPr>
              <a:t>T</a:t>
            </a:r>
            <a:r>
              <a:rPr lang="en-US" sz="2400" dirty="0">
                <a:solidFill>
                  <a:srgbClr val="000099"/>
                </a:solidFill>
              </a:rPr>
              <a:t>&gt;). In this case active sites must wait for </a:t>
            </a:r>
            <a:r>
              <a:rPr lang="en-US" sz="2400" i="1" dirty="0" err="1">
                <a:solidFill>
                  <a:srgbClr val="000099"/>
                </a:solidFill>
              </a:rPr>
              <a:t>C</a:t>
            </a:r>
            <a:r>
              <a:rPr lang="en-US" sz="2400" i="1" baseline="-25000" dirty="0" err="1">
                <a:solidFill>
                  <a:srgbClr val="000099"/>
                </a:solidFill>
              </a:rPr>
              <a:t>i</a:t>
            </a:r>
            <a:r>
              <a:rPr lang="en-US" sz="2400" baseline="-25000" dirty="0">
                <a:solidFill>
                  <a:srgbClr val="000099"/>
                </a:solidFill>
              </a:rPr>
              <a:t> </a:t>
            </a:r>
            <a:r>
              <a:rPr lang="en-US" sz="2400" dirty="0">
                <a:solidFill>
                  <a:srgbClr val="000099"/>
                </a:solidFill>
              </a:rPr>
              <a:t>to recover, to find decision.</a:t>
            </a:r>
          </a:p>
          <a:p>
            <a:pPr marL="381000" indent="-381000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en-US" sz="2400" dirty="0">
                <a:solidFill>
                  <a:schemeClr val="tx2"/>
                </a:solidFill>
              </a:rPr>
              <a:t>Blocking problem</a:t>
            </a:r>
            <a:r>
              <a:rPr lang="en-US" sz="2400" dirty="0"/>
              <a:t> : </a:t>
            </a:r>
            <a:r>
              <a:rPr lang="en-US" sz="2400" dirty="0">
                <a:solidFill>
                  <a:srgbClr val="000099"/>
                </a:solidFill>
              </a:rPr>
              <a:t>active sites may have to wait for failed coordinator to recover.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INDIAN INSTITUTE OF TECHNOLOGY KHARAGPUR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F334-512C-4961-B74C-619F2984D5BF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08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03200"/>
            <a:ext cx="8077200" cy="609600"/>
          </a:xfrm>
        </p:spPr>
        <p:txBody>
          <a:bodyPr>
            <a:noAutofit/>
          </a:bodyPr>
          <a:lstStyle/>
          <a:p>
            <a:r>
              <a:rPr lang="en-US" sz="3500" dirty="0"/>
              <a:t>Handling of Failures - Network Partition</a:t>
            </a:r>
          </a:p>
        </p:txBody>
      </p:sp>
      <p:sp>
        <p:nvSpPr>
          <p:cNvPr id="30208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635001" y="990600"/>
            <a:ext cx="10947398" cy="4800600"/>
          </a:xfrm>
          <a:noFill/>
          <a:ln/>
          <a:extLst>
            <a:ext uri="{91240B29-F687-4F45-9708-019B960494DF}">
              <a14:hiddenLine xmlns:a14="http://schemas.microsoft.com/office/drawing/2010/main" w="9525" cap="flat" cmpd="sng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>
            <a:noAutofit/>
          </a:bodyPr>
          <a:lstStyle/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2400" dirty="0"/>
              <a:t>If the coordinator and all its participants remain in one partition, the failure has no effect on the commit protocol.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2400" dirty="0"/>
              <a:t>If the coordinator and its participants belong to several partitions:</a:t>
            </a:r>
          </a:p>
          <a:p>
            <a:pPr lvl="2">
              <a:buClr>
                <a:srgbClr val="000099"/>
              </a:buClr>
              <a:buSzPct val="102000"/>
              <a:buFont typeface="Arial Narrow" panose="020B0606020202030204" pitchFamily="34" charset="0"/>
              <a:buChar char="–"/>
            </a:pPr>
            <a:r>
              <a:rPr lang="en-US" sz="2400" dirty="0" smtClean="0">
                <a:solidFill>
                  <a:srgbClr val="000099"/>
                </a:solidFill>
              </a:rPr>
              <a:t>  Sites </a:t>
            </a:r>
            <a:r>
              <a:rPr lang="en-US" sz="2400" dirty="0">
                <a:solidFill>
                  <a:srgbClr val="000099"/>
                </a:solidFill>
              </a:rPr>
              <a:t>that are not in the partition containing the coordinator think the coordinator </a:t>
            </a:r>
            <a:endParaRPr lang="en-US" sz="2400" dirty="0" smtClean="0">
              <a:solidFill>
                <a:srgbClr val="000099"/>
              </a:solidFill>
            </a:endParaRPr>
          </a:p>
          <a:p>
            <a:pPr marL="746483" lvl="2" indent="0">
              <a:buClr>
                <a:srgbClr val="000099"/>
              </a:buClr>
              <a:buSzPct val="102000"/>
              <a:buNone/>
            </a:pPr>
            <a:r>
              <a:rPr lang="en-US" sz="2400" dirty="0">
                <a:solidFill>
                  <a:srgbClr val="000099"/>
                </a:solidFill>
              </a:rPr>
              <a:t> </a:t>
            </a:r>
            <a:r>
              <a:rPr lang="en-US" sz="2400" dirty="0" smtClean="0">
                <a:solidFill>
                  <a:srgbClr val="000099"/>
                </a:solidFill>
              </a:rPr>
              <a:t>    has </a:t>
            </a:r>
            <a:r>
              <a:rPr lang="en-US" sz="2400" dirty="0">
                <a:solidFill>
                  <a:srgbClr val="000099"/>
                </a:solidFill>
              </a:rPr>
              <a:t>failed, and execute the protocol to deal with failure of the coordinator.</a:t>
            </a:r>
          </a:p>
          <a:p>
            <a:pPr lvl="4">
              <a:buClr>
                <a:srgbClr val="006600"/>
              </a:buClr>
            </a:pPr>
            <a:r>
              <a:rPr lang="en-US" sz="2400" dirty="0">
                <a:solidFill>
                  <a:srgbClr val="006600"/>
                </a:solidFill>
              </a:rPr>
              <a:t>No harm results, but sites may still have to wait for decision from coordinator.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2400" dirty="0"/>
              <a:t>The coordinator and the sites are in the same partition as the coordinator think that the sites in the other partition have failed, and follow the usual commit protocol.</a:t>
            </a:r>
          </a:p>
          <a:p>
            <a:pPr lvl="4">
              <a:buClr>
                <a:srgbClr val="006600"/>
              </a:buClr>
            </a:pPr>
            <a:r>
              <a:rPr lang="en-US" sz="2400" dirty="0">
                <a:solidFill>
                  <a:srgbClr val="006600"/>
                </a:solidFill>
              </a:rPr>
              <a:t>Again, no harm results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INDIAN INSTITUTE OF TECHNOLOGY KHARAGPUR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F334-512C-4961-B74C-619F2984D5BF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310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500" dirty="0"/>
              <a:t>Recovery and Concurrency Control</a:t>
            </a:r>
          </a:p>
        </p:txBody>
      </p:sp>
      <p:sp>
        <p:nvSpPr>
          <p:cNvPr id="30310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546099" y="904240"/>
            <a:ext cx="11353800" cy="5496559"/>
          </a:xfrm>
        </p:spPr>
        <p:txBody>
          <a:bodyPr>
            <a:noAutofit/>
          </a:bodyPr>
          <a:lstStyle/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2300" dirty="0">
                <a:solidFill>
                  <a:srgbClr val="C00000"/>
                </a:solidFill>
              </a:rPr>
              <a:t>In-doubt transactions</a:t>
            </a:r>
            <a:r>
              <a:rPr lang="en-US" sz="2300" b="0" dirty="0">
                <a:solidFill>
                  <a:schemeClr val="tx2"/>
                </a:solidFill>
              </a:rPr>
              <a:t> </a:t>
            </a:r>
            <a:r>
              <a:rPr lang="en-US" sz="2300" dirty="0"/>
              <a:t>have a &lt;</a:t>
            </a:r>
            <a:r>
              <a:rPr lang="en-US" sz="2300" b="0" dirty="0"/>
              <a:t>ready </a:t>
            </a:r>
            <a:r>
              <a:rPr lang="en-US" sz="2300" i="1" dirty="0"/>
              <a:t>T</a:t>
            </a:r>
            <a:r>
              <a:rPr lang="en-US" sz="2300" dirty="0"/>
              <a:t>&gt;, but neither a </a:t>
            </a:r>
            <a:br>
              <a:rPr lang="en-US" sz="2300" dirty="0"/>
            </a:br>
            <a:r>
              <a:rPr lang="en-US" sz="2300" dirty="0"/>
              <a:t>&lt;</a:t>
            </a:r>
            <a:r>
              <a:rPr lang="en-US" sz="2300" b="0" dirty="0"/>
              <a:t>commit</a:t>
            </a:r>
            <a:r>
              <a:rPr lang="en-US" sz="2300" dirty="0"/>
              <a:t> </a:t>
            </a:r>
            <a:r>
              <a:rPr lang="en-US" sz="2300" i="1" dirty="0"/>
              <a:t>T</a:t>
            </a:r>
            <a:r>
              <a:rPr lang="en-US" sz="2300" dirty="0"/>
              <a:t>&gt;, nor an &lt;</a:t>
            </a:r>
            <a:r>
              <a:rPr lang="en-US" sz="2300" b="0" dirty="0"/>
              <a:t>abort</a:t>
            </a:r>
            <a:r>
              <a:rPr lang="en-US" sz="2300" dirty="0"/>
              <a:t> </a:t>
            </a:r>
            <a:r>
              <a:rPr lang="en-US" sz="2300" i="1" dirty="0"/>
              <a:t>T</a:t>
            </a:r>
            <a:r>
              <a:rPr lang="en-US" sz="2300" dirty="0"/>
              <a:t>&gt; log record.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2300" dirty="0" smtClean="0"/>
              <a:t>The </a:t>
            </a:r>
            <a:r>
              <a:rPr lang="en-US" sz="2300" dirty="0"/>
              <a:t>recovering site must determine the commit-abort status of such transactions by contacting other sites; this can slow and potentially block recovery.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2300" dirty="0" smtClean="0"/>
              <a:t>Recovery </a:t>
            </a:r>
            <a:r>
              <a:rPr lang="en-US" sz="2300" dirty="0"/>
              <a:t>algorithms can note lock information in the log.</a:t>
            </a:r>
          </a:p>
          <a:p>
            <a:pPr lvl="2">
              <a:buClr>
                <a:srgbClr val="006600"/>
              </a:buClr>
              <a:buFont typeface="Arial Narrow" panose="020B0606020202030204" pitchFamily="34" charset="0"/>
              <a:buChar char="–"/>
            </a:pPr>
            <a:r>
              <a:rPr lang="en-US" sz="2200" dirty="0">
                <a:solidFill>
                  <a:srgbClr val="000099"/>
                </a:solidFill>
              </a:rPr>
              <a:t>Instead of &lt;</a:t>
            </a:r>
            <a:r>
              <a:rPr lang="en-US" sz="2200" b="0" dirty="0">
                <a:solidFill>
                  <a:srgbClr val="000099"/>
                </a:solidFill>
              </a:rPr>
              <a:t>ready </a:t>
            </a:r>
            <a:r>
              <a:rPr lang="en-US" sz="2200" i="1" dirty="0">
                <a:solidFill>
                  <a:srgbClr val="000099"/>
                </a:solidFill>
              </a:rPr>
              <a:t>T</a:t>
            </a:r>
            <a:r>
              <a:rPr lang="en-US" sz="2200" dirty="0">
                <a:solidFill>
                  <a:srgbClr val="000099"/>
                </a:solidFill>
              </a:rPr>
              <a:t>&gt;, write out &lt;</a:t>
            </a:r>
            <a:r>
              <a:rPr lang="en-US" sz="2200" b="0" dirty="0">
                <a:solidFill>
                  <a:srgbClr val="000099"/>
                </a:solidFill>
              </a:rPr>
              <a:t>ready</a:t>
            </a:r>
            <a:r>
              <a:rPr lang="en-US" sz="2200" dirty="0">
                <a:solidFill>
                  <a:srgbClr val="000099"/>
                </a:solidFill>
              </a:rPr>
              <a:t> </a:t>
            </a:r>
            <a:r>
              <a:rPr lang="en-US" sz="2200" i="1" dirty="0">
                <a:solidFill>
                  <a:srgbClr val="000099"/>
                </a:solidFill>
              </a:rPr>
              <a:t>T</a:t>
            </a:r>
            <a:r>
              <a:rPr lang="en-US" sz="2200" dirty="0">
                <a:solidFill>
                  <a:srgbClr val="000099"/>
                </a:solidFill>
              </a:rPr>
              <a:t>,</a:t>
            </a:r>
            <a:r>
              <a:rPr lang="en-US" sz="2200" i="1" dirty="0">
                <a:solidFill>
                  <a:srgbClr val="000099"/>
                </a:solidFill>
              </a:rPr>
              <a:t> L</a:t>
            </a:r>
            <a:r>
              <a:rPr lang="en-US" sz="2200" dirty="0">
                <a:solidFill>
                  <a:srgbClr val="000099"/>
                </a:solidFill>
              </a:rPr>
              <a:t>&gt; </a:t>
            </a:r>
            <a:r>
              <a:rPr lang="en-US" sz="2200" i="1" dirty="0">
                <a:solidFill>
                  <a:srgbClr val="000099"/>
                </a:solidFill>
              </a:rPr>
              <a:t>L</a:t>
            </a:r>
            <a:r>
              <a:rPr lang="en-US" sz="2200" dirty="0">
                <a:solidFill>
                  <a:srgbClr val="000099"/>
                </a:solidFill>
              </a:rPr>
              <a:t> = list of locks held by </a:t>
            </a:r>
            <a:r>
              <a:rPr lang="en-US" sz="2200" i="1" dirty="0">
                <a:solidFill>
                  <a:srgbClr val="000099"/>
                </a:solidFill>
              </a:rPr>
              <a:t>T</a:t>
            </a:r>
            <a:r>
              <a:rPr lang="en-US" sz="2200" dirty="0">
                <a:solidFill>
                  <a:srgbClr val="000099"/>
                </a:solidFill>
              </a:rPr>
              <a:t> when the log is written (read locks can be omitted).</a:t>
            </a:r>
          </a:p>
          <a:p>
            <a:pPr lvl="2">
              <a:lnSpc>
                <a:spcPct val="150000"/>
              </a:lnSpc>
              <a:buClr>
                <a:srgbClr val="006600"/>
              </a:buClr>
              <a:buFont typeface="Arial Narrow" panose="020B0606020202030204" pitchFamily="34" charset="0"/>
              <a:buChar char="–"/>
            </a:pPr>
            <a:r>
              <a:rPr lang="en-US" sz="2200" dirty="0">
                <a:solidFill>
                  <a:srgbClr val="000099"/>
                </a:solidFill>
              </a:rPr>
              <a:t>For every in-doubt transaction </a:t>
            </a:r>
            <a:r>
              <a:rPr lang="en-US" sz="2200" i="1" dirty="0">
                <a:solidFill>
                  <a:srgbClr val="000099"/>
                </a:solidFill>
              </a:rPr>
              <a:t>T</a:t>
            </a:r>
            <a:r>
              <a:rPr lang="en-US" sz="2200" dirty="0">
                <a:solidFill>
                  <a:srgbClr val="000099"/>
                </a:solidFill>
              </a:rPr>
              <a:t>, all the locks noted in the </a:t>
            </a:r>
            <a:br>
              <a:rPr lang="en-US" sz="2200" dirty="0">
                <a:solidFill>
                  <a:srgbClr val="000099"/>
                </a:solidFill>
              </a:rPr>
            </a:br>
            <a:r>
              <a:rPr lang="en-US" sz="2200" dirty="0">
                <a:solidFill>
                  <a:srgbClr val="000099"/>
                </a:solidFill>
              </a:rPr>
              <a:t>&lt;</a:t>
            </a:r>
            <a:r>
              <a:rPr lang="en-US" sz="2200" b="0" dirty="0">
                <a:solidFill>
                  <a:srgbClr val="000099"/>
                </a:solidFill>
              </a:rPr>
              <a:t>ready</a:t>
            </a:r>
            <a:r>
              <a:rPr lang="en-US" sz="2200" dirty="0">
                <a:solidFill>
                  <a:srgbClr val="000099"/>
                </a:solidFill>
              </a:rPr>
              <a:t> </a:t>
            </a:r>
            <a:r>
              <a:rPr lang="en-US" sz="2200" i="1" dirty="0">
                <a:solidFill>
                  <a:srgbClr val="000099"/>
                </a:solidFill>
              </a:rPr>
              <a:t>T</a:t>
            </a:r>
            <a:r>
              <a:rPr lang="en-US" sz="2200" dirty="0">
                <a:solidFill>
                  <a:srgbClr val="000099"/>
                </a:solidFill>
              </a:rPr>
              <a:t>, </a:t>
            </a:r>
            <a:r>
              <a:rPr lang="en-US" sz="2200" i="1" dirty="0">
                <a:solidFill>
                  <a:srgbClr val="000099"/>
                </a:solidFill>
              </a:rPr>
              <a:t>L</a:t>
            </a:r>
            <a:r>
              <a:rPr lang="en-US" sz="2200" dirty="0">
                <a:solidFill>
                  <a:srgbClr val="000099"/>
                </a:solidFill>
              </a:rPr>
              <a:t>&gt; log record are reacquired.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2300" dirty="0" smtClean="0"/>
              <a:t>After </a:t>
            </a:r>
            <a:r>
              <a:rPr lang="en-US" sz="2300" dirty="0"/>
              <a:t>lock reacquisition, transaction processing can resume; the commit or rollback of in-doubt transactions is performed concurrently with the execution of new transactions.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INDIAN INSTITUTE OF TECHNOLOGY KHARAGPUR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F334-512C-4961-B74C-619F2984D5BF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76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Three Phase Commit (3PC)</a:t>
            </a:r>
          </a:p>
        </p:txBody>
      </p:sp>
      <p:sp>
        <p:nvSpPr>
          <p:cNvPr id="36761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762000" y="1009809"/>
            <a:ext cx="10820399" cy="4857591"/>
          </a:xfrm>
        </p:spPr>
        <p:txBody>
          <a:bodyPr>
            <a:normAutofit/>
          </a:bodyPr>
          <a:lstStyle/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2400" dirty="0"/>
              <a:t>Assumptions:</a:t>
            </a:r>
          </a:p>
          <a:p>
            <a:pPr lvl="2">
              <a:buClr>
                <a:srgbClr val="000099"/>
              </a:buClr>
              <a:buFont typeface="Arial Narrow" panose="020B0606020202030204" pitchFamily="34" charset="0"/>
              <a:buChar char="–"/>
            </a:pPr>
            <a:r>
              <a:rPr lang="en-US" sz="2400" dirty="0" smtClean="0">
                <a:solidFill>
                  <a:srgbClr val="000099"/>
                </a:solidFill>
              </a:rPr>
              <a:t>  No </a:t>
            </a:r>
            <a:r>
              <a:rPr lang="en-US" sz="2400" dirty="0">
                <a:solidFill>
                  <a:srgbClr val="000099"/>
                </a:solidFill>
              </a:rPr>
              <a:t>network partitioning</a:t>
            </a:r>
          </a:p>
          <a:p>
            <a:pPr lvl="2">
              <a:buClr>
                <a:srgbClr val="000099"/>
              </a:buClr>
              <a:buFont typeface="Arial Narrow" panose="020B0606020202030204" pitchFamily="34" charset="0"/>
              <a:buChar char="–"/>
            </a:pPr>
            <a:r>
              <a:rPr lang="en-US" sz="2400" dirty="0" smtClean="0">
                <a:solidFill>
                  <a:srgbClr val="000099"/>
                </a:solidFill>
              </a:rPr>
              <a:t>  At </a:t>
            </a:r>
            <a:r>
              <a:rPr lang="en-US" sz="2400" dirty="0">
                <a:solidFill>
                  <a:srgbClr val="000099"/>
                </a:solidFill>
              </a:rPr>
              <a:t>any point, at least one site must be up.</a:t>
            </a:r>
          </a:p>
          <a:p>
            <a:pPr lvl="2">
              <a:buClr>
                <a:srgbClr val="000099"/>
              </a:buClr>
              <a:buFont typeface="Arial Narrow" panose="020B0606020202030204" pitchFamily="34" charset="0"/>
              <a:buChar char="–"/>
            </a:pPr>
            <a:r>
              <a:rPr lang="en-US" sz="2400" dirty="0" smtClean="0">
                <a:solidFill>
                  <a:srgbClr val="000099"/>
                </a:solidFill>
              </a:rPr>
              <a:t>  At </a:t>
            </a:r>
            <a:r>
              <a:rPr lang="en-US" sz="2400" dirty="0">
                <a:solidFill>
                  <a:srgbClr val="000099"/>
                </a:solidFill>
              </a:rPr>
              <a:t>most K sites (participants as well as coordinator) can fail</a:t>
            </a:r>
          </a:p>
          <a:p>
            <a:endParaRPr lang="en-US" sz="2400" dirty="0"/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2400" dirty="0"/>
              <a:t>Phase 1: Obtaining Preliminary Decision: Identical to 2PC Phase 1.</a:t>
            </a:r>
          </a:p>
          <a:p>
            <a:pPr lvl="2">
              <a:buClr>
                <a:srgbClr val="000099"/>
              </a:buClr>
              <a:buFont typeface="Arial Narrow" panose="020B0606020202030204" pitchFamily="34" charset="0"/>
              <a:buChar char="–"/>
            </a:pPr>
            <a:r>
              <a:rPr lang="en-US" sz="2400" dirty="0" smtClean="0">
                <a:solidFill>
                  <a:srgbClr val="000099"/>
                </a:solidFill>
              </a:rPr>
              <a:t>  Every </a:t>
            </a:r>
            <a:r>
              <a:rPr lang="en-US" sz="2400" dirty="0">
                <a:solidFill>
                  <a:srgbClr val="000099"/>
                </a:solidFill>
              </a:rPr>
              <a:t>site is ready to commit if instructed to do so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INDIAN INSTITUTE OF TECHNOLOGY KHARAGPUR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F334-512C-4961-B74C-619F2984D5BF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273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500" dirty="0"/>
              <a:t>Three Phase Commit (3PC)</a:t>
            </a:r>
          </a:p>
        </p:txBody>
      </p:sp>
      <p:sp>
        <p:nvSpPr>
          <p:cNvPr id="37273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762000" y="838200"/>
            <a:ext cx="10744199" cy="5715000"/>
          </a:xfrm>
        </p:spPr>
        <p:txBody>
          <a:bodyPr>
            <a:noAutofit/>
          </a:bodyPr>
          <a:lstStyle/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2400" dirty="0"/>
              <a:t>Phase 2 of 2PC is split into 2 phases, Phase 2 and Phase 3 of 3PC</a:t>
            </a:r>
          </a:p>
          <a:p>
            <a:pPr lvl="2">
              <a:buClr>
                <a:srgbClr val="000099"/>
              </a:buClr>
              <a:buFont typeface="Arial Narrow" panose="020B0606020202030204" pitchFamily="34" charset="0"/>
              <a:buChar char="–"/>
            </a:pPr>
            <a:r>
              <a:rPr lang="en-US" sz="2400" dirty="0" smtClean="0">
                <a:solidFill>
                  <a:srgbClr val="000099"/>
                </a:solidFill>
              </a:rPr>
              <a:t>  In </a:t>
            </a:r>
            <a:r>
              <a:rPr lang="en-US" sz="2400" dirty="0">
                <a:solidFill>
                  <a:srgbClr val="000099"/>
                </a:solidFill>
              </a:rPr>
              <a:t>phase 2 coordinator makes a decision as in 2PC (called the pre-commit </a:t>
            </a:r>
            <a:endParaRPr lang="en-US" sz="2400" dirty="0" smtClean="0">
              <a:solidFill>
                <a:srgbClr val="000099"/>
              </a:solidFill>
            </a:endParaRPr>
          </a:p>
          <a:p>
            <a:pPr marL="746483" lvl="2" indent="0">
              <a:buClr>
                <a:srgbClr val="000099"/>
              </a:buClr>
              <a:buNone/>
            </a:pPr>
            <a:r>
              <a:rPr lang="en-US" sz="2400" dirty="0">
                <a:solidFill>
                  <a:srgbClr val="000099"/>
                </a:solidFill>
              </a:rPr>
              <a:t> </a:t>
            </a:r>
            <a:r>
              <a:rPr lang="en-US" sz="2400" dirty="0" smtClean="0">
                <a:solidFill>
                  <a:srgbClr val="000099"/>
                </a:solidFill>
              </a:rPr>
              <a:t>    decision</a:t>
            </a:r>
            <a:r>
              <a:rPr lang="en-US" sz="2400" dirty="0">
                <a:solidFill>
                  <a:srgbClr val="000099"/>
                </a:solidFill>
              </a:rPr>
              <a:t>) and records it in multiple (at least K) sites</a:t>
            </a:r>
          </a:p>
          <a:p>
            <a:pPr lvl="2">
              <a:buClr>
                <a:srgbClr val="000099"/>
              </a:buClr>
              <a:buFont typeface="Arial Narrow" panose="020B0606020202030204" pitchFamily="34" charset="0"/>
              <a:buChar char="–"/>
            </a:pPr>
            <a:r>
              <a:rPr lang="en-US" sz="2400" dirty="0" smtClean="0">
                <a:solidFill>
                  <a:srgbClr val="000099"/>
                </a:solidFill>
              </a:rPr>
              <a:t>  In </a:t>
            </a:r>
            <a:r>
              <a:rPr lang="en-US" sz="2400" dirty="0">
                <a:solidFill>
                  <a:srgbClr val="000099"/>
                </a:solidFill>
              </a:rPr>
              <a:t>phase 3, coordinator sends commit/abort message to all participating sites,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endParaRPr lang="en-US" sz="2400" dirty="0" smtClean="0"/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2400" dirty="0" smtClean="0"/>
              <a:t>Under </a:t>
            </a:r>
            <a:r>
              <a:rPr lang="en-US" sz="2400" dirty="0"/>
              <a:t>3PC, knowledge of pre-commit decision can be used to commit despite coordinator failure </a:t>
            </a:r>
          </a:p>
          <a:p>
            <a:pPr lvl="2">
              <a:buClr>
                <a:srgbClr val="000099"/>
              </a:buClr>
              <a:buFont typeface="Arial Narrow" panose="020B0606020202030204" pitchFamily="34" charset="0"/>
              <a:buChar char="–"/>
            </a:pPr>
            <a:r>
              <a:rPr lang="en-US" sz="2400" dirty="0" smtClean="0">
                <a:solidFill>
                  <a:srgbClr val="000099"/>
                </a:solidFill>
              </a:rPr>
              <a:t>  Avoids </a:t>
            </a:r>
            <a:r>
              <a:rPr lang="en-US" sz="2400" dirty="0">
                <a:solidFill>
                  <a:srgbClr val="000099"/>
                </a:solidFill>
              </a:rPr>
              <a:t>blocking problem as long as &lt; K sites fail</a:t>
            </a:r>
          </a:p>
          <a:p>
            <a:pPr marL="716142" lvl="1" indent="-342900">
              <a:buClr>
                <a:srgbClr val="000099"/>
              </a:buClr>
              <a:buFont typeface="Arial Narrow" panose="020B0606020202030204" pitchFamily="34" charset="0"/>
              <a:buChar char="–"/>
            </a:pPr>
            <a:endParaRPr lang="en-US" sz="2400" dirty="0" smtClean="0">
              <a:solidFill>
                <a:srgbClr val="000099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2400" dirty="0" smtClean="0"/>
              <a:t>Drawbacks</a:t>
            </a:r>
            <a:r>
              <a:rPr lang="en-US" sz="2400" dirty="0"/>
              <a:t>:  </a:t>
            </a:r>
          </a:p>
          <a:p>
            <a:pPr lvl="2">
              <a:buClr>
                <a:srgbClr val="000099"/>
              </a:buClr>
              <a:buFont typeface="Arial Narrow" panose="020B0606020202030204" pitchFamily="34" charset="0"/>
              <a:buChar char="–"/>
            </a:pPr>
            <a:r>
              <a:rPr lang="en-US" sz="2400" dirty="0" smtClean="0">
                <a:solidFill>
                  <a:srgbClr val="000099"/>
                </a:solidFill>
              </a:rPr>
              <a:t>  higher </a:t>
            </a:r>
            <a:r>
              <a:rPr lang="en-US" sz="2400" dirty="0">
                <a:solidFill>
                  <a:srgbClr val="000099"/>
                </a:solidFill>
              </a:rPr>
              <a:t>overheads</a:t>
            </a:r>
          </a:p>
          <a:p>
            <a:pPr lvl="2">
              <a:buClr>
                <a:srgbClr val="000099"/>
              </a:buClr>
              <a:buFont typeface="Arial Narrow" panose="020B0606020202030204" pitchFamily="34" charset="0"/>
              <a:buChar char="–"/>
            </a:pPr>
            <a:r>
              <a:rPr lang="en-US" sz="2400" dirty="0" smtClean="0">
                <a:solidFill>
                  <a:srgbClr val="000099"/>
                </a:solidFill>
              </a:rPr>
              <a:t>  assumptions </a:t>
            </a:r>
            <a:r>
              <a:rPr lang="en-US" sz="2400" dirty="0">
                <a:solidFill>
                  <a:srgbClr val="000099"/>
                </a:solidFill>
              </a:rPr>
              <a:t>may not be satisfied in practice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INDIAN INSTITUTE OF TECHNOLOGY KHARAGPUR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F334-512C-4961-B74C-619F2984D5BF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500" dirty="0"/>
              <a:t>Distributed Transactions</a:t>
            </a:r>
          </a:p>
        </p:txBody>
      </p:sp>
      <p:sp>
        <p:nvSpPr>
          <p:cNvPr id="29286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685800" y="990600"/>
            <a:ext cx="10972800" cy="4953000"/>
          </a:xfrm>
        </p:spPr>
        <p:txBody>
          <a:bodyPr>
            <a:normAutofit/>
          </a:bodyPr>
          <a:lstStyle/>
          <a:p>
            <a:pPr marL="342900" indent="-342900">
              <a:lnSpc>
                <a:spcPct val="90000"/>
              </a:lnSpc>
              <a:buFont typeface="Wingdings" panose="05000000000000000000" pitchFamily="2" charset="2"/>
              <a:buChar char="§"/>
            </a:pPr>
            <a:r>
              <a:rPr lang="en-US" sz="2400" dirty="0"/>
              <a:t>Transaction may access data at several sites.</a:t>
            </a:r>
          </a:p>
          <a:p>
            <a:pPr marL="342900" indent="-342900">
              <a:lnSpc>
                <a:spcPct val="90000"/>
              </a:lnSpc>
              <a:buFont typeface="Wingdings" panose="05000000000000000000" pitchFamily="2" charset="2"/>
              <a:buChar char="§"/>
            </a:pPr>
            <a:r>
              <a:rPr lang="en-US" sz="2400" dirty="0"/>
              <a:t>Each site has a local </a:t>
            </a:r>
            <a:r>
              <a:rPr lang="en-US" sz="2400" dirty="0">
                <a:solidFill>
                  <a:srgbClr val="C00000"/>
                </a:solidFill>
              </a:rPr>
              <a:t>transaction manager </a:t>
            </a:r>
            <a:r>
              <a:rPr lang="en-US" sz="2400" dirty="0"/>
              <a:t>responsible for:</a:t>
            </a:r>
          </a:p>
          <a:p>
            <a:pPr lvl="3">
              <a:lnSpc>
                <a:spcPct val="90000"/>
              </a:lnSpc>
              <a:buClr>
                <a:srgbClr val="000099"/>
              </a:buClr>
              <a:buFont typeface="Arial Narrow" panose="020B0606020202030204" pitchFamily="34" charset="0"/>
              <a:buChar char="–"/>
            </a:pPr>
            <a:r>
              <a:rPr lang="en-US" sz="2400" dirty="0" smtClean="0">
                <a:solidFill>
                  <a:srgbClr val="000099"/>
                </a:solidFill>
              </a:rPr>
              <a:t> Maintaining </a:t>
            </a:r>
            <a:r>
              <a:rPr lang="en-US" sz="2400" dirty="0">
                <a:solidFill>
                  <a:srgbClr val="000099"/>
                </a:solidFill>
              </a:rPr>
              <a:t>a log for recovery purposes</a:t>
            </a:r>
          </a:p>
          <a:p>
            <a:pPr lvl="3">
              <a:lnSpc>
                <a:spcPct val="90000"/>
              </a:lnSpc>
              <a:buClr>
                <a:srgbClr val="000099"/>
              </a:buClr>
              <a:buFont typeface="Arial Narrow" panose="020B0606020202030204" pitchFamily="34" charset="0"/>
              <a:buChar char="–"/>
            </a:pPr>
            <a:r>
              <a:rPr lang="en-US" sz="2400" dirty="0" smtClean="0">
                <a:solidFill>
                  <a:srgbClr val="000099"/>
                </a:solidFill>
              </a:rPr>
              <a:t> Participating </a:t>
            </a:r>
            <a:r>
              <a:rPr lang="en-US" sz="2400" dirty="0">
                <a:solidFill>
                  <a:srgbClr val="000099"/>
                </a:solidFill>
              </a:rPr>
              <a:t>in coordinating the concurrent execution of the transactions </a:t>
            </a:r>
            <a:endParaRPr lang="en-US" sz="2400" dirty="0" smtClean="0">
              <a:solidFill>
                <a:srgbClr val="000099"/>
              </a:solidFill>
            </a:endParaRPr>
          </a:p>
          <a:p>
            <a:pPr marL="1119726" lvl="3" indent="0">
              <a:lnSpc>
                <a:spcPct val="90000"/>
              </a:lnSpc>
              <a:buClr>
                <a:srgbClr val="000099"/>
              </a:buClr>
              <a:buNone/>
            </a:pPr>
            <a:r>
              <a:rPr lang="en-US" sz="2400" dirty="0">
                <a:solidFill>
                  <a:srgbClr val="000099"/>
                </a:solidFill>
              </a:rPr>
              <a:t> </a:t>
            </a:r>
            <a:r>
              <a:rPr lang="en-US" sz="2400" dirty="0" smtClean="0">
                <a:solidFill>
                  <a:srgbClr val="000099"/>
                </a:solidFill>
              </a:rPr>
              <a:t>   executing </a:t>
            </a:r>
            <a:r>
              <a:rPr lang="en-US" sz="2400" dirty="0">
                <a:solidFill>
                  <a:srgbClr val="000099"/>
                </a:solidFill>
              </a:rPr>
              <a:t>at that site.</a:t>
            </a:r>
          </a:p>
          <a:p>
            <a:pPr marL="342900" indent="-342900">
              <a:lnSpc>
                <a:spcPct val="90000"/>
              </a:lnSpc>
              <a:buFont typeface="Wingdings" panose="05000000000000000000" pitchFamily="2" charset="2"/>
              <a:buChar char="§"/>
            </a:pPr>
            <a:r>
              <a:rPr lang="en-US" sz="2400" dirty="0"/>
              <a:t>Each site has a </a:t>
            </a:r>
            <a:r>
              <a:rPr lang="en-US" sz="2400" dirty="0">
                <a:solidFill>
                  <a:srgbClr val="C00000"/>
                </a:solidFill>
              </a:rPr>
              <a:t>transaction coordinator, </a:t>
            </a:r>
            <a:r>
              <a:rPr lang="en-US" sz="2400" dirty="0"/>
              <a:t>which is responsible for:</a:t>
            </a:r>
          </a:p>
          <a:p>
            <a:pPr lvl="3">
              <a:lnSpc>
                <a:spcPct val="90000"/>
              </a:lnSpc>
              <a:buClr>
                <a:srgbClr val="000099"/>
              </a:buClr>
              <a:buFont typeface="Arial Narrow" panose="020B0606020202030204" pitchFamily="34" charset="0"/>
              <a:buChar char="–"/>
            </a:pPr>
            <a:r>
              <a:rPr lang="en-US" sz="2400" dirty="0" smtClean="0">
                <a:solidFill>
                  <a:srgbClr val="000099"/>
                </a:solidFill>
              </a:rPr>
              <a:t> Starting </a:t>
            </a:r>
            <a:r>
              <a:rPr lang="en-US" sz="2400" dirty="0">
                <a:solidFill>
                  <a:srgbClr val="000099"/>
                </a:solidFill>
              </a:rPr>
              <a:t>the execution of transactions that originate at the site.</a:t>
            </a:r>
          </a:p>
          <a:p>
            <a:pPr lvl="3">
              <a:lnSpc>
                <a:spcPct val="90000"/>
              </a:lnSpc>
              <a:buClr>
                <a:srgbClr val="000099"/>
              </a:buClr>
              <a:buFont typeface="Arial Narrow" panose="020B0606020202030204" pitchFamily="34" charset="0"/>
              <a:buChar char="–"/>
            </a:pPr>
            <a:r>
              <a:rPr lang="en-US" sz="2400" dirty="0" smtClean="0">
                <a:solidFill>
                  <a:srgbClr val="000099"/>
                </a:solidFill>
              </a:rPr>
              <a:t> Distributing </a:t>
            </a:r>
            <a:r>
              <a:rPr lang="en-US" sz="2400" dirty="0" err="1">
                <a:solidFill>
                  <a:srgbClr val="000099"/>
                </a:solidFill>
              </a:rPr>
              <a:t>subtransactions</a:t>
            </a:r>
            <a:r>
              <a:rPr lang="en-US" sz="2400" dirty="0">
                <a:solidFill>
                  <a:srgbClr val="000099"/>
                </a:solidFill>
              </a:rPr>
              <a:t> at appropriate sites for execution.</a:t>
            </a:r>
          </a:p>
          <a:p>
            <a:pPr lvl="3">
              <a:lnSpc>
                <a:spcPct val="90000"/>
              </a:lnSpc>
              <a:buClr>
                <a:srgbClr val="000099"/>
              </a:buClr>
              <a:buFont typeface="Arial Narrow" panose="020B0606020202030204" pitchFamily="34" charset="0"/>
              <a:buChar char="–"/>
            </a:pPr>
            <a:r>
              <a:rPr lang="en-US" sz="2400" dirty="0" smtClean="0">
                <a:solidFill>
                  <a:srgbClr val="000099"/>
                </a:solidFill>
              </a:rPr>
              <a:t> Coordinating </a:t>
            </a:r>
            <a:r>
              <a:rPr lang="en-US" sz="2400" dirty="0">
                <a:solidFill>
                  <a:srgbClr val="000099"/>
                </a:solidFill>
              </a:rPr>
              <a:t>the termination of each transaction that originates at the site, </a:t>
            </a:r>
            <a:endParaRPr lang="en-US" sz="2400" dirty="0" smtClean="0">
              <a:solidFill>
                <a:srgbClr val="000099"/>
              </a:solidFill>
            </a:endParaRPr>
          </a:p>
          <a:p>
            <a:pPr marL="1119726" lvl="3" indent="0">
              <a:lnSpc>
                <a:spcPct val="90000"/>
              </a:lnSpc>
              <a:buClr>
                <a:srgbClr val="000099"/>
              </a:buClr>
              <a:buNone/>
            </a:pPr>
            <a:r>
              <a:rPr lang="en-US" sz="2400" dirty="0">
                <a:solidFill>
                  <a:srgbClr val="000099"/>
                </a:solidFill>
              </a:rPr>
              <a:t> </a:t>
            </a:r>
            <a:r>
              <a:rPr lang="en-US" sz="2400" dirty="0" smtClean="0">
                <a:solidFill>
                  <a:srgbClr val="000099"/>
                </a:solidFill>
              </a:rPr>
              <a:t>   which </a:t>
            </a:r>
            <a:r>
              <a:rPr lang="en-US" sz="2400" dirty="0">
                <a:solidFill>
                  <a:srgbClr val="000099"/>
                </a:solidFill>
              </a:rPr>
              <a:t>may result in the transaction being committed at all sites or aborted at </a:t>
            </a:r>
            <a:endParaRPr lang="en-US" sz="2400" dirty="0" smtClean="0">
              <a:solidFill>
                <a:srgbClr val="000099"/>
              </a:solidFill>
            </a:endParaRPr>
          </a:p>
          <a:p>
            <a:pPr marL="1119726" lvl="3" indent="0">
              <a:lnSpc>
                <a:spcPct val="90000"/>
              </a:lnSpc>
              <a:buClr>
                <a:srgbClr val="000099"/>
              </a:buClr>
              <a:buNone/>
            </a:pPr>
            <a:r>
              <a:rPr lang="en-US" sz="2400" dirty="0">
                <a:solidFill>
                  <a:srgbClr val="000099"/>
                </a:solidFill>
              </a:rPr>
              <a:t> </a:t>
            </a:r>
            <a:r>
              <a:rPr lang="en-US" sz="2400" dirty="0" smtClean="0">
                <a:solidFill>
                  <a:srgbClr val="000099"/>
                </a:solidFill>
              </a:rPr>
              <a:t>   all </a:t>
            </a:r>
            <a:r>
              <a:rPr lang="en-US" sz="2400" dirty="0">
                <a:solidFill>
                  <a:srgbClr val="000099"/>
                </a:solidFill>
              </a:rPr>
              <a:t>sites.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INDIAN INSTITUTE OF TECHNOLOGY KHARAGPUR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F334-512C-4961-B74C-619F2984D5BF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389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500" dirty="0"/>
              <a:t>Transaction System Architecture</a:t>
            </a:r>
          </a:p>
        </p:txBody>
      </p:sp>
      <p:pic>
        <p:nvPicPr>
          <p:cNvPr id="29389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10" t="14520" r="616" b="15068"/>
          <a:stretch>
            <a:fillRect/>
          </a:stretch>
        </p:blipFill>
        <p:spPr bwMode="auto">
          <a:xfrm>
            <a:off x="1341843" y="1219200"/>
            <a:ext cx="9402357" cy="5016758"/>
          </a:xfrm>
          <a:prstGeom prst="rect">
            <a:avLst/>
          </a:prstGeom>
          <a:noFill/>
          <a:ln w="38100" cmpd="dbl">
            <a:solidFill>
              <a:schemeClr val="tx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INDIAN INSTITUTE OF TECHNOLOGY KHARAGPUR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F334-512C-4961-B74C-619F2984D5BF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491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400" dirty="0"/>
              <a:t>System Failure Modes</a:t>
            </a:r>
          </a:p>
        </p:txBody>
      </p:sp>
      <p:sp>
        <p:nvSpPr>
          <p:cNvPr id="29491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609601" y="990600"/>
            <a:ext cx="10896599" cy="5105400"/>
          </a:xfrm>
        </p:spPr>
        <p:txBody>
          <a:bodyPr>
            <a:normAutofit/>
          </a:bodyPr>
          <a:lstStyle/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2400" dirty="0"/>
              <a:t>Failures unique to distributed systems:</a:t>
            </a:r>
          </a:p>
          <a:p>
            <a:pPr lvl="2">
              <a:buClr>
                <a:srgbClr val="000099"/>
              </a:buClr>
              <a:buFont typeface="Arial Narrow" panose="020B0606020202030204" pitchFamily="34" charset="0"/>
              <a:buChar char="–"/>
            </a:pPr>
            <a:r>
              <a:rPr lang="en-US" sz="2400" dirty="0" smtClean="0">
                <a:solidFill>
                  <a:srgbClr val="000099"/>
                </a:solidFill>
              </a:rPr>
              <a:t>  Failure </a:t>
            </a:r>
            <a:r>
              <a:rPr lang="en-US" sz="2400" dirty="0">
                <a:solidFill>
                  <a:srgbClr val="000099"/>
                </a:solidFill>
              </a:rPr>
              <a:t>of a site.</a:t>
            </a:r>
          </a:p>
          <a:p>
            <a:pPr lvl="2">
              <a:buClr>
                <a:srgbClr val="000099"/>
              </a:buClr>
              <a:buFont typeface="Arial Narrow" panose="020B0606020202030204" pitchFamily="34" charset="0"/>
              <a:buChar char="–"/>
            </a:pPr>
            <a:r>
              <a:rPr lang="en-US" sz="2400" dirty="0" smtClean="0">
                <a:solidFill>
                  <a:srgbClr val="000099"/>
                </a:solidFill>
              </a:rPr>
              <a:t>  Loss </a:t>
            </a:r>
            <a:r>
              <a:rPr lang="en-US" sz="2400" dirty="0">
                <a:solidFill>
                  <a:srgbClr val="000099"/>
                </a:solidFill>
              </a:rPr>
              <a:t>of massages</a:t>
            </a:r>
          </a:p>
          <a:p>
            <a:pPr lvl="4"/>
            <a:r>
              <a:rPr lang="en-US" sz="2400" dirty="0" smtClean="0">
                <a:solidFill>
                  <a:srgbClr val="C00000"/>
                </a:solidFill>
              </a:rPr>
              <a:t> Handled </a:t>
            </a:r>
            <a:r>
              <a:rPr lang="en-US" sz="2400" dirty="0">
                <a:solidFill>
                  <a:srgbClr val="C00000"/>
                </a:solidFill>
              </a:rPr>
              <a:t>by network transmission control protocols such as TCP-IP</a:t>
            </a:r>
          </a:p>
          <a:p>
            <a:pPr lvl="2">
              <a:buClr>
                <a:srgbClr val="000099"/>
              </a:buClr>
              <a:buFont typeface="Arial Narrow" panose="020B0606020202030204" pitchFamily="34" charset="0"/>
              <a:buChar char="–"/>
            </a:pPr>
            <a:r>
              <a:rPr lang="en-US" sz="2400" dirty="0" smtClean="0">
                <a:solidFill>
                  <a:srgbClr val="000099"/>
                </a:solidFill>
              </a:rPr>
              <a:t>  Failure </a:t>
            </a:r>
            <a:r>
              <a:rPr lang="en-US" sz="2400" dirty="0">
                <a:solidFill>
                  <a:srgbClr val="000099"/>
                </a:solidFill>
              </a:rPr>
              <a:t>of a communication link</a:t>
            </a:r>
          </a:p>
          <a:p>
            <a:pPr lvl="2">
              <a:buClr>
                <a:srgbClr val="000099"/>
              </a:buClr>
              <a:buFont typeface="Arial Narrow" panose="020B0606020202030204" pitchFamily="34" charset="0"/>
              <a:buChar char="–"/>
            </a:pPr>
            <a:r>
              <a:rPr lang="en-US" sz="2400" dirty="0" smtClean="0">
                <a:solidFill>
                  <a:srgbClr val="000099"/>
                </a:solidFill>
              </a:rPr>
              <a:t>  Handled </a:t>
            </a:r>
            <a:r>
              <a:rPr lang="en-US" sz="2400" dirty="0">
                <a:solidFill>
                  <a:srgbClr val="000099"/>
                </a:solidFill>
              </a:rPr>
              <a:t>by network protocols, by routing messages via alternative links</a:t>
            </a:r>
          </a:p>
          <a:p>
            <a:pPr lvl="2">
              <a:buClr>
                <a:srgbClr val="000099"/>
              </a:buClr>
              <a:buFont typeface="Arial Narrow" panose="020B0606020202030204" pitchFamily="34" charset="0"/>
              <a:buChar char="–"/>
            </a:pPr>
            <a:r>
              <a:rPr lang="en-US" sz="2400" dirty="0" smtClean="0">
                <a:solidFill>
                  <a:srgbClr val="000099"/>
                </a:solidFill>
              </a:rPr>
              <a:t>  Network</a:t>
            </a:r>
            <a:r>
              <a:rPr lang="en-US" sz="2400" b="0" dirty="0" smtClean="0">
                <a:solidFill>
                  <a:srgbClr val="000099"/>
                </a:solidFill>
              </a:rPr>
              <a:t> </a:t>
            </a:r>
            <a:r>
              <a:rPr lang="en-US" sz="2400" dirty="0">
                <a:solidFill>
                  <a:srgbClr val="000099"/>
                </a:solidFill>
              </a:rPr>
              <a:t>partition</a:t>
            </a:r>
          </a:p>
          <a:p>
            <a:pPr lvl="4"/>
            <a:r>
              <a:rPr lang="en-US" sz="2400" dirty="0" smtClean="0">
                <a:solidFill>
                  <a:srgbClr val="C00000"/>
                </a:solidFill>
              </a:rPr>
              <a:t> A </a:t>
            </a:r>
            <a:r>
              <a:rPr lang="en-US" sz="2400" dirty="0">
                <a:solidFill>
                  <a:srgbClr val="C00000"/>
                </a:solidFill>
              </a:rPr>
              <a:t>network is said to be </a:t>
            </a:r>
            <a:r>
              <a:rPr lang="en-US" sz="2400" b="0" dirty="0">
                <a:solidFill>
                  <a:srgbClr val="C00000"/>
                </a:solidFill>
              </a:rPr>
              <a:t>partitioned </a:t>
            </a:r>
            <a:r>
              <a:rPr lang="en-US" sz="2400" dirty="0">
                <a:solidFill>
                  <a:srgbClr val="C00000"/>
                </a:solidFill>
              </a:rPr>
              <a:t>when it has been split into two or more subsystems that lack any connection between them</a:t>
            </a:r>
          </a:p>
          <a:p>
            <a:pPr lvl="6">
              <a:buClr>
                <a:srgbClr val="006600"/>
              </a:buClr>
              <a:buFont typeface="Arial" panose="020B0604020202020204" pitchFamily="34" charset="0"/>
              <a:buChar char="–"/>
            </a:pPr>
            <a:r>
              <a:rPr lang="en-US" sz="2037" dirty="0" smtClean="0"/>
              <a:t>  </a:t>
            </a:r>
            <a:r>
              <a:rPr lang="en-US" sz="2037" dirty="0" smtClean="0">
                <a:solidFill>
                  <a:srgbClr val="005200"/>
                </a:solidFill>
              </a:rPr>
              <a:t>Note</a:t>
            </a:r>
            <a:r>
              <a:rPr lang="en-US" sz="2037" dirty="0">
                <a:solidFill>
                  <a:srgbClr val="005200"/>
                </a:solidFill>
              </a:rPr>
              <a:t>: a subsystem may consist of a single node 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2400" dirty="0"/>
              <a:t>Network partitioning and site failures are generally indistinguishable.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INDIAN INSTITUTE OF TECHNOLOGY KHARAGPUR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F334-512C-4961-B74C-619F2984D5BF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593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500" dirty="0"/>
              <a:t>Commit Protocols</a:t>
            </a:r>
          </a:p>
        </p:txBody>
      </p:sp>
      <p:sp>
        <p:nvSpPr>
          <p:cNvPr id="29593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762000" y="990600"/>
            <a:ext cx="11430000" cy="5105400"/>
          </a:xfrm>
        </p:spPr>
        <p:txBody>
          <a:bodyPr>
            <a:normAutofit/>
          </a:bodyPr>
          <a:lstStyle/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2400" dirty="0"/>
              <a:t>Commit protocols are used to ensure atomicity across sites</a:t>
            </a:r>
          </a:p>
          <a:p>
            <a:pPr lvl="2">
              <a:buClr>
                <a:srgbClr val="000099"/>
              </a:buClr>
              <a:buFont typeface="Arial Narrow" panose="020B0606020202030204" pitchFamily="34" charset="0"/>
              <a:buChar char="–"/>
            </a:pPr>
            <a:r>
              <a:rPr lang="en-US" sz="2400" dirty="0" smtClean="0">
                <a:solidFill>
                  <a:srgbClr val="000099"/>
                </a:solidFill>
              </a:rPr>
              <a:t> a </a:t>
            </a:r>
            <a:r>
              <a:rPr lang="en-US" sz="2400" dirty="0">
                <a:solidFill>
                  <a:srgbClr val="000099"/>
                </a:solidFill>
              </a:rPr>
              <a:t>transaction which executes at multiple sites must either be committed at all the sites, or aborted at all the sites.</a:t>
            </a:r>
          </a:p>
          <a:p>
            <a:pPr lvl="2">
              <a:buClr>
                <a:srgbClr val="000099"/>
              </a:buClr>
              <a:buFont typeface="Arial Narrow" panose="020B0606020202030204" pitchFamily="34" charset="0"/>
              <a:buChar char="–"/>
            </a:pPr>
            <a:r>
              <a:rPr lang="en-US" sz="2400" dirty="0" smtClean="0">
                <a:solidFill>
                  <a:srgbClr val="000099"/>
                </a:solidFill>
              </a:rPr>
              <a:t> not </a:t>
            </a:r>
            <a:r>
              <a:rPr lang="en-US" sz="2400" dirty="0">
                <a:solidFill>
                  <a:srgbClr val="000099"/>
                </a:solidFill>
              </a:rPr>
              <a:t>acceptable to have a transaction committed at one site and aborted at another</a:t>
            </a:r>
          </a:p>
          <a:p>
            <a:endParaRPr lang="en-US" sz="2400" dirty="0"/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2400" dirty="0"/>
              <a:t>The </a:t>
            </a:r>
            <a:r>
              <a:rPr lang="en-US" sz="2400" i="1" dirty="0"/>
              <a:t>two-phase commit </a:t>
            </a:r>
            <a:r>
              <a:rPr lang="en-US" sz="2400" dirty="0"/>
              <a:t>(2PC) protocol is widely used </a:t>
            </a:r>
          </a:p>
          <a:p>
            <a:endParaRPr lang="en-US" sz="2400" dirty="0"/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2400" dirty="0"/>
              <a:t>The </a:t>
            </a:r>
            <a:r>
              <a:rPr lang="en-US" sz="2400" i="1" dirty="0"/>
              <a:t>three-phase commit </a:t>
            </a:r>
            <a:r>
              <a:rPr lang="en-US" sz="2400" dirty="0"/>
              <a:t>(3PC) protocol is more complicated and more expensive, but avoids some drawbacks of two-phase commit protocol.  This protocol is not used in practice.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INDIAN INSTITUTE OF TECHNOLOGY KHARAGPUR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F334-512C-4961-B74C-619F2984D5BF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6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500" dirty="0"/>
              <a:t>Two Phase Commit Protocol (2PC)</a:t>
            </a:r>
          </a:p>
        </p:txBody>
      </p:sp>
      <p:sp>
        <p:nvSpPr>
          <p:cNvPr id="29696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914400" y="1066800"/>
            <a:ext cx="10363200" cy="5029200"/>
          </a:xfrm>
        </p:spPr>
        <p:txBody>
          <a:bodyPr>
            <a:normAutofit/>
          </a:bodyPr>
          <a:lstStyle/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2400" dirty="0"/>
              <a:t>Assumes </a:t>
            </a:r>
            <a:r>
              <a:rPr lang="en-US" sz="2400" dirty="0">
                <a:solidFill>
                  <a:schemeClr val="tx2"/>
                </a:solidFill>
              </a:rPr>
              <a:t>fail-stop</a:t>
            </a:r>
            <a:r>
              <a:rPr lang="en-US" sz="2400" i="1" dirty="0"/>
              <a:t> </a:t>
            </a:r>
            <a:r>
              <a:rPr lang="en-US" sz="2400" dirty="0"/>
              <a:t>model – failed sites simply stop working, and do not cause any other harm, such as sending incorrect messages to other sites.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endParaRPr lang="en-US" sz="2400" dirty="0"/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2400" dirty="0"/>
              <a:t>Execution of the protocol is initiated by the coordinator after the last step of the transaction has been reached.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endParaRPr lang="en-US" sz="2400" dirty="0"/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2400" dirty="0"/>
              <a:t>The protocol involves all the local sites at which the transaction executed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endParaRPr lang="en-US" sz="2400" dirty="0"/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2400" dirty="0"/>
              <a:t>Let </a:t>
            </a:r>
            <a:r>
              <a:rPr lang="en-US" sz="2400" i="1" dirty="0"/>
              <a:t>T</a:t>
            </a:r>
            <a:r>
              <a:rPr lang="en-US" sz="2400" dirty="0"/>
              <a:t> be a transaction initiated at site </a:t>
            </a:r>
            <a:r>
              <a:rPr lang="en-US" sz="2400" i="1" dirty="0"/>
              <a:t>S</a:t>
            </a:r>
            <a:r>
              <a:rPr lang="en-US" sz="2400" i="1" baseline="-25000" dirty="0"/>
              <a:t>i</a:t>
            </a:r>
            <a:r>
              <a:rPr lang="en-US" sz="2400" i="1" dirty="0"/>
              <a:t>,</a:t>
            </a:r>
            <a:r>
              <a:rPr lang="en-US" sz="2400" dirty="0"/>
              <a:t> and let the transaction coordinator at </a:t>
            </a:r>
            <a:r>
              <a:rPr lang="en-US" sz="2400" i="1" dirty="0"/>
              <a:t>S</a:t>
            </a:r>
            <a:r>
              <a:rPr lang="en-US" sz="2400" i="1" baseline="-25000" dirty="0"/>
              <a:t>i</a:t>
            </a:r>
            <a:r>
              <a:rPr lang="en-US" sz="2400" i="1" dirty="0"/>
              <a:t> </a:t>
            </a:r>
            <a:r>
              <a:rPr lang="en-US" sz="2400" dirty="0"/>
              <a:t>be </a:t>
            </a:r>
            <a:r>
              <a:rPr lang="en-US" sz="2400" i="1" dirty="0" err="1"/>
              <a:t>C</a:t>
            </a:r>
            <a:r>
              <a:rPr lang="en-US" sz="2400" i="1" baseline="-25000" dirty="0" err="1"/>
              <a:t>i</a:t>
            </a:r>
            <a:endParaRPr lang="en-US" sz="2400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INDIAN INSTITUTE OF TECHNOLOGY KHARAGPUR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F334-512C-4961-B74C-619F2984D5BF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98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500" dirty="0"/>
              <a:t>Phase 1: Obtaining a Decision</a:t>
            </a:r>
          </a:p>
        </p:txBody>
      </p:sp>
      <p:sp>
        <p:nvSpPr>
          <p:cNvPr id="29798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762000" y="990600"/>
            <a:ext cx="11430000" cy="5105400"/>
          </a:xfrm>
        </p:spPr>
        <p:txBody>
          <a:bodyPr>
            <a:normAutofit/>
          </a:bodyPr>
          <a:lstStyle/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2400" dirty="0"/>
              <a:t>Coordinator asks all participants to </a:t>
            </a:r>
            <a:r>
              <a:rPr lang="en-US" sz="2400" i="1" dirty="0">
                <a:solidFill>
                  <a:schemeClr val="tx2"/>
                </a:solidFill>
              </a:rPr>
              <a:t>prepare</a:t>
            </a:r>
            <a:r>
              <a:rPr lang="en-US" sz="2400" i="1" dirty="0"/>
              <a:t> </a:t>
            </a:r>
            <a:r>
              <a:rPr lang="en-US" sz="2400" dirty="0"/>
              <a:t>to commit transaction </a:t>
            </a:r>
            <a:r>
              <a:rPr lang="en-US" sz="2400" i="1" dirty="0"/>
              <a:t>T</a:t>
            </a:r>
            <a:r>
              <a:rPr lang="en-US" sz="2400" i="1" baseline="-25000" dirty="0"/>
              <a:t>i</a:t>
            </a:r>
            <a:r>
              <a:rPr lang="en-US" sz="2400" dirty="0"/>
              <a:t>.</a:t>
            </a:r>
          </a:p>
          <a:p>
            <a:pPr lvl="2">
              <a:buClr>
                <a:srgbClr val="000099"/>
              </a:buClr>
              <a:buFont typeface="Arial Narrow" panose="020B0606020202030204" pitchFamily="34" charset="0"/>
              <a:buChar char="–"/>
            </a:pPr>
            <a:r>
              <a:rPr lang="en-US" sz="2400" dirty="0" smtClean="0">
                <a:solidFill>
                  <a:srgbClr val="000099"/>
                </a:solidFill>
              </a:rPr>
              <a:t>  </a:t>
            </a:r>
            <a:r>
              <a:rPr lang="en-US" sz="2400" dirty="0" err="1" smtClean="0">
                <a:solidFill>
                  <a:srgbClr val="000099"/>
                </a:solidFill>
              </a:rPr>
              <a:t>C</a:t>
            </a:r>
            <a:r>
              <a:rPr lang="en-US" sz="2400" baseline="-25000" dirty="0" err="1" smtClean="0">
                <a:solidFill>
                  <a:srgbClr val="000099"/>
                </a:solidFill>
              </a:rPr>
              <a:t>i</a:t>
            </a:r>
            <a:r>
              <a:rPr lang="en-US" sz="2400" dirty="0" smtClean="0">
                <a:solidFill>
                  <a:srgbClr val="000099"/>
                </a:solidFill>
              </a:rPr>
              <a:t> </a:t>
            </a:r>
            <a:r>
              <a:rPr lang="en-US" sz="2400" dirty="0">
                <a:solidFill>
                  <a:srgbClr val="000099"/>
                </a:solidFill>
              </a:rPr>
              <a:t>adds the records &lt;</a:t>
            </a:r>
            <a:r>
              <a:rPr lang="en-US" sz="2400" b="0" dirty="0">
                <a:solidFill>
                  <a:srgbClr val="000099"/>
                </a:solidFill>
              </a:rPr>
              <a:t>prepare </a:t>
            </a:r>
            <a:r>
              <a:rPr lang="en-US" sz="2400" i="1" dirty="0">
                <a:solidFill>
                  <a:srgbClr val="000099"/>
                </a:solidFill>
              </a:rPr>
              <a:t>T</a:t>
            </a:r>
            <a:r>
              <a:rPr lang="en-US" sz="2400" dirty="0">
                <a:solidFill>
                  <a:srgbClr val="000099"/>
                </a:solidFill>
              </a:rPr>
              <a:t>&gt; to the log and forces log to stable storage</a:t>
            </a:r>
          </a:p>
          <a:p>
            <a:pPr lvl="2">
              <a:buClr>
                <a:srgbClr val="000099"/>
              </a:buClr>
              <a:buFont typeface="Arial Narrow" panose="020B0606020202030204" pitchFamily="34" charset="0"/>
              <a:buChar char="–"/>
            </a:pPr>
            <a:r>
              <a:rPr lang="en-US" sz="2400" dirty="0" smtClean="0">
                <a:solidFill>
                  <a:srgbClr val="000099"/>
                </a:solidFill>
              </a:rPr>
              <a:t>  sends </a:t>
            </a:r>
            <a:r>
              <a:rPr lang="en-US" sz="2400" b="0" dirty="0">
                <a:solidFill>
                  <a:srgbClr val="000099"/>
                </a:solidFill>
              </a:rPr>
              <a:t>prepare </a:t>
            </a:r>
            <a:r>
              <a:rPr lang="en-US" sz="2400" i="1" dirty="0">
                <a:solidFill>
                  <a:srgbClr val="000099"/>
                </a:solidFill>
              </a:rPr>
              <a:t>T</a:t>
            </a:r>
            <a:r>
              <a:rPr lang="en-US" sz="2400" dirty="0">
                <a:solidFill>
                  <a:srgbClr val="000099"/>
                </a:solidFill>
              </a:rPr>
              <a:t> messages to all sites at which </a:t>
            </a:r>
            <a:r>
              <a:rPr lang="en-US" sz="2400" i="1" dirty="0">
                <a:solidFill>
                  <a:srgbClr val="000099"/>
                </a:solidFill>
              </a:rPr>
              <a:t>T</a:t>
            </a:r>
            <a:r>
              <a:rPr lang="en-US" sz="2400" dirty="0">
                <a:solidFill>
                  <a:srgbClr val="000099"/>
                </a:solidFill>
              </a:rPr>
              <a:t> executed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2400" dirty="0"/>
              <a:t>Upon receiving message, transaction manager at site determines if it can commit the transaction</a:t>
            </a:r>
          </a:p>
          <a:p>
            <a:pPr lvl="2">
              <a:buClr>
                <a:srgbClr val="000099"/>
              </a:buClr>
              <a:buFont typeface="Arial Narrow" panose="020B0606020202030204" pitchFamily="34" charset="0"/>
              <a:buChar char="–"/>
            </a:pPr>
            <a:r>
              <a:rPr lang="en-US" sz="2400" dirty="0" smtClean="0">
                <a:solidFill>
                  <a:srgbClr val="000099"/>
                </a:solidFill>
              </a:rPr>
              <a:t>  if </a:t>
            </a:r>
            <a:r>
              <a:rPr lang="en-US" sz="2400" dirty="0">
                <a:solidFill>
                  <a:srgbClr val="000099"/>
                </a:solidFill>
              </a:rPr>
              <a:t>not, add a record &lt;</a:t>
            </a:r>
            <a:r>
              <a:rPr lang="en-US" sz="2400" b="0" dirty="0">
                <a:solidFill>
                  <a:srgbClr val="000099"/>
                </a:solidFill>
              </a:rPr>
              <a:t>no </a:t>
            </a:r>
            <a:r>
              <a:rPr lang="en-US" sz="2400" i="1" dirty="0">
                <a:solidFill>
                  <a:srgbClr val="000099"/>
                </a:solidFill>
              </a:rPr>
              <a:t>T</a:t>
            </a:r>
            <a:r>
              <a:rPr lang="en-US" sz="2400" dirty="0">
                <a:solidFill>
                  <a:srgbClr val="000099"/>
                </a:solidFill>
              </a:rPr>
              <a:t>&gt; to the log and send </a:t>
            </a:r>
            <a:r>
              <a:rPr lang="en-US" sz="2400" b="0" dirty="0">
                <a:solidFill>
                  <a:srgbClr val="000099"/>
                </a:solidFill>
              </a:rPr>
              <a:t>abort </a:t>
            </a:r>
            <a:r>
              <a:rPr lang="en-US" sz="2400" i="1" dirty="0">
                <a:solidFill>
                  <a:srgbClr val="000099"/>
                </a:solidFill>
              </a:rPr>
              <a:t>T </a:t>
            </a:r>
            <a:r>
              <a:rPr lang="en-US" sz="2400" dirty="0">
                <a:solidFill>
                  <a:srgbClr val="000099"/>
                </a:solidFill>
              </a:rPr>
              <a:t>message to </a:t>
            </a:r>
            <a:r>
              <a:rPr lang="en-US" sz="2400" i="1" dirty="0" err="1" smtClean="0">
                <a:solidFill>
                  <a:srgbClr val="000099"/>
                </a:solidFill>
              </a:rPr>
              <a:t>C</a:t>
            </a:r>
            <a:r>
              <a:rPr lang="en-US" sz="2400" i="1" baseline="-25000" dirty="0" err="1" smtClean="0">
                <a:solidFill>
                  <a:srgbClr val="000099"/>
                </a:solidFill>
              </a:rPr>
              <a:t>i</a:t>
            </a:r>
            <a:endParaRPr lang="en-US" sz="2400" i="1" dirty="0" smtClean="0">
              <a:solidFill>
                <a:srgbClr val="000099"/>
              </a:solidFill>
            </a:endParaRPr>
          </a:p>
          <a:p>
            <a:pPr lvl="2">
              <a:buClr>
                <a:srgbClr val="000099"/>
              </a:buClr>
              <a:buFont typeface="Arial Narrow" panose="020B0606020202030204" pitchFamily="34" charset="0"/>
              <a:buChar char="–"/>
            </a:pPr>
            <a:r>
              <a:rPr lang="en-US" sz="2400" dirty="0" smtClean="0">
                <a:solidFill>
                  <a:srgbClr val="000099"/>
                </a:solidFill>
              </a:rPr>
              <a:t>  if </a:t>
            </a:r>
            <a:r>
              <a:rPr lang="en-US" sz="2400" dirty="0">
                <a:solidFill>
                  <a:srgbClr val="000099"/>
                </a:solidFill>
              </a:rPr>
              <a:t>the transaction can be committed, then</a:t>
            </a:r>
            <a:r>
              <a:rPr lang="en-US" sz="2400" dirty="0" smtClean="0">
                <a:solidFill>
                  <a:srgbClr val="000099"/>
                </a:solidFill>
              </a:rPr>
              <a:t>:</a:t>
            </a:r>
          </a:p>
          <a:p>
            <a:pPr lvl="2">
              <a:buClr>
                <a:srgbClr val="000099"/>
              </a:buClr>
              <a:buFont typeface="Arial Narrow" panose="020B0606020202030204" pitchFamily="34" charset="0"/>
              <a:buChar char="–"/>
            </a:pPr>
            <a:r>
              <a:rPr lang="en-US" sz="2400" dirty="0" smtClean="0">
                <a:solidFill>
                  <a:srgbClr val="000099"/>
                </a:solidFill>
              </a:rPr>
              <a:t>  add </a:t>
            </a:r>
            <a:r>
              <a:rPr lang="en-US" sz="2400" dirty="0">
                <a:solidFill>
                  <a:srgbClr val="000099"/>
                </a:solidFill>
              </a:rPr>
              <a:t>the record &lt;</a:t>
            </a:r>
            <a:r>
              <a:rPr lang="en-US" sz="2400" b="0" dirty="0">
                <a:solidFill>
                  <a:srgbClr val="000099"/>
                </a:solidFill>
              </a:rPr>
              <a:t>ready </a:t>
            </a:r>
            <a:r>
              <a:rPr lang="en-US" sz="2400" i="1" dirty="0">
                <a:solidFill>
                  <a:srgbClr val="000099"/>
                </a:solidFill>
              </a:rPr>
              <a:t>T</a:t>
            </a:r>
            <a:r>
              <a:rPr lang="en-US" sz="2400" dirty="0">
                <a:solidFill>
                  <a:srgbClr val="000099"/>
                </a:solidFill>
              </a:rPr>
              <a:t>&gt; to the </a:t>
            </a:r>
            <a:r>
              <a:rPr lang="en-US" sz="2400" dirty="0" smtClean="0">
                <a:solidFill>
                  <a:srgbClr val="000099"/>
                </a:solidFill>
              </a:rPr>
              <a:t>log</a:t>
            </a:r>
          </a:p>
          <a:p>
            <a:pPr lvl="2">
              <a:buClr>
                <a:srgbClr val="000099"/>
              </a:buClr>
              <a:buFont typeface="Arial Narrow" panose="020B0606020202030204" pitchFamily="34" charset="0"/>
              <a:buChar char="–"/>
            </a:pPr>
            <a:r>
              <a:rPr lang="en-US" sz="2400" dirty="0" smtClean="0">
                <a:solidFill>
                  <a:srgbClr val="000099"/>
                </a:solidFill>
              </a:rPr>
              <a:t>  force </a:t>
            </a:r>
            <a:r>
              <a:rPr lang="en-US" sz="2400" i="1" dirty="0">
                <a:solidFill>
                  <a:srgbClr val="000099"/>
                </a:solidFill>
              </a:rPr>
              <a:t>all records </a:t>
            </a:r>
            <a:r>
              <a:rPr lang="en-US" sz="2400" dirty="0">
                <a:solidFill>
                  <a:srgbClr val="000099"/>
                </a:solidFill>
              </a:rPr>
              <a:t>for </a:t>
            </a:r>
            <a:r>
              <a:rPr lang="en-US" sz="2400" i="1" dirty="0">
                <a:solidFill>
                  <a:srgbClr val="000099"/>
                </a:solidFill>
              </a:rPr>
              <a:t>T</a:t>
            </a:r>
            <a:r>
              <a:rPr lang="en-US" sz="2400" dirty="0">
                <a:solidFill>
                  <a:srgbClr val="000099"/>
                </a:solidFill>
              </a:rPr>
              <a:t> to stable </a:t>
            </a:r>
            <a:r>
              <a:rPr lang="en-US" sz="2400" dirty="0" smtClean="0">
                <a:solidFill>
                  <a:srgbClr val="000099"/>
                </a:solidFill>
              </a:rPr>
              <a:t>storage</a:t>
            </a:r>
          </a:p>
          <a:p>
            <a:pPr lvl="2">
              <a:buClr>
                <a:srgbClr val="000099"/>
              </a:buClr>
              <a:buFont typeface="Arial Narrow" panose="020B0606020202030204" pitchFamily="34" charset="0"/>
              <a:buChar char="–"/>
            </a:pPr>
            <a:r>
              <a:rPr lang="en-US" sz="2400" dirty="0" smtClean="0">
                <a:solidFill>
                  <a:srgbClr val="000099"/>
                </a:solidFill>
              </a:rPr>
              <a:t>  send </a:t>
            </a:r>
            <a:r>
              <a:rPr lang="en-US" sz="2400" b="0" dirty="0">
                <a:solidFill>
                  <a:srgbClr val="000099"/>
                </a:solidFill>
              </a:rPr>
              <a:t>ready</a:t>
            </a:r>
            <a:r>
              <a:rPr lang="en-US" sz="2400" b="0" i="1" dirty="0">
                <a:solidFill>
                  <a:srgbClr val="000099"/>
                </a:solidFill>
              </a:rPr>
              <a:t> </a:t>
            </a:r>
            <a:r>
              <a:rPr lang="en-US" sz="2400" i="1" dirty="0">
                <a:solidFill>
                  <a:srgbClr val="000099"/>
                </a:solidFill>
              </a:rPr>
              <a:t>T</a:t>
            </a:r>
            <a:r>
              <a:rPr lang="en-US" sz="2400" dirty="0">
                <a:solidFill>
                  <a:srgbClr val="000099"/>
                </a:solidFill>
              </a:rPr>
              <a:t> message to </a:t>
            </a:r>
            <a:r>
              <a:rPr lang="en-US" sz="2400" dirty="0" err="1">
                <a:solidFill>
                  <a:srgbClr val="000099"/>
                </a:solidFill>
              </a:rPr>
              <a:t>C</a:t>
            </a:r>
            <a:r>
              <a:rPr lang="en-US" sz="2400" i="1" baseline="-25000" dirty="0" err="1">
                <a:solidFill>
                  <a:srgbClr val="000099"/>
                </a:solidFill>
              </a:rPr>
              <a:t>i</a:t>
            </a:r>
            <a:endParaRPr lang="en-US" sz="2400" dirty="0">
              <a:solidFill>
                <a:srgbClr val="000099"/>
              </a:solidFill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INDIAN INSTITUTE OF TECHNOLOGY KHARAGPUR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F334-512C-4961-B74C-619F2984D5BF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901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500" dirty="0"/>
              <a:t>Phase 2: Recording the Decision</a:t>
            </a:r>
          </a:p>
        </p:txBody>
      </p:sp>
      <p:sp>
        <p:nvSpPr>
          <p:cNvPr id="29901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762000" y="1066800"/>
            <a:ext cx="10668000" cy="5334000"/>
          </a:xfrm>
        </p:spPr>
        <p:txBody>
          <a:bodyPr>
            <a:normAutofit/>
          </a:bodyPr>
          <a:lstStyle/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2400" i="1" dirty="0"/>
              <a:t>T </a:t>
            </a:r>
            <a:r>
              <a:rPr lang="en-US" sz="2400" dirty="0"/>
              <a:t>can be committed of </a:t>
            </a:r>
            <a:r>
              <a:rPr lang="en-US" sz="2400" i="1" dirty="0" err="1"/>
              <a:t>C</a:t>
            </a:r>
            <a:r>
              <a:rPr lang="en-US" sz="2400" i="1" baseline="-25000" dirty="0" err="1"/>
              <a:t>i</a:t>
            </a:r>
            <a:r>
              <a:rPr lang="en-US" sz="2400" i="1" dirty="0"/>
              <a:t> </a:t>
            </a:r>
            <a:r>
              <a:rPr lang="en-US" sz="2400" dirty="0"/>
              <a:t>received a </a:t>
            </a:r>
            <a:r>
              <a:rPr lang="en-US" sz="2400" b="0" dirty="0"/>
              <a:t>ready </a:t>
            </a:r>
            <a:r>
              <a:rPr lang="en-US" sz="2400" i="1" dirty="0"/>
              <a:t>T</a:t>
            </a:r>
            <a:r>
              <a:rPr lang="en-US" sz="2400" dirty="0"/>
              <a:t> message from all the participating sites: otherwise </a:t>
            </a:r>
            <a:r>
              <a:rPr lang="en-US" sz="2400" i="1" dirty="0"/>
              <a:t>T </a:t>
            </a:r>
            <a:r>
              <a:rPr lang="en-US" sz="2400" dirty="0"/>
              <a:t>must be aborted.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endParaRPr lang="en-US" sz="2400" dirty="0"/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2400" dirty="0"/>
              <a:t>Coordinator adds a decision record, &lt;</a:t>
            </a:r>
            <a:r>
              <a:rPr lang="en-US" sz="2400" b="0" dirty="0"/>
              <a:t>commit </a:t>
            </a:r>
            <a:r>
              <a:rPr lang="en-US" sz="2400" i="1" dirty="0"/>
              <a:t>T</a:t>
            </a:r>
            <a:r>
              <a:rPr lang="en-US" sz="2400" dirty="0"/>
              <a:t>&gt; or &lt;a</a:t>
            </a:r>
            <a:r>
              <a:rPr lang="en-US" sz="2400" b="0" dirty="0"/>
              <a:t>bort </a:t>
            </a:r>
            <a:r>
              <a:rPr lang="en-US" sz="2400" i="1" dirty="0"/>
              <a:t>T</a:t>
            </a:r>
            <a:r>
              <a:rPr lang="en-US" sz="2400" dirty="0"/>
              <a:t>&gt;, to the log and forces record onto stable storage. Once the record stable storage it is irrevocable (even if failures occur)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endParaRPr lang="en-US" sz="2400" dirty="0"/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2400" dirty="0"/>
              <a:t>Coordinator sends a message to each participant informing it of the decision (commit or abort)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endParaRPr lang="en-US" sz="2400" dirty="0"/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2400" dirty="0"/>
              <a:t>Participants take appropriate action locally.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INDIAN INSTITUTE OF TECHNOLOGY KHARAGPUR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F334-512C-4961-B74C-619F2984D5BF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00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Handling of Failures - Site Failure</a:t>
            </a:r>
          </a:p>
        </p:txBody>
      </p:sp>
      <p:sp>
        <p:nvSpPr>
          <p:cNvPr id="30003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609601" y="838200"/>
            <a:ext cx="10820399" cy="5638801"/>
          </a:xfrm>
        </p:spPr>
        <p:txBody>
          <a:bodyPr>
            <a:noAutofit/>
          </a:bodyPr>
          <a:lstStyle/>
          <a:p>
            <a:pPr>
              <a:buFontTx/>
              <a:buNone/>
            </a:pPr>
            <a:r>
              <a:rPr lang="en-US" sz="2400" dirty="0"/>
              <a:t>When site </a:t>
            </a:r>
            <a:r>
              <a:rPr lang="en-US" sz="2400" i="1" dirty="0"/>
              <a:t>S</a:t>
            </a:r>
            <a:r>
              <a:rPr lang="en-US" sz="2400" i="1" baseline="-25000" dirty="0"/>
              <a:t>i</a:t>
            </a:r>
            <a:r>
              <a:rPr lang="en-US" sz="2400" i="1" dirty="0"/>
              <a:t> </a:t>
            </a:r>
            <a:r>
              <a:rPr lang="en-US" sz="2400" dirty="0"/>
              <a:t>recovers, it examines its log to determine the fate of transactions active at the time of the failure.</a:t>
            </a:r>
          </a:p>
          <a:p>
            <a:pPr marL="716142" lvl="1" indent="-342900">
              <a:lnSpc>
                <a:spcPct val="150000"/>
              </a:lnSpc>
              <a:spcBef>
                <a:spcPts val="0"/>
              </a:spcBef>
              <a:buClrTx/>
              <a:buFont typeface="Wingdings" panose="05000000000000000000" pitchFamily="2" charset="2"/>
              <a:buChar char="§"/>
            </a:pPr>
            <a:r>
              <a:rPr lang="en-US" sz="2400" dirty="0"/>
              <a:t>Log contain &lt;</a:t>
            </a:r>
            <a:r>
              <a:rPr lang="en-US" sz="2400" b="0" dirty="0"/>
              <a:t>commit </a:t>
            </a:r>
            <a:r>
              <a:rPr lang="en-US" sz="2400" i="1" dirty="0"/>
              <a:t>T</a:t>
            </a:r>
            <a:r>
              <a:rPr lang="en-US" sz="2400" dirty="0"/>
              <a:t>&gt; record: site executes </a:t>
            </a:r>
            <a:r>
              <a:rPr lang="en-US" sz="2400" b="0" dirty="0"/>
              <a:t>redo </a:t>
            </a:r>
            <a:r>
              <a:rPr lang="en-US" sz="2400" dirty="0"/>
              <a:t>(</a:t>
            </a:r>
            <a:r>
              <a:rPr lang="en-US" sz="2400" i="1" dirty="0"/>
              <a:t>T</a:t>
            </a:r>
            <a:r>
              <a:rPr lang="en-US" sz="2400" dirty="0"/>
              <a:t>)</a:t>
            </a:r>
          </a:p>
          <a:p>
            <a:pPr marL="716142" lvl="1" indent="-342900">
              <a:lnSpc>
                <a:spcPct val="150000"/>
              </a:lnSpc>
              <a:spcBef>
                <a:spcPts val="0"/>
              </a:spcBef>
              <a:buClrTx/>
              <a:buFont typeface="Wingdings" panose="05000000000000000000" pitchFamily="2" charset="2"/>
              <a:buChar char="§"/>
            </a:pPr>
            <a:r>
              <a:rPr lang="en-US" sz="2400" dirty="0"/>
              <a:t>Log contains &lt;</a:t>
            </a:r>
            <a:r>
              <a:rPr lang="en-US" sz="2400" b="0" dirty="0"/>
              <a:t>abort </a:t>
            </a:r>
            <a:r>
              <a:rPr lang="en-US" sz="2400" i="1" dirty="0"/>
              <a:t>T</a:t>
            </a:r>
            <a:r>
              <a:rPr lang="en-US" sz="2400" dirty="0"/>
              <a:t>&gt; record: site executes </a:t>
            </a:r>
            <a:r>
              <a:rPr lang="en-US" sz="2400" b="0" dirty="0"/>
              <a:t>undo </a:t>
            </a:r>
            <a:r>
              <a:rPr lang="en-US" sz="2400" dirty="0"/>
              <a:t>(</a:t>
            </a:r>
            <a:r>
              <a:rPr lang="en-US" sz="2400" i="1" dirty="0"/>
              <a:t>T</a:t>
            </a:r>
            <a:r>
              <a:rPr lang="en-US" sz="2400" dirty="0"/>
              <a:t>)</a:t>
            </a:r>
          </a:p>
          <a:p>
            <a:pPr marL="716142" lvl="1" indent="-342900">
              <a:lnSpc>
                <a:spcPct val="150000"/>
              </a:lnSpc>
              <a:spcBef>
                <a:spcPts val="0"/>
              </a:spcBef>
              <a:buClrTx/>
              <a:buFont typeface="Wingdings" panose="05000000000000000000" pitchFamily="2" charset="2"/>
              <a:buChar char="§"/>
            </a:pPr>
            <a:r>
              <a:rPr lang="en-US" sz="2400" dirty="0"/>
              <a:t>Log contains &lt;</a:t>
            </a:r>
            <a:r>
              <a:rPr lang="en-US" sz="2400" b="0" dirty="0"/>
              <a:t>ready </a:t>
            </a:r>
            <a:r>
              <a:rPr lang="en-US" sz="2400" i="1" dirty="0"/>
              <a:t>T</a:t>
            </a:r>
            <a:r>
              <a:rPr lang="en-US" sz="2400" dirty="0"/>
              <a:t>&gt; record: site must consult </a:t>
            </a:r>
            <a:r>
              <a:rPr lang="en-US" sz="2400" dirty="0" err="1"/>
              <a:t>C</a:t>
            </a:r>
            <a:r>
              <a:rPr lang="en-US" sz="2400" i="1" baseline="-25000" dirty="0" err="1"/>
              <a:t>i</a:t>
            </a:r>
            <a:r>
              <a:rPr lang="en-US" sz="2400" dirty="0"/>
              <a:t> to determine the fate of </a:t>
            </a:r>
            <a:r>
              <a:rPr lang="en-US" sz="2400" i="1" dirty="0"/>
              <a:t>T</a:t>
            </a:r>
            <a:r>
              <a:rPr lang="en-US" sz="2400" dirty="0"/>
              <a:t>.</a:t>
            </a:r>
          </a:p>
          <a:p>
            <a:pPr lvl="3">
              <a:lnSpc>
                <a:spcPct val="150000"/>
              </a:lnSpc>
              <a:spcBef>
                <a:spcPts val="0"/>
              </a:spcBef>
              <a:buClr>
                <a:srgbClr val="000099"/>
              </a:buClr>
              <a:buFont typeface="Arial Narrow" panose="020B0606020202030204" pitchFamily="34" charset="0"/>
              <a:buChar char="–"/>
            </a:pPr>
            <a:r>
              <a:rPr lang="en-US" sz="2200" dirty="0" smtClean="0">
                <a:solidFill>
                  <a:srgbClr val="000099"/>
                </a:solidFill>
              </a:rPr>
              <a:t>  If </a:t>
            </a:r>
            <a:r>
              <a:rPr lang="en-US" sz="2200" i="1" dirty="0">
                <a:solidFill>
                  <a:srgbClr val="000099"/>
                </a:solidFill>
              </a:rPr>
              <a:t>T</a:t>
            </a:r>
            <a:r>
              <a:rPr lang="en-US" sz="2200" dirty="0">
                <a:solidFill>
                  <a:srgbClr val="000099"/>
                </a:solidFill>
              </a:rPr>
              <a:t> committed, redo (</a:t>
            </a:r>
            <a:r>
              <a:rPr lang="en-US" sz="2200" i="1" dirty="0">
                <a:solidFill>
                  <a:srgbClr val="000099"/>
                </a:solidFill>
              </a:rPr>
              <a:t>T</a:t>
            </a:r>
            <a:r>
              <a:rPr lang="en-US" sz="2200" dirty="0">
                <a:solidFill>
                  <a:srgbClr val="000099"/>
                </a:solidFill>
              </a:rPr>
              <a:t>)</a:t>
            </a:r>
          </a:p>
          <a:p>
            <a:pPr lvl="3">
              <a:lnSpc>
                <a:spcPct val="150000"/>
              </a:lnSpc>
              <a:spcBef>
                <a:spcPts val="0"/>
              </a:spcBef>
              <a:buClr>
                <a:srgbClr val="000099"/>
              </a:buClr>
              <a:buFont typeface="Arial Narrow" panose="020B0606020202030204" pitchFamily="34" charset="0"/>
              <a:buChar char="–"/>
            </a:pPr>
            <a:r>
              <a:rPr lang="en-US" sz="2200" dirty="0" smtClean="0">
                <a:solidFill>
                  <a:srgbClr val="000099"/>
                </a:solidFill>
              </a:rPr>
              <a:t>  If </a:t>
            </a:r>
            <a:r>
              <a:rPr lang="en-US" sz="2200" i="1" dirty="0">
                <a:solidFill>
                  <a:srgbClr val="000099"/>
                </a:solidFill>
              </a:rPr>
              <a:t>T </a:t>
            </a:r>
            <a:r>
              <a:rPr lang="en-US" sz="2200" dirty="0">
                <a:solidFill>
                  <a:srgbClr val="000099"/>
                </a:solidFill>
              </a:rPr>
              <a:t>aborted, undo (</a:t>
            </a:r>
            <a:r>
              <a:rPr lang="en-US" sz="2200" i="1" dirty="0">
                <a:solidFill>
                  <a:srgbClr val="000099"/>
                </a:solidFill>
              </a:rPr>
              <a:t>T</a:t>
            </a:r>
            <a:r>
              <a:rPr lang="en-US" sz="2200" dirty="0">
                <a:solidFill>
                  <a:srgbClr val="000099"/>
                </a:solidFill>
              </a:rPr>
              <a:t>)</a:t>
            </a:r>
          </a:p>
          <a:p>
            <a:pPr marL="716142" lvl="1" indent="-342900">
              <a:lnSpc>
                <a:spcPct val="150000"/>
              </a:lnSpc>
              <a:spcBef>
                <a:spcPts val="0"/>
              </a:spcBef>
              <a:buClrTx/>
              <a:buFont typeface="Wingdings" panose="05000000000000000000" pitchFamily="2" charset="2"/>
              <a:buChar char="§"/>
            </a:pPr>
            <a:r>
              <a:rPr lang="en-US" sz="2400" dirty="0"/>
              <a:t>The log contains no control records concerning </a:t>
            </a:r>
            <a:r>
              <a:rPr lang="en-US" sz="2400" i="1" dirty="0"/>
              <a:t>T</a:t>
            </a:r>
            <a:r>
              <a:rPr lang="en-US" sz="2400" dirty="0"/>
              <a:t> replies that </a:t>
            </a:r>
            <a:r>
              <a:rPr lang="en-US" sz="2400" dirty="0" err="1"/>
              <a:t>S</a:t>
            </a:r>
            <a:r>
              <a:rPr lang="en-US" sz="2400" baseline="-25000" dirty="0" err="1"/>
              <a:t>k</a:t>
            </a:r>
            <a:r>
              <a:rPr lang="en-US" sz="2400" dirty="0"/>
              <a:t> failed before responding to the  </a:t>
            </a:r>
            <a:r>
              <a:rPr lang="en-US" sz="2400" b="0" dirty="0"/>
              <a:t>prepare </a:t>
            </a:r>
            <a:r>
              <a:rPr lang="en-US" sz="2400" i="1" dirty="0"/>
              <a:t>T </a:t>
            </a:r>
            <a:r>
              <a:rPr lang="en-US" sz="2400" dirty="0"/>
              <a:t>message from </a:t>
            </a:r>
            <a:r>
              <a:rPr lang="en-US" sz="2400" dirty="0" err="1"/>
              <a:t>C</a:t>
            </a:r>
            <a:r>
              <a:rPr lang="en-US" sz="2400" baseline="-25000" dirty="0" err="1"/>
              <a:t>i</a:t>
            </a:r>
            <a:r>
              <a:rPr lang="en-US" sz="2400" baseline="-25000" dirty="0"/>
              <a:t> </a:t>
            </a:r>
            <a:endParaRPr lang="en-US" sz="2400" dirty="0"/>
          </a:p>
          <a:p>
            <a:pPr lvl="3">
              <a:lnSpc>
                <a:spcPct val="150000"/>
              </a:lnSpc>
              <a:spcBef>
                <a:spcPts val="0"/>
              </a:spcBef>
              <a:buClr>
                <a:srgbClr val="000099"/>
              </a:buClr>
              <a:buFont typeface="Arial Narrow" panose="020B0606020202030204" pitchFamily="34" charset="0"/>
              <a:buChar char="–"/>
            </a:pPr>
            <a:r>
              <a:rPr lang="en-US" sz="2400" dirty="0" smtClean="0">
                <a:solidFill>
                  <a:srgbClr val="000099"/>
                </a:solidFill>
              </a:rPr>
              <a:t>  </a:t>
            </a:r>
            <a:r>
              <a:rPr lang="en-US" sz="2200" dirty="0" smtClean="0">
                <a:solidFill>
                  <a:srgbClr val="000099"/>
                </a:solidFill>
              </a:rPr>
              <a:t>since </a:t>
            </a:r>
            <a:r>
              <a:rPr lang="en-US" sz="2200" dirty="0">
                <a:solidFill>
                  <a:srgbClr val="000099"/>
                </a:solidFill>
              </a:rPr>
              <a:t>the failure of </a:t>
            </a:r>
            <a:r>
              <a:rPr lang="en-US" sz="2200" i="1" dirty="0" err="1">
                <a:solidFill>
                  <a:srgbClr val="000099"/>
                </a:solidFill>
              </a:rPr>
              <a:t>S</a:t>
            </a:r>
            <a:r>
              <a:rPr lang="en-US" sz="2200" i="1" baseline="-25000" dirty="0" err="1">
                <a:solidFill>
                  <a:srgbClr val="000099"/>
                </a:solidFill>
              </a:rPr>
              <a:t>k</a:t>
            </a:r>
            <a:r>
              <a:rPr lang="en-US" sz="2200" i="1" baseline="-25000" dirty="0">
                <a:solidFill>
                  <a:srgbClr val="000099"/>
                </a:solidFill>
              </a:rPr>
              <a:t> </a:t>
            </a:r>
            <a:r>
              <a:rPr lang="en-US" sz="2200" dirty="0">
                <a:solidFill>
                  <a:srgbClr val="000099"/>
                </a:solidFill>
              </a:rPr>
              <a:t>precludes the sending of such a </a:t>
            </a:r>
            <a:r>
              <a:rPr lang="en-US" sz="2200" dirty="0" smtClean="0">
                <a:solidFill>
                  <a:srgbClr val="000099"/>
                </a:solidFill>
              </a:rPr>
              <a:t> response </a:t>
            </a:r>
            <a:r>
              <a:rPr lang="en-US" sz="2200" i="1" dirty="0">
                <a:solidFill>
                  <a:srgbClr val="000099"/>
                </a:solidFill>
              </a:rPr>
              <a:t>C</a:t>
            </a:r>
            <a:r>
              <a:rPr lang="en-US" sz="2200" i="1" baseline="-25000" dirty="0">
                <a:solidFill>
                  <a:srgbClr val="000099"/>
                </a:solidFill>
              </a:rPr>
              <a:t>1 </a:t>
            </a:r>
            <a:r>
              <a:rPr lang="en-US" sz="2200" dirty="0">
                <a:solidFill>
                  <a:srgbClr val="000099"/>
                </a:solidFill>
              </a:rPr>
              <a:t>must abort </a:t>
            </a:r>
            <a:r>
              <a:rPr lang="en-US" sz="2200" i="1" dirty="0">
                <a:solidFill>
                  <a:srgbClr val="000099"/>
                </a:solidFill>
              </a:rPr>
              <a:t>T</a:t>
            </a:r>
            <a:endParaRPr lang="en-US" sz="2200" dirty="0">
              <a:solidFill>
                <a:srgbClr val="000099"/>
              </a:solidFill>
            </a:endParaRPr>
          </a:p>
          <a:p>
            <a:pPr lvl="3">
              <a:lnSpc>
                <a:spcPct val="150000"/>
              </a:lnSpc>
              <a:spcBef>
                <a:spcPts val="0"/>
              </a:spcBef>
              <a:buClr>
                <a:srgbClr val="000099"/>
              </a:buClr>
              <a:buFont typeface="Arial Narrow" panose="020B0606020202030204" pitchFamily="34" charset="0"/>
              <a:buChar char="–"/>
            </a:pPr>
            <a:r>
              <a:rPr lang="en-US" sz="2200" i="1" dirty="0" smtClean="0">
                <a:solidFill>
                  <a:srgbClr val="000099"/>
                </a:solidFill>
              </a:rPr>
              <a:t>  </a:t>
            </a:r>
            <a:r>
              <a:rPr lang="en-US" sz="2200" i="1" dirty="0" err="1" smtClean="0">
                <a:solidFill>
                  <a:srgbClr val="000099"/>
                </a:solidFill>
              </a:rPr>
              <a:t>S</a:t>
            </a:r>
            <a:r>
              <a:rPr lang="en-US" sz="2200" i="1" baseline="-25000" dirty="0" err="1" smtClean="0">
                <a:solidFill>
                  <a:srgbClr val="000099"/>
                </a:solidFill>
              </a:rPr>
              <a:t>k</a:t>
            </a:r>
            <a:r>
              <a:rPr lang="en-US" sz="2200" i="1" baseline="-25000" dirty="0" smtClean="0">
                <a:solidFill>
                  <a:srgbClr val="000099"/>
                </a:solidFill>
              </a:rPr>
              <a:t> </a:t>
            </a:r>
            <a:r>
              <a:rPr lang="en-US" sz="2200" dirty="0">
                <a:solidFill>
                  <a:srgbClr val="000099"/>
                </a:solidFill>
              </a:rPr>
              <a:t>must execute </a:t>
            </a:r>
            <a:r>
              <a:rPr lang="en-US" sz="2200" b="0" dirty="0">
                <a:solidFill>
                  <a:srgbClr val="000099"/>
                </a:solidFill>
              </a:rPr>
              <a:t>undo </a:t>
            </a:r>
            <a:r>
              <a:rPr lang="en-US" sz="2200" dirty="0">
                <a:solidFill>
                  <a:srgbClr val="000099"/>
                </a:solidFill>
              </a:rPr>
              <a:t>(</a:t>
            </a:r>
            <a:r>
              <a:rPr lang="en-US" sz="2200" i="1" dirty="0">
                <a:solidFill>
                  <a:srgbClr val="000099"/>
                </a:solidFill>
              </a:rPr>
              <a:t>T</a:t>
            </a:r>
            <a:r>
              <a:rPr lang="en-US" sz="2200" dirty="0" smtClean="0">
                <a:solidFill>
                  <a:srgbClr val="000099"/>
                </a:solidFill>
              </a:rPr>
              <a:t>) </a:t>
            </a:r>
            <a:endParaRPr lang="en-US" sz="2200" dirty="0">
              <a:solidFill>
                <a:srgbClr val="000099"/>
              </a:solidFill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INDIAN INSTITUTE OF TECHNOLOGY KHARAGPUR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F334-512C-4961-B74C-619F2984D5BF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ssential">
  <a:themeElements>
    <a:clrScheme name="Essential">
      <a:dk1>
        <a:srgbClr val="000000"/>
      </a:dk1>
      <a:lt1>
        <a:srgbClr val="FFFFFF"/>
      </a:lt1>
      <a:dk2>
        <a:srgbClr val="D1282E"/>
      </a:dk2>
      <a:lt2>
        <a:srgbClr val="C8C8B1"/>
      </a:lt2>
      <a:accent1>
        <a:srgbClr val="7A7A7A"/>
      </a:accent1>
      <a:accent2>
        <a:srgbClr val="F5C201"/>
      </a:accent2>
      <a:accent3>
        <a:srgbClr val="526DB0"/>
      </a:accent3>
      <a:accent4>
        <a:srgbClr val="989AAC"/>
      </a:accent4>
      <a:accent5>
        <a:srgbClr val="DC5924"/>
      </a:accent5>
      <a:accent6>
        <a:srgbClr val="B4B392"/>
      </a:accent6>
      <a:hlink>
        <a:srgbClr val="CC9900"/>
      </a:hlink>
      <a:folHlink>
        <a:srgbClr val="969696"/>
      </a:folHlink>
    </a:clrScheme>
    <a:fontScheme name="Essential">
      <a:majorFont>
        <a:latin typeface="Arial Black"/>
        <a:ea typeface=""/>
        <a:cs typeface=""/>
        <a:font script="Jpan" typeface="ＭＳ Ｐゴシック"/>
        <a:font script="Hang" typeface="HY견고딕"/>
        <a:font script="Hans" typeface="微软雅黑"/>
        <a:font script="Hant" typeface="微軟正黑體"/>
        <a:font script="Arab" typeface="Tahoma"/>
        <a:font script="Hebr" typeface="Ta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sential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250000"/>
              </a:schemeClr>
            </a:gs>
            <a:gs pos="35000">
              <a:schemeClr val="phClr">
                <a:tint val="47000"/>
                <a:satMod val="275000"/>
              </a:schemeClr>
            </a:gs>
            <a:gs pos="100000">
              <a:schemeClr val="phClr">
                <a:tint val="25000"/>
                <a:satMod val="300000"/>
              </a:schemeClr>
            </a:gs>
          </a:gsLst>
          <a:lin ang="16200000" scaled="1"/>
        </a:gradFill>
        <a:solidFill>
          <a:schemeClr val="phClr">
            <a:satMod val="110000"/>
          </a:schemeClr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4127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9999" dist="23000" algn="bl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19050" algn="bl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l"/>
          </a:scene3d>
          <a:sp3d prstMaterial="plastic">
            <a:bevelT w="38100" h="31750"/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6000"/>
              </a:schemeClr>
              <a:schemeClr val="phClr">
                <a:shade val="94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84000"/>
                <a:satMod val="110000"/>
              </a:schemeClr>
            </a:gs>
            <a:gs pos="44000">
              <a:schemeClr val="phClr">
                <a:tint val="93000"/>
                <a:satMod val="115000"/>
              </a:schemeClr>
            </a:gs>
            <a:gs pos="100000">
              <a:schemeClr val="phClr">
                <a:tint val="100000"/>
                <a:shade val="59000"/>
                <a:satMod val="120000"/>
              </a:schemeClr>
            </a:gs>
          </a:gsLst>
          <a:path path="circle">
            <a:fillToRect l="40000" t="60000" r="60000" b="4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B537056D-0AFD-4BF0-87DD-172C79D57557}" vid="{DFCBE75B-5C31-4176-835E-117672E43D91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Master</Template>
  <TotalTime>4851</TotalTime>
  <Words>1302</Words>
  <Application>Microsoft Office PowerPoint</Application>
  <PresentationFormat>Widescreen</PresentationFormat>
  <Paragraphs>141</Paragraphs>
  <Slides>14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9" baseType="lpstr">
      <vt:lpstr>Arial</vt:lpstr>
      <vt:lpstr>Times New Roman</vt:lpstr>
      <vt:lpstr>Arial Narrow</vt:lpstr>
      <vt:lpstr>Monotype Sorts</vt:lpstr>
      <vt:lpstr>Essential</vt:lpstr>
      <vt:lpstr>Commit Protocols </vt:lpstr>
      <vt:lpstr>Distributed Transactions</vt:lpstr>
      <vt:lpstr>Transaction System Architecture</vt:lpstr>
      <vt:lpstr>System Failure Modes</vt:lpstr>
      <vt:lpstr>Commit Protocols</vt:lpstr>
      <vt:lpstr>Two Phase Commit Protocol (2PC)</vt:lpstr>
      <vt:lpstr>Phase 1: Obtaining a Decision</vt:lpstr>
      <vt:lpstr>Phase 2: Recording the Decision</vt:lpstr>
      <vt:lpstr>Handling of Failures - Site Failure</vt:lpstr>
      <vt:lpstr>Handling of Failures- Coordinator Failure</vt:lpstr>
      <vt:lpstr>Handling of Failures - Network Partition</vt:lpstr>
      <vt:lpstr>Recovery and Concurrency Control</vt:lpstr>
      <vt:lpstr>Three Phase Commit (3PC)</vt:lpstr>
      <vt:lpstr>Three Phase Commit (3PC)</vt:lpstr>
    </vt:vector>
  </TitlesOfParts>
  <Company>Indian Institute of Technology, Kharagpur, India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Arobinda Gupta</dc:creator>
  <cp:lastModifiedBy>surajit</cp:lastModifiedBy>
  <cp:revision>176</cp:revision>
  <dcterms:created xsi:type="dcterms:W3CDTF">2002-01-01T17:32:30Z</dcterms:created>
  <dcterms:modified xsi:type="dcterms:W3CDTF">2017-01-05T20:17:05Z</dcterms:modified>
</cp:coreProperties>
</file>