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71" r:id="rId2"/>
    <p:sldId id="446" r:id="rId3"/>
    <p:sldId id="447" r:id="rId4"/>
    <p:sldId id="448" r:id="rId5"/>
    <p:sldId id="474" r:id="rId6"/>
    <p:sldId id="475" r:id="rId7"/>
    <p:sldId id="476" r:id="rId8"/>
    <p:sldId id="477" r:id="rId9"/>
    <p:sldId id="478" r:id="rId10"/>
    <p:sldId id="479" r:id="rId11"/>
    <p:sldId id="480" r:id="rId12"/>
    <p:sldId id="449" r:id="rId13"/>
    <p:sldId id="450" r:id="rId14"/>
    <p:sldId id="469" r:id="rId15"/>
    <p:sldId id="452" r:id="rId16"/>
    <p:sldId id="470" r:id="rId17"/>
    <p:sldId id="471" r:id="rId18"/>
    <p:sldId id="472" r:id="rId19"/>
    <p:sldId id="473" r:id="rId20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99"/>
    <a:srgbClr val="FF0000"/>
    <a:srgbClr val="9DFFFF"/>
    <a:srgbClr val="005200"/>
    <a:srgbClr val="004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 autoAdjust="0"/>
  </p:normalViewPr>
  <p:slideViewPr>
    <p:cSldViewPr>
      <p:cViewPr varScale="1">
        <p:scale>
          <a:sx n="75" d="100"/>
          <a:sy n="75" d="100"/>
        </p:scale>
        <p:origin x="168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CE989A72-460D-4FA3-8AAA-D38A218890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78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06400" y="685800"/>
            <a:ext cx="65024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2D66A9-7911-4460-8DC2-DC3A710F30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93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66A9-7911-4460-8DC2-DC3A710F304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47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6209029-5B70-4277-A7CE-E9C83D5D2066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14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F894AF0-1B51-4EBB-82DE-F1E3F0137882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44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253516A-3F89-4575-8C4F-39E45620F8A9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4580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568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B3DF422-D6D8-4E49-AADC-EE4782D6E584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325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4341D03-4E71-464B-B264-5941ECC7AD12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742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737F5A8-FAB9-415D-B1C4-E8ED42AAEEC7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369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FC1FFD-F106-48AA-8CDA-C5A2B15ED08B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4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E1BD0BE4-C165-4A97-9685-8F391A2EAA1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203855493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580C-DCF1-4347-B2C4-8703E6637C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4747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C4CA7-B82A-41E7-A1B7-1FEE33BBBE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9937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200" y="6477000"/>
            <a:ext cx="7416800" cy="299720"/>
          </a:xfrm>
        </p:spPr>
        <p:txBody>
          <a:bodyPr/>
          <a:lstStyle>
            <a:lvl1pPr>
              <a:defRPr sz="1600"/>
            </a:lvl1pPr>
          </a:lstStyle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5C27D570-BF8C-42DF-B5C0-15D4E0E9C6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265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A75D91-7579-4A08-A661-0AF286919D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931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331B-CD87-4D23-A5C4-A82E581DE2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3132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E98B6-3E4A-4DA5-A23E-37C3923C2B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464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2C54-702C-4AB2-B359-EBD12BC9A8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65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925-BEEA-443D-9483-F3ABF4268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2955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1901-6E74-48F2-8CD5-5860A4F8E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2146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57269A0-92A2-4CA9-AA5C-C99229AD8C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56629093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58AE49E0-B03E-4530-B80B-0CE99A83F9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11757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500" dirty="0"/>
              <a:t>Agreement </a:t>
            </a:r>
            <a:r>
              <a:rPr lang="en-US" sz="4500" dirty="0" smtClean="0"/>
              <a:t>Protocols</a:t>
            </a:r>
            <a:endParaRPr lang="en-US" sz="45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D0BE4-C165-4A97-9685-8F391A2EAA1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495335" y="1863090"/>
            <a:ext cx="8086010" cy="88011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746484" rtl="0" eaLnBrk="1" latinLnBrk="0" hangingPunct="1">
              <a:spcBef>
                <a:spcPct val="20000"/>
              </a:spcBef>
              <a:spcAft>
                <a:spcPts val="490"/>
              </a:spcAft>
              <a:buFont typeface="Arial" pitchFamily="34" charset="0"/>
              <a:buNone/>
              <a:defRPr sz="2667" b="1" kern="1200" cap="all" spc="98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73242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746484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11972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492968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866210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39451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612693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8593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Performance of Crash Consensus Algo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371600"/>
            <a:ext cx="11176000" cy="4754564"/>
          </a:xfrm>
        </p:spPr>
        <p:txBody>
          <a:bodyPr/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Number </a:t>
            </a:r>
            <a:r>
              <a:rPr lang="en-US" dirty="0" smtClean="0"/>
              <a:t>of processors </a:t>
            </a:r>
            <a:r>
              <a:rPr lang="en-US" i="1" dirty="0" smtClean="0"/>
              <a:t>n &gt; f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i="1" dirty="0" smtClean="0"/>
              <a:t>f + 1</a:t>
            </a:r>
            <a:r>
              <a:rPr lang="en-US" dirty="0" smtClean="0"/>
              <a:t> rounds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i="1" dirty="0" smtClean="0"/>
              <a:t>n</a:t>
            </a:r>
            <a:r>
              <a:rPr lang="en-US" i="1" baseline="30000" dirty="0" smtClean="0"/>
              <a:t>2</a:t>
            </a:r>
            <a:r>
              <a:rPr lang="en-US" i="1" dirty="0" smtClean="0"/>
              <a:t> </a:t>
            </a:r>
            <a:r>
              <a:rPr lang="en-US" i="1" dirty="0" smtClean="0">
                <a:sym typeface="Symbol" pitchFamily="18" charset="2"/>
              </a:rPr>
              <a:t>•</a:t>
            </a:r>
            <a:r>
              <a:rPr lang="en-US" i="1" dirty="0" smtClean="0"/>
              <a:t>|V|</a:t>
            </a:r>
            <a:r>
              <a:rPr lang="en-US" dirty="0" smtClean="0"/>
              <a:t> messages, each of size </a:t>
            </a:r>
            <a:r>
              <a:rPr lang="en-US" dirty="0" err="1" smtClean="0"/>
              <a:t>log</a:t>
            </a:r>
            <a:r>
              <a:rPr lang="en-US" i="1" dirty="0" err="1" smtClean="0"/>
              <a:t>|V</a:t>
            </a:r>
            <a:r>
              <a:rPr lang="en-US" i="1" dirty="0" smtClean="0"/>
              <a:t>| </a:t>
            </a:r>
            <a:r>
              <a:rPr lang="en-US" dirty="0" smtClean="0"/>
              <a:t>bits, where </a:t>
            </a:r>
            <a:r>
              <a:rPr lang="en-US" i="1" dirty="0" smtClean="0"/>
              <a:t>V</a:t>
            </a:r>
            <a:r>
              <a:rPr lang="en-US" dirty="0" smtClean="0"/>
              <a:t> is the input set.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Lower Bound on Rounds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066801"/>
            <a:ext cx="10515601" cy="50593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u="sng" dirty="0" smtClean="0"/>
              <a:t>Assumptions:</a:t>
            </a:r>
          </a:p>
          <a:p>
            <a:pPr lvl="1">
              <a:buClr>
                <a:srgbClr val="000099"/>
              </a:buClr>
              <a:defRPr/>
            </a:pPr>
            <a:r>
              <a:rPr lang="en-US" altLang="ja-JP" i="1" dirty="0" smtClean="0">
                <a:solidFill>
                  <a:srgbClr val="000099"/>
                </a:solidFill>
                <a:ea typeface="ＭＳ Ｐゴシック" charset="-128"/>
              </a:rPr>
              <a:t>  n </a:t>
            </a:r>
            <a:r>
              <a:rPr lang="en-US" altLang="ja-JP" i="1" dirty="0" smtClean="0">
                <a:solidFill>
                  <a:srgbClr val="000099"/>
                </a:solidFill>
                <a:ea typeface="ＭＳ Ｐゴシック" charset="-128"/>
              </a:rPr>
              <a:t>&gt; f + 1</a:t>
            </a:r>
          </a:p>
          <a:p>
            <a:pPr lvl="1">
              <a:buClr>
                <a:srgbClr val="000099"/>
              </a:buClr>
              <a:defRPr/>
            </a:pPr>
            <a:r>
              <a:rPr lang="en-US" altLang="ja-JP" dirty="0" smtClean="0">
                <a:solidFill>
                  <a:srgbClr val="000099"/>
                </a:solidFill>
                <a:ea typeface="ＭＳ Ｐゴシック" charset="-128"/>
              </a:rPr>
              <a:t>  every </a:t>
            </a:r>
            <a:r>
              <a:rPr lang="en-US" altLang="ja-JP" dirty="0" smtClean="0">
                <a:solidFill>
                  <a:srgbClr val="000099"/>
                </a:solidFill>
                <a:ea typeface="ＭＳ Ｐゴシック" charset="-128"/>
              </a:rPr>
              <a:t>processor is supposed to send a message to every other processor in </a:t>
            </a:r>
            <a:endParaRPr lang="en-US" altLang="ja-JP" dirty="0" smtClean="0">
              <a:solidFill>
                <a:srgbClr val="000099"/>
              </a:solidFill>
              <a:ea typeface="ＭＳ Ｐゴシック" charset="-128"/>
            </a:endParaRPr>
          </a:p>
          <a:p>
            <a:pPr marL="223946" lvl="1" indent="0">
              <a:buClr>
                <a:srgbClr val="000099"/>
              </a:buClr>
              <a:buNone/>
              <a:defRPr/>
            </a:pPr>
            <a:r>
              <a:rPr lang="en-US" altLang="ja-JP" dirty="0">
                <a:solidFill>
                  <a:srgbClr val="000099"/>
                </a:solidFill>
                <a:ea typeface="ＭＳ Ｐゴシック" charset="-128"/>
              </a:rPr>
              <a:t> </a:t>
            </a:r>
            <a:r>
              <a:rPr lang="en-US" altLang="ja-JP" dirty="0" smtClean="0">
                <a:solidFill>
                  <a:srgbClr val="000099"/>
                </a:solidFill>
                <a:ea typeface="ＭＳ Ｐゴシック" charset="-128"/>
              </a:rPr>
              <a:t>   every round</a:t>
            </a:r>
            <a:endParaRPr lang="en-US" altLang="ja-JP" dirty="0" smtClean="0">
              <a:solidFill>
                <a:srgbClr val="000099"/>
              </a:solidFill>
              <a:ea typeface="ＭＳ Ｐゴシック" charset="-128"/>
            </a:endParaRPr>
          </a:p>
          <a:p>
            <a:pPr lvl="1">
              <a:buClr>
                <a:srgbClr val="000099"/>
              </a:buClr>
              <a:defRPr/>
            </a:pPr>
            <a:r>
              <a:rPr lang="en-US" altLang="ja-JP" dirty="0" smtClean="0">
                <a:solidFill>
                  <a:srgbClr val="000099"/>
                </a:solidFill>
                <a:ea typeface="ＭＳ Ｐゴシック" charset="-128"/>
              </a:rPr>
              <a:t>  Input </a:t>
            </a:r>
            <a:r>
              <a:rPr lang="en-US" altLang="ja-JP" dirty="0" smtClean="0">
                <a:solidFill>
                  <a:srgbClr val="000099"/>
                </a:solidFill>
                <a:ea typeface="ＭＳ Ｐゴシック" charset="-128"/>
              </a:rPr>
              <a:t>set is {0,1}</a:t>
            </a:r>
            <a:endParaRPr lang="en-US" dirty="0" smtClean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Byzantine Agreement Problems</a:t>
            </a:r>
          </a:p>
        </p:txBody>
      </p:sp>
      <p:sp>
        <p:nvSpPr>
          <p:cNvPr id="24883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u="sng" dirty="0" smtClean="0"/>
              <a:t>Model </a:t>
            </a:r>
            <a:r>
              <a:rPr lang="en-US" dirty="0" smtClean="0"/>
              <a:t>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Total </a:t>
            </a:r>
            <a:r>
              <a:rPr lang="en-US" dirty="0" smtClean="0">
                <a:solidFill>
                  <a:srgbClr val="000099"/>
                </a:solidFill>
              </a:rPr>
              <a:t>of </a:t>
            </a:r>
            <a:r>
              <a:rPr lang="en-US" i="1" dirty="0" smtClean="0">
                <a:solidFill>
                  <a:srgbClr val="000099"/>
                </a:solidFill>
              </a:rPr>
              <a:t>n</a:t>
            </a:r>
            <a:r>
              <a:rPr lang="en-US" dirty="0" smtClean="0">
                <a:solidFill>
                  <a:srgbClr val="000099"/>
                </a:solidFill>
              </a:rPr>
              <a:t> processes, at most </a:t>
            </a:r>
            <a:r>
              <a:rPr lang="en-US" i="1" dirty="0" smtClean="0">
                <a:solidFill>
                  <a:srgbClr val="000099"/>
                </a:solidFill>
              </a:rPr>
              <a:t>m</a:t>
            </a:r>
            <a:r>
              <a:rPr lang="en-US" dirty="0" smtClean="0">
                <a:solidFill>
                  <a:srgbClr val="000099"/>
                </a:solidFill>
              </a:rPr>
              <a:t> of which can be faulty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Reliable </a:t>
            </a:r>
            <a:r>
              <a:rPr lang="en-US" dirty="0" smtClean="0">
                <a:solidFill>
                  <a:srgbClr val="000099"/>
                </a:solidFill>
              </a:rPr>
              <a:t>communication medium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Fully </a:t>
            </a:r>
            <a:r>
              <a:rPr lang="en-US" dirty="0" smtClean="0">
                <a:solidFill>
                  <a:srgbClr val="000099"/>
                </a:solidFill>
              </a:rPr>
              <a:t>connected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Receiver </a:t>
            </a:r>
            <a:r>
              <a:rPr lang="en-US" dirty="0" smtClean="0">
                <a:solidFill>
                  <a:srgbClr val="000099"/>
                </a:solidFill>
              </a:rPr>
              <a:t>always knows the identity of the sender of a message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Byzantine </a:t>
            </a:r>
            <a:r>
              <a:rPr lang="en-US" dirty="0" smtClean="0">
                <a:solidFill>
                  <a:srgbClr val="000099"/>
                </a:solidFill>
              </a:rPr>
              <a:t>faults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Synchronous </a:t>
            </a:r>
            <a:r>
              <a:rPr lang="en-US" dirty="0" smtClean="0">
                <a:solidFill>
                  <a:srgbClr val="000099"/>
                </a:solidFill>
              </a:rPr>
              <a:t>system </a:t>
            </a:r>
          </a:p>
          <a:p>
            <a:pPr lvl="4">
              <a:defRPr/>
            </a:pPr>
            <a:r>
              <a:rPr lang="en-US" sz="2300" dirty="0" smtClean="0">
                <a:solidFill>
                  <a:srgbClr val="C00000"/>
                </a:solidFill>
              </a:rPr>
              <a:t>  In </a:t>
            </a:r>
            <a:r>
              <a:rPr lang="en-US" sz="2300" dirty="0">
                <a:solidFill>
                  <a:srgbClr val="C00000"/>
                </a:solidFill>
              </a:rPr>
              <a:t>each round, a process receives messages, performs computation, and sends </a:t>
            </a:r>
            <a:r>
              <a:rPr lang="en-US" sz="2300" dirty="0" smtClean="0">
                <a:solidFill>
                  <a:srgbClr val="C00000"/>
                </a:solidFill>
              </a:rPr>
              <a:t>  </a:t>
            </a:r>
          </a:p>
          <a:p>
            <a:pPr marL="1492968" lvl="4" indent="0">
              <a:buNone/>
              <a:defRPr/>
            </a:pPr>
            <a:r>
              <a:rPr lang="en-US" sz="2300" dirty="0" smtClean="0">
                <a:solidFill>
                  <a:srgbClr val="C00000"/>
                </a:solidFill>
              </a:rPr>
              <a:t>     messages</a:t>
            </a:r>
            <a:r>
              <a:rPr lang="en-US" sz="23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Byzantine Agreement</a:t>
            </a:r>
          </a:p>
        </p:txBody>
      </p:sp>
      <p:sp>
        <p:nvSpPr>
          <p:cNvPr id="24986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Also known as Byzantine Generals problem</a:t>
            </a:r>
          </a:p>
          <a:p>
            <a:pPr lvl="1" eaLnBrk="1" hangingPunct="1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/>
              <a:t>   </a:t>
            </a:r>
            <a:r>
              <a:rPr lang="en-US" dirty="0" smtClean="0">
                <a:solidFill>
                  <a:srgbClr val="000099"/>
                </a:solidFill>
              </a:rPr>
              <a:t>One </a:t>
            </a:r>
            <a:r>
              <a:rPr lang="en-US" dirty="0" smtClean="0">
                <a:solidFill>
                  <a:srgbClr val="000099"/>
                </a:solidFill>
              </a:rPr>
              <a:t>process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 broadcasts a value </a:t>
            </a:r>
            <a:r>
              <a:rPr lang="en-US" i="1" dirty="0" smtClean="0">
                <a:solidFill>
                  <a:srgbClr val="000099"/>
                </a:solidFill>
              </a:rPr>
              <a:t>v</a:t>
            </a:r>
          </a:p>
          <a:p>
            <a:pPr lvl="3">
              <a:defRPr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u="sng" dirty="0" smtClean="0">
                <a:solidFill>
                  <a:srgbClr val="C00000"/>
                </a:solidFill>
              </a:rPr>
              <a:t>Agreement </a:t>
            </a:r>
            <a:r>
              <a:rPr lang="en-US" u="sng" dirty="0">
                <a:solidFill>
                  <a:srgbClr val="C00000"/>
                </a:solidFill>
              </a:rPr>
              <a:t>Condition: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6600"/>
                </a:solidFill>
              </a:rPr>
              <a:t>All non-faulty processes must agree on a common value.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3">
              <a:defRPr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u="sng" dirty="0" smtClean="0">
                <a:solidFill>
                  <a:srgbClr val="C00000"/>
                </a:solidFill>
              </a:rPr>
              <a:t>Validity </a:t>
            </a:r>
            <a:r>
              <a:rPr lang="en-US" u="sng" dirty="0">
                <a:solidFill>
                  <a:srgbClr val="C00000"/>
                </a:solidFill>
              </a:rPr>
              <a:t>Condition: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6600"/>
                </a:solidFill>
              </a:rPr>
              <a:t>The agreed upon value must be </a:t>
            </a:r>
            <a:r>
              <a:rPr lang="en-US" i="1" dirty="0">
                <a:solidFill>
                  <a:srgbClr val="006600"/>
                </a:solidFill>
              </a:rPr>
              <a:t>v</a:t>
            </a:r>
            <a:r>
              <a:rPr lang="en-US" dirty="0">
                <a:solidFill>
                  <a:srgbClr val="006600"/>
                </a:solidFill>
              </a:rPr>
              <a:t> if </a:t>
            </a:r>
            <a:r>
              <a:rPr lang="en-US" i="1" dirty="0">
                <a:solidFill>
                  <a:srgbClr val="006600"/>
                </a:solidFill>
              </a:rPr>
              <a:t>x</a:t>
            </a:r>
            <a:r>
              <a:rPr lang="en-US" dirty="0">
                <a:solidFill>
                  <a:srgbClr val="006600"/>
                </a:solidFill>
              </a:rPr>
              <a:t> is non-faulty.</a:t>
            </a:r>
          </a:p>
          <a:p>
            <a:pPr lvl="1">
              <a:defRPr/>
            </a:pPr>
            <a:endParaRPr lang="en-US" dirty="0">
              <a:solidFill>
                <a:srgbClr val="006600"/>
              </a:solidFill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Variants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>
          <a:xfrm>
            <a:off x="685799" y="838200"/>
            <a:ext cx="10896599" cy="5486400"/>
          </a:xfrm>
        </p:spPr>
        <p:txBody>
          <a:bodyPr>
            <a:noAutofit/>
          </a:bodyPr>
          <a:lstStyle/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dirty="0"/>
              <a:t>Consensus</a:t>
            </a:r>
          </a:p>
          <a:p>
            <a:pPr lvl="1" eaLnBrk="1" hangingPunct="1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/>
              <a:t>    Each </a:t>
            </a:r>
            <a:r>
              <a:rPr lang="en-US" dirty="0" smtClean="0"/>
              <a:t>process broadcasts its initial value</a:t>
            </a:r>
          </a:p>
          <a:p>
            <a:pPr lvl="3">
              <a:lnSpc>
                <a:spcPct val="90000"/>
              </a:lnSpc>
              <a:buClr>
                <a:srgbClr val="006600"/>
              </a:buClr>
              <a:defRPr/>
            </a:pPr>
            <a:r>
              <a:rPr lang="en-US" dirty="0">
                <a:solidFill>
                  <a:srgbClr val="005200"/>
                </a:solidFill>
              </a:rPr>
              <a:t>Satisfy agreement condition</a:t>
            </a:r>
          </a:p>
          <a:p>
            <a:pPr lvl="3">
              <a:lnSpc>
                <a:spcPct val="90000"/>
              </a:lnSpc>
              <a:buClr>
                <a:srgbClr val="006600"/>
              </a:buClr>
              <a:defRPr/>
            </a:pPr>
            <a:r>
              <a:rPr lang="en-US" dirty="0">
                <a:solidFill>
                  <a:srgbClr val="005200"/>
                </a:solidFill>
              </a:rPr>
              <a:t>If initial value of all non-faulty processes is </a:t>
            </a:r>
            <a:r>
              <a:rPr lang="en-US" i="1" dirty="0">
                <a:solidFill>
                  <a:srgbClr val="005200"/>
                </a:solidFill>
              </a:rPr>
              <a:t>v</a:t>
            </a:r>
            <a:r>
              <a:rPr lang="en-US" dirty="0">
                <a:solidFill>
                  <a:srgbClr val="005200"/>
                </a:solidFill>
              </a:rPr>
              <a:t>, then the agreed upon value must be </a:t>
            </a:r>
            <a:r>
              <a:rPr lang="en-US" i="1" dirty="0">
                <a:solidFill>
                  <a:srgbClr val="005200"/>
                </a:solidFill>
              </a:rPr>
              <a:t>v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i="1" dirty="0" smtClean="0">
              <a:solidFill>
                <a:schemeClr val="tx1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dirty="0"/>
              <a:t>Interactive Consistency</a:t>
            </a:r>
          </a:p>
          <a:p>
            <a:pPr lvl="1" eaLnBrk="1" hangingPunct="1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/>
              <a:t>    Each </a:t>
            </a:r>
            <a:r>
              <a:rPr lang="en-US" dirty="0" smtClean="0"/>
              <a:t>process </a:t>
            </a:r>
            <a:r>
              <a:rPr lang="en-US" i="1" dirty="0" smtClean="0"/>
              <a:t>k</a:t>
            </a:r>
            <a:r>
              <a:rPr lang="en-US" dirty="0" smtClean="0"/>
              <a:t> broadcasts its own value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k</a:t>
            </a:r>
            <a:endParaRPr lang="en-US" i="1" dirty="0" smtClean="0"/>
          </a:p>
          <a:p>
            <a:pPr lvl="3">
              <a:lnSpc>
                <a:spcPct val="90000"/>
              </a:lnSpc>
              <a:buClr>
                <a:srgbClr val="006600"/>
              </a:buClr>
              <a:defRPr/>
            </a:pPr>
            <a:r>
              <a:rPr lang="en-US" dirty="0" smtClean="0">
                <a:solidFill>
                  <a:srgbClr val="006600"/>
                </a:solidFill>
              </a:rPr>
              <a:t> All </a:t>
            </a:r>
            <a:r>
              <a:rPr lang="en-US" dirty="0">
                <a:solidFill>
                  <a:srgbClr val="006600"/>
                </a:solidFill>
              </a:rPr>
              <a:t>non-faulty processes agree on a common vector (</a:t>
            </a:r>
            <a:r>
              <a:rPr lang="en-US" i="1" dirty="0">
                <a:solidFill>
                  <a:srgbClr val="006600"/>
                </a:solidFill>
              </a:rPr>
              <a:t>v</a:t>
            </a:r>
            <a:r>
              <a:rPr lang="en-US" i="1" baseline="-25000" dirty="0">
                <a:solidFill>
                  <a:srgbClr val="006600"/>
                </a:solidFill>
              </a:rPr>
              <a:t>1</a:t>
            </a:r>
            <a:r>
              <a:rPr lang="en-US" i="1" dirty="0">
                <a:solidFill>
                  <a:srgbClr val="006600"/>
                </a:solidFill>
              </a:rPr>
              <a:t>,v</a:t>
            </a:r>
            <a:r>
              <a:rPr lang="en-US" i="1" baseline="-25000" dirty="0">
                <a:solidFill>
                  <a:srgbClr val="006600"/>
                </a:solidFill>
              </a:rPr>
              <a:t>2</a:t>
            </a:r>
            <a:r>
              <a:rPr lang="en-US" i="1" dirty="0">
                <a:solidFill>
                  <a:srgbClr val="006600"/>
                </a:solidFill>
              </a:rPr>
              <a:t>,…,</a:t>
            </a:r>
            <a:r>
              <a:rPr lang="en-US" i="1" dirty="0" err="1">
                <a:solidFill>
                  <a:srgbClr val="006600"/>
                </a:solidFill>
              </a:rPr>
              <a:t>v</a:t>
            </a:r>
            <a:r>
              <a:rPr lang="en-US" i="1" baseline="-25000" dirty="0" err="1">
                <a:solidFill>
                  <a:srgbClr val="006600"/>
                </a:solidFill>
              </a:rPr>
              <a:t>n</a:t>
            </a:r>
            <a:r>
              <a:rPr lang="en-US" dirty="0">
                <a:solidFill>
                  <a:srgbClr val="006600"/>
                </a:solidFill>
              </a:rPr>
              <a:t>)</a:t>
            </a:r>
          </a:p>
          <a:p>
            <a:pPr lvl="3">
              <a:lnSpc>
                <a:spcPct val="90000"/>
              </a:lnSpc>
              <a:buClr>
                <a:srgbClr val="006600"/>
              </a:buClr>
              <a:defRPr/>
            </a:pPr>
            <a:r>
              <a:rPr lang="en-US" dirty="0" smtClean="0">
                <a:solidFill>
                  <a:srgbClr val="006600"/>
                </a:solidFill>
              </a:rPr>
              <a:t> If </a:t>
            </a:r>
            <a:r>
              <a:rPr lang="en-US" dirty="0">
                <a:solidFill>
                  <a:srgbClr val="006600"/>
                </a:solidFill>
              </a:rPr>
              <a:t>the </a:t>
            </a:r>
            <a:r>
              <a:rPr lang="en-US" i="1" dirty="0" err="1">
                <a:solidFill>
                  <a:srgbClr val="006600"/>
                </a:solidFill>
              </a:rPr>
              <a:t>k</a:t>
            </a:r>
            <a:r>
              <a:rPr lang="en-US" i="1" baseline="30000" dirty="0" err="1">
                <a:solidFill>
                  <a:srgbClr val="006600"/>
                </a:solidFill>
              </a:rPr>
              <a:t>th</a:t>
            </a:r>
            <a:r>
              <a:rPr lang="en-US" i="1" dirty="0">
                <a:solidFill>
                  <a:srgbClr val="006600"/>
                </a:solidFill>
              </a:rPr>
              <a:t> </a:t>
            </a:r>
            <a:r>
              <a:rPr lang="en-US" dirty="0">
                <a:solidFill>
                  <a:srgbClr val="006600"/>
                </a:solidFill>
              </a:rPr>
              <a:t>process is non-faulty, then the </a:t>
            </a:r>
            <a:r>
              <a:rPr lang="en-US" i="1" dirty="0" err="1">
                <a:solidFill>
                  <a:srgbClr val="006600"/>
                </a:solidFill>
              </a:rPr>
              <a:t>k</a:t>
            </a:r>
            <a:r>
              <a:rPr lang="en-US" i="1" baseline="30000" dirty="0" err="1">
                <a:solidFill>
                  <a:srgbClr val="006600"/>
                </a:solidFill>
              </a:rPr>
              <a:t>th</a:t>
            </a:r>
            <a:r>
              <a:rPr lang="en-US" dirty="0">
                <a:solidFill>
                  <a:srgbClr val="006600"/>
                </a:solidFill>
              </a:rPr>
              <a:t> value in the vector agreed upon by non-faulty processes must be </a:t>
            </a:r>
            <a:r>
              <a:rPr lang="en-US" i="1" dirty="0" err="1">
                <a:solidFill>
                  <a:srgbClr val="006600"/>
                </a:solidFill>
              </a:rPr>
              <a:t>v</a:t>
            </a:r>
            <a:r>
              <a:rPr lang="en-US" i="1" baseline="-25000" dirty="0" err="1">
                <a:solidFill>
                  <a:srgbClr val="006600"/>
                </a:solidFill>
              </a:rPr>
              <a:t>k</a:t>
            </a:r>
            <a:endParaRPr lang="en-US" i="1" dirty="0">
              <a:solidFill>
                <a:srgbClr val="0066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endParaRPr lang="en-US" i="1" dirty="0">
              <a:solidFill>
                <a:schemeClr val="tx2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i="1" dirty="0">
                <a:solidFill>
                  <a:srgbClr val="C00000"/>
                </a:solidFill>
              </a:rPr>
              <a:t>Solution to Byzantine agreement problem implies solution to other two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Byzantine Agreement Problem</a:t>
            </a:r>
          </a:p>
        </p:txBody>
      </p:sp>
      <p:sp>
        <p:nvSpPr>
          <p:cNvPr id="251909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u="sng" dirty="0" smtClean="0"/>
              <a:t>No </a:t>
            </a:r>
            <a:r>
              <a:rPr lang="en-US" u="sng" dirty="0"/>
              <a:t>solution possible if</a:t>
            </a:r>
            <a:r>
              <a:rPr lang="en-US" dirty="0"/>
              <a:t>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 asynchronous </a:t>
            </a:r>
            <a:r>
              <a:rPr lang="en-US" dirty="0">
                <a:solidFill>
                  <a:srgbClr val="000099"/>
                </a:solidFill>
              </a:rPr>
              <a:t>system, or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i="1" dirty="0" smtClean="0">
                <a:solidFill>
                  <a:srgbClr val="000099"/>
                </a:solidFill>
              </a:rPr>
              <a:t>   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&lt; (</a:t>
            </a:r>
            <a:r>
              <a:rPr lang="en-US" i="1" dirty="0">
                <a:solidFill>
                  <a:srgbClr val="000099"/>
                </a:solidFill>
              </a:rPr>
              <a:t>3m + 1</a:t>
            </a:r>
            <a:r>
              <a:rPr lang="en-US" dirty="0">
                <a:solidFill>
                  <a:srgbClr val="000099"/>
                </a:solidFill>
              </a:rPr>
              <a:t>)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u="sng" dirty="0"/>
              <a:t>Lower Bound</a:t>
            </a:r>
            <a:r>
              <a:rPr lang="en-US" dirty="0"/>
              <a:t>: </a:t>
            </a:r>
          </a:p>
          <a:p>
            <a:pPr lvl="2">
              <a:buClr>
                <a:srgbClr val="006600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 Needs </a:t>
            </a:r>
            <a:r>
              <a:rPr lang="en-US" dirty="0">
                <a:solidFill>
                  <a:srgbClr val="000099"/>
                </a:solidFill>
              </a:rPr>
              <a:t>at least (</a:t>
            </a:r>
            <a:r>
              <a:rPr lang="en-US" i="1" dirty="0">
                <a:solidFill>
                  <a:srgbClr val="000099"/>
                </a:solidFill>
              </a:rPr>
              <a:t>m+1</a:t>
            </a:r>
            <a:r>
              <a:rPr lang="en-US" dirty="0">
                <a:solidFill>
                  <a:srgbClr val="000099"/>
                </a:solidFill>
              </a:rPr>
              <a:t>) rounds of message exchanges 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C00000"/>
                </a:solidFill>
              </a:rPr>
              <a:t>“</a:t>
            </a:r>
            <a:r>
              <a:rPr lang="en-US" i="1" dirty="0">
                <a:solidFill>
                  <a:srgbClr val="C00000"/>
                </a:solidFill>
              </a:rPr>
              <a:t>Oral</a:t>
            </a:r>
            <a:r>
              <a:rPr lang="en-US" dirty="0">
                <a:solidFill>
                  <a:srgbClr val="C00000"/>
                </a:solidFill>
              </a:rPr>
              <a:t>” messages – messages can be forged / changed in any manner, but the receiver always knows the sender</a:t>
            </a:r>
          </a:p>
          <a:p>
            <a:pPr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Proof</a:t>
            </a:r>
          </a:p>
        </p:txBody>
      </p:sp>
      <p:sp>
        <p:nvSpPr>
          <p:cNvPr id="270340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108965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Theorem: </a:t>
            </a:r>
            <a:r>
              <a:rPr lang="en-US" sz="2400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There is no t-Byzantine-robust broadcast protocol for t </a:t>
            </a:r>
            <a:r>
              <a:rPr lang="en-US" sz="24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Symbol" pitchFamily="18" charset="2"/>
              </a:rPr>
              <a:t></a:t>
            </a:r>
            <a:r>
              <a:rPr lang="en-US" sz="2400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N/3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600" dirty="0" smtClean="0"/>
              <a:t>INDIAN INSTITUTE OF TECHNOLOGY KHARAGPUR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2C54-702C-4AB2-B359-EBD12BC9A8D8}" type="slidenum">
              <a:rPr lang="en-US" sz="2400" smtClean="0"/>
              <a:pPr/>
              <a:t>16</a:t>
            </a:fld>
            <a:endParaRPr lang="en-US" sz="2400"/>
          </a:p>
        </p:txBody>
      </p:sp>
      <p:grpSp>
        <p:nvGrpSpPr>
          <p:cNvPr id="4" name="Group 3"/>
          <p:cNvGrpSpPr/>
          <p:nvPr/>
        </p:nvGrpSpPr>
        <p:grpSpPr>
          <a:xfrm>
            <a:off x="990600" y="1752600"/>
            <a:ext cx="10210800" cy="4838138"/>
            <a:chOff x="914400" y="2209800"/>
            <a:chExt cx="7924800" cy="4227704"/>
          </a:xfrm>
        </p:grpSpPr>
        <p:sp>
          <p:nvSpPr>
            <p:cNvPr id="54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S</a:t>
              </a:r>
            </a:p>
          </p:txBody>
        </p:sp>
        <p:sp>
          <p:nvSpPr>
            <p:cNvPr id="55" name="Rectangle 6"/>
            <p:cNvSpPr>
              <a:spLocks noChangeArrowheads="1"/>
            </p:cNvSpPr>
            <p:nvPr/>
          </p:nvSpPr>
          <p:spPr bwMode="auto">
            <a:xfrm>
              <a:off x="1143000" y="32004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T</a:t>
              </a:r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2743200" y="3200398"/>
              <a:ext cx="762000" cy="479417"/>
            </a:xfrm>
            <a:prstGeom prst="rect">
              <a:avLst/>
            </a:prstGeom>
            <a:gradFill>
              <a:gsLst>
                <a:gs pos="0">
                  <a:schemeClr val="accent3">
                    <a:lumMod val="89000"/>
                  </a:schemeClr>
                </a:gs>
                <a:gs pos="0">
                  <a:schemeClr val="accent3">
                    <a:lumMod val="89000"/>
                  </a:schemeClr>
                </a:gs>
                <a:gs pos="0">
                  <a:schemeClr val="accent3">
                    <a:lumMod val="81000"/>
                    <a:lumOff val="19000"/>
                    <a:alpha val="0"/>
                  </a:schemeClr>
                </a:gs>
                <a:gs pos="82000">
                  <a:schemeClr val="accent3">
                    <a:lumMod val="70000"/>
                    <a:alpha val="78000"/>
                  </a:schemeClr>
                </a:gs>
              </a:gsLst>
              <a:path path="circle">
                <a:fillToRect l="50000" t="50000" r="50000" b="50000"/>
              </a:path>
            </a:gradFill>
            <a:ln w="38100" cap="sq">
              <a:solidFill>
                <a:schemeClr val="accent3">
                  <a:shade val="95000"/>
                  <a:satMod val="105000"/>
                </a:schemeClr>
              </a:solidFill>
              <a:bevel/>
              <a:headEnd/>
              <a:tailEnd/>
            </a:ln>
            <a:effectLst>
              <a:innerShdw blurRad="114300">
                <a:prstClr val="black"/>
              </a:innerShdw>
            </a:effectLst>
          </p:spPr>
          <p:style>
            <a:lnRef idx="1">
              <a:schemeClr val="accent3"/>
            </a:lnRef>
            <a:fillRef idx="1003">
              <a:schemeClr val="dk1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400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U</a:t>
              </a:r>
            </a:p>
          </p:txBody>
        </p:sp>
        <p:sp>
          <p:nvSpPr>
            <p:cNvPr id="57" name="Line 9"/>
            <p:cNvSpPr>
              <a:spLocks noChangeShapeType="1"/>
            </p:cNvSpPr>
            <p:nvPr/>
          </p:nvSpPr>
          <p:spPr bwMode="auto">
            <a:xfrm flipH="1">
              <a:off x="1371600" y="26670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58" name="Line 10"/>
            <p:cNvSpPr>
              <a:spLocks noChangeShapeType="1"/>
            </p:cNvSpPr>
            <p:nvPr/>
          </p:nvSpPr>
          <p:spPr bwMode="auto">
            <a:xfrm flipH="1">
              <a:off x="1600200" y="26670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59" name="Line 11"/>
            <p:cNvSpPr>
              <a:spLocks noChangeShapeType="1"/>
            </p:cNvSpPr>
            <p:nvPr/>
          </p:nvSpPr>
          <p:spPr bwMode="auto">
            <a:xfrm>
              <a:off x="2362200" y="26670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60" name="Line 12"/>
            <p:cNvSpPr>
              <a:spLocks noChangeShapeType="1"/>
            </p:cNvSpPr>
            <p:nvPr/>
          </p:nvSpPr>
          <p:spPr bwMode="auto">
            <a:xfrm>
              <a:off x="2590800" y="26670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61" name="Line 13"/>
            <p:cNvSpPr>
              <a:spLocks noChangeShapeType="1"/>
            </p:cNvSpPr>
            <p:nvPr/>
          </p:nvSpPr>
          <p:spPr bwMode="auto">
            <a:xfrm>
              <a:off x="1905000" y="33528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1905000" y="35052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63" name="Text Box 15"/>
            <p:cNvSpPr txBox="1">
              <a:spLocks noChangeArrowheads="1"/>
            </p:cNvSpPr>
            <p:nvPr/>
          </p:nvSpPr>
          <p:spPr bwMode="auto">
            <a:xfrm>
              <a:off x="1431925" y="26050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819400" y="25908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65" name="Text Box 17"/>
            <p:cNvSpPr txBox="1">
              <a:spLocks noChangeArrowheads="1"/>
            </p:cNvSpPr>
            <p:nvPr/>
          </p:nvSpPr>
          <p:spPr bwMode="auto">
            <a:xfrm>
              <a:off x="1828800" y="28956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133600" y="30480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67" name="Text Box 19"/>
            <p:cNvSpPr txBox="1">
              <a:spLocks noChangeArrowheads="1"/>
            </p:cNvSpPr>
            <p:nvPr/>
          </p:nvSpPr>
          <p:spPr bwMode="auto">
            <a:xfrm>
              <a:off x="2514600" y="28956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68" name="Text Box 20"/>
            <p:cNvSpPr txBox="1">
              <a:spLocks noChangeArrowheads="1"/>
            </p:cNvSpPr>
            <p:nvPr/>
          </p:nvSpPr>
          <p:spPr bwMode="auto">
            <a:xfrm>
              <a:off x="2133600" y="34432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69" name="Rectangle 21"/>
            <p:cNvSpPr>
              <a:spLocks noChangeArrowheads="1"/>
            </p:cNvSpPr>
            <p:nvPr/>
          </p:nvSpPr>
          <p:spPr bwMode="auto">
            <a:xfrm>
              <a:off x="5791200" y="22098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tx2"/>
                  </a:solidFill>
                  <a:latin typeface="Arial Narrow" panose="020B0606020202030204" pitchFamily="34" charset="0"/>
                </a:rPr>
                <a:t>S</a:t>
              </a:r>
            </a:p>
          </p:txBody>
        </p:sp>
        <p:sp>
          <p:nvSpPr>
            <p:cNvPr id="71" name="Rectangle 23"/>
            <p:cNvSpPr>
              <a:spLocks noChangeArrowheads="1"/>
            </p:cNvSpPr>
            <p:nvPr/>
          </p:nvSpPr>
          <p:spPr bwMode="auto">
            <a:xfrm>
              <a:off x="6629400" y="32004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tx2"/>
                  </a:solidFill>
                  <a:latin typeface="Arial Narrow" panose="020B0606020202030204" pitchFamily="34" charset="0"/>
                </a:rPr>
                <a:t>U</a:t>
              </a:r>
            </a:p>
          </p:txBody>
        </p:sp>
        <p:sp>
          <p:nvSpPr>
            <p:cNvPr id="72" name="Line 24"/>
            <p:cNvSpPr>
              <a:spLocks noChangeShapeType="1"/>
            </p:cNvSpPr>
            <p:nvPr/>
          </p:nvSpPr>
          <p:spPr bwMode="auto">
            <a:xfrm flipH="1">
              <a:off x="5257800" y="26670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3" name="Line 25"/>
            <p:cNvSpPr>
              <a:spLocks noChangeShapeType="1"/>
            </p:cNvSpPr>
            <p:nvPr/>
          </p:nvSpPr>
          <p:spPr bwMode="auto">
            <a:xfrm flipH="1">
              <a:off x="5486400" y="26670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4" name="Line 26"/>
            <p:cNvSpPr>
              <a:spLocks noChangeShapeType="1"/>
            </p:cNvSpPr>
            <p:nvPr/>
          </p:nvSpPr>
          <p:spPr bwMode="auto">
            <a:xfrm>
              <a:off x="6248400" y="26670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5" name="Line 27"/>
            <p:cNvSpPr>
              <a:spLocks noChangeShapeType="1"/>
            </p:cNvSpPr>
            <p:nvPr/>
          </p:nvSpPr>
          <p:spPr bwMode="auto">
            <a:xfrm>
              <a:off x="6477000" y="26670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6" name="Line 28"/>
            <p:cNvSpPr>
              <a:spLocks noChangeShapeType="1"/>
            </p:cNvSpPr>
            <p:nvPr/>
          </p:nvSpPr>
          <p:spPr bwMode="auto">
            <a:xfrm>
              <a:off x="5791200" y="33528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7" name="Line 29"/>
            <p:cNvSpPr>
              <a:spLocks noChangeShapeType="1"/>
            </p:cNvSpPr>
            <p:nvPr/>
          </p:nvSpPr>
          <p:spPr bwMode="auto">
            <a:xfrm>
              <a:off x="5791200" y="35052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78" name="Text Box 30"/>
            <p:cNvSpPr txBox="1">
              <a:spLocks noChangeArrowheads="1"/>
            </p:cNvSpPr>
            <p:nvPr/>
          </p:nvSpPr>
          <p:spPr bwMode="auto">
            <a:xfrm>
              <a:off x="5318125" y="26050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705600" y="25908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80" name="Text Box 32"/>
            <p:cNvSpPr txBox="1">
              <a:spLocks noChangeArrowheads="1"/>
            </p:cNvSpPr>
            <p:nvPr/>
          </p:nvSpPr>
          <p:spPr bwMode="auto">
            <a:xfrm>
              <a:off x="5715000" y="28956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81" name="Text Box 33"/>
            <p:cNvSpPr txBox="1">
              <a:spLocks noChangeArrowheads="1"/>
            </p:cNvSpPr>
            <p:nvPr/>
          </p:nvSpPr>
          <p:spPr bwMode="auto">
            <a:xfrm>
              <a:off x="6019800" y="30480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82" name="Text Box 34"/>
            <p:cNvSpPr txBox="1">
              <a:spLocks noChangeArrowheads="1"/>
            </p:cNvSpPr>
            <p:nvPr/>
          </p:nvSpPr>
          <p:spPr bwMode="auto">
            <a:xfrm>
              <a:off x="6400800" y="28956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83" name="Text Box 35"/>
            <p:cNvSpPr txBox="1">
              <a:spLocks noChangeArrowheads="1"/>
            </p:cNvSpPr>
            <p:nvPr/>
          </p:nvSpPr>
          <p:spPr bwMode="auto">
            <a:xfrm>
              <a:off x="6019800" y="34432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85" name="Rectangle 37"/>
            <p:cNvSpPr>
              <a:spLocks noChangeArrowheads="1"/>
            </p:cNvSpPr>
            <p:nvPr/>
          </p:nvSpPr>
          <p:spPr bwMode="auto">
            <a:xfrm>
              <a:off x="2743200" y="57912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tx2"/>
                  </a:solidFill>
                  <a:latin typeface="Arial Narrow" panose="020B0606020202030204" pitchFamily="34" charset="0"/>
                </a:rPr>
                <a:t>T</a:t>
              </a:r>
            </a:p>
          </p:txBody>
        </p:sp>
        <p:sp>
          <p:nvSpPr>
            <p:cNvPr id="86" name="Rectangle 38"/>
            <p:cNvSpPr>
              <a:spLocks noChangeArrowheads="1"/>
            </p:cNvSpPr>
            <p:nvPr/>
          </p:nvSpPr>
          <p:spPr bwMode="auto">
            <a:xfrm>
              <a:off x="4343400" y="5791200"/>
              <a:ext cx="7620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tx2"/>
                  </a:solidFill>
                  <a:latin typeface="Arial Narrow" panose="020B0606020202030204" pitchFamily="34" charset="0"/>
                </a:rPr>
                <a:t>U</a:t>
              </a:r>
            </a:p>
          </p:txBody>
        </p:sp>
        <p:sp>
          <p:nvSpPr>
            <p:cNvPr id="87" name="Line 39"/>
            <p:cNvSpPr>
              <a:spLocks noChangeShapeType="1"/>
            </p:cNvSpPr>
            <p:nvPr/>
          </p:nvSpPr>
          <p:spPr bwMode="auto">
            <a:xfrm flipH="1">
              <a:off x="2971800" y="52578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88" name="Line 40"/>
            <p:cNvSpPr>
              <a:spLocks noChangeShapeType="1"/>
            </p:cNvSpPr>
            <p:nvPr/>
          </p:nvSpPr>
          <p:spPr bwMode="auto">
            <a:xfrm flipH="1">
              <a:off x="3200400" y="5257800"/>
              <a:ext cx="609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89" name="Line 41"/>
            <p:cNvSpPr>
              <a:spLocks noChangeShapeType="1"/>
            </p:cNvSpPr>
            <p:nvPr/>
          </p:nvSpPr>
          <p:spPr bwMode="auto">
            <a:xfrm>
              <a:off x="3962400" y="52578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90" name="Line 42"/>
            <p:cNvSpPr>
              <a:spLocks noChangeShapeType="1"/>
            </p:cNvSpPr>
            <p:nvPr/>
          </p:nvSpPr>
          <p:spPr bwMode="auto">
            <a:xfrm>
              <a:off x="4191000" y="5257800"/>
              <a:ext cx="6858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91" name="Line 43"/>
            <p:cNvSpPr>
              <a:spLocks noChangeShapeType="1"/>
            </p:cNvSpPr>
            <p:nvPr/>
          </p:nvSpPr>
          <p:spPr bwMode="auto">
            <a:xfrm>
              <a:off x="3505200" y="59436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92" name="Line 44"/>
            <p:cNvSpPr>
              <a:spLocks noChangeShapeType="1"/>
            </p:cNvSpPr>
            <p:nvPr/>
          </p:nvSpPr>
          <p:spPr bwMode="auto">
            <a:xfrm>
              <a:off x="3505200" y="60960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93" name="Text Box 45"/>
            <p:cNvSpPr txBox="1">
              <a:spLocks noChangeArrowheads="1"/>
            </p:cNvSpPr>
            <p:nvPr/>
          </p:nvSpPr>
          <p:spPr bwMode="auto">
            <a:xfrm>
              <a:off x="3032125" y="51958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94" name="Text Box 46"/>
            <p:cNvSpPr txBox="1">
              <a:spLocks noChangeArrowheads="1"/>
            </p:cNvSpPr>
            <p:nvPr/>
          </p:nvSpPr>
          <p:spPr bwMode="auto">
            <a:xfrm>
              <a:off x="4419600" y="51816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95" name="Text Box 47"/>
            <p:cNvSpPr txBox="1">
              <a:spLocks noChangeArrowheads="1"/>
            </p:cNvSpPr>
            <p:nvPr/>
          </p:nvSpPr>
          <p:spPr bwMode="auto">
            <a:xfrm>
              <a:off x="3429000" y="54864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96" name="Text Box 48"/>
            <p:cNvSpPr txBox="1">
              <a:spLocks noChangeArrowheads="1"/>
            </p:cNvSpPr>
            <p:nvPr/>
          </p:nvSpPr>
          <p:spPr bwMode="auto">
            <a:xfrm>
              <a:off x="3733800" y="56388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0</a:t>
              </a:r>
            </a:p>
          </p:txBody>
        </p:sp>
        <p:sp>
          <p:nvSpPr>
            <p:cNvPr id="97" name="Text Box 49"/>
            <p:cNvSpPr txBox="1">
              <a:spLocks noChangeArrowheads="1"/>
            </p:cNvSpPr>
            <p:nvPr/>
          </p:nvSpPr>
          <p:spPr bwMode="auto">
            <a:xfrm>
              <a:off x="4114800" y="5486400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98" name="Text Box 50"/>
            <p:cNvSpPr txBox="1">
              <a:spLocks noChangeArrowheads="1"/>
            </p:cNvSpPr>
            <p:nvPr/>
          </p:nvSpPr>
          <p:spPr bwMode="auto">
            <a:xfrm>
              <a:off x="3733800" y="6034088"/>
              <a:ext cx="252805" cy="403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240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99" name="Text Box 52"/>
            <p:cNvSpPr txBox="1">
              <a:spLocks noChangeArrowheads="1"/>
            </p:cNvSpPr>
            <p:nvPr/>
          </p:nvSpPr>
          <p:spPr bwMode="auto">
            <a:xfrm>
              <a:off x="914400" y="3810000"/>
              <a:ext cx="2748514" cy="403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Scenario-0: </a:t>
              </a:r>
              <a:r>
                <a:rPr lang="en-US" sz="24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T must decide 0</a:t>
              </a:r>
            </a:p>
          </p:txBody>
        </p:sp>
        <p:sp>
          <p:nvSpPr>
            <p:cNvPr id="100" name="Text Box 53"/>
            <p:cNvSpPr txBox="1">
              <a:spLocks noChangeArrowheads="1"/>
            </p:cNvSpPr>
            <p:nvPr/>
          </p:nvSpPr>
          <p:spPr bwMode="auto">
            <a:xfrm>
              <a:off x="4781550" y="3810000"/>
              <a:ext cx="2770908" cy="403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Scenario-1: </a:t>
              </a:r>
              <a:r>
                <a:rPr lang="en-US" sz="24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U must decide 1</a:t>
              </a:r>
            </a:p>
          </p:txBody>
        </p:sp>
        <p:sp>
          <p:nvSpPr>
            <p:cNvPr id="101" name="Text Box 54"/>
            <p:cNvSpPr txBox="1">
              <a:spLocks noChangeArrowheads="1"/>
            </p:cNvSpPr>
            <p:nvPr/>
          </p:nvSpPr>
          <p:spPr bwMode="auto">
            <a:xfrm>
              <a:off x="5137150" y="4891088"/>
              <a:ext cx="3702050" cy="1371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Scenario-2</a:t>
              </a:r>
              <a:r>
                <a: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: </a:t>
              </a:r>
              <a:endPara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anose="020B0606020202030204" pitchFamily="34" charset="0"/>
              </a:endParaRPr>
            </a:p>
            <a:p>
              <a:pPr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  -- </a:t>
              </a:r>
              <a:r>
                <a:rPr lang="en-US" sz="24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similar to Scenario-0 for T</a:t>
              </a:r>
            </a:p>
            <a:p>
              <a:pPr>
                <a:defRPr/>
              </a:pPr>
              <a:r>
                <a:rPr lang="en-US" sz="24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  -- similar to Scenario-1 for U</a:t>
              </a:r>
            </a:p>
            <a:p>
              <a:pPr>
                <a:defRPr/>
              </a:pPr>
              <a:r>
                <a:rPr lang="en-US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Narrow" panose="020B0606020202030204" pitchFamily="34" charset="0"/>
                </a:rPr>
                <a:t>  -- T decides 0 and U decides 1</a:t>
              </a:r>
            </a:p>
          </p:txBody>
        </p:sp>
      </p:grpSp>
      <p:sp>
        <p:nvSpPr>
          <p:cNvPr id="103" name="Rectangle 7"/>
          <p:cNvSpPr>
            <a:spLocks noChangeArrowheads="1"/>
          </p:cNvSpPr>
          <p:nvPr/>
        </p:nvSpPr>
        <p:spPr bwMode="auto">
          <a:xfrm>
            <a:off x="6236852" y="2895600"/>
            <a:ext cx="981808" cy="548640"/>
          </a:xfrm>
          <a:prstGeom prst="rect">
            <a:avLst/>
          </a:prstGeom>
          <a:gradFill>
            <a:gsLst>
              <a:gs pos="0">
                <a:schemeClr val="accent3">
                  <a:lumMod val="89000"/>
                </a:schemeClr>
              </a:gs>
              <a:gs pos="0">
                <a:schemeClr val="accent3">
                  <a:lumMod val="89000"/>
                </a:schemeClr>
              </a:gs>
              <a:gs pos="0">
                <a:schemeClr val="accent3">
                  <a:lumMod val="81000"/>
                  <a:lumOff val="19000"/>
                  <a:alpha val="0"/>
                </a:schemeClr>
              </a:gs>
              <a:gs pos="82000">
                <a:schemeClr val="accent3">
                  <a:lumMod val="70000"/>
                  <a:alpha val="78000"/>
                </a:schemeClr>
              </a:gs>
            </a:gsLst>
            <a:path path="circle">
              <a:fillToRect l="50000" t="50000" r="50000" b="50000"/>
            </a:path>
          </a:gradFill>
          <a:ln w="38100" cap="sq">
            <a:solidFill>
              <a:schemeClr val="accent3">
                <a:shade val="95000"/>
                <a:satMod val="105000"/>
              </a:schemeClr>
            </a:solidFill>
            <a:bevel/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1003">
            <a:schemeClr val="dk1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T</a:t>
            </a:r>
            <a:endParaRPr lang="en-US" sz="2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4" name="Rectangle 7"/>
          <p:cNvSpPr>
            <a:spLocks noChangeArrowheads="1"/>
          </p:cNvSpPr>
          <p:nvPr/>
        </p:nvSpPr>
        <p:spPr bwMode="auto">
          <a:xfrm>
            <a:off x="4385719" y="4663669"/>
            <a:ext cx="981808" cy="548640"/>
          </a:xfrm>
          <a:prstGeom prst="rect">
            <a:avLst/>
          </a:prstGeom>
          <a:gradFill>
            <a:gsLst>
              <a:gs pos="0">
                <a:schemeClr val="accent3">
                  <a:lumMod val="89000"/>
                </a:schemeClr>
              </a:gs>
              <a:gs pos="0">
                <a:schemeClr val="accent3">
                  <a:lumMod val="89000"/>
                </a:schemeClr>
              </a:gs>
              <a:gs pos="0">
                <a:schemeClr val="accent3">
                  <a:lumMod val="81000"/>
                  <a:lumOff val="19000"/>
                  <a:alpha val="0"/>
                </a:schemeClr>
              </a:gs>
              <a:gs pos="82000">
                <a:schemeClr val="accent3">
                  <a:lumMod val="70000"/>
                  <a:alpha val="78000"/>
                </a:schemeClr>
              </a:gs>
            </a:gsLst>
            <a:path path="circle">
              <a:fillToRect l="50000" t="50000" r="50000" b="50000"/>
            </a:path>
          </a:gradFill>
          <a:ln w="38100" cap="sq">
            <a:solidFill>
              <a:schemeClr val="accent3">
                <a:shade val="95000"/>
                <a:satMod val="105000"/>
              </a:schemeClr>
            </a:solidFill>
            <a:bevel/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1003">
            <a:schemeClr val="dk1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S</a:t>
            </a:r>
            <a:endParaRPr lang="en-US" sz="2000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Lamport-Shostak-Pease Algorithm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10668000" cy="5638800"/>
          </a:xfrm>
        </p:spPr>
        <p:txBody>
          <a:bodyPr>
            <a:noAutofit/>
          </a:bodyPr>
          <a:lstStyle/>
          <a:p>
            <a:pPr marL="342900" indent="-342900" eaLnBrk="1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/>
              <a:t>Algorithm </a:t>
            </a:r>
            <a:r>
              <a:rPr lang="en-US" i="1" dirty="0"/>
              <a:t>Broadcast</a:t>
            </a:r>
            <a:r>
              <a:rPr lang="en-US" dirty="0"/>
              <a:t>( </a:t>
            </a:r>
            <a:r>
              <a:rPr lang="en-US" i="1" dirty="0"/>
              <a:t>N, t 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where </a:t>
            </a:r>
            <a:r>
              <a:rPr lang="en-US" i="1" dirty="0"/>
              <a:t>t </a:t>
            </a:r>
            <a:r>
              <a:rPr lang="en-US" dirty="0"/>
              <a:t>is the resilience</a:t>
            </a:r>
          </a:p>
          <a:p>
            <a:pPr eaLnBrk="1" hangingPunct="1">
              <a:spcAft>
                <a:spcPts val="0"/>
              </a:spcAft>
              <a:defRPr/>
            </a:pPr>
            <a:endParaRPr lang="en-US" dirty="0"/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u="sng" dirty="0"/>
              <a:t>For </a:t>
            </a:r>
            <a:r>
              <a:rPr lang="en-US" i="1" u="sng" dirty="0"/>
              <a:t>t</a:t>
            </a:r>
            <a:r>
              <a:rPr lang="en-US" u="sng" dirty="0"/>
              <a:t> = 0, </a:t>
            </a:r>
            <a:r>
              <a:rPr lang="en-US" i="1" u="sng" dirty="0"/>
              <a:t>Broadcast</a:t>
            </a:r>
            <a:r>
              <a:rPr lang="en-US" u="sng" dirty="0"/>
              <a:t>( </a:t>
            </a:r>
            <a:r>
              <a:rPr lang="en-US" i="1" u="sng" dirty="0"/>
              <a:t>N, </a:t>
            </a:r>
            <a:r>
              <a:rPr lang="en-US" u="sng" dirty="0"/>
              <a:t>0 ):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Pulse</a:t>
            </a:r>
            <a:endParaRPr lang="en-US" dirty="0">
              <a:solidFill>
                <a:srgbClr val="C00000"/>
              </a:solidFill>
            </a:endParaRP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rgbClr val="C00000"/>
                </a:solidFill>
              </a:rPr>
              <a:t>  1</a:t>
            </a:r>
            <a:r>
              <a:rPr lang="en-US" dirty="0">
                <a:solidFill>
                  <a:srgbClr val="004600"/>
                </a:solidFill>
              </a:rPr>
              <a:t>		</a:t>
            </a:r>
            <a:r>
              <a:rPr lang="en-US" sz="2200" dirty="0">
                <a:solidFill>
                  <a:srgbClr val="000099"/>
                </a:solidFill>
              </a:rPr>
              <a:t>The general sends 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value, </a:t>
            </a:r>
            <a:r>
              <a:rPr lang="en-US" sz="2200" i="1" dirty="0" err="1">
                <a:solidFill>
                  <a:srgbClr val="000099"/>
                </a:solidFill>
                <a:sym typeface="Symbol" pitchFamily="18" charset="2"/>
              </a:rPr>
              <a:t>x</a:t>
            </a:r>
            <a:r>
              <a:rPr lang="en-US" sz="2200" i="1" baseline="-25000" dirty="0" err="1">
                <a:solidFill>
                  <a:srgbClr val="000099"/>
                </a:solidFill>
                <a:sym typeface="Symbol" pitchFamily="18" charset="2"/>
              </a:rPr>
              <a:t>g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 to all processes,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			</a:t>
            </a:r>
            <a:r>
              <a:rPr lang="en-US" sz="2200" dirty="0" smtClean="0">
                <a:solidFill>
                  <a:srgbClr val="000099"/>
                </a:solidFill>
                <a:sym typeface="Symbol" pitchFamily="18" charset="2"/>
              </a:rPr>
              <a:t>	the 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lieutenants do not send.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Receive messages of pulse 1.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The general decides on </a:t>
            </a:r>
            <a:r>
              <a:rPr lang="en-US" sz="2200" i="1" dirty="0" err="1">
                <a:solidFill>
                  <a:srgbClr val="000099"/>
                </a:solidFill>
                <a:sym typeface="Symbol" pitchFamily="18" charset="2"/>
              </a:rPr>
              <a:t>x</a:t>
            </a:r>
            <a:r>
              <a:rPr lang="en-US" sz="2200" i="1" baseline="-25000" dirty="0" err="1">
                <a:solidFill>
                  <a:srgbClr val="000099"/>
                </a:solidFill>
                <a:sym typeface="Symbol" pitchFamily="18" charset="2"/>
              </a:rPr>
              <a:t>g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.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Lieutenants decide as follows: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	</a:t>
            </a:r>
            <a:r>
              <a:rPr lang="en-US" sz="2200" dirty="0" smtClean="0">
                <a:solidFill>
                  <a:srgbClr val="000099"/>
                </a:solidFill>
                <a:sym typeface="Symbol" pitchFamily="18" charset="2"/>
              </a:rPr>
              <a:t>	if 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a message value, </a:t>
            </a:r>
            <a:r>
              <a:rPr lang="en-US" sz="2200" i="1" dirty="0">
                <a:solidFill>
                  <a:srgbClr val="000099"/>
                </a:solidFill>
                <a:sym typeface="Symbol" pitchFamily="18" charset="2"/>
              </a:rPr>
              <a:t>x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 was received from </a:t>
            </a:r>
            <a:r>
              <a:rPr lang="en-US" sz="2200" i="1" dirty="0">
                <a:solidFill>
                  <a:srgbClr val="000099"/>
                </a:solidFill>
                <a:sym typeface="Symbol" pitchFamily="18" charset="2"/>
              </a:rPr>
              <a:t>g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 in pulse-1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	  </a:t>
            </a:r>
            <a:r>
              <a:rPr lang="en-US" sz="2200" dirty="0" smtClean="0">
                <a:solidFill>
                  <a:srgbClr val="000099"/>
                </a:solidFill>
                <a:sym typeface="Symbol" pitchFamily="18" charset="2"/>
              </a:rPr>
              <a:t>		  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then decide on </a:t>
            </a:r>
            <a:r>
              <a:rPr lang="en-US" sz="2200" i="1" dirty="0">
                <a:solidFill>
                  <a:srgbClr val="000099"/>
                </a:solidFill>
                <a:sym typeface="Symbol" pitchFamily="18" charset="2"/>
              </a:rPr>
              <a:t>x</a:t>
            </a:r>
            <a:endParaRPr lang="en-US" sz="2200" dirty="0">
              <a:solidFill>
                <a:srgbClr val="000099"/>
              </a:solidFill>
              <a:sym typeface="Symbol" pitchFamily="18" charset="2"/>
            </a:endParaRP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			  </a:t>
            </a:r>
            <a:r>
              <a:rPr lang="en-US" sz="2200" dirty="0" smtClean="0">
                <a:solidFill>
                  <a:srgbClr val="000099"/>
                </a:solidFill>
                <a:sym typeface="Symbol" pitchFamily="18" charset="2"/>
              </a:rPr>
              <a:t>		  </a:t>
            </a:r>
            <a:r>
              <a:rPr lang="en-US" sz="2200" dirty="0">
                <a:solidFill>
                  <a:srgbClr val="000099"/>
                </a:solidFill>
                <a:sym typeface="Symbol" pitchFamily="18" charset="2"/>
              </a:rPr>
              <a:t>else decide on </a:t>
            </a:r>
            <a:r>
              <a:rPr lang="en-US" sz="2200" i="1" dirty="0" err="1">
                <a:solidFill>
                  <a:srgbClr val="000099"/>
                </a:solidFill>
                <a:sym typeface="Symbol" pitchFamily="18" charset="2"/>
              </a:rPr>
              <a:t>udef</a:t>
            </a:r>
            <a:endParaRPr lang="en-US" sz="2200" dirty="0">
              <a:solidFill>
                <a:srgbClr val="000099"/>
              </a:solidFill>
              <a:sym typeface="Symbol" pitchFamily="18" charset="2"/>
            </a:endParaRP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rgbClr val="004600"/>
                </a:solidFill>
                <a:sym typeface="Symbol" pitchFamily="18" charset="2"/>
              </a:rPr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Lamport-Shostak-Pease Algorithm contd..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idx="1"/>
          </p:nvPr>
        </p:nvSpPr>
        <p:spPr>
          <a:xfrm>
            <a:off x="876142" y="1367135"/>
            <a:ext cx="4838858" cy="510986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C00000"/>
                </a:solidFill>
              </a:rPr>
              <a:t>Pulse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C00000"/>
                </a:solidFill>
              </a:rPr>
              <a:t>  1</a:t>
            </a:r>
            <a:r>
              <a:rPr lang="en-US" sz="2000" dirty="0">
                <a:solidFill>
                  <a:srgbClr val="004600"/>
                </a:solidFill>
              </a:rPr>
              <a:t>	</a:t>
            </a:r>
            <a:r>
              <a:rPr lang="en-US" sz="2000" dirty="0"/>
              <a:t>   The general sends </a:t>
            </a:r>
            <a:r>
              <a:rPr lang="en-US" sz="2000" dirty="0">
                <a:sym typeface="Symbol" pitchFamily="18" charset="2"/>
              </a:rPr>
              <a:t>value, </a:t>
            </a:r>
            <a:r>
              <a:rPr lang="en-US" sz="2000" i="1" dirty="0" err="1">
                <a:sym typeface="Symbol" pitchFamily="18" charset="2"/>
              </a:rPr>
              <a:t>x</a:t>
            </a:r>
            <a:r>
              <a:rPr lang="en-US" sz="2000" i="1" baseline="-25000" dirty="0" err="1">
                <a:sym typeface="Symbol" pitchFamily="18" charset="2"/>
              </a:rPr>
              <a:t>g</a:t>
            </a:r>
            <a:r>
              <a:rPr lang="en-US" sz="2000" dirty="0">
                <a:sym typeface="Symbol" pitchFamily="18" charset="2"/>
              </a:rPr>
              <a:t> to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      all processes, the lieutenants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      do not send.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    Receive messages of pulse 1.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    Lieutenant </a:t>
            </a:r>
            <a:r>
              <a:rPr lang="en-US" sz="2000" i="1" dirty="0">
                <a:sym typeface="Symbol" pitchFamily="18" charset="2"/>
              </a:rPr>
              <a:t>p</a:t>
            </a:r>
            <a:r>
              <a:rPr lang="en-US" sz="2000" dirty="0">
                <a:sym typeface="Symbol" pitchFamily="18" charset="2"/>
              </a:rPr>
              <a:t> acts as follows: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	if a message value, </a:t>
            </a:r>
            <a:r>
              <a:rPr lang="en-US" sz="2000" i="1" dirty="0">
                <a:sym typeface="Symbol" pitchFamily="18" charset="2"/>
              </a:rPr>
              <a:t>x</a:t>
            </a:r>
            <a:r>
              <a:rPr lang="en-US" sz="2000" dirty="0">
                <a:sym typeface="Symbol" pitchFamily="18" charset="2"/>
              </a:rPr>
              <a:t> was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	   received from </a:t>
            </a:r>
            <a:r>
              <a:rPr lang="en-US" sz="2000" i="1" dirty="0">
                <a:sym typeface="Symbol" pitchFamily="18" charset="2"/>
              </a:rPr>
              <a:t>g</a:t>
            </a:r>
            <a:r>
              <a:rPr lang="en-US" sz="2000" dirty="0">
                <a:sym typeface="Symbol" pitchFamily="18" charset="2"/>
              </a:rPr>
              <a:t> in pulse-1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		   then </a:t>
            </a:r>
            <a:r>
              <a:rPr lang="en-US" sz="2000" i="1" dirty="0" err="1">
                <a:sym typeface="Symbol" pitchFamily="18" charset="2"/>
              </a:rPr>
              <a:t>x</a:t>
            </a:r>
            <a:r>
              <a:rPr lang="en-US" sz="2000" i="1" baseline="-25000" dirty="0" err="1">
                <a:sym typeface="Symbol" pitchFamily="18" charset="2"/>
              </a:rPr>
              <a:t>p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sym typeface="Symbol" pitchFamily="18" charset="2"/>
              </a:rPr>
              <a:t>x</a:t>
            </a:r>
            <a:r>
              <a:rPr lang="en-US" sz="2000" dirty="0">
                <a:sym typeface="Symbol" pitchFamily="18" charset="2"/>
              </a:rPr>
              <a:t> else </a:t>
            </a:r>
            <a:r>
              <a:rPr lang="en-US" sz="2000" i="1" dirty="0" err="1">
                <a:sym typeface="Symbol" pitchFamily="18" charset="2"/>
              </a:rPr>
              <a:t>x</a:t>
            </a:r>
            <a:r>
              <a:rPr lang="en-US" sz="2000" i="1" baseline="-25000" dirty="0" err="1">
                <a:sym typeface="Symbol" pitchFamily="18" charset="2"/>
              </a:rPr>
              <a:t>p</a:t>
            </a:r>
            <a:r>
              <a:rPr lang="en-US" sz="2000" i="1" dirty="0">
                <a:sym typeface="Symbol" pitchFamily="18" charset="2"/>
              </a:rPr>
              <a:t> = </a:t>
            </a:r>
            <a:r>
              <a:rPr lang="en-US" sz="2000" i="1" dirty="0" err="1">
                <a:sym typeface="Symbol" pitchFamily="18" charset="2"/>
              </a:rPr>
              <a:t>udef</a:t>
            </a:r>
            <a:r>
              <a:rPr lang="en-US" sz="2000" i="1" dirty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;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4600"/>
                </a:solidFill>
                <a:sym typeface="Symbol" pitchFamily="18" charset="2"/>
              </a:rPr>
              <a:t>		   </a:t>
            </a: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Announce </a:t>
            </a:r>
            <a:r>
              <a:rPr lang="en-US" sz="2000" i="1" dirty="0" err="1">
                <a:solidFill>
                  <a:srgbClr val="000099"/>
                </a:solidFill>
                <a:sym typeface="Symbol" pitchFamily="18" charset="2"/>
              </a:rPr>
              <a:t>x</a:t>
            </a:r>
            <a:r>
              <a:rPr lang="en-US" sz="2000" i="1" baseline="-25000" dirty="0" err="1">
                <a:solidFill>
                  <a:srgbClr val="000099"/>
                </a:solidFill>
                <a:sym typeface="Symbol" pitchFamily="18" charset="2"/>
              </a:rPr>
              <a:t>p</a:t>
            </a: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 to the other 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		   lieutenants by acting as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		   a general in 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		   </a:t>
            </a:r>
            <a:r>
              <a:rPr lang="en-US" sz="2000" i="1" dirty="0" err="1">
                <a:solidFill>
                  <a:srgbClr val="000099"/>
                </a:solidFill>
                <a:sym typeface="Symbol" pitchFamily="18" charset="2"/>
              </a:rPr>
              <a:t>Broadcast</a:t>
            </a:r>
            <a:r>
              <a:rPr lang="en-US" sz="2000" i="1" baseline="-25000" dirty="0" err="1">
                <a:solidFill>
                  <a:srgbClr val="000099"/>
                </a:solidFill>
                <a:sym typeface="Symbol" pitchFamily="18" charset="2"/>
              </a:rPr>
              <a:t>p</a:t>
            </a: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( </a:t>
            </a:r>
            <a:r>
              <a:rPr lang="en-US" sz="2000" i="1" dirty="0">
                <a:solidFill>
                  <a:srgbClr val="000099"/>
                </a:solidFill>
                <a:sym typeface="Symbol" pitchFamily="18" charset="2"/>
              </a:rPr>
              <a:t>N – 1, t – 1 </a:t>
            </a: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) in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99"/>
                </a:solidFill>
                <a:sym typeface="Symbol" pitchFamily="18" charset="2"/>
              </a:rPr>
              <a:t>		   the next pulse</a:t>
            </a:r>
            <a:endParaRPr lang="en-US" sz="2000" dirty="0">
              <a:solidFill>
                <a:srgbClr val="004600"/>
              </a:solidFill>
              <a:sym typeface="Symbol" pitchFamily="18" charset="2"/>
            </a:endParaRPr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880822" y="762000"/>
            <a:ext cx="37673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For </a:t>
            </a:r>
            <a:r>
              <a:rPr lang="en-US" sz="2400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</a:t>
            </a: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&gt; 0, </a:t>
            </a:r>
            <a:r>
              <a:rPr lang="en-US" sz="2400" i="1" u="sng" dirty="0">
                <a:latin typeface="Arial Narrow" panose="020B0606020202030204" pitchFamily="34" charset="0"/>
              </a:rPr>
              <a:t>Broadcast</a:t>
            </a: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 </a:t>
            </a:r>
            <a:r>
              <a:rPr lang="en-US" sz="2400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N, t</a:t>
            </a: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):</a:t>
            </a:r>
            <a:endParaRPr lang="en-US" sz="2400" dirty="0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6400800" y="1371600"/>
            <a:ext cx="4572000" cy="510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  <a:latin typeface="Arial Narrow" panose="020B0606020202030204" pitchFamily="34" charset="0"/>
              </a:rPr>
              <a:t>Pulse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  <a:latin typeface="Arial Narrow" panose="020B0606020202030204" pitchFamily="34" charset="0"/>
              </a:rPr>
              <a:t>  </a:t>
            </a:r>
            <a:r>
              <a:rPr lang="en-US" sz="2000" i="1" dirty="0">
                <a:solidFill>
                  <a:srgbClr val="C00000"/>
                </a:solidFill>
                <a:latin typeface="Arial Narrow" panose="020B0606020202030204" pitchFamily="34" charset="0"/>
              </a:rPr>
              <a:t>t +</a:t>
            </a:r>
            <a:r>
              <a:rPr lang="en-US" sz="2000" dirty="0">
                <a:solidFill>
                  <a:srgbClr val="C00000"/>
                </a:solidFill>
                <a:latin typeface="Arial Narrow" panose="020B0606020202030204" pitchFamily="34" charset="0"/>
              </a:rPr>
              <a:t>1   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Receive messages of pulse </a:t>
            </a:r>
            <a:r>
              <a:rPr lang="en-US" sz="2000" i="1" dirty="0">
                <a:latin typeface="Arial Narrow" panose="020B0606020202030204" pitchFamily="34" charset="0"/>
                <a:sym typeface="Symbol" pitchFamily="18" charset="2"/>
              </a:rPr>
              <a:t>t 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+1.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	     The general decides on </a:t>
            </a:r>
            <a:r>
              <a:rPr lang="en-US" sz="2000" i="1" dirty="0" err="1">
                <a:latin typeface="Arial Narrow" panose="020B0606020202030204" pitchFamily="34" charset="0"/>
                <a:sym typeface="Symbol" pitchFamily="18" charset="2"/>
              </a:rPr>
              <a:t>x</a:t>
            </a:r>
            <a:r>
              <a:rPr lang="en-US" sz="2000" i="1" baseline="-25000" dirty="0" err="1">
                <a:latin typeface="Arial Narrow" panose="020B0606020202030204" pitchFamily="34" charset="0"/>
                <a:sym typeface="Symbol" pitchFamily="18" charset="2"/>
              </a:rPr>
              <a:t>g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	      For lieutenant </a:t>
            </a:r>
            <a:r>
              <a:rPr lang="en-US" sz="2000" i="1" dirty="0">
                <a:latin typeface="Arial Narrow" panose="020B0606020202030204" pitchFamily="34" charset="0"/>
                <a:sym typeface="Symbol" pitchFamily="18" charset="2"/>
              </a:rPr>
              <a:t>p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: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4600"/>
                </a:solidFill>
                <a:latin typeface="Arial Narrow" panose="020B0606020202030204" pitchFamily="34" charset="0"/>
                <a:sym typeface="Symbol" pitchFamily="18" charset="2"/>
              </a:rPr>
              <a:t>		</a:t>
            </a:r>
            <a:r>
              <a:rPr lang="en-US" sz="2000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A decision occurs in</a:t>
            </a:r>
            <a:r>
              <a:rPr lang="en-US" sz="2000" dirty="0">
                <a:solidFill>
                  <a:srgbClr val="004600"/>
                </a:solidFill>
                <a:latin typeface="Arial Narrow" panose="020B0606020202030204" pitchFamily="34" charset="0"/>
                <a:sym typeface="Symbol" pitchFamily="18" charset="2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4600"/>
                </a:solidFill>
                <a:latin typeface="Arial Narrow" panose="020B0606020202030204" pitchFamily="34" charset="0"/>
                <a:sym typeface="Symbol" pitchFamily="18" charset="2"/>
              </a:rPr>
              <a:t>		   </a:t>
            </a:r>
            <a:r>
              <a:rPr lang="en-US" sz="2000" i="1" dirty="0" err="1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Broadcast</a:t>
            </a:r>
            <a:r>
              <a:rPr lang="en-US" sz="2000" i="1" baseline="-25000" dirty="0" err="1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q</a:t>
            </a:r>
            <a:r>
              <a:rPr lang="en-US" sz="2000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( </a:t>
            </a:r>
            <a:r>
              <a:rPr lang="en-US" sz="2000" i="1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N – 1, t – 1 </a:t>
            </a:r>
            <a:r>
              <a:rPr lang="en-US" sz="2000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) for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		   each lieutenant </a:t>
            </a:r>
            <a:r>
              <a:rPr lang="en-US" sz="2000" i="1" dirty="0">
                <a:solidFill>
                  <a:srgbClr val="000099"/>
                </a:solidFill>
                <a:latin typeface="Arial Narrow" panose="020B0606020202030204" pitchFamily="34" charset="0"/>
                <a:sym typeface="Symbol" pitchFamily="18" charset="2"/>
              </a:rPr>
              <a:t>q</a:t>
            </a:r>
            <a:endParaRPr lang="en-US" sz="2000" dirty="0">
              <a:solidFill>
                <a:srgbClr val="004600"/>
              </a:solidFill>
              <a:latin typeface="Arial Narrow" panose="020B0606020202030204" pitchFamily="34" charset="0"/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4600"/>
                </a:solidFill>
                <a:latin typeface="Arial Narrow" panose="020B0606020202030204" pitchFamily="34" charset="0"/>
                <a:sym typeface="Symbol" pitchFamily="18" charset="2"/>
              </a:rPr>
              <a:t>		</a:t>
            </a:r>
            <a:r>
              <a:rPr lang="en-US" sz="2000" dirty="0" err="1">
                <a:latin typeface="Arial Narrow" panose="020B0606020202030204" pitchFamily="34" charset="0"/>
                <a:sym typeface="Symbol" pitchFamily="18" charset="2"/>
              </a:rPr>
              <a:t>W</a:t>
            </a:r>
            <a:r>
              <a:rPr lang="en-US" sz="2000" baseline="-25000" dirty="0" err="1">
                <a:latin typeface="Arial Narrow" panose="020B0606020202030204" pitchFamily="34" charset="0"/>
                <a:sym typeface="Symbol" pitchFamily="18" charset="2"/>
              </a:rPr>
              <a:t>p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[</a:t>
            </a:r>
            <a:r>
              <a:rPr lang="en-US" sz="2000" i="1" dirty="0">
                <a:latin typeface="Arial Narrow" panose="020B0606020202030204" pitchFamily="34" charset="0"/>
                <a:sym typeface="Symbol" pitchFamily="18" charset="2"/>
              </a:rPr>
              <a:t>q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] = decision in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		   </a:t>
            </a:r>
            <a:r>
              <a:rPr lang="en-US" sz="2000" i="1" dirty="0" err="1">
                <a:latin typeface="Arial Narrow" panose="020B0606020202030204" pitchFamily="34" charset="0"/>
                <a:sym typeface="Symbol" pitchFamily="18" charset="2"/>
              </a:rPr>
              <a:t>Broadcast</a:t>
            </a:r>
            <a:r>
              <a:rPr lang="en-US" sz="2000" i="1" baseline="-25000" dirty="0" err="1">
                <a:latin typeface="Arial Narrow" panose="020B0606020202030204" pitchFamily="34" charset="0"/>
                <a:sym typeface="Symbol" pitchFamily="18" charset="2"/>
              </a:rPr>
              <a:t>q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( </a:t>
            </a:r>
            <a:r>
              <a:rPr lang="en-US" sz="2000" i="1" dirty="0">
                <a:latin typeface="Arial Narrow" panose="020B0606020202030204" pitchFamily="34" charset="0"/>
                <a:sym typeface="Symbol" pitchFamily="18" charset="2"/>
              </a:rPr>
              <a:t>N – 1, t – 1 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		</a:t>
            </a:r>
            <a:r>
              <a:rPr lang="en-US" sz="2000" i="1" dirty="0" err="1">
                <a:latin typeface="Arial Narrow" panose="020B0606020202030204" pitchFamily="34" charset="0"/>
                <a:sym typeface="Symbol" pitchFamily="18" charset="2"/>
              </a:rPr>
              <a:t>y</a:t>
            </a:r>
            <a:r>
              <a:rPr lang="en-US" sz="2000" i="1" baseline="-25000" dirty="0" err="1">
                <a:latin typeface="Arial Narrow" panose="020B0606020202030204" pitchFamily="34" charset="0"/>
                <a:sym typeface="Symbol" pitchFamily="18" charset="2"/>
              </a:rPr>
              <a:t>p</a:t>
            </a:r>
            <a:r>
              <a:rPr lang="en-US" sz="2000" i="1" baseline="-25000" dirty="0">
                <a:latin typeface="Arial Narrow" panose="020B0606020202030204" pitchFamily="34" charset="0"/>
                <a:sym typeface="Symbol" pitchFamily="18" charset="2"/>
              </a:rPr>
              <a:t> </a:t>
            </a:r>
            <a:r>
              <a:rPr lang="en-US" sz="2000" i="1" dirty="0">
                <a:latin typeface="Arial Narrow" panose="020B0606020202030204" pitchFamily="34" charset="0"/>
                <a:sym typeface="Symbol" pitchFamily="18" charset="2"/>
              </a:rPr>
              <a:t>= max 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(</a:t>
            </a:r>
            <a:r>
              <a:rPr lang="en-US" sz="2000" dirty="0" err="1">
                <a:latin typeface="Arial Narrow" panose="020B0606020202030204" pitchFamily="34" charset="0"/>
                <a:sym typeface="Symbol" pitchFamily="18" charset="2"/>
              </a:rPr>
              <a:t>W</a:t>
            </a:r>
            <a:r>
              <a:rPr lang="en-US" sz="2000" baseline="-25000" dirty="0" err="1">
                <a:latin typeface="Arial Narrow" panose="020B0606020202030204" pitchFamily="34" charset="0"/>
                <a:sym typeface="Symbol" pitchFamily="18" charset="2"/>
              </a:rPr>
              <a:t>p</a:t>
            </a:r>
            <a:r>
              <a:rPr lang="en-US" sz="2000" dirty="0">
                <a:latin typeface="Arial Narrow" panose="020B0606020202030204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Features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idx="1"/>
          </p:nvPr>
        </p:nvSpPr>
        <p:spPr>
          <a:xfrm>
            <a:off x="762001" y="762000"/>
            <a:ext cx="9601200" cy="5715000"/>
          </a:xfrm>
        </p:spPr>
        <p:txBody>
          <a:bodyPr>
            <a:no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u="sng" dirty="0"/>
              <a:t>Termination</a:t>
            </a:r>
            <a:r>
              <a:rPr lang="en-US" dirty="0"/>
              <a:t>:  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Broadcast</a:t>
            </a:r>
            <a:r>
              <a:rPr lang="en-US" dirty="0">
                <a:solidFill>
                  <a:srgbClr val="000099"/>
                </a:solidFill>
              </a:rPr>
              <a:t>( </a:t>
            </a:r>
            <a:r>
              <a:rPr lang="en-US" i="1" dirty="0">
                <a:solidFill>
                  <a:srgbClr val="000099"/>
                </a:solidFill>
              </a:rPr>
              <a:t>N, t </a:t>
            </a:r>
            <a:r>
              <a:rPr lang="en-US" dirty="0">
                <a:solidFill>
                  <a:srgbClr val="000099"/>
                </a:solidFill>
              </a:rPr>
              <a:t>) is started in pulse 1, every process decides in pulse </a:t>
            </a:r>
            <a:r>
              <a:rPr lang="en-US" i="1" dirty="0">
                <a:solidFill>
                  <a:srgbClr val="000099"/>
                </a:solidFill>
              </a:rPr>
              <a:t>t + </a:t>
            </a:r>
            <a:r>
              <a:rPr lang="en-US" dirty="0">
                <a:solidFill>
                  <a:srgbClr val="000099"/>
                </a:solidFill>
              </a:rPr>
              <a:t>1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u="sng" dirty="0"/>
              <a:t>Dependence</a:t>
            </a:r>
            <a:r>
              <a:rPr lang="en-US" dirty="0">
                <a:solidFill>
                  <a:srgbClr val="000099"/>
                </a:solidFill>
              </a:rPr>
              <a:t>: If the general is correct, if there are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faulty processes, and if </a:t>
            </a:r>
            <a:r>
              <a:rPr lang="en-US" i="1" dirty="0">
                <a:solidFill>
                  <a:srgbClr val="000099"/>
                </a:solidFill>
              </a:rPr>
              <a:t>N &gt; 2f + t, </a:t>
            </a:r>
            <a:r>
              <a:rPr lang="en-US" dirty="0">
                <a:solidFill>
                  <a:srgbClr val="000099"/>
                </a:solidFill>
              </a:rPr>
              <a:t>then all correct processes decide on the input of the general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u="sng" dirty="0"/>
              <a:t>Agreement</a:t>
            </a:r>
            <a:r>
              <a:rPr lang="en-US" dirty="0"/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All correct processes decide on the same value</a:t>
            </a:r>
          </a:p>
          <a:p>
            <a:pPr eaLnBrk="1" hangingPunct="1"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i="1" dirty="0" smtClean="0">
                <a:solidFill>
                  <a:srgbClr val="C00000"/>
                </a:solidFill>
              </a:rPr>
              <a:t>The </a:t>
            </a:r>
            <a:r>
              <a:rPr lang="en-US" i="1" dirty="0">
                <a:solidFill>
                  <a:srgbClr val="C00000"/>
                </a:solidFill>
              </a:rPr>
              <a:t>Broadcast</a:t>
            </a:r>
            <a:r>
              <a:rPr lang="en-US" dirty="0">
                <a:solidFill>
                  <a:srgbClr val="C00000"/>
                </a:solidFill>
              </a:rPr>
              <a:t>( </a:t>
            </a:r>
            <a:r>
              <a:rPr lang="en-US" i="1" dirty="0">
                <a:solidFill>
                  <a:srgbClr val="C00000"/>
                </a:solidFill>
              </a:rPr>
              <a:t>N, t 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i="1" dirty="0">
                <a:solidFill>
                  <a:srgbClr val="C00000"/>
                </a:solidFill>
              </a:rPr>
              <a:t>protocol is a t-Byzantine-robust broadcast protocol for t &lt; N/3</a:t>
            </a:r>
          </a:p>
          <a:p>
            <a:pPr eaLnBrk="1" hangingPunct="1">
              <a:buFontTx/>
              <a:buNone/>
              <a:defRPr/>
            </a:pPr>
            <a:endParaRPr lang="en-US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solidFill>
                  <a:srgbClr val="006600"/>
                </a:solidFill>
              </a:rPr>
              <a:t>Time </a:t>
            </a:r>
            <a:r>
              <a:rPr lang="en-US" dirty="0">
                <a:solidFill>
                  <a:srgbClr val="006600"/>
                </a:solidFill>
              </a:rPr>
              <a:t>complexity: O( </a:t>
            </a:r>
            <a:r>
              <a:rPr lang="en-US" i="1" dirty="0">
                <a:solidFill>
                  <a:srgbClr val="006600"/>
                </a:solidFill>
              </a:rPr>
              <a:t>t </a:t>
            </a:r>
            <a:r>
              <a:rPr lang="en-US" dirty="0">
                <a:solidFill>
                  <a:srgbClr val="006600"/>
                </a:solidFill>
              </a:rPr>
              <a:t>+ 1 )     Message complexity: O(</a:t>
            </a:r>
            <a:r>
              <a:rPr lang="en-US" i="1" dirty="0">
                <a:solidFill>
                  <a:srgbClr val="006600"/>
                </a:solidFill>
              </a:rPr>
              <a:t> </a:t>
            </a:r>
            <a:r>
              <a:rPr lang="en-US" i="1" dirty="0" err="1">
                <a:solidFill>
                  <a:srgbClr val="006600"/>
                </a:solidFill>
              </a:rPr>
              <a:t>N</a:t>
            </a:r>
            <a:r>
              <a:rPr lang="en-US" i="1" baseline="30000" dirty="0" err="1" smtClean="0">
                <a:solidFill>
                  <a:srgbClr val="006600"/>
                </a:solidFill>
              </a:rPr>
              <a:t>t</a:t>
            </a:r>
            <a:r>
              <a:rPr lang="en-US" i="1" dirty="0" smtClean="0">
                <a:solidFill>
                  <a:srgbClr val="006600"/>
                </a:solidFill>
              </a:rPr>
              <a:t> </a:t>
            </a:r>
            <a:r>
              <a:rPr lang="en-US" dirty="0">
                <a:solidFill>
                  <a:srgbClr val="006600"/>
                </a:solidFill>
              </a:rPr>
              <a:t>)</a:t>
            </a:r>
            <a:endParaRPr lang="en-US" i="1" baseline="30000" dirty="0">
              <a:solidFill>
                <a:srgbClr val="0066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Classification of Faults</a:t>
            </a:r>
          </a:p>
        </p:txBody>
      </p:sp>
      <p:sp>
        <p:nvSpPr>
          <p:cNvPr id="245765" name="Rectangle 5"/>
          <p:cNvSpPr>
            <a:spLocks noGrp="1" noChangeArrowheads="1"/>
          </p:cNvSpPr>
          <p:nvPr>
            <p:ph idx="1"/>
          </p:nvPr>
        </p:nvSpPr>
        <p:spPr>
          <a:xfrm>
            <a:off x="558800" y="774700"/>
            <a:ext cx="11176000" cy="5059363"/>
          </a:xfrm>
        </p:spPr>
        <p:txBody>
          <a:bodyPr>
            <a:noAutofit/>
          </a:bodyPr>
          <a:lstStyle/>
          <a:p>
            <a:pPr marL="342900" indent="-342900" eaLnBrk="1" hangingPunct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/>
              <a:t>Based on components that failed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Program </a:t>
            </a:r>
            <a:r>
              <a:rPr lang="en-US" dirty="0">
                <a:solidFill>
                  <a:srgbClr val="000099"/>
                </a:solidFill>
              </a:rPr>
              <a:t>/ process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Processor </a:t>
            </a:r>
            <a:r>
              <a:rPr lang="en-US" dirty="0">
                <a:solidFill>
                  <a:srgbClr val="000099"/>
                </a:solidFill>
              </a:rPr>
              <a:t>/ machine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Link</a:t>
            </a:r>
            <a:endParaRPr lang="en-US" dirty="0">
              <a:solidFill>
                <a:srgbClr val="000099"/>
              </a:solidFill>
            </a:endParaRP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Storage</a:t>
            </a:r>
            <a:endParaRPr lang="en-US" dirty="0">
              <a:solidFill>
                <a:srgbClr val="000099"/>
              </a:solidFill>
            </a:endParaRP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Clock</a:t>
            </a:r>
            <a:endParaRPr lang="en-US" dirty="0">
              <a:solidFill>
                <a:srgbClr val="000099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dirty="0"/>
          </a:p>
          <a:p>
            <a:pPr marL="342900" indent="-342900" eaLnBrk="1" hangingPunct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/>
              <a:t>Based on behavior of faulty component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Crash </a:t>
            </a:r>
            <a:r>
              <a:rPr lang="en-US" dirty="0">
                <a:solidFill>
                  <a:srgbClr val="000099"/>
                </a:solidFill>
              </a:rPr>
              <a:t>– just halts 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Failstop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– crash with additional conditions 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Omission </a:t>
            </a:r>
            <a:r>
              <a:rPr lang="en-US" dirty="0">
                <a:solidFill>
                  <a:srgbClr val="000099"/>
                </a:solidFill>
              </a:rPr>
              <a:t>– fails to perform some steps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Byzantine </a:t>
            </a:r>
            <a:r>
              <a:rPr lang="en-US" dirty="0">
                <a:solidFill>
                  <a:srgbClr val="000099"/>
                </a:solidFill>
              </a:rPr>
              <a:t>– behaves arbitrarily</a:t>
            </a:r>
          </a:p>
          <a:p>
            <a:pPr lvl="3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Timing </a:t>
            </a:r>
            <a:r>
              <a:rPr lang="en-US" dirty="0">
                <a:solidFill>
                  <a:srgbClr val="000099"/>
                </a:solidFill>
              </a:rPr>
              <a:t>– violates timing constraints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Classification of Tolerance</a:t>
            </a:r>
          </a:p>
        </p:txBody>
      </p:sp>
      <p:sp>
        <p:nvSpPr>
          <p:cNvPr id="246789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143000"/>
            <a:ext cx="9144000" cy="4953000"/>
          </a:xfrm>
        </p:spPr>
        <p:txBody>
          <a:bodyPr>
            <a:norm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Types of tolerance:</a:t>
            </a:r>
          </a:p>
          <a:p>
            <a:pPr lvl="3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Masking </a:t>
            </a:r>
            <a:r>
              <a:rPr lang="en-US" dirty="0">
                <a:solidFill>
                  <a:srgbClr val="000099"/>
                </a:solidFill>
              </a:rPr>
              <a:t>– system always behaves as per specifications even </a:t>
            </a:r>
            <a:endParaRPr lang="en-US" dirty="0" smtClean="0">
              <a:solidFill>
                <a:srgbClr val="000099"/>
              </a:solidFill>
            </a:endParaRPr>
          </a:p>
          <a:p>
            <a:pPr marL="1119726" lvl="3" indent="0">
              <a:buClr>
                <a:srgbClr val="000099"/>
              </a:buClr>
              <a:buNone/>
              <a:defRPr/>
            </a:pPr>
            <a:r>
              <a:rPr lang="en-US" dirty="0" smtClean="0">
                <a:solidFill>
                  <a:srgbClr val="000099"/>
                </a:solidFill>
              </a:rPr>
              <a:t>     in </a:t>
            </a:r>
            <a:r>
              <a:rPr lang="en-US" dirty="0">
                <a:solidFill>
                  <a:srgbClr val="000099"/>
                </a:solidFill>
              </a:rPr>
              <a:t>presence of faults</a:t>
            </a:r>
          </a:p>
          <a:p>
            <a:pPr lvl="3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Non-masking </a:t>
            </a:r>
            <a:r>
              <a:rPr lang="en-US" dirty="0">
                <a:solidFill>
                  <a:srgbClr val="000099"/>
                </a:solidFill>
              </a:rPr>
              <a:t>– system may violate specifications in presence </a:t>
            </a:r>
            <a:endParaRPr lang="en-US" dirty="0" smtClean="0">
              <a:solidFill>
                <a:srgbClr val="000099"/>
              </a:solidFill>
            </a:endParaRPr>
          </a:p>
          <a:p>
            <a:pPr marL="1119726" lvl="3" indent="0">
              <a:buClr>
                <a:srgbClr val="000099"/>
              </a:buClr>
              <a:buNone/>
              <a:defRPr/>
            </a:pPr>
            <a:r>
              <a:rPr lang="en-US" dirty="0" smtClean="0">
                <a:solidFill>
                  <a:srgbClr val="000099"/>
                </a:solidFill>
              </a:rPr>
              <a:t>     of </a:t>
            </a:r>
            <a:r>
              <a:rPr lang="en-US" dirty="0">
                <a:solidFill>
                  <a:srgbClr val="000099"/>
                </a:solidFill>
              </a:rPr>
              <a:t>faults. Should at least behave in a well-defined manner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Fault tolerant system should specify:</a:t>
            </a:r>
          </a:p>
          <a:p>
            <a:pPr lvl="3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Class </a:t>
            </a:r>
            <a:r>
              <a:rPr lang="en-US" dirty="0">
                <a:solidFill>
                  <a:srgbClr val="000099"/>
                </a:solidFill>
              </a:rPr>
              <a:t>of faults tolerated</a:t>
            </a:r>
          </a:p>
          <a:p>
            <a:pPr lvl="3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What </a:t>
            </a:r>
            <a:r>
              <a:rPr lang="en-US" dirty="0">
                <a:solidFill>
                  <a:srgbClr val="000099"/>
                </a:solidFill>
              </a:rPr>
              <a:t>tolerance is given from each class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Core problems</a:t>
            </a:r>
          </a:p>
        </p:txBody>
      </p:sp>
      <p:sp>
        <p:nvSpPr>
          <p:cNvPr id="247813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9753600" cy="5105400"/>
          </a:xfrm>
        </p:spPr>
        <p:txBody>
          <a:bodyPr>
            <a:norm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Agreement (multiple processes agree on some value)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Clock synchronization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Stable storage (data accessible after crash)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Reliable communication (point-to-point, broadcast, multicast)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Atomic actions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8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Overview of Consensus Results</a:t>
            </a:r>
          </a:p>
        </p:txBody>
      </p:sp>
      <p:sp>
        <p:nvSpPr>
          <p:cNvPr id="275483" name="Rectangle 27"/>
          <p:cNvSpPr>
            <a:spLocks noGrp="1" noChangeArrowheads="1"/>
          </p:cNvSpPr>
          <p:nvPr>
            <p:ph idx="1"/>
          </p:nvPr>
        </p:nvSpPr>
        <p:spPr>
          <a:xfrm>
            <a:off x="838200" y="1143000"/>
            <a:ext cx="9067800" cy="4953000"/>
          </a:xfrm>
        </p:spPr>
        <p:txBody>
          <a:bodyPr>
            <a:norm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Let f be the maximum number of faulty processors.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Tight bounds for message passing:</a:t>
            </a:r>
          </a:p>
        </p:txBody>
      </p:sp>
      <p:graphicFrame>
        <p:nvGraphicFramePr>
          <p:cNvPr id="275494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271626"/>
              </p:ext>
            </p:extLst>
          </p:nvPr>
        </p:nvGraphicFramePr>
        <p:xfrm>
          <a:off x="1447800" y="3124200"/>
          <a:ext cx="8305800" cy="2133601"/>
        </p:xfrm>
        <a:graphic>
          <a:graphicData uri="http://schemas.openxmlformats.org/drawingml/2006/table">
            <a:tbl>
              <a:tblPr/>
              <a:tblGrid>
                <a:gridCol w="3036529"/>
                <a:gridCol w="2688594"/>
                <a:gridCol w="2580677"/>
              </a:tblGrid>
              <a:tr h="4922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94D05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Crash failures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Byzantine failures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22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Number of rounds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f + 1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f + 1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9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Total number of processors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f + 1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3f + 1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9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Message size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polynomial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polynomial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Overview of Consensus Results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i="1" dirty="0" smtClean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i="1" dirty="0" smtClean="0"/>
              <a:t>Impossible</a:t>
            </a:r>
            <a:r>
              <a:rPr lang="en-US" dirty="0" smtClean="0"/>
              <a:t> in asynchronous case.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Even </a:t>
            </a:r>
            <a:r>
              <a:rPr lang="en-US" dirty="0" smtClean="0">
                <a:solidFill>
                  <a:srgbClr val="000099"/>
                </a:solidFill>
              </a:rPr>
              <a:t>if we only want to tolerate a single crash failure.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000099"/>
                </a:solidFill>
              </a:rPr>
              <a:t>  True </a:t>
            </a:r>
            <a:r>
              <a:rPr lang="en-US" dirty="0" smtClean="0">
                <a:solidFill>
                  <a:srgbClr val="000099"/>
                </a:solidFill>
              </a:rPr>
              <a:t>both for message passing and shared read-write memory.</a:t>
            </a:r>
            <a:endParaRPr lang="en-US" i="1" dirty="0" smtClean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Consensus Algorithm for Crash Failures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n-US" u="sng" dirty="0" smtClean="0">
                <a:solidFill>
                  <a:srgbClr val="000099"/>
                </a:solidFill>
              </a:rPr>
              <a:t>Code for each processor</a:t>
            </a:r>
            <a:r>
              <a:rPr lang="en-US" dirty="0" smtClean="0">
                <a:solidFill>
                  <a:srgbClr val="000099"/>
                </a:solidFill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n-US" i="1" dirty="0" smtClean="0"/>
          </a:p>
          <a:p>
            <a:pPr eaLnBrk="1" hangingPunct="1">
              <a:buFontTx/>
              <a:buNone/>
              <a:defRPr/>
            </a:pP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/>
              <a:t>:= my input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at each round 1 through </a:t>
            </a:r>
            <a:r>
              <a:rPr lang="en-US" i="1" dirty="0"/>
              <a:t>f+1:</a:t>
            </a:r>
          </a:p>
          <a:p>
            <a:pPr eaLnBrk="1" hangingPunct="1">
              <a:buFontTx/>
              <a:buNone/>
              <a:defRPr/>
            </a:pPr>
            <a:r>
              <a:rPr lang="en-US" i="1" dirty="0"/>
              <a:t>   </a:t>
            </a:r>
            <a:r>
              <a:rPr lang="en-US" dirty="0"/>
              <a:t>if I have not yet sent </a:t>
            </a:r>
            <a:r>
              <a:rPr lang="en-US" i="1" dirty="0"/>
              <a:t>v</a:t>
            </a:r>
            <a:r>
              <a:rPr lang="en-US" dirty="0"/>
              <a:t> then send </a:t>
            </a:r>
            <a:r>
              <a:rPr lang="en-US" i="1" dirty="0"/>
              <a:t>v</a:t>
            </a:r>
            <a:r>
              <a:rPr lang="en-US" dirty="0"/>
              <a:t> to all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   wait to receive messages for this round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   </a:t>
            </a:r>
            <a:r>
              <a:rPr lang="en-US" i="1" dirty="0"/>
              <a:t>v</a:t>
            </a:r>
            <a:r>
              <a:rPr lang="en-US" dirty="0"/>
              <a:t> := minimum among all received values and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			 current value of </a:t>
            </a:r>
            <a:r>
              <a:rPr lang="en-US" i="1" dirty="0"/>
              <a:t>v</a:t>
            </a:r>
          </a:p>
          <a:p>
            <a:pPr eaLnBrk="1" hangingPunct="1">
              <a:buFontTx/>
              <a:buNone/>
              <a:defRPr/>
            </a:pPr>
            <a:r>
              <a:rPr lang="en-US" i="1" dirty="0"/>
              <a:t>   </a:t>
            </a:r>
            <a:r>
              <a:rPr lang="en-US" dirty="0"/>
              <a:t>if this is round </a:t>
            </a:r>
            <a:r>
              <a:rPr lang="en-US" i="1" dirty="0"/>
              <a:t>f+1</a:t>
            </a:r>
            <a:r>
              <a:rPr lang="en-US" dirty="0"/>
              <a:t> then decide on </a:t>
            </a:r>
            <a:r>
              <a:rPr lang="en-US" i="1" dirty="0"/>
              <a:t>v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Correctness of Crash Consensus </a:t>
            </a:r>
            <a:r>
              <a:rPr lang="en-US" dirty="0" err="1" smtClean="0"/>
              <a:t>Algo</a:t>
            </a:r>
            <a:endParaRPr lang="en-US" dirty="0" smtClean="0"/>
          </a:p>
        </p:txBody>
      </p:sp>
      <p:sp>
        <p:nvSpPr>
          <p:cNvPr id="282629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143000"/>
            <a:ext cx="9144000" cy="4953000"/>
          </a:xfrm>
        </p:spPr>
        <p:txBody>
          <a:bodyPr>
            <a:norm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</a:rPr>
              <a:t>Termination</a:t>
            </a:r>
            <a:r>
              <a:rPr lang="en-US" dirty="0"/>
              <a:t>:  </a:t>
            </a:r>
            <a:r>
              <a:rPr lang="en-US" dirty="0">
                <a:solidFill>
                  <a:srgbClr val="000099"/>
                </a:solidFill>
              </a:rPr>
              <a:t>By the code, finish in round </a:t>
            </a:r>
            <a:r>
              <a:rPr lang="en-US" i="1" dirty="0">
                <a:solidFill>
                  <a:srgbClr val="000099"/>
                </a:solidFill>
              </a:rPr>
              <a:t>f </a:t>
            </a:r>
            <a:r>
              <a:rPr lang="en-US" dirty="0">
                <a:solidFill>
                  <a:srgbClr val="000099"/>
                </a:solidFill>
              </a:rPr>
              <a:t>+ 1.</a:t>
            </a:r>
          </a:p>
          <a:p>
            <a:pPr eaLnBrk="1" hangingPunct="1">
              <a:defRPr/>
            </a:pPr>
            <a:endParaRPr lang="en-US" dirty="0"/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Validity:</a:t>
            </a:r>
            <a:r>
              <a:rPr lang="en-US" dirty="0"/>
              <a:t>  </a:t>
            </a:r>
            <a:r>
              <a:rPr lang="en-US" dirty="0">
                <a:solidFill>
                  <a:srgbClr val="000099"/>
                </a:solidFill>
              </a:rPr>
              <a:t>Holds since processors do not introduce spurious messages</a:t>
            </a:r>
          </a:p>
          <a:p>
            <a:pPr lvl="3">
              <a:buClr>
                <a:srgbClr val="C00000"/>
              </a:buClr>
              <a:buFont typeface="Arial Narrow" panose="020B0606020202030204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    if </a:t>
            </a:r>
            <a:r>
              <a:rPr lang="en-US" dirty="0">
                <a:solidFill>
                  <a:srgbClr val="C00000"/>
                </a:solidFill>
              </a:rPr>
              <a:t>all inputs are the same, then that is the only value ever in </a:t>
            </a:r>
            <a:endParaRPr lang="en-US" dirty="0" smtClean="0">
              <a:solidFill>
                <a:srgbClr val="C00000"/>
              </a:solidFill>
            </a:endParaRPr>
          </a:p>
          <a:p>
            <a:pPr marL="1119726" lvl="3" indent="0">
              <a:buClr>
                <a:srgbClr val="C00000"/>
              </a:buClr>
              <a:buNone/>
              <a:defRPr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circulation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708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Correctness of Crash Consensus Algo</a:t>
            </a:r>
          </a:p>
        </p:txBody>
      </p:sp>
      <p:sp>
        <p:nvSpPr>
          <p:cNvPr id="284709" name="Rectangle 37"/>
          <p:cNvSpPr>
            <a:spLocks noGrp="1" noChangeArrowheads="1"/>
          </p:cNvSpPr>
          <p:nvPr>
            <p:ph idx="1"/>
          </p:nvPr>
        </p:nvSpPr>
        <p:spPr>
          <a:xfrm>
            <a:off x="520699" y="1036637"/>
            <a:ext cx="11176000" cy="505936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n-US" u="sng" dirty="0">
                <a:solidFill>
                  <a:schemeClr val="tx1"/>
                </a:solidFill>
              </a:rPr>
              <a:t>Agreement</a:t>
            </a:r>
            <a:r>
              <a:rPr lang="en-US" dirty="0"/>
              <a:t>:  </a:t>
            </a:r>
          </a:p>
          <a:p>
            <a:pPr marL="716142" lvl="1" indent="-342900">
              <a:buClr>
                <a:srgbClr val="000099"/>
              </a:buClr>
              <a:defRPr/>
            </a:pPr>
            <a:r>
              <a:rPr lang="en-US" dirty="0" smtClean="0">
                <a:solidFill>
                  <a:srgbClr val="000099"/>
                </a:solidFill>
              </a:rPr>
              <a:t>Suppose </a:t>
            </a:r>
            <a:r>
              <a:rPr lang="en-US" dirty="0">
                <a:solidFill>
                  <a:srgbClr val="000099"/>
                </a:solidFill>
              </a:rPr>
              <a:t>in contradiction </a:t>
            </a:r>
            <a:r>
              <a:rPr lang="en-US" dirty="0" err="1">
                <a:solidFill>
                  <a:srgbClr val="000099"/>
                </a:solidFill>
              </a:rPr>
              <a:t>p</a:t>
            </a:r>
            <a:r>
              <a:rPr lang="en-US" baseline="-25000" dirty="0" err="1">
                <a:solidFill>
                  <a:srgbClr val="000099"/>
                </a:solidFill>
              </a:rPr>
              <a:t>j</a:t>
            </a:r>
            <a:r>
              <a:rPr lang="en-US" baseline="-25000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decides on a smaller value,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, than does p</a:t>
            </a:r>
            <a:r>
              <a:rPr lang="en-US" baseline="-25000" dirty="0">
                <a:solidFill>
                  <a:srgbClr val="000099"/>
                </a:solidFill>
              </a:rPr>
              <a:t>i</a:t>
            </a:r>
            <a:r>
              <a:rPr lang="en-US" dirty="0">
                <a:solidFill>
                  <a:srgbClr val="000099"/>
                </a:solidFill>
              </a:rPr>
              <a:t>.  </a:t>
            </a:r>
          </a:p>
          <a:p>
            <a:pPr marL="716142" lvl="1" indent="-342900">
              <a:buClr>
                <a:srgbClr val="000099"/>
              </a:buClr>
              <a:defRPr/>
            </a:pPr>
            <a:r>
              <a:rPr lang="en-US" dirty="0" smtClean="0">
                <a:solidFill>
                  <a:srgbClr val="000099"/>
                </a:solidFill>
              </a:rPr>
              <a:t>Then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was hidden from p</a:t>
            </a:r>
            <a:r>
              <a:rPr lang="en-US" baseline="-25000" dirty="0">
                <a:solidFill>
                  <a:srgbClr val="000099"/>
                </a:solidFill>
              </a:rPr>
              <a:t>i</a:t>
            </a:r>
            <a:r>
              <a:rPr lang="en-US" dirty="0">
                <a:solidFill>
                  <a:srgbClr val="000099"/>
                </a:solidFill>
              </a:rPr>
              <a:t> by a chain of faulty processors: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716142" lvl="1" indent="-342900">
              <a:buClr>
                <a:srgbClr val="000099"/>
              </a:buClr>
              <a:defRPr/>
            </a:pPr>
            <a:r>
              <a:rPr lang="en-US" dirty="0" smtClean="0">
                <a:solidFill>
                  <a:srgbClr val="000099"/>
                </a:solidFill>
              </a:rPr>
              <a:t>There </a:t>
            </a:r>
            <a:r>
              <a:rPr lang="en-US" dirty="0">
                <a:solidFill>
                  <a:srgbClr val="000099"/>
                </a:solidFill>
              </a:rPr>
              <a:t>are </a:t>
            </a:r>
            <a:r>
              <a:rPr lang="en-US" i="1" dirty="0">
                <a:solidFill>
                  <a:srgbClr val="000099"/>
                </a:solidFill>
              </a:rPr>
              <a:t>f </a:t>
            </a:r>
            <a:r>
              <a:rPr lang="en-US" dirty="0">
                <a:solidFill>
                  <a:srgbClr val="000099"/>
                </a:solidFill>
              </a:rPr>
              <a:t>+ 1 faulty processors in this chain, a contradiction.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2133600" y="3080544"/>
            <a:ext cx="7086600" cy="1828800"/>
            <a:chOff x="288" y="2064"/>
            <a:chExt cx="4464" cy="1152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288" y="2208"/>
              <a:ext cx="384" cy="384"/>
              <a:chOff x="528" y="2688"/>
              <a:chExt cx="384" cy="384"/>
            </a:xfrm>
          </p:grpSpPr>
          <p:sp>
            <p:nvSpPr>
              <p:cNvPr id="10274" name="Oval 6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75" name="Text Box 7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27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q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1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0246" name="Group 8"/>
            <p:cNvGrpSpPr>
              <a:grpSpLocks/>
            </p:cNvGrpSpPr>
            <p:nvPr/>
          </p:nvGrpSpPr>
          <p:grpSpPr bwMode="auto">
            <a:xfrm>
              <a:off x="1104" y="2256"/>
              <a:ext cx="384" cy="384"/>
              <a:chOff x="528" y="2688"/>
              <a:chExt cx="384" cy="384"/>
            </a:xfrm>
          </p:grpSpPr>
          <p:sp>
            <p:nvSpPr>
              <p:cNvPr id="10272" name="Oval 9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73" name="Text Box 10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27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q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2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0247" name="Group 11"/>
            <p:cNvGrpSpPr>
              <a:grpSpLocks/>
            </p:cNvGrpSpPr>
            <p:nvPr/>
          </p:nvGrpSpPr>
          <p:grpSpPr bwMode="auto">
            <a:xfrm>
              <a:off x="2736" y="2256"/>
              <a:ext cx="384" cy="384"/>
              <a:chOff x="528" y="2688"/>
              <a:chExt cx="384" cy="384"/>
            </a:xfrm>
          </p:grpSpPr>
          <p:sp>
            <p:nvSpPr>
              <p:cNvPr id="10270" name="Oval 12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71" name="Text Box 13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25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q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f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0248" name="Group 14"/>
            <p:cNvGrpSpPr>
              <a:grpSpLocks/>
            </p:cNvGrpSpPr>
            <p:nvPr/>
          </p:nvGrpSpPr>
          <p:grpSpPr bwMode="auto">
            <a:xfrm>
              <a:off x="3552" y="2256"/>
              <a:ext cx="412" cy="384"/>
              <a:chOff x="528" y="2688"/>
              <a:chExt cx="412" cy="384"/>
            </a:xfrm>
          </p:grpSpPr>
          <p:sp>
            <p:nvSpPr>
              <p:cNvPr id="10268" name="Oval 15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69" name="Text Box 16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q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f+1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0249" name="Group 17"/>
            <p:cNvGrpSpPr>
              <a:grpSpLocks/>
            </p:cNvGrpSpPr>
            <p:nvPr/>
          </p:nvGrpSpPr>
          <p:grpSpPr bwMode="auto">
            <a:xfrm>
              <a:off x="4368" y="2256"/>
              <a:ext cx="384" cy="384"/>
              <a:chOff x="528" y="2688"/>
              <a:chExt cx="384" cy="384"/>
            </a:xfrm>
          </p:grpSpPr>
          <p:sp>
            <p:nvSpPr>
              <p:cNvPr id="10266" name="Oval 18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67" name="Text Box 19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24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p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j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0250" name="Group 20"/>
            <p:cNvGrpSpPr>
              <a:grpSpLocks/>
            </p:cNvGrpSpPr>
            <p:nvPr/>
          </p:nvGrpSpPr>
          <p:grpSpPr bwMode="auto">
            <a:xfrm>
              <a:off x="4272" y="2832"/>
              <a:ext cx="384" cy="384"/>
              <a:chOff x="528" y="2688"/>
              <a:chExt cx="384" cy="384"/>
            </a:xfrm>
          </p:grpSpPr>
          <p:sp>
            <p:nvSpPr>
              <p:cNvPr id="10264" name="Oval 21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384" cy="384"/>
              </a:xfrm>
              <a:prstGeom prst="ellipse">
                <a:avLst/>
              </a:prstGeom>
              <a:noFill/>
              <a:ln w="254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10265" name="Text Box 22"/>
              <p:cNvSpPr txBox="1">
                <a:spLocks noChangeArrowheads="1"/>
              </p:cNvSpPr>
              <p:nvPr/>
            </p:nvSpPr>
            <p:spPr bwMode="auto">
              <a:xfrm>
                <a:off x="566" y="2695"/>
                <a:ext cx="24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2000" i="1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p</a:t>
                </a:r>
                <a:r>
                  <a:rPr lang="en-US" sz="2000" i="1" baseline="-25000"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i</a:t>
                </a:r>
                <a:endParaRPr lang="en-US" sz="2000" i="1"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0251" name="Line 23"/>
            <p:cNvSpPr>
              <a:spLocks noChangeShapeType="1"/>
            </p:cNvSpPr>
            <p:nvPr/>
          </p:nvSpPr>
          <p:spPr bwMode="auto">
            <a:xfrm>
              <a:off x="672" y="2448"/>
              <a:ext cx="432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Line 24"/>
            <p:cNvSpPr>
              <a:spLocks noChangeShapeType="1"/>
            </p:cNvSpPr>
            <p:nvPr/>
          </p:nvSpPr>
          <p:spPr bwMode="auto">
            <a:xfrm>
              <a:off x="1488" y="2448"/>
              <a:ext cx="432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25"/>
            <p:cNvSpPr>
              <a:spLocks noChangeShapeType="1"/>
            </p:cNvSpPr>
            <p:nvPr/>
          </p:nvSpPr>
          <p:spPr bwMode="auto">
            <a:xfrm>
              <a:off x="2304" y="2448"/>
              <a:ext cx="432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Line 26"/>
            <p:cNvSpPr>
              <a:spLocks noChangeShapeType="1"/>
            </p:cNvSpPr>
            <p:nvPr/>
          </p:nvSpPr>
          <p:spPr bwMode="auto">
            <a:xfrm>
              <a:off x="3120" y="2448"/>
              <a:ext cx="432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Line 27"/>
            <p:cNvSpPr>
              <a:spLocks noChangeShapeType="1"/>
            </p:cNvSpPr>
            <p:nvPr/>
          </p:nvSpPr>
          <p:spPr bwMode="auto">
            <a:xfrm>
              <a:off x="3936" y="2448"/>
              <a:ext cx="432" cy="0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Line 28"/>
            <p:cNvSpPr>
              <a:spLocks noChangeShapeType="1"/>
            </p:cNvSpPr>
            <p:nvPr/>
          </p:nvSpPr>
          <p:spPr bwMode="auto">
            <a:xfrm>
              <a:off x="3888" y="2592"/>
              <a:ext cx="384" cy="28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9"/>
            <p:cNvSpPr>
              <a:spLocks noChangeShapeType="1"/>
            </p:cNvSpPr>
            <p:nvPr/>
          </p:nvSpPr>
          <p:spPr bwMode="auto">
            <a:xfrm>
              <a:off x="576" y="2592"/>
              <a:ext cx="384" cy="28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30"/>
            <p:cNvSpPr>
              <a:spLocks noChangeShapeType="1"/>
            </p:cNvSpPr>
            <p:nvPr/>
          </p:nvSpPr>
          <p:spPr bwMode="auto">
            <a:xfrm>
              <a:off x="3072" y="2592"/>
              <a:ext cx="384" cy="28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31"/>
            <p:cNvSpPr>
              <a:spLocks noChangeShapeType="1"/>
            </p:cNvSpPr>
            <p:nvPr/>
          </p:nvSpPr>
          <p:spPr bwMode="auto">
            <a:xfrm>
              <a:off x="1440" y="2592"/>
              <a:ext cx="384" cy="288"/>
            </a:xfrm>
            <a:prstGeom prst="line">
              <a:avLst/>
            </a:prstGeom>
            <a:noFill/>
            <a:ln w="25400">
              <a:solidFill>
                <a:srgbClr val="FFCC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Text Box 32"/>
            <p:cNvSpPr txBox="1">
              <a:spLocks noChangeArrowheads="1"/>
            </p:cNvSpPr>
            <p:nvPr/>
          </p:nvSpPr>
          <p:spPr bwMode="auto">
            <a:xfrm>
              <a:off x="672" y="2112"/>
              <a:ext cx="47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round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1</a:t>
              </a:r>
              <a:endParaRPr lang="en-US" sz="2000" dirty="0"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0261" name="Text Box 33"/>
            <p:cNvSpPr txBox="1">
              <a:spLocks noChangeArrowheads="1"/>
            </p:cNvSpPr>
            <p:nvPr/>
          </p:nvSpPr>
          <p:spPr bwMode="auto">
            <a:xfrm>
              <a:off x="1488" y="2112"/>
              <a:ext cx="47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round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2</a:t>
              </a:r>
              <a:endParaRPr lang="en-US" sz="2000" dirty="0"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0262" name="Text Box 34"/>
            <p:cNvSpPr txBox="1">
              <a:spLocks noChangeArrowheads="1"/>
            </p:cNvSpPr>
            <p:nvPr/>
          </p:nvSpPr>
          <p:spPr bwMode="auto">
            <a:xfrm>
              <a:off x="3072" y="2064"/>
              <a:ext cx="47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>
                  <a:latin typeface="Arial" panose="020B0604020202020204" pitchFamily="34" charset="0"/>
                  <a:ea typeface="ＭＳ Ｐゴシック" panose="020B0600070205080204" pitchFamily="34" charset="-128"/>
                </a:rPr>
                <a:t>round</a:t>
              </a:r>
            </a:p>
            <a:p>
              <a:pPr algn="ctr"/>
              <a:r>
                <a:rPr lang="en-US" i="1">
                  <a:latin typeface="Arial" panose="020B0604020202020204" pitchFamily="34" charset="0"/>
                  <a:ea typeface="ＭＳ Ｐゴシック" panose="020B0600070205080204" pitchFamily="34" charset="-128"/>
                </a:rPr>
                <a:t>f</a:t>
              </a:r>
              <a:endParaRPr lang="en-US" sz="2000"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0263" name="Text Box 35"/>
            <p:cNvSpPr txBox="1">
              <a:spLocks noChangeArrowheads="1"/>
            </p:cNvSpPr>
            <p:nvPr/>
          </p:nvSpPr>
          <p:spPr bwMode="auto">
            <a:xfrm>
              <a:off x="3936" y="2064"/>
              <a:ext cx="47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round</a:t>
              </a:r>
            </a:p>
            <a:p>
              <a:pPr algn="ctr"/>
              <a:r>
                <a:rPr lang="en-US" i="1" dirty="0">
                  <a:latin typeface="Arial" panose="020B0604020202020204" pitchFamily="34" charset="0"/>
                  <a:ea typeface="ＭＳ Ｐゴシック" panose="020B0600070205080204" pitchFamily="34" charset="-128"/>
                </a:rPr>
                <a:t>f+1</a:t>
              </a:r>
              <a:endParaRPr lang="en-US" sz="2000" dirty="0"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D570-BF8C-42DF-B5C0-15D4E0E9C6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4851</TotalTime>
  <Words>1085</Words>
  <Application>Microsoft Office PowerPoint</Application>
  <PresentationFormat>Widescreen</PresentationFormat>
  <Paragraphs>273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Times New Roman</vt:lpstr>
      <vt:lpstr>Arial</vt:lpstr>
      <vt:lpstr>Arial Narrow</vt:lpstr>
      <vt:lpstr>ＭＳ Ｐゴシック</vt:lpstr>
      <vt:lpstr>Symbol</vt:lpstr>
      <vt:lpstr>Essential</vt:lpstr>
      <vt:lpstr>Agreement Protocols</vt:lpstr>
      <vt:lpstr>Classification of Faults</vt:lpstr>
      <vt:lpstr>Classification of Tolerance</vt:lpstr>
      <vt:lpstr>Core problems</vt:lpstr>
      <vt:lpstr>Overview of Consensus Results</vt:lpstr>
      <vt:lpstr>Overview of Consensus Results</vt:lpstr>
      <vt:lpstr>Consensus Algorithm for Crash Failures</vt:lpstr>
      <vt:lpstr>Correctness of Crash Consensus Algo</vt:lpstr>
      <vt:lpstr>Correctness of Crash Consensus Algo</vt:lpstr>
      <vt:lpstr>Performance of Crash Consensus Algo</vt:lpstr>
      <vt:lpstr>Lower Bound on Rounds</vt:lpstr>
      <vt:lpstr>Byzantine Agreement Problems</vt:lpstr>
      <vt:lpstr>Byzantine Agreement</vt:lpstr>
      <vt:lpstr>Variants</vt:lpstr>
      <vt:lpstr>Byzantine Agreement Problem</vt:lpstr>
      <vt:lpstr>Proof</vt:lpstr>
      <vt:lpstr>Lamport-Shostak-Pease Algorithm</vt:lpstr>
      <vt:lpstr>Lamport-Shostak-Pease Algorithm contd..</vt:lpstr>
      <vt:lpstr>Features</vt:lpstr>
    </vt:vector>
  </TitlesOfParts>
  <Company>Indian Institute of Technology, Kharagpur, India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surajit</cp:lastModifiedBy>
  <cp:revision>187</cp:revision>
  <dcterms:created xsi:type="dcterms:W3CDTF">2002-01-01T17:32:30Z</dcterms:created>
  <dcterms:modified xsi:type="dcterms:W3CDTF">2017-01-05T18:59:46Z</dcterms:modified>
</cp:coreProperties>
</file>