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4"/>
  </p:notesMasterIdLst>
  <p:handoutMasterIdLst>
    <p:handoutMasterId r:id="rId25"/>
  </p:handoutMasterIdLst>
  <p:sldIdLst>
    <p:sldId id="271" r:id="rId2"/>
    <p:sldId id="435" r:id="rId3"/>
    <p:sldId id="436" r:id="rId4"/>
    <p:sldId id="437" r:id="rId5"/>
    <p:sldId id="438" r:id="rId6"/>
    <p:sldId id="445" r:id="rId7"/>
    <p:sldId id="446" r:id="rId8"/>
    <p:sldId id="441" r:id="rId9"/>
    <p:sldId id="442" r:id="rId10"/>
    <p:sldId id="443" r:id="rId11"/>
    <p:sldId id="444" r:id="rId12"/>
    <p:sldId id="450" r:id="rId13"/>
    <p:sldId id="447" r:id="rId14"/>
    <p:sldId id="449" r:id="rId15"/>
    <p:sldId id="448" r:id="rId16"/>
    <p:sldId id="451" r:id="rId17"/>
    <p:sldId id="455" r:id="rId18"/>
    <p:sldId id="452" r:id="rId19"/>
    <p:sldId id="453" r:id="rId20"/>
    <p:sldId id="454" r:id="rId21"/>
    <p:sldId id="456" r:id="rId22"/>
    <p:sldId id="457" r:id="rId23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33"/>
    <a:srgbClr val="9DFFFF"/>
    <a:srgbClr val="004600"/>
    <a:srgbClr val="0052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9229" autoAdjust="0"/>
  </p:normalViewPr>
  <p:slideViewPr>
    <p:cSldViewPr>
      <p:cViewPr varScale="1">
        <p:scale>
          <a:sx n="76" d="100"/>
          <a:sy n="76" d="100"/>
        </p:scale>
        <p:origin x="90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267D8485-836E-4D98-BF16-BAC925D779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02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2281F-3A93-4907-9115-226C2C631DA7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16503-3344-4962-9592-674829AD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49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16503-3344-4962-9592-674829AD32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5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EDDD7340-3779-4C21-958C-5CC82207CA1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171780007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6495-E3A4-41C4-B1FF-51920176F1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713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E6AC-F7CA-483C-9397-3B0CE02157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2847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29"/>
            </a:lvl1pPr>
            <a:lvl2pPr>
              <a:defRPr sz="2429"/>
            </a:lvl2pPr>
            <a:lvl3pPr>
              <a:defRPr sz="2429"/>
            </a:lvl3pPr>
            <a:lvl4pPr>
              <a:defRPr sz="2429"/>
            </a:lvl4pPr>
            <a:lvl5pPr>
              <a:defRPr sz="2429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7F2EEB12-52DF-4457-B5F6-123DB02C8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6917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47C0E5-1DB7-4713-A801-052E515EC3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5010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3738-F183-4FA8-ABC6-C7317DC1C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9977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8D70-08C4-4278-BF47-A7C9D3A7BC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4593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BEF7-4187-49A5-8DC9-900E6E406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8386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6DE6F-F97F-4CA1-8E77-55CAED44F6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0761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183C-297E-44F3-9793-4A5BFBABB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005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D664BE-B4C7-436A-9016-B863B86719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11077774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EA8D5873-D5AD-442E-9990-C1FE5D4F8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293103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Distributed Deadlock Detection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340-3779-4C21-958C-5CC82207CA1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495335" y="1970762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Other Edge - Chasing Algorithms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990600"/>
            <a:ext cx="9296400" cy="54102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The Mitchell – Merritt Algorithm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Sinha –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Niranjan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Algorithm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Chandy</a:t>
            </a:r>
            <a:r>
              <a:rPr lang="en-US" sz="3500" dirty="0"/>
              <a:t> et al.’s Diffusion Computation Based </a:t>
            </a:r>
            <a:r>
              <a:rPr lang="en-US" sz="3500" dirty="0" err="1"/>
              <a:t>Algo</a:t>
            </a:r>
            <a:endParaRPr lang="en-US" sz="3500" dirty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883886"/>
            <a:ext cx="10591800" cy="5440714"/>
          </a:xfrm>
        </p:spPr>
        <p:txBody>
          <a:bodyPr>
            <a:noAutofit/>
          </a:bodyPr>
          <a:lstStyle/>
          <a:p>
            <a:pPr marL="342900" indent="-342900">
              <a:lnSpc>
                <a:spcPct val="14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Initiate a diffusion computation for a blocked process P</a:t>
            </a:r>
            <a:r>
              <a:rPr lang="en-US" sz="2200" baseline="-25000" dirty="0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: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dirty="0"/>
              <a:t>        </a:t>
            </a:r>
            <a:r>
              <a:rPr lang="en-US" sz="2200" dirty="0">
                <a:solidFill>
                  <a:schemeClr val="tx1"/>
                </a:solidFill>
              </a:rPr>
              <a:t>send query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, 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, j</a:t>
            </a:r>
            <a:r>
              <a:rPr lang="en-US" sz="2200" dirty="0">
                <a:solidFill>
                  <a:schemeClr val="tx1"/>
                </a:solidFill>
              </a:rPr>
              <a:t>) to each process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j</a:t>
            </a:r>
            <a:r>
              <a:rPr lang="en-US" sz="2200" i="1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in the 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			dependent set </a:t>
            </a:r>
            <a:r>
              <a:rPr lang="en-US" sz="2200" dirty="0" err="1">
                <a:solidFill>
                  <a:schemeClr val="tx1"/>
                </a:solidFill>
              </a:rPr>
              <a:t>DS</a:t>
            </a:r>
            <a:r>
              <a:rPr lang="en-US" sz="2200" baseline="-25000" dirty="0" err="1">
                <a:solidFill>
                  <a:schemeClr val="tx1"/>
                </a:solidFill>
              </a:rPr>
              <a:t>i</a:t>
            </a:r>
            <a:r>
              <a:rPr lang="en-US" sz="2200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of P</a:t>
            </a:r>
            <a:r>
              <a:rPr lang="en-US" sz="2200" baseline="-25000" dirty="0">
                <a:solidFill>
                  <a:schemeClr val="tx1"/>
                </a:solidFill>
              </a:rPr>
              <a:t>i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</a:t>
            </a:r>
            <a:r>
              <a:rPr lang="en-US" sz="2200" i="1" dirty="0" err="1">
                <a:solidFill>
                  <a:schemeClr val="tx1"/>
                </a:solidFill>
              </a:rPr>
              <a:t>num</a:t>
            </a:r>
            <a:r>
              <a:rPr lang="en-US" sz="2200" i="1" baseline="-25000" dirty="0" err="1">
                <a:solidFill>
                  <a:schemeClr val="tx1"/>
                </a:solidFill>
              </a:rPr>
              <a:t>i</a:t>
            </a:r>
            <a:r>
              <a:rPr lang="en-US" sz="2200" i="1" baseline="-250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:= |</a:t>
            </a:r>
            <a:r>
              <a:rPr lang="en-US" sz="2200" i="1" dirty="0" err="1">
                <a:solidFill>
                  <a:schemeClr val="tx1"/>
                </a:solidFill>
              </a:rPr>
              <a:t>DS</a:t>
            </a:r>
            <a:r>
              <a:rPr lang="en-US" sz="2200" i="1" baseline="-25000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|; </a:t>
            </a:r>
            <a:r>
              <a:rPr lang="en-US" sz="2200" i="1" dirty="0" err="1">
                <a:solidFill>
                  <a:schemeClr val="tx1"/>
                </a:solidFill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):= </a:t>
            </a:r>
            <a:r>
              <a:rPr lang="en-US" sz="2200" i="1" dirty="0" smtClean="0">
                <a:solidFill>
                  <a:schemeClr val="tx1"/>
                </a:solidFill>
              </a:rPr>
              <a:t>true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endParaRPr lang="en-US" sz="2200" i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4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99"/>
                </a:solidFill>
              </a:rPr>
              <a:t>When </a:t>
            </a:r>
            <a:r>
              <a:rPr lang="en-US" sz="2200" dirty="0">
                <a:solidFill>
                  <a:srgbClr val="000099"/>
                </a:solidFill>
              </a:rPr>
              <a:t>a blocked process </a:t>
            </a:r>
            <a:r>
              <a:rPr lang="en-US" sz="2200" dirty="0" err="1">
                <a:solidFill>
                  <a:srgbClr val="000099"/>
                </a:solidFill>
              </a:rPr>
              <a:t>P</a:t>
            </a:r>
            <a:r>
              <a:rPr lang="en-US" sz="2200" baseline="-25000" dirty="0" err="1">
                <a:solidFill>
                  <a:srgbClr val="000099"/>
                </a:solidFill>
              </a:rPr>
              <a:t>k</a:t>
            </a:r>
            <a:r>
              <a:rPr lang="en-US" sz="2200" dirty="0">
                <a:solidFill>
                  <a:srgbClr val="000099"/>
                </a:solidFill>
              </a:rPr>
              <a:t> receives a query (</a:t>
            </a:r>
            <a:r>
              <a:rPr lang="en-US" sz="2200" i="1" dirty="0" err="1">
                <a:solidFill>
                  <a:srgbClr val="000099"/>
                </a:solidFill>
              </a:rPr>
              <a:t>i</a:t>
            </a:r>
            <a:r>
              <a:rPr lang="en-US" sz="2200" i="1" dirty="0">
                <a:solidFill>
                  <a:srgbClr val="000099"/>
                </a:solidFill>
              </a:rPr>
              <a:t>, j, k):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i="1" dirty="0"/>
              <a:t>        </a:t>
            </a:r>
            <a:r>
              <a:rPr lang="en-US" sz="2200" dirty="0">
                <a:solidFill>
                  <a:schemeClr val="tx1"/>
                </a:solidFill>
              </a:rPr>
              <a:t>if this is the engaging query for process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k</a:t>
            </a:r>
            <a:r>
              <a:rPr lang="en-US" sz="2200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then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   send </a:t>
            </a:r>
            <a:r>
              <a:rPr lang="en-US" sz="2200" i="1" dirty="0">
                <a:solidFill>
                  <a:schemeClr val="tx1"/>
                </a:solidFill>
              </a:rPr>
              <a:t>query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, k, m) </a:t>
            </a:r>
            <a:r>
              <a:rPr lang="en-US" sz="2200" dirty="0">
                <a:solidFill>
                  <a:schemeClr val="tx1"/>
                </a:solidFill>
              </a:rPr>
              <a:t>to all P</a:t>
            </a:r>
            <a:r>
              <a:rPr lang="en-US" sz="2200" baseline="-25000" dirty="0">
                <a:solidFill>
                  <a:schemeClr val="tx1"/>
                </a:solidFill>
              </a:rPr>
              <a:t>m </a:t>
            </a:r>
            <a:r>
              <a:rPr lang="en-US" sz="2200" dirty="0">
                <a:solidFill>
                  <a:schemeClr val="tx1"/>
                </a:solidFill>
              </a:rPr>
              <a:t>in its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dependent set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DS</a:t>
            </a:r>
            <a:r>
              <a:rPr lang="en-US" sz="2200" baseline="-25000" dirty="0" err="1">
                <a:solidFill>
                  <a:schemeClr val="tx1"/>
                </a:solidFill>
              </a:rPr>
              <a:t>k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      </a:t>
            </a:r>
            <a:r>
              <a:rPr lang="en-US" sz="2200" i="1" dirty="0" err="1">
                <a:solidFill>
                  <a:schemeClr val="tx1"/>
                </a:solidFill>
              </a:rPr>
              <a:t>num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:= |</a:t>
            </a:r>
            <a:r>
              <a:rPr lang="en-US" sz="2200" i="1" dirty="0" err="1">
                <a:solidFill>
                  <a:schemeClr val="tx1"/>
                </a:solidFill>
              </a:rPr>
              <a:t>DS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|; </a:t>
            </a:r>
            <a:r>
              <a:rPr lang="en-US" sz="2200" i="1" dirty="0" err="1">
                <a:solidFill>
                  <a:schemeClr val="tx1"/>
                </a:solidFill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:= true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 </a:t>
            </a:r>
            <a:r>
              <a:rPr lang="en-US" sz="2200" dirty="0">
                <a:solidFill>
                  <a:schemeClr val="tx1"/>
                </a:solidFill>
              </a:rPr>
              <a:t>else if </a:t>
            </a:r>
            <a:r>
              <a:rPr lang="en-US" sz="2200" i="1" dirty="0" err="1">
                <a:solidFill>
                  <a:schemeClr val="tx1"/>
                </a:solidFill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dirty="0">
                <a:solidFill>
                  <a:schemeClr val="tx1"/>
                </a:solidFill>
              </a:rPr>
              <a:t>then send a </a:t>
            </a:r>
            <a:r>
              <a:rPr lang="en-US" sz="2200" i="1" dirty="0">
                <a:solidFill>
                  <a:schemeClr val="tx1"/>
                </a:solidFill>
              </a:rPr>
              <a:t>reply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, k, j) </a:t>
            </a:r>
            <a:r>
              <a:rPr lang="en-US" sz="2200" dirty="0">
                <a:solidFill>
                  <a:schemeClr val="tx1"/>
                </a:solidFill>
              </a:rPr>
              <a:t>to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j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40000"/>
              </a:lnSpc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Chandy</a:t>
            </a:r>
            <a:r>
              <a:rPr lang="en-US" sz="3500" dirty="0"/>
              <a:t> et al.’s </a:t>
            </a:r>
            <a:r>
              <a:rPr lang="en-US" sz="3500" dirty="0" err="1"/>
              <a:t>Algo</a:t>
            </a:r>
            <a:r>
              <a:rPr lang="en-US" sz="3500" dirty="0"/>
              <a:t>. Contd.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9601200" cy="54102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4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99"/>
                </a:solidFill>
              </a:rPr>
              <a:t>When a process </a:t>
            </a:r>
            <a:r>
              <a:rPr lang="en-US" sz="2400" dirty="0" err="1">
                <a:solidFill>
                  <a:srgbClr val="000099"/>
                </a:solidFill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</a:rPr>
              <a:t>k</a:t>
            </a:r>
            <a:r>
              <a:rPr lang="en-US" sz="2400" baseline="-25000" dirty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</a:rPr>
              <a:t>receives a reply (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i="1" dirty="0">
                <a:solidFill>
                  <a:srgbClr val="000099"/>
                </a:solidFill>
              </a:rPr>
              <a:t>, j, k</a:t>
            </a:r>
            <a:r>
              <a:rPr lang="en-US" sz="2400" dirty="0">
                <a:solidFill>
                  <a:srgbClr val="000099"/>
                </a:solidFill>
              </a:rPr>
              <a:t>):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/>
              <a:t>        </a:t>
            </a:r>
            <a:r>
              <a:rPr lang="en-US" sz="2400" dirty="0">
                <a:solidFill>
                  <a:schemeClr val="tx1"/>
                </a:solidFill>
              </a:rPr>
              <a:t>if </a:t>
            </a:r>
            <a:r>
              <a:rPr lang="en-US" sz="2400" i="1" dirty="0" err="1">
                <a:solidFill>
                  <a:schemeClr val="tx1"/>
                </a:solidFill>
              </a:rPr>
              <a:t>wait</a:t>
            </a:r>
            <a:r>
              <a:rPr lang="en-US" sz="2400" i="1" baseline="-25000" dirty="0" err="1">
                <a:solidFill>
                  <a:schemeClr val="tx1"/>
                </a:solidFill>
              </a:rPr>
              <a:t>k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) </a:t>
            </a:r>
            <a:r>
              <a:rPr lang="en-US" sz="2400" dirty="0">
                <a:solidFill>
                  <a:schemeClr val="tx1"/>
                </a:solidFill>
              </a:rPr>
              <a:t>then begin </a:t>
            </a:r>
            <a:r>
              <a:rPr lang="en-US" sz="2400" i="1" dirty="0" err="1">
                <a:solidFill>
                  <a:schemeClr val="tx1"/>
                </a:solidFill>
              </a:rPr>
              <a:t>num</a:t>
            </a:r>
            <a:r>
              <a:rPr lang="en-US" sz="2400" i="1" baseline="-25000" dirty="0" err="1">
                <a:solidFill>
                  <a:schemeClr val="tx1"/>
                </a:solidFill>
              </a:rPr>
              <a:t>k</a:t>
            </a:r>
            <a:r>
              <a:rPr lang="en-US" sz="2400" i="1" baseline="-250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) := </a:t>
            </a:r>
            <a:r>
              <a:rPr lang="en-US" sz="2400" i="1" dirty="0" err="1">
                <a:solidFill>
                  <a:schemeClr val="tx1"/>
                </a:solidFill>
              </a:rPr>
              <a:t>num</a:t>
            </a:r>
            <a:r>
              <a:rPr lang="en-US" sz="2400" i="1" baseline="-25000" dirty="0" err="1">
                <a:solidFill>
                  <a:schemeClr val="tx1"/>
                </a:solidFill>
              </a:rPr>
              <a:t>k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) – 1;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i="1" dirty="0">
                <a:solidFill>
                  <a:schemeClr val="tx1"/>
                </a:solidFill>
              </a:rPr>
              <a:t>             </a:t>
            </a:r>
            <a:r>
              <a:rPr lang="en-US" sz="2400" dirty="0">
                <a:solidFill>
                  <a:schemeClr val="tx1"/>
                </a:solidFill>
              </a:rPr>
              <a:t>if </a:t>
            </a:r>
            <a:r>
              <a:rPr lang="en-US" sz="2400" i="1" dirty="0" err="1">
                <a:solidFill>
                  <a:schemeClr val="tx1"/>
                </a:solidFill>
              </a:rPr>
              <a:t>num</a:t>
            </a:r>
            <a:r>
              <a:rPr lang="en-US" sz="2400" i="1" baseline="-25000" dirty="0" err="1">
                <a:solidFill>
                  <a:schemeClr val="tx1"/>
                </a:solidFill>
              </a:rPr>
              <a:t>k</a:t>
            </a:r>
            <a:r>
              <a:rPr lang="en-US" sz="2400" i="1" baseline="-250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) = 0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i="1" dirty="0">
                <a:solidFill>
                  <a:schemeClr val="tx1"/>
                </a:solidFill>
              </a:rPr>
              <a:t>                 </a:t>
            </a:r>
            <a:r>
              <a:rPr lang="en-US" sz="2400" dirty="0">
                <a:solidFill>
                  <a:schemeClr val="tx1"/>
                </a:solidFill>
              </a:rPr>
              <a:t>then if 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 = k</a:t>
            </a:r>
            <a:r>
              <a:rPr lang="en-US" sz="2400" dirty="0">
                <a:solidFill>
                  <a:schemeClr val="tx1"/>
                </a:solidFill>
              </a:rPr>
              <a:t> then </a:t>
            </a:r>
            <a:r>
              <a:rPr lang="en-US" sz="2400" i="1" dirty="0">
                <a:solidFill>
                  <a:srgbClr val="C00000"/>
                </a:solidFill>
              </a:rPr>
              <a:t>declare a deadlock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             else send </a:t>
            </a:r>
            <a:r>
              <a:rPr lang="en-US" sz="2400" i="1" dirty="0">
                <a:solidFill>
                  <a:schemeClr val="tx1"/>
                </a:solidFill>
              </a:rPr>
              <a:t>reply (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, k, m) </a:t>
            </a:r>
            <a:r>
              <a:rPr lang="en-US" sz="2400" dirty="0">
                <a:solidFill>
                  <a:schemeClr val="tx1"/>
                </a:solidFill>
              </a:rPr>
              <a:t>to the process </a:t>
            </a:r>
            <a:r>
              <a:rPr lang="en-US" sz="2400" dirty="0" err="1">
                <a:solidFill>
                  <a:schemeClr val="tx1"/>
                </a:solidFill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</a:rPr>
              <a:t>m</a:t>
            </a:r>
            <a:r>
              <a:rPr lang="en-US" sz="2400" dirty="0" err="1">
                <a:solidFill>
                  <a:schemeClr val="tx1"/>
                </a:solidFill>
              </a:rPr>
              <a:t>which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						sent the engaging query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97075" y="76200"/>
            <a:ext cx="8001000" cy="762000"/>
          </a:xfrm>
        </p:spPr>
        <p:txBody>
          <a:bodyPr/>
          <a:lstStyle/>
          <a:p>
            <a:r>
              <a:rPr lang="en-US" sz="3500" dirty="0"/>
              <a:t>A Global State Detection Algorithm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idx="1"/>
          </p:nvPr>
        </p:nvSpPr>
        <p:spPr>
          <a:xfrm>
            <a:off x="761999" y="990600"/>
            <a:ext cx="10820399" cy="541020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2400" i="1" dirty="0" err="1">
                <a:solidFill>
                  <a:srgbClr val="000099"/>
                </a:solidFill>
              </a:rPr>
              <a:t>wait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r>
              <a:rPr lang="en-US" sz="2400" i="1" baseline="-25000" dirty="0">
                <a:solidFill>
                  <a:srgbClr val="000099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: </a:t>
            </a:r>
            <a:r>
              <a:rPr lang="en-US" sz="2400" i="1" dirty="0" err="1">
                <a:solidFill>
                  <a:schemeClr val="tx1"/>
                </a:solidFill>
              </a:rPr>
              <a:t>boolean</a:t>
            </a:r>
            <a:r>
              <a:rPr lang="en-US" sz="2400" i="1" dirty="0">
                <a:solidFill>
                  <a:schemeClr val="tx1"/>
                </a:solidFill>
              </a:rPr>
              <a:t> (:= false)    /* records the current status */</a:t>
            </a:r>
          </a:p>
          <a:p>
            <a:pPr>
              <a:buFontTx/>
              <a:buNone/>
            </a:pPr>
            <a:r>
              <a:rPr lang="en-US" sz="2400" i="1" baseline="-25000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sz="2400" i="1" dirty="0" err="1">
                <a:solidFill>
                  <a:srgbClr val="000099"/>
                </a:solidFill>
              </a:rPr>
              <a:t>t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r>
              <a:rPr lang="en-US" sz="2400" i="1" baseline="-25000" dirty="0">
                <a:solidFill>
                  <a:srgbClr val="000099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:</a:t>
            </a:r>
            <a:r>
              <a:rPr lang="en-US" sz="2400" i="1" baseline="-250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integer (:= 0)                   /* current time */</a:t>
            </a:r>
          </a:p>
          <a:p>
            <a:pPr>
              <a:buFontTx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400" i="1" dirty="0">
                <a:solidFill>
                  <a:srgbClr val="000099"/>
                </a:solidFill>
              </a:rPr>
              <a:t>in (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i="1" dirty="0">
                <a:solidFill>
                  <a:srgbClr val="000099"/>
                </a:solidFill>
              </a:rPr>
              <a:t>) </a:t>
            </a:r>
            <a:r>
              <a:rPr lang="en-US" sz="2400" i="1" dirty="0">
                <a:solidFill>
                  <a:schemeClr val="tx1"/>
                </a:solidFill>
              </a:rPr>
              <a:t>: set of nodes whose requests are outstanding at 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endParaRPr lang="en-US" sz="2400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400" i="1" dirty="0">
                <a:solidFill>
                  <a:srgbClr val="000099"/>
                </a:solidFill>
              </a:rPr>
              <a:t>out (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i="1" dirty="0">
                <a:solidFill>
                  <a:srgbClr val="000099"/>
                </a:solidFill>
              </a:rPr>
              <a:t>)</a:t>
            </a:r>
            <a:r>
              <a:rPr lang="en-US" sz="2400" i="1" dirty="0">
                <a:solidFill>
                  <a:schemeClr val="tx1"/>
                </a:solidFill>
              </a:rPr>
              <a:t> : set of nodes on which </a:t>
            </a:r>
            <a:r>
              <a:rPr lang="en-US" sz="2400" i="1" dirty="0" err="1">
                <a:solidFill>
                  <a:schemeClr val="tx1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 is waiting</a:t>
            </a:r>
          </a:p>
          <a:p>
            <a:pPr>
              <a:buFontTx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400" i="1" dirty="0">
                <a:solidFill>
                  <a:srgbClr val="000099"/>
                </a:solidFill>
              </a:rPr>
              <a:t>p</a:t>
            </a:r>
            <a:r>
              <a:rPr lang="en-US" sz="2400" i="1" baseline="-25000" dirty="0">
                <a:solidFill>
                  <a:srgbClr val="000099"/>
                </a:solidFill>
              </a:rPr>
              <a:t>i</a:t>
            </a:r>
            <a:r>
              <a:rPr lang="en-US" sz="2400" i="1" dirty="0">
                <a:solidFill>
                  <a:schemeClr val="tx1"/>
                </a:solidFill>
              </a:rPr>
              <a:t> : integer (:= 0) /* number of replies required for unblocking */ </a:t>
            </a:r>
          </a:p>
          <a:p>
            <a:pPr>
              <a:buFontTx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400" i="1" dirty="0" err="1">
                <a:solidFill>
                  <a:srgbClr val="000099"/>
                </a:solidFill>
              </a:rPr>
              <a:t>w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r>
              <a:rPr lang="en-US" sz="2400" i="1" baseline="-250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: real (:= 1.0)  /* weight to detect termination of deadlock </a:t>
            </a:r>
            <a:r>
              <a:rPr lang="en-US" sz="2400" i="1" dirty="0" smtClean="0">
                <a:solidFill>
                  <a:schemeClr val="tx1"/>
                </a:solidFill>
              </a:rPr>
              <a:t>detection </a:t>
            </a:r>
            <a:r>
              <a:rPr lang="en-US" sz="2400" i="1" dirty="0">
                <a:solidFill>
                  <a:schemeClr val="tx1"/>
                </a:solidFill>
              </a:rPr>
              <a:t>algorithm */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Global State Detection Algorithm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685799" y="685800"/>
            <a:ext cx="10896599" cy="57150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REQUEST_SEND (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):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/>
              <a:t>  </a:t>
            </a:r>
            <a:r>
              <a:rPr lang="en-US" sz="2200" dirty="0" smtClean="0"/>
              <a:t>   </a:t>
            </a:r>
            <a:r>
              <a:rPr lang="en-US" sz="2200" dirty="0" smtClean="0">
                <a:solidFill>
                  <a:srgbClr val="000099"/>
                </a:solidFill>
              </a:rPr>
              <a:t> /*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when it blocks on a p</a:t>
            </a:r>
            <a:r>
              <a:rPr lang="en-US" sz="2200" baseline="-25000" dirty="0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-out of-q</a:t>
            </a:r>
            <a:r>
              <a:rPr lang="en-US" sz="2200" baseline="-25000" dirty="0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request */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</a:t>
            </a:r>
            <a:r>
              <a:rPr lang="en-US" sz="2200" dirty="0" smtClean="0">
                <a:solidFill>
                  <a:schemeClr val="tx1"/>
                </a:solidFill>
              </a:rPr>
              <a:t>	For </a:t>
            </a:r>
            <a:r>
              <a:rPr lang="en-US" sz="2200" dirty="0">
                <a:solidFill>
                  <a:schemeClr val="tx1"/>
                </a:solidFill>
              </a:rPr>
              <a:t>every node j on which </a:t>
            </a:r>
            <a:r>
              <a:rPr lang="en-US" sz="2200" dirty="0" err="1">
                <a:solidFill>
                  <a:schemeClr val="tx1"/>
                </a:solidFill>
              </a:rPr>
              <a:t>i</a:t>
            </a:r>
            <a:r>
              <a:rPr lang="en-US" sz="2200" dirty="0">
                <a:solidFill>
                  <a:schemeClr val="tx1"/>
                </a:solidFill>
              </a:rPr>
              <a:t> is blocked do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</a:t>
            </a:r>
            <a:r>
              <a:rPr lang="en-US" sz="2200" dirty="0" smtClean="0">
                <a:solidFill>
                  <a:schemeClr val="tx1"/>
                </a:solidFill>
              </a:rPr>
              <a:t>		</a:t>
            </a:r>
            <a:r>
              <a:rPr lang="en-US" sz="2200" i="1" dirty="0" smtClean="0">
                <a:solidFill>
                  <a:schemeClr val="tx1"/>
                </a:solidFill>
              </a:rPr>
              <a:t>out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out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U {j};   </a:t>
            </a:r>
            <a:r>
              <a:rPr lang="en-US" sz="2200" dirty="0">
                <a:solidFill>
                  <a:srgbClr val="FF0000"/>
                </a:solidFill>
              </a:rPr>
              <a:t>send</a:t>
            </a:r>
            <a:r>
              <a:rPr lang="en-US" sz="2200" dirty="0">
                <a:solidFill>
                  <a:schemeClr val="tx1"/>
                </a:solidFill>
              </a:rPr>
              <a:t> REQUEST (</a:t>
            </a:r>
            <a:r>
              <a:rPr lang="en-US" sz="2200" dirty="0" err="1">
                <a:solidFill>
                  <a:schemeClr val="tx1"/>
                </a:solidFill>
              </a:rPr>
              <a:t>i</a:t>
            </a:r>
            <a:r>
              <a:rPr lang="en-US" sz="2200" dirty="0">
                <a:solidFill>
                  <a:schemeClr val="tx1"/>
                </a:solidFill>
              </a:rPr>
              <a:t>) to j;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</a:t>
            </a:r>
            <a:r>
              <a:rPr lang="en-US" sz="2200" i="1" dirty="0" smtClean="0">
                <a:solidFill>
                  <a:schemeClr val="tx1"/>
                </a:solidFill>
              </a:rPr>
              <a:t>		set </a:t>
            </a:r>
            <a:r>
              <a:rPr lang="en-US" sz="2200" i="1" dirty="0">
                <a:solidFill>
                  <a:schemeClr val="tx1"/>
                </a:solidFill>
              </a:rPr>
              <a:t>p</a:t>
            </a:r>
            <a:r>
              <a:rPr lang="en-US" sz="2200" i="1" baseline="-25000" dirty="0">
                <a:solidFill>
                  <a:schemeClr val="tx1"/>
                </a:solidFill>
              </a:rPr>
              <a:t>i </a:t>
            </a:r>
            <a:r>
              <a:rPr lang="en-US" sz="2200" i="1" dirty="0">
                <a:solidFill>
                  <a:schemeClr val="tx1"/>
                </a:solidFill>
              </a:rPr>
              <a:t>to the number of replies needed; </a:t>
            </a:r>
            <a:r>
              <a:rPr lang="en-US" sz="2200" i="1" dirty="0" err="1">
                <a:solidFill>
                  <a:schemeClr val="tx1"/>
                </a:solidFill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</a:rPr>
              <a:t>i</a:t>
            </a:r>
            <a:r>
              <a:rPr lang="en-US" sz="2200" i="1" baseline="-250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:= true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endParaRPr lang="en-US" sz="2200" dirty="0"/>
          </a:p>
          <a:p>
            <a:pPr marL="34290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REQEST_RECEIVE (j): 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</a:t>
            </a:r>
            <a:r>
              <a:rPr lang="en-US" sz="2200" dirty="0" smtClean="0">
                <a:solidFill>
                  <a:srgbClr val="000099"/>
                </a:solidFill>
              </a:rPr>
              <a:t>/* 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when it receives a request made by j */</a:t>
            </a:r>
            <a:endParaRPr lang="en-US" sz="2200" i="1" dirty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i="1" dirty="0"/>
              <a:t>     </a:t>
            </a:r>
            <a:r>
              <a:rPr lang="en-US" sz="2200" i="1" dirty="0" smtClean="0"/>
              <a:t>	</a:t>
            </a:r>
            <a:r>
              <a:rPr lang="en-US" sz="2200" i="1" dirty="0" smtClean="0">
                <a:solidFill>
                  <a:schemeClr val="tx1"/>
                </a:solidFill>
              </a:rPr>
              <a:t>in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in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U {j};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Aft>
                <a:spcPts val="0"/>
              </a:spcAft>
            </a:pPr>
            <a:endParaRPr lang="en-US" sz="2200" dirty="0"/>
          </a:p>
          <a:p>
            <a:pPr marL="342900" indent="-342900">
              <a:lnSpc>
                <a:spcPct val="11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REPLY_SEND (j):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 smtClean="0"/>
              <a:t>    </a:t>
            </a:r>
            <a:r>
              <a:rPr lang="en-US" sz="2200" dirty="0" smtClean="0">
                <a:solidFill>
                  <a:srgbClr val="000099"/>
                </a:solidFill>
              </a:rPr>
              <a:t> /* 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when it replies to a request by j */</a:t>
            </a:r>
            <a:endParaRPr lang="en-US" sz="2200" i="1" dirty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r>
              <a:rPr lang="en-US" sz="2200" dirty="0"/>
              <a:t>     </a:t>
            </a:r>
            <a:r>
              <a:rPr lang="en-US" sz="2200" dirty="0" smtClean="0"/>
              <a:t>	</a:t>
            </a:r>
            <a:r>
              <a:rPr lang="en-US" sz="2200" i="1" dirty="0" smtClean="0">
                <a:solidFill>
                  <a:schemeClr val="tx1"/>
                </a:solidFill>
              </a:rPr>
              <a:t>in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in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- {j}; </a:t>
            </a:r>
            <a:r>
              <a:rPr lang="en-US" sz="2200" dirty="0">
                <a:solidFill>
                  <a:srgbClr val="FF0000"/>
                </a:solidFill>
              </a:rPr>
              <a:t>send</a:t>
            </a:r>
            <a:r>
              <a:rPr lang="en-US" sz="2200" dirty="0">
                <a:solidFill>
                  <a:schemeClr val="tx1"/>
                </a:solidFill>
              </a:rPr>
              <a:t> REPLY (</a:t>
            </a:r>
            <a:r>
              <a:rPr lang="en-US" sz="2200" dirty="0" err="1">
                <a:solidFill>
                  <a:schemeClr val="tx1"/>
                </a:solidFill>
              </a:rPr>
              <a:t>i</a:t>
            </a:r>
            <a:r>
              <a:rPr lang="en-US" sz="2200" dirty="0">
                <a:solidFill>
                  <a:schemeClr val="tx1"/>
                </a:solidFill>
              </a:rPr>
              <a:t>) to j;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10000"/>
              </a:lnSpc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114300"/>
            <a:ext cx="79248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A Global State Detection Algorithm (Contd..)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761999" y="990599"/>
            <a:ext cx="10820399" cy="5257800"/>
          </a:xfrm>
        </p:spPr>
        <p:txBody>
          <a:bodyPr>
            <a:no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REPLY_RECEIVE (j):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000099"/>
                </a:solidFill>
              </a:rPr>
              <a:t>     /*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when it receives a reply from j to its request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/>
              <a:t>     </a:t>
            </a:r>
            <a:r>
              <a:rPr lang="en-US" sz="2200" dirty="0" smtClean="0"/>
              <a:t>	</a:t>
            </a:r>
            <a:r>
              <a:rPr lang="en-US" sz="2200" dirty="0" smtClean="0">
                <a:solidFill>
                  <a:schemeClr val="tx1"/>
                </a:solidFill>
              </a:rPr>
              <a:t>if </a:t>
            </a:r>
            <a:r>
              <a:rPr lang="en-US" sz="2200" dirty="0">
                <a:solidFill>
                  <a:schemeClr val="tx1"/>
                </a:solidFill>
              </a:rPr>
              <a:t>valid reply for the current request then begin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 </a:t>
            </a:r>
            <a:r>
              <a:rPr lang="en-US" sz="2200" dirty="0" smtClean="0">
                <a:solidFill>
                  <a:schemeClr val="tx1"/>
                </a:solidFill>
              </a:rPr>
              <a:t>		</a:t>
            </a:r>
            <a:r>
              <a:rPr lang="en-US" sz="2200" i="1" dirty="0" smtClean="0">
                <a:solidFill>
                  <a:schemeClr val="tx1"/>
                </a:solidFill>
              </a:rPr>
              <a:t>out</a:t>
            </a:r>
            <a:r>
              <a:rPr lang="en-US" sz="2200" i="1" baseline="-25000" dirty="0" smtClean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out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– {j}; p</a:t>
            </a:r>
            <a:r>
              <a:rPr lang="en-US" sz="2200" i="1" baseline="-25000" dirty="0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p</a:t>
            </a:r>
            <a:r>
              <a:rPr lang="en-US" sz="2200" i="1" baseline="-25000" dirty="0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 – 1;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  </a:t>
            </a:r>
            <a:r>
              <a:rPr lang="en-US" sz="2200" i="1" dirty="0" smtClean="0">
                <a:solidFill>
                  <a:schemeClr val="tx1"/>
                </a:solidFill>
              </a:rPr>
              <a:t>			</a:t>
            </a:r>
            <a:r>
              <a:rPr lang="en-US" sz="2200" dirty="0" smtClean="0">
                <a:solidFill>
                  <a:schemeClr val="tx1"/>
                </a:solidFill>
              </a:rPr>
              <a:t>if </a:t>
            </a:r>
            <a:r>
              <a:rPr lang="en-US" sz="2200" i="1" dirty="0">
                <a:solidFill>
                  <a:schemeClr val="tx1"/>
                </a:solidFill>
              </a:rPr>
              <a:t>p</a:t>
            </a:r>
            <a:r>
              <a:rPr lang="en-US" sz="2200" i="1" baseline="-25000" dirty="0">
                <a:solidFill>
                  <a:schemeClr val="tx1"/>
                </a:solidFill>
              </a:rPr>
              <a:t>i </a:t>
            </a:r>
            <a:r>
              <a:rPr lang="en-US" sz="2200" i="1" dirty="0">
                <a:solidFill>
                  <a:schemeClr val="tx1"/>
                </a:solidFill>
              </a:rPr>
              <a:t>= 0 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                </a:t>
            </a:r>
            <a:r>
              <a:rPr lang="en-US" sz="2200" i="1" dirty="0" smtClean="0">
                <a:solidFill>
                  <a:schemeClr val="tx1"/>
                </a:solidFill>
              </a:rPr>
              <a:t>		{ </a:t>
            </a:r>
            <a:r>
              <a:rPr lang="en-US" sz="2200" i="1" dirty="0" err="1">
                <a:solidFill>
                  <a:schemeClr val="tx1"/>
                </a:solidFill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</a:rPr>
              <a:t>i</a:t>
            </a:r>
            <a:r>
              <a:rPr lang="en-US" sz="2200" i="1" baseline="-250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 false;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</a:rPr>
              <a:t>                           </a:t>
            </a:r>
            <a:r>
              <a:rPr lang="en-US" sz="2200" i="1" dirty="0" smtClean="0">
                <a:solidFill>
                  <a:schemeClr val="tx1"/>
                </a:solidFill>
              </a:rPr>
              <a:t>		For </a:t>
            </a:r>
            <a:r>
              <a:rPr lang="en-US" sz="2200" i="1" dirty="0">
                <a:solidFill>
                  <a:schemeClr val="tx1"/>
                </a:solidFill>
              </a:rPr>
              <a:t>all k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out 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), </a:t>
            </a:r>
            <a:r>
              <a:rPr lang="en-US" sz="2200" i="1" dirty="0">
                <a:solidFill>
                  <a:srgbClr val="FF0000"/>
                </a:solidFill>
                <a:sym typeface="Symbol" panose="05050102010706020507" pitchFamily="18" charset="2"/>
              </a:rPr>
              <a:t>send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CANCEL 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) to k;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                   </a:t>
            </a:r>
            <a:r>
              <a:rPr lang="en-US" sz="2200" dirty="0" smtClean="0">
                <a:solidFill>
                  <a:schemeClr val="tx1"/>
                </a:solidFill>
              </a:rPr>
              <a:t>		</a:t>
            </a:r>
            <a:r>
              <a:rPr lang="en-US" sz="2200" i="1" dirty="0" smtClean="0">
                <a:solidFill>
                  <a:schemeClr val="tx1"/>
                </a:solidFill>
              </a:rPr>
              <a:t>out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 </a:t>
            </a:r>
            <a:r>
              <a:rPr lang="ru-RU" sz="2200" i="1" dirty="0">
                <a:solidFill>
                  <a:schemeClr val="tx1"/>
                </a:solidFill>
                <a:cs typeface="Arial" panose="020B0604020202020204" pitchFamily="34" charset="0"/>
              </a:rPr>
              <a:t>Ф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 }</a:t>
            </a:r>
            <a:endParaRPr lang="ru-RU" sz="2200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end 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99"/>
                </a:solidFill>
              </a:rPr>
              <a:t>CANCEL_RECEIVE (j):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000099"/>
                </a:solidFill>
              </a:rPr>
              <a:t>     /* 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 when it receives a cancel from j */</a:t>
            </a:r>
            <a:endParaRPr lang="en-US" sz="2200" i="1" dirty="0">
              <a:solidFill>
                <a:srgbClr val="000099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/>
              <a:t>     </a:t>
            </a:r>
            <a:r>
              <a:rPr lang="en-US" sz="2200" dirty="0" smtClean="0"/>
              <a:t>	</a:t>
            </a:r>
            <a:r>
              <a:rPr lang="en-US" sz="2200" dirty="0" smtClean="0">
                <a:solidFill>
                  <a:schemeClr val="tx1"/>
                </a:solidFill>
              </a:rPr>
              <a:t>if </a:t>
            </a:r>
            <a:r>
              <a:rPr lang="en-US" sz="2200" i="1" dirty="0">
                <a:solidFill>
                  <a:schemeClr val="tx1"/>
                </a:solidFill>
              </a:rPr>
              <a:t>j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in 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) then in 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i="1" dirty="0">
                <a:solidFill>
                  <a:schemeClr val="tx1"/>
                </a:solidFill>
                <a:cs typeface="Arial" panose="020B0604020202020204" pitchFamily="34" charset="0"/>
              </a:rPr>
              <a:t>←</a:t>
            </a:r>
            <a:r>
              <a:rPr lang="en-US" sz="2200" i="1" dirty="0">
                <a:solidFill>
                  <a:schemeClr val="tx1"/>
                </a:solidFill>
              </a:rPr>
              <a:t> in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- {j}; 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247812" name="Object 4"/>
          <p:cNvGraphicFramePr>
            <a:graphicFrameLocks noChangeAspect="1"/>
          </p:cNvGraphicFramePr>
          <p:nvPr/>
        </p:nvGraphicFramePr>
        <p:xfrm>
          <a:off x="1524000" y="1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23" name="Equation" r:id="rId3" imgW="914400" imgH="181440" progId="Equation.DSMT4">
                  <p:embed/>
                </p:oleObj>
              </mc:Choice>
              <mc:Fallback>
                <p:oleObj name="Equation" r:id="rId3" imgW="914400" imgH="181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"/>
                        <a:ext cx="914400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3" name="Object 5"/>
          <p:cNvGraphicFramePr>
            <a:graphicFrameLocks noChangeAspect="1"/>
          </p:cNvGraphicFramePr>
          <p:nvPr/>
        </p:nvGraphicFramePr>
        <p:xfrm>
          <a:off x="1524000" y="1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24" name="Equation" r:id="rId5" imgW="914400" imgH="181440" progId="Equation.DSMT4">
                  <p:embed/>
                </p:oleObj>
              </mc:Choice>
              <mc:Fallback>
                <p:oleObj name="Equation" r:id="rId5" imgW="914400" imgH="181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"/>
                        <a:ext cx="914400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4" name="Object 6"/>
          <p:cNvGraphicFramePr>
            <a:graphicFrameLocks noChangeAspect="1"/>
          </p:cNvGraphicFramePr>
          <p:nvPr/>
        </p:nvGraphicFramePr>
        <p:xfrm>
          <a:off x="1524000" y="1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25" name="Equation" r:id="rId6" imgW="914400" imgH="181440" progId="Equation.DSMT4">
                  <p:embed/>
                </p:oleObj>
              </mc:Choice>
              <mc:Fallback>
                <p:oleObj name="Equation" r:id="rId6" imgW="914400" imgH="1814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"/>
                        <a:ext cx="914400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10744200" cy="54102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FLOOD, ECHO and SHORT control messages use weights (for termination detection).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Data </a:t>
            </a:r>
            <a:r>
              <a:rPr lang="en-US" sz="2400" dirty="0" smtClean="0"/>
              <a:t>structures</a:t>
            </a:r>
            <a:r>
              <a:rPr lang="en-US" sz="2400" dirty="0"/>
              <a:t>:</a:t>
            </a: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</a:t>
            </a:r>
            <a:r>
              <a:rPr lang="en-US" sz="2400" dirty="0" smtClean="0"/>
              <a:t>LS</a:t>
            </a:r>
            <a:r>
              <a:rPr lang="en-US" sz="2400" dirty="0"/>
              <a:t>: array [1..N] of record consisting of:</a:t>
            </a: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</a:t>
            </a:r>
            <a:r>
              <a:rPr lang="en-US" sz="2400" dirty="0" smtClean="0"/>
              <a:t>LS[</a:t>
            </a:r>
            <a:r>
              <a:rPr lang="en-US" sz="2400" dirty="0" err="1" smtClean="0"/>
              <a:t>init</a:t>
            </a:r>
            <a:r>
              <a:rPr lang="en-US" sz="2400" dirty="0"/>
              <a:t>].out  </a:t>
            </a:r>
            <a:r>
              <a:rPr lang="en-US" sz="2400" dirty="0" smtClean="0">
                <a:solidFill>
                  <a:srgbClr val="000099"/>
                </a:solidFill>
              </a:rPr>
              <a:t>	/* </a:t>
            </a:r>
            <a:r>
              <a:rPr lang="en-US" sz="2400" dirty="0">
                <a:solidFill>
                  <a:srgbClr val="000099"/>
                </a:solidFill>
              </a:rPr>
              <a:t>nodes on which 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dirty="0">
                <a:solidFill>
                  <a:srgbClr val="000099"/>
                </a:solidFill>
              </a:rPr>
              <a:t> is waiting in snapshot */</a:t>
            </a: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</a:t>
            </a:r>
            <a:r>
              <a:rPr lang="en-US" sz="2400" dirty="0" smtClean="0"/>
              <a:t>LS[</a:t>
            </a:r>
            <a:r>
              <a:rPr lang="en-US" sz="2400" dirty="0" err="1" smtClean="0"/>
              <a:t>init</a:t>
            </a:r>
            <a:r>
              <a:rPr lang="en-US" sz="2400" dirty="0"/>
              <a:t>].in     </a:t>
            </a:r>
            <a:r>
              <a:rPr lang="en-US" sz="2400" dirty="0" smtClean="0">
                <a:solidFill>
                  <a:srgbClr val="000099"/>
                </a:solidFill>
              </a:rPr>
              <a:t>	/* </a:t>
            </a:r>
            <a:r>
              <a:rPr lang="en-US" sz="2400" dirty="0">
                <a:solidFill>
                  <a:srgbClr val="000099"/>
                </a:solidFill>
              </a:rPr>
              <a:t>nodes waiting on 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dirty="0">
                <a:solidFill>
                  <a:srgbClr val="000099"/>
                </a:solidFill>
              </a:rPr>
              <a:t> in the snapshot </a:t>
            </a:r>
            <a:r>
              <a:rPr lang="en-US" sz="2400" dirty="0" smtClean="0">
                <a:solidFill>
                  <a:srgbClr val="000099"/>
                </a:solidFill>
              </a:rPr>
              <a:t>*/   </a:t>
            </a:r>
            <a:endParaRPr lang="en-US" sz="2400" dirty="0">
              <a:solidFill>
                <a:srgbClr val="000099"/>
              </a:solidFill>
            </a:endParaRP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</a:t>
            </a:r>
            <a:r>
              <a:rPr lang="en-US" sz="2400" dirty="0" smtClean="0"/>
              <a:t>LS[</a:t>
            </a:r>
            <a:r>
              <a:rPr lang="en-US" sz="2400" dirty="0" err="1" smtClean="0"/>
              <a:t>init</a:t>
            </a:r>
            <a:r>
              <a:rPr lang="en-US" sz="2400" dirty="0"/>
              <a:t>].t       </a:t>
            </a:r>
            <a:r>
              <a:rPr lang="en-US" sz="2400" dirty="0" smtClean="0">
                <a:solidFill>
                  <a:srgbClr val="000099"/>
                </a:solidFill>
              </a:rPr>
              <a:t>	/* </a:t>
            </a:r>
            <a:r>
              <a:rPr lang="en-US" sz="2400" dirty="0">
                <a:solidFill>
                  <a:srgbClr val="000099"/>
                </a:solidFill>
              </a:rPr>
              <a:t>time when </a:t>
            </a:r>
            <a:r>
              <a:rPr lang="en-US" sz="2400" i="1" dirty="0" err="1">
                <a:solidFill>
                  <a:srgbClr val="000099"/>
                </a:solidFill>
              </a:rPr>
              <a:t>init</a:t>
            </a:r>
            <a:r>
              <a:rPr lang="en-US" sz="2400" dirty="0">
                <a:solidFill>
                  <a:srgbClr val="000099"/>
                </a:solidFill>
              </a:rPr>
              <a:t> initiated snapshot */</a:t>
            </a: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</a:t>
            </a:r>
            <a:r>
              <a:rPr lang="en-US" sz="2400" dirty="0" smtClean="0"/>
              <a:t>LS[</a:t>
            </a:r>
            <a:r>
              <a:rPr lang="en-US" sz="2400" dirty="0" err="1" smtClean="0"/>
              <a:t>init</a:t>
            </a:r>
            <a:r>
              <a:rPr lang="en-US" sz="2400" dirty="0"/>
              <a:t>].s </a:t>
            </a:r>
            <a:r>
              <a:rPr lang="en-US" sz="2400" dirty="0">
                <a:solidFill>
                  <a:schemeClr val="tx1"/>
                </a:solidFill>
              </a:rPr>
              <a:t>     </a:t>
            </a:r>
            <a:r>
              <a:rPr lang="en-US" sz="2400" dirty="0" smtClean="0">
                <a:solidFill>
                  <a:srgbClr val="000099"/>
                </a:solidFill>
              </a:rPr>
              <a:t>	/* </a:t>
            </a:r>
            <a:r>
              <a:rPr lang="en-US" sz="2400" dirty="0">
                <a:solidFill>
                  <a:srgbClr val="000099"/>
                </a:solidFill>
              </a:rPr>
              <a:t>local blocked state as seen by snapshot */</a:t>
            </a:r>
          </a:p>
          <a:p>
            <a:pPr lvl="2">
              <a:lnSpc>
                <a:spcPct val="130000"/>
              </a:lnSpc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   LS[</a:t>
            </a:r>
            <a:r>
              <a:rPr lang="en-US" sz="2400" dirty="0" err="1" smtClean="0"/>
              <a:t>init</a:t>
            </a:r>
            <a:r>
              <a:rPr lang="en-US" sz="2400" dirty="0"/>
              <a:t>].p      </a:t>
            </a:r>
            <a:r>
              <a:rPr lang="en-US" sz="2400" dirty="0" smtClean="0">
                <a:solidFill>
                  <a:srgbClr val="000099"/>
                </a:solidFill>
              </a:rPr>
              <a:t>	/* </a:t>
            </a:r>
            <a:r>
              <a:rPr lang="en-US" sz="2400" dirty="0">
                <a:solidFill>
                  <a:srgbClr val="000099"/>
                </a:solidFill>
              </a:rPr>
              <a:t>value of </a:t>
            </a:r>
            <a:r>
              <a:rPr lang="en-US" sz="2400" i="1" dirty="0">
                <a:solidFill>
                  <a:srgbClr val="000099"/>
                </a:solidFill>
              </a:rPr>
              <a:t>p</a:t>
            </a:r>
            <a:r>
              <a:rPr lang="en-US" sz="2400" i="1" baseline="-25000" dirty="0">
                <a:solidFill>
                  <a:srgbClr val="000099"/>
                </a:solidFill>
              </a:rPr>
              <a:t>i</a:t>
            </a:r>
            <a:r>
              <a:rPr lang="en-US" sz="2400" dirty="0">
                <a:solidFill>
                  <a:srgbClr val="000099"/>
                </a:solidFill>
              </a:rPr>
              <a:t> as seen in snapshot */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10591800" cy="55626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The distributed WFG is recorded using FLOOD messages in the outward sweep and is examined for deadlocks using ECHO messages in the inward sweep</a:t>
            </a:r>
          </a:p>
          <a:p>
            <a:pPr lvl="3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 Blocked </a:t>
            </a:r>
            <a:r>
              <a:rPr lang="en-US" sz="2400" dirty="0">
                <a:solidFill>
                  <a:srgbClr val="000099"/>
                </a:solidFill>
              </a:rPr>
              <a:t>nodes propagate the </a:t>
            </a:r>
            <a:r>
              <a:rPr lang="en-US" sz="2400" dirty="0" smtClean="0">
                <a:solidFill>
                  <a:srgbClr val="000099"/>
                </a:solidFill>
              </a:rPr>
              <a:t>FLOOD</a:t>
            </a:r>
          </a:p>
          <a:p>
            <a:pPr lvl="3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 Active nodes initiate reduction with ECHO messages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dirty="0"/>
              <a:t>node is reduced if it receives ECHOs along </a:t>
            </a:r>
            <a:r>
              <a:rPr lang="en-US" sz="2400" i="1" dirty="0"/>
              <a:t>p</a:t>
            </a:r>
            <a:r>
              <a:rPr lang="en-US" sz="2400" i="1" baseline="-25000" dirty="0"/>
              <a:t>i</a:t>
            </a:r>
            <a:r>
              <a:rPr lang="en-US" sz="2400" i="1" dirty="0"/>
              <a:t> </a:t>
            </a:r>
            <a:r>
              <a:rPr lang="en-US" sz="2400" dirty="0"/>
              <a:t>out of its </a:t>
            </a:r>
            <a:r>
              <a:rPr lang="en-US" sz="2400" i="1" dirty="0"/>
              <a:t>q</a:t>
            </a:r>
            <a:r>
              <a:rPr lang="en-US" sz="2400" i="1" baseline="-25000" dirty="0"/>
              <a:t>i</a:t>
            </a:r>
            <a:r>
              <a:rPr lang="en-US" sz="2400" dirty="0"/>
              <a:t> outgoing edges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When an ECHO arriving at a node does not unblock the node, its weight is sent directly to the initiator using a SHORT message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If initiator is not reduced but termination is detected, then we have a deadlock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9677400" cy="54102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SNAPSHOT INITIATE</a:t>
            </a: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000099"/>
                </a:solidFill>
              </a:rPr>
              <a:t>/* </a:t>
            </a:r>
            <a:r>
              <a:rPr lang="en-US" sz="2400" dirty="0">
                <a:solidFill>
                  <a:srgbClr val="000099"/>
                </a:solidFill>
              </a:rPr>
              <a:t>Executed by node </a:t>
            </a:r>
            <a:r>
              <a:rPr lang="en-US" sz="2400" i="1" dirty="0" err="1">
                <a:solidFill>
                  <a:srgbClr val="000099"/>
                </a:solidFill>
              </a:rPr>
              <a:t>i</a:t>
            </a:r>
            <a:r>
              <a:rPr lang="en-US" sz="2400" i="1" dirty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</a:rPr>
              <a:t>to detect whether it is deadlocked */</a:t>
            </a: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/>
              <a:t>	</a:t>
            </a:r>
            <a:r>
              <a:rPr lang="en-US" sz="2400" i="1" dirty="0" err="1" smtClean="0">
                <a:solidFill>
                  <a:schemeClr val="tx1"/>
                </a:solidFill>
              </a:rPr>
              <a:t>init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	</a:t>
            </a:r>
            <a:r>
              <a:rPr lang="en-US" sz="2400" i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</a:t>
            </a:r>
            <a:r>
              <a:rPr lang="en-US" sz="2400" i="1" baseline="-25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 0;</a:t>
            </a:r>
            <a:endParaRPr lang="en-US" sz="2400" dirty="0"/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		LS[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].out 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out(</a:t>
            </a:r>
            <a:r>
              <a:rPr lang="en-US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) ;</a:t>
            </a:r>
            <a:endParaRPr lang="en-US" sz="2400" dirty="0">
              <a:solidFill>
                <a:srgbClr val="660033"/>
              </a:solidFill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rgbClr val="660033"/>
                </a:solidFill>
              </a:rPr>
              <a:t>		</a:t>
            </a:r>
            <a:r>
              <a:rPr lang="en-US" sz="2400" dirty="0">
                <a:solidFill>
                  <a:schemeClr val="tx1"/>
                </a:solidFill>
              </a:rPr>
              <a:t>LS[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].in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0;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		LS[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].t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</a:t>
            </a:r>
            <a:r>
              <a:rPr lang="en-US" sz="2400" i="1" baseline="-250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		LS[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].s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true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400" dirty="0">
                <a:solidFill>
                  <a:schemeClr val="tx1"/>
                </a:solidFill>
              </a:rPr>
              <a:t>LS[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].p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p</a:t>
            </a:r>
            <a:r>
              <a:rPr lang="en-US" sz="2400" i="1" baseline="-25000" dirty="0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		send FLOOD(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</a:t>
            </a:r>
            <a:r>
              <a:rPr lang="en-US" sz="2400" i="1" baseline="-250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, 1 / |out(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)|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) to each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j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in 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out(</a:t>
            </a:r>
            <a:r>
              <a:rPr lang="en-US" sz="24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  <a:endParaRPr lang="en-US" sz="2400" dirty="0">
              <a:solidFill>
                <a:srgbClr val="660033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10896599" cy="5638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Tx/>
              <a:buNone/>
            </a:pPr>
            <a:r>
              <a:rPr lang="en-US" sz="2200" dirty="0"/>
              <a:t> </a:t>
            </a: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FLOOD_RECEIVE(</a:t>
            </a:r>
            <a:r>
              <a:rPr lang="en-US" sz="2200" i="1" dirty="0" smtClean="0">
                <a:solidFill>
                  <a:srgbClr val="000099"/>
                </a:solidFill>
              </a:rPr>
              <a:t>j</a:t>
            </a:r>
            <a:r>
              <a:rPr lang="en-US" sz="2200" i="1" dirty="0">
                <a:solidFill>
                  <a:srgbClr val="000099"/>
                </a:solidFill>
              </a:rPr>
              <a:t>, </a:t>
            </a:r>
            <a:r>
              <a:rPr lang="en-US" sz="2200" i="1" dirty="0" err="1">
                <a:solidFill>
                  <a:srgbClr val="000099"/>
                </a:solidFill>
              </a:rPr>
              <a:t>init</a:t>
            </a:r>
            <a:r>
              <a:rPr lang="en-US" sz="2200" i="1" dirty="0">
                <a:solidFill>
                  <a:srgbClr val="000099"/>
                </a:solidFill>
              </a:rPr>
              <a:t>, </a:t>
            </a:r>
            <a:r>
              <a:rPr lang="en-US" sz="2200" i="1" dirty="0" err="1">
                <a:solidFill>
                  <a:srgbClr val="000099"/>
                </a:solidFill>
              </a:rPr>
              <a:t>t_init</a:t>
            </a:r>
            <a:r>
              <a:rPr lang="en-US" sz="2200" i="1" dirty="0">
                <a:solidFill>
                  <a:srgbClr val="000099"/>
                </a:solidFill>
              </a:rPr>
              <a:t>, w</a:t>
            </a:r>
            <a:r>
              <a:rPr lang="en-US" sz="2200" dirty="0">
                <a:solidFill>
                  <a:srgbClr val="000099"/>
                </a:solidFill>
              </a:rPr>
              <a:t>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en-US" sz="2200" dirty="0" smtClean="0">
                <a:solidFill>
                  <a:srgbClr val="000099"/>
                </a:solidFill>
              </a:rPr>
              <a:t>	/* </a:t>
            </a:r>
            <a:r>
              <a:rPr lang="en-US" sz="2200" dirty="0">
                <a:solidFill>
                  <a:srgbClr val="000099"/>
                </a:solidFill>
              </a:rPr>
              <a:t>Executed by node </a:t>
            </a:r>
            <a:r>
              <a:rPr lang="en-US" sz="2200" i="1" dirty="0" err="1">
                <a:solidFill>
                  <a:srgbClr val="000099"/>
                </a:solidFill>
              </a:rPr>
              <a:t>i</a:t>
            </a:r>
            <a:r>
              <a:rPr lang="en-US" sz="2200" i="1" dirty="0">
                <a:solidFill>
                  <a:srgbClr val="000099"/>
                </a:solidFill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on receiving a FLOOD message from </a:t>
            </a:r>
            <a:r>
              <a:rPr lang="en-US" sz="2200" i="1" dirty="0">
                <a:solidFill>
                  <a:srgbClr val="000099"/>
                </a:solidFill>
              </a:rPr>
              <a:t>j</a:t>
            </a:r>
            <a:r>
              <a:rPr lang="en-US" sz="2200" dirty="0">
                <a:solidFill>
                  <a:srgbClr val="000099"/>
                </a:solidFill>
              </a:rPr>
              <a:t> */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200" dirty="0"/>
              <a:t>	 </a:t>
            </a: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LS[</a:t>
            </a:r>
            <a:r>
              <a:rPr lang="en-US" sz="2200" dirty="0" err="1" smtClean="0">
                <a:solidFill>
                  <a:srgbClr val="C00000"/>
                </a:solidFill>
              </a:rPr>
              <a:t>init</a:t>
            </a:r>
            <a:r>
              <a:rPr lang="en-US" sz="2200" dirty="0">
                <a:solidFill>
                  <a:srgbClr val="C00000"/>
                </a:solidFill>
              </a:rPr>
              <a:t>].t &lt; </a:t>
            </a:r>
            <a:r>
              <a:rPr lang="en-US" sz="2200" dirty="0" err="1">
                <a:solidFill>
                  <a:srgbClr val="C00000"/>
                </a:solidFill>
              </a:rPr>
              <a:t>t_init</a:t>
            </a:r>
            <a:r>
              <a:rPr lang="en-US" sz="2200" dirty="0">
                <a:solidFill>
                  <a:srgbClr val="C00000"/>
                </a:solidFill>
              </a:rPr>
              <a:t>  </a:t>
            </a:r>
            <a:r>
              <a:rPr lang="en-US" sz="2200" dirty="0">
                <a:solidFill>
                  <a:srgbClr val="C00000"/>
                </a:solidFill>
                <a:sym typeface="Symbol" panose="05050102010706020507" pitchFamily="18" charset="2"/>
              </a:rPr>
              <a:t>  j  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in(</a:t>
            </a:r>
            <a:r>
              <a:rPr lang="en-US" sz="2200" i="1" dirty="0" err="1">
                <a:solidFill>
                  <a:srgbClr val="C00000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 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/* </a:t>
            </a:r>
            <a:r>
              <a:rPr lang="en-US" sz="2200" dirty="0">
                <a:solidFill>
                  <a:srgbClr val="660033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valid FLOOD, new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 snapshot */</a:t>
            </a:r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</a:t>
            </a:r>
            <a:r>
              <a:rPr lang="en-US" sz="2200" dirty="0" smtClean="0">
                <a:solidFill>
                  <a:schemeClr val="tx1"/>
                </a:solidFill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].out 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out(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;</a:t>
            </a:r>
            <a:r>
              <a:rPr lang="en-US" sz="2200" dirty="0">
                <a:solidFill>
                  <a:srgbClr val="660033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LS[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].in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{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};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</a:t>
            </a:r>
            <a:r>
              <a:rPr lang="en-US" sz="2200" dirty="0" smtClean="0">
                <a:solidFill>
                  <a:schemeClr val="tx1"/>
                </a:solidFill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].t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  <a:r>
              <a:rPr lang="en-US" sz="2200" dirty="0">
                <a:solidFill>
                  <a:schemeClr val="tx1"/>
                </a:solidFill>
              </a:rPr>
              <a:t> LS[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].s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wait</a:t>
            </a:r>
            <a:r>
              <a:rPr lang="en-US" sz="2200" i="1" baseline="-250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				</a:t>
            </a:r>
            <a:r>
              <a:rPr lang="en-US" sz="2200" i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wait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= true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</a:p>
          <a:p>
            <a:pPr lvl="2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</a:rPr>
              <a:t>LS[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].p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p</a:t>
            </a:r>
            <a:r>
              <a:rPr lang="en-US" sz="2200" i="1" baseline="-25000" dirty="0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 lvl="2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send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FLOOD(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 / |out(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)|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each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k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in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out(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lvl="2">
              <a:lnSpc>
                <a:spcPct val="120000"/>
              </a:lnSpc>
              <a:buFontTx/>
              <a:buNone/>
            </a:pPr>
            <a:r>
              <a:rPr lang="en-US" sz="22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			</a:t>
            </a:r>
            <a:r>
              <a:rPr lang="en-US" sz="2200" i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wait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= false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	</a:t>
            </a:r>
            <a:r>
              <a:rPr lang="en-US" sz="2200" dirty="0" smtClean="0">
                <a:solidFill>
                  <a:schemeClr val="tx1"/>
                </a:solidFill>
              </a:rPr>
              <a:t>LS[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].p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0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;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	send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ECHO(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</a:t>
            </a:r>
            <a:r>
              <a:rPr lang="en-US" sz="2200">
                <a:solidFill>
                  <a:schemeClr val="tx1"/>
                </a:solidFill>
                <a:sym typeface="Wingdings" panose="05000000000000000000" pitchFamily="2" charset="2"/>
              </a:rPr>
              <a:t>	</a:t>
            </a:r>
            <a:r>
              <a:rPr lang="en-US" sz="2200" smtClean="0">
                <a:solidFill>
                  <a:schemeClr val="tx1"/>
                </a:solidFill>
                <a:sym typeface="Wingdings" panose="05000000000000000000" pitchFamily="2" charset="2"/>
              </a:rPr>
              <a:t>		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].in  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].in – {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}</a:t>
            </a:r>
            <a:endParaRPr lang="en-US" sz="2200" dirty="0">
              <a:solidFill>
                <a:srgbClr val="660033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7416800" cy="29972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Preliminaries</a:t>
            </a:r>
          </a:p>
        </p:txBody>
      </p:sp>
      <p:sp>
        <p:nvSpPr>
          <p:cNvPr id="234501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914400"/>
            <a:ext cx="9601200" cy="51816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System Model</a:t>
            </a:r>
          </a:p>
          <a:p>
            <a:pPr lvl="2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 </a:t>
            </a:r>
            <a:r>
              <a:rPr lang="en-US" sz="2400" dirty="0">
                <a:solidFill>
                  <a:srgbClr val="000099"/>
                </a:solidFill>
              </a:rPr>
              <a:t>system has only reusable resources</a:t>
            </a:r>
          </a:p>
          <a:p>
            <a:pPr lvl="2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Processes </a:t>
            </a:r>
            <a:r>
              <a:rPr lang="en-US" sz="2400" dirty="0">
                <a:solidFill>
                  <a:srgbClr val="000099"/>
                </a:solidFill>
              </a:rPr>
              <a:t>are allowed only exclusive access to resources</a:t>
            </a:r>
          </a:p>
          <a:p>
            <a:pPr lvl="2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There </a:t>
            </a:r>
            <a:r>
              <a:rPr lang="en-US" sz="2400" dirty="0">
                <a:solidFill>
                  <a:srgbClr val="000099"/>
                </a:solidFill>
              </a:rPr>
              <a:t>is only one copy of each resource </a:t>
            </a:r>
          </a:p>
          <a:p>
            <a:pPr lvl="1">
              <a:lnSpc>
                <a:spcPct val="110000"/>
              </a:lnSpc>
              <a:buFontTx/>
              <a:buNone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Resource </a:t>
            </a:r>
            <a:r>
              <a:rPr lang="en-US" sz="2400" dirty="0"/>
              <a:t>vs. Communication Deadlocks </a:t>
            </a:r>
            <a:endParaRPr lang="en-US" sz="2400" b="0" dirty="0"/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dirty="0"/>
              <a:t>Graph-Theoretic Model</a:t>
            </a:r>
          </a:p>
          <a:p>
            <a:pPr lvl="2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 Wait-For </a:t>
            </a:r>
            <a:r>
              <a:rPr lang="en-US" sz="2400" dirty="0">
                <a:solidFill>
                  <a:srgbClr val="000099"/>
                </a:solidFill>
              </a:rPr>
              <a:t>Graphs</a:t>
            </a:r>
          </a:p>
          <a:p>
            <a:pPr lvl="1">
              <a:lnSpc>
                <a:spcPct val="110000"/>
              </a:lnSpc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762000"/>
            <a:ext cx="10668000" cy="5867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/>
              <a:t> </a:t>
            </a:r>
            <a:r>
              <a:rPr lang="en-US" sz="2200" dirty="0">
                <a:solidFill>
                  <a:srgbClr val="000099"/>
                </a:solidFill>
              </a:rPr>
              <a:t>FLOOD_RECEIVE(</a:t>
            </a:r>
            <a:r>
              <a:rPr lang="en-US" sz="2200" i="1" dirty="0">
                <a:solidFill>
                  <a:srgbClr val="000099"/>
                </a:solidFill>
              </a:rPr>
              <a:t>j, </a:t>
            </a:r>
            <a:r>
              <a:rPr lang="en-US" sz="2200" i="1" dirty="0" err="1">
                <a:solidFill>
                  <a:srgbClr val="000099"/>
                </a:solidFill>
              </a:rPr>
              <a:t>init</a:t>
            </a:r>
            <a:r>
              <a:rPr lang="en-US" sz="2200" i="1" dirty="0">
                <a:solidFill>
                  <a:srgbClr val="000099"/>
                </a:solidFill>
              </a:rPr>
              <a:t>, </a:t>
            </a:r>
            <a:r>
              <a:rPr lang="en-US" sz="2200" i="1" dirty="0" err="1">
                <a:solidFill>
                  <a:srgbClr val="000099"/>
                </a:solidFill>
              </a:rPr>
              <a:t>t_init</a:t>
            </a:r>
            <a:r>
              <a:rPr lang="en-US" sz="2200" i="1" dirty="0">
                <a:solidFill>
                  <a:srgbClr val="000099"/>
                </a:solidFill>
              </a:rPr>
              <a:t>, w</a:t>
            </a:r>
            <a:r>
              <a:rPr lang="en-US" sz="2200" dirty="0">
                <a:solidFill>
                  <a:srgbClr val="000099"/>
                </a:solidFill>
              </a:rPr>
              <a:t>)	/* Contd. */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rgbClr val="C00000"/>
                </a:solidFill>
              </a:rPr>
              <a:t> LS[</a:t>
            </a:r>
            <a:r>
              <a:rPr lang="en-US" sz="2200" dirty="0" err="1">
                <a:solidFill>
                  <a:srgbClr val="C00000"/>
                </a:solidFill>
              </a:rPr>
              <a:t>init</a:t>
            </a:r>
            <a:r>
              <a:rPr lang="en-US" sz="2200" dirty="0">
                <a:solidFill>
                  <a:srgbClr val="C00000"/>
                </a:solidFill>
              </a:rPr>
              <a:t>].t &lt; </a:t>
            </a:r>
            <a:r>
              <a:rPr lang="en-US" sz="2200" dirty="0" err="1">
                <a:solidFill>
                  <a:srgbClr val="C00000"/>
                </a:solidFill>
              </a:rPr>
              <a:t>t_init</a:t>
            </a:r>
            <a:r>
              <a:rPr lang="en-US" sz="2200" dirty="0">
                <a:solidFill>
                  <a:srgbClr val="C00000"/>
                </a:solidFill>
              </a:rPr>
              <a:t>  </a:t>
            </a:r>
            <a:r>
              <a:rPr lang="en-US" sz="2200" dirty="0">
                <a:solidFill>
                  <a:srgbClr val="C00000"/>
                </a:solidFill>
                <a:sym typeface="Symbol" panose="05050102010706020507" pitchFamily="18" charset="2"/>
              </a:rPr>
              <a:t>  j  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in(</a:t>
            </a:r>
            <a:r>
              <a:rPr lang="en-US" sz="2200" i="1" dirty="0" err="1">
                <a:solidFill>
                  <a:srgbClr val="C00000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rgbClr val="660033"/>
                </a:solidFill>
                <a:sym typeface="Wingdings" panose="05000000000000000000" pitchFamily="2" charset="2"/>
              </a:rPr>
              <a:t>/* 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in</a:t>
            </a:r>
            <a:r>
              <a:rPr lang="en-US" sz="2200" dirty="0">
                <a:solidFill>
                  <a:srgbClr val="660033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valid FLOOD, new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 snapshot */</a:t>
            </a:r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send ECHO(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C00000"/>
                </a:solidFill>
              </a:rPr>
              <a:t>LS[</a:t>
            </a:r>
            <a:r>
              <a:rPr lang="en-US" sz="2200" dirty="0" err="1">
                <a:solidFill>
                  <a:srgbClr val="C00000"/>
                </a:solidFill>
              </a:rPr>
              <a:t>init</a:t>
            </a:r>
            <a:r>
              <a:rPr lang="en-US" sz="2200" dirty="0">
                <a:solidFill>
                  <a:srgbClr val="C00000"/>
                </a:solidFill>
              </a:rPr>
              <a:t>].t = </a:t>
            </a:r>
            <a:r>
              <a:rPr lang="en-US" sz="2200" dirty="0" err="1">
                <a:solidFill>
                  <a:srgbClr val="C00000"/>
                </a:solidFill>
              </a:rPr>
              <a:t>t_init</a:t>
            </a:r>
            <a:r>
              <a:rPr lang="en-US" sz="2200" dirty="0">
                <a:solidFill>
                  <a:srgbClr val="C00000"/>
                </a:solidFill>
              </a:rPr>
              <a:t>  </a:t>
            </a:r>
            <a:r>
              <a:rPr lang="en-US" sz="2200" dirty="0">
                <a:solidFill>
                  <a:srgbClr val="C00000"/>
                </a:solidFill>
                <a:sym typeface="Symbol" panose="05050102010706020507" pitchFamily="18" charset="2"/>
              </a:rPr>
              <a:t>  j  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in(</a:t>
            </a:r>
            <a:r>
              <a:rPr lang="en-US" sz="2200" i="1" dirty="0" err="1">
                <a:solidFill>
                  <a:srgbClr val="C00000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 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/* in</a:t>
            </a:r>
            <a:r>
              <a:rPr lang="en-US" sz="2200" dirty="0">
                <a:solidFill>
                  <a:srgbClr val="660033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valid FLOOD, </a:t>
            </a:r>
            <a:r>
              <a:rPr lang="en-US" sz="2200" dirty="0" err="1">
                <a:solidFill>
                  <a:srgbClr val="660033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curr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 snapshot */</a:t>
            </a:r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send ECHO(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C00000"/>
                </a:solidFill>
              </a:rPr>
              <a:t>LS[</a:t>
            </a:r>
            <a:r>
              <a:rPr lang="en-US" sz="2200" dirty="0" err="1">
                <a:solidFill>
                  <a:srgbClr val="C00000"/>
                </a:solidFill>
              </a:rPr>
              <a:t>init</a:t>
            </a:r>
            <a:r>
              <a:rPr lang="en-US" sz="2200" dirty="0">
                <a:solidFill>
                  <a:srgbClr val="C00000"/>
                </a:solidFill>
              </a:rPr>
              <a:t>].t = </a:t>
            </a:r>
            <a:r>
              <a:rPr lang="en-US" sz="2200" dirty="0" err="1">
                <a:solidFill>
                  <a:srgbClr val="C00000"/>
                </a:solidFill>
              </a:rPr>
              <a:t>t_init</a:t>
            </a:r>
            <a:r>
              <a:rPr lang="en-US" sz="2200" dirty="0">
                <a:solidFill>
                  <a:srgbClr val="C00000"/>
                </a:solidFill>
              </a:rPr>
              <a:t>  </a:t>
            </a:r>
            <a:r>
              <a:rPr lang="en-US" sz="2200" dirty="0">
                <a:solidFill>
                  <a:srgbClr val="C00000"/>
                </a:solidFill>
                <a:sym typeface="Symbol" panose="05050102010706020507" pitchFamily="18" charset="2"/>
              </a:rPr>
              <a:t>  j  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in(</a:t>
            </a:r>
            <a:r>
              <a:rPr lang="en-US" sz="2200" i="1" dirty="0" err="1">
                <a:solidFill>
                  <a:srgbClr val="C00000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rgbClr val="660033"/>
                </a:solidFill>
                <a:sym typeface="Wingdings" panose="05000000000000000000" pitchFamily="2" charset="2"/>
              </a:rPr>
              <a:t>/* </a:t>
            </a:r>
            <a:r>
              <a:rPr lang="en-US" sz="2200" dirty="0">
                <a:solidFill>
                  <a:srgbClr val="660033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valid FLOOD, current</a:t>
            </a:r>
            <a:r>
              <a:rPr lang="en-US" sz="2200" dirty="0">
                <a:solidFill>
                  <a:srgbClr val="660033"/>
                </a:solidFill>
                <a:sym typeface="Wingdings" panose="05000000000000000000" pitchFamily="2" charset="2"/>
              </a:rPr>
              <a:t> snapshot */</a:t>
            </a:r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LS[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].s = </a:t>
            </a:r>
            <a:r>
              <a:rPr lang="en-US" sz="2200" i="1" dirty="0">
                <a:solidFill>
                  <a:schemeClr val="tx1"/>
                </a:solidFill>
              </a:rPr>
              <a:t>false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endParaRPr lang="en-US" sz="220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	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send ECHO(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].s =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true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	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].in  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].in U {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} 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	send SHORT(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init.</a:t>
            </a:r>
            <a:endParaRPr lang="en-US" sz="2200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7416800" cy="29972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762000"/>
            <a:ext cx="10591800" cy="5791200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/>
              <a:t> </a:t>
            </a:r>
            <a:r>
              <a:rPr lang="en-US" sz="2200" dirty="0">
                <a:solidFill>
                  <a:srgbClr val="000099"/>
                </a:solidFill>
              </a:rPr>
              <a:t>ECHO_RECEIVE(</a:t>
            </a:r>
            <a:r>
              <a:rPr lang="en-US" sz="2200" i="1" dirty="0">
                <a:solidFill>
                  <a:srgbClr val="000099"/>
                </a:solidFill>
              </a:rPr>
              <a:t>j, </a:t>
            </a:r>
            <a:r>
              <a:rPr lang="en-US" sz="2200" i="1" dirty="0" err="1">
                <a:solidFill>
                  <a:srgbClr val="000099"/>
                </a:solidFill>
              </a:rPr>
              <a:t>init</a:t>
            </a:r>
            <a:r>
              <a:rPr lang="en-US" sz="2200" i="1" dirty="0">
                <a:solidFill>
                  <a:srgbClr val="000099"/>
                </a:solidFill>
              </a:rPr>
              <a:t>, </a:t>
            </a:r>
            <a:r>
              <a:rPr lang="en-US" sz="2200" i="1" dirty="0" err="1">
                <a:solidFill>
                  <a:srgbClr val="000099"/>
                </a:solidFill>
              </a:rPr>
              <a:t>t_init</a:t>
            </a:r>
            <a:r>
              <a:rPr lang="en-US" sz="2200" i="1" dirty="0">
                <a:solidFill>
                  <a:srgbClr val="000099"/>
                </a:solidFill>
              </a:rPr>
              <a:t>, w</a:t>
            </a:r>
            <a:r>
              <a:rPr lang="en-US" sz="2200" dirty="0">
                <a:solidFill>
                  <a:srgbClr val="000099"/>
                </a:solidFill>
              </a:rPr>
              <a:t>)	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/>
              <a:t> </a:t>
            </a:r>
            <a:r>
              <a:rPr lang="en-US" sz="2200" dirty="0">
                <a:solidFill>
                  <a:srgbClr val="FF0000"/>
                </a:solidFill>
              </a:rPr>
              <a:t>LS[</a:t>
            </a:r>
            <a:r>
              <a:rPr lang="en-US" sz="2200" dirty="0" err="1">
                <a:solidFill>
                  <a:srgbClr val="FF0000"/>
                </a:solidFill>
              </a:rPr>
              <a:t>init</a:t>
            </a:r>
            <a:r>
              <a:rPr lang="en-US" sz="2200" dirty="0">
                <a:solidFill>
                  <a:srgbClr val="FF0000"/>
                </a:solidFill>
              </a:rPr>
              <a:t>].t &gt; </a:t>
            </a:r>
            <a:r>
              <a:rPr lang="en-US" sz="2200" dirty="0" err="1">
                <a:solidFill>
                  <a:srgbClr val="FF0000"/>
                </a:solidFill>
              </a:rPr>
              <a:t>t_init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discard the ECHO message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rgbClr val="FF0000"/>
                </a:solidFill>
              </a:rPr>
              <a:t> LS[</a:t>
            </a:r>
            <a:r>
              <a:rPr lang="en-US" sz="2200" dirty="0" err="1">
                <a:solidFill>
                  <a:srgbClr val="FF0000"/>
                </a:solidFill>
              </a:rPr>
              <a:t>init</a:t>
            </a:r>
            <a:r>
              <a:rPr lang="en-US" sz="2200" dirty="0">
                <a:solidFill>
                  <a:srgbClr val="FF0000"/>
                </a:solidFill>
              </a:rPr>
              <a:t>].t &lt; </a:t>
            </a:r>
            <a:r>
              <a:rPr lang="en-US" sz="2200" dirty="0" err="1">
                <a:solidFill>
                  <a:srgbClr val="FF0000"/>
                </a:solidFill>
              </a:rPr>
              <a:t>t_init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cannot happen – echo for unseen snapshot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rgbClr val="FF0000"/>
                </a:solidFill>
              </a:rPr>
              <a:t> LS[</a:t>
            </a:r>
            <a:r>
              <a:rPr lang="en-US" sz="2200" dirty="0" err="1">
                <a:solidFill>
                  <a:srgbClr val="FF0000"/>
                </a:solidFill>
              </a:rPr>
              <a:t>init</a:t>
            </a:r>
            <a:r>
              <a:rPr lang="en-US" sz="2200" dirty="0">
                <a:solidFill>
                  <a:srgbClr val="FF0000"/>
                </a:solidFill>
              </a:rPr>
              <a:t>].t = </a:t>
            </a:r>
            <a:r>
              <a:rPr lang="en-US" sz="2200" dirty="0" err="1">
                <a:solidFill>
                  <a:srgbClr val="FF0000"/>
                </a:solidFill>
              </a:rPr>
              <a:t>t_init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 		</a:t>
            </a:r>
            <a:r>
              <a:rPr lang="en-US" sz="2200" dirty="0">
                <a:solidFill>
                  <a:srgbClr val="000099"/>
                </a:solidFill>
                <a:sym typeface="Wingdings" panose="05000000000000000000" pitchFamily="2" charset="2"/>
              </a:rPr>
              <a:t>/* ECHO for</a:t>
            </a:r>
            <a:r>
              <a:rPr lang="en-US" sz="2200" dirty="0">
                <a:solidFill>
                  <a:srgbClr val="000099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current</a:t>
            </a:r>
            <a:r>
              <a:rPr lang="en-US" sz="2200" dirty="0">
                <a:solidFill>
                  <a:srgbClr val="000099"/>
                </a:solidFill>
                <a:sym typeface="Wingdings" panose="05000000000000000000" pitchFamily="2" charset="2"/>
              </a:rPr>
              <a:t> snapshot */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].out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 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].out – {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j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} 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].s</a:t>
            </a:r>
            <a:r>
              <a:rPr lang="en-US" sz="2200" dirty="0">
                <a:solidFill>
                  <a:schemeClr val="tx1"/>
                </a:solidFill>
              </a:rPr>
              <a:t> = </a:t>
            </a:r>
            <a:r>
              <a:rPr lang="en-US" sz="2200" i="1" dirty="0">
                <a:solidFill>
                  <a:schemeClr val="tx1"/>
                </a:solidFill>
              </a:rPr>
              <a:t>false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send SHORT(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].s =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true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].p  LS[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].p – 1 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].p = 0 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 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].s  false 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 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= 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  declare not deadlocked; exit;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  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send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ECHO(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 / |LS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[</a:t>
            </a:r>
            <a:r>
              <a:rPr lang="en-US" sz="2200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].in|) to 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k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LS[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in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sym typeface="Wingdings" panose="05000000000000000000" pitchFamily="2" charset="2"/>
              </a:rPr>
              <a:t>	LS[</a:t>
            </a:r>
            <a:r>
              <a:rPr lang="en-US" sz="22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].p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 0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send SHORT(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t_init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, w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) to </a:t>
            </a:r>
            <a:r>
              <a:rPr lang="en-US" sz="2200" i="1" dirty="0" err="1">
                <a:solidFill>
                  <a:schemeClr val="tx1"/>
                </a:solidFill>
                <a:sym typeface="Wingdings" panose="05000000000000000000" pitchFamily="2" charset="2"/>
              </a:rPr>
              <a:t>init</a:t>
            </a:r>
            <a:r>
              <a:rPr lang="en-US" sz="2200" i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Algorithm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914400"/>
            <a:ext cx="9601200" cy="5334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FontTx/>
              <a:buNone/>
            </a:pPr>
            <a:r>
              <a:rPr lang="en-US" sz="2400" dirty="0"/>
              <a:t> </a:t>
            </a:r>
            <a:r>
              <a:rPr lang="en-US" sz="2400" dirty="0">
                <a:solidFill>
                  <a:srgbClr val="000099"/>
                </a:solidFill>
              </a:rPr>
              <a:t>SHORT_RECEIVE(</a:t>
            </a:r>
            <a:r>
              <a:rPr lang="en-US" sz="2400" i="1" dirty="0" err="1">
                <a:solidFill>
                  <a:srgbClr val="000099"/>
                </a:solidFill>
              </a:rPr>
              <a:t>init</a:t>
            </a:r>
            <a:r>
              <a:rPr lang="en-US" sz="2400" i="1" dirty="0">
                <a:solidFill>
                  <a:srgbClr val="000099"/>
                </a:solidFill>
              </a:rPr>
              <a:t>, </a:t>
            </a:r>
            <a:r>
              <a:rPr lang="en-US" sz="2400" i="1" dirty="0" err="1">
                <a:solidFill>
                  <a:srgbClr val="000099"/>
                </a:solidFill>
              </a:rPr>
              <a:t>t_init</a:t>
            </a:r>
            <a:r>
              <a:rPr lang="en-US" sz="2400" i="1" dirty="0">
                <a:solidFill>
                  <a:srgbClr val="000099"/>
                </a:solidFill>
              </a:rPr>
              <a:t>, w</a:t>
            </a:r>
            <a:r>
              <a:rPr lang="en-US" sz="2400" dirty="0">
                <a:solidFill>
                  <a:srgbClr val="000099"/>
                </a:solidFill>
              </a:rPr>
              <a:t>)	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/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t_init</a:t>
            </a:r>
            <a:r>
              <a:rPr lang="en-US" sz="2400" i="1" dirty="0">
                <a:solidFill>
                  <a:srgbClr val="FF0000"/>
                </a:solidFill>
              </a:rPr>
              <a:t> &lt; </a:t>
            </a:r>
            <a:r>
              <a:rPr lang="en-US" sz="2400" i="1" dirty="0" err="1">
                <a:solidFill>
                  <a:srgbClr val="FF0000"/>
                </a:solidFill>
              </a:rPr>
              <a:t>t_block</a:t>
            </a:r>
            <a:r>
              <a:rPr lang="en-US" sz="2400" i="1" baseline="-250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discard the message (outdated)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t_init</a:t>
            </a:r>
            <a:r>
              <a:rPr lang="en-US" sz="2400" i="1" dirty="0">
                <a:solidFill>
                  <a:srgbClr val="FF0000"/>
                </a:solidFill>
              </a:rPr>
              <a:t> &gt; </a:t>
            </a:r>
            <a:r>
              <a:rPr lang="en-US" sz="2400" i="1" dirty="0" err="1">
                <a:solidFill>
                  <a:srgbClr val="FF0000"/>
                </a:solidFill>
              </a:rPr>
              <a:t>t_block</a:t>
            </a:r>
            <a:r>
              <a:rPr lang="en-US" sz="2400" i="1" baseline="-250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not possible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t_init</a:t>
            </a:r>
            <a:r>
              <a:rPr lang="en-US" sz="2400" i="1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t_block</a:t>
            </a:r>
            <a:r>
              <a:rPr lang="en-US" sz="2400" i="1" baseline="-250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dirty="0">
                <a:solidFill>
                  <a:srgbClr val="FF0000"/>
                </a:solidFill>
              </a:rPr>
              <a:t>LS[</a:t>
            </a:r>
            <a:r>
              <a:rPr lang="en-US" sz="2400" dirty="0" err="1">
                <a:solidFill>
                  <a:srgbClr val="FF0000"/>
                </a:solidFill>
              </a:rPr>
              <a:t>init</a:t>
            </a:r>
            <a:r>
              <a:rPr lang="en-US" sz="2400" dirty="0">
                <a:solidFill>
                  <a:srgbClr val="FF0000"/>
                </a:solidFill>
              </a:rPr>
              <a:t>].s = </a:t>
            </a:r>
            <a:r>
              <a:rPr lang="en-US" sz="2400" i="1" dirty="0">
                <a:solidFill>
                  <a:srgbClr val="FF0000"/>
                </a:solidFill>
              </a:rPr>
              <a:t>false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 discard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t_init</a:t>
            </a:r>
            <a:r>
              <a:rPr lang="en-US" sz="2400" i="1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t_block</a:t>
            </a:r>
            <a:r>
              <a:rPr lang="en-US" sz="2400" i="1" baseline="-250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dirty="0">
                <a:solidFill>
                  <a:srgbClr val="FF0000"/>
                </a:solidFill>
              </a:rPr>
              <a:t>LS[</a:t>
            </a:r>
            <a:r>
              <a:rPr lang="en-US" sz="2400" dirty="0" err="1">
                <a:solidFill>
                  <a:srgbClr val="FF0000"/>
                </a:solidFill>
              </a:rPr>
              <a:t>init</a:t>
            </a:r>
            <a:r>
              <a:rPr lang="en-US" sz="2400" dirty="0">
                <a:solidFill>
                  <a:srgbClr val="FF0000"/>
                </a:solidFill>
              </a:rPr>
              <a:t>].s = </a:t>
            </a:r>
            <a:r>
              <a:rPr lang="en-US" sz="2400" i="1" dirty="0">
                <a:solidFill>
                  <a:srgbClr val="FF0000"/>
                </a:solidFill>
              </a:rPr>
              <a:t>true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</a:t>
            </a:r>
            <a:r>
              <a:rPr lang="en-US" sz="2400" baseline="-250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w</a:t>
            </a:r>
            <a:r>
              <a:rPr lang="en-US" sz="2400" baseline="-250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+ w ;</a:t>
            </a:r>
          </a:p>
          <a:p>
            <a:pPr lvl="1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sym typeface="Wingdings" panose="05000000000000000000" pitchFamily="2" charset="2"/>
              </a:rPr>
              <a:t>w</a:t>
            </a:r>
            <a:r>
              <a:rPr lang="en-US" sz="2400" baseline="-25000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 = 1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declare deadlock and abort.</a:t>
            </a:r>
          </a:p>
          <a:p>
            <a:pPr lvl="1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	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Deadlock Handling Strategies</a:t>
            </a:r>
          </a:p>
        </p:txBody>
      </p:sp>
      <p:sp>
        <p:nvSpPr>
          <p:cNvPr id="235525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9144000" cy="27432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Deadlock Prevention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Deadlock </a:t>
            </a:r>
            <a:r>
              <a:rPr lang="en-US" sz="2400" dirty="0"/>
              <a:t>Avoidance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Deadlock </a:t>
            </a:r>
            <a:r>
              <a:rPr lang="en-US" sz="2400" dirty="0"/>
              <a:t>Detection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924800" cy="762000"/>
          </a:xfrm>
        </p:spPr>
        <p:txBody>
          <a:bodyPr>
            <a:normAutofit/>
          </a:bodyPr>
          <a:lstStyle/>
          <a:p>
            <a:r>
              <a:rPr lang="en-US" dirty="0"/>
              <a:t>Issues in Deadlock Detection &amp; Resolution</a:t>
            </a:r>
          </a:p>
        </p:txBody>
      </p:sp>
      <p:sp>
        <p:nvSpPr>
          <p:cNvPr id="236550" name="Rectangle 6"/>
          <p:cNvSpPr>
            <a:spLocks noChangeArrowheads="1"/>
          </p:cNvSpPr>
          <p:nvPr/>
        </p:nvSpPr>
        <p:spPr bwMode="auto">
          <a:xfrm>
            <a:off x="762000" y="1143000"/>
            <a:ext cx="7467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rgbClr val="25259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Detection</a:t>
            </a:r>
          </a:p>
          <a:p>
            <a:pPr lvl="1">
              <a:lnSpc>
                <a:spcPct val="130000"/>
              </a:lnSpc>
            </a:pPr>
            <a:r>
              <a:rPr lang="en-US" sz="2400" dirty="0">
                <a:solidFill>
                  <a:srgbClr val="000099"/>
                </a:solidFill>
                <a:effectLst/>
                <a:latin typeface="Arial Narrow" panose="020B0606020202030204" pitchFamily="34" charset="0"/>
              </a:rPr>
              <a:t>Progress: No undetected deadlocks</a:t>
            </a:r>
          </a:p>
          <a:p>
            <a:pPr lvl="1">
              <a:lnSpc>
                <a:spcPct val="130000"/>
              </a:lnSpc>
            </a:pPr>
            <a:r>
              <a:rPr lang="en-US" sz="2400" dirty="0">
                <a:solidFill>
                  <a:srgbClr val="000099"/>
                </a:solidFill>
                <a:effectLst/>
                <a:latin typeface="Arial Narrow" panose="020B0606020202030204" pitchFamily="34" charset="0"/>
              </a:rPr>
              <a:t>Safety: No false deadlocks</a:t>
            </a: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Resolution</a:t>
            </a:r>
            <a:endParaRPr lang="en-US" dirty="0"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>
              <a:lnSpc>
                <a:spcPct val="130000"/>
              </a:lnSpc>
              <a:buFontTx/>
              <a:buNone/>
            </a:pPr>
            <a:endParaRPr lang="en-US" dirty="0"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762000"/>
          </a:xfrm>
        </p:spPr>
        <p:txBody>
          <a:bodyPr>
            <a:normAutofit/>
          </a:bodyPr>
          <a:lstStyle/>
          <a:p>
            <a:r>
              <a:rPr lang="en-US" sz="3500" dirty="0"/>
              <a:t>Control Organization for Deadlock Detection 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8839200" cy="47244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Centralized Control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Distributed Control</a:t>
            </a:r>
          </a:p>
          <a:p>
            <a:pPr marL="342900" indent="-342900">
              <a:lnSpc>
                <a:spcPct val="4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Hierarchical Control</a:t>
            </a:r>
          </a:p>
          <a:p>
            <a:pPr lvl="1">
              <a:lnSpc>
                <a:spcPct val="3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92900" y="1524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Centralized Deadlock-Detection Algorithms 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9200"/>
            <a:ext cx="9067800" cy="50292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The Completely Centralized Algorithm 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Ho-</a:t>
            </a:r>
            <a:r>
              <a:rPr lang="en-US" sz="2400" dirty="0" err="1"/>
              <a:t>Ramamoorthy</a:t>
            </a:r>
            <a:r>
              <a:rPr lang="en-US" sz="2400" dirty="0"/>
              <a:t> Algorithms</a:t>
            </a:r>
          </a:p>
          <a:p>
            <a:pPr lvl="3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 </a:t>
            </a:r>
            <a:r>
              <a:rPr lang="en-US" sz="2400" dirty="0">
                <a:solidFill>
                  <a:srgbClr val="000099"/>
                </a:solidFill>
              </a:rPr>
              <a:t>Two-Phase Algorithm</a:t>
            </a:r>
          </a:p>
          <a:p>
            <a:pPr lvl="3">
              <a:lnSpc>
                <a:spcPct val="11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 </a:t>
            </a:r>
            <a:r>
              <a:rPr lang="en-US" sz="2400" dirty="0">
                <a:solidFill>
                  <a:srgbClr val="000099"/>
                </a:solidFill>
              </a:rPr>
              <a:t>One-phase Algorithm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1" y="152400"/>
            <a:ext cx="7772400" cy="762000"/>
          </a:xfrm>
        </p:spPr>
        <p:txBody>
          <a:bodyPr>
            <a:normAutofit/>
          </a:bodyPr>
          <a:lstStyle/>
          <a:p>
            <a:r>
              <a:rPr lang="en-US"/>
              <a:t>Distributed Deadlock-Detection Algorithms 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1066800"/>
            <a:ext cx="10744199" cy="54102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A Path-Pushing Algorithm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 </a:t>
            </a:r>
            <a:r>
              <a:rPr lang="en-US" sz="2400" dirty="0">
                <a:solidFill>
                  <a:srgbClr val="000099"/>
                </a:solidFill>
              </a:rPr>
              <a:t>site waits for deadlock-related information from other sites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The </a:t>
            </a:r>
            <a:r>
              <a:rPr lang="en-US" sz="2400" dirty="0">
                <a:solidFill>
                  <a:srgbClr val="000099"/>
                </a:solidFill>
              </a:rPr>
              <a:t>site combines the received information with its local TWF graph to build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746483" lvl="2" indent="0">
              <a:lnSpc>
                <a:spcPct val="120000"/>
              </a:lnSpc>
              <a:buClr>
                <a:srgbClr val="000099"/>
              </a:buClr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  an </a:t>
            </a:r>
            <a:r>
              <a:rPr lang="en-US" sz="2400" dirty="0">
                <a:solidFill>
                  <a:srgbClr val="000099"/>
                </a:solidFill>
              </a:rPr>
              <a:t>updated TWF graph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 For </a:t>
            </a:r>
            <a:r>
              <a:rPr lang="en-US" sz="2400" dirty="0">
                <a:solidFill>
                  <a:srgbClr val="000099"/>
                </a:solidFill>
              </a:rPr>
              <a:t>all cycles ‘EX -&gt; T1 -&gt; T2 -&gt; Ex’ which contains the node ‘Ex’, the site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1119726" lvl="3" indent="0">
              <a:lnSpc>
                <a:spcPct val="120000"/>
              </a:lnSpc>
              <a:buClr>
                <a:srgbClr val="000099"/>
              </a:buClr>
              <a:buNone/>
            </a:pPr>
            <a:r>
              <a:rPr lang="en-US" sz="2400" dirty="0" smtClean="0">
                <a:solidFill>
                  <a:srgbClr val="000099"/>
                </a:solidFill>
              </a:rPr>
              <a:t>transmits </a:t>
            </a:r>
            <a:r>
              <a:rPr lang="en-US" sz="2400" dirty="0">
                <a:solidFill>
                  <a:srgbClr val="000099"/>
                </a:solidFill>
              </a:rPr>
              <a:t>them in string form ‘Ex, T1, T2, Ex’ to all other sites where a sub-transaction of T2 is waiting to receive a message from the sub-transaction of T2 at that site</a:t>
            </a:r>
          </a:p>
          <a:p>
            <a:pPr lvl="1">
              <a:lnSpc>
                <a:spcPct val="12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  <a:buFontTx/>
              <a:buNone/>
            </a:pPr>
            <a:endParaRPr lang="en-US" sz="2400" dirty="0"/>
          </a:p>
          <a:p>
            <a:pPr lvl="1">
              <a:lnSpc>
                <a:spcPct val="120000"/>
              </a:lnSpc>
              <a:buFontTx/>
              <a:buNone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144571"/>
            <a:ext cx="8001000" cy="762000"/>
          </a:xfrm>
        </p:spPr>
        <p:txBody>
          <a:bodyPr/>
          <a:lstStyle/>
          <a:p>
            <a:r>
              <a:rPr lang="en-US" sz="3500" dirty="0" err="1"/>
              <a:t>Chandy</a:t>
            </a:r>
            <a:r>
              <a:rPr lang="en-US" sz="3500" dirty="0"/>
              <a:t> et al.’s Edge-Chasing Algorithm 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066800"/>
            <a:ext cx="9525000" cy="533400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  <a:buFontTx/>
              <a:buNone/>
            </a:pPr>
            <a:r>
              <a:rPr lang="en-US" sz="2400" u="sng" dirty="0">
                <a:solidFill>
                  <a:srgbClr val="000099"/>
                </a:solidFill>
                <a:sym typeface="Symbol" panose="05050102010706020507" pitchFamily="18" charset="2"/>
              </a:rPr>
              <a:t>To determine if a blocked process is deadlocked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 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if P</a:t>
            </a:r>
            <a:r>
              <a:rPr 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i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is locally dependent on itself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    then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declare a deadlock 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    else for all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j</a:t>
            </a:r>
            <a:r>
              <a:rPr 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and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r>
              <a:rPr 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such that</a:t>
            </a:r>
          </a:p>
          <a:p>
            <a:pPr lvl="2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       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(a) </a:t>
            </a:r>
            <a:r>
              <a:rPr lang="en-US" sz="2400" dirty="0" smtClean="0">
                <a:solidFill>
                  <a:srgbClr val="000099"/>
                </a:solidFill>
                <a:sym typeface="Symbol" panose="05050102010706020507" pitchFamily="18" charset="2"/>
              </a:rPr>
              <a:t> P</a:t>
            </a:r>
            <a:r>
              <a:rPr lang="en-US" sz="2400" baseline="-25000" dirty="0" smtClean="0">
                <a:solidFill>
                  <a:srgbClr val="000099"/>
                </a:solidFill>
                <a:sym typeface="Symbol" panose="05050102010706020507" pitchFamily="18" charset="2"/>
              </a:rPr>
              <a:t>i</a:t>
            </a:r>
            <a:r>
              <a:rPr lang="en-US" sz="2400" dirty="0" smtClean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is locally dependent upon 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j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, and</a:t>
            </a:r>
          </a:p>
          <a:p>
            <a:pPr lvl="2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          (b) 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j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is waiting on 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k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, and</a:t>
            </a:r>
          </a:p>
          <a:p>
            <a:pPr lvl="2">
              <a:lnSpc>
                <a:spcPct val="140000"/>
              </a:lnSpc>
              <a:buFontTx/>
              <a:buNone/>
            </a:pP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          (c) 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j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and 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k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are on different sites,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                     send 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probe (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, j, k)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to the home site of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Algorithm Contd..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762000"/>
            <a:ext cx="10744199" cy="5715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2200" u="sng" dirty="0">
                <a:solidFill>
                  <a:srgbClr val="000099"/>
                </a:solidFill>
                <a:sym typeface="Symbol" panose="05050102010706020507" pitchFamily="18" charset="2"/>
              </a:rPr>
              <a:t>On the receipt of </a:t>
            </a:r>
            <a:r>
              <a:rPr lang="en-US" sz="2200" i="1" u="sng" dirty="0">
                <a:solidFill>
                  <a:srgbClr val="000099"/>
                </a:solidFill>
                <a:sym typeface="Symbol" panose="05050102010706020507" pitchFamily="18" charset="2"/>
              </a:rPr>
              <a:t>probe (</a:t>
            </a:r>
            <a:r>
              <a:rPr lang="en-US" sz="2200" i="1" u="sng" dirty="0" err="1">
                <a:solidFill>
                  <a:srgbClr val="000099"/>
                </a:solidFill>
                <a:sym typeface="Symbol" panose="05050102010706020507" pitchFamily="18" charset="2"/>
              </a:rPr>
              <a:t>i</a:t>
            </a:r>
            <a:r>
              <a:rPr lang="en-US" sz="2200" i="1" u="sng" dirty="0">
                <a:solidFill>
                  <a:srgbClr val="000099"/>
                </a:solidFill>
                <a:sym typeface="Symbol" panose="05050102010706020507" pitchFamily="18" charset="2"/>
              </a:rPr>
              <a:t>, j, k), </a:t>
            </a:r>
            <a:r>
              <a:rPr lang="en-US" sz="2200" u="sng" dirty="0">
                <a:solidFill>
                  <a:srgbClr val="000099"/>
                </a:solidFill>
                <a:sym typeface="Symbol" panose="05050102010706020507" pitchFamily="18" charset="2"/>
              </a:rPr>
              <a:t>the site takes the </a:t>
            </a:r>
            <a:r>
              <a:rPr lang="en-US" sz="2200" u="sng" dirty="0" err="1">
                <a:solidFill>
                  <a:srgbClr val="000099"/>
                </a:solidFill>
                <a:sym typeface="Symbol" panose="05050102010706020507" pitchFamily="18" charset="2"/>
              </a:rPr>
              <a:t>foll</a:t>
            </a:r>
            <a:r>
              <a:rPr lang="en-US" sz="2200" u="sng" dirty="0">
                <a:solidFill>
                  <a:srgbClr val="000099"/>
                </a:solidFill>
                <a:sym typeface="Symbol" panose="05050102010706020507" pitchFamily="18" charset="2"/>
              </a:rPr>
              <a:t>. actions: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endParaRPr lang="en-US" sz="2200" baseline="30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if   (a)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k</a:t>
            </a:r>
            <a:r>
              <a:rPr lang="en-US" sz="2200" dirty="0">
                <a:solidFill>
                  <a:schemeClr val="tx1"/>
                </a:solidFill>
              </a:rPr>
              <a:t> is blocked, and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(b) </a:t>
            </a:r>
            <a:r>
              <a:rPr lang="en-US" sz="2200" i="1" dirty="0" err="1">
                <a:solidFill>
                  <a:schemeClr val="tx1"/>
                </a:solidFill>
              </a:rPr>
              <a:t>dependent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dirty="0">
                <a:solidFill>
                  <a:schemeClr val="tx1"/>
                </a:solidFill>
              </a:rPr>
              <a:t> is false, and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(c)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k</a:t>
            </a:r>
            <a:r>
              <a:rPr lang="en-US" sz="2200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has not replied to all requests of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j</a:t>
            </a:r>
            <a:r>
              <a:rPr lang="en-US" sz="2200" dirty="0">
                <a:solidFill>
                  <a:schemeClr val="tx1"/>
                </a:solidFill>
              </a:rPr>
              <a:t>,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then  begin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</a:t>
            </a:r>
            <a:r>
              <a:rPr lang="en-US" sz="2200" i="1" dirty="0" err="1">
                <a:solidFill>
                  <a:schemeClr val="tx1"/>
                </a:solidFill>
              </a:rPr>
              <a:t>dependent</a:t>
            </a:r>
            <a:r>
              <a:rPr lang="en-US" sz="2200" i="1" baseline="-25000" dirty="0" err="1">
                <a:solidFill>
                  <a:schemeClr val="tx1"/>
                </a:solidFill>
              </a:rPr>
              <a:t>k</a:t>
            </a:r>
            <a:r>
              <a:rPr lang="en-US" sz="22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) </a:t>
            </a:r>
            <a:r>
              <a:rPr lang="en-US" sz="2200" dirty="0">
                <a:solidFill>
                  <a:schemeClr val="tx1"/>
                </a:solidFill>
              </a:rPr>
              <a:t>= true;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if k = </a:t>
            </a:r>
            <a:r>
              <a:rPr lang="en-US" sz="2200" dirty="0" err="1">
                <a:solidFill>
                  <a:schemeClr val="tx1"/>
                </a:solidFill>
              </a:rPr>
              <a:t>i</a:t>
            </a:r>
            <a:r>
              <a:rPr lang="en-US" sz="2200" dirty="0">
                <a:solidFill>
                  <a:schemeClr val="tx1"/>
                </a:solidFill>
              </a:rPr>
              <a:t> then declare that </a:t>
            </a:r>
            <a:r>
              <a:rPr lang="en-US" sz="2200" dirty="0">
                <a:solidFill>
                  <a:srgbClr val="FF0000"/>
                </a:solidFill>
              </a:rPr>
              <a:t>P</a:t>
            </a:r>
            <a:r>
              <a:rPr lang="en-US" sz="2200" baseline="-25000" dirty="0">
                <a:solidFill>
                  <a:srgbClr val="FF0000"/>
                </a:solidFill>
              </a:rPr>
              <a:t>i</a:t>
            </a:r>
            <a:r>
              <a:rPr lang="en-US" sz="2200" dirty="0">
                <a:solidFill>
                  <a:srgbClr val="FF0000"/>
                </a:solidFill>
              </a:rPr>
              <a:t> is deadlocked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else for all P</a:t>
            </a:r>
            <a:r>
              <a:rPr lang="en-US" sz="2200" baseline="-25000" dirty="0">
                <a:solidFill>
                  <a:schemeClr val="tx1"/>
                </a:solidFill>
              </a:rPr>
              <a:t>m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n</a:t>
            </a:r>
            <a:r>
              <a:rPr lang="en-US" sz="2200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such that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        (</a:t>
            </a:r>
            <a:r>
              <a:rPr lang="en-US" sz="2200" dirty="0" err="1">
                <a:solidFill>
                  <a:srgbClr val="000099"/>
                </a:solidFill>
              </a:rPr>
              <a:t>i</a:t>
            </a:r>
            <a:r>
              <a:rPr lang="en-US" sz="2200" dirty="0">
                <a:solidFill>
                  <a:srgbClr val="000099"/>
                </a:solidFill>
              </a:rPr>
              <a:t>) </a:t>
            </a:r>
            <a:r>
              <a:rPr lang="en-US" sz="2200" dirty="0" err="1">
                <a:solidFill>
                  <a:srgbClr val="000099"/>
                </a:solidFill>
              </a:rPr>
              <a:t>P</a:t>
            </a:r>
            <a:r>
              <a:rPr lang="en-US" sz="2200" baseline="-25000" dirty="0" err="1">
                <a:solidFill>
                  <a:srgbClr val="000099"/>
                </a:solidFill>
              </a:rPr>
              <a:t>k</a:t>
            </a:r>
            <a:r>
              <a:rPr lang="en-US" sz="2200" baseline="-25000" dirty="0">
                <a:solidFill>
                  <a:srgbClr val="000099"/>
                </a:solidFill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is locally dependent upon P</a:t>
            </a:r>
            <a:r>
              <a:rPr lang="en-US" sz="2200" baseline="-25000" dirty="0">
                <a:solidFill>
                  <a:srgbClr val="000099"/>
                </a:solidFill>
              </a:rPr>
              <a:t>m</a:t>
            </a:r>
            <a:r>
              <a:rPr lang="en-US" sz="2200" dirty="0">
                <a:solidFill>
                  <a:srgbClr val="000099"/>
                </a:solidFill>
              </a:rPr>
              <a:t>, and 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        (ii) P</a:t>
            </a:r>
            <a:r>
              <a:rPr lang="en-US" sz="2200" baseline="-25000" dirty="0">
                <a:solidFill>
                  <a:srgbClr val="000099"/>
                </a:solidFill>
              </a:rPr>
              <a:t>m </a:t>
            </a:r>
            <a:r>
              <a:rPr lang="en-US" sz="2200" dirty="0">
                <a:solidFill>
                  <a:srgbClr val="000099"/>
                </a:solidFill>
              </a:rPr>
              <a:t>is waiting on </a:t>
            </a:r>
            <a:r>
              <a:rPr lang="en-US" sz="2200" dirty="0" err="1">
                <a:solidFill>
                  <a:srgbClr val="000099"/>
                </a:solidFill>
              </a:rPr>
              <a:t>P</a:t>
            </a:r>
            <a:r>
              <a:rPr lang="en-US" sz="2200" baseline="-25000" dirty="0" err="1">
                <a:solidFill>
                  <a:srgbClr val="000099"/>
                </a:solidFill>
              </a:rPr>
              <a:t>n</a:t>
            </a:r>
            <a:r>
              <a:rPr lang="en-US" sz="2200" dirty="0">
                <a:solidFill>
                  <a:srgbClr val="000099"/>
                </a:solidFill>
              </a:rPr>
              <a:t>, and 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        (iii) P</a:t>
            </a:r>
            <a:r>
              <a:rPr lang="en-US" sz="2200" baseline="-25000" dirty="0">
                <a:solidFill>
                  <a:srgbClr val="000099"/>
                </a:solidFill>
              </a:rPr>
              <a:t>m </a:t>
            </a:r>
            <a:r>
              <a:rPr lang="en-US" sz="2200" dirty="0">
                <a:solidFill>
                  <a:srgbClr val="000099"/>
                </a:solidFill>
              </a:rPr>
              <a:t>and </a:t>
            </a:r>
            <a:r>
              <a:rPr lang="en-US" sz="2200" dirty="0" err="1">
                <a:solidFill>
                  <a:srgbClr val="000099"/>
                </a:solidFill>
              </a:rPr>
              <a:t>P</a:t>
            </a:r>
            <a:r>
              <a:rPr lang="en-US" sz="2200" baseline="-25000" dirty="0" err="1">
                <a:solidFill>
                  <a:srgbClr val="000099"/>
                </a:solidFill>
              </a:rPr>
              <a:t>n</a:t>
            </a:r>
            <a:r>
              <a:rPr lang="en-US" sz="2200" baseline="-25000" dirty="0">
                <a:solidFill>
                  <a:srgbClr val="000099"/>
                </a:solidFill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are on different sites,</a:t>
            </a: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         send </a:t>
            </a:r>
            <a:r>
              <a:rPr lang="en-US" sz="2200" i="1" dirty="0">
                <a:solidFill>
                  <a:schemeClr val="tx1"/>
                </a:solidFill>
              </a:rPr>
              <a:t>probe (</a:t>
            </a:r>
            <a:r>
              <a:rPr lang="en-US" sz="2200" i="1" dirty="0" err="1">
                <a:solidFill>
                  <a:schemeClr val="tx1"/>
                </a:solidFill>
              </a:rPr>
              <a:t>i</a:t>
            </a:r>
            <a:r>
              <a:rPr lang="en-US" sz="2200" i="1" dirty="0">
                <a:solidFill>
                  <a:schemeClr val="tx1"/>
                </a:solidFill>
              </a:rPr>
              <a:t>, m, n) </a:t>
            </a:r>
            <a:r>
              <a:rPr lang="en-US" sz="2200" dirty="0">
                <a:solidFill>
                  <a:schemeClr val="tx1"/>
                </a:solidFill>
              </a:rPr>
              <a:t>to the home site of </a:t>
            </a:r>
            <a:r>
              <a:rPr lang="en-US" sz="2200" dirty="0" err="1">
                <a:solidFill>
                  <a:schemeClr val="tx1"/>
                </a:solidFill>
              </a:rPr>
              <a:t>P</a:t>
            </a:r>
            <a:r>
              <a:rPr lang="en-US" sz="2200" baseline="-25000" dirty="0" err="1">
                <a:solidFill>
                  <a:schemeClr val="tx1"/>
                </a:solidFill>
              </a:rPr>
              <a:t>n</a:t>
            </a:r>
            <a:endParaRPr lang="en-US" sz="2200" baseline="-25000" dirty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end.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EB12-52DF-4457-B5F6-123DB02C84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5103</TotalTime>
  <Words>999</Words>
  <Application>Microsoft Office PowerPoint</Application>
  <PresentationFormat>Widescreen</PresentationFormat>
  <Paragraphs>246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Times New Roman</vt:lpstr>
      <vt:lpstr>Arial Narrow</vt:lpstr>
      <vt:lpstr>Symbol</vt:lpstr>
      <vt:lpstr>Wingdings</vt:lpstr>
      <vt:lpstr>Essential</vt:lpstr>
      <vt:lpstr>MathType 5.0 Equation</vt:lpstr>
      <vt:lpstr>Distributed Deadlock Detection</vt:lpstr>
      <vt:lpstr>Preliminaries</vt:lpstr>
      <vt:lpstr>Deadlock Handling Strategies</vt:lpstr>
      <vt:lpstr>Issues in Deadlock Detection &amp; Resolution</vt:lpstr>
      <vt:lpstr>Control Organization for Deadlock Detection </vt:lpstr>
      <vt:lpstr>Centralized Deadlock-Detection Algorithms </vt:lpstr>
      <vt:lpstr>Distributed Deadlock-Detection Algorithms </vt:lpstr>
      <vt:lpstr>Chandy et al.’s Edge-Chasing Algorithm </vt:lpstr>
      <vt:lpstr>Algorithm Contd..</vt:lpstr>
      <vt:lpstr>Other Edge - Chasing Algorithms</vt:lpstr>
      <vt:lpstr>Chandy et al.’s Diffusion Computation Based Algo</vt:lpstr>
      <vt:lpstr>Chandy et al.’s Algo. Contd.</vt:lpstr>
      <vt:lpstr>A Global State Detection Algorithm</vt:lpstr>
      <vt:lpstr>A Global State Detection Algorithm</vt:lpstr>
      <vt:lpstr>A Global State Detection Algorithm (Contd..)</vt:lpstr>
      <vt:lpstr>The Algorithm</vt:lpstr>
      <vt:lpstr>The Algorithm</vt:lpstr>
      <vt:lpstr>The Algorithm</vt:lpstr>
      <vt:lpstr>The Algorithm</vt:lpstr>
      <vt:lpstr>The Algorithm</vt:lpstr>
      <vt:lpstr>The Algorithm</vt:lpstr>
      <vt:lpstr>The Algorithm</vt:lpstr>
    </vt:vector>
  </TitlesOfParts>
  <Company>Indian Institute of Technology, Kharagpur, India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surajit</cp:lastModifiedBy>
  <cp:revision>219</cp:revision>
  <dcterms:created xsi:type="dcterms:W3CDTF">2002-01-01T17:32:30Z</dcterms:created>
  <dcterms:modified xsi:type="dcterms:W3CDTF">2017-01-05T06:16:47Z</dcterms:modified>
</cp:coreProperties>
</file>