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601575" cy="7200900"/>
  <p:notesSz cx="6858000" cy="9144000"/>
  <p:defaultTextStyle>
    <a:defPPr>
      <a:defRPr lang="en-US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000CC"/>
    <a:srgbClr val="336600"/>
    <a:srgbClr val="9AD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66" y="66"/>
      </p:cViewPr>
      <p:guideLst>
        <p:guide orient="horz" pos="2268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36C2-5AB2-4888-815E-534B5DFA1A2B}" type="datetimeFigureOut">
              <a:rPr lang="en-IN" smtClean="0"/>
              <a:t>01-01-2017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B21A-6754-4A0F-99A2-87145F1C9F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085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B21A-6754-4A0F-99A2-87145F1C9FC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79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00850"/>
            <a:ext cx="6757987" cy="400050"/>
          </a:xfrm>
          <a:solidFill>
            <a:srgbClr val="C00000"/>
          </a:solidFill>
          <a:ln>
            <a:noFill/>
          </a:ln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INSTITUTE OF TECHNOLOGY KHARAGPUR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5088636"/>
            <a:ext cx="1334542" cy="2112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7" y="880110"/>
            <a:ext cx="10347723" cy="120015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500" spc="-9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7" y="2080260"/>
            <a:ext cx="8562499" cy="720090"/>
          </a:xfrm>
        </p:spPr>
        <p:txBody>
          <a:bodyPr>
            <a:normAutofit/>
          </a:bodyPr>
          <a:lstStyle>
            <a:lvl1pPr marL="0" indent="0" algn="l">
              <a:buNone/>
              <a:defRPr sz="2700" b="1" cap="all" spc="135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54577" y="6800850"/>
            <a:ext cx="1680210" cy="360045"/>
          </a:xfrm>
        </p:spPr>
        <p:txBody>
          <a:bodyPr/>
          <a:lstStyle>
            <a:lvl1pPr>
              <a:defRPr sz="1600"/>
            </a:lvl1pPr>
          </a:lstStyle>
          <a:p>
            <a:fld id="{5657C421-42B5-4F0E-926A-1CA7FFF5EE66}" type="datetime1">
              <a:rPr lang="en-US" smtClean="0"/>
              <a:t>1/1/2017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04674" y="5088636"/>
            <a:ext cx="196901" cy="2112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04674" y="0"/>
            <a:ext cx="196901" cy="560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1825287" y="6610350"/>
            <a:ext cx="609600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1" descr="iit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5" y="6062489"/>
            <a:ext cx="1089512" cy="104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1" y="0"/>
            <a:ext cx="1334542" cy="560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D84-EE1A-4DF3-A5C6-B9E566C3E973}" type="datetime1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88372"/>
            <a:ext cx="2835355" cy="6144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88372"/>
            <a:ext cx="8296037" cy="6144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0779-9960-4F55-8AF8-01DC3B996808}" type="datetime1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EE58-A5CD-4084-B5F3-C77F441C4B45}" type="datetime1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8" y="1520190"/>
            <a:ext cx="10711339" cy="453723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900" b="0" cap="all" spc="-9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8" y="240031"/>
            <a:ext cx="10711339" cy="1120140"/>
          </a:xfrm>
        </p:spPr>
        <p:txBody>
          <a:bodyPr anchor="b"/>
          <a:lstStyle>
            <a:lvl1pPr marL="0" indent="0">
              <a:buNone/>
              <a:defRPr sz="2300" b="0" cap="all" spc="135" baseline="0">
                <a:solidFill>
                  <a:schemeClr val="tx2"/>
                </a:solidFill>
                <a:latin typeface="+mj-lt"/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5D9A-DF5B-4A48-B2CD-1A83FFC5AF07}" type="datetime1">
              <a:rPr lang="en-US" smtClean="0"/>
              <a:t>1/1/2017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7281" y="1653542"/>
            <a:ext cx="4536567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4877" y="1653542"/>
            <a:ext cx="4536567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EF01-3BAD-46D2-9415-600467F3E79A}" type="datetime1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3080" y="1651406"/>
            <a:ext cx="4536567" cy="671750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13" baseline="0">
                <a:solidFill>
                  <a:schemeClr val="tx1"/>
                </a:solidFill>
                <a:latin typeface="+mj-lt"/>
              </a:defRPr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3080" y="2372334"/>
            <a:ext cx="4536567" cy="40325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077" y="1651406"/>
            <a:ext cx="4536567" cy="671750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13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marL="0" lvl="0" indent="0" algn="l" defTabSz="10287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077" y="2372334"/>
            <a:ext cx="4536567" cy="40325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AF2-58A3-49EC-B55C-51BC60FB8F79}" type="datetime1">
              <a:rPr lang="en-US" smtClean="0"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82F9-D29B-458F-B2AD-39DB49833931}" type="datetime1">
              <a:rPr lang="en-US" smtClean="0"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FA78-6DF1-4DBD-A28C-5688B28A895E}" type="datetime1">
              <a:rPr lang="en-US" smtClean="0"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7" y="1680210"/>
            <a:ext cx="7044631" cy="470458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1680210"/>
            <a:ext cx="4145832" cy="4704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477A-C476-43DC-8E6A-1D445A7D9B0B}" type="datetime1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404674" y="5088636"/>
            <a:ext cx="196901" cy="2112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404334" cy="5088636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8" y="6000750"/>
            <a:ext cx="11236405" cy="480060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7603-B57B-406A-B132-361C9FBD1839}" type="datetime1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0078" y="5200650"/>
            <a:ext cx="11236405" cy="8001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404674" y="0"/>
            <a:ext cx="196901" cy="5088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065" y="160354"/>
            <a:ext cx="11761470" cy="639746"/>
          </a:xfrm>
          <a:prstGeom prst="rect">
            <a:avLst/>
          </a:prstGeom>
        </p:spPr>
        <p:txBody>
          <a:bodyPr vert="horz" lIns="102870" tIns="51435" rIns="102870" bIns="51435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8" y="1120141"/>
            <a:ext cx="11551444" cy="531233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6168" y="6760846"/>
            <a:ext cx="1680210" cy="360045"/>
          </a:xfrm>
          <a:prstGeom prst="rect">
            <a:avLst/>
          </a:prstGeom>
        </p:spPr>
        <p:txBody>
          <a:bodyPr vert="horz" lIns="102870" tIns="51435" rIns="102870" bIns="0" rtlCol="0" anchor="b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9A2A7E44-9CC4-4065-A439-7C772B87B54E}" type="datetime1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080" y="6800851"/>
            <a:ext cx="7665958" cy="314706"/>
          </a:xfrm>
          <a:prstGeom prst="rect">
            <a:avLst/>
          </a:prstGeom>
        </p:spPr>
        <p:txBody>
          <a:bodyPr vert="horz" lIns="102870" tIns="51435" rIns="102870" bIns="51435" rtlCol="0" anchor="t"/>
          <a:lstStyle>
            <a:lvl1pPr algn="l">
              <a:defRPr sz="1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INDIAN INSTITUTE OF TECHNOLOGY KHARAGPUR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758303" y="6592657"/>
            <a:ext cx="741426" cy="315040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404674" y="0"/>
            <a:ext cx="196901" cy="1440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404674" y="1120140"/>
            <a:ext cx="196901" cy="6080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335"/>
            <a:ext cx="420053" cy="1440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120140"/>
            <a:ext cx="420053" cy="6094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028700" rtl="0" eaLnBrk="1" latinLnBrk="0" hangingPunct="1">
        <a:spcBef>
          <a:spcPct val="0"/>
        </a:spcBef>
        <a:buNone/>
        <a:defRPr sz="4100" b="1" kern="1200" cap="none" spc="-68" baseline="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1028700" rtl="0" eaLnBrk="1" latinLnBrk="0" hangingPunct="1">
        <a:spcBef>
          <a:spcPct val="20000"/>
        </a:spcBef>
        <a:spcAft>
          <a:spcPts val="675"/>
        </a:spcAft>
        <a:buFont typeface="Arial" pitchFamily="34" charset="0"/>
        <a:buNone/>
        <a:defRPr sz="2300" b="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14350" indent="-205740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300" b="1" kern="1200">
          <a:solidFill>
            <a:srgbClr val="002060"/>
          </a:solidFill>
          <a:latin typeface="Arial Narrow" panose="020B0606020202030204" pitchFamily="34" charset="0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300" b="1" kern="1200">
          <a:solidFill>
            <a:srgbClr val="C00000"/>
          </a:solidFill>
          <a:latin typeface="Arial Narrow" panose="020B0606020202030204" pitchFamily="34" charset="0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300" b="1" kern="1200">
          <a:solidFill>
            <a:srgbClr val="7030A0"/>
          </a:solidFill>
          <a:latin typeface="Arial Narrow" panose="020B0606020202030204" pitchFamily="34" charset="0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300" b="1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7" y="476250"/>
            <a:ext cx="10347723" cy="120015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767" y="1695450"/>
            <a:ext cx="8086010" cy="88011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CS60002: Distributed Systems</a:t>
            </a:r>
            <a:endParaRPr lang="en-IN" i="1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0158" y="6800850"/>
            <a:ext cx="5451507" cy="400050"/>
          </a:xfrm>
        </p:spPr>
        <p:txBody>
          <a:bodyPr/>
          <a:lstStyle/>
          <a:p>
            <a:r>
              <a:rPr lang="en-US" dirty="0" smtClean="0"/>
              <a:t>INDIAN INSTITUTE OF TECHNOLOGY KHARAGPUR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11825287" y="6610350"/>
            <a:ext cx="609600" cy="3810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9835" y="2842803"/>
            <a:ext cx="4917308" cy="1519647"/>
          </a:xfrm>
          <a:prstGeom prst="rect">
            <a:avLst/>
          </a:prstGeom>
          <a:noFill/>
        </p:spPr>
        <p:txBody>
          <a:bodyPr wrap="none" lIns="102870" tIns="51435" rIns="102870" bIns="51435" rtlCol="0">
            <a:spAutoFit/>
          </a:bodyPr>
          <a:lstStyle/>
          <a:p>
            <a:r>
              <a:rPr lang="en-US" sz="2300" b="1" dirty="0" err="1">
                <a:latin typeface="Arial Narrow" panose="020B0606020202030204" pitchFamily="34" charset="0"/>
              </a:rPr>
              <a:t>Pallab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Dasgupta</a:t>
            </a:r>
            <a:endParaRPr lang="en-US" sz="2300" b="1" dirty="0">
              <a:latin typeface="Arial Narrow" panose="020B0606020202030204" pitchFamily="34" charset="0"/>
            </a:endParaRP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Professor</a:t>
            </a:r>
            <a:r>
              <a:rPr lang="en-US" sz="2300" b="1" dirty="0">
                <a:latin typeface="Arial Narrow" panose="020B0606020202030204" pitchFamily="34" charset="0"/>
              </a:rPr>
              <a:t>, </a:t>
            </a:r>
            <a:endParaRPr lang="en-US" sz="2300" b="1" dirty="0" smtClean="0">
              <a:latin typeface="Arial Narrow" panose="020B0606020202030204" pitchFamily="34" charset="0"/>
            </a:endParaRP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Dept</a:t>
            </a:r>
            <a:r>
              <a:rPr lang="en-US" sz="2300" b="1" dirty="0">
                <a:latin typeface="Arial Narrow" panose="020B0606020202030204" pitchFamily="34" charset="0"/>
              </a:rPr>
              <a:t>. of Computer </a:t>
            </a:r>
            <a:r>
              <a:rPr lang="en-US" sz="2300" b="1" dirty="0" smtClean="0">
                <a:latin typeface="Arial Narrow" panose="020B0606020202030204" pitchFamily="34" charset="0"/>
              </a:rPr>
              <a:t>Sc. </a:t>
            </a:r>
            <a:r>
              <a:rPr lang="en-US" sz="2300" b="1" dirty="0">
                <a:latin typeface="Arial Narrow" panose="020B0606020202030204" pitchFamily="34" charset="0"/>
              </a:rPr>
              <a:t>&amp; </a:t>
            </a:r>
            <a:r>
              <a:rPr lang="en-US" sz="2300" b="1" dirty="0" err="1" smtClean="0">
                <a:latin typeface="Arial Narrow" panose="020B0606020202030204" pitchFamily="34" charset="0"/>
              </a:rPr>
              <a:t>Engg</a:t>
            </a:r>
            <a:r>
              <a:rPr lang="en-US" sz="2300" b="1" dirty="0" smtClean="0">
                <a:latin typeface="Arial Narrow" panose="020B0606020202030204" pitchFamily="34" charset="0"/>
              </a:rPr>
              <a:t>.,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Indian Institute of Technology </a:t>
            </a:r>
            <a:r>
              <a:rPr lang="en-US" sz="2300" b="1" dirty="0" err="1" smtClean="0">
                <a:latin typeface="Arial Narrow" panose="020B0606020202030204" pitchFamily="34" charset="0"/>
              </a:rPr>
              <a:t>Kharagpur</a:t>
            </a:r>
            <a:endParaRPr lang="en-US" sz="2300" b="1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9987" y="2842802"/>
            <a:ext cx="179848" cy="151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spcCol="0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94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Fundamental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4387" y="1066800"/>
            <a:ext cx="10796587" cy="4133850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l" defTabSz="1028700" rtl="0" eaLnBrk="1" latinLnBrk="0" hangingPunct="1">
              <a:spcBef>
                <a:spcPct val="20000"/>
              </a:spcBef>
              <a:spcAft>
                <a:spcPts val="675"/>
              </a:spcAft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205740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Ordering events in the absence of a global clock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Capturing the global state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Mutual exclusion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Leader election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Clock synchronization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Termination detection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Constructing spanning trees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Agreement protocols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8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66787" y="1009650"/>
            <a:ext cx="10567987" cy="4236944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l" defTabSz="1028700" rtl="0" eaLnBrk="1" latinLnBrk="0" hangingPunct="1">
              <a:spcBef>
                <a:spcPct val="20000"/>
              </a:spcBef>
              <a:spcAft>
                <a:spcPts val="675"/>
              </a:spcAft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205740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Advanced Concepts in Operating Systems</a:t>
            </a:r>
          </a:p>
          <a:p>
            <a:pPr lvl="2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 err="1" smtClean="0">
                <a:solidFill>
                  <a:srgbClr val="003192"/>
                </a:solidFill>
              </a:rPr>
              <a:t>Mukesh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en-US" sz="2400" dirty="0" err="1" smtClean="0">
                <a:solidFill>
                  <a:srgbClr val="003192"/>
                </a:solidFill>
              </a:rPr>
              <a:t>Singhal</a:t>
            </a:r>
            <a:r>
              <a:rPr lang="en-US" sz="2400" dirty="0" smtClean="0">
                <a:solidFill>
                  <a:srgbClr val="003192"/>
                </a:solidFill>
              </a:rPr>
              <a:t> and </a:t>
            </a:r>
            <a:r>
              <a:rPr lang="en-US" sz="2400" dirty="0" err="1" smtClean="0">
                <a:solidFill>
                  <a:srgbClr val="003192"/>
                </a:solidFill>
              </a:rPr>
              <a:t>Niranjan</a:t>
            </a:r>
            <a:r>
              <a:rPr lang="en-US" sz="2400" dirty="0" smtClean="0">
                <a:solidFill>
                  <a:srgbClr val="003192"/>
                </a:solidFill>
              </a:rPr>
              <a:t> G. </a:t>
            </a:r>
            <a:r>
              <a:rPr lang="en-US" sz="2400" dirty="0" err="1" smtClean="0">
                <a:solidFill>
                  <a:srgbClr val="003192"/>
                </a:solidFill>
              </a:rPr>
              <a:t>Shivaratri</a:t>
            </a:r>
            <a:endParaRPr lang="en-US" sz="2400" dirty="0" smtClean="0">
              <a:solidFill>
                <a:srgbClr val="003192"/>
              </a:solidFill>
            </a:endParaRPr>
          </a:p>
          <a:p>
            <a:pPr lvl="1"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    	    McGraw Hill International Edition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Introduction to Distributed Algorithms</a:t>
            </a:r>
          </a:p>
          <a:p>
            <a:pPr lvl="2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 smtClean="0">
                <a:solidFill>
                  <a:srgbClr val="003192"/>
                </a:solidFill>
              </a:rPr>
              <a:t>Gerard Tel</a:t>
            </a:r>
          </a:p>
          <a:p>
            <a:pPr lvl="1"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           Cambridge University Press</a:t>
            </a:r>
          </a:p>
          <a:p>
            <a:pPr lvl="1"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           </a:t>
            </a:r>
            <a:r>
              <a:rPr lang="en-US" sz="2400" i="1" dirty="0" smtClean="0">
                <a:solidFill>
                  <a:schemeClr val="tx1"/>
                </a:solidFill>
              </a:rPr>
              <a:t>Available in the CSE </a:t>
            </a:r>
            <a:r>
              <a:rPr lang="en-US" sz="2400" i="1" dirty="0" err="1" smtClean="0">
                <a:solidFill>
                  <a:schemeClr val="tx1"/>
                </a:solidFill>
              </a:rPr>
              <a:t>Dept</a:t>
            </a:r>
            <a:r>
              <a:rPr lang="en-US" sz="2400" i="1" dirty="0" smtClean="0">
                <a:solidFill>
                  <a:schemeClr val="tx1"/>
                </a:solidFill>
              </a:rPr>
              <a:t> Library (</a:t>
            </a:r>
            <a:r>
              <a:rPr lang="en-US" sz="2400" i="1" dirty="0" err="1" smtClean="0">
                <a:solidFill>
                  <a:schemeClr val="tx1"/>
                </a:solidFill>
              </a:rPr>
              <a:t>Acc</a:t>
            </a:r>
            <a:r>
              <a:rPr lang="en-US" sz="2400" i="1" dirty="0" smtClean="0">
                <a:solidFill>
                  <a:schemeClr val="tx1"/>
                </a:solidFill>
              </a:rPr>
              <a:t> No: I-455)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distributed system?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399" y="1295400"/>
            <a:ext cx="10948987" cy="5200650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>
            <a:lvl1pPr marL="0" indent="0" algn="l" defTabSz="1028700" rtl="0" eaLnBrk="1" latinLnBrk="0" hangingPunct="1">
              <a:spcBef>
                <a:spcPct val="20000"/>
              </a:spcBef>
              <a:spcAft>
                <a:spcPts val="675"/>
              </a:spcAft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205740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u="sng" dirty="0" smtClean="0"/>
              <a:t>A very broad definition</a:t>
            </a:r>
            <a:r>
              <a:rPr lang="en-US" sz="2400" dirty="0" smtClean="0"/>
              <a:t>:</a:t>
            </a:r>
          </a:p>
          <a:p>
            <a:pPr lvl="1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i="1" dirty="0" smtClean="0">
                <a:solidFill>
                  <a:srgbClr val="003192"/>
                </a:solidFill>
              </a:rPr>
              <a:t> A set of autonomous processes communicating among themselves to perform a task</a:t>
            </a:r>
          </a:p>
          <a:p>
            <a:pPr>
              <a:buClr>
                <a:srgbClr val="003192"/>
              </a:buClr>
            </a:pPr>
            <a:endParaRPr lang="en-US" sz="2000" dirty="0" smtClean="0">
              <a:solidFill>
                <a:srgbClr val="003192"/>
              </a:solidFill>
            </a:endParaRPr>
          </a:p>
          <a:p>
            <a:pPr>
              <a:buFontTx/>
              <a:buNone/>
            </a:pPr>
            <a:r>
              <a:rPr lang="en-US" sz="2400" dirty="0" smtClean="0"/>
              <a:t>Issues:</a:t>
            </a:r>
          </a:p>
          <a:p>
            <a:pPr lvl="1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3192"/>
                </a:solidFill>
              </a:rPr>
              <a:t>Un-reliability of communication</a:t>
            </a:r>
          </a:p>
          <a:p>
            <a:pPr lvl="1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sz="2400" dirty="0" smtClean="0">
                <a:solidFill>
                  <a:srgbClr val="003192"/>
                </a:solidFill>
              </a:rPr>
              <a:t>Lack of global knowledge</a:t>
            </a:r>
          </a:p>
          <a:p>
            <a:pPr lvl="1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sz="2400" dirty="0" smtClean="0">
                <a:solidFill>
                  <a:srgbClr val="003192"/>
                </a:solidFill>
              </a:rPr>
              <a:t>Lack of synchronization and causal ordering</a:t>
            </a:r>
          </a:p>
          <a:p>
            <a:pPr lvl="1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sz="2400" dirty="0" smtClean="0">
                <a:solidFill>
                  <a:srgbClr val="003192"/>
                </a:solidFill>
              </a:rPr>
              <a:t>Concurrency control</a:t>
            </a:r>
          </a:p>
          <a:p>
            <a:pPr lvl="1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sz="2400" dirty="0" smtClean="0">
                <a:solidFill>
                  <a:srgbClr val="003192"/>
                </a:solidFill>
              </a:rPr>
              <a:t>Failure and recovery 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162050"/>
            <a:ext cx="11057096" cy="4933950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>
            <a:lvl1pPr marL="0" indent="0" algn="l" defTabSz="1028700" rtl="0" eaLnBrk="1" latinLnBrk="0" hangingPunct="1">
              <a:spcBef>
                <a:spcPct val="20000"/>
              </a:spcBef>
              <a:spcAft>
                <a:spcPts val="675"/>
              </a:spcAft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205740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Resource Sharing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Higher Performance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Fault Tolerance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Scalability</a:t>
            </a:r>
          </a:p>
          <a:p>
            <a:pP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3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524000"/>
            <a:ext cx="11057096" cy="2838450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>
            <a:lvl1pPr marL="0" indent="0" algn="l" defTabSz="1028700" rtl="0" eaLnBrk="1" latinLnBrk="0" hangingPunct="1">
              <a:spcBef>
                <a:spcPct val="20000"/>
              </a:spcBef>
              <a:spcAft>
                <a:spcPts val="675"/>
              </a:spcAft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205740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Reliable communication – </a:t>
            </a:r>
            <a:r>
              <a:rPr lang="en-US" sz="2400" i="1" dirty="0" smtClean="0"/>
              <a:t>Theoretically impossible?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Muddy forehead and related problems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Concurrency problems</a:t>
            </a:r>
          </a:p>
          <a:p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6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Example: </a:t>
            </a:r>
            <a:r>
              <a:rPr lang="en-US" sz="4400" i="1" dirty="0"/>
              <a:t>Automotive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06" y="832376"/>
            <a:ext cx="10284381" cy="58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562974" y="6005513"/>
            <a:ext cx="28432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Tahoma" panose="020B060403050404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400" b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Leen</a:t>
            </a:r>
            <a:r>
              <a:rPr lang="en-US" sz="1400" b="1" dirty="0">
                <a:latin typeface="Tahom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b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Hefferman</a:t>
            </a:r>
            <a:r>
              <a:rPr lang="en-US" sz="1400" b="1" dirty="0">
                <a:latin typeface="Tahom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400" b="1" dirty="0">
                <a:latin typeface="Tahoma" panose="020B0604030504040204" pitchFamily="34" charset="0"/>
                <a:cs typeface="Times New Roman" panose="02020603050405020304" pitchFamily="18" charset="0"/>
              </a:rPr>
              <a:t>IEEE Computer, Jan 2002</a:t>
            </a:r>
            <a:r>
              <a:rPr lang="en-US" sz="1400" b="1" dirty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8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it hard to design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usual problem of concurrent systems:</a:t>
            </a:r>
            <a:endParaRPr lang="en-US" sz="2400" dirty="0">
              <a:solidFill>
                <a:srgbClr val="003192"/>
              </a:solidFill>
            </a:endParaRPr>
          </a:p>
          <a:p>
            <a:pPr lvl="2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>
                <a:solidFill>
                  <a:srgbClr val="003192"/>
                </a:solidFill>
              </a:rPr>
              <a:t>Arbitrary interleaving of actions makes the system hard to </a:t>
            </a:r>
            <a:r>
              <a:rPr lang="en-US" sz="2400" dirty="0" smtClean="0">
                <a:solidFill>
                  <a:srgbClr val="003192"/>
                </a:solidFill>
              </a:rPr>
              <a:t>verify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			+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No </a:t>
            </a:r>
            <a:r>
              <a:rPr lang="en-US" sz="2400" dirty="0"/>
              <a:t>globally shared memory (therefore hard to collect global </a:t>
            </a:r>
            <a:r>
              <a:rPr lang="en-US" sz="2400" dirty="0" smtClean="0"/>
              <a:t>state)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No </a:t>
            </a:r>
            <a:r>
              <a:rPr lang="en-US" sz="2400" dirty="0"/>
              <a:t>global </a:t>
            </a:r>
            <a:r>
              <a:rPr lang="en-US" sz="2400" dirty="0" smtClean="0"/>
              <a:t>clock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Unpredictable </a:t>
            </a:r>
            <a:r>
              <a:rPr lang="en-US" sz="2400" dirty="0"/>
              <a:t>communication delays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Models for Distributed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162050"/>
            <a:ext cx="10872787" cy="5334000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>
            <a:lvl1pPr marL="0" indent="0" algn="l" defTabSz="1028700" rtl="0" eaLnBrk="1" latinLnBrk="0" hangingPunct="1">
              <a:spcBef>
                <a:spcPct val="20000"/>
              </a:spcBef>
              <a:spcAft>
                <a:spcPts val="675"/>
              </a:spcAft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205740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u="sng" dirty="0" smtClean="0"/>
              <a:t>Topology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3192"/>
                </a:solidFill>
              </a:rPr>
              <a:t>Completely connected, Ring, Tree etc.</a:t>
            </a:r>
          </a:p>
          <a:p>
            <a:pPr>
              <a:lnSpc>
                <a:spcPct val="20000"/>
              </a:lnSpc>
            </a:pPr>
            <a:endParaRPr lang="en-US" sz="2400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u="sng" dirty="0" smtClean="0"/>
              <a:t>Communication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3192"/>
                </a:solidFill>
              </a:rPr>
              <a:t>Shared memory / Message passing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3192"/>
                </a:solidFill>
              </a:rPr>
              <a:t>	</a:t>
            </a:r>
            <a:r>
              <a:rPr lang="en-US" sz="2400" dirty="0" smtClean="0">
                <a:solidFill>
                  <a:srgbClr val="003192"/>
                </a:solidFill>
              </a:rPr>
              <a:t>	    (reliable? Delay? FIFO/Causal? Broadcast/multicast?)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Synchronous/asynchronous</a:t>
            </a:r>
          </a:p>
          <a:p>
            <a:pPr>
              <a:lnSpc>
                <a:spcPct val="30000"/>
              </a:lnSpc>
            </a:pPr>
            <a:endParaRPr lang="en-US" sz="2400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u="sng" dirty="0" smtClean="0"/>
              <a:t>Failure models:</a:t>
            </a:r>
            <a:r>
              <a:rPr lang="en-US" sz="2400" dirty="0" smtClean="0"/>
              <a:t> Fail stop, Crash, Omission, Byzantine…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FF0000"/>
                </a:solidFill>
              </a:rPr>
              <a:t>An algorithm needs to specify the model on which it is supposed to work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8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Measures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INDIAN INSTITUTE OF TECHNOLOGY KHARAGPUR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914400" y="1676400"/>
            <a:ext cx="11057096" cy="4057650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>
            <a:lvl1pPr marL="0" indent="0" algn="l" defTabSz="1028700" rtl="0" eaLnBrk="1" latinLnBrk="0" hangingPunct="1">
              <a:spcBef>
                <a:spcPct val="20000"/>
              </a:spcBef>
              <a:spcAft>
                <a:spcPts val="675"/>
              </a:spcAft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205740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Message complexity: no. of messages</a:t>
            </a:r>
          </a:p>
          <a:p>
            <a:pPr>
              <a:lnSpc>
                <a:spcPct val="30000"/>
              </a:lnSpc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Communication complexity / Bit Complexity: no. of bits </a:t>
            </a:r>
          </a:p>
          <a:p>
            <a:pPr>
              <a:lnSpc>
                <a:spcPct val="20000"/>
              </a:lnSpc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Time complexity: </a:t>
            </a:r>
          </a:p>
          <a:p>
            <a:pPr lvl="2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 smtClean="0">
                <a:solidFill>
                  <a:srgbClr val="003192"/>
                </a:solidFill>
              </a:rPr>
              <a:t>For synchronous systems, no. of rounds</a:t>
            </a:r>
          </a:p>
          <a:p>
            <a:pPr lvl="2">
              <a:buClr>
                <a:srgbClr val="003192"/>
              </a:buClr>
              <a:buFont typeface="Arial Narrow" panose="020B0606020202030204" pitchFamily="34" charset="0"/>
              <a:buChar char="–"/>
            </a:pPr>
            <a:r>
              <a:rPr lang="en-US" sz="2400" dirty="0" smtClean="0">
                <a:solidFill>
                  <a:srgbClr val="003192"/>
                </a:solidFill>
              </a:rPr>
              <a:t>For asynchronous systems, different definitions are there.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964</TotalTime>
  <Words>299</Words>
  <Application>Microsoft Office PowerPoint</Application>
  <PresentationFormat>Custom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Tahoma</vt:lpstr>
      <vt:lpstr>Times New Roman</vt:lpstr>
      <vt:lpstr>Wingdings</vt:lpstr>
      <vt:lpstr>Essential</vt:lpstr>
      <vt:lpstr>Introduction</vt:lpstr>
      <vt:lpstr>Books</vt:lpstr>
      <vt:lpstr>What is a distributed system?</vt:lpstr>
      <vt:lpstr>Advantages</vt:lpstr>
      <vt:lpstr>Examples of problems</vt:lpstr>
      <vt:lpstr>Example: Automotive Control</vt:lpstr>
      <vt:lpstr>Why is it hard to design them?</vt:lpstr>
      <vt:lpstr>Models for Distributed Algorithms</vt:lpstr>
      <vt:lpstr>Complexity Measures</vt:lpstr>
      <vt:lpstr>Some Fundamental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AUTOSAFE Vision</dc:title>
  <dc:creator>pallab</dc:creator>
  <cp:lastModifiedBy>surajit</cp:lastModifiedBy>
  <cp:revision>51</cp:revision>
  <dcterms:created xsi:type="dcterms:W3CDTF">2006-08-16T00:00:00Z</dcterms:created>
  <dcterms:modified xsi:type="dcterms:W3CDTF">2017-01-02T01:06:38Z</dcterms:modified>
</cp:coreProperties>
</file>