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0" r:id="rId2"/>
    <p:sldId id="261" r:id="rId3"/>
    <p:sldId id="280" r:id="rId4"/>
    <p:sldId id="262" r:id="rId5"/>
    <p:sldId id="277" r:id="rId6"/>
    <p:sldId id="279" r:id="rId7"/>
    <p:sldId id="276" r:id="rId8"/>
    <p:sldId id="267" r:id="rId9"/>
    <p:sldId id="268" r:id="rId10"/>
    <p:sldId id="257" r:id="rId11"/>
    <p:sldId id="258" r:id="rId12"/>
    <p:sldId id="259" r:id="rId13"/>
    <p:sldId id="274" r:id="rId14"/>
    <p:sldId id="278" r:id="rId15"/>
    <p:sldId id="270" r:id="rId16"/>
    <p:sldId id="272" r:id="rId17"/>
    <p:sldId id="271" r:id="rId18"/>
    <p:sldId id="275" r:id="rId19"/>
    <p:sldId id="265" r:id="rId20"/>
    <p:sldId id="281" r:id="rId21"/>
    <p:sldId id="26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638" autoAdjust="0"/>
  </p:normalViewPr>
  <p:slideViewPr>
    <p:cSldViewPr>
      <p:cViewPr>
        <p:scale>
          <a:sx n="78" d="100"/>
          <a:sy n="78" d="100"/>
        </p:scale>
        <p:origin x="-1332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8763C-71F1-4921-9C8C-3CC03FC7BE00}" type="datetimeFigureOut">
              <a:rPr lang="en-US" smtClean="0"/>
              <a:pPr/>
              <a:t>11/29/2013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E34B5C-3F0F-4D1F-8CC9-5023F2F45E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34B5C-3F0F-4D1F-8CC9-5023F2F45EE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34B5C-3F0F-4D1F-8CC9-5023F2F45EE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81AF-6497-43E2-9AC1-B6388580B347}" type="datetimeFigureOut">
              <a:rPr lang="en-GB" smtClean="0"/>
              <a:pPr/>
              <a:t>29/11/2013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CFD49-8B2F-42F7-99A4-9596CFE1680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42282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81AF-6497-43E2-9AC1-B6388580B347}" type="datetimeFigureOut">
              <a:rPr lang="en-GB" smtClean="0"/>
              <a:pPr/>
              <a:t>29/11/2013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CFD49-8B2F-42F7-99A4-9596CFE1680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25958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81AF-6497-43E2-9AC1-B6388580B347}" type="datetimeFigureOut">
              <a:rPr lang="en-GB" smtClean="0"/>
              <a:pPr/>
              <a:t>29/11/2013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CFD49-8B2F-42F7-99A4-9596CFE1680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85569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81AF-6497-43E2-9AC1-B6388580B347}" type="datetimeFigureOut">
              <a:rPr lang="en-GB" smtClean="0"/>
              <a:pPr/>
              <a:t>29/11/2013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CFD49-8B2F-42F7-99A4-9596CFE1680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01284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81AF-6497-43E2-9AC1-B6388580B347}" type="datetimeFigureOut">
              <a:rPr lang="en-GB" smtClean="0"/>
              <a:pPr/>
              <a:t>29/11/2013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CFD49-8B2F-42F7-99A4-9596CFE1680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28416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81AF-6497-43E2-9AC1-B6388580B347}" type="datetimeFigureOut">
              <a:rPr lang="en-GB" smtClean="0"/>
              <a:pPr/>
              <a:t>29/11/2013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CFD49-8B2F-42F7-99A4-9596CFE1680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5815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81AF-6497-43E2-9AC1-B6388580B347}" type="datetimeFigureOut">
              <a:rPr lang="en-GB" smtClean="0"/>
              <a:pPr/>
              <a:t>29/11/2013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CFD49-8B2F-42F7-99A4-9596CFE1680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915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81AF-6497-43E2-9AC1-B6388580B347}" type="datetimeFigureOut">
              <a:rPr lang="en-GB" smtClean="0"/>
              <a:pPr/>
              <a:t>29/11/2013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CFD49-8B2F-42F7-99A4-9596CFE1680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45483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81AF-6497-43E2-9AC1-B6388580B347}" type="datetimeFigureOut">
              <a:rPr lang="en-GB" smtClean="0"/>
              <a:pPr/>
              <a:t>29/11/2013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CFD49-8B2F-42F7-99A4-9596CFE1680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54285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81AF-6497-43E2-9AC1-B6388580B347}" type="datetimeFigureOut">
              <a:rPr lang="en-GB" smtClean="0"/>
              <a:pPr/>
              <a:t>29/11/2013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CFD49-8B2F-42F7-99A4-9596CFE1680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74306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81AF-6497-43E2-9AC1-B6388580B347}" type="datetimeFigureOut">
              <a:rPr lang="en-GB" smtClean="0"/>
              <a:pPr/>
              <a:t>29/11/2013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CFD49-8B2F-42F7-99A4-9596CFE1680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96143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E81AF-6497-43E2-9AC1-B6388580B347}" type="datetimeFigureOut">
              <a:rPr lang="en-GB" smtClean="0"/>
              <a:pPr/>
              <a:t>29/11/2013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CFD49-8B2F-42F7-99A4-9596CFE1680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27667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PRITAM\Desktop\Puzzles%20Presentation\Hilbert's%20Infinite%20Hotel%20-%2060-Second%20Adventures%20in%20Thought%20(4-6).mp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33400"/>
            <a:ext cx="91440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Teasing your Brain </a:t>
            </a:r>
          </a:p>
          <a:p>
            <a:pPr algn="ctr"/>
            <a:r>
              <a:rPr lang="en-US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 Think Critically</a:t>
            </a:r>
            <a:endParaRPr lang="en-US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967334"/>
            <a:ext cx="9143999" cy="114746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4000" b="1" cap="none" spc="0" dirty="0" smtClean="0">
                <a:ln w="19050">
                  <a:noFill/>
                  <a:prstDash val="solid"/>
                </a:ln>
                <a:solidFill>
                  <a:schemeClr val="accent3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The Ar</a:t>
            </a:r>
            <a:r>
              <a:rPr lang="en-US" sz="4000" b="1" dirty="0" smtClean="0">
                <a:ln w="19050">
                  <a:noFill/>
                  <a:prstDash val="solid"/>
                </a:ln>
                <a:solidFill>
                  <a:schemeClr val="accent3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t and Science of Solving Puzzles</a:t>
            </a:r>
            <a:endParaRPr lang="en-US" sz="4000" b="1" cap="none" spc="0" dirty="0">
              <a:ln w="19050">
                <a:noFill/>
                <a:prstDash val="solid"/>
              </a:ln>
              <a:solidFill>
                <a:schemeClr val="accent3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72000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Pritam</a:t>
            </a:r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Bhattacharya </a:t>
            </a:r>
          </a:p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(STCS, TIFR)</a:t>
            </a:r>
            <a:endParaRPr lang="en-U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Outreach\Open Day\treasure_che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80988"/>
            <a:ext cx="2559517" cy="215070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Outreach\Open Day\padlock_ope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136802"/>
            <a:ext cx="1320805" cy="14835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D:\Outreach\Open Day\padlock_closed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14891">
            <a:off x="2488635" y="2785644"/>
            <a:ext cx="445764" cy="6599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D:\Outreach\Open Day\padlock_open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136803"/>
            <a:ext cx="1320805" cy="14835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Outreach\Open Day\padlock_close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5483">
            <a:off x="7590273" y="2936452"/>
            <a:ext cx="529866" cy="7844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4572000" y="548680"/>
            <a:ext cx="0" cy="576064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0" y="304800"/>
            <a:ext cx="457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BOB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0" y="304800"/>
            <a:ext cx="457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Alice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072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33333E-6 L 0.59722 3.33333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61" y="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81481E-6 L 0.60017 4.81481E-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Outreach\Open Day\treasure_che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070383"/>
            <a:ext cx="2559517" cy="215070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D:\Outreach\Open Day\padlock_closed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14891">
            <a:off x="7955908" y="2877790"/>
            <a:ext cx="445764" cy="6599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5" descr="D:\Outreach\Open Day\padlock_close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5483">
            <a:off x="7590273" y="2936452"/>
            <a:ext cx="529866" cy="7844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4572000" y="548680"/>
            <a:ext cx="0" cy="576064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572000" y="304800"/>
            <a:ext cx="457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Alice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457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BOB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1731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81481E-6 L -0.67535 -0.000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767" y="-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33333E-6 L -0.67396 3.33333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698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07407E-6 L -0.67013 -4.0740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0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Outreach\Open Day\treasure_che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80988"/>
            <a:ext cx="2559517" cy="215070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D:\Outreach\Open Day\padlock_closed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14891">
            <a:off x="2488635" y="2785644"/>
            <a:ext cx="445764" cy="6599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5" descr="D:\Outreach\Open Day\padlock_close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5483">
            <a:off x="2079708" y="2861304"/>
            <a:ext cx="529866" cy="7844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D:\Outreach\Open Day\padlock_open.png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136803"/>
            <a:ext cx="1320805" cy="14835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D:\Outreach\Open Day\padlock_open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136802"/>
            <a:ext cx="1320805" cy="14835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4572000" y="548680"/>
            <a:ext cx="0" cy="576064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572000" y="304800"/>
            <a:ext cx="457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Alice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04800"/>
            <a:ext cx="457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BOB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26704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81481E-6 L 0.60017 4.81481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00" y="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44444E-6 L 0.60591 4.44444E-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9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9120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RSA Cryptosystem</a:t>
            </a:r>
          </a:p>
        </p:txBody>
      </p:sp>
      <p:pic>
        <p:nvPicPr>
          <p:cNvPr id="17" name="Picture 16" descr="man-in-the-middl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990600"/>
            <a:ext cx="7169573" cy="44196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 Connection to Data Security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Diffie</a:t>
            </a: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-Hellman Key Exchange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6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295400" y="5257800"/>
            <a:ext cx="65532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Can you tell me the prime factors of the number 8192?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04800" y="5410200"/>
            <a:ext cx="88392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The security of the RSA cryptosystem is based on </a:t>
            </a:r>
          </a:p>
          <a:p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this very fact that factorization can be really hard.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295400" y="5257800"/>
            <a:ext cx="65532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Can you tell me the prime factors of the number 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8633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52400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The Hardness of Factorization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1219200"/>
            <a:ext cx="88392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Given 2 integers, it is easy to find their product.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1981200"/>
            <a:ext cx="88392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However, given an integer, it can be quite hard </a:t>
            </a:r>
          </a:p>
          <a:p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to find its prime factors, especially when it has</a:t>
            </a:r>
          </a:p>
          <a:p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large prime factors.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3657600"/>
            <a:ext cx="88392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For certain numbers with lots of digits, it can take</a:t>
            </a:r>
          </a:p>
          <a:p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even the fastest supercomputers a few years to</a:t>
            </a:r>
          </a:p>
          <a:p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come up with the prime factors of that integer.</a:t>
            </a:r>
          </a:p>
        </p:txBody>
      </p:sp>
      <p:pic>
        <p:nvPicPr>
          <p:cNvPr id="9" name="Picture 8" descr="Ques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181600"/>
            <a:ext cx="1140324" cy="1423987"/>
          </a:xfrm>
          <a:prstGeom prst="rect">
            <a:avLst/>
          </a:prstGeom>
        </p:spPr>
      </p:pic>
      <p:pic>
        <p:nvPicPr>
          <p:cNvPr id="10" name="Picture 9" descr="Ques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8600" y="5181600"/>
            <a:ext cx="1140324" cy="14239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xit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1" grpId="2"/>
      <p:bldP spid="21" grpId="0"/>
      <p:bldP spid="19" grpId="0"/>
      <p:bldP spid="19" grpId="1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1000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Hilbert’s Infinite Hotel (v1)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1447800"/>
            <a:ext cx="88392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There is a grand hotel with infinitely many rooms.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2133600"/>
            <a:ext cx="88392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On a particular morning, a mathematician comes   </a:t>
            </a:r>
          </a:p>
          <a:p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along and asks for a room.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3352800"/>
            <a:ext cx="88392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Despite being told repeatedly by the manager</a:t>
            </a:r>
          </a:p>
          <a:p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that there are no vacancies, he insists that he can</a:t>
            </a:r>
          </a:p>
          <a:p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still be accommodated and actually proves it.</a:t>
            </a:r>
          </a:p>
        </p:txBody>
      </p:sp>
      <p:pic>
        <p:nvPicPr>
          <p:cNvPr id="11" name="Picture 10" descr="Ques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434013"/>
            <a:ext cx="1140324" cy="1423987"/>
          </a:xfrm>
          <a:prstGeom prst="rect">
            <a:avLst/>
          </a:prstGeom>
        </p:spPr>
      </p:pic>
      <p:pic>
        <p:nvPicPr>
          <p:cNvPr id="12" name="Picture 11" descr="Ques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8600" y="5434013"/>
            <a:ext cx="1140324" cy="1423987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295400" y="5103674"/>
            <a:ext cx="65532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did the mathematician justify his claim and convince the manager of the hotel?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1000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Hilbert’s Infinite Hotel (v1) –</a:t>
            </a:r>
          </a:p>
          <a:p>
            <a:pPr algn="ctr"/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 Solution</a:t>
            </a:r>
            <a:endParaRPr lang="en-US" sz="4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en-US" sz="4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2133600"/>
            <a:ext cx="88392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Ask the guest in room 1 to move to room 2, the </a:t>
            </a:r>
          </a:p>
          <a:p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guest in room 2 to move to room 3, the guest in </a:t>
            </a:r>
          </a:p>
          <a:p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room 3 to move to room 4, and so on …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3810000"/>
            <a:ext cx="88392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This ensures that every guest who already had a </a:t>
            </a:r>
          </a:p>
          <a:p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room in the hotel gets a new room to stay in.</a:t>
            </a:r>
          </a:p>
        </p:txBody>
      </p:sp>
      <p:sp>
        <p:nvSpPr>
          <p:cNvPr id="9" name="Rectangle 8"/>
          <p:cNvSpPr/>
          <p:nvPr/>
        </p:nvSpPr>
        <p:spPr>
          <a:xfrm>
            <a:off x="304800" y="5029200"/>
            <a:ext cx="88392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But, at the same time, the room 1 is freed up, </a:t>
            </a:r>
          </a:p>
          <a:p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allowing the new guest to be accommodated.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1000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Hilbert’s Infinite Hotel (v2)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1447800"/>
            <a:ext cx="88392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On a particular morning, a bus carrying an infinite </a:t>
            </a:r>
          </a:p>
          <a:p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number of mathematicians arrives at the same </a:t>
            </a:r>
          </a:p>
          <a:p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hotel and they all ask for rooms to be put up in.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3124200"/>
            <a:ext cx="88392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Despite being told repeatedly by the manager</a:t>
            </a:r>
          </a:p>
          <a:p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that there are no vacancies, they insist that all of</a:t>
            </a:r>
          </a:p>
          <a:p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them can still be accommodated and prove it.</a:t>
            </a:r>
          </a:p>
        </p:txBody>
      </p:sp>
      <p:pic>
        <p:nvPicPr>
          <p:cNvPr id="11" name="Picture 10" descr="Ques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434013"/>
            <a:ext cx="1140324" cy="1423987"/>
          </a:xfrm>
          <a:prstGeom prst="rect">
            <a:avLst/>
          </a:prstGeom>
        </p:spPr>
      </p:pic>
      <p:pic>
        <p:nvPicPr>
          <p:cNvPr id="12" name="Picture 11" descr="Ques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8600" y="5434013"/>
            <a:ext cx="1140324" cy="1423987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295400" y="5103674"/>
            <a:ext cx="65532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did the mathematicians justify their claim and convince the manager of the hotel?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1000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Hilbert’s Infinite Hotel (v2) –</a:t>
            </a:r>
          </a:p>
          <a:p>
            <a:pPr algn="ctr"/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 Solution</a:t>
            </a:r>
            <a:endParaRPr lang="en-US" sz="4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en-US" sz="4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2133600"/>
            <a:ext cx="88392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Ask the guest in room 1 to move to room 2, the </a:t>
            </a:r>
          </a:p>
          <a:p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guest in room 2 to move to room 4, the guest in </a:t>
            </a:r>
          </a:p>
          <a:p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room 3 to move to room 6, and so on …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3810000"/>
            <a:ext cx="88392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This ensures that every guest who already had a </a:t>
            </a:r>
          </a:p>
          <a:p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room in the hotel gets a new room to stay in.</a:t>
            </a:r>
          </a:p>
        </p:txBody>
      </p:sp>
      <p:sp>
        <p:nvSpPr>
          <p:cNvPr id="9" name="Rectangle 8"/>
          <p:cNvSpPr/>
          <p:nvPr/>
        </p:nvSpPr>
        <p:spPr>
          <a:xfrm>
            <a:off x="304800" y="5029200"/>
            <a:ext cx="88392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But, at the same time, all odd-numbered rooms  </a:t>
            </a:r>
          </a:p>
          <a:p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are freed up, allowing the infinitely many new </a:t>
            </a:r>
          </a:p>
          <a:p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guests to be accommodated.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Hilbert's Infinite Hotel - 60-Second Adventures in Thought (4-6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1524000" y="0"/>
            <a:ext cx="12192000" cy="6858000"/>
          </a:xfrm>
          <a:prstGeom prst="rect">
            <a:avLst/>
          </a:prstGeom>
        </p:spPr>
      </p:pic>
      <p:pic>
        <p:nvPicPr>
          <p:cNvPr id="4" name="Hilbert's Infinite Hotel - 60-Second Adventures in Thought (4-6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152400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774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2209800"/>
            <a:ext cx="8686800" cy="32316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The River Crossing Problem</a:t>
            </a:r>
          </a:p>
          <a:p>
            <a:pPr>
              <a:buFont typeface="Arial" pitchFamily="34" charset="0"/>
              <a:buChar char="•"/>
            </a:pPr>
            <a:endParaRPr lang="en-US" sz="2000" b="1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4800" b="1" cap="none" spc="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The Mathematician’s Daughters</a:t>
            </a:r>
          </a:p>
          <a:p>
            <a:pPr>
              <a:buFont typeface="Arial" pitchFamily="34" charset="0"/>
              <a:buChar char="•"/>
            </a:pPr>
            <a:endParaRPr lang="en-US" sz="2000" b="1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Love in </a:t>
            </a:r>
            <a:r>
              <a:rPr lang="en-US" sz="4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Kleptopia</a:t>
            </a:r>
            <a:endParaRPr lang="en-US" sz="4800" b="1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endParaRPr lang="en-US" sz="2000" b="1" cap="none" spc="0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04800"/>
            <a:ext cx="9144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6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 Roadmap</a:t>
            </a:r>
            <a:endParaRPr lang="en-US" sz="6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04800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Take Home Message</a:t>
            </a:r>
            <a:endParaRPr lang="en-US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447800"/>
            <a:ext cx="8839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Solving logical puzzles can be loads of fun!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2286000"/>
            <a:ext cx="8839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They hone your critical thinking abilities.  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3124200"/>
            <a:ext cx="8839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cap="none" spc="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May lead to solution for a real-life problem.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3962400"/>
            <a:ext cx="8839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May lend insight into a deep concept.</a:t>
            </a:r>
          </a:p>
        </p:txBody>
      </p:sp>
      <p:pic>
        <p:nvPicPr>
          <p:cNvPr id="9" name="Picture 8" descr="Questio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4800600"/>
            <a:ext cx="1905000" cy="1905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04800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Take Home Message</a:t>
            </a:r>
            <a:endParaRPr lang="en-US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447800"/>
            <a:ext cx="8839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Solving logical puzzles can be loads of fun!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2286000"/>
            <a:ext cx="8839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They hone your critical thinking abilities.  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3124200"/>
            <a:ext cx="8839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cap="none" spc="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May lead to solution for a real-life problem.</a:t>
            </a:r>
          </a:p>
        </p:txBody>
      </p:sp>
      <p:pic>
        <p:nvPicPr>
          <p:cNvPr id="9" name="Picture 8" descr="Questio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3962400"/>
            <a:ext cx="2743200" cy="2743200"/>
          </a:xfrm>
          <a:prstGeom prst="rect">
            <a:avLst/>
          </a:prstGeom>
        </p:spPr>
      </p:pic>
      <p:pic>
        <p:nvPicPr>
          <p:cNvPr id="10" name="Picture 9" descr="Questio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962400"/>
            <a:ext cx="2743200" cy="27432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4800600"/>
            <a:ext cx="9144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1676400"/>
            <a:ext cx="8686800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The River Crossing Problem</a:t>
            </a:r>
          </a:p>
          <a:p>
            <a:pPr>
              <a:buFont typeface="Arial" pitchFamily="34" charset="0"/>
              <a:buChar char="•"/>
            </a:pPr>
            <a:endParaRPr lang="en-US" sz="2000" b="1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4800" b="1" cap="none" spc="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The Mathematician’s Daughters</a:t>
            </a:r>
          </a:p>
          <a:p>
            <a:pPr>
              <a:buFont typeface="Arial" pitchFamily="34" charset="0"/>
              <a:buChar char="•"/>
            </a:pPr>
            <a:endParaRPr lang="en-US" sz="2000" b="1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Love in </a:t>
            </a:r>
            <a:r>
              <a:rPr lang="en-US" sz="4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Kleptopia</a:t>
            </a:r>
            <a:endParaRPr lang="en-US" sz="4800" b="1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endParaRPr lang="en-US" sz="2000" b="1" cap="none" spc="0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Hilbert’s Infinite Hotel</a:t>
            </a:r>
            <a:endParaRPr lang="en-US" sz="5400" b="1" cap="none" spc="0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04800"/>
            <a:ext cx="9144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6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 Roadmap</a:t>
            </a:r>
            <a:endParaRPr lang="en-US" sz="6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1000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The 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River Crossing Problem</a:t>
            </a:r>
            <a:endParaRPr lang="en-US" sz="4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295400"/>
            <a:ext cx="86868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40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There are 3 cannibals &amp; 3 missionaries,</a:t>
            </a:r>
          </a:p>
          <a:p>
            <a:r>
              <a:rPr lang="en-US" sz="40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all standing on one bank of a river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2590800"/>
            <a:ext cx="8686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40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They need to get across a river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3276600"/>
            <a:ext cx="8686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40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There is a boat of capacity 2</a:t>
            </a:r>
            <a:endParaRPr lang="en-US" sz="4000" b="1" cap="none" spc="0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3962400"/>
            <a:ext cx="86868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40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If they are outnumbered, missionaries </a:t>
            </a:r>
          </a:p>
          <a:p>
            <a:r>
              <a:rPr lang="en-US" sz="40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will be devoured by the cannibals</a:t>
            </a:r>
          </a:p>
        </p:txBody>
      </p:sp>
      <p:pic>
        <p:nvPicPr>
          <p:cNvPr id="9" name="Picture 8" descr="Ques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281613"/>
            <a:ext cx="1140324" cy="1423987"/>
          </a:xfrm>
          <a:prstGeom prst="rect">
            <a:avLst/>
          </a:prstGeom>
        </p:spPr>
      </p:pic>
      <p:pic>
        <p:nvPicPr>
          <p:cNvPr id="10" name="Picture 9" descr="Ques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8600" y="5281613"/>
            <a:ext cx="1140324" cy="142398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447800" y="5334000"/>
            <a:ext cx="64008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can all of them get to the other side of the river safely?</a:t>
            </a:r>
            <a:endParaRPr lang="en-US" sz="36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1000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The 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River Crossing Problem</a:t>
            </a:r>
          </a:p>
          <a:p>
            <a:pPr algn="ctr"/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(An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Approach to a 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Solution)</a:t>
            </a:r>
          </a:p>
        </p:txBody>
      </p:sp>
      <p:pic>
        <p:nvPicPr>
          <p:cNvPr id="12" name="Picture 11" descr="missionar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77" y="3429000"/>
            <a:ext cx="727224" cy="1371600"/>
          </a:xfrm>
          <a:prstGeom prst="rect">
            <a:avLst/>
          </a:prstGeom>
        </p:spPr>
      </p:pic>
      <p:pic>
        <p:nvPicPr>
          <p:cNvPr id="14" name="Picture 13" descr="missionar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7706" y="3429000"/>
            <a:ext cx="727224" cy="1371600"/>
          </a:xfrm>
          <a:prstGeom prst="rect">
            <a:avLst/>
          </a:prstGeom>
        </p:spPr>
      </p:pic>
      <p:pic>
        <p:nvPicPr>
          <p:cNvPr id="15" name="Picture 14" descr="cannib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9705" y="3429000"/>
            <a:ext cx="1038095" cy="1371600"/>
          </a:xfrm>
          <a:prstGeom prst="rect">
            <a:avLst/>
          </a:prstGeom>
        </p:spPr>
      </p:pic>
      <p:pic>
        <p:nvPicPr>
          <p:cNvPr id="17" name="Picture 16" descr="missionar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376" y="3429000"/>
            <a:ext cx="727224" cy="1371600"/>
          </a:xfrm>
          <a:prstGeom prst="rect">
            <a:avLst/>
          </a:prstGeom>
        </p:spPr>
      </p:pic>
      <p:pic>
        <p:nvPicPr>
          <p:cNvPr id="19" name="Picture 18" descr="cannib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3429000"/>
            <a:ext cx="1038095" cy="1371600"/>
          </a:xfrm>
          <a:prstGeom prst="rect">
            <a:avLst/>
          </a:prstGeom>
        </p:spPr>
      </p:pic>
      <p:pic>
        <p:nvPicPr>
          <p:cNvPr id="20" name="Picture 19" descr="cannib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0" y="3429000"/>
            <a:ext cx="1038095" cy="1371600"/>
          </a:xfrm>
          <a:prstGeom prst="rect">
            <a:avLst/>
          </a:prstGeom>
        </p:spPr>
      </p:pic>
      <p:pic>
        <p:nvPicPr>
          <p:cNvPr id="22" name="Picture 21" descr="green-tick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6600" y="1905000"/>
            <a:ext cx="1371600" cy="1480705"/>
          </a:xfrm>
          <a:prstGeom prst="rect">
            <a:avLst/>
          </a:prstGeom>
        </p:spPr>
      </p:pic>
      <p:pic>
        <p:nvPicPr>
          <p:cNvPr id="24" name="Picture 23" descr="red-wrong-cros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" y="1905000"/>
            <a:ext cx="1447800" cy="1357071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0" y="571500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 Feasible Path Based Approach</a:t>
            </a:r>
          </a:p>
        </p:txBody>
      </p:sp>
      <p:pic>
        <p:nvPicPr>
          <p:cNvPr id="13" name="Picture 12" descr="missionar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3810000"/>
            <a:ext cx="727224" cy="1371600"/>
          </a:xfrm>
          <a:prstGeom prst="rect">
            <a:avLst/>
          </a:prstGeom>
        </p:spPr>
      </p:pic>
      <p:pic>
        <p:nvPicPr>
          <p:cNvPr id="16" name="Picture 15" descr="cannib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3810000"/>
            <a:ext cx="1038095" cy="1371600"/>
          </a:xfrm>
          <a:prstGeom prst="rect">
            <a:avLst/>
          </a:prstGeom>
        </p:spPr>
      </p:pic>
      <p:pic>
        <p:nvPicPr>
          <p:cNvPr id="18" name="Picture 17" descr="red-wrong-cross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57400" y="2743200"/>
            <a:ext cx="990600" cy="928522"/>
          </a:xfrm>
          <a:prstGeom prst="rect">
            <a:avLst/>
          </a:prstGeom>
        </p:spPr>
      </p:pic>
      <p:pic>
        <p:nvPicPr>
          <p:cNvPr id="26" name="Picture 25" descr="red-wrong-cross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486400" y="2743200"/>
            <a:ext cx="990600" cy="928522"/>
          </a:xfrm>
          <a:prstGeom prst="rect">
            <a:avLst/>
          </a:prstGeom>
        </p:spPr>
      </p:pic>
      <p:pic>
        <p:nvPicPr>
          <p:cNvPr id="27" name="Picture 26" descr="green-tick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7600" y="1828800"/>
            <a:ext cx="1371600" cy="14807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1000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The 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River Crossing Problem</a:t>
            </a:r>
          </a:p>
          <a:p>
            <a:pPr algn="ctr"/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(Some Questions to Ponder)</a:t>
            </a:r>
          </a:p>
        </p:txBody>
      </p:sp>
      <p:pic>
        <p:nvPicPr>
          <p:cNvPr id="21" name="Picture 20" descr="Ques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08074"/>
            <a:ext cx="1295400" cy="1617639"/>
          </a:xfrm>
          <a:prstGeom prst="rect">
            <a:avLst/>
          </a:prstGeom>
        </p:spPr>
      </p:pic>
      <p:pic>
        <p:nvPicPr>
          <p:cNvPr id="23" name="Picture 22" descr="Ques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6200" y="2208074"/>
            <a:ext cx="1292724" cy="1614298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1447800" y="2131874"/>
            <a:ext cx="64008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 the solution we just saw the only possible solution? If not, how many other solutions exist?</a:t>
            </a:r>
          </a:p>
        </p:txBody>
      </p:sp>
      <p:pic>
        <p:nvPicPr>
          <p:cNvPr id="29" name="Picture 28" descr="Ques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417874"/>
            <a:ext cx="1295400" cy="1617639"/>
          </a:xfrm>
          <a:prstGeom prst="rect">
            <a:avLst/>
          </a:prstGeom>
        </p:spPr>
      </p:pic>
      <p:pic>
        <p:nvPicPr>
          <p:cNvPr id="30" name="Picture 29" descr="Ques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6200" y="4417874"/>
            <a:ext cx="1292724" cy="1614298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1447800" y="4341674"/>
            <a:ext cx="64008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Among all possible solutions, did the solution we just saw use the least number of trips?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1000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The Mathematician’s Daughters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447800"/>
            <a:ext cx="8686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40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Mathematician has 3 daughters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2286000"/>
            <a:ext cx="8686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40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Product of their ages = 36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3124200"/>
            <a:ext cx="8686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4000" b="1" cap="none" spc="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Sum of  their ages = 13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3962400"/>
            <a:ext cx="8686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40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Youngest daughter had a haircut</a:t>
            </a:r>
          </a:p>
        </p:txBody>
      </p:sp>
      <p:pic>
        <p:nvPicPr>
          <p:cNvPr id="9" name="Picture 8" descr="Ques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105400"/>
            <a:ext cx="1140324" cy="1423987"/>
          </a:xfrm>
          <a:prstGeom prst="rect">
            <a:avLst/>
          </a:prstGeom>
        </p:spPr>
      </p:pic>
      <p:pic>
        <p:nvPicPr>
          <p:cNvPr id="10" name="Picture 9" descr="Ques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8600" y="5105400"/>
            <a:ext cx="1140324" cy="142398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371600" y="5029200"/>
            <a:ext cx="64008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were the ages of the mathematician’s daughters?</a:t>
            </a:r>
          </a:p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(Assume ages to be integers)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1000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The Mathematician’s Daughters</a:t>
            </a:r>
          </a:p>
          <a:p>
            <a:pPr algn="ctr"/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(The Path to the Solution)</a:t>
            </a:r>
            <a:endParaRPr lang="en-US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905000"/>
            <a:ext cx="8686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40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Product of their ages = 36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2743200"/>
            <a:ext cx="8686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40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Sum of  their ages = 13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3581400"/>
            <a:ext cx="8686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40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Youngest daughter had a haircut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457200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28600" y="4800600"/>
            <a:ext cx="202170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(1,1,36)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90800" y="4800600"/>
            <a:ext cx="172996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(1,6,6)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48200" y="4800600"/>
            <a:ext cx="202170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(1,3,12)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10400" y="4800600"/>
            <a:ext cx="172996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(1,4,9)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8600" y="5791200"/>
            <a:ext cx="202170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(1,2,18)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90800" y="5791200"/>
            <a:ext cx="172996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(3,3,4)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800600" y="5791200"/>
            <a:ext cx="172996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(2,3,6)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010400" y="5791200"/>
            <a:ext cx="172996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(2,2,9)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1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220000" y="2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1" grpId="0"/>
      <p:bldP spid="11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2400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Love in </a:t>
            </a:r>
            <a:r>
              <a:rPr lang="en-US" sz="48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Kleptopia</a:t>
            </a:r>
            <a:endParaRPr lang="en-US" sz="4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066800"/>
            <a:ext cx="88392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Kleptopia</a:t>
            </a: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is a country full of thieves.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1752600"/>
            <a:ext cx="88392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Bob and Alice are citizens of </a:t>
            </a:r>
            <a:r>
              <a:rPr lang="en-US" sz="32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Kleptopia</a:t>
            </a: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2438400"/>
            <a:ext cx="88392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Bob plans to send an engagement ring to Alice.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3124200"/>
            <a:ext cx="88392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Needs to send it in a locked box to prevent theft.</a:t>
            </a:r>
          </a:p>
        </p:txBody>
      </p:sp>
      <p:sp>
        <p:nvSpPr>
          <p:cNvPr id="9" name="Rectangle 8"/>
          <p:cNvSpPr/>
          <p:nvPr/>
        </p:nvSpPr>
        <p:spPr>
          <a:xfrm>
            <a:off x="304800" y="3810000"/>
            <a:ext cx="88392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But then, Bob also needs to send the key to Alice.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4800" y="4495800"/>
            <a:ext cx="88392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Key will get stolen if not sent in a locked box.</a:t>
            </a:r>
          </a:p>
        </p:txBody>
      </p:sp>
      <p:pic>
        <p:nvPicPr>
          <p:cNvPr id="11" name="Picture 10" descr="Ques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434013"/>
            <a:ext cx="1140324" cy="1423987"/>
          </a:xfrm>
          <a:prstGeom prst="rect">
            <a:avLst/>
          </a:prstGeom>
        </p:spPr>
      </p:pic>
      <p:pic>
        <p:nvPicPr>
          <p:cNvPr id="12" name="Picture 11" descr="Ques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8600" y="5434013"/>
            <a:ext cx="1140324" cy="1423987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371600" y="5103674"/>
            <a:ext cx="64008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can Bob send the ring</a:t>
            </a:r>
          </a:p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 that it does not get stolen</a:t>
            </a:r>
          </a:p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nd Alice can retrieve it?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3" grpId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950</Words>
  <Application>Microsoft Office PowerPoint</Application>
  <PresentationFormat>On-screen Show (4:3)</PresentationFormat>
  <Paragraphs>132</Paragraphs>
  <Slides>21</Slides>
  <Notes>2</Notes>
  <HiddenSlides>2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PRITAM</dc:creator>
  <cp:lastModifiedBy>PRITAM</cp:lastModifiedBy>
  <cp:revision>147</cp:revision>
  <dcterms:created xsi:type="dcterms:W3CDTF">2013-11-05T07:45:45Z</dcterms:created>
  <dcterms:modified xsi:type="dcterms:W3CDTF">2013-11-29T13:22:55Z</dcterms:modified>
</cp:coreProperties>
</file>