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_rels/notesSlide40.xml.rels" ContentType="application/vnd.openxmlformats-package.relationships+xml"/>
  <Override PartName="/ppt/notesSlides/notesSlide40.xml" ContentType="application/vnd.openxmlformats-officedocument.presentationml.notesSlide+xml"/>
  <Override PartName="/ppt/_rels/presentation.xml.rels" ContentType="application/vnd.openxmlformats-package.relationships+xml"/>
  <Override PartName="/ppt/media/image9.png" ContentType="image/png"/>
  <Override PartName="/ppt/media/image13.png" ContentType="image/png"/>
  <Override PartName="/ppt/media/image8.png" ContentType="image/png"/>
  <Override PartName="/ppt/media/image12.png" ContentType="image/png"/>
  <Override PartName="/ppt/media/image7.png" ContentType="image/png"/>
  <Override PartName="/ppt/media/image18.png" ContentType="image/png"/>
  <Override PartName="/ppt/media/image17.png" ContentType="image/png"/>
  <Override PartName="/ppt/media/image16.png" ContentType="image/png"/>
  <Override PartName="/ppt/media/image15.png" ContentType="image/png"/>
  <Override PartName="/ppt/media/image14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10.png" ContentType="image/png"/>
  <Override PartName="/ppt/media/image6.png" ContentType="image/png"/>
  <Override PartName="/ppt/media/image11.png" ContentType="image/png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56.xml" ContentType="application/vnd.openxmlformats-officedocument.presentationml.slide+xml"/>
  <Override PartName="/ppt/slides/slide43.xml" ContentType="application/vnd.openxmlformats-officedocument.presentationml.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Override PartName="/ppt/slides/slide47.xml" ContentType="application/vnd.openxmlformats-officedocument.presentationml.slide+xml"/>
  <Override PartName="/ppt/slides/slide42.xml" ContentType="application/vnd.openxmlformats-officedocument.presentationml.slide+xml"/>
  <Override PartName="/ppt/slides/slide7.xml" ContentType="application/vnd.openxmlformats-officedocument.presentationml.slide+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60.xml" ContentType="application/vnd.openxmlformats-officedocument.presentationml.slide+xml"/>
  <Override PartName="/ppt/slides/slide20.xml" ContentType="application/vnd.openxmlformats-officedocument.presentationml.slide+xml"/>
  <Override PartName="/ppt/slides/slide57.xml" ContentType="application/vnd.openxmlformats-officedocument.presentationml.slide+xml"/>
  <Override PartName="/ppt/slides/slide25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4.xml" ContentType="application/vnd.openxmlformats-officedocument.presentationml.slide+xml"/>
  <Override PartName="/ppt/slides/slide59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58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48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49.xml" ContentType="application/vnd.openxmlformats-officedocument.presentationml.slide+xml"/>
  <Override PartName="/ppt/slides/_rels/slide52.xml.rels" ContentType="application/vnd.openxmlformats-package.relationships+xml"/>
  <Override PartName="/ppt/slides/_rels/slide27.xml.rels" ContentType="application/vnd.openxmlformats-package.relationships+xml"/>
  <Override PartName="/ppt/slides/_rels/slide2.xml.rels" ContentType="application/vnd.openxmlformats-package.relationships+xml"/>
  <Override PartName="/ppt/slides/_rels/slide8.xml.rels" ContentType="application/vnd.openxmlformats-package.relationships+xml"/>
  <Override PartName="/ppt/slides/_rels/slide43.xml.rels" ContentType="application/vnd.openxmlformats-package.relationships+xml"/>
  <Override PartName="/ppt/slides/_rels/slide36.xml.rels" ContentType="application/vnd.openxmlformats-package.relationships+xml"/>
  <Override PartName="/ppt/slides/_rels/slide21.xml.rels" ContentType="application/vnd.openxmlformats-package.relationships+xml"/>
  <Override PartName="/ppt/slides/_rels/slide17.xml.rels" ContentType="application/vnd.openxmlformats-package.relationships+xml"/>
  <Override PartName="/ppt/slides/_rels/slide11.xml.rels" ContentType="application/vnd.openxmlformats-package.relationships+xml"/>
  <Override PartName="/ppt/slides/_rels/slide26.xml.rels" ContentType="application/vnd.openxmlformats-package.relationships+xml"/>
  <Override PartName="/ppt/slides/_rels/slide12.xml.rels" ContentType="application/vnd.openxmlformats-package.relationships+xml"/>
  <Override PartName="/ppt/slides/_rels/slide48.xml.rels" ContentType="application/vnd.openxmlformats-package.relationships+xml"/>
  <Override PartName="/ppt/slides/_rels/slide55.xml.rels" ContentType="application/vnd.openxmlformats-package.relationships+xml"/>
  <Override PartName="/ppt/slides/_rels/slide40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41.xml.rels" ContentType="application/vnd.openxmlformats-package.relationships+xml"/>
  <Override PartName="/ppt/slides/_rels/slide50.xml.rels" ContentType="application/vnd.openxmlformats-package.relationships+xml"/>
  <Override PartName="/ppt/slides/_rels/slide34.xml.rels" ContentType="application/vnd.openxmlformats-package.relationships+xml"/>
  <Override PartName="/ppt/slides/_rels/slide49.xml.rels" ContentType="application/vnd.openxmlformats-package.relationships+xml"/>
  <Override PartName="/ppt/slides/_rels/slide15.xml.rels" ContentType="application/vnd.openxmlformats-package.relationships+xml"/>
  <Override PartName="/ppt/slides/_rels/slide31.xml.rels" ContentType="application/vnd.openxmlformats-package.relationships+xml"/>
  <Override PartName="/ppt/slides/_rels/slide24.xml.rels" ContentType="application/vnd.openxmlformats-package.relationships+xml"/>
  <Override PartName="/ppt/slides/_rels/slide39.xml.rels" ContentType="application/vnd.openxmlformats-package.relationships+xml"/>
  <Override PartName="/ppt/slides/_rels/slide47.xml.rels" ContentType="application/vnd.openxmlformats-package.relationships+xml"/>
  <Override PartName="/ppt/slides/_rels/slide54.xml.rels" ContentType="application/vnd.openxmlformats-package.relationships+xml"/>
  <Override PartName="/ppt/slides/_rels/slide4.xml.rels" ContentType="application/vnd.openxmlformats-package.relationships+xml"/>
  <Override PartName="/ppt/slides/_rels/slide57.xml.rels" ContentType="application/vnd.openxmlformats-package.relationships+xml"/>
  <Override PartName="/ppt/slides/_rels/slide7.xml.rels" ContentType="application/vnd.openxmlformats-package.relationships+xml"/>
  <Override PartName="/ppt/slides/_rels/slide42.xml.rels" ContentType="application/vnd.openxmlformats-package.relationships+xml"/>
  <Override PartName="/ppt/slides/_rels/slide51.xml.rels" ContentType="application/vnd.openxmlformats-package.relationships+xml"/>
  <Override PartName="/ppt/slides/_rels/slide35.xml.rels" ContentType="application/vnd.openxmlformats-package.relationships+xml"/>
  <Override PartName="/ppt/slides/_rels/slide14.xml.rels" ContentType="application/vnd.openxmlformats-package.relationships+xml"/>
  <Override PartName="/ppt/slides/_rels/slide33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8.xml.rels" ContentType="application/vnd.openxmlformats-package.relationships+xml"/>
  <Override PartName="/ppt/slides/_rels/slide45.xml.rels" ContentType="application/vnd.openxmlformats-package.relationships+xml"/>
  <Override PartName="/ppt/slides/_rels/slide28.xml.rels" ContentType="application/vnd.openxmlformats-package.relationships+xml"/>
  <Override PartName="/ppt/slides/_rels/slide18.xml.rels" ContentType="application/vnd.openxmlformats-package.relationships+xml"/>
  <Override PartName="/ppt/slides/_rels/slide22.xml.rels" ContentType="application/vnd.openxmlformats-package.relationships+xml"/>
  <Override PartName="/ppt/slides/_rels/slide3.xml.rels" ContentType="application/vnd.openxmlformats-package.relationships+xml"/>
  <Override PartName="/ppt/slides/_rels/slide9.xml.rels" ContentType="application/vnd.openxmlformats-package.relationships+xml"/>
  <Override PartName="/ppt/slides/_rels/slide44.xml.rels" ContentType="application/vnd.openxmlformats-package.relationships+xml"/>
  <Override PartName="/ppt/slides/_rels/slide37.xml.rels" ContentType="application/vnd.openxmlformats-package.relationships+xml"/>
  <Override PartName="/ppt/slides/_rels/slide25.xml.rels" ContentType="application/vnd.openxmlformats-package.relationships+xml"/>
  <Override PartName="/ppt/slides/_rels/slide20.xml.rels" ContentType="application/vnd.openxmlformats-package.relationships+xml"/>
  <Override PartName="/ppt/slides/_rels/slide16.xml.rels" ContentType="application/vnd.openxmlformats-package.relationships+xml"/>
  <Override PartName="/ppt/slides/_rels/slide1.xml.rels" ContentType="application/vnd.openxmlformats-package.relationships+xml"/>
  <Override PartName="/ppt/slides/_rels/slide32.xml.rels" ContentType="application/vnd.openxmlformats-package.relationships+xml"/>
  <Override PartName="/ppt/slides/_rels/slide56.xml.rels" ContentType="application/vnd.openxmlformats-package.relationships+xml"/>
  <Override PartName="/ppt/slides/_rels/slide60.xml.rels" ContentType="application/vnd.openxmlformats-package.relationships+xml"/>
  <Override PartName="/ppt/slides/_rels/slide10.xml.rels" ContentType="application/vnd.openxmlformats-package.relationships+xml"/>
  <Override PartName="/ppt/slides/_rels/slide59.xml.rels" ContentType="application/vnd.openxmlformats-package.relationships+xml"/>
  <Override PartName="/ppt/slides/_rels/slide58.xml.rels" ContentType="application/vnd.openxmlformats-package.relationships+xml"/>
  <Override PartName="/ppt/slides/_rels/slide23.xml.rels" ContentType="application/vnd.openxmlformats-package.relationships+xml"/>
  <Override PartName="/ppt/slides/_rels/slide19.xml.rels" ContentType="application/vnd.openxmlformats-package.relationships+xml"/>
  <Override PartName="/ppt/slides/_rels/slide13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slide6.xml" ContentType="application/vnd.openxmlformats-officedocument.presentationml.slide+xml"/>
  <Override PartName="/ppt/slides/slide1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</p:sldIdLst>
  <p:sldSz cx="12601575" cy="72009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45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0A09C1D3-7F63-4177-8F6B-01A935F8DC8B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40.xml.rels><?xml version="1.0" encoding="UTF-8"?>
<Relationships xmlns="http://schemas.openxmlformats.org/package/2006/relationships"><Relationship Id="rId1" Type="http://schemas.openxmlformats.org/officeDocument/2006/relationships/slide" Target="../slides/slide40.xml"/><Relationship Id="rId2" Type="http://schemas.openxmlformats.org/officeDocument/2006/relationships/notesMaster" Target="../notesMasters/notesMaster1.xml"/>
</Relationships>
</file>

<file path=ppt/notesSlides/notesSlide4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PlaceHolder 1"/>
          <p:cNvSpPr>
            <a:spLocks noGrp="1"/>
          </p:cNvSpPr>
          <p:nvPr>
            <p:ph type="sldImg"/>
          </p:nvPr>
        </p:nvSpPr>
        <p:spPr>
          <a:xfrm>
            <a:off x="428760" y="685800"/>
            <a:ext cx="6000480" cy="3428640"/>
          </a:xfrm>
          <a:prstGeom prst="rect">
            <a:avLst/>
          </a:prstGeom>
        </p:spPr>
      </p:sp>
      <p:sp>
        <p:nvSpPr>
          <p:cNvPr id="68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400" spc="-1" strike="noStrike">
                <a:solidFill>
                  <a:srgbClr val="161616"/>
                </a:solidFill>
                <a:latin typeface="IBM Plex Sans"/>
                <a:ea typeface="IBM Plex Sans"/>
              </a:rPr>
              <a:t>A single-precision, floating-point number is a 32-bit approximation of a real number. The number can be zero or can range from -3.40282347E+38 to -1.17549435E-38, or from 1.17549435E-38 to 3.40282347E+38.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400" spc="-1" strike="noStrike">
                <a:solidFill>
                  <a:srgbClr val="161616"/>
                </a:solidFill>
                <a:latin typeface="IBM Plex Sans"/>
                <a:ea typeface="IBM Plex Sans"/>
              </a:rPr>
              <a:t>A double precision, floating-point number is a 64-bit approximation of a real number. The number can be zero or can range from -1.797693134862315E+308 to -2.225073858507201E-308, or from 2.225073858507201E-308 to 1.797693134862315E+308.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446436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829872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63000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6"/>
          <p:cNvSpPr>
            <a:spLocks noGrp="1"/>
          </p:cNvSpPr>
          <p:nvPr>
            <p:ph type="body"/>
          </p:nvPr>
        </p:nvSpPr>
        <p:spPr>
          <a:xfrm>
            <a:off x="446436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7"/>
          <p:cNvSpPr>
            <a:spLocks noGrp="1"/>
          </p:cNvSpPr>
          <p:nvPr>
            <p:ph type="body"/>
          </p:nvPr>
        </p:nvSpPr>
        <p:spPr>
          <a:xfrm>
            <a:off x="829872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subTitle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subTitle"/>
          </p:nvPr>
        </p:nvSpPr>
        <p:spPr>
          <a:xfrm>
            <a:off x="525240" y="160200"/>
            <a:ext cx="11761200" cy="2964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subTitle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46436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829872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5"/>
          <p:cNvSpPr>
            <a:spLocks noGrp="1"/>
          </p:cNvSpPr>
          <p:nvPr>
            <p:ph type="body"/>
          </p:nvPr>
        </p:nvSpPr>
        <p:spPr>
          <a:xfrm>
            <a:off x="63000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6"/>
          <p:cNvSpPr>
            <a:spLocks noGrp="1"/>
          </p:cNvSpPr>
          <p:nvPr>
            <p:ph type="body"/>
          </p:nvPr>
        </p:nvSpPr>
        <p:spPr>
          <a:xfrm>
            <a:off x="446436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7"/>
          <p:cNvSpPr>
            <a:spLocks noGrp="1"/>
          </p:cNvSpPr>
          <p:nvPr>
            <p:ph type="body"/>
          </p:nvPr>
        </p:nvSpPr>
        <p:spPr>
          <a:xfrm>
            <a:off x="829872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subTitle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subTitle"/>
          </p:nvPr>
        </p:nvSpPr>
        <p:spPr>
          <a:xfrm>
            <a:off x="525240" y="160200"/>
            <a:ext cx="11761200" cy="2964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5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46436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8298720" y="16848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5"/>
          <p:cNvSpPr>
            <a:spLocks noGrp="1"/>
          </p:cNvSpPr>
          <p:nvPr>
            <p:ph type="body"/>
          </p:nvPr>
        </p:nvSpPr>
        <p:spPr>
          <a:xfrm>
            <a:off x="63000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6"/>
          <p:cNvSpPr>
            <a:spLocks noGrp="1"/>
          </p:cNvSpPr>
          <p:nvPr>
            <p:ph type="body"/>
          </p:nvPr>
        </p:nvSpPr>
        <p:spPr>
          <a:xfrm>
            <a:off x="446436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7"/>
          <p:cNvSpPr>
            <a:spLocks noGrp="1"/>
          </p:cNvSpPr>
          <p:nvPr>
            <p:ph type="body"/>
          </p:nvPr>
        </p:nvSpPr>
        <p:spPr>
          <a:xfrm>
            <a:off x="8298720" y="3866400"/>
            <a:ext cx="365148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subTitle"/>
          </p:nvPr>
        </p:nvSpPr>
        <p:spPr>
          <a:xfrm>
            <a:off x="525240" y="160200"/>
            <a:ext cx="11761200" cy="2964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441120" y="38664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3000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441120" y="1684800"/>
            <a:ext cx="55339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30000" y="3866400"/>
            <a:ext cx="11340720" cy="1991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12404520" y="0"/>
            <a:ext cx="196560" cy="144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12404520" y="1120320"/>
            <a:ext cx="196560" cy="6080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0" y="13320"/>
            <a:ext cx="419760" cy="144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 hidden="1"/>
          <p:cNvSpPr/>
          <p:nvPr/>
        </p:nvSpPr>
        <p:spPr>
          <a:xfrm>
            <a:off x="0" y="1120320"/>
            <a:ext cx="419760" cy="60937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>
            <a:off x="0" y="6800760"/>
            <a:ext cx="6757560" cy="399600"/>
          </a:xfrm>
          <a:prstGeom prst="rect">
            <a:avLst/>
          </a:prstGeom>
        </p:spPr>
        <p:txBody>
          <a:bodyPr lIns="102960" rIns="102960" tIns="51480" bIns="5148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5" name="CustomShape 6"/>
          <p:cNvSpPr/>
          <p:nvPr/>
        </p:nvSpPr>
        <p:spPr>
          <a:xfrm>
            <a:off x="0" y="5088600"/>
            <a:ext cx="1334160" cy="21117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PlaceHolder 7"/>
          <p:cNvSpPr>
            <a:spLocks noGrp="1"/>
          </p:cNvSpPr>
          <p:nvPr>
            <p:ph type="title"/>
          </p:nvPr>
        </p:nvSpPr>
        <p:spPr>
          <a:xfrm>
            <a:off x="1728720" y="880200"/>
            <a:ext cx="10347480" cy="1199880"/>
          </a:xfrm>
          <a:prstGeom prst="rect">
            <a:avLst/>
          </a:prstGeom>
        </p:spPr>
        <p:txBody>
          <a:bodyPr lIns="102960" rIns="102960" tIns="51480" bIns="51480" anchor="ctr">
            <a:noAutofit/>
          </a:bodyPr>
          <a:p>
            <a:r>
              <a:rPr b="0" lang="en-US" sz="4500" spc="-1" strike="noStrike">
                <a:solidFill>
                  <a:srgbClr val="000000"/>
                </a:solidFill>
                <a:latin typeface="Arial"/>
              </a:rPr>
              <a:t>Click to </a:t>
            </a:r>
            <a:r>
              <a:rPr b="0" lang="en-US" sz="4500" spc="-1" strike="noStrike">
                <a:solidFill>
                  <a:srgbClr val="000000"/>
                </a:solidFill>
                <a:latin typeface="Arial"/>
              </a:rPr>
              <a:t>edit the </a:t>
            </a:r>
            <a:r>
              <a:rPr b="0" lang="en-US" sz="4500" spc="-1" strike="noStrike">
                <a:solidFill>
                  <a:srgbClr val="000000"/>
                </a:solidFill>
                <a:latin typeface="Arial"/>
              </a:rPr>
              <a:t>title text </a:t>
            </a:r>
            <a:r>
              <a:rPr b="0" lang="en-US" sz="4500" spc="-1" strike="noStrike">
                <a:solidFill>
                  <a:srgbClr val="000000"/>
                </a:solidFill>
                <a:latin typeface="Arial"/>
              </a:rPr>
              <a:t>format</a:t>
            </a:r>
            <a:endParaRPr b="0" lang="en-US" sz="4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dt"/>
          </p:nvPr>
        </p:nvSpPr>
        <p:spPr>
          <a:xfrm>
            <a:off x="9954720" y="6800760"/>
            <a:ext cx="1679760" cy="359640"/>
          </a:xfrm>
          <a:prstGeom prst="rect">
            <a:avLst/>
          </a:prstGeom>
        </p:spPr>
        <p:txBody>
          <a:bodyPr lIns="102960" rIns="102960" tIns="51480" bIns="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8" name="CustomShape 9"/>
          <p:cNvSpPr/>
          <p:nvPr/>
        </p:nvSpPr>
        <p:spPr>
          <a:xfrm>
            <a:off x="12404520" y="5088600"/>
            <a:ext cx="196560" cy="211176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" name="CustomShape 10"/>
          <p:cNvSpPr/>
          <p:nvPr/>
        </p:nvSpPr>
        <p:spPr>
          <a:xfrm>
            <a:off x="12404520" y="0"/>
            <a:ext cx="196560" cy="56005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" name="PlaceHolder 11"/>
          <p:cNvSpPr>
            <a:spLocks noGrp="1"/>
          </p:cNvSpPr>
          <p:nvPr>
            <p:ph type="sldNum"/>
          </p:nvPr>
        </p:nvSpPr>
        <p:spPr>
          <a:xfrm rot="16200000">
            <a:off x="11825280" y="6610680"/>
            <a:ext cx="609120" cy="380520"/>
          </a:xfrm>
          <a:prstGeom prst="rect">
            <a:avLst/>
          </a:prstGeom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EC18EEBD-99E0-490E-92CB-278F91C4E785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  <p:pic>
        <p:nvPicPr>
          <p:cNvPr id="11" name="Google Shape;28;p77" descr="iitlogo"/>
          <p:cNvPicPr/>
          <p:nvPr/>
        </p:nvPicPr>
        <p:blipFill>
          <a:blip r:embed="rId2"/>
          <a:stretch/>
        </p:blipFill>
        <p:spPr>
          <a:xfrm>
            <a:off x="105840" y="6062400"/>
            <a:ext cx="1089000" cy="1042920"/>
          </a:xfrm>
          <a:prstGeom prst="rect">
            <a:avLst/>
          </a:prstGeom>
          <a:ln>
            <a:noFill/>
          </a:ln>
        </p:spPr>
      </p:pic>
      <p:sp>
        <p:nvSpPr>
          <p:cNvPr id="12" name="CustomShape 12"/>
          <p:cNvSpPr/>
          <p:nvPr/>
        </p:nvSpPr>
        <p:spPr>
          <a:xfrm>
            <a:off x="0" y="0"/>
            <a:ext cx="1334160" cy="56005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" name="PlaceHolder 13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12404520" y="0"/>
            <a:ext cx="196560" cy="144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2"/>
          <p:cNvSpPr/>
          <p:nvPr/>
        </p:nvSpPr>
        <p:spPr>
          <a:xfrm>
            <a:off x="12404520" y="1120320"/>
            <a:ext cx="196560" cy="6080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CustomShape 3"/>
          <p:cNvSpPr/>
          <p:nvPr/>
        </p:nvSpPr>
        <p:spPr>
          <a:xfrm>
            <a:off x="0" y="13320"/>
            <a:ext cx="419760" cy="144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4"/>
          <p:cNvSpPr/>
          <p:nvPr/>
        </p:nvSpPr>
        <p:spPr>
          <a:xfrm>
            <a:off x="0" y="1120320"/>
            <a:ext cx="419760" cy="60937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PlaceHolder 5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102960" rIns="102960" tIns="51480" bIns="51480" anchor="b">
            <a:normAutofit fontScale="88000"/>
          </a:bodyPr>
          <a:p>
            <a:r>
              <a:rPr b="0" lang="en-US" sz="41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6"/>
          <p:cNvSpPr>
            <a:spLocks noGrp="1"/>
          </p:cNvSpPr>
          <p:nvPr>
            <p:ph type="body"/>
          </p:nvPr>
        </p:nvSpPr>
        <p:spPr>
          <a:xfrm>
            <a:off x="630000" y="1120320"/>
            <a:ext cx="11550960" cy="5311800"/>
          </a:xfrm>
          <a:prstGeom prst="rect">
            <a:avLst/>
          </a:prstGeom>
        </p:spPr>
        <p:txBody>
          <a:bodyPr lIns="102960" rIns="102960" tIns="51480" bIns="5148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23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3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3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3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3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3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3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3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3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7"/>
          <p:cNvSpPr>
            <a:spLocks noGrp="1"/>
          </p:cNvSpPr>
          <p:nvPr>
            <p:ph type="dt"/>
          </p:nvPr>
        </p:nvSpPr>
        <p:spPr>
          <a:xfrm>
            <a:off x="9346320" y="6760800"/>
            <a:ext cx="1679760" cy="359640"/>
          </a:xfrm>
          <a:prstGeom prst="rect">
            <a:avLst/>
          </a:prstGeom>
        </p:spPr>
        <p:txBody>
          <a:bodyPr lIns="102960" rIns="102960" tIns="51480" bIns="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57" name="PlaceHolder 8"/>
          <p:cNvSpPr>
            <a:spLocks noGrp="1"/>
          </p:cNvSpPr>
          <p:nvPr>
            <p:ph type="ftr"/>
          </p:nvPr>
        </p:nvSpPr>
        <p:spPr>
          <a:xfrm>
            <a:off x="630000" y="6800760"/>
            <a:ext cx="7665480" cy="314280"/>
          </a:xfrm>
          <a:prstGeom prst="rect">
            <a:avLst/>
          </a:prstGeom>
        </p:spPr>
        <p:txBody>
          <a:bodyPr lIns="102960" rIns="102960" tIns="51480" bIns="5148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58" name="PlaceHolder 9"/>
          <p:cNvSpPr>
            <a:spLocks noGrp="1"/>
          </p:cNvSpPr>
          <p:nvPr>
            <p:ph type="sldNum"/>
          </p:nvPr>
        </p:nvSpPr>
        <p:spPr>
          <a:xfrm rot="16200000">
            <a:off x="11757960" y="6592680"/>
            <a:ext cx="741240" cy="314640"/>
          </a:xfrm>
          <a:prstGeom prst="rect">
            <a:avLst/>
          </a:prstGeom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528C849D-1A85-4CB4-B86F-1075ED78FF36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12404520" y="0"/>
            <a:ext cx="196560" cy="144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6" name="CustomShape 2"/>
          <p:cNvSpPr/>
          <p:nvPr/>
        </p:nvSpPr>
        <p:spPr>
          <a:xfrm>
            <a:off x="12404520" y="1120320"/>
            <a:ext cx="196560" cy="6080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CustomShape 3"/>
          <p:cNvSpPr/>
          <p:nvPr/>
        </p:nvSpPr>
        <p:spPr>
          <a:xfrm>
            <a:off x="0" y="13320"/>
            <a:ext cx="419760" cy="144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CustomShape 4"/>
          <p:cNvSpPr/>
          <p:nvPr/>
        </p:nvSpPr>
        <p:spPr>
          <a:xfrm>
            <a:off x="0" y="1120320"/>
            <a:ext cx="419760" cy="60937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PlaceHolder 5"/>
          <p:cNvSpPr>
            <a:spLocks noGrp="1"/>
          </p:cNvSpPr>
          <p:nvPr>
            <p:ph type="title"/>
          </p:nvPr>
        </p:nvSpPr>
        <p:spPr>
          <a:xfrm>
            <a:off x="525240" y="160200"/>
            <a:ext cx="11761200" cy="639360"/>
          </a:xfrm>
          <a:prstGeom prst="rect">
            <a:avLst/>
          </a:prstGeom>
        </p:spPr>
        <p:txBody>
          <a:bodyPr lIns="102960" rIns="102960" tIns="51480" bIns="51480" anchor="b">
            <a:normAutofit fontScale="88000"/>
          </a:bodyPr>
          <a:p>
            <a:r>
              <a:rPr b="0" lang="en-US" sz="41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6"/>
          <p:cNvSpPr>
            <a:spLocks noGrp="1"/>
          </p:cNvSpPr>
          <p:nvPr>
            <p:ph type="dt"/>
          </p:nvPr>
        </p:nvSpPr>
        <p:spPr>
          <a:xfrm>
            <a:off x="9346320" y="6760800"/>
            <a:ext cx="1679760" cy="359640"/>
          </a:xfrm>
          <a:prstGeom prst="rect">
            <a:avLst/>
          </a:prstGeom>
        </p:spPr>
        <p:txBody>
          <a:bodyPr lIns="102960" rIns="102960" tIns="51480" bIns="0" anchor="b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101" name="PlaceHolder 7"/>
          <p:cNvSpPr>
            <a:spLocks noGrp="1"/>
          </p:cNvSpPr>
          <p:nvPr>
            <p:ph type="ftr"/>
          </p:nvPr>
        </p:nvSpPr>
        <p:spPr>
          <a:xfrm>
            <a:off x="630000" y="6800760"/>
            <a:ext cx="7665480" cy="314280"/>
          </a:xfrm>
          <a:prstGeom prst="rect">
            <a:avLst/>
          </a:prstGeom>
        </p:spPr>
        <p:txBody>
          <a:bodyPr lIns="102960" rIns="102960" tIns="51480" bIns="5148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102" name="PlaceHolder 8"/>
          <p:cNvSpPr>
            <a:spLocks noGrp="1"/>
          </p:cNvSpPr>
          <p:nvPr>
            <p:ph type="sldNum"/>
          </p:nvPr>
        </p:nvSpPr>
        <p:spPr>
          <a:xfrm rot="16200000">
            <a:off x="11757960" y="6592680"/>
            <a:ext cx="741240" cy="314640"/>
          </a:xfrm>
          <a:prstGeom prst="rect">
            <a:avLst/>
          </a:prstGeom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3B2B0403-22E7-46B8-90D7-3ED15D59C505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  <p:sp>
        <p:nvSpPr>
          <p:cNvPr id="103" name="PlaceHolder 9"/>
          <p:cNvSpPr>
            <a:spLocks noGrp="1"/>
          </p:cNvSpPr>
          <p:nvPr>
            <p:ph type="body"/>
          </p:nvPr>
        </p:nvSpPr>
        <p:spPr>
          <a:xfrm>
            <a:off x="630000" y="1684800"/>
            <a:ext cx="11340720" cy="4176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0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2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1728720" y="476280"/>
            <a:ext cx="10347480" cy="11998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5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INTRODUCTION</a:t>
            </a:r>
            <a:endParaRPr b="0" lang="en-US" sz="4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TextShape 2"/>
          <p:cNvSpPr txBox="1"/>
          <p:nvPr/>
        </p:nvSpPr>
        <p:spPr>
          <a:xfrm>
            <a:off x="1260000" y="6800760"/>
            <a:ext cx="5451120" cy="3996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102960" rIns="102960" tIns="51480" bIns="51480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2000" spc="-1" strike="noStrike">
              <a:latin typeface="Times New Roman"/>
            </a:endParaRPr>
          </a:p>
        </p:txBody>
      </p:sp>
      <p:sp>
        <p:nvSpPr>
          <p:cNvPr id="148" name="TextShape 3"/>
          <p:cNvSpPr txBox="1"/>
          <p:nvPr/>
        </p:nvSpPr>
        <p:spPr>
          <a:xfrm>
            <a:off x="2005560" y="1695600"/>
            <a:ext cx="8562240" cy="719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700" spc="-1" strike="noStrike">
                <a:solidFill>
                  <a:srgbClr val="d1282e"/>
                </a:solidFill>
                <a:latin typeface="Arial Narrow"/>
                <a:ea typeface="Arial Narrow"/>
              </a:rPr>
              <a:t>CS10003: PROGRAMMING AND DATA STRUCTURES</a:t>
            </a:r>
            <a:endParaRPr b="0" lang="en-US" sz="2700" spc="-1" strike="noStrike">
              <a:latin typeface="Arial"/>
            </a:endParaRPr>
          </a:p>
        </p:txBody>
      </p:sp>
      <p:sp>
        <p:nvSpPr>
          <p:cNvPr id="149" name="TextShape 4"/>
          <p:cNvSpPr txBox="1"/>
          <p:nvPr/>
        </p:nvSpPr>
        <p:spPr>
          <a:xfrm rot="16200000">
            <a:off x="11825280" y="6610680"/>
            <a:ext cx="609120" cy="38052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F8BEE6D4-81D1-48EE-AA7F-2C77383EC7DA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1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28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But, you can use instructions written by others: Libraries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TextShape 2"/>
          <p:cNvSpPr txBox="1"/>
          <p:nvPr/>
        </p:nvSpPr>
        <p:spPr>
          <a:xfrm>
            <a:off x="966960" y="1246320"/>
            <a:ext cx="10094760" cy="15966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1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Libraries: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Pre-written instructions for complicated tasks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You can include these library names in your program and use their functionalities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Don’t need to write those instructions yourself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10" name="Group 3"/>
          <p:cNvGrpSpPr/>
          <p:nvPr/>
        </p:nvGrpSpPr>
        <p:grpSpPr>
          <a:xfrm>
            <a:off x="1587600" y="2984760"/>
            <a:ext cx="10083240" cy="3129480"/>
            <a:chOff x="1587600" y="2984760"/>
            <a:chExt cx="10083240" cy="3129480"/>
          </a:xfrm>
        </p:grpSpPr>
        <p:sp>
          <p:nvSpPr>
            <p:cNvPr id="211" name="CustomShape 4"/>
            <p:cNvSpPr/>
            <p:nvPr/>
          </p:nvSpPr>
          <p:spPr>
            <a:xfrm>
              <a:off x="7050240" y="4217760"/>
              <a:ext cx="2979360" cy="8902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lnTo>
                    <a:pt x="15429" y="0"/>
                  </a:lnTo>
                  <a:close/>
                </a:path>
              </a:pathLst>
            </a:custGeom>
            <a:solidFill>
              <a:srgbClr val="ccffff"/>
            </a:solidFill>
            <a:ln w="38160">
              <a:solidFill>
                <a:srgbClr val="9933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2" name="CustomShape 5"/>
            <p:cNvSpPr/>
            <p:nvPr/>
          </p:nvSpPr>
          <p:spPr>
            <a:xfrm>
              <a:off x="3242880" y="3532680"/>
              <a:ext cx="1737720" cy="684720"/>
            </a:xfrm>
            <a:prstGeom prst="rect">
              <a:avLst/>
            </a:prstGeom>
            <a:solidFill>
              <a:srgbClr val="ffff99"/>
            </a:solidFill>
            <a:ln w="38160">
              <a:solidFill>
                <a:srgbClr val="9933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1" lang="en-US" sz="2400" spc="-1" strike="noStrike">
                  <a:solidFill>
                    <a:srgbClr val="000000"/>
                  </a:solidFill>
                  <a:latin typeface="Calibri"/>
                  <a:ea typeface="Calibri"/>
                </a:rPr>
                <a:t>Compiler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213" name="CustomShape 6"/>
            <p:cNvSpPr/>
            <p:nvPr/>
          </p:nvSpPr>
          <p:spPr>
            <a:xfrm>
              <a:off x="5725800" y="3532680"/>
              <a:ext cx="1986120" cy="684720"/>
            </a:xfrm>
            <a:prstGeom prst="rect">
              <a:avLst/>
            </a:prstGeom>
            <a:solidFill>
              <a:srgbClr val="ffff99"/>
            </a:solidFill>
            <a:ln w="38160">
              <a:solidFill>
                <a:srgbClr val="9933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1" lang="en-US" sz="2400" spc="-1" strike="noStrike">
                  <a:solidFill>
                    <a:srgbClr val="000000"/>
                  </a:solidFill>
                  <a:latin typeface="Calibri"/>
                  <a:ea typeface="Calibri"/>
                </a:rPr>
                <a:t>Object code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214" name="CustomShape 7"/>
            <p:cNvSpPr/>
            <p:nvPr/>
          </p:nvSpPr>
          <p:spPr>
            <a:xfrm>
              <a:off x="8457480" y="3601440"/>
              <a:ext cx="1489320" cy="616320"/>
            </a:xfrm>
            <a:prstGeom prst="rect">
              <a:avLst/>
            </a:prstGeom>
            <a:solidFill>
              <a:srgbClr val="ffff99"/>
            </a:solidFill>
            <a:ln w="38160">
              <a:solidFill>
                <a:srgbClr val="9933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1" lang="en-US" sz="2400" spc="-1" strike="noStrike">
                  <a:solidFill>
                    <a:srgbClr val="000000"/>
                  </a:solidFill>
                  <a:latin typeface="Calibri"/>
                  <a:ea typeface="Calibri"/>
                </a:rPr>
                <a:t>Linker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215" name="CustomShape 8"/>
            <p:cNvSpPr/>
            <p:nvPr/>
          </p:nvSpPr>
          <p:spPr>
            <a:xfrm>
              <a:off x="5312160" y="4628880"/>
              <a:ext cx="1737720" cy="684720"/>
            </a:xfrm>
            <a:prstGeom prst="rect">
              <a:avLst/>
            </a:prstGeom>
            <a:solidFill>
              <a:srgbClr val="ffff99"/>
            </a:solidFill>
            <a:ln w="38160">
              <a:solidFill>
                <a:srgbClr val="9933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1" lang="en-US" sz="2400" spc="-1" strike="noStrike">
                  <a:solidFill>
                    <a:srgbClr val="000000"/>
                  </a:solidFill>
                  <a:latin typeface="Calibri"/>
                  <a:ea typeface="Calibri"/>
                </a:rPr>
                <a:t>Library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216" name="CustomShape 9"/>
            <p:cNvSpPr/>
            <p:nvPr/>
          </p:nvSpPr>
          <p:spPr>
            <a:xfrm>
              <a:off x="2499840" y="3736800"/>
              <a:ext cx="744480" cy="270720"/>
            </a:xfrm>
            <a:prstGeom prst="rightArrow">
              <a:avLst>
                <a:gd name="adj1" fmla="val 50000"/>
                <a:gd name="adj2" fmla="val 56842"/>
              </a:avLst>
            </a:prstGeom>
            <a:solidFill>
              <a:srgbClr val="ccffff"/>
            </a:solidFill>
            <a:ln w="38160">
              <a:solidFill>
                <a:srgbClr val="9933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7" name="CustomShape 10"/>
            <p:cNvSpPr/>
            <p:nvPr/>
          </p:nvSpPr>
          <p:spPr>
            <a:xfrm>
              <a:off x="4980960" y="3738240"/>
              <a:ext cx="744480" cy="273600"/>
            </a:xfrm>
            <a:prstGeom prst="rightArrow">
              <a:avLst>
                <a:gd name="adj1" fmla="val 50000"/>
                <a:gd name="adj2" fmla="val 56250"/>
              </a:avLst>
            </a:prstGeom>
            <a:solidFill>
              <a:srgbClr val="ccffff"/>
            </a:solidFill>
            <a:ln w="38160">
              <a:solidFill>
                <a:srgbClr val="9933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8" name="CustomShape 11"/>
            <p:cNvSpPr/>
            <p:nvPr/>
          </p:nvSpPr>
          <p:spPr>
            <a:xfrm>
              <a:off x="7712280" y="3806640"/>
              <a:ext cx="744480" cy="273600"/>
            </a:xfrm>
            <a:prstGeom prst="rightArrow">
              <a:avLst>
                <a:gd name="adj1" fmla="val 50000"/>
                <a:gd name="adj2" fmla="val 56250"/>
              </a:avLst>
            </a:prstGeom>
            <a:solidFill>
              <a:srgbClr val="ccffff"/>
            </a:solidFill>
            <a:ln w="38160">
              <a:solidFill>
                <a:srgbClr val="9933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9" name="CustomShape 12"/>
            <p:cNvSpPr/>
            <p:nvPr/>
          </p:nvSpPr>
          <p:spPr>
            <a:xfrm>
              <a:off x="9947160" y="3806640"/>
              <a:ext cx="578880" cy="273600"/>
            </a:xfrm>
            <a:prstGeom prst="rightArrow">
              <a:avLst>
                <a:gd name="adj1" fmla="val 50000"/>
                <a:gd name="adj2" fmla="val 43750"/>
              </a:avLst>
            </a:prstGeom>
            <a:solidFill>
              <a:srgbClr val="ccffff"/>
            </a:solidFill>
            <a:ln w="38160">
              <a:solidFill>
                <a:srgbClr val="9933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0" name="CustomShape 13"/>
            <p:cNvSpPr/>
            <p:nvPr/>
          </p:nvSpPr>
          <p:spPr>
            <a:xfrm>
              <a:off x="1587600" y="3121560"/>
              <a:ext cx="1737720" cy="16927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en-US" sz="2000" spc="-1" strike="noStrike">
                  <a:solidFill>
                    <a:srgbClr val="000000"/>
                  </a:solidFill>
                  <a:latin typeface="Calibri"/>
                  <a:ea typeface="Calibri"/>
                </a:rPr>
                <a:t>HLL program</a:t>
              </a:r>
              <a:endParaRPr b="0" lang="en-US" sz="20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spcBef>
                  <a:spcPts val="1001"/>
                </a:spcBef>
                <a:tabLst>
                  <a:tab algn="l" pos="0"/>
                </a:tabLst>
              </a:pPr>
              <a:r>
                <a:rPr b="1" lang="en-US" sz="2000" spc="-1" strike="noStrike">
                  <a:solidFill>
                    <a:srgbClr val="ff0000"/>
                  </a:solidFill>
                  <a:latin typeface="Calibri"/>
                  <a:ea typeface="Calibri"/>
                </a:rPr>
                <a:t>with </a:t>
              </a:r>
              <a:endParaRPr b="0" lang="en-US" sz="20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spcBef>
                  <a:spcPts val="1001"/>
                </a:spcBef>
                <a:tabLst>
                  <a:tab algn="l" pos="0"/>
                </a:tabLst>
              </a:pPr>
              <a:r>
                <a:rPr b="1" lang="en-US" sz="2000" spc="-1" strike="noStrike">
                  <a:solidFill>
                    <a:srgbClr val="ff0000"/>
                  </a:solidFill>
                  <a:latin typeface="Calibri"/>
                  <a:ea typeface="Calibri"/>
                </a:rPr>
                <a:t>Library name</a:t>
              </a:r>
              <a:endParaRPr b="0" lang="en-US" sz="20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spcBef>
                  <a:spcPts val="1001"/>
                </a:spcBef>
                <a:tabLst>
                  <a:tab algn="l" pos="0"/>
                </a:tabLst>
              </a:pPr>
              <a:endParaRPr b="0" lang="en-US" sz="2000" spc="-1" strike="noStrike">
                <a:latin typeface="Arial"/>
              </a:endParaRPr>
            </a:p>
          </p:txBody>
        </p:sp>
        <p:sp>
          <p:nvSpPr>
            <p:cNvPr id="221" name="CustomShape 14"/>
            <p:cNvSpPr/>
            <p:nvPr/>
          </p:nvSpPr>
          <p:spPr>
            <a:xfrm>
              <a:off x="10181520" y="2984760"/>
              <a:ext cx="1489320" cy="7009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en-US" sz="2000" spc="-1" strike="noStrike">
                  <a:solidFill>
                    <a:srgbClr val="000000"/>
                  </a:solidFill>
                  <a:latin typeface="Calibri"/>
                  <a:ea typeface="Calibri"/>
                </a:rPr>
                <a:t>Executable code</a:t>
              </a:r>
              <a:endParaRPr b="0" lang="en-US" sz="2000" spc="-1" strike="noStrike">
                <a:latin typeface="Arial"/>
              </a:endParaRPr>
            </a:p>
          </p:txBody>
        </p:sp>
        <p:sp>
          <p:nvSpPr>
            <p:cNvPr id="222" name="CustomShape 15"/>
            <p:cNvSpPr/>
            <p:nvPr/>
          </p:nvSpPr>
          <p:spPr>
            <a:xfrm>
              <a:off x="2001240" y="5656680"/>
              <a:ext cx="5710680" cy="4575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en-US" sz="2400" spc="-1" strike="noStrike">
                  <a:solidFill>
                    <a:srgbClr val="002060"/>
                  </a:solidFill>
                  <a:latin typeface="Calibri"/>
                  <a:ea typeface="Calibri"/>
                </a:rPr>
                <a:t>gcc compiler will be used in the lab classes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223" name="CustomShape 16"/>
            <p:cNvSpPr/>
            <p:nvPr/>
          </p:nvSpPr>
          <p:spPr>
            <a:xfrm>
              <a:off x="4070520" y="4354920"/>
              <a:ext cx="785880" cy="130140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002060"/>
              </a:solidFill>
              <a:prstDash val="dash"/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24" name="CustomShape 17"/>
          <p:cNvSpPr/>
          <p:nvPr/>
        </p:nvSpPr>
        <p:spPr>
          <a:xfrm>
            <a:off x="5215320" y="3121560"/>
            <a:ext cx="4814280" cy="2534760"/>
          </a:xfrm>
          <a:prstGeom prst="rect">
            <a:avLst/>
          </a:prstGeom>
          <a:noFill/>
          <a:ln w="28440">
            <a:solidFill>
              <a:schemeClr val="accent5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25" name="TextShape 18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226" name="TextShape 19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7864995A-F09B-4D51-BD46-E384D00A363B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10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TextShape 2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229" name="CustomShape 3"/>
          <p:cNvSpPr/>
          <p:nvPr/>
        </p:nvSpPr>
        <p:spPr>
          <a:xfrm>
            <a:off x="920880" y="3051000"/>
            <a:ext cx="10451520" cy="1066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"/>
              </a:rPr>
              <a:t>This executable code is in binary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Arial"/>
              </a:rPr>
              <a:t>Computer understands only numbers, in binary (0 and 1)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230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0E172F98-AA1F-4159-8B0B-2B2556A2002F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11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Binary Representation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TextShape 2"/>
          <p:cNvSpPr txBox="1"/>
          <p:nvPr/>
        </p:nvSpPr>
        <p:spPr>
          <a:xfrm>
            <a:off x="662040" y="1699560"/>
            <a:ext cx="11191320" cy="3842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decimal number system we use is base 10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10 digits, from 0 to 9, Positional weights 10</a:t>
            </a:r>
            <a:r>
              <a:rPr b="1" lang="en-US" sz="2400" spc="-1" strike="noStrike" baseline="30000">
                <a:solidFill>
                  <a:srgbClr val="002060"/>
                </a:solidFill>
                <a:latin typeface="Arial Narrow"/>
                <a:ea typeface="Arial Narrow"/>
              </a:rPr>
              <a:t>0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, 10</a:t>
            </a:r>
            <a:r>
              <a:rPr b="1" lang="en-US" sz="2400" spc="-1" strike="noStrike" baseline="30000">
                <a:solidFill>
                  <a:srgbClr val="002060"/>
                </a:solidFill>
                <a:latin typeface="Arial Narrow"/>
                <a:ea typeface="Arial Narrow"/>
              </a:rPr>
              <a:t>1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, 10</a:t>
            </a:r>
            <a:r>
              <a:rPr b="1" lang="en-US" sz="2400" spc="-1" strike="noStrike" baseline="30000">
                <a:solidFill>
                  <a:srgbClr val="002060"/>
                </a:solidFill>
                <a:latin typeface="Arial Narrow"/>
                <a:ea typeface="Arial Narrow"/>
              </a:rPr>
              <a:t>2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,…from right to left for integers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Example: 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723 = 3x10</a:t>
            </a:r>
            <a:r>
              <a:rPr b="1" lang="en-US" sz="2400" spc="-1" strike="noStrike" baseline="30000">
                <a:solidFill>
                  <a:srgbClr val="c00000"/>
                </a:solidFill>
                <a:latin typeface="Arial Narrow"/>
                <a:ea typeface="Arial Narrow"/>
              </a:rPr>
              <a:t>0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 + 2x10</a:t>
            </a:r>
            <a:r>
              <a:rPr b="1" lang="en-US" sz="2400" spc="-1" strike="noStrike" baseline="30000">
                <a:solidFill>
                  <a:srgbClr val="c00000"/>
                </a:solidFill>
                <a:latin typeface="Arial Narrow"/>
                <a:ea typeface="Arial Narrow"/>
              </a:rPr>
              <a:t>1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 + 7x10</a:t>
            </a:r>
            <a:r>
              <a:rPr b="1" lang="en-US" sz="2400" spc="-1" strike="noStrike" baseline="30000">
                <a:solidFill>
                  <a:srgbClr val="c00000"/>
                </a:solidFill>
                <a:latin typeface="Arial Narrow"/>
                <a:ea typeface="Arial Narrow"/>
              </a:rPr>
              <a:t>2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7848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Numbers are represented inside computers in the base-2 system (Binary Numbers)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Only two symbols/digits 0 and 1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Positional weights of digits: 2</a:t>
            </a:r>
            <a:r>
              <a:rPr b="1" lang="en-US" sz="2400" spc="-1" strike="noStrike" baseline="30000">
                <a:solidFill>
                  <a:srgbClr val="002060"/>
                </a:solidFill>
                <a:latin typeface="Arial Narrow"/>
                <a:ea typeface="Arial Narrow"/>
              </a:rPr>
              <a:t>0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, 2</a:t>
            </a:r>
            <a:r>
              <a:rPr b="1" lang="en-US" sz="2400" spc="-1" strike="noStrike" baseline="30000">
                <a:solidFill>
                  <a:srgbClr val="002060"/>
                </a:solidFill>
                <a:latin typeface="Arial Narrow"/>
                <a:ea typeface="Arial Narrow"/>
              </a:rPr>
              <a:t>1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, 2</a:t>
            </a:r>
            <a:r>
              <a:rPr b="1" lang="en-US" sz="2400" spc="-1" strike="noStrike" baseline="30000">
                <a:solidFill>
                  <a:srgbClr val="002060"/>
                </a:solidFill>
                <a:latin typeface="Arial Narrow"/>
                <a:ea typeface="Arial Narrow"/>
              </a:rPr>
              <a:t>2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,…from right to left for integers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Example: 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1101 in binary = (1 x 2</a:t>
            </a:r>
            <a:r>
              <a:rPr b="1" lang="en-US" sz="2400" spc="-1" strike="noStrike" baseline="30000">
                <a:solidFill>
                  <a:srgbClr val="c00000"/>
                </a:solidFill>
                <a:latin typeface="Arial Narrow"/>
                <a:ea typeface="Arial Narrow"/>
              </a:rPr>
              <a:t>0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) + (0 x 2</a:t>
            </a:r>
            <a:r>
              <a:rPr b="1" lang="en-US" sz="2400" spc="-1" strike="noStrike" baseline="30000">
                <a:solidFill>
                  <a:srgbClr val="c00000"/>
                </a:solidFill>
                <a:latin typeface="Arial Narrow"/>
                <a:ea typeface="Arial Narrow"/>
              </a:rPr>
              <a:t>1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) + (1 x 2</a:t>
            </a:r>
            <a:r>
              <a:rPr b="1" lang="en-US" sz="2400" spc="-1" strike="noStrike" baseline="30000">
                <a:solidFill>
                  <a:srgbClr val="c00000"/>
                </a:solidFill>
                <a:latin typeface="Arial Narrow"/>
                <a:ea typeface="Arial Narrow"/>
              </a:rPr>
              <a:t>2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) + (1 x 2</a:t>
            </a:r>
            <a:r>
              <a:rPr b="1" lang="en-US" sz="2400" spc="-1" strike="noStrike" baseline="30000">
                <a:solidFill>
                  <a:srgbClr val="c00000"/>
                </a:solidFill>
                <a:latin typeface="Arial Narrow"/>
                <a:ea typeface="Arial Narrow"/>
              </a:rPr>
              <a:t>3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) = 13 in decimal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234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912884B8-1905-4333-A809-90BE4005D7A6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12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Bits and Bytes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TextShape 2"/>
          <p:cNvSpPr txBox="1"/>
          <p:nvPr/>
        </p:nvSpPr>
        <p:spPr>
          <a:xfrm>
            <a:off x="813960" y="1095120"/>
            <a:ext cx="11157120" cy="52840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Bit – a single 1 or 0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21564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Byte – 8 consecutive bits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2 bytes = 16 bits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4 bytes = 32 bits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21564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Maximum integer that can represented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in 1 byte = 255 (=11111111)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In 4 bytes = 4294967295 (= 32 1’s)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21564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Number of integers that can be represented in 1 byte = 256 (the integers 0, 1, 2, 3,….255)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238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D086E7AD-A622-487A-A0F3-2B3ABCD73448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13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Shape 1"/>
          <p:cNvSpPr txBox="1"/>
          <p:nvPr/>
        </p:nvSpPr>
        <p:spPr>
          <a:xfrm>
            <a:off x="2112480" y="2455920"/>
            <a:ext cx="9290520" cy="14511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4500" spc="-1" strike="noStrike">
                <a:solidFill>
                  <a:srgbClr val="000000"/>
                </a:solidFill>
                <a:latin typeface="Arial Narrow"/>
                <a:ea typeface="Arial Narrow"/>
              </a:rPr>
              <a:t>Problem Solving</a:t>
            </a:r>
            <a:br/>
            <a:r>
              <a:rPr b="1" lang="en-US" sz="4500" spc="-1" strike="noStrike">
                <a:solidFill>
                  <a:srgbClr val="000000"/>
                </a:solidFill>
                <a:latin typeface="Arial Narrow"/>
                <a:ea typeface="Arial Narrow"/>
              </a:rPr>
              <a:t>(the thought process)</a:t>
            </a:r>
            <a:endParaRPr b="0" lang="en-US" sz="4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TextShape 2"/>
          <p:cNvSpPr txBox="1"/>
          <p:nvPr/>
        </p:nvSpPr>
        <p:spPr>
          <a:xfrm>
            <a:off x="0" y="6800760"/>
            <a:ext cx="6757560" cy="3996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102960" rIns="102960" tIns="51480" bIns="51480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2000" spc="-1" strike="noStrike">
              <a:latin typeface="Times New Roman"/>
            </a:endParaRPr>
          </a:p>
        </p:txBody>
      </p:sp>
      <p:sp>
        <p:nvSpPr>
          <p:cNvPr id="241" name="TextShape 3"/>
          <p:cNvSpPr txBox="1"/>
          <p:nvPr/>
        </p:nvSpPr>
        <p:spPr>
          <a:xfrm rot="16200000">
            <a:off x="11825280" y="6610680"/>
            <a:ext cx="609120" cy="38052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99433FEA-EA4A-4E85-A043-410B0F12E0A8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13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Problem solving: typical flow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TextShape 2"/>
          <p:cNvSpPr txBox="1"/>
          <p:nvPr/>
        </p:nvSpPr>
        <p:spPr>
          <a:xfrm>
            <a:off x="916920" y="1339200"/>
            <a:ext cx="10767600" cy="48160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Step 1: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13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Clearly specify the problem to be solved.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5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Step 2: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13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Draw flowchart or write algorithm (represent the sequence of operations needed).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5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Step 3: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13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Convert flowchart (algorithm) into program code.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5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Step 4: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13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Compile the program to get executable code.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59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Step 5: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13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Execute the program on a computer.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245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C49BA78D-6900-4255-B3EA-97999DA4AD11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15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28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Flowchart: represent the sequence of operations as a diagram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CustomShape 2"/>
          <p:cNvSpPr/>
          <p:nvPr/>
        </p:nvSpPr>
        <p:spPr>
          <a:xfrm>
            <a:off x="2940120" y="1247040"/>
            <a:ext cx="1523520" cy="761760"/>
          </a:xfrm>
          <a:prstGeom prst="flowChartProcess">
            <a:avLst/>
          </a:prstGeom>
          <a:solidFill>
            <a:schemeClr val="accent1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48" name="CustomShape 3"/>
          <p:cNvSpPr/>
          <p:nvPr/>
        </p:nvSpPr>
        <p:spPr>
          <a:xfrm>
            <a:off x="2787840" y="2288520"/>
            <a:ext cx="1752120" cy="685440"/>
          </a:xfrm>
          <a:prstGeom prst="flowChartInputOutput">
            <a:avLst/>
          </a:prstGeom>
          <a:solidFill>
            <a:schemeClr val="accent1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49" name="CustomShape 4"/>
          <p:cNvSpPr/>
          <p:nvPr/>
        </p:nvSpPr>
        <p:spPr>
          <a:xfrm>
            <a:off x="2711520" y="3228120"/>
            <a:ext cx="1676160" cy="914040"/>
          </a:xfrm>
          <a:prstGeom prst="flowChartDecision">
            <a:avLst/>
          </a:prstGeom>
          <a:solidFill>
            <a:schemeClr val="accent1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50" name="CustomShape 5"/>
          <p:cNvSpPr/>
          <p:nvPr/>
        </p:nvSpPr>
        <p:spPr>
          <a:xfrm>
            <a:off x="5378760" y="1399320"/>
            <a:ext cx="761760" cy="38052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800080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51" name="CustomShape 6"/>
          <p:cNvSpPr/>
          <p:nvPr/>
        </p:nvSpPr>
        <p:spPr>
          <a:xfrm>
            <a:off x="5378760" y="2440800"/>
            <a:ext cx="761760" cy="38052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800080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52" name="CustomShape 7"/>
          <p:cNvSpPr/>
          <p:nvPr/>
        </p:nvSpPr>
        <p:spPr>
          <a:xfrm>
            <a:off x="5378760" y="3456720"/>
            <a:ext cx="761760" cy="38052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800080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53" name="CustomShape 8"/>
          <p:cNvSpPr/>
          <p:nvPr/>
        </p:nvSpPr>
        <p:spPr>
          <a:xfrm>
            <a:off x="5302440" y="4498200"/>
            <a:ext cx="761760" cy="38052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800080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54" name="CustomShape 9"/>
          <p:cNvSpPr/>
          <p:nvPr/>
        </p:nvSpPr>
        <p:spPr>
          <a:xfrm>
            <a:off x="7207560" y="1399320"/>
            <a:ext cx="236196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Arial"/>
              </a:rPr>
              <a:t>Computation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55" name="CustomShape 10"/>
          <p:cNvSpPr/>
          <p:nvPr/>
        </p:nvSpPr>
        <p:spPr>
          <a:xfrm>
            <a:off x="7207560" y="3380760"/>
            <a:ext cx="236196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Arial"/>
              </a:rPr>
              <a:t>Decision Box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56" name="CustomShape 11"/>
          <p:cNvSpPr/>
          <p:nvPr/>
        </p:nvSpPr>
        <p:spPr>
          <a:xfrm>
            <a:off x="7207560" y="4422240"/>
            <a:ext cx="236196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Arial"/>
              </a:rPr>
              <a:t>Start / Stop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57" name="CustomShape 12"/>
          <p:cNvSpPr/>
          <p:nvPr/>
        </p:nvSpPr>
        <p:spPr>
          <a:xfrm>
            <a:off x="2787840" y="4345920"/>
            <a:ext cx="1599840" cy="685440"/>
          </a:xfrm>
          <a:prstGeom prst="ellipse">
            <a:avLst/>
          </a:prstGeom>
          <a:solidFill>
            <a:schemeClr val="accent1"/>
          </a:solidFill>
          <a:ln w="93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58" name="CustomShape 13"/>
          <p:cNvSpPr/>
          <p:nvPr/>
        </p:nvSpPr>
        <p:spPr>
          <a:xfrm>
            <a:off x="7207560" y="2377440"/>
            <a:ext cx="263484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Arial"/>
              </a:rPr>
              <a:t>Input / Output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59" name="CustomShape 14"/>
          <p:cNvSpPr/>
          <p:nvPr/>
        </p:nvSpPr>
        <p:spPr>
          <a:xfrm>
            <a:off x="3537000" y="5234760"/>
            <a:ext cx="360" cy="456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60" name="CustomShape 15"/>
          <p:cNvSpPr/>
          <p:nvPr/>
        </p:nvSpPr>
        <p:spPr>
          <a:xfrm>
            <a:off x="5365800" y="5234760"/>
            <a:ext cx="761760" cy="38052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800080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61" name="CustomShape 16"/>
          <p:cNvSpPr/>
          <p:nvPr/>
        </p:nvSpPr>
        <p:spPr>
          <a:xfrm>
            <a:off x="7270920" y="5158800"/>
            <a:ext cx="2571480" cy="45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Arial"/>
              </a:rPr>
              <a:t>Flow of control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62" name="CustomShape 17"/>
          <p:cNvSpPr/>
          <p:nvPr/>
        </p:nvSpPr>
        <p:spPr>
          <a:xfrm>
            <a:off x="3448080" y="5996880"/>
            <a:ext cx="304560" cy="304560"/>
          </a:xfrm>
          <a:prstGeom prst="flowChartConnector">
            <a:avLst/>
          </a:prstGeom>
          <a:solidFill>
            <a:schemeClr val="accent1"/>
          </a:solidFill>
          <a:ln w="93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63" name="CustomShape 18"/>
          <p:cNvSpPr/>
          <p:nvPr/>
        </p:nvSpPr>
        <p:spPr>
          <a:xfrm>
            <a:off x="5353200" y="5920560"/>
            <a:ext cx="761760" cy="38052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800080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64" name="CustomShape 19"/>
          <p:cNvSpPr/>
          <p:nvPr/>
        </p:nvSpPr>
        <p:spPr>
          <a:xfrm>
            <a:off x="7258320" y="5844600"/>
            <a:ext cx="198072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"/>
                <a:ea typeface="Arial"/>
              </a:rPr>
              <a:t>Connector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65" name="TextShape 20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266" name="TextShape 21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EB894921-F2FC-4DA4-875E-ACB8D166AB32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16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Flowchart: Example 1: adding three numbers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CustomShape 2"/>
          <p:cNvSpPr/>
          <p:nvPr/>
        </p:nvSpPr>
        <p:spPr>
          <a:xfrm>
            <a:off x="3200400" y="2362320"/>
            <a:ext cx="2133360" cy="609120"/>
          </a:xfrm>
          <a:prstGeom prst="flowChartInputOutput">
            <a:avLst/>
          </a:prstGeom>
          <a:solidFill>
            <a:srgbClr val="ccffff"/>
          </a:solidFill>
          <a:ln w="25560">
            <a:solidFill>
              <a:srgbClr val="0c0c0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READ  A, B, C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69" name="CustomShape 3"/>
          <p:cNvSpPr/>
          <p:nvPr/>
        </p:nvSpPr>
        <p:spPr>
          <a:xfrm>
            <a:off x="3276720" y="3352680"/>
            <a:ext cx="1980720" cy="609120"/>
          </a:xfrm>
          <a:prstGeom prst="rect">
            <a:avLst/>
          </a:prstGeom>
          <a:solidFill>
            <a:srgbClr val="ccffff"/>
          </a:solidFill>
          <a:ln w="25560">
            <a:solidFill>
              <a:srgbClr val="0c0c0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S = A + B + C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70" name="CustomShape 4"/>
          <p:cNvSpPr/>
          <p:nvPr/>
        </p:nvSpPr>
        <p:spPr>
          <a:xfrm>
            <a:off x="3124080" y="4419720"/>
            <a:ext cx="2057040" cy="609120"/>
          </a:xfrm>
          <a:prstGeom prst="flowChartInputOutput">
            <a:avLst/>
          </a:prstGeom>
          <a:solidFill>
            <a:srgbClr val="ccffff"/>
          </a:solidFill>
          <a:ln w="25560">
            <a:solidFill>
              <a:srgbClr val="0c0c0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OUTPUT  S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71" name="CustomShape 5"/>
          <p:cNvSpPr/>
          <p:nvPr/>
        </p:nvSpPr>
        <p:spPr>
          <a:xfrm>
            <a:off x="3429000" y="5410080"/>
            <a:ext cx="1599840" cy="685440"/>
          </a:xfrm>
          <a:prstGeom prst="ellipse">
            <a:avLst/>
          </a:prstGeom>
          <a:solidFill>
            <a:srgbClr val="ccffff"/>
          </a:solidFill>
          <a:ln w="25560">
            <a:solidFill>
              <a:srgbClr val="0c0c0c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STOP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72" name="CustomShape 6"/>
          <p:cNvSpPr/>
          <p:nvPr/>
        </p:nvSpPr>
        <p:spPr>
          <a:xfrm>
            <a:off x="3505320" y="1371600"/>
            <a:ext cx="1599840" cy="685440"/>
          </a:xfrm>
          <a:prstGeom prst="ellipse">
            <a:avLst/>
          </a:prstGeom>
          <a:solidFill>
            <a:srgbClr val="ccffff"/>
          </a:solidFill>
          <a:ln w="25560">
            <a:solidFill>
              <a:srgbClr val="0c0c0c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START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73" name="CustomShape 7"/>
          <p:cNvSpPr/>
          <p:nvPr/>
        </p:nvSpPr>
        <p:spPr>
          <a:xfrm>
            <a:off x="4267080" y="2057400"/>
            <a:ext cx="360" cy="304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c0c0c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74" name="CustomShape 8"/>
          <p:cNvSpPr/>
          <p:nvPr/>
        </p:nvSpPr>
        <p:spPr>
          <a:xfrm>
            <a:off x="4267080" y="2971800"/>
            <a:ext cx="360" cy="380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c0c0c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75" name="CustomShape 9"/>
          <p:cNvSpPr/>
          <p:nvPr/>
        </p:nvSpPr>
        <p:spPr>
          <a:xfrm>
            <a:off x="4267080" y="3962520"/>
            <a:ext cx="360" cy="456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c0c0c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76" name="CustomShape 10"/>
          <p:cNvSpPr/>
          <p:nvPr/>
        </p:nvSpPr>
        <p:spPr>
          <a:xfrm>
            <a:off x="4267080" y="5029200"/>
            <a:ext cx="360" cy="380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c0c0c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77" name="TextShape 11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278" name="TextShape 12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3AC4D2C-3F20-4F4D-A412-BBA731ECE5B3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17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Flowchart: Example 2: find larger of two numbers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CustomShape 2"/>
          <p:cNvSpPr/>
          <p:nvPr/>
        </p:nvSpPr>
        <p:spPr>
          <a:xfrm>
            <a:off x="3657600" y="1384200"/>
            <a:ext cx="1371240" cy="533160"/>
          </a:xfrm>
          <a:prstGeom prst="ellipse">
            <a:avLst/>
          </a:prstGeom>
          <a:solidFill>
            <a:srgbClr val="ccffff"/>
          </a:solidFill>
          <a:ln w="255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START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81" name="CustomShape 3"/>
          <p:cNvSpPr/>
          <p:nvPr/>
        </p:nvSpPr>
        <p:spPr>
          <a:xfrm>
            <a:off x="1905120" y="5423040"/>
            <a:ext cx="1371240" cy="533160"/>
          </a:xfrm>
          <a:prstGeom prst="ellipse">
            <a:avLst/>
          </a:prstGeom>
          <a:solidFill>
            <a:srgbClr val="ccffff"/>
          </a:solidFill>
          <a:ln w="255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STOP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82" name="CustomShape 4"/>
          <p:cNvSpPr/>
          <p:nvPr/>
        </p:nvSpPr>
        <p:spPr>
          <a:xfrm>
            <a:off x="3276720" y="2298600"/>
            <a:ext cx="2209320" cy="533160"/>
          </a:xfrm>
          <a:prstGeom prst="flowChartInputOutput">
            <a:avLst/>
          </a:prstGeom>
          <a:solidFill>
            <a:srgbClr val="ccffff"/>
          </a:solidFill>
          <a:ln w="255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READ  X, Y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83" name="CustomShape 5"/>
          <p:cNvSpPr/>
          <p:nvPr/>
        </p:nvSpPr>
        <p:spPr>
          <a:xfrm>
            <a:off x="5181480" y="4432320"/>
            <a:ext cx="1904760" cy="533160"/>
          </a:xfrm>
          <a:prstGeom prst="flowChartInputOutput">
            <a:avLst/>
          </a:prstGeom>
          <a:solidFill>
            <a:srgbClr val="ccffff"/>
          </a:solidFill>
          <a:ln w="255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OUTPUT  Y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84" name="CustomShape 6"/>
          <p:cNvSpPr/>
          <p:nvPr/>
        </p:nvSpPr>
        <p:spPr>
          <a:xfrm>
            <a:off x="3429000" y="3289320"/>
            <a:ext cx="1828440" cy="837720"/>
          </a:xfrm>
          <a:prstGeom prst="flowChartDecision">
            <a:avLst/>
          </a:prstGeom>
          <a:solidFill>
            <a:srgbClr val="ccffff"/>
          </a:solidFill>
          <a:ln w="255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IS</a:t>
            </a:r>
            <a:endParaRPr b="0" lang="en-US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X&gt;Y?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85" name="CustomShape 7"/>
          <p:cNvSpPr/>
          <p:nvPr/>
        </p:nvSpPr>
        <p:spPr>
          <a:xfrm>
            <a:off x="1600200" y="4508640"/>
            <a:ext cx="1980720" cy="533160"/>
          </a:xfrm>
          <a:prstGeom prst="flowChartInputOutput">
            <a:avLst/>
          </a:prstGeom>
          <a:solidFill>
            <a:srgbClr val="ccffff"/>
          </a:solidFill>
          <a:ln w="255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OUTPUT  X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86" name="CustomShape 8"/>
          <p:cNvSpPr/>
          <p:nvPr/>
        </p:nvSpPr>
        <p:spPr>
          <a:xfrm>
            <a:off x="4343400" y="1917720"/>
            <a:ext cx="360" cy="380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87" name="CustomShape 9"/>
          <p:cNvSpPr/>
          <p:nvPr/>
        </p:nvSpPr>
        <p:spPr>
          <a:xfrm>
            <a:off x="4343400" y="2832120"/>
            <a:ext cx="360" cy="456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88" name="CustomShape 10"/>
          <p:cNvSpPr/>
          <p:nvPr/>
        </p:nvSpPr>
        <p:spPr>
          <a:xfrm>
            <a:off x="5257800" y="3670200"/>
            <a:ext cx="99036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89" name="CustomShape 11"/>
          <p:cNvSpPr/>
          <p:nvPr/>
        </p:nvSpPr>
        <p:spPr>
          <a:xfrm rot="10800000">
            <a:off x="2667240" y="3669840"/>
            <a:ext cx="76176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90" name="CustomShape 12"/>
          <p:cNvSpPr/>
          <p:nvPr/>
        </p:nvSpPr>
        <p:spPr>
          <a:xfrm>
            <a:off x="6248520" y="3670200"/>
            <a:ext cx="360" cy="761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91" name="CustomShape 13"/>
          <p:cNvSpPr/>
          <p:nvPr/>
        </p:nvSpPr>
        <p:spPr>
          <a:xfrm>
            <a:off x="2666880" y="3670200"/>
            <a:ext cx="360" cy="837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92" name="CustomShape 14"/>
          <p:cNvSpPr/>
          <p:nvPr/>
        </p:nvSpPr>
        <p:spPr>
          <a:xfrm>
            <a:off x="5410080" y="5423040"/>
            <a:ext cx="1371240" cy="533160"/>
          </a:xfrm>
          <a:prstGeom prst="ellipse">
            <a:avLst/>
          </a:prstGeom>
          <a:solidFill>
            <a:srgbClr val="ccffff"/>
          </a:solidFill>
          <a:ln w="255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STOP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93" name="CustomShape 15"/>
          <p:cNvSpPr/>
          <p:nvPr/>
        </p:nvSpPr>
        <p:spPr>
          <a:xfrm>
            <a:off x="6095880" y="4965840"/>
            <a:ext cx="360" cy="456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94" name="CustomShape 16"/>
          <p:cNvSpPr/>
          <p:nvPr/>
        </p:nvSpPr>
        <p:spPr>
          <a:xfrm>
            <a:off x="2590920" y="5041800"/>
            <a:ext cx="360" cy="380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95" name="CustomShape 17"/>
          <p:cNvSpPr/>
          <p:nvPr/>
        </p:nvSpPr>
        <p:spPr>
          <a:xfrm>
            <a:off x="2666880" y="3289320"/>
            <a:ext cx="106632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3333cc"/>
                </a:solidFill>
                <a:latin typeface="Calibri"/>
                <a:ea typeface="Calibri"/>
              </a:rPr>
              <a:t>YES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96" name="CustomShape 18"/>
          <p:cNvSpPr/>
          <p:nvPr/>
        </p:nvSpPr>
        <p:spPr>
          <a:xfrm>
            <a:off x="5867280" y="3289320"/>
            <a:ext cx="106632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3333cc"/>
                </a:solidFill>
                <a:latin typeface="Calibri"/>
                <a:ea typeface="Calibri"/>
              </a:rPr>
              <a:t>NO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97" name="TextShape 19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298" name="TextShape 20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D32D5502-342B-46B9-8C89-F94401A691E5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18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Flowchart: Example 3: sum first N integers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CustomShape 2"/>
          <p:cNvSpPr/>
          <p:nvPr/>
        </p:nvSpPr>
        <p:spPr>
          <a:xfrm>
            <a:off x="3657600" y="1676520"/>
            <a:ext cx="1371240" cy="456840"/>
          </a:xfrm>
          <a:prstGeom prst="ellipse">
            <a:avLst/>
          </a:prstGeom>
          <a:solidFill>
            <a:srgbClr val="ccffff"/>
          </a:solidFill>
          <a:ln w="255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START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01" name="CustomShape 3"/>
          <p:cNvSpPr/>
          <p:nvPr/>
        </p:nvSpPr>
        <p:spPr>
          <a:xfrm>
            <a:off x="3429000" y="2362320"/>
            <a:ext cx="1904760" cy="304560"/>
          </a:xfrm>
          <a:prstGeom prst="flowChartInputOutput">
            <a:avLst/>
          </a:prstGeom>
          <a:solidFill>
            <a:srgbClr val="ccffff"/>
          </a:solidFill>
          <a:ln w="255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READ  N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02" name="CustomShape 4"/>
          <p:cNvSpPr/>
          <p:nvPr/>
        </p:nvSpPr>
        <p:spPr>
          <a:xfrm>
            <a:off x="3657600" y="2971800"/>
            <a:ext cx="1447560" cy="533160"/>
          </a:xfrm>
          <a:prstGeom prst="rect">
            <a:avLst/>
          </a:prstGeom>
          <a:solidFill>
            <a:srgbClr val="ccffff"/>
          </a:solidFill>
          <a:ln w="255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SUM = 0</a:t>
            </a:r>
            <a:endParaRPr b="0" lang="en-US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COUNT = 1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03" name="CustomShape 5"/>
          <p:cNvSpPr/>
          <p:nvPr/>
        </p:nvSpPr>
        <p:spPr>
          <a:xfrm>
            <a:off x="3352680" y="3809880"/>
            <a:ext cx="2209320" cy="380520"/>
          </a:xfrm>
          <a:prstGeom prst="rect">
            <a:avLst/>
          </a:prstGeom>
          <a:solidFill>
            <a:srgbClr val="ccffff"/>
          </a:solidFill>
          <a:ln w="255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SUM = SUM + COUNT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04" name="CustomShape 6"/>
          <p:cNvSpPr/>
          <p:nvPr/>
        </p:nvSpPr>
        <p:spPr>
          <a:xfrm>
            <a:off x="3352680" y="4419720"/>
            <a:ext cx="2209320" cy="380520"/>
          </a:xfrm>
          <a:prstGeom prst="rect">
            <a:avLst/>
          </a:prstGeom>
          <a:solidFill>
            <a:srgbClr val="ccffff"/>
          </a:solidFill>
          <a:ln w="255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COUNT = COUNT + 1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05" name="CustomShape 7"/>
          <p:cNvSpPr/>
          <p:nvPr/>
        </p:nvSpPr>
        <p:spPr>
          <a:xfrm>
            <a:off x="3048120" y="4952880"/>
            <a:ext cx="2666520" cy="685440"/>
          </a:xfrm>
          <a:prstGeom prst="flowChartDecision">
            <a:avLst/>
          </a:prstGeom>
          <a:solidFill>
            <a:srgbClr val="ccffff"/>
          </a:solidFill>
          <a:ln w="255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IS</a:t>
            </a:r>
            <a:endParaRPr b="0" lang="en-US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COUNT &gt; N?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06" name="CustomShape 8"/>
          <p:cNvSpPr/>
          <p:nvPr/>
        </p:nvSpPr>
        <p:spPr>
          <a:xfrm rot="10800000">
            <a:off x="2591280" y="5306760"/>
            <a:ext cx="4568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07" name="CustomShape 9"/>
          <p:cNvSpPr/>
          <p:nvPr/>
        </p:nvSpPr>
        <p:spPr>
          <a:xfrm rot="10800000">
            <a:off x="2590560" y="3657960"/>
            <a:ext cx="360" cy="16761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08" name="CustomShape 10"/>
          <p:cNvSpPr/>
          <p:nvPr/>
        </p:nvSpPr>
        <p:spPr>
          <a:xfrm>
            <a:off x="6284160" y="5181480"/>
            <a:ext cx="2361960" cy="380520"/>
          </a:xfrm>
          <a:prstGeom prst="flowChartInputOutput">
            <a:avLst/>
          </a:prstGeom>
          <a:solidFill>
            <a:srgbClr val="ccffff"/>
          </a:solidFill>
          <a:ln w="255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OUTPUT  SUM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09" name="CustomShape 11"/>
          <p:cNvSpPr/>
          <p:nvPr/>
        </p:nvSpPr>
        <p:spPr>
          <a:xfrm>
            <a:off x="6553080" y="5791320"/>
            <a:ext cx="1371240" cy="456840"/>
          </a:xfrm>
          <a:prstGeom prst="ellipse">
            <a:avLst/>
          </a:prstGeom>
          <a:solidFill>
            <a:srgbClr val="ccffff"/>
          </a:solidFill>
          <a:ln w="255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STOP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10" name="CustomShape 12"/>
          <p:cNvSpPr/>
          <p:nvPr/>
        </p:nvSpPr>
        <p:spPr>
          <a:xfrm>
            <a:off x="4343400" y="2133720"/>
            <a:ext cx="360" cy="228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11" name="CustomShape 13"/>
          <p:cNvSpPr/>
          <p:nvPr/>
        </p:nvSpPr>
        <p:spPr>
          <a:xfrm>
            <a:off x="4343400" y="2666880"/>
            <a:ext cx="360" cy="304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12" name="CustomShape 14"/>
          <p:cNvSpPr/>
          <p:nvPr/>
        </p:nvSpPr>
        <p:spPr>
          <a:xfrm>
            <a:off x="4343400" y="3505320"/>
            <a:ext cx="360" cy="304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13" name="CustomShape 15"/>
          <p:cNvSpPr/>
          <p:nvPr/>
        </p:nvSpPr>
        <p:spPr>
          <a:xfrm>
            <a:off x="4343400" y="4191120"/>
            <a:ext cx="360" cy="228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14" name="CustomShape 16"/>
          <p:cNvSpPr/>
          <p:nvPr/>
        </p:nvSpPr>
        <p:spPr>
          <a:xfrm>
            <a:off x="4343400" y="4800600"/>
            <a:ext cx="360" cy="151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15" name="CustomShape 17"/>
          <p:cNvSpPr/>
          <p:nvPr/>
        </p:nvSpPr>
        <p:spPr>
          <a:xfrm>
            <a:off x="2590920" y="3657600"/>
            <a:ext cx="175212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16" name="CustomShape 18"/>
          <p:cNvSpPr/>
          <p:nvPr/>
        </p:nvSpPr>
        <p:spPr>
          <a:xfrm>
            <a:off x="5715000" y="5307120"/>
            <a:ext cx="83772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17" name="CustomShape 19"/>
          <p:cNvSpPr/>
          <p:nvPr/>
        </p:nvSpPr>
        <p:spPr>
          <a:xfrm>
            <a:off x="7162920" y="5562720"/>
            <a:ext cx="360" cy="228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18" name="CustomShape 20"/>
          <p:cNvSpPr/>
          <p:nvPr/>
        </p:nvSpPr>
        <p:spPr>
          <a:xfrm>
            <a:off x="5715000" y="4952880"/>
            <a:ext cx="106632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3333cc"/>
                </a:solidFill>
                <a:latin typeface="Calibri"/>
                <a:ea typeface="Calibri"/>
              </a:rPr>
              <a:t>YES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19" name="CustomShape 21"/>
          <p:cNvSpPr/>
          <p:nvPr/>
        </p:nvSpPr>
        <p:spPr>
          <a:xfrm>
            <a:off x="2590920" y="4952880"/>
            <a:ext cx="106632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3333cc"/>
                </a:solidFill>
                <a:latin typeface="Calibri"/>
                <a:ea typeface="Calibri"/>
              </a:rPr>
              <a:t>NO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20" name="TextShape 22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321" name="TextShape 2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3F00D47A-433E-4DD9-9291-E969915D1FB2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19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What is this course? 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TextShape 2"/>
          <p:cNvSpPr txBox="1"/>
          <p:nvPr/>
        </p:nvSpPr>
        <p:spPr>
          <a:xfrm>
            <a:off x="630000" y="1120320"/>
            <a:ext cx="115509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PDS: Programming and Data structure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57160" indent="-342720">
              <a:lnSpc>
                <a:spcPct val="100000"/>
              </a:lnSpc>
              <a:spcBef>
                <a:spcPts val="113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Basically we will learn how to write programs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57160" indent="-342720">
              <a:lnSpc>
                <a:spcPct val="100000"/>
              </a:lnSpc>
              <a:spcBef>
                <a:spcPts val="459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Programs? Set of instructions written for a </a:t>
            </a:r>
            <a:r>
              <a:rPr b="1" lang="en-US" sz="2400" spc="-1" strike="noStrike">
                <a:solidFill>
                  <a:srgbClr val="00b050"/>
                </a:solidFill>
                <a:latin typeface="Arial Narrow"/>
                <a:ea typeface="Arial Narrow"/>
              </a:rPr>
              <a:t>computer.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Tell it what to do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153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38B7DA52-0037-47CA-8442-F38CC06434F3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Flowchart: Example 4: compute factorial of a number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CustomShape 2"/>
          <p:cNvSpPr/>
          <p:nvPr/>
        </p:nvSpPr>
        <p:spPr>
          <a:xfrm>
            <a:off x="3657600" y="1676520"/>
            <a:ext cx="1371240" cy="456840"/>
          </a:xfrm>
          <a:prstGeom prst="ellipse">
            <a:avLst/>
          </a:prstGeom>
          <a:solidFill>
            <a:srgbClr val="ccffff"/>
          </a:solidFill>
          <a:ln w="255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START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24" name="CustomShape 3"/>
          <p:cNvSpPr/>
          <p:nvPr/>
        </p:nvSpPr>
        <p:spPr>
          <a:xfrm>
            <a:off x="3429000" y="2362320"/>
            <a:ext cx="1904760" cy="304560"/>
          </a:xfrm>
          <a:prstGeom prst="flowChartInputOutput">
            <a:avLst/>
          </a:prstGeom>
          <a:solidFill>
            <a:srgbClr val="ccffff"/>
          </a:solidFill>
          <a:ln w="255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READ  N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25" name="CustomShape 4"/>
          <p:cNvSpPr/>
          <p:nvPr/>
        </p:nvSpPr>
        <p:spPr>
          <a:xfrm>
            <a:off x="3657600" y="2971800"/>
            <a:ext cx="1447560" cy="533160"/>
          </a:xfrm>
          <a:prstGeom prst="rect">
            <a:avLst/>
          </a:prstGeom>
          <a:solidFill>
            <a:srgbClr val="ccffff"/>
          </a:solidFill>
          <a:ln w="255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a50021"/>
                </a:solidFill>
                <a:latin typeface="Calibri"/>
                <a:ea typeface="Calibri"/>
              </a:rPr>
              <a:t>PROD = 1</a:t>
            </a:r>
            <a:endParaRPr b="0" lang="en-US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COUNT = 1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26" name="CustomShape 5"/>
          <p:cNvSpPr/>
          <p:nvPr/>
        </p:nvSpPr>
        <p:spPr>
          <a:xfrm>
            <a:off x="3200400" y="3809880"/>
            <a:ext cx="2437920" cy="380520"/>
          </a:xfrm>
          <a:prstGeom prst="rect">
            <a:avLst/>
          </a:prstGeom>
          <a:solidFill>
            <a:srgbClr val="ccffff"/>
          </a:solidFill>
          <a:ln w="255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a50021"/>
                </a:solidFill>
                <a:latin typeface="Calibri"/>
                <a:ea typeface="Calibri"/>
              </a:rPr>
              <a:t>PROD = PROD * COUNT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27" name="CustomShape 6"/>
          <p:cNvSpPr/>
          <p:nvPr/>
        </p:nvSpPr>
        <p:spPr>
          <a:xfrm>
            <a:off x="3352680" y="4419720"/>
            <a:ext cx="2209320" cy="380520"/>
          </a:xfrm>
          <a:prstGeom prst="rect">
            <a:avLst/>
          </a:prstGeom>
          <a:solidFill>
            <a:srgbClr val="ccffff"/>
          </a:solidFill>
          <a:ln w="255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COUNT = COUNT + 1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28" name="CustomShape 7"/>
          <p:cNvSpPr/>
          <p:nvPr/>
        </p:nvSpPr>
        <p:spPr>
          <a:xfrm>
            <a:off x="3048120" y="4952880"/>
            <a:ext cx="2666520" cy="685440"/>
          </a:xfrm>
          <a:prstGeom prst="flowChartDecision">
            <a:avLst/>
          </a:prstGeom>
          <a:solidFill>
            <a:srgbClr val="ccffff"/>
          </a:solidFill>
          <a:ln w="255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IS</a:t>
            </a:r>
            <a:endParaRPr b="0" lang="en-US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COUNT &gt; N?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29" name="CustomShape 8"/>
          <p:cNvSpPr/>
          <p:nvPr/>
        </p:nvSpPr>
        <p:spPr>
          <a:xfrm rot="10800000">
            <a:off x="2591280" y="5306760"/>
            <a:ext cx="4568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30" name="CustomShape 9"/>
          <p:cNvSpPr/>
          <p:nvPr/>
        </p:nvSpPr>
        <p:spPr>
          <a:xfrm rot="10800000">
            <a:off x="2590560" y="3657960"/>
            <a:ext cx="360" cy="16761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31" name="CustomShape 10"/>
          <p:cNvSpPr/>
          <p:nvPr/>
        </p:nvSpPr>
        <p:spPr>
          <a:xfrm>
            <a:off x="6324480" y="5127480"/>
            <a:ext cx="2524320" cy="380520"/>
          </a:xfrm>
          <a:prstGeom prst="flowChartInputOutput">
            <a:avLst/>
          </a:prstGeom>
          <a:solidFill>
            <a:srgbClr val="ccffff"/>
          </a:solidFill>
          <a:ln w="255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c0c0c"/>
                </a:solidFill>
                <a:latin typeface="Calibri"/>
                <a:ea typeface="Calibri"/>
              </a:rPr>
              <a:t>OUTPUT  PROD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32" name="CustomShape 11"/>
          <p:cNvSpPr/>
          <p:nvPr/>
        </p:nvSpPr>
        <p:spPr>
          <a:xfrm>
            <a:off x="6629400" y="5737320"/>
            <a:ext cx="1371240" cy="456840"/>
          </a:xfrm>
          <a:prstGeom prst="ellipse">
            <a:avLst/>
          </a:prstGeom>
          <a:solidFill>
            <a:srgbClr val="ccffff"/>
          </a:solidFill>
          <a:ln w="255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Calibri"/>
                <a:ea typeface="Calibri"/>
              </a:rPr>
              <a:t>STOP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33" name="CustomShape 12"/>
          <p:cNvSpPr/>
          <p:nvPr/>
        </p:nvSpPr>
        <p:spPr>
          <a:xfrm>
            <a:off x="4343400" y="2133720"/>
            <a:ext cx="360" cy="228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34" name="CustomShape 13"/>
          <p:cNvSpPr/>
          <p:nvPr/>
        </p:nvSpPr>
        <p:spPr>
          <a:xfrm>
            <a:off x="4343400" y="2666880"/>
            <a:ext cx="360" cy="304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35" name="CustomShape 14"/>
          <p:cNvSpPr/>
          <p:nvPr/>
        </p:nvSpPr>
        <p:spPr>
          <a:xfrm>
            <a:off x="4343400" y="3505320"/>
            <a:ext cx="360" cy="304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36" name="CustomShape 15"/>
          <p:cNvSpPr/>
          <p:nvPr/>
        </p:nvSpPr>
        <p:spPr>
          <a:xfrm>
            <a:off x="4343400" y="4191120"/>
            <a:ext cx="360" cy="228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37" name="CustomShape 16"/>
          <p:cNvSpPr/>
          <p:nvPr/>
        </p:nvSpPr>
        <p:spPr>
          <a:xfrm>
            <a:off x="4343400" y="4800600"/>
            <a:ext cx="360" cy="151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38" name="CustomShape 17"/>
          <p:cNvSpPr/>
          <p:nvPr/>
        </p:nvSpPr>
        <p:spPr>
          <a:xfrm>
            <a:off x="2590920" y="3657600"/>
            <a:ext cx="175212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39" name="CustomShape 18"/>
          <p:cNvSpPr/>
          <p:nvPr/>
        </p:nvSpPr>
        <p:spPr>
          <a:xfrm>
            <a:off x="5695920" y="5315040"/>
            <a:ext cx="83772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40" name="CustomShape 19"/>
          <p:cNvSpPr/>
          <p:nvPr/>
        </p:nvSpPr>
        <p:spPr>
          <a:xfrm>
            <a:off x="7315200" y="5508720"/>
            <a:ext cx="360" cy="228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chemeClr val="dk1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41" name="CustomShape 20"/>
          <p:cNvSpPr/>
          <p:nvPr/>
        </p:nvSpPr>
        <p:spPr>
          <a:xfrm>
            <a:off x="5715000" y="4952880"/>
            <a:ext cx="106632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3333cc"/>
                </a:solidFill>
                <a:latin typeface="Calibri"/>
                <a:ea typeface="Calibri"/>
              </a:rPr>
              <a:t>YES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42" name="CustomShape 21"/>
          <p:cNvSpPr/>
          <p:nvPr/>
        </p:nvSpPr>
        <p:spPr>
          <a:xfrm>
            <a:off x="2590920" y="4952880"/>
            <a:ext cx="106632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3333cc"/>
                </a:solidFill>
                <a:latin typeface="Calibri"/>
                <a:ea typeface="Calibri"/>
              </a:rPr>
              <a:t>NO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43" name="TextShape 22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344" name="TextShape 2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0256F0F8-E74B-473E-A8B2-34114704F39F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20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TextShape 1"/>
          <p:cNvSpPr txBox="1"/>
          <p:nvPr/>
        </p:nvSpPr>
        <p:spPr>
          <a:xfrm>
            <a:off x="2112480" y="2511720"/>
            <a:ext cx="9290520" cy="14511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4500" spc="-1" strike="noStrike">
                <a:solidFill>
                  <a:srgbClr val="000000"/>
                </a:solidFill>
                <a:latin typeface="Arial Narrow"/>
                <a:ea typeface="Arial Narrow"/>
              </a:rPr>
              <a:t>Fundamentals of C</a:t>
            </a:r>
            <a:endParaRPr b="0" lang="en-US" sz="4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TextShape 2"/>
          <p:cNvSpPr txBox="1"/>
          <p:nvPr/>
        </p:nvSpPr>
        <p:spPr>
          <a:xfrm>
            <a:off x="0" y="6800760"/>
            <a:ext cx="6757560" cy="3996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102960" rIns="102960" tIns="51480" bIns="51480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2000" spc="-1" strike="noStrike">
              <a:latin typeface="Times New Roman"/>
            </a:endParaRPr>
          </a:p>
        </p:txBody>
      </p:sp>
      <p:sp>
        <p:nvSpPr>
          <p:cNvPr id="347" name="TextShape 3"/>
          <p:cNvSpPr txBox="1"/>
          <p:nvPr/>
        </p:nvSpPr>
        <p:spPr>
          <a:xfrm rot="16200000">
            <a:off x="11825280" y="6610680"/>
            <a:ext cx="609120" cy="38052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FA923279-BE9B-4322-BF5F-0DE1260DF5A0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20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290" spc="-1" strike="noStrike">
                <a:solidFill>
                  <a:srgbClr val="d1282e"/>
                </a:solidFill>
                <a:latin typeface="Arial Narrow"/>
                <a:ea typeface="Arial Narrow"/>
              </a:rPr>
              <a:t>First C program – print on screen</a:t>
            </a:r>
            <a:endParaRPr b="0" lang="en-US" sz="42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9" name="TextShape 2"/>
          <p:cNvSpPr txBox="1"/>
          <p:nvPr/>
        </p:nvSpPr>
        <p:spPr>
          <a:xfrm>
            <a:off x="1050480" y="1610640"/>
            <a:ext cx="5907600" cy="4657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#include &lt;stdio.h&gt;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printf ("Hello, World! \n") ;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return 0;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0" name="CustomShape 3"/>
          <p:cNvSpPr/>
          <p:nvPr/>
        </p:nvSpPr>
        <p:spPr>
          <a:xfrm>
            <a:off x="7752600" y="2584440"/>
            <a:ext cx="3193200" cy="671040"/>
          </a:xfrm>
          <a:prstGeom prst="rect">
            <a:avLst/>
          </a:prstGeom>
          <a:solidFill>
            <a:schemeClr val="dk1"/>
          </a:solidFill>
          <a:ln w="255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ffffff"/>
                </a:solidFill>
                <a:latin typeface="Arial"/>
                <a:ea typeface="Arial"/>
              </a:rPr>
              <a:t>Hello, World!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351" name="CustomShape 4"/>
          <p:cNvSpPr/>
          <p:nvPr/>
        </p:nvSpPr>
        <p:spPr>
          <a:xfrm>
            <a:off x="7752600" y="2176560"/>
            <a:ext cx="1015920" cy="30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Output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352" name="TextShape 5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353" name="TextShape 6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380DF00E-18AA-491E-B551-653D014F1B1C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22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TextShape 1"/>
          <p:cNvSpPr txBox="1"/>
          <p:nvPr/>
        </p:nvSpPr>
        <p:spPr>
          <a:xfrm>
            <a:off x="585720" y="18864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290" spc="-1" strike="noStrike">
                <a:solidFill>
                  <a:srgbClr val="d1282e"/>
                </a:solidFill>
                <a:latin typeface="Arial Narrow"/>
                <a:ea typeface="Arial Narrow"/>
              </a:rPr>
              <a:t>A Simple C program</a:t>
            </a:r>
            <a:endParaRPr b="0" lang="en-US" sz="42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5" name="TextShape 2"/>
          <p:cNvSpPr txBox="1"/>
          <p:nvPr/>
        </p:nvSpPr>
        <p:spPr>
          <a:xfrm>
            <a:off x="675360" y="992520"/>
            <a:ext cx="5700960" cy="5724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#include &lt;stdio.h&gt;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x, y, sum, max;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scanf(“%d%d”, &amp;x, &amp;y);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sum = x + y;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if (x &gt; y) max = x;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else  max = y;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printf (“Sum = %d\n”, sum);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388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printf (“Larger = %d\n”, max);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388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return 0;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388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CustomShape 3"/>
          <p:cNvSpPr/>
          <p:nvPr/>
        </p:nvSpPr>
        <p:spPr>
          <a:xfrm>
            <a:off x="6468120" y="4459680"/>
            <a:ext cx="4217040" cy="914760"/>
          </a:xfrm>
          <a:prstGeom prst="rect">
            <a:avLst/>
          </a:prstGeom>
          <a:solidFill>
            <a:schemeClr val="dk1"/>
          </a:solidFill>
          <a:ln w="255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Arial Narrow"/>
                <a:ea typeface="Arial Narrow"/>
              </a:rPr>
              <a:t>15 20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Arial Narrow"/>
                <a:ea typeface="Arial Narrow"/>
              </a:rPr>
              <a:t>Sum = 35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Arial Narrow"/>
                <a:ea typeface="Arial Narrow"/>
              </a:rPr>
              <a:t>Larger = 20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57" name="CustomShape 4"/>
          <p:cNvSpPr/>
          <p:nvPr/>
        </p:nvSpPr>
        <p:spPr>
          <a:xfrm>
            <a:off x="6450120" y="4037040"/>
            <a:ext cx="4061160" cy="27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Arial Narrow"/>
                <a:ea typeface="Arial Narrow"/>
              </a:rPr>
              <a:t>Output after you type 15 and 20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58" name="CustomShape 5"/>
          <p:cNvSpPr/>
          <p:nvPr/>
        </p:nvSpPr>
        <p:spPr>
          <a:xfrm>
            <a:off x="6450120" y="1637640"/>
            <a:ext cx="3846600" cy="27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Arial Narrow"/>
                <a:ea typeface="Arial Narrow"/>
              </a:rPr>
              <a:t>When you run the program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59" name="CustomShape 6"/>
          <p:cNvSpPr/>
          <p:nvPr/>
        </p:nvSpPr>
        <p:spPr>
          <a:xfrm>
            <a:off x="6467760" y="2051280"/>
            <a:ext cx="3628800" cy="640440"/>
          </a:xfrm>
          <a:prstGeom prst="rect">
            <a:avLst/>
          </a:prstGeom>
          <a:solidFill>
            <a:schemeClr val="dk1"/>
          </a:solidFill>
          <a:ln w="255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360" name="TextShape 7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361" name="TextShape 8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73B8B66F-838F-4F6B-A215-82AA630DDF06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23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Structure of a C program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3" name="TextShape 2"/>
          <p:cNvSpPr txBox="1"/>
          <p:nvPr/>
        </p:nvSpPr>
        <p:spPr>
          <a:xfrm>
            <a:off x="630000" y="1061280"/>
            <a:ext cx="11656080" cy="531792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collection of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functions</a:t>
            </a:r>
            <a:r>
              <a:rPr b="1" lang="en-US" sz="2400" spc="-1" strike="noStrike">
                <a:solidFill>
                  <a:srgbClr val="0066ff"/>
                </a:solidFill>
                <a:latin typeface="Arial Narrow"/>
                <a:ea typeface="Arial Narrow"/>
              </a:rPr>
              <a:t>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(we will see what they are later)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21564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Exactly one special function named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main( )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must be present.</a:t>
            </a:r>
            <a:br/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Program always starts from there.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21564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Each function has different types of statements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57160" indent="-34272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variable declarations, assignment, condition check, looping etc.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21564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Statements are executed one by one in top-down order (though some special instructions differ from this top-down order)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4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365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26D2FC2E-7D7C-4F47-A575-5D8752245F27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24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TextShape 1"/>
          <p:cNvSpPr txBox="1"/>
          <p:nvPr/>
        </p:nvSpPr>
        <p:spPr>
          <a:xfrm>
            <a:off x="525240" y="160200"/>
            <a:ext cx="11761200" cy="97812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69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3809" spc="-1" strike="noStrike">
                <a:solidFill>
                  <a:srgbClr val="d1282e"/>
                </a:solidFill>
                <a:latin typeface="Arial Narrow"/>
                <a:ea typeface="Arial Narrow"/>
              </a:rPr>
              <a:t>Things you will see in a C program</a:t>
            </a:r>
            <a:br/>
            <a:r>
              <a:rPr b="1" lang="en-US" sz="3809" spc="-1" strike="noStrike">
                <a:solidFill>
                  <a:srgbClr val="d1282e"/>
                </a:solidFill>
                <a:latin typeface="Arial Narrow"/>
                <a:ea typeface="Arial Narrow"/>
              </a:rPr>
              <a:t>(we will look at all these one by one)</a:t>
            </a:r>
            <a:endParaRPr b="0" lang="en-US" sz="3809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TextShape 2"/>
          <p:cNvSpPr txBox="1"/>
          <p:nvPr/>
        </p:nvSpPr>
        <p:spPr>
          <a:xfrm>
            <a:off x="630000" y="1924200"/>
            <a:ext cx="11550960" cy="450792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Variables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Constants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Expressions (Arithmetic, Logical, Assignment)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Statements (Declaration, Assignment, Control (Conditional/Branching, Looping))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Arrays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Functions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Structures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Pointers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21564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369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3F7997E2-C4D3-4613-B309-485E0CE0F71A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25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The C Character Set</a:t>
            </a:r>
            <a:endParaRPr b="0" lang="en-US" sz="41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1" name="TextShape 2"/>
          <p:cNvSpPr txBox="1"/>
          <p:nvPr/>
        </p:nvSpPr>
        <p:spPr>
          <a:xfrm>
            <a:off x="630000" y="1244520"/>
            <a:ext cx="8119800" cy="49352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C language alphabet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Uppercase letters ‘A’ to ‘Z’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Lowercase letters ‘a’ to ‘z’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Digits ‘0’ to ‘9’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Certain special characters: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A  C program should not contain anything else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2" name="CustomShape 3"/>
          <p:cNvSpPr/>
          <p:nvPr/>
        </p:nvSpPr>
        <p:spPr>
          <a:xfrm>
            <a:off x="2386440" y="3600360"/>
            <a:ext cx="4772520" cy="3036960"/>
          </a:xfrm>
          <a:prstGeom prst="rect">
            <a:avLst/>
          </a:prstGeom>
          <a:solidFill>
            <a:srgbClr val="eaeaea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!       #       %       ^       &amp;       *       (       ) 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–     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_       +        =       ~       [        ]       \      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|       ;        :       ‘         “        {        }       ,      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.        &lt;       &gt;      /         ?       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whitespace characters (space, tab, …)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373" name="TextShape 4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374" name="TextShape 5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D9C23EC7-2B5A-47B9-99CA-5263426936BA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26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Variables</a:t>
            </a:r>
            <a:endParaRPr b="0" lang="en-US" sz="41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6" name="TextShape 2"/>
          <p:cNvSpPr txBox="1"/>
          <p:nvPr/>
        </p:nvSpPr>
        <p:spPr>
          <a:xfrm>
            <a:off x="662040" y="1033200"/>
            <a:ext cx="11624040" cy="250992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Very important concept for programming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Can store any temporary result while executing a program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ff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Can have only one value assigned to it at any given time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value of a variable can be changed during the execution of the program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7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378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2210EA3E-198C-4FD4-BB6C-F9FFBC06B12D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27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0" name="TextShape 2"/>
          <p:cNvSpPr txBox="1"/>
          <p:nvPr/>
        </p:nvSpPr>
        <p:spPr>
          <a:xfrm>
            <a:off x="630000" y="1120320"/>
            <a:ext cx="75855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Variables are stored in the computer’s memory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46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Memory is a list of consecutive storage locations, each having a unique address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46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Four aspects of a variable: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971640" indent="-205200">
              <a:lnSpc>
                <a:spcPct val="100000"/>
              </a:lnSpc>
              <a:spcBef>
                <a:spcPts val="601"/>
              </a:spcBef>
              <a:buClr>
                <a:srgbClr val="d1282e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The </a:t>
            </a:r>
            <a:r>
              <a:rPr b="1" lang="en-US" sz="2400" spc="-1" strike="noStrike">
                <a:solidFill>
                  <a:srgbClr val="000090"/>
                </a:solidFill>
                <a:latin typeface="Arial Narrow"/>
                <a:ea typeface="Arial Narrow"/>
              </a:rPr>
              <a:t>value 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stored in the variable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971640" indent="-205200">
              <a:lnSpc>
                <a:spcPct val="100000"/>
              </a:lnSpc>
              <a:spcBef>
                <a:spcPts val="601"/>
              </a:spcBef>
              <a:buClr>
                <a:srgbClr val="d1282e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The </a:t>
            </a:r>
            <a:r>
              <a:rPr b="1" lang="en-US" sz="2400" spc="-1" strike="noStrike">
                <a:solidFill>
                  <a:srgbClr val="000090"/>
                </a:solidFill>
                <a:latin typeface="Arial Narrow"/>
                <a:ea typeface="Arial Narrow"/>
              </a:rPr>
              <a:t>type 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of the variable – decides what type of value can be stored (integer, real, etc.)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971640" indent="-205200">
              <a:lnSpc>
                <a:spcPct val="100000"/>
              </a:lnSpc>
              <a:spcBef>
                <a:spcPts val="601"/>
              </a:spcBef>
              <a:buClr>
                <a:srgbClr val="d1282e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The variable </a:t>
            </a:r>
            <a:r>
              <a:rPr b="1" lang="en-US" sz="2400" spc="-1" strike="noStrike">
                <a:solidFill>
                  <a:srgbClr val="000090"/>
                </a:solidFill>
                <a:latin typeface="Arial Narrow"/>
                <a:ea typeface="Arial Narrow"/>
              </a:rPr>
              <a:t>name 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is used to refer to the value of the variable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971640" indent="-205200">
              <a:lnSpc>
                <a:spcPct val="100000"/>
              </a:lnSpc>
              <a:spcBef>
                <a:spcPts val="969"/>
              </a:spcBef>
              <a:buClr>
                <a:srgbClr val="d1282e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A variable is stored at a particular location</a:t>
            </a:r>
            <a:r>
              <a:rPr b="1" i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 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of the memory, called its </a:t>
            </a:r>
            <a:r>
              <a:rPr b="1" lang="en-US" sz="2400" spc="-1" strike="noStrike">
                <a:solidFill>
                  <a:srgbClr val="000090"/>
                </a:solidFill>
                <a:latin typeface="Arial Narrow"/>
                <a:ea typeface="Arial Narrow"/>
              </a:rPr>
              <a:t>address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914400" indent="-228240">
              <a:lnSpc>
                <a:spcPct val="100000"/>
              </a:lnSpc>
              <a:spcBef>
                <a:spcPts val="675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70AE9C92-4B06-4E28-8843-937F4744830C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28</a:t>
            </a:fld>
            <a:endParaRPr b="0" lang="en-US" sz="2300" spc="-1" strike="noStrike">
              <a:latin typeface="Times New Roman"/>
            </a:endParaRPr>
          </a:p>
        </p:txBody>
      </p:sp>
      <p:grpSp>
        <p:nvGrpSpPr>
          <p:cNvPr id="382" name="Group 4"/>
          <p:cNvGrpSpPr/>
          <p:nvPr/>
        </p:nvGrpSpPr>
        <p:grpSpPr>
          <a:xfrm>
            <a:off x="8871120" y="1918080"/>
            <a:ext cx="2626200" cy="3942000"/>
            <a:chOff x="8871120" y="1918080"/>
            <a:chExt cx="2626200" cy="3942000"/>
          </a:xfrm>
        </p:grpSpPr>
        <p:sp>
          <p:nvSpPr>
            <p:cNvPr id="383" name="CustomShape 5"/>
            <p:cNvSpPr/>
            <p:nvPr/>
          </p:nvSpPr>
          <p:spPr>
            <a:xfrm>
              <a:off x="9591840" y="1918080"/>
              <a:ext cx="1878480" cy="423000"/>
            </a:xfrm>
            <a:prstGeom prst="rect">
              <a:avLst/>
            </a:prstGeom>
            <a:solidFill>
              <a:srgbClr val="ccffcc"/>
            </a:solidFill>
            <a:ln w="19080">
              <a:solidFill>
                <a:schemeClr val="dk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4" name="CustomShape 6"/>
            <p:cNvSpPr/>
            <p:nvPr/>
          </p:nvSpPr>
          <p:spPr>
            <a:xfrm>
              <a:off x="9598680" y="2334960"/>
              <a:ext cx="1878480" cy="423000"/>
            </a:xfrm>
            <a:prstGeom prst="rect">
              <a:avLst/>
            </a:prstGeom>
            <a:solidFill>
              <a:srgbClr val="ccffcc"/>
            </a:solidFill>
            <a:ln w="19080">
              <a:solidFill>
                <a:schemeClr val="dk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5" name="CustomShape 7"/>
            <p:cNvSpPr/>
            <p:nvPr/>
          </p:nvSpPr>
          <p:spPr>
            <a:xfrm>
              <a:off x="9598680" y="2758320"/>
              <a:ext cx="1878480" cy="423000"/>
            </a:xfrm>
            <a:prstGeom prst="rect">
              <a:avLst/>
            </a:prstGeom>
            <a:solidFill>
              <a:srgbClr val="ccffcc"/>
            </a:solidFill>
            <a:ln w="19080">
              <a:solidFill>
                <a:schemeClr val="dk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6" name="CustomShape 8"/>
            <p:cNvSpPr/>
            <p:nvPr/>
          </p:nvSpPr>
          <p:spPr>
            <a:xfrm>
              <a:off x="9605520" y="3188520"/>
              <a:ext cx="1878480" cy="423000"/>
            </a:xfrm>
            <a:prstGeom prst="rect">
              <a:avLst/>
            </a:prstGeom>
            <a:solidFill>
              <a:srgbClr val="ccffcc"/>
            </a:solidFill>
            <a:ln w="19080">
              <a:solidFill>
                <a:schemeClr val="dk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7" name="CustomShape 9"/>
            <p:cNvSpPr/>
            <p:nvPr/>
          </p:nvSpPr>
          <p:spPr>
            <a:xfrm>
              <a:off x="9612000" y="5020200"/>
              <a:ext cx="1878480" cy="423000"/>
            </a:xfrm>
            <a:prstGeom prst="rect">
              <a:avLst/>
            </a:prstGeom>
            <a:solidFill>
              <a:srgbClr val="ccffcc"/>
            </a:solidFill>
            <a:ln w="19080">
              <a:solidFill>
                <a:schemeClr val="dk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8" name="CustomShape 10"/>
            <p:cNvSpPr/>
            <p:nvPr/>
          </p:nvSpPr>
          <p:spPr>
            <a:xfrm>
              <a:off x="9618840" y="5437080"/>
              <a:ext cx="1878480" cy="423000"/>
            </a:xfrm>
            <a:prstGeom prst="rect">
              <a:avLst/>
            </a:prstGeom>
            <a:solidFill>
              <a:srgbClr val="ccffcc"/>
            </a:solidFill>
            <a:ln w="19080">
              <a:solidFill>
                <a:schemeClr val="dk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9" name="CustomShape 11"/>
            <p:cNvSpPr/>
            <p:nvPr/>
          </p:nvSpPr>
          <p:spPr>
            <a:xfrm>
              <a:off x="9605160" y="3611160"/>
              <a:ext cx="1878480" cy="1415160"/>
            </a:xfrm>
            <a:prstGeom prst="rect">
              <a:avLst/>
            </a:prstGeom>
            <a:gradFill rotWithShape="0">
              <a:gsLst>
                <a:gs pos="0">
                  <a:srgbClr val="7a7a7a"/>
                </a:gs>
                <a:gs pos="100000">
                  <a:srgbClr val="cacaca"/>
                </a:gs>
              </a:gsLst>
              <a:lin ang="16200000"/>
            </a:gradFill>
            <a:ln w="19080">
              <a:solidFill>
                <a:schemeClr val="dk1"/>
              </a:solidFill>
              <a:prstDash val="dash"/>
              <a:round/>
            </a:ln>
            <a:effectLst>
              <a:outerShdw blurRad="40000" dir="5400000" dist="23040" rotWithShape="0">
                <a:srgbClr val="000000">
                  <a:alpha val="35000"/>
                </a:srgbClr>
              </a:outerShdw>
            </a:effectLst>
          </p:spPr>
          <p:style>
            <a:lnRef idx="0"/>
            <a:fillRef idx="0"/>
            <a:effectRef idx="0"/>
            <a:fontRef idx="minor"/>
          </p:style>
        </p:sp>
        <p:sp>
          <p:nvSpPr>
            <p:cNvPr id="390" name="CustomShape 12"/>
            <p:cNvSpPr/>
            <p:nvPr/>
          </p:nvSpPr>
          <p:spPr>
            <a:xfrm>
              <a:off x="8983080" y="1944360"/>
              <a:ext cx="595080" cy="3351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en-US" sz="1600" spc="-1" strike="noStrike">
                  <a:solidFill>
                    <a:srgbClr val="000000"/>
                  </a:solidFill>
                  <a:latin typeface="Arial"/>
                  <a:ea typeface="Arial"/>
                </a:rPr>
                <a:t>0</a:t>
              </a:r>
              <a:endParaRPr b="0" lang="en-US" sz="1600" spc="-1" strike="noStrike">
                <a:latin typeface="Arial"/>
              </a:endParaRPr>
            </a:p>
          </p:txBody>
        </p:sp>
        <p:sp>
          <p:nvSpPr>
            <p:cNvPr id="391" name="CustomShape 13"/>
            <p:cNvSpPr/>
            <p:nvPr/>
          </p:nvSpPr>
          <p:spPr>
            <a:xfrm>
              <a:off x="8989920" y="2374560"/>
              <a:ext cx="595080" cy="3351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en-US" sz="1600" spc="-1" strike="noStrike">
                  <a:solidFill>
                    <a:srgbClr val="000000"/>
                  </a:solidFill>
                  <a:latin typeface="Arial"/>
                  <a:ea typeface="Arial"/>
                </a:rPr>
                <a:t>1</a:t>
              </a:r>
              <a:endParaRPr b="0" lang="en-US" sz="1600" spc="-1" strike="noStrike">
                <a:latin typeface="Arial"/>
              </a:endParaRPr>
            </a:p>
          </p:txBody>
        </p:sp>
        <p:sp>
          <p:nvSpPr>
            <p:cNvPr id="392" name="CustomShape 14"/>
            <p:cNvSpPr/>
            <p:nvPr/>
          </p:nvSpPr>
          <p:spPr>
            <a:xfrm>
              <a:off x="9003240" y="2784600"/>
              <a:ext cx="595080" cy="3351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en-US" sz="1600" spc="-1" strike="noStrike">
                  <a:solidFill>
                    <a:srgbClr val="000000"/>
                  </a:solidFill>
                  <a:latin typeface="Arial"/>
                  <a:ea typeface="Arial"/>
                </a:rPr>
                <a:t>2</a:t>
              </a:r>
              <a:endParaRPr b="0" lang="en-US" sz="1600" spc="-1" strike="noStrike">
                <a:latin typeface="Arial"/>
              </a:endParaRPr>
            </a:p>
          </p:txBody>
        </p:sp>
        <p:sp>
          <p:nvSpPr>
            <p:cNvPr id="393" name="CustomShape 15"/>
            <p:cNvSpPr/>
            <p:nvPr/>
          </p:nvSpPr>
          <p:spPr>
            <a:xfrm>
              <a:off x="9003240" y="3194640"/>
              <a:ext cx="595080" cy="3351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en-US" sz="1600" spc="-1" strike="noStrike">
                  <a:solidFill>
                    <a:srgbClr val="000000"/>
                  </a:solidFill>
                  <a:latin typeface="Arial"/>
                  <a:ea typeface="Arial"/>
                </a:rPr>
                <a:t>3</a:t>
              </a:r>
              <a:endParaRPr b="0" lang="en-US" sz="1600" spc="-1" strike="noStrike">
                <a:latin typeface="Arial"/>
              </a:endParaRPr>
            </a:p>
          </p:txBody>
        </p:sp>
        <p:sp>
          <p:nvSpPr>
            <p:cNvPr id="394" name="CustomShape 16"/>
            <p:cNvSpPr/>
            <p:nvPr/>
          </p:nvSpPr>
          <p:spPr>
            <a:xfrm>
              <a:off x="8877240" y="5469840"/>
              <a:ext cx="747360" cy="3351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en-US" sz="1600" spc="-1" strike="noStrike">
                  <a:solidFill>
                    <a:srgbClr val="000000"/>
                  </a:solidFill>
                  <a:latin typeface="Arial"/>
                  <a:ea typeface="Arial"/>
                </a:rPr>
                <a:t>N – 1 </a:t>
              </a:r>
              <a:endParaRPr b="0" lang="en-US" sz="1600" spc="-1" strike="noStrike">
                <a:latin typeface="Arial"/>
              </a:endParaRPr>
            </a:p>
          </p:txBody>
        </p:sp>
        <p:sp>
          <p:nvSpPr>
            <p:cNvPr id="395" name="CustomShape 17"/>
            <p:cNvSpPr/>
            <p:nvPr/>
          </p:nvSpPr>
          <p:spPr>
            <a:xfrm>
              <a:off x="8871120" y="5079960"/>
              <a:ext cx="747360" cy="3351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en-US" sz="1600" spc="-1" strike="noStrike">
                  <a:solidFill>
                    <a:srgbClr val="000000"/>
                  </a:solidFill>
                  <a:latin typeface="Arial"/>
                  <a:ea typeface="Arial"/>
                </a:rPr>
                <a:t>N – 2 </a:t>
              </a:r>
              <a:endParaRPr b="0" lang="en-US" sz="1600" spc="-1" strike="noStrike">
                <a:latin typeface="Arial"/>
              </a:endParaRPr>
            </a:p>
          </p:txBody>
        </p:sp>
      </p:grpSp>
      <p:sp>
        <p:nvSpPr>
          <p:cNvPr id="396" name="CustomShape 18"/>
          <p:cNvSpPr/>
          <p:nvPr/>
        </p:nvSpPr>
        <p:spPr>
          <a:xfrm>
            <a:off x="9737280" y="6124320"/>
            <a:ext cx="17064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800000"/>
                </a:solidFill>
                <a:latin typeface="Arial"/>
                <a:ea typeface="Arial"/>
              </a:rPr>
              <a:t>MEMORY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8" name="TextShape 2"/>
          <p:cNvSpPr txBox="1"/>
          <p:nvPr/>
        </p:nvSpPr>
        <p:spPr>
          <a:xfrm>
            <a:off x="905400" y="1609560"/>
            <a:ext cx="6741360" cy="5060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840600">
              <a:lnSpc>
                <a:spcPct val="9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#include &lt;stdio.h&gt;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4060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int main( 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4060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{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4060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int x;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4060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int y;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4060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	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4060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x=1;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4060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y=3;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4060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	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4060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printf("x = %d, y= %d\n", x, y);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4060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4060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 </a:t>
            </a: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return 0;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84060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}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9" name="CustomShape 3"/>
          <p:cNvSpPr/>
          <p:nvPr/>
        </p:nvSpPr>
        <p:spPr>
          <a:xfrm>
            <a:off x="5338800" y="2964960"/>
            <a:ext cx="6305040" cy="1311480"/>
          </a:xfrm>
          <a:prstGeom prst="rect">
            <a:avLst/>
          </a:prstGeom>
          <a:noFill/>
          <a:ln w="936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The = sign in a C program does NOT denote equality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We are actually </a:t>
            </a:r>
            <a:r>
              <a:rPr b="0" lang="en-US" sz="2000" spc="-1" strike="noStrike">
                <a:solidFill>
                  <a:srgbClr val="0000cc"/>
                </a:solidFill>
                <a:latin typeface="Arial"/>
                <a:ea typeface="Arial"/>
              </a:rPr>
              <a:t>assigning a value to a variable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, i.e., storing a particular value into the variable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00" name="CustomShape 4"/>
          <p:cNvSpPr/>
          <p:nvPr/>
        </p:nvSpPr>
        <p:spPr>
          <a:xfrm>
            <a:off x="3003840" y="3536640"/>
            <a:ext cx="2196720" cy="72144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8440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01" name="TextShape 5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402" name="TextShape 6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D304D154-8C05-4D4A-A555-218D5A951451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29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What is this course? 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TextShape 2"/>
          <p:cNvSpPr txBox="1"/>
          <p:nvPr/>
        </p:nvSpPr>
        <p:spPr>
          <a:xfrm>
            <a:off x="630000" y="1120320"/>
            <a:ext cx="115509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PDS: Programming and Data structure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57160" indent="-342720">
              <a:lnSpc>
                <a:spcPct val="100000"/>
              </a:lnSpc>
              <a:spcBef>
                <a:spcPts val="113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Basically we will learn how to write programs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57160" indent="-342720">
              <a:lnSpc>
                <a:spcPct val="100000"/>
              </a:lnSpc>
              <a:spcBef>
                <a:spcPts val="459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Programs? Set of instructions written for a </a:t>
            </a:r>
            <a:r>
              <a:rPr b="1" lang="en-US" sz="2400" spc="-1" strike="noStrike">
                <a:solidFill>
                  <a:srgbClr val="00b050"/>
                </a:solidFill>
                <a:latin typeface="Arial Narrow"/>
                <a:ea typeface="Arial Narrow"/>
              </a:rPr>
              <a:t>computer.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Tell it what to do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pic>
        <p:nvPicPr>
          <p:cNvPr id="157" name="Google Shape;115;p3" descr=""/>
          <p:cNvPicPr/>
          <p:nvPr/>
        </p:nvPicPr>
        <p:blipFill>
          <a:blip r:embed="rId1"/>
          <a:stretch/>
        </p:blipFill>
        <p:spPr>
          <a:xfrm>
            <a:off x="1579320" y="2632320"/>
            <a:ext cx="1814760" cy="2220480"/>
          </a:xfrm>
          <a:prstGeom prst="rect">
            <a:avLst/>
          </a:prstGeom>
          <a:ln>
            <a:noFill/>
          </a:ln>
        </p:spPr>
      </p:pic>
      <p:pic>
        <p:nvPicPr>
          <p:cNvPr id="158" name="Google Shape;116;p3" descr=""/>
          <p:cNvPicPr/>
          <p:nvPr/>
        </p:nvPicPr>
        <p:blipFill>
          <a:blip r:embed="rId2"/>
          <a:stretch/>
        </p:blipFill>
        <p:spPr>
          <a:xfrm>
            <a:off x="1316160" y="4852800"/>
            <a:ext cx="3075480" cy="1155600"/>
          </a:xfrm>
          <a:prstGeom prst="rect">
            <a:avLst/>
          </a:prstGeom>
          <a:ln>
            <a:noFill/>
          </a:ln>
        </p:spPr>
      </p:pic>
      <p:pic>
        <p:nvPicPr>
          <p:cNvPr id="159" name="Google Shape;117;p3" descr=""/>
          <p:cNvPicPr/>
          <p:nvPr/>
        </p:nvPicPr>
        <p:blipFill>
          <a:blip r:embed="rId3"/>
          <a:stretch/>
        </p:blipFill>
        <p:spPr>
          <a:xfrm>
            <a:off x="3413160" y="2632320"/>
            <a:ext cx="930240" cy="2292840"/>
          </a:xfrm>
          <a:prstGeom prst="rect">
            <a:avLst/>
          </a:prstGeom>
          <a:ln>
            <a:noFill/>
          </a:ln>
        </p:spPr>
      </p:pic>
      <p:pic>
        <p:nvPicPr>
          <p:cNvPr id="160" name="Google Shape;118;p3" descr=""/>
          <p:cNvPicPr/>
          <p:nvPr/>
        </p:nvPicPr>
        <p:blipFill>
          <a:blip r:embed="rId4"/>
          <a:stretch/>
        </p:blipFill>
        <p:spPr>
          <a:xfrm>
            <a:off x="4343760" y="3084120"/>
            <a:ext cx="1567440" cy="254520"/>
          </a:xfrm>
          <a:prstGeom prst="rect">
            <a:avLst/>
          </a:prstGeom>
          <a:ln>
            <a:noFill/>
          </a:ln>
        </p:spPr>
      </p:pic>
      <p:sp>
        <p:nvSpPr>
          <p:cNvPr id="161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1A966C58-13C5-4942-9E5A-3D50DEDAEC88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3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Variables in Memory</a:t>
            </a:r>
            <a:endParaRPr b="0" lang="en-US" sz="41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4" name="CustomShape 2"/>
          <p:cNvSpPr/>
          <p:nvPr/>
        </p:nvSpPr>
        <p:spPr>
          <a:xfrm>
            <a:off x="815400" y="1717200"/>
            <a:ext cx="3120840" cy="4399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Arial Narrow"/>
                <a:ea typeface="Arial Narrow"/>
              </a:rPr>
              <a:t>Instruction sequence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405" name="CustomShape 3"/>
          <p:cNvSpPr/>
          <p:nvPr/>
        </p:nvSpPr>
        <p:spPr>
          <a:xfrm>
            <a:off x="6433920" y="1772280"/>
            <a:ext cx="3556080" cy="3967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Memory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06" name="CustomShape 4"/>
          <p:cNvSpPr/>
          <p:nvPr/>
        </p:nvSpPr>
        <p:spPr>
          <a:xfrm>
            <a:off x="1064160" y="2522880"/>
            <a:ext cx="515520" cy="3373920"/>
          </a:xfrm>
          <a:prstGeom prst="downArrow">
            <a:avLst>
              <a:gd name="adj1" fmla="val 30946"/>
              <a:gd name="adj2" fmla="val 31250"/>
            </a:avLst>
          </a:prstGeom>
          <a:solidFill>
            <a:schemeClr val="dk1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07" name="CustomShape 5"/>
          <p:cNvSpPr/>
          <p:nvPr/>
        </p:nvSpPr>
        <p:spPr>
          <a:xfrm>
            <a:off x="1797840" y="267336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10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08" name="CustomShape 6"/>
          <p:cNvSpPr/>
          <p:nvPr/>
        </p:nvSpPr>
        <p:spPr>
          <a:xfrm>
            <a:off x="1870560" y="341460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20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09" name="CustomShape 7"/>
          <p:cNvSpPr/>
          <p:nvPr/>
        </p:nvSpPr>
        <p:spPr>
          <a:xfrm>
            <a:off x="1797840" y="4285800"/>
            <a:ext cx="174168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X +1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10" name="CustomShape 8"/>
          <p:cNvSpPr/>
          <p:nvPr/>
        </p:nvSpPr>
        <p:spPr>
          <a:xfrm>
            <a:off x="1797840" y="53020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X*5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11" name="CustomShape 9"/>
          <p:cNvSpPr/>
          <p:nvPr/>
        </p:nvSpPr>
        <p:spPr>
          <a:xfrm>
            <a:off x="7257960" y="2239920"/>
            <a:ext cx="75960" cy="3112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12" name="CustomShape 10"/>
          <p:cNvSpPr/>
          <p:nvPr/>
        </p:nvSpPr>
        <p:spPr>
          <a:xfrm>
            <a:off x="9239040" y="2210040"/>
            <a:ext cx="360" cy="3142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13" name="CustomShape 11"/>
          <p:cNvSpPr/>
          <p:nvPr/>
        </p:nvSpPr>
        <p:spPr>
          <a:xfrm>
            <a:off x="7296120" y="3184560"/>
            <a:ext cx="1942920" cy="493200"/>
          </a:xfrm>
          <a:prstGeom prst="rect">
            <a:avLst/>
          </a:prstGeom>
          <a:solidFill>
            <a:schemeClr val="accent1"/>
          </a:solidFill>
          <a:ln w="28440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?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14" name="CustomShape 12"/>
          <p:cNvSpPr/>
          <p:nvPr/>
        </p:nvSpPr>
        <p:spPr>
          <a:xfrm>
            <a:off x="6872400" y="3231360"/>
            <a:ext cx="42336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15" name="CustomShape 13"/>
          <p:cNvSpPr/>
          <p:nvPr/>
        </p:nvSpPr>
        <p:spPr>
          <a:xfrm>
            <a:off x="9435600" y="3091680"/>
            <a:ext cx="2590560" cy="64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Arial Narrow"/>
                <a:ea typeface="Arial Narrow"/>
              </a:rPr>
              <a:t>(may contain whatever value at the beginning)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416" name="CustomShape 14"/>
          <p:cNvSpPr/>
          <p:nvPr/>
        </p:nvSpPr>
        <p:spPr>
          <a:xfrm>
            <a:off x="2669040" y="5897520"/>
            <a:ext cx="6305400" cy="70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A variable can have only one value assigned to it at any given time during the execution of the program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17" name="CustomShape 15"/>
          <p:cNvSpPr/>
          <p:nvPr/>
        </p:nvSpPr>
        <p:spPr>
          <a:xfrm>
            <a:off x="1797840" y="225432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int X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18" name="TextShape 16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419" name="TextShape 17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A4FF867E-1D40-42D4-BFC3-4059E593ED63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30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Variables in Memory</a:t>
            </a:r>
            <a:endParaRPr b="0" lang="en-US" sz="41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1" name="CustomShape 2"/>
          <p:cNvSpPr/>
          <p:nvPr/>
        </p:nvSpPr>
        <p:spPr>
          <a:xfrm>
            <a:off x="815400" y="1717200"/>
            <a:ext cx="3120840" cy="4399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Arial Narrow"/>
                <a:ea typeface="Arial Narrow"/>
              </a:rPr>
              <a:t>Instruction sequence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422" name="CustomShape 3"/>
          <p:cNvSpPr/>
          <p:nvPr/>
        </p:nvSpPr>
        <p:spPr>
          <a:xfrm>
            <a:off x="6433920" y="1772280"/>
            <a:ext cx="3556080" cy="3967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Memory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23" name="CustomShape 4"/>
          <p:cNvSpPr/>
          <p:nvPr/>
        </p:nvSpPr>
        <p:spPr>
          <a:xfrm>
            <a:off x="1064160" y="2522880"/>
            <a:ext cx="515520" cy="3373920"/>
          </a:xfrm>
          <a:prstGeom prst="downArrow">
            <a:avLst>
              <a:gd name="adj1" fmla="val 30946"/>
              <a:gd name="adj2" fmla="val 31250"/>
            </a:avLst>
          </a:prstGeom>
          <a:solidFill>
            <a:schemeClr val="dk1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24" name="CustomShape 5"/>
          <p:cNvSpPr/>
          <p:nvPr/>
        </p:nvSpPr>
        <p:spPr>
          <a:xfrm>
            <a:off x="1797840" y="26164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10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25" name="CustomShape 6"/>
          <p:cNvSpPr/>
          <p:nvPr/>
        </p:nvSpPr>
        <p:spPr>
          <a:xfrm>
            <a:off x="1870560" y="341460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20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26" name="CustomShape 7"/>
          <p:cNvSpPr/>
          <p:nvPr/>
        </p:nvSpPr>
        <p:spPr>
          <a:xfrm>
            <a:off x="1797840" y="4285800"/>
            <a:ext cx="174168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X +1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27" name="CustomShape 8"/>
          <p:cNvSpPr/>
          <p:nvPr/>
        </p:nvSpPr>
        <p:spPr>
          <a:xfrm>
            <a:off x="1797840" y="53020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X*5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28" name="CustomShape 9"/>
          <p:cNvSpPr/>
          <p:nvPr/>
        </p:nvSpPr>
        <p:spPr>
          <a:xfrm>
            <a:off x="7257960" y="2239920"/>
            <a:ext cx="75960" cy="3112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29" name="CustomShape 10"/>
          <p:cNvSpPr/>
          <p:nvPr/>
        </p:nvSpPr>
        <p:spPr>
          <a:xfrm>
            <a:off x="9239040" y="2210040"/>
            <a:ext cx="360" cy="3142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30" name="CustomShape 11"/>
          <p:cNvSpPr/>
          <p:nvPr/>
        </p:nvSpPr>
        <p:spPr>
          <a:xfrm>
            <a:off x="7296120" y="3184560"/>
            <a:ext cx="1942920" cy="493200"/>
          </a:xfrm>
          <a:prstGeom prst="rect">
            <a:avLst/>
          </a:prstGeom>
          <a:solidFill>
            <a:schemeClr val="accent1"/>
          </a:solidFill>
          <a:ln w="28440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10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31" name="CustomShape 12"/>
          <p:cNvSpPr/>
          <p:nvPr/>
        </p:nvSpPr>
        <p:spPr>
          <a:xfrm>
            <a:off x="6872400" y="3231360"/>
            <a:ext cx="42336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32" name="CustomShape 13"/>
          <p:cNvSpPr/>
          <p:nvPr/>
        </p:nvSpPr>
        <p:spPr>
          <a:xfrm rot="227400">
            <a:off x="3749040" y="2917080"/>
            <a:ext cx="259056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Arial Narrow"/>
                <a:ea typeface="Arial Narrow"/>
              </a:rPr>
              <a:t>after executing X = 10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433" name="CustomShape 14"/>
          <p:cNvSpPr/>
          <p:nvPr/>
        </p:nvSpPr>
        <p:spPr>
          <a:xfrm>
            <a:off x="2719440" y="3184560"/>
            <a:ext cx="4038120" cy="2296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c00000"/>
            </a:solidFill>
            <a:round/>
            <a:tailEnd len="med" type="stealth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34" name="CustomShape 15"/>
          <p:cNvSpPr/>
          <p:nvPr/>
        </p:nvSpPr>
        <p:spPr>
          <a:xfrm>
            <a:off x="2669040" y="5884920"/>
            <a:ext cx="6305040" cy="70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A variable can have only one value assigned to it at any given time during the execution of the program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35" name="TextShape 16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436" name="TextShape 17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7DD2C43B-EF68-45D8-9FEC-C11C0D5C886B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31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Variables in Memory</a:t>
            </a:r>
            <a:endParaRPr b="0" lang="en-US" sz="41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8" name="CustomShape 2"/>
          <p:cNvSpPr/>
          <p:nvPr/>
        </p:nvSpPr>
        <p:spPr>
          <a:xfrm>
            <a:off x="815400" y="1717200"/>
            <a:ext cx="3120840" cy="4399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Arial Narrow"/>
                <a:ea typeface="Arial Narrow"/>
              </a:rPr>
              <a:t>Instruction sequence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439" name="CustomShape 3"/>
          <p:cNvSpPr/>
          <p:nvPr/>
        </p:nvSpPr>
        <p:spPr>
          <a:xfrm>
            <a:off x="6433920" y="1772280"/>
            <a:ext cx="3556080" cy="3967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Memory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40" name="CustomShape 4"/>
          <p:cNvSpPr/>
          <p:nvPr/>
        </p:nvSpPr>
        <p:spPr>
          <a:xfrm>
            <a:off x="1064160" y="2522880"/>
            <a:ext cx="515520" cy="3373920"/>
          </a:xfrm>
          <a:prstGeom prst="downArrow">
            <a:avLst>
              <a:gd name="adj1" fmla="val 30946"/>
              <a:gd name="adj2" fmla="val 31250"/>
            </a:avLst>
          </a:prstGeom>
          <a:solidFill>
            <a:schemeClr val="dk1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41" name="CustomShape 5"/>
          <p:cNvSpPr/>
          <p:nvPr/>
        </p:nvSpPr>
        <p:spPr>
          <a:xfrm>
            <a:off x="1797840" y="26164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10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42" name="CustomShape 6"/>
          <p:cNvSpPr/>
          <p:nvPr/>
        </p:nvSpPr>
        <p:spPr>
          <a:xfrm>
            <a:off x="1870560" y="341460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20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43" name="CustomShape 7"/>
          <p:cNvSpPr/>
          <p:nvPr/>
        </p:nvSpPr>
        <p:spPr>
          <a:xfrm>
            <a:off x="1797840" y="4285800"/>
            <a:ext cx="174168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X +1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44" name="CustomShape 8"/>
          <p:cNvSpPr/>
          <p:nvPr/>
        </p:nvSpPr>
        <p:spPr>
          <a:xfrm>
            <a:off x="1797840" y="53020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X*5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45" name="CustomShape 9"/>
          <p:cNvSpPr/>
          <p:nvPr/>
        </p:nvSpPr>
        <p:spPr>
          <a:xfrm>
            <a:off x="7257960" y="2239920"/>
            <a:ext cx="75960" cy="3112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46" name="CustomShape 10"/>
          <p:cNvSpPr/>
          <p:nvPr/>
        </p:nvSpPr>
        <p:spPr>
          <a:xfrm>
            <a:off x="9239040" y="2210040"/>
            <a:ext cx="360" cy="3142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47" name="CustomShape 11"/>
          <p:cNvSpPr/>
          <p:nvPr/>
        </p:nvSpPr>
        <p:spPr>
          <a:xfrm>
            <a:off x="7296120" y="3184560"/>
            <a:ext cx="1942920" cy="493200"/>
          </a:xfrm>
          <a:prstGeom prst="rect">
            <a:avLst/>
          </a:prstGeom>
          <a:solidFill>
            <a:schemeClr val="accent1"/>
          </a:solidFill>
          <a:ln w="28440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20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48" name="CustomShape 12"/>
          <p:cNvSpPr/>
          <p:nvPr/>
        </p:nvSpPr>
        <p:spPr>
          <a:xfrm>
            <a:off x="6872400" y="3231360"/>
            <a:ext cx="42336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49" name="CustomShape 13"/>
          <p:cNvSpPr/>
          <p:nvPr/>
        </p:nvSpPr>
        <p:spPr>
          <a:xfrm rot="21088800">
            <a:off x="3507120" y="3274200"/>
            <a:ext cx="259056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Arial Narrow"/>
                <a:ea typeface="Arial Narrow"/>
              </a:rPr>
              <a:t>after executing X = 20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450" name="CustomShape 14"/>
          <p:cNvSpPr/>
          <p:nvPr/>
        </p:nvSpPr>
        <p:spPr>
          <a:xfrm flipH="1" rot="10800000">
            <a:off x="2668680" y="3414960"/>
            <a:ext cx="4088520" cy="627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c00000"/>
            </a:solidFill>
            <a:round/>
            <a:tailEnd len="med" type="stealth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51" name="CustomShape 15"/>
          <p:cNvSpPr/>
          <p:nvPr/>
        </p:nvSpPr>
        <p:spPr>
          <a:xfrm>
            <a:off x="2669040" y="5969160"/>
            <a:ext cx="6305040" cy="70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A variable can have only one value assigned to it at any given time during the execution of the program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52" name="TextShape 16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453" name="TextShape 17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884D0B0E-7ABB-4714-A803-CD6E2562A6DF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32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Variables in Memory</a:t>
            </a:r>
            <a:endParaRPr b="0" lang="en-US" sz="41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5" name="CustomShape 2"/>
          <p:cNvSpPr/>
          <p:nvPr/>
        </p:nvSpPr>
        <p:spPr>
          <a:xfrm>
            <a:off x="815400" y="1717200"/>
            <a:ext cx="3120840" cy="4399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Arial Narrow"/>
                <a:ea typeface="Arial Narrow"/>
              </a:rPr>
              <a:t>Instruction sequence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456" name="CustomShape 3"/>
          <p:cNvSpPr/>
          <p:nvPr/>
        </p:nvSpPr>
        <p:spPr>
          <a:xfrm>
            <a:off x="6433920" y="1772280"/>
            <a:ext cx="3556080" cy="3967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Memory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57" name="CustomShape 4"/>
          <p:cNvSpPr/>
          <p:nvPr/>
        </p:nvSpPr>
        <p:spPr>
          <a:xfrm>
            <a:off x="1064160" y="2522880"/>
            <a:ext cx="515520" cy="3373920"/>
          </a:xfrm>
          <a:prstGeom prst="downArrow">
            <a:avLst>
              <a:gd name="adj1" fmla="val 30946"/>
              <a:gd name="adj2" fmla="val 31250"/>
            </a:avLst>
          </a:prstGeom>
          <a:solidFill>
            <a:schemeClr val="dk1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58" name="CustomShape 5"/>
          <p:cNvSpPr/>
          <p:nvPr/>
        </p:nvSpPr>
        <p:spPr>
          <a:xfrm>
            <a:off x="1797840" y="26164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10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59" name="CustomShape 6"/>
          <p:cNvSpPr/>
          <p:nvPr/>
        </p:nvSpPr>
        <p:spPr>
          <a:xfrm>
            <a:off x="1870560" y="341460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20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60" name="CustomShape 7"/>
          <p:cNvSpPr/>
          <p:nvPr/>
        </p:nvSpPr>
        <p:spPr>
          <a:xfrm>
            <a:off x="1797840" y="4285800"/>
            <a:ext cx="174168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X + 1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61" name="CustomShape 8"/>
          <p:cNvSpPr/>
          <p:nvPr/>
        </p:nvSpPr>
        <p:spPr>
          <a:xfrm>
            <a:off x="1797840" y="53020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X * 5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62" name="CustomShape 9"/>
          <p:cNvSpPr/>
          <p:nvPr/>
        </p:nvSpPr>
        <p:spPr>
          <a:xfrm>
            <a:off x="7257960" y="2239920"/>
            <a:ext cx="75960" cy="3112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3" name="CustomShape 10"/>
          <p:cNvSpPr/>
          <p:nvPr/>
        </p:nvSpPr>
        <p:spPr>
          <a:xfrm>
            <a:off x="9239040" y="2210040"/>
            <a:ext cx="360" cy="3142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4" name="CustomShape 11"/>
          <p:cNvSpPr/>
          <p:nvPr/>
        </p:nvSpPr>
        <p:spPr>
          <a:xfrm>
            <a:off x="7296120" y="3184560"/>
            <a:ext cx="1942920" cy="493200"/>
          </a:xfrm>
          <a:prstGeom prst="rect">
            <a:avLst/>
          </a:prstGeom>
          <a:solidFill>
            <a:schemeClr val="accent1"/>
          </a:solidFill>
          <a:ln w="28440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21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65" name="CustomShape 12"/>
          <p:cNvSpPr/>
          <p:nvPr/>
        </p:nvSpPr>
        <p:spPr>
          <a:xfrm>
            <a:off x="6872400" y="3231360"/>
            <a:ext cx="42336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66" name="CustomShape 13"/>
          <p:cNvSpPr/>
          <p:nvPr/>
        </p:nvSpPr>
        <p:spPr>
          <a:xfrm rot="20357400">
            <a:off x="3436560" y="3665520"/>
            <a:ext cx="259056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Arial Narrow"/>
                <a:ea typeface="Arial Narrow"/>
              </a:rPr>
              <a:t>after executing X = X + 1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467" name="CustomShape 14"/>
          <p:cNvSpPr/>
          <p:nvPr/>
        </p:nvSpPr>
        <p:spPr>
          <a:xfrm flipH="1" rot="10800000">
            <a:off x="2668320" y="3415320"/>
            <a:ext cx="4088520" cy="1517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c00000"/>
            </a:solidFill>
            <a:round/>
            <a:tailEnd len="med" type="stealth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68" name="CustomShape 15"/>
          <p:cNvSpPr/>
          <p:nvPr/>
        </p:nvSpPr>
        <p:spPr>
          <a:xfrm>
            <a:off x="2669040" y="6025680"/>
            <a:ext cx="6305040" cy="70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A variable can have only one value assigned to it at any given time during the execution of the program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69" name="TextShape 16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470" name="TextShape 17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6A345986-46E4-468B-B002-C7BD174FFB39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33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Variables in Memory</a:t>
            </a:r>
            <a:endParaRPr b="0" lang="en-US" sz="41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2" name="CustomShape 2"/>
          <p:cNvSpPr/>
          <p:nvPr/>
        </p:nvSpPr>
        <p:spPr>
          <a:xfrm>
            <a:off x="815400" y="1717200"/>
            <a:ext cx="3120840" cy="4399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Arial Narrow"/>
                <a:ea typeface="Arial Narrow"/>
              </a:rPr>
              <a:t>Instruction sequence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473" name="CustomShape 3"/>
          <p:cNvSpPr/>
          <p:nvPr/>
        </p:nvSpPr>
        <p:spPr>
          <a:xfrm>
            <a:off x="6433920" y="1772280"/>
            <a:ext cx="3556080" cy="3967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Memory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74" name="CustomShape 4"/>
          <p:cNvSpPr/>
          <p:nvPr/>
        </p:nvSpPr>
        <p:spPr>
          <a:xfrm>
            <a:off x="1064160" y="2522880"/>
            <a:ext cx="515520" cy="3373920"/>
          </a:xfrm>
          <a:prstGeom prst="downArrow">
            <a:avLst>
              <a:gd name="adj1" fmla="val 30946"/>
              <a:gd name="adj2" fmla="val 31250"/>
            </a:avLst>
          </a:prstGeom>
          <a:solidFill>
            <a:schemeClr val="dk1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75" name="CustomShape 5"/>
          <p:cNvSpPr/>
          <p:nvPr/>
        </p:nvSpPr>
        <p:spPr>
          <a:xfrm>
            <a:off x="1797840" y="26164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10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76" name="CustomShape 6"/>
          <p:cNvSpPr/>
          <p:nvPr/>
        </p:nvSpPr>
        <p:spPr>
          <a:xfrm>
            <a:off x="1870560" y="341460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20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77" name="CustomShape 7"/>
          <p:cNvSpPr/>
          <p:nvPr/>
        </p:nvSpPr>
        <p:spPr>
          <a:xfrm>
            <a:off x="1797840" y="4285800"/>
            <a:ext cx="174168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X + 1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78" name="CustomShape 8"/>
          <p:cNvSpPr/>
          <p:nvPr/>
        </p:nvSpPr>
        <p:spPr>
          <a:xfrm>
            <a:off x="1797840" y="53020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X * 5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79" name="CustomShape 9"/>
          <p:cNvSpPr/>
          <p:nvPr/>
        </p:nvSpPr>
        <p:spPr>
          <a:xfrm>
            <a:off x="7257960" y="2239920"/>
            <a:ext cx="75960" cy="3112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80" name="CustomShape 10"/>
          <p:cNvSpPr/>
          <p:nvPr/>
        </p:nvSpPr>
        <p:spPr>
          <a:xfrm>
            <a:off x="9239040" y="2210040"/>
            <a:ext cx="360" cy="3142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81" name="CustomShape 11"/>
          <p:cNvSpPr/>
          <p:nvPr/>
        </p:nvSpPr>
        <p:spPr>
          <a:xfrm>
            <a:off x="7296120" y="3184560"/>
            <a:ext cx="1942920" cy="493200"/>
          </a:xfrm>
          <a:prstGeom prst="rect">
            <a:avLst/>
          </a:prstGeom>
          <a:solidFill>
            <a:schemeClr val="accent1"/>
          </a:solidFill>
          <a:ln w="28440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105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82" name="CustomShape 12"/>
          <p:cNvSpPr/>
          <p:nvPr/>
        </p:nvSpPr>
        <p:spPr>
          <a:xfrm>
            <a:off x="6872400" y="3231360"/>
            <a:ext cx="42336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83" name="CustomShape 13"/>
          <p:cNvSpPr/>
          <p:nvPr/>
        </p:nvSpPr>
        <p:spPr>
          <a:xfrm rot="19849800">
            <a:off x="3287160" y="4217040"/>
            <a:ext cx="259056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Arial Narrow"/>
                <a:ea typeface="Arial Narrow"/>
              </a:rPr>
              <a:t>after executing X = X * 5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484" name="CustomShape 14"/>
          <p:cNvSpPr/>
          <p:nvPr/>
        </p:nvSpPr>
        <p:spPr>
          <a:xfrm flipH="1" rot="10800000">
            <a:off x="2871720" y="3414960"/>
            <a:ext cx="3885840" cy="2287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c00000"/>
            </a:solidFill>
            <a:round/>
            <a:tailEnd len="med" type="stealth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85" name="CustomShape 15"/>
          <p:cNvSpPr/>
          <p:nvPr/>
        </p:nvSpPr>
        <p:spPr>
          <a:xfrm>
            <a:off x="2669040" y="5990400"/>
            <a:ext cx="6305040" cy="70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A variable can have only one value assigned to it at any given time during the execution of the program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86" name="TextShape 16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487" name="TextShape 17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886E254D-3983-4D7C-96BB-22FB0255BF02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Variables in Memory</a:t>
            </a:r>
            <a:endParaRPr b="0" lang="en-US" sz="41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9" name="CustomShape 2"/>
          <p:cNvSpPr/>
          <p:nvPr/>
        </p:nvSpPr>
        <p:spPr>
          <a:xfrm>
            <a:off x="815400" y="1717200"/>
            <a:ext cx="3120840" cy="4399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Arial Narrow"/>
                <a:ea typeface="Arial Narrow"/>
              </a:rPr>
              <a:t>Instruction sequence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490" name="CustomShape 3"/>
          <p:cNvSpPr/>
          <p:nvPr/>
        </p:nvSpPr>
        <p:spPr>
          <a:xfrm>
            <a:off x="6433920" y="1772280"/>
            <a:ext cx="3556080" cy="3967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Memory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91" name="CustomShape 4"/>
          <p:cNvSpPr/>
          <p:nvPr/>
        </p:nvSpPr>
        <p:spPr>
          <a:xfrm>
            <a:off x="1064160" y="2522880"/>
            <a:ext cx="515520" cy="3373920"/>
          </a:xfrm>
          <a:prstGeom prst="downArrow">
            <a:avLst>
              <a:gd name="adj1" fmla="val 30946"/>
              <a:gd name="adj2" fmla="val 31250"/>
            </a:avLst>
          </a:prstGeom>
          <a:solidFill>
            <a:schemeClr val="dk1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2" name="CustomShape 5"/>
          <p:cNvSpPr/>
          <p:nvPr/>
        </p:nvSpPr>
        <p:spPr>
          <a:xfrm>
            <a:off x="1797840" y="26164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20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93" name="CustomShape 6"/>
          <p:cNvSpPr/>
          <p:nvPr/>
        </p:nvSpPr>
        <p:spPr>
          <a:xfrm>
            <a:off x="1870560" y="341460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Y = 15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94" name="CustomShape 7"/>
          <p:cNvSpPr/>
          <p:nvPr/>
        </p:nvSpPr>
        <p:spPr>
          <a:xfrm>
            <a:off x="1797840" y="4285800"/>
            <a:ext cx="174168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Y + 3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95" name="CustomShape 8"/>
          <p:cNvSpPr/>
          <p:nvPr/>
        </p:nvSpPr>
        <p:spPr>
          <a:xfrm>
            <a:off x="1797840" y="53020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Y = X / 6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96" name="CustomShape 9"/>
          <p:cNvSpPr/>
          <p:nvPr/>
        </p:nvSpPr>
        <p:spPr>
          <a:xfrm>
            <a:off x="7301520" y="2243880"/>
            <a:ext cx="32400" cy="3108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97" name="CustomShape 10"/>
          <p:cNvSpPr/>
          <p:nvPr/>
        </p:nvSpPr>
        <p:spPr>
          <a:xfrm>
            <a:off x="9251640" y="2243880"/>
            <a:ext cx="67320" cy="3108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98" name="CustomShape 11"/>
          <p:cNvSpPr/>
          <p:nvPr/>
        </p:nvSpPr>
        <p:spPr>
          <a:xfrm>
            <a:off x="7325640" y="3184560"/>
            <a:ext cx="1942920" cy="493200"/>
          </a:xfrm>
          <a:prstGeom prst="rect">
            <a:avLst/>
          </a:prstGeom>
          <a:solidFill>
            <a:schemeClr val="accent1"/>
          </a:solidFill>
          <a:ln w="28440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?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99" name="CustomShape 12"/>
          <p:cNvSpPr/>
          <p:nvPr/>
        </p:nvSpPr>
        <p:spPr>
          <a:xfrm>
            <a:off x="6872400" y="3231360"/>
            <a:ext cx="42336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00" name="CustomShape 13"/>
          <p:cNvSpPr/>
          <p:nvPr/>
        </p:nvSpPr>
        <p:spPr>
          <a:xfrm>
            <a:off x="9435600" y="3091680"/>
            <a:ext cx="2590560" cy="64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Arial Narrow"/>
                <a:ea typeface="Arial Narrow"/>
              </a:rPr>
              <a:t>(may contain whatever value at the beginning)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501" name="CustomShape 14"/>
          <p:cNvSpPr/>
          <p:nvPr/>
        </p:nvSpPr>
        <p:spPr>
          <a:xfrm>
            <a:off x="7346520" y="4209840"/>
            <a:ext cx="1942920" cy="493200"/>
          </a:xfrm>
          <a:prstGeom prst="rect">
            <a:avLst/>
          </a:prstGeom>
          <a:solidFill>
            <a:schemeClr val="accent1"/>
          </a:solidFill>
          <a:ln w="28440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?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02" name="CustomShape 15"/>
          <p:cNvSpPr/>
          <p:nvPr/>
        </p:nvSpPr>
        <p:spPr>
          <a:xfrm>
            <a:off x="6927120" y="4287240"/>
            <a:ext cx="42336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03" name="CustomShape 16"/>
          <p:cNvSpPr/>
          <p:nvPr/>
        </p:nvSpPr>
        <p:spPr>
          <a:xfrm>
            <a:off x="9435600" y="4097160"/>
            <a:ext cx="2590560" cy="64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Arial Narrow"/>
                <a:ea typeface="Arial Narrow"/>
              </a:rPr>
              <a:t>(may contain whatever value at the beginning)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504" name="TextShape 17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505" name="TextShape 18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2A7BF286-322E-4DA1-850D-E909BC1DC2A1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Variables in Memory</a:t>
            </a:r>
            <a:endParaRPr b="0" lang="en-US" sz="41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7" name="CustomShape 2"/>
          <p:cNvSpPr/>
          <p:nvPr/>
        </p:nvSpPr>
        <p:spPr>
          <a:xfrm>
            <a:off x="815400" y="1717200"/>
            <a:ext cx="3120840" cy="4399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Arial Narrow"/>
                <a:ea typeface="Arial Narrow"/>
              </a:rPr>
              <a:t>Instruction sequence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508" name="CustomShape 3"/>
          <p:cNvSpPr/>
          <p:nvPr/>
        </p:nvSpPr>
        <p:spPr>
          <a:xfrm>
            <a:off x="6433920" y="1772280"/>
            <a:ext cx="3556080" cy="3967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Memory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09" name="CustomShape 4"/>
          <p:cNvSpPr/>
          <p:nvPr/>
        </p:nvSpPr>
        <p:spPr>
          <a:xfrm>
            <a:off x="1064160" y="2522880"/>
            <a:ext cx="515520" cy="3373920"/>
          </a:xfrm>
          <a:prstGeom prst="downArrow">
            <a:avLst>
              <a:gd name="adj1" fmla="val 30946"/>
              <a:gd name="adj2" fmla="val 31250"/>
            </a:avLst>
          </a:prstGeom>
          <a:solidFill>
            <a:schemeClr val="dk1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0" name="CustomShape 5"/>
          <p:cNvSpPr/>
          <p:nvPr/>
        </p:nvSpPr>
        <p:spPr>
          <a:xfrm>
            <a:off x="1797840" y="26164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20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11" name="CustomShape 6"/>
          <p:cNvSpPr/>
          <p:nvPr/>
        </p:nvSpPr>
        <p:spPr>
          <a:xfrm>
            <a:off x="1870560" y="341460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Y = 15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12" name="CustomShape 7"/>
          <p:cNvSpPr/>
          <p:nvPr/>
        </p:nvSpPr>
        <p:spPr>
          <a:xfrm>
            <a:off x="1797840" y="4285800"/>
            <a:ext cx="174168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Y + 3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13" name="CustomShape 8"/>
          <p:cNvSpPr/>
          <p:nvPr/>
        </p:nvSpPr>
        <p:spPr>
          <a:xfrm>
            <a:off x="1797840" y="53020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Y = X / 6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14" name="CustomShape 9"/>
          <p:cNvSpPr/>
          <p:nvPr/>
        </p:nvSpPr>
        <p:spPr>
          <a:xfrm>
            <a:off x="7301520" y="2243880"/>
            <a:ext cx="32400" cy="3108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15" name="CustomShape 10"/>
          <p:cNvSpPr/>
          <p:nvPr/>
        </p:nvSpPr>
        <p:spPr>
          <a:xfrm>
            <a:off x="9251640" y="2243880"/>
            <a:ext cx="67320" cy="3108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16" name="CustomShape 11"/>
          <p:cNvSpPr/>
          <p:nvPr/>
        </p:nvSpPr>
        <p:spPr>
          <a:xfrm>
            <a:off x="7325640" y="3184560"/>
            <a:ext cx="1942920" cy="493200"/>
          </a:xfrm>
          <a:prstGeom prst="rect">
            <a:avLst/>
          </a:prstGeom>
          <a:solidFill>
            <a:schemeClr val="accent1"/>
          </a:solidFill>
          <a:ln w="28440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20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17" name="CustomShape 12"/>
          <p:cNvSpPr/>
          <p:nvPr/>
        </p:nvSpPr>
        <p:spPr>
          <a:xfrm>
            <a:off x="6872400" y="3231360"/>
            <a:ext cx="42336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18" name="CustomShape 13"/>
          <p:cNvSpPr/>
          <p:nvPr/>
        </p:nvSpPr>
        <p:spPr>
          <a:xfrm>
            <a:off x="7346520" y="4209840"/>
            <a:ext cx="1942920" cy="493200"/>
          </a:xfrm>
          <a:prstGeom prst="rect">
            <a:avLst/>
          </a:prstGeom>
          <a:solidFill>
            <a:schemeClr val="accent1"/>
          </a:solidFill>
          <a:ln w="28440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?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19" name="CustomShape 14"/>
          <p:cNvSpPr/>
          <p:nvPr/>
        </p:nvSpPr>
        <p:spPr>
          <a:xfrm>
            <a:off x="6927120" y="4287240"/>
            <a:ext cx="42336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20" name="CustomShape 15"/>
          <p:cNvSpPr/>
          <p:nvPr/>
        </p:nvSpPr>
        <p:spPr>
          <a:xfrm rot="227400">
            <a:off x="3749040" y="2917080"/>
            <a:ext cx="259056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Arial Narrow"/>
                <a:ea typeface="Arial Narrow"/>
              </a:rPr>
              <a:t>after executing X = 20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521" name="CustomShape 16"/>
          <p:cNvSpPr/>
          <p:nvPr/>
        </p:nvSpPr>
        <p:spPr>
          <a:xfrm>
            <a:off x="2719440" y="3184560"/>
            <a:ext cx="4038120" cy="2296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c00000"/>
            </a:solidFill>
            <a:round/>
            <a:tailEnd len="med" type="stealth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22" name="TextShape 17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523" name="TextShape 18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7714A97F-8740-4AC6-8198-937D60349148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Variables in Memory</a:t>
            </a:r>
            <a:endParaRPr b="0" lang="en-US" sz="41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5" name="CustomShape 2"/>
          <p:cNvSpPr/>
          <p:nvPr/>
        </p:nvSpPr>
        <p:spPr>
          <a:xfrm>
            <a:off x="815400" y="1717200"/>
            <a:ext cx="3120840" cy="4399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Arial Narrow"/>
                <a:ea typeface="Arial Narrow"/>
              </a:rPr>
              <a:t>Instruction sequence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526" name="CustomShape 3"/>
          <p:cNvSpPr/>
          <p:nvPr/>
        </p:nvSpPr>
        <p:spPr>
          <a:xfrm>
            <a:off x="6433920" y="1772280"/>
            <a:ext cx="3556080" cy="3967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Memory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27" name="CustomShape 4"/>
          <p:cNvSpPr/>
          <p:nvPr/>
        </p:nvSpPr>
        <p:spPr>
          <a:xfrm>
            <a:off x="1064160" y="2522880"/>
            <a:ext cx="515520" cy="3373920"/>
          </a:xfrm>
          <a:prstGeom prst="downArrow">
            <a:avLst>
              <a:gd name="adj1" fmla="val 30946"/>
              <a:gd name="adj2" fmla="val 31250"/>
            </a:avLst>
          </a:prstGeom>
          <a:solidFill>
            <a:schemeClr val="dk1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8" name="CustomShape 5"/>
          <p:cNvSpPr/>
          <p:nvPr/>
        </p:nvSpPr>
        <p:spPr>
          <a:xfrm>
            <a:off x="1797840" y="26164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20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29" name="CustomShape 6"/>
          <p:cNvSpPr/>
          <p:nvPr/>
        </p:nvSpPr>
        <p:spPr>
          <a:xfrm>
            <a:off x="1870560" y="341460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Y = 15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30" name="CustomShape 7"/>
          <p:cNvSpPr/>
          <p:nvPr/>
        </p:nvSpPr>
        <p:spPr>
          <a:xfrm>
            <a:off x="1797840" y="4285800"/>
            <a:ext cx="174168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Y + 3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31" name="CustomShape 8"/>
          <p:cNvSpPr/>
          <p:nvPr/>
        </p:nvSpPr>
        <p:spPr>
          <a:xfrm>
            <a:off x="1797840" y="53020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Y = X / 6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32" name="CustomShape 9"/>
          <p:cNvSpPr/>
          <p:nvPr/>
        </p:nvSpPr>
        <p:spPr>
          <a:xfrm>
            <a:off x="7301520" y="2243880"/>
            <a:ext cx="32400" cy="3108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33" name="CustomShape 10"/>
          <p:cNvSpPr/>
          <p:nvPr/>
        </p:nvSpPr>
        <p:spPr>
          <a:xfrm>
            <a:off x="9251640" y="2243880"/>
            <a:ext cx="67320" cy="3108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34" name="CustomShape 11"/>
          <p:cNvSpPr/>
          <p:nvPr/>
        </p:nvSpPr>
        <p:spPr>
          <a:xfrm>
            <a:off x="7325640" y="3184560"/>
            <a:ext cx="1942920" cy="493200"/>
          </a:xfrm>
          <a:prstGeom prst="rect">
            <a:avLst/>
          </a:prstGeom>
          <a:solidFill>
            <a:schemeClr val="accent1"/>
          </a:solidFill>
          <a:ln w="28440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20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35" name="CustomShape 12"/>
          <p:cNvSpPr/>
          <p:nvPr/>
        </p:nvSpPr>
        <p:spPr>
          <a:xfrm>
            <a:off x="6872400" y="3231360"/>
            <a:ext cx="42336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36" name="CustomShape 13"/>
          <p:cNvSpPr/>
          <p:nvPr/>
        </p:nvSpPr>
        <p:spPr>
          <a:xfrm>
            <a:off x="7346520" y="4209840"/>
            <a:ext cx="1942920" cy="493200"/>
          </a:xfrm>
          <a:prstGeom prst="rect">
            <a:avLst/>
          </a:prstGeom>
          <a:solidFill>
            <a:schemeClr val="accent1"/>
          </a:solidFill>
          <a:ln w="28440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15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37" name="CustomShape 14"/>
          <p:cNvSpPr/>
          <p:nvPr/>
        </p:nvSpPr>
        <p:spPr>
          <a:xfrm>
            <a:off x="6927120" y="4287240"/>
            <a:ext cx="42336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38" name="CustomShape 15"/>
          <p:cNvSpPr/>
          <p:nvPr/>
        </p:nvSpPr>
        <p:spPr>
          <a:xfrm rot="410400">
            <a:off x="3605760" y="3846600"/>
            <a:ext cx="259056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Arial Narrow"/>
                <a:ea typeface="Arial Narrow"/>
              </a:rPr>
              <a:t>after executing Y = 15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539" name="CustomShape 16"/>
          <p:cNvSpPr/>
          <p:nvPr/>
        </p:nvSpPr>
        <p:spPr>
          <a:xfrm>
            <a:off x="2668680" y="4042440"/>
            <a:ext cx="4257720" cy="444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c00000"/>
            </a:solidFill>
            <a:round/>
            <a:tailEnd len="med" type="stealth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40" name="TextShape 17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541" name="TextShape 18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79EB1EE-5CE2-4EB5-B4F2-8FCAA69699CD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Variables in Memory</a:t>
            </a:r>
            <a:endParaRPr b="0" lang="en-US" sz="41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3" name="CustomShape 2"/>
          <p:cNvSpPr/>
          <p:nvPr/>
        </p:nvSpPr>
        <p:spPr>
          <a:xfrm>
            <a:off x="815400" y="1717200"/>
            <a:ext cx="3120840" cy="4399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Arial Narrow"/>
                <a:ea typeface="Arial Narrow"/>
              </a:rPr>
              <a:t>Instruction sequence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544" name="CustomShape 3"/>
          <p:cNvSpPr/>
          <p:nvPr/>
        </p:nvSpPr>
        <p:spPr>
          <a:xfrm>
            <a:off x="6433920" y="1772280"/>
            <a:ext cx="3556080" cy="3967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Memory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45" name="CustomShape 4"/>
          <p:cNvSpPr/>
          <p:nvPr/>
        </p:nvSpPr>
        <p:spPr>
          <a:xfrm>
            <a:off x="1064160" y="2522880"/>
            <a:ext cx="515520" cy="3373920"/>
          </a:xfrm>
          <a:prstGeom prst="downArrow">
            <a:avLst>
              <a:gd name="adj1" fmla="val 30946"/>
              <a:gd name="adj2" fmla="val 31250"/>
            </a:avLst>
          </a:prstGeom>
          <a:solidFill>
            <a:schemeClr val="dk1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6" name="CustomShape 5"/>
          <p:cNvSpPr/>
          <p:nvPr/>
        </p:nvSpPr>
        <p:spPr>
          <a:xfrm>
            <a:off x="1797840" y="26164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20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47" name="CustomShape 6"/>
          <p:cNvSpPr/>
          <p:nvPr/>
        </p:nvSpPr>
        <p:spPr>
          <a:xfrm>
            <a:off x="1870560" y="341460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Y = 15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48" name="CustomShape 7"/>
          <p:cNvSpPr/>
          <p:nvPr/>
        </p:nvSpPr>
        <p:spPr>
          <a:xfrm>
            <a:off x="1797840" y="4285800"/>
            <a:ext cx="174168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Y + 3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49" name="CustomShape 8"/>
          <p:cNvSpPr/>
          <p:nvPr/>
        </p:nvSpPr>
        <p:spPr>
          <a:xfrm>
            <a:off x="1797840" y="53020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Y = X / 6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50" name="CustomShape 9"/>
          <p:cNvSpPr/>
          <p:nvPr/>
        </p:nvSpPr>
        <p:spPr>
          <a:xfrm>
            <a:off x="7301520" y="2243880"/>
            <a:ext cx="32400" cy="3108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51" name="CustomShape 10"/>
          <p:cNvSpPr/>
          <p:nvPr/>
        </p:nvSpPr>
        <p:spPr>
          <a:xfrm>
            <a:off x="9251640" y="2243880"/>
            <a:ext cx="67320" cy="3108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52" name="CustomShape 11"/>
          <p:cNvSpPr/>
          <p:nvPr/>
        </p:nvSpPr>
        <p:spPr>
          <a:xfrm>
            <a:off x="7325640" y="3184560"/>
            <a:ext cx="1942920" cy="493200"/>
          </a:xfrm>
          <a:prstGeom prst="rect">
            <a:avLst/>
          </a:prstGeom>
          <a:solidFill>
            <a:schemeClr val="accent1"/>
          </a:solidFill>
          <a:ln w="28440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18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53" name="CustomShape 12"/>
          <p:cNvSpPr/>
          <p:nvPr/>
        </p:nvSpPr>
        <p:spPr>
          <a:xfrm>
            <a:off x="6872400" y="3231360"/>
            <a:ext cx="42336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54" name="CustomShape 13"/>
          <p:cNvSpPr/>
          <p:nvPr/>
        </p:nvSpPr>
        <p:spPr>
          <a:xfrm>
            <a:off x="7346520" y="4209840"/>
            <a:ext cx="1942920" cy="493200"/>
          </a:xfrm>
          <a:prstGeom prst="rect">
            <a:avLst/>
          </a:prstGeom>
          <a:solidFill>
            <a:schemeClr val="accent1"/>
          </a:solidFill>
          <a:ln w="28440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15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55" name="CustomShape 14"/>
          <p:cNvSpPr/>
          <p:nvPr/>
        </p:nvSpPr>
        <p:spPr>
          <a:xfrm>
            <a:off x="6927120" y="4287240"/>
            <a:ext cx="42336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56" name="CustomShape 15"/>
          <p:cNvSpPr/>
          <p:nvPr/>
        </p:nvSpPr>
        <p:spPr>
          <a:xfrm rot="21182400">
            <a:off x="3527640" y="4291560"/>
            <a:ext cx="259056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Arial Narrow"/>
                <a:ea typeface="Arial Narrow"/>
              </a:rPr>
              <a:t>after executing X = Y + 3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557" name="CustomShape 16"/>
          <p:cNvSpPr/>
          <p:nvPr/>
        </p:nvSpPr>
        <p:spPr>
          <a:xfrm flipH="1" rot="10800000">
            <a:off x="2719080" y="4487760"/>
            <a:ext cx="4207320" cy="484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c00000"/>
            </a:solidFill>
            <a:round/>
            <a:tailEnd len="med" type="stealth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58" name="CustomShape 17"/>
          <p:cNvSpPr/>
          <p:nvPr/>
        </p:nvSpPr>
        <p:spPr>
          <a:xfrm>
            <a:off x="2719440" y="6062760"/>
            <a:ext cx="6305400" cy="70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Note: Y does not change, only X changes after execution of this instruction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59" name="TextShape 18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560" name="TextShape 19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B85F0608-0225-4302-97B8-C0AF6C6E0429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Variables in Memory</a:t>
            </a:r>
            <a:endParaRPr b="0" lang="en-US" sz="41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2" name="CustomShape 2"/>
          <p:cNvSpPr/>
          <p:nvPr/>
        </p:nvSpPr>
        <p:spPr>
          <a:xfrm>
            <a:off x="815400" y="1717200"/>
            <a:ext cx="3120840" cy="4399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Arial Narrow"/>
                <a:ea typeface="Arial Narrow"/>
              </a:rPr>
              <a:t>Instruction sequence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563" name="CustomShape 3"/>
          <p:cNvSpPr/>
          <p:nvPr/>
        </p:nvSpPr>
        <p:spPr>
          <a:xfrm>
            <a:off x="6433920" y="1772280"/>
            <a:ext cx="3556080" cy="39672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Memory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64" name="CustomShape 4"/>
          <p:cNvSpPr/>
          <p:nvPr/>
        </p:nvSpPr>
        <p:spPr>
          <a:xfrm>
            <a:off x="1064160" y="2522880"/>
            <a:ext cx="515520" cy="3373920"/>
          </a:xfrm>
          <a:prstGeom prst="downArrow">
            <a:avLst>
              <a:gd name="adj1" fmla="val 30946"/>
              <a:gd name="adj2" fmla="val 31250"/>
            </a:avLst>
          </a:prstGeom>
          <a:solidFill>
            <a:schemeClr val="dk1"/>
          </a:solidFill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65" name="CustomShape 5"/>
          <p:cNvSpPr/>
          <p:nvPr/>
        </p:nvSpPr>
        <p:spPr>
          <a:xfrm>
            <a:off x="1797840" y="26164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20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66" name="CustomShape 6"/>
          <p:cNvSpPr/>
          <p:nvPr/>
        </p:nvSpPr>
        <p:spPr>
          <a:xfrm>
            <a:off x="1870560" y="341460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Y = 15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67" name="CustomShape 7"/>
          <p:cNvSpPr/>
          <p:nvPr/>
        </p:nvSpPr>
        <p:spPr>
          <a:xfrm>
            <a:off x="1797840" y="4285800"/>
            <a:ext cx="174168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 = Y + 3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68" name="CustomShape 8"/>
          <p:cNvSpPr/>
          <p:nvPr/>
        </p:nvSpPr>
        <p:spPr>
          <a:xfrm>
            <a:off x="1797840" y="5302080"/>
            <a:ext cx="13788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Y = X / 6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69" name="CustomShape 9"/>
          <p:cNvSpPr/>
          <p:nvPr/>
        </p:nvSpPr>
        <p:spPr>
          <a:xfrm>
            <a:off x="7301520" y="2243880"/>
            <a:ext cx="32400" cy="3108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70" name="CustomShape 10"/>
          <p:cNvSpPr/>
          <p:nvPr/>
        </p:nvSpPr>
        <p:spPr>
          <a:xfrm>
            <a:off x="9251640" y="2243880"/>
            <a:ext cx="67320" cy="3108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71" name="CustomShape 11"/>
          <p:cNvSpPr/>
          <p:nvPr/>
        </p:nvSpPr>
        <p:spPr>
          <a:xfrm>
            <a:off x="7325640" y="3184560"/>
            <a:ext cx="1942920" cy="493200"/>
          </a:xfrm>
          <a:prstGeom prst="rect">
            <a:avLst/>
          </a:prstGeom>
          <a:solidFill>
            <a:schemeClr val="accent1"/>
          </a:solidFill>
          <a:ln w="28440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18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72" name="CustomShape 12"/>
          <p:cNvSpPr/>
          <p:nvPr/>
        </p:nvSpPr>
        <p:spPr>
          <a:xfrm>
            <a:off x="6872400" y="3231360"/>
            <a:ext cx="42336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X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73" name="CustomShape 13"/>
          <p:cNvSpPr/>
          <p:nvPr/>
        </p:nvSpPr>
        <p:spPr>
          <a:xfrm>
            <a:off x="7346520" y="4209840"/>
            <a:ext cx="1942920" cy="493200"/>
          </a:xfrm>
          <a:prstGeom prst="rect">
            <a:avLst/>
          </a:prstGeom>
          <a:solidFill>
            <a:schemeClr val="accent1"/>
          </a:solidFill>
          <a:ln w="28440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ffffff"/>
                </a:solidFill>
                <a:latin typeface="Arial Narrow"/>
                <a:ea typeface="Arial Narrow"/>
              </a:rPr>
              <a:t>3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74" name="CustomShape 14"/>
          <p:cNvSpPr/>
          <p:nvPr/>
        </p:nvSpPr>
        <p:spPr>
          <a:xfrm>
            <a:off x="6927120" y="4287240"/>
            <a:ext cx="42336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75" name="CustomShape 15"/>
          <p:cNvSpPr/>
          <p:nvPr/>
        </p:nvSpPr>
        <p:spPr>
          <a:xfrm rot="20436600">
            <a:off x="3551040" y="4668840"/>
            <a:ext cx="259056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Arial Narrow"/>
                <a:ea typeface="Arial Narrow"/>
              </a:rPr>
              <a:t>after executing Y = X / 6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576" name="CustomShape 16"/>
          <p:cNvSpPr/>
          <p:nvPr/>
        </p:nvSpPr>
        <p:spPr>
          <a:xfrm flipH="1" rot="10800000">
            <a:off x="2642400" y="4487760"/>
            <a:ext cx="4283640" cy="14090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c00000"/>
            </a:solidFill>
            <a:round/>
            <a:tailEnd len="med" type="stealth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77" name="TextShape 17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578" name="TextShape 18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33A198D4-E009-49FC-8E49-4C3F1E847C3C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What is this course? 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TextShape 2"/>
          <p:cNvSpPr txBox="1"/>
          <p:nvPr/>
        </p:nvSpPr>
        <p:spPr>
          <a:xfrm>
            <a:off x="630000" y="1120320"/>
            <a:ext cx="115509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PDS: Programming and Data structure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57160" indent="-342720">
              <a:lnSpc>
                <a:spcPct val="100000"/>
              </a:lnSpc>
              <a:spcBef>
                <a:spcPts val="113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Basically we will learn how to write programs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57160" indent="-342720">
              <a:lnSpc>
                <a:spcPct val="100000"/>
              </a:lnSpc>
              <a:spcBef>
                <a:spcPts val="459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Programs? Set of instructions written for a </a:t>
            </a:r>
            <a:r>
              <a:rPr b="1" lang="en-US" sz="2400" spc="-1" strike="noStrike">
                <a:solidFill>
                  <a:srgbClr val="00b050"/>
                </a:solidFill>
                <a:latin typeface="Arial Narrow"/>
                <a:ea typeface="Arial Narrow"/>
              </a:rPr>
              <a:t>computer.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Tell it what to do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pic>
        <p:nvPicPr>
          <p:cNvPr id="165" name="Google Shape;127;p4" descr=""/>
          <p:cNvPicPr/>
          <p:nvPr/>
        </p:nvPicPr>
        <p:blipFill>
          <a:blip r:embed="rId1"/>
          <a:stretch/>
        </p:blipFill>
        <p:spPr>
          <a:xfrm>
            <a:off x="1579320" y="2632320"/>
            <a:ext cx="1814760" cy="2220480"/>
          </a:xfrm>
          <a:prstGeom prst="rect">
            <a:avLst/>
          </a:prstGeom>
          <a:ln>
            <a:noFill/>
          </a:ln>
        </p:spPr>
      </p:pic>
      <p:pic>
        <p:nvPicPr>
          <p:cNvPr id="166" name="Google Shape;128;p4" descr=""/>
          <p:cNvPicPr/>
          <p:nvPr/>
        </p:nvPicPr>
        <p:blipFill>
          <a:blip r:embed="rId2"/>
          <a:stretch/>
        </p:blipFill>
        <p:spPr>
          <a:xfrm>
            <a:off x="1316160" y="4852800"/>
            <a:ext cx="3075480" cy="1155600"/>
          </a:xfrm>
          <a:prstGeom prst="rect">
            <a:avLst/>
          </a:prstGeom>
          <a:ln>
            <a:noFill/>
          </a:ln>
        </p:spPr>
      </p:pic>
      <p:pic>
        <p:nvPicPr>
          <p:cNvPr id="167" name="Google Shape;129;p4" descr=""/>
          <p:cNvPicPr/>
          <p:nvPr/>
        </p:nvPicPr>
        <p:blipFill>
          <a:blip r:embed="rId3"/>
          <a:stretch/>
        </p:blipFill>
        <p:spPr>
          <a:xfrm>
            <a:off x="3413160" y="2632320"/>
            <a:ext cx="930240" cy="2292840"/>
          </a:xfrm>
          <a:prstGeom prst="rect">
            <a:avLst/>
          </a:prstGeom>
          <a:ln>
            <a:noFill/>
          </a:ln>
        </p:spPr>
      </p:pic>
      <p:pic>
        <p:nvPicPr>
          <p:cNvPr id="168" name="Google Shape;130;p4" descr=""/>
          <p:cNvPicPr/>
          <p:nvPr/>
        </p:nvPicPr>
        <p:blipFill>
          <a:blip r:embed="rId4"/>
          <a:stretch/>
        </p:blipFill>
        <p:spPr>
          <a:xfrm>
            <a:off x="4343760" y="3084120"/>
            <a:ext cx="1567440" cy="254520"/>
          </a:xfrm>
          <a:prstGeom prst="rect">
            <a:avLst/>
          </a:prstGeom>
          <a:ln>
            <a:noFill/>
          </a:ln>
        </p:spPr>
      </p:pic>
      <p:sp>
        <p:nvSpPr>
          <p:cNvPr id="169" name="CustomShape 4"/>
          <p:cNvSpPr/>
          <p:nvPr/>
        </p:nvSpPr>
        <p:spPr>
          <a:xfrm>
            <a:off x="6300720" y="2632320"/>
            <a:ext cx="360" cy="3519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170" name="Google Shape;132;p4" descr=""/>
          <p:cNvPicPr/>
          <p:nvPr/>
        </p:nvPicPr>
        <p:blipFill>
          <a:blip r:embed="rId5"/>
          <a:stretch/>
        </p:blipFill>
        <p:spPr>
          <a:xfrm>
            <a:off x="7130880" y="2632320"/>
            <a:ext cx="3868200" cy="3409560"/>
          </a:xfrm>
          <a:prstGeom prst="rect">
            <a:avLst/>
          </a:prstGeom>
          <a:ln>
            <a:noFill/>
          </a:ln>
        </p:spPr>
      </p:pic>
      <p:sp>
        <p:nvSpPr>
          <p:cNvPr id="171" name="TextShape 5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5C80C2B-F3FA-4C0E-AB50-87B0C88C4FD0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4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Data Types</a:t>
            </a:r>
            <a:endParaRPr b="0" lang="en-US" sz="41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0" name="TextShape 2"/>
          <p:cNvSpPr txBox="1"/>
          <p:nvPr/>
        </p:nvSpPr>
        <p:spPr>
          <a:xfrm>
            <a:off x="814320" y="1761840"/>
            <a:ext cx="10262880" cy="42242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Each variable has a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type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, indicates what type of values the variable can hold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Four common data types in C (there are others)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int</a:t>
            </a:r>
            <a:r>
              <a:rPr b="1" lang="en-US" sz="2400" spc="-1" strike="noStrike">
                <a:solidFill>
                  <a:srgbClr val="0066ff"/>
                </a:solidFill>
                <a:latin typeface="Arial Narrow"/>
                <a:ea typeface="Arial Narrow"/>
              </a:rPr>
              <a:t> 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-   can store integers (usually 4 bytes)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001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float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-  can store single-precision floating point numbers (usually 4 bytes)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001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double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- can store double-precision floating point numbers (usually 8 bytes)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001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char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- can store a character (1 byte)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1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582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115C4D72-D24C-458C-B4D6-EA0482155C18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" name="Google Shape;693;p89" descr=""/>
          <p:cNvPicPr/>
          <p:nvPr/>
        </p:nvPicPr>
        <p:blipFill>
          <a:blip r:embed="rId1"/>
          <a:stretch/>
        </p:blipFill>
        <p:spPr>
          <a:xfrm>
            <a:off x="2611440" y="3932640"/>
            <a:ext cx="7172280" cy="2599920"/>
          </a:xfrm>
          <a:prstGeom prst="rect">
            <a:avLst/>
          </a:prstGeom>
          <a:ln>
            <a:noFill/>
          </a:ln>
        </p:spPr>
      </p:pic>
      <p:sp>
        <p:nvSpPr>
          <p:cNvPr id="584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Normalized numbers in Single Precision Format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5" name="TextShape 2"/>
          <p:cNvSpPr txBox="1"/>
          <p:nvPr/>
        </p:nvSpPr>
        <p:spPr>
          <a:xfrm>
            <a:off x="1175832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61EB56A-8A56-4186-9105-8C06550BC14B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  <p:sp>
        <p:nvSpPr>
          <p:cNvPr id="586" name="CustomShape 3"/>
          <p:cNvSpPr/>
          <p:nvPr/>
        </p:nvSpPr>
        <p:spPr>
          <a:xfrm>
            <a:off x="698760" y="1005480"/>
            <a:ext cx="11204640" cy="23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normalized numbers are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500" spc="-1" strike="noStrike">
                <a:solidFill>
                  <a:srgbClr val="000000"/>
                </a:solidFill>
                <a:latin typeface="Arial Narrow"/>
                <a:ea typeface="Arial Narrow"/>
              </a:rPr>
              <a:t>(–1)</a:t>
            </a:r>
            <a:r>
              <a:rPr b="1" lang="en-US" sz="2500" spc="-1" strike="noStrike" baseline="30000">
                <a:solidFill>
                  <a:srgbClr val="ff3300"/>
                </a:solidFill>
                <a:latin typeface="Arial Narrow"/>
                <a:ea typeface="Arial Narrow"/>
              </a:rPr>
              <a:t>s</a:t>
            </a:r>
            <a:r>
              <a:rPr b="1" lang="en-US" sz="2500" spc="-1" strike="noStrike">
                <a:solidFill>
                  <a:srgbClr val="000000"/>
                </a:solidFill>
                <a:latin typeface="Arial Narrow"/>
                <a:ea typeface="Arial Narrow"/>
              </a:rPr>
              <a:t> 1.</a:t>
            </a:r>
            <a:r>
              <a:rPr b="1" i="1" lang="en-US" sz="2500" spc="-1" strike="noStrike">
                <a:solidFill>
                  <a:srgbClr val="008000"/>
                </a:solidFill>
                <a:latin typeface="Arial Narrow"/>
                <a:ea typeface="Arial Narrow"/>
              </a:rPr>
              <a:t>f</a:t>
            </a:r>
            <a:r>
              <a:rPr b="1" lang="en-US" sz="2500" spc="-1" strike="noStrike">
                <a:solidFill>
                  <a:srgbClr val="000000"/>
                </a:solidFill>
                <a:latin typeface="Arial Narrow"/>
                <a:ea typeface="Arial Narrow"/>
              </a:rPr>
              <a:t> x 2</a:t>
            </a:r>
            <a:r>
              <a:rPr b="1" lang="en-US" sz="2500" spc="-1" strike="noStrike" baseline="30000">
                <a:solidFill>
                  <a:srgbClr val="000000"/>
                </a:solidFill>
                <a:latin typeface="Arial Narrow"/>
                <a:ea typeface="Arial Narrow"/>
              </a:rPr>
              <a:t> </a:t>
            </a:r>
            <a:r>
              <a:rPr b="1" lang="en-US" sz="2500" spc="-1" strike="noStrike" baseline="30000">
                <a:solidFill>
                  <a:srgbClr val="0000cc"/>
                </a:solidFill>
                <a:latin typeface="Arial Narrow"/>
                <a:ea typeface="Arial Narrow"/>
              </a:rPr>
              <a:t>E</a:t>
            </a:r>
            <a:r>
              <a:rPr b="1" lang="en-US" sz="2500" spc="-1" strike="noStrike" baseline="30000">
                <a:solidFill>
                  <a:srgbClr val="000000"/>
                </a:solidFill>
                <a:latin typeface="Arial Narrow"/>
                <a:ea typeface="Arial Narrow"/>
              </a:rPr>
              <a:t> – 127</a:t>
            </a:r>
            <a:r>
              <a:rPr b="1" lang="en-US" sz="2500" spc="-1" strike="noStrike">
                <a:solidFill>
                  <a:srgbClr val="000000"/>
                </a:solidFill>
                <a:latin typeface="Arial Narrow"/>
                <a:ea typeface="Arial Narrow"/>
              </a:rPr>
              <a:t>.</a:t>
            </a:r>
            <a:endParaRPr b="0" lang="en-US" sz="25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25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Here, </a:t>
            </a:r>
            <a:r>
              <a:rPr b="1" lang="en-US" sz="2300" spc="-1" strike="noStrike">
                <a:solidFill>
                  <a:srgbClr val="ff3300"/>
                </a:solidFill>
                <a:latin typeface="Arial Narrow"/>
                <a:ea typeface="Arial Narrow"/>
              </a:rPr>
              <a:t>s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is the sign bit, </a:t>
            </a:r>
            <a:r>
              <a:rPr b="1" i="1" lang="en-US" sz="2300" spc="-1" strike="noStrike">
                <a:solidFill>
                  <a:srgbClr val="008000"/>
                </a:solidFill>
                <a:latin typeface="Arial Narrow"/>
                <a:ea typeface="Arial Narrow"/>
              </a:rPr>
              <a:t>f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is the mantissa (fractional part), and </a:t>
            </a:r>
            <a:r>
              <a:rPr b="1" lang="en-US" sz="2300" spc="-1" strike="noStrike">
                <a:solidFill>
                  <a:srgbClr val="0000cc"/>
                </a:solidFill>
                <a:latin typeface="Arial Narrow"/>
                <a:ea typeface="Arial Narrow"/>
              </a:rPr>
              <a:t>E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 is the exponent (plus 127).</a:t>
            </a:r>
            <a:endParaRPr b="0" lang="en-US" sz="23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1 before the binary point is not stored.</a:t>
            </a:r>
            <a:endParaRPr b="0" lang="en-US" sz="23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7" name="Google Shape;701;p90" descr=""/>
          <p:cNvPicPr/>
          <p:nvPr/>
        </p:nvPicPr>
        <p:blipFill>
          <a:blip r:embed="rId1"/>
          <a:stretch/>
        </p:blipFill>
        <p:spPr>
          <a:xfrm>
            <a:off x="2293560" y="1009800"/>
            <a:ext cx="7787160" cy="5316840"/>
          </a:xfrm>
          <a:prstGeom prst="rect">
            <a:avLst/>
          </a:prstGeom>
          <a:ln>
            <a:noFill/>
          </a:ln>
        </p:spPr>
      </p:pic>
      <p:sp>
        <p:nvSpPr>
          <p:cNvPr id="588" name="TextShape 1"/>
          <p:cNvSpPr txBox="1"/>
          <p:nvPr/>
        </p:nvSpPr>
        <p:spPr>
          <a:xfrm>
            <a:off x="1175832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3755B891-755D-41CF-B3C3-D70E7F4EA522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  <p:sp>
        <p:nvSpPr>
          <p:cNvPr id="589" name="TextShape 2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d1282e"/>
                </a:solidFill>
                <a:latin typeface="Arial Narrow"/>
                <a:ea typeface="Arial Narrow"/>
              </a:rPr>
              <a:t>IEEE standards for floating-point representation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CustomShape 1"/>
          <p:cNvSpPr/>
          <p:nvPr/>
        </p:nvSpPr>
        <p:spPr>
          <a:xfrm>
            <a:off x="1660320" y="2720520"/>
            <a:ext cx="1412280" cy="457560"/>
          </a:xfrm>
          <a:prstGeom prst="rect">
            <a:avLst/>
          </a:prstGeom>
          <a:solidFill>
            <a:schemeClr val="lt1"/>
          </a:solidFill>
          <a:ln w="38160">
            <a:solidFill>
              <a:srgbClr val="ff33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Solution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591" name="CustomShape 2"/>
          <p:cNvSpPr/>
          <p:nvPr/>
        </p:nvSpPr>
        <p:spPr>
          <a:xfrm>
            <a:off x="1900080" y="3600360"/>
            <a:ext cx="8800920" cy="1843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sign is </a:t>
            </a:r>
            <a:r>
              <a:rPr b="1" lang="en-US" sz="2300" spc="-1" strike="noStrike">
                <a:solidFill>
                  <a:srgbClr val="ff3300"/>
                </a:solidFill>
                <a:latin typeface="Arial Narrow"/>
                <a:ea typeface="Arial Narrow"/>
              </a:rPr>
              <a:t>positive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. The Excess_127 representation of the exponent is </a:t>
            </a:r>
            <a:r>
              <a:rPr b="1" lang="en-US" sz="2300" spc="-1" strike="noStrike">
                <a:solidFill>
                  <a:srgbClr val="0000cc"/>
                </a:solidFill>
                <a:latin typeface="Arial Narrow"/>
                <a:ea typeface="Arial Narrow"/>
              </a:rPr>
              <a:t>133</a:t>
            </a:r>
            <a:r>
              <a:rPr b="1" lang="en-US" sz="2300" spc="-1" strike="noStrike">
                <a:solidFill>
                  <a:srgbClr val="000000"/>
                </a:solidFill>
                <a:latin typeface="Arial Narrow"/>
                <a:ea typeface="Arial Narrow"/>
              </a:rPr>
              <a:t>. You add extra 0s on the right to make it 23 bits. The number in memory is stored as:</a:t>
            </a:r>
            <a:br/>
            <a:br/>
            <a:r>
              <a:rPr b="1" lang="en-US" sz="2300" spc="-1" strike="noStrike">
                <a:solidFill>
                  <a:srgbClr val="c8c8b1"/>
                </a:solidFill>
                <a:latin typeface="Arial Narrow"/>
                <a:ea typeface="Arial Narrow"/>
              </a:rPr>
              <a:t>    </a:t>
            </a:r>
            <a:r>
              <a:rPr b="1" lang="en-US" sz="2300" spc="-1" strike="noStrike">
                <a:solidFill>
                  <a:srgbClr val="ff3300"/>
                </a:solidFill>
                <a:latin typeface="Arial Narrow"/>
                <a:ea typeface="Arial Narrow"/>
              </a:rPr>
              <a:t>0</a:t>
            </a:r>
            <a:r>
              <a:rPr b="1" lang="en-US" sz="2300" spc="-1" strike="noStrike">
                <a:solidFill>
                  <a:srgbClr val="c8c8b1"/>
                </a:solidFill>
                <a:latin typeface="Arial Narrow"/>
                <a:ea typeface="Arial Narrow"/>
              </a:rPr>
              <a:t>   </a:t>
            </a:r>
            <a:r>
              <a:rPr b="1" lang="en-US" sz="2300" spc="-1" strike="noStrike">
                <a:solidFill>
                  <a:srgbClr val="0000ff"/>
                </a:solidFill>
                <a:latin typeface="Arial Narrow"/>
                <a:ea typeface="Arial Narrow"/>
              </a:rPr>
              <a:t>10000101 </a:t>
            </a:r>
            <a:r>
              <a:rPr b="1" lang="en-US" sz="2300" spc="-1" strike="noStrike">
                <a:solidFill>
                  <a:srgbClr val="c8c8b1"/>
                </a:solidFill>
                <a:latin typeface="Arial Narrow"/>
                <a:ea typeface="Arial Narrow"/>
              </a:rPr>
              <a:t> </a:t>
            </a:r>
            <a:r>
              <a:rPr b="1" lang="en-US" sz="2300" spc="-1" strike="noStrike">
                <a:solidFill>
                  <a:srgbClr val="008000"/>
                </a:solidFill>
                <a:latin typeface="Arial Narrow"/>
                <a:ea typeface="Arial Narrow"/>
              </a:rPr>
              <a:t>01000111001</a:t>
            </a:r>
            <a:r>
              <a:rPr b="1" lang="en-US" sz="2300" spc="-1" strike="noStrike">
                <a:solidFill>
                  <a:srgbClr val="008000"/>
                </a:solidFill>
                <a:highlight>
                  <a:srgbClr val="b6d7a8"/>
                </a:highlight>
                <a:latin typeface="Arial Narrow"/>
                <a:ea typeface="Arial Narrow"/>
              </a:rPr>
              <a:t>000000000000</a:t>
            </a:r>
            <a:endParaRPr b="0" lang="en-US" sz="2300" spc="-1" strike="noStrike">
              <a:latin typeface="Arial"/>
            </a:endParaRPr>
          </a:p>
        </p:txBody>
      </p:sp>
      <p:sp>
        <p:nvSpPr>
          <p:cNvPr id="592" name="TextShape 3"/>
          <p:cNvSpPr txBox="1"/>
          <p:nvPr/>
        </p:nvSpPr>
        <p:spPr>
          <a:xfrm>
            <a:off x="1175832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03700DD3-6631-42E5-A69A-DB02B712399F}" type="slidenum">
              <a:rPr b="1" lang="en-US" sz="2300" spc="-1" strike="noStrike">
                <a:solidFill>
                  <a:srgbClr val="000000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  <p:sp>
        <p:nvSpPr>
          <p:cNvPr id="593" name="TextShape 4"/>
          <p:cNvSpPr txBox="1"/>
          <p:nvPr/>
        </p:nvSpPr>
        <p:spPr>
          <a:xfrm>
            <a:off x="525240" y="160200"/>
            <a:ext cx="11761200" cy="7804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4" name="CustomShape 5"/>
          <p:cNvSpPr/>
          <p:nvPr/>
        </p:nvSpPr>
        <p:spPr>
          <a:xfrm>
            <a:off x="734040" y="1430640"/>
            <a:ext cx="10132200" cy="54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Show the representation of the normalized number + 1.01000111001 x 2</a:t>
            </a:r>
            <a:r>
              <a:rPr b="1" lang="en-US" sz="2400" spc="-1" strike="noStrike" baseline="30000">
                <a:solidFill>
                  <a:srgbClr val="000000"/>
                </a:solidFill>
                <a:latin typeface="Arial Narrow"/>
                <a:ea typeface="Arial Narrow"/>
              </a:rPr>
              <a:t>6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.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Rules and good practices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6" name="TextShape 2"/>
          <p:cNvSpPr txBox="1"/>
          <p:nvPr/>
        </p:nvSpPr>
        <p:spPr>
          <a:xfrm>
            <a:off x="738360" y="1260000"/>
            <a:ext cx="11371680" cy="5093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First rule of variable use: </a:t>
            </a: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Must declare a variable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(specify its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type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and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name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) before using it anywhere in your program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21564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All variable declarations should ideally be at the beginning of the main( ) or other functions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There are exceptions, we will see later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21564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value can also be assigned to a variable at the time the variable is declared.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0852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int   speed = 30;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0852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	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char  flag = ‘y’;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7" name="CustomShape 3"/>
          <p:cNvSpPr/>
          <p:nvPr/>
        </p:nvSpPr>
        <p:spPr>
          <a:xfrm>
            <a:off x="5051880" y="5221800"/>
            <a:ext cx="3109680" cy="396720"/>
          </a:xfrm>
          <a:prstGeom prst="rect">
            <a:avLst/>
          </a:prstGeom>
          <a:solidFill>
            <a:srgbClr val="00009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000" spc="-1" strike="noStrike">
                <a:solidFill>
                  <a:srgbClr val="ffffff"/>
                </a:solidFill>
                <a:latin typeface="Arial"/>
                <a:ea typeface="Arial"/>
              </a:rPr>
              <a:t>Initialization of a variable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98" name="TextShape 4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599" name="TextShape 5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D56D5DC3-0570-46CB-B582-4431E7DCCC47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Variable Names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1" name="TextShape 2"/>
          <p:cNvSpPr txBox="1"/>
          <p:nvPr/>
        </p:nvSpPr>
        <p:spPr>
          <a:xfrm>
            <a:off x="736200" y="1175040"/>
            <a:ext cx="11150640" cy="55152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Sequence of letters and digits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First character must be a letter or ‘_’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No special characters other than ‘_’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No blank in between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Names are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case-sensitive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(</a:t>
            </a:r>
            <a:r>
              <a:rPr b="1" lang="en-US" sz="2400" spc="-1" strike="noStrike">
                <a:solidFill>
                  <a:srgbClr val="008000"/>
                </a:solidFill>
                <a:latin typeface="Arial Narrow"/>
                <a:ea typeface="Arial Narrow"/>
              </a:rPr>
              <a:t>max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and </a:t>
            </a:r>
            <a:r>
              <a:rPr b="1" lang="en-US" sz="2400" spc="-1" strike="noStrike">
                <a:solidFill>
                  <a:srgbClr val="008000"/>
                </a:solidFill>
                <a:latin typeface="Arial Narrow"/>
                <a:ea typeface="Arial Narrow"/>
              </a:rPr>
              <a:t>Max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are two different names)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21564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Examples of valid names: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0852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8000"/>
                </a:solidFill>
                <a:latin typeface="Arial Narrow"/>
                <a:ea typeface="Arial Narrow"/>
              </a:rPr>
              <a:t>	</a:t>
            </a:r>
            <a:r>
              <a:rPr b="1" lang="en-US" sz="2400" spc="-1" strike="noStrike">
                <a:solidFill>
                  <a:srgbClr val="008000"/>
                </a:solidFill>
                <a:latin typeface="Arial Narrow"/>
                <a:ea typeface="Arial Narrow"/>
              </a:rPr>
              <a:t>i   rank1   MAX    max   Min    class_rank    _Average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21564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Examples of invalid names: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0852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	</a:t>
            </a: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a’s   fact rec   2sqroot     class,rank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2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603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B567A748-C127-4305-8553-0ADB0D77D8ED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More Valid and Invalid Names (Identifiers)</a:t>
            </a:r>
            <a:endParaRPr b="0" lang="en-US" sz="41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5" name="TextShape 2"/>
          <p:cNvSpPr txBox="1"/>
          <p:nvPr/>
        </p:nvSpPr>
        <p:spPr>
          <a:xfrm>
            <a:off x="1195560" y="1924200"/>
            <a:ext cx="4235040" cy="407952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Valid identifiers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8000"/>
                </a:solidFill>
                <a:latin typeface="Arial Narrow"/>
                <a:ea typeface="Arial Narrow"/>
              </a:rPr>
              <a:t>X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8000"/>
                </a:solidFill>
                <a:latin typeface="Arial Narrow"/>
                <a:ea typeface="Arial Narrow"/>
              </a:rPr>
              <a:t>abc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8000"/>
                </a:solidFill>
                <a:latin typeface="Arial Narrow"/>
                <a:ea typeface="Arial Narrow"/>
              </a:rPr>
              <a:t>simple_interest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8000"/>
                </a:solidFill>
                <a:latin typeface="Arial Narrow"/>
                <a:ea typeface="Arial Narrow"/>
              </a:rPr>
              <a:t>a123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8000"/>
                </a:solidFill>
                <a:latin typeface="Arial Narrow"/>
                <a:ea typeface="Arial Narrow"/>
              </a:rPr>
              <a:t>LIST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8000"/>
                </a:solidFill>
                <a:latin typeface="Arial Narrow"/>
                <a:ea typeface="Arial Narrow"/>
              </a:rPr>
              <a:t>stud_name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8000"/>
                </a:solidFill>
                <a:latin typeface="Arial Narrow"/>
                <a:ea typeface="Arial Narrow"/>
              </a:rPr>
              <a:t>Empl_1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8000"/>
                </a:solidFill>
                <a:latin typeface="Arial Narrow"/>
                <a:ea typeface="Arial Narrow"/>
              </a:rPr>
              <a:t>Empl_2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8000"/>
                </a:solidFill>
                <a:latin typeface="Arial Narrow"/>
                <a:ea typeface="Arial Narrow"/>
              </a:rPr>
              <a:t>_avg_empl_salary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6" name="TextShape 3"/>
          <p:cNvSpPr txBox="1"/>
          <p:nvPr/>
        </p:nvSpPr>
        <p:spPr>
          <a:xfrm>
            <a:off x="6605640" y="2000160"/>
            <a:ext cx="4236840" cy="407952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Invalid identifiers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10abc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my-name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“</a:t>
            </a: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hello”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simple interest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(area)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%rate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7" name="TextShape 4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608" name="TextShape 5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8DFE2EBB-2749-4EF6-83D8-EC104ABB1CD4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C Keywords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0" name="TextShape 2"/>
          <p:cNvSpPr txBox="1"/>
          <p:nvPr/>
        </p:nvSpPr>
        <p:spPr>
          <a:xfrm>
            <a:off x="630000" y="1695600"/>
            <a:ext cx="11550960" cy="473652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343080" indent="-215640">
              <a:lnSpc>
                <a:spcPct val="100000"/>
              </a:lnSpc>
              <a:tabLst>
                <a:tab algn="l" pos="0"/>
              </a:tabLst>
            </a:pP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Specific terms used by the C language having specific meaning, </a:t>
            </a: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cannot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be used as variable names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21564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Examples: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08000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int, float, char, double, main, if else, for, while, do, struct, union, typedef, enum, void, return, signed, unsigned, case, break, sizeof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,….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7848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There are others, see textbook…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1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612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25D5F22E-F6E0-423A-9876-ECFC6E707086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 1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4" name="TextShape 2"/>
          <p:cNvSpPr txBox="1"/>
          <p:nvPr/>
        </p:nvSpPr>
        <p:spPr>
          <a:xfrm>
            <a:off x="1050840" y="1260000"/>
            <a:ext cx="5684040" cy="5172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#include &lt;stdio.h&gt;</a:t>
            </a:r>
            <a:br/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</a:t>
            </a:r>
            <a:br/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br/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int x, y, sum;</a:t>
            </a:r>
            <a:br/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 (“%d%d”, &amp;x, &amp;y);</a:t>
            </a:r>
            <a:br/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sum = x + y;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 “%d plus %d is %d\n”,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6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           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x, y, sum );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br/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54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5" name="CustomShape 3"/>
          <p:cNvSpPr/>
          <p:nvPr/>
        </p:nvSpPr>
        <p:spPr>
          <a:xfrm>
            <a:off x="6918480" y="2374200"/>
            <a:ext cx="389520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Three integer type variables declared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616" name="CustomShape 4"/>
          <p:cNvSpPr/>
          <p:nvPr/>
        </p:nvSpPr>
        <p:spPr>
          <a:xfrm>
            <a:off x="6918480" y="3400200"/>
            <a:ext cx="1819080" cy="3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c00000"/>
                </a:solidFill>
                <a:latin typeface="Arial Narrow"/>
                <a:ea typeface="Arial Narrow"/>
              </a:rPr>
              <a:t>Values assigned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617" name="CustomShape 5"/>
          <p:cNvSpPr/>
          <p:nvPr/>
        </p:nvSpPr>
        <p:spPr>
          <a:xfrm rot="10800000">
            <a:off x="4228920" y="2445480"/>
            <a:ext cx="2689560" cy="128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c00000"/>
            </a:solidFill>
            <a:miter/>
            <a:tailEnd len="med" type="stealth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18" name="CustomShape 6"/>
          <p:cNvSpPr/>
          <p:nvPr/>
        </p:nvSpPr>
        <p:spPr>
          <a:xfrm rot="10800000">
            <a:off x="5512680" y="3242520"/>
            <a:ext cx="1486800" cy="330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c00000"/>
            </a:solidFill>
            <a:miter/>
            <a:tailEnd len="med" type="stealth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19" name="CustomShape 7"/>
          <p:cNvSpPr/>
          <p:nvPr/>
        </p:nvSpPr>
        <p:spPr>
          <a:xfrm rot="10800000">
            <a:off x="3823560" y="3471840"/>
            <a:ext cx="3094920" cy="1281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c00000"/>
            </a:solidFill>
            <a:miter/>
            <a:tailEnd len="med" type="stealth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20" name="TextShape 8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621" name="TextShape 9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46970415-C8B6-45FE-A0F1-10A58A0ABD69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  <p:sp>
        <p:nvSpPr>
          <p:cNvPr id="622" name="CustomShape 10"/>
          <p:cNvSpPr/>
          <p:nvPr/>
        </p:nvSpPr>
        <p:spPr>
          <a:xfrm>
            <a:off x="7871760" y="4801680"/>
            <a:ext cx="2817720" cy="701640"/>
          </a:xfrm>
          <a:prstGeom prst="rect">
            <a:avLst/>
          </a:prstGeom>
          <a:solidFill>
            <a:srgbClr val="fff3ca"/>
          </a:solidFill>
          <a:ln w="19080">
            <a:solidFill>
              <a:schemeClr val="dk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15 23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15 plus 23 is 38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  2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4" name="TextShape 2"/>
          <p:cNvSpPr txBox="1"/>
          <p:nvPr/>
        </p:nvSpPr>
        <p:spPr>
          <a:xfrm>
            <a:off x="814320" y="1304640"/>
            <a:ext cx="11156760" cy="4957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114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#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include &lt;stdio.h&gt;</a:t>
            </a:r>
            <a:br/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</a:t>
            </a:r>
            <a:br/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br/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float x, y;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/* Two floating point variables declared */</a:t>
            </a:r>
            <a:br/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int d1, d2 = 10;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c00000"/>
                </a:solidFill>
                <a:latin typeface="Courier New"/>
                <a:ea typeface="Courier New"/>
              </a:rPr>
              <a:t>/* Integer variable d2 is initialized to 10 */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scanf(“%f%f%d”,&amp;x, &amp;y, &amp;d1);</a:t>
            </a:r>
            <a:br/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printf( “%f plus %f is %f\n”, x, y, x + y);</a:t>
            </a:r>
            <a:br/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printf( “%d minus %d is %d\n”, d1, d2, d1 – d2);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 </a:t>
            </a: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spcBef>
                <a:spcPts val="601"/>
              </a:spcBef>
              <a:spcAft>
                <a:spcPts val="601"/>
              </a:spcAft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5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626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E843F0EE-2C44-4C2E-B5B9-DDC9C8FC654B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What is this course? 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TextShape 2"/>
          <p:cNvSpPr txBox="1"/>
          <p:nvPr/>
        </p:nvSpPr>
        <p:spPr>
          <a:xfrm>
            <a:off x="630000" y="1120320"/>
            <a:ext cx="11550960" cy="53118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PDS: Programming and Data structure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57160" indent="-342720">
              <a:lnSpc>
                <a:spcPct val="100000"/>
              </a:lnSpc>
              <a:spcBef>
                <a:spcPts val="113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Basically we will learn how to write programs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57160" indent="-342720">
              <a:lnSpc>
                <a:spcPct val="100000"/>
              </a:lnSpc>
              <a:spcBef>
                <a:spcPts val="459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Programs? Set of instructions written for a </a:t>
            </a:r>
            <a:r>
              <a:rPr b="1" lang="en-US" sz="2400" spc="-1" strike="noStrike">
                <a:solidFill>
                  <a:srgbClr val="00b050"/>
                </a:solidFill>
                <a:latin typeface="Arial Narrow"/>
                <a:ea typeface="Arial Narrow"/>
              </a:rPr>
              <a:t>computer.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Tell it what to do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pic>
        <p:nvPicPr>
          <p:cNvPr id="175" name="Google Shape;141;p5" descr=""/>
          <p:cNvPicPr/>
          <p:nvPr/>
        </p:nvPicPr>
        <p:blipFill>
          <a:blip r:embed="rId1"/>
          <a:stretch/>
        </p:blipFill>
        <p:spPr>
          <a:xfrm>
            <a:off x="1579320" y="2632320"/>
            <a:ext cx="1814760" cy="2220480"/>
          </a:xfrm>
          <a:prstGeom prst="rect">
            <a:avLst/>
          </a:prstGeom>
          <a:ln>
            <a:noFill/>
          </a:ln>
        </p:spPr>
      </p:pic>
      <p:pic>
        <p:nvPicPr>
          <p:cNvPr id="176" name="Google Shape;142;p5" descr=""/>
          <p:cNvPicPr/>
          <p:nvPr/>
        </p:nvPicPr>
        <p:blipFill>
          <a:blip r:embed="rId2"/>
          <a:stretch/>
        </p:blipFill>
        <p:spPr>
          <a:xfrm>
            <a:off x="1316160" y="4852800"/>
            <a:ext cx="3075480" cy="1155600"/>
          </a:xfrm>
          <a:prstGeom prst="rect">
            <a:avLst/>
          </a:prstGeom>
          <a:ln>
            <a:noFill/>
          </a:ln>
        </p:spPr>
      </p:pic>
      <p:pic>
        <p:nvPicPr>
          <p:cNvPr id="177" name="Google Shape;143;p5" descr=""/>
          <p:cNvPicPr/>
          <p:nvPr/>
        </p:nvPicPr>
        <p:blipFill>
          <a:blip r:embed="rId3"/>
          <a:stretch/>
        </p:blipFill>
        <p:spPr>
          <a:xfrm>
            <a:off x="3413160" y="2632320"/>
            <a:ext cx="930240" cy="2292840"/>
          </a:xfrm>
          <a:prstGeom prst="rect">
            <a:avLst/>
          </a:prstGeom>
          <a:ln>
            <a:noFill/>
          </a:ln>
        </p:spPr>
      </p:pic>
      <p:pic>
        <p:nvPicPr>
          <p:cNvPr id="178" name="Google Shape;144;p5" descr=""/>
          <p:cNvPicPr/>
          <p:nvPr/>
        </p:nvPicPr>
        <p:blipFill>
          <a:blip r:embed="rId4"/>
          <a:stretch/>
        </p:blipFill>
        <p:spPr>
          <a:xfrm>
            <a:off x="4343760" y="3084120"/>
            <a:ext cx="1567440" cy="254520"/>
          </a:xfrm>
          <a:prstGeom prst="rect">
            <a:avLst/>
          </a:prstGeom>
          <a:ln>
            <a:noFill/>
          </a:ln>
        </p:spPr>
      </p:pic>
      <p:sp>
        <p:nvSpPr>
          <p:cNvPr id="179" name="CustomShape 4"/>
          <p:cNvSpPr/>
          <p:nvPr/>
        </p:nvSpPr>
        <p:spPr>
          <a:xfrm>
            <a:off x="6300720" y="2632320"/>
            <a:ext cx="360" cy="3519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777777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180" name="Google Shape;146;p5" descr=""/>
          <p:cNvPicPr/>
          <p:nvPr/>
        </p:nvPicPr>
        <p:blipFill>
          <a:blip r:embed="rId5"/>
          <a:stretch/>
        </p:blipFill>
        <p:spPr>
          <a:xfrm>
            <a:off x="7130880" y="2632320"/>
            <a:ext cx="3868200" cy="3409560"/>
          </a:xfrm>
          <a:prstGeom prst="rect">
            <a:avLst/>
          </a:prstGeom>
          <a:ln>
            <a:noFill/>
          </a:ln>
        </p:spPr>
      </p:pic>
      <p:sp>
        <p:nvSpPr>
          <p:cNvPr id="181" name="CustomShape 5"/>
          <p:cNvSpPr/>
          <p:nvPr/>
        </p:nvSpPr>
        <p:spPr>
          <a:xfrm>
            <a:off x="4392000" y="3905280"/>
            <a:ext cx="2738520" cy="1695240"/>
          </a:xfrm>
          <a:prstGeom prst="curvedConnector3">
            <a:avLst>
              <a:gd name="adj1" fmla="val 50000"/>
            </a:avLst>
          </a:prstGeom>
          <a:noFill/>
          <a:ln w="12600">
            <a:solidFill>
              <a:srgbClr val="777777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82" name="TextShape 6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156FD76F-1A0D-4A95-AEC7-6D243290E3FE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5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Input: </a:t>
            </a:r>
            <a:r>
              <a:rPr b="1" lang="en-US" sz="4190" spc="-1" strike="noStrike">
                <a:solidFill>
                  <a:srgbClr val="0000ff"/>
                </a:solidFill>
                <a:latin typeface="Arial Narrow"/>
                <a:ea typeface="Arial Narrow"/>
              </a:rPr>
              <a:t>scanf</a:t>
            </a: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 function</a:t>
            </a:r>
            <a:endParaRPr b="0" lang="en-US" sz="41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8" name="TextShape 2"/>
          <p:cNvSpPr txBox="1"/>
          <p:nvPr/>
        </p:nvSpPr>
        <p:spPr>
          <a:xfrm>
            <a:off x="662040" y="1117080"/>
            <a:ext cx="11505960" cy="54432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Performs input from keyboard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It requires a </a:t>
            </a: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format string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and a </a:t>
            </a: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list of variables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into which the value received from the keyboard will be stored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format string = individual groups of characters (usually ‘%’ sign, followed by a conversion character), with one character group for each variable in the list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215640">
              <a:lnSpc>
                <a:spcPct val="9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int a, b;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float c;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028880">
              <a:lnSpc>
                <a:spcPct val="9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scanf( “%d%d%f”, &amp;a, &amp;b, &amp;c);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9" name="CustomShape 3"/>
          <p:cNvSpPr/>
          <p:nvPr/>
        </p:nvSpPr>
        <p:spPr>
          <a:xfrm>
            <a:off x="2629080" y="6176160"/>
            <a:ext cx="1741680" cy="36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ff"/>
                </a:solidFill>
                <a:latin typeface="Arial Narrow"/>
                <a:ea typeface="Arial Narrow"/>
              </a:rPr>
              <a:t>Format string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630" name="CustomShape 4"/>
          <p:cNvSpPr/>
          <p:nvPr/>
        </p:nvSpPr>
        <p:spPr>
          <a:xfrm>
            <a:off x="3913560" y="4932360"/>
            <a:ext cx="2971440" cy="64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ff"/>
                </a:solidFill>
                <a:latin typeface="Arial Narrow"/>
                <a:ea typeface="Arial Narrow"/>
              </a:rPr>
              <a:t>Variable list (note the </a:t>
            </a:r>
            <a:r>
              <a:rPr b="1" lang="en-US" sz="1800" spc="-1" strike="noStrike">
                <a:solidFill>
                  <a:srgbClr val="c00000"/>
                </a:solidFill>
                <a:latin typeface="Arial Narrow"/>
                <a:ea typeface="Arial Narrow"/>
              </a:rPr>
              <a:t>&amp; </a:t>
            </a:r>
            <a:r>
              <a:rPr b="1" lang="en-US" sz="1800" spc="-1" strike="noStrike">
                <a:solidFill>
                  <a:srgbClr val="0000ff"/>
                </a:solidFill>
                <a:latin typeface="Arial Narrow"/>
                <a:ea typeface="Arial Narrow"/>
              </a:rPr>
              <a:t>before each variable name)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631" name="CustomShape 5"/>
          <p:cNvSpPr/>
          <p:nvPr/>
        </p:nvSpPr>
        <p:spPr>
          <a:xfrm rot="16200000">
            <a:off x="3274560" y="5509440"/>
            <a:ext cx="72360" cy="1306080"/>
          </a:xfrm>
          <a:prstGeom prst="leftBrace">
            <a:avLst>
              <a:gd name="adj1" fmla="val 150000"/>
              <a:gd name="adj2" fmla="val 50000"/>
            </a:avLst>
          </a:prstGeom>
          <a:noFill/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32" name="CustomShape 6"/>
          <p:cNvSpPr/>
          <p:nvPr/>
        </p:nvSpPr>
        <p:spPr>
          <a:xfrm rot="5400000">
            <a:off x="4599720" y="5038560"/>
            <a:ext cx="72360" cy="1306080"/>
          </a:xfrm>
          <a:prstGeom prst="leftBrace">
            <a:avLst>
              <a:gd name="adj1" fmla="val 150000"/>
              <a:gd name="adj2" fmla="val 50000"/>
            </a:avLst>
          </a:prstGeom>
          <a:noFill/>
          <a:ln w="9360">
            <a:solidFill>
              <a:schemeClr val="dk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33" name="CustomShape 7"/>
          <p:cNvSpPr/>
          <p:nvPr/>
        </p:nvSpPr>
        <p:spPr>
          <a:xfrm>
            <a:off x="7136640" y="3739320"/>
            <a:ext cx="4990320" cy="2587320"/>
          </a:xfrm>
          <a:prstGeom prst="rect">
            <a:avLst/>
          </a:prstGeom>
          <a:solidFill>
            <a:srgbClr val="dce1e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Commonly used conversion characters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c   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for char type variable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d</a:t>
            </a:r>
            <a:r>
              <a:rPr b="1" lang="en-US" sz="2400" spc="-1" strike="noStrike">
                <a:solidFill>
                  <a:srgbClr val="0066ff"/>
                </a:solidFill>
                <a:latin typeface="Arial Narrow"/>
                <a:ea typeface="Arial Narrow"/>
              </a:rPr>
              <a:t>   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for int type variable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f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   for float type variable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lf</a:t>
            </a:r>
            <a:r>
              <a:rPr b="1" lang="en-US" sz="2400" spc="-1" strike="noStrike">
                <a:solidFill>
                  <a:srgbClr val="0066ff"/>
                </a:solidFill>
                <a:latin typeface="Arial Narrow"/>
                <a:ea typeface="Arial Narrow"/>
              </a:rPr>
              <a:t>   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for double type variable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634" name="TextShape 8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635" name="TextShape 9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39883FF7-0B45-42D7-9FD4-24E7AFF03767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Examples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7" name="TextShape 2"/>
          <p:cNvSpPr txBox="1"/>
          <p:nvPr/>
        </p:nvSpPr>
        <p:spPr>
          <a:xfrm>
            <a:off x="696960" y="844560"/>
            <a:ext cx="11461680" cy="59558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scanf ("%d", &amp;size) 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Reads one integer from keyboard into an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int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type variable named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size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scanf ("%c", &amp;nextchar) 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780120" indent="-35964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Reads one character from keyboard into a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char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 type variable named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nextchar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scanf ("%f", &amp;length) 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Reads one floating point (real) number from keyboard into a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float</a:t>
            </a: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type variable named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length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scanf (“%d%d”, &amp;a, &amp;b);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780120" indent="-35964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Reads two integers from keyboard, the first one in an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int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 type variable named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a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 and the second one in an int type variable named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b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8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639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A52D1B8B-8371-4CAE-BD4D-193709B8CCF4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Important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1" name="TextShape 2"/>
          <p:cNvSpPr txBox="1"/>
          <p:nvPr/>
        </p:nvSpPr>
        <p:spPr>
          <a:xfrm>
            <a:off x="690840" y="1542960"/>
            <a:ext cx="11429640" cy="49352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lvl="1" marL="514440" indent="-205560">
              <a:lnSpc>
                <a:spcPct val="100000"/>
              </a:lnSpc>
              <a:buClr>
                <a:srgbClr val="d1282e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scanf( ) will wait for you to type the input from the keyboard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7848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You must type the same number of inputs as the number of %’s in the format string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7848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14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Example: </a:t>
            </a: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if you have scanf (“%d%d”,…), then you must type two integers (in same line or different lines), otherwise scanf( ) will just wait and the next statement will not be executed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2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643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9AEA8C29-3C44-4427-B958-01E1A1888311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Reading a single character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5" name="TextShape 2"/>
          <p:cNvSpPr txBox="1"/>
          <p:nvPr/>
        </p:nvSpPr>
        <p:spPr>
          <a:xfrm>
            <a:off x="628560" y="1847880"/>
            <a:ext cx="11470320" cy="45680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rmAutofit/>
          </a:bodyPr>
          <a:p>
            <a:pPr marL="343080" indent="-34272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A single character can be read using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scanf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with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%c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215640">
              <a:lnSpc>
                <a:spcPct val="9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9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It can also be read using the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getchar()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function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057400">
              <a:lnSpc>
                <a:spcPct val="9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char c;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057400">
              <a:lnSpc>
                <a:spcPct val="9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…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05740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c = getchar();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314440" indent="-129960">
              <a:lnSpc>
                <a:spcPct val="9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Program waits at the getchar() line until a character is typed, and then reads it and stores it in c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6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647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D8EC80D6-1419-4FFC-975D-CC171ED01BF3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1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Output: </a:t>
            </a:r>
            <a:r>
              <a:rPr b="1" lang="en-US" sz="4190" spc="-1" strike="noStrike">
                <a:solidFill>
                  <a:srgbClr val="0000ff"/>
                </a:solidFill>
                <a:latin typeface="Arial Narrow"/>
                <a:ea typeface="Arial Narrow"/>
              </a:rPr>
              <a:t>printf</a:t>
            </a:r>
            <a:r>
              <a:rPr b="1" lang="en-US" sz="4190" spc="-1" strike="noStrike">
                <a:solidFill>
                  <a:srgbClr val="0066ff"/>
                </a:solidFill>
                <a:latin typeface="Arial Narrow"/>
                <a:ea typeface="Arial Narrow"/>
              </a:rPr>
              <a:t> </a:t>
            </a:r>
            <a:r>
              <a:rPr b="1" lang="en-US" sz="4190" spc="-1" strike="noStrike">
                <a:solidFill>
                  <a:srgbClr val="d1282e"/>
                </a:solidFill>
                <a:latin typeface="Arial Narrow"/>
                <a:ea typeface="Arial Narrow"/>
              </a:rPr>
              <a:t>function</a:t>
            </a:r>
            <a:endParaRPr b="0" lang="en-US" sz="41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9" name="TextShape 2"/>
          <p:cNvSpPr txBox="1"/>
          <p:nvPr/>
        </p:nvSpPr>
        <p:spPr>
          <a:xfrm>
            <a:off x="691920" y="1096200"/>
            <a:ext cx="11201040" cy="54046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Performs output to the standard output device (typically defined to be the screen)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21564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It requires a </a:t>
            </a: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format string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 which we can specify: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1074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 text to be printed out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Specifications on how to print the values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0852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       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printf ("The number is %d\n", num);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7848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 format specification %d causes the value listed after the format string to be embedded in the output as a decimal number in place of %d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7848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Output will appear as: </a:t>
            </a: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The number is 125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0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651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84890ED7-A0AD-4F3F-8EE3-3045E727E8FD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General syntax of printf( )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3" name="TextShape 2"/>
          <p:cNvSpPr txBox="1"/>
          <p:nvPr/>
        </p:nvSpPr>
        <p:spPr>
          <a:xfrm>
            <a:off x="630000" y="924120"/>
            <a:ext cx="11656080" cy="586512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 marL="194400" indent="-194040"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printf (format string, arg1, arg2, …, argn);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94400" indent="-194040">
              <a:lnSpc>
                <a:spcPct val="100000"/>
              </a:lnSpc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format string refers to a string containing formatting information and data types of the arguments to be output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 arguments arg1, arg2, … represent list of variables/expressions whose values are to be printed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14440" indent="-205560">
              <a:lnSpc>
                <a:spcPct val="100000"/>
              </a:lnSpc>
              <a:spcBef>
                <a:spcPts val="400"/>
              </a:spcBef>
              <a:buClr>
                <a:srgbClr val="d1282e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 conversion characters are the same as in scanf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4440" indent="-7848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Examples: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028880"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printf (“Average of %d and %d is %f”, a, b, avg);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02888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printf (“Hello \nGood \nMorning \n”);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02888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printf (“%3d %3d %5d”, a, b, a*b+2);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102888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c00000"/>
                </a:solidFill>
                <a:latin typeface="Arial Narrow"/>
                <a:ea typeface="Arial Narrow"/>
              </a:rPr>
              <a:t>printf (“%7.2f  %5.1f”, x, y);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Many more options are available for both printf and scanf – read from the book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4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655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FF28BD65-55EE-4BF9-A532-633E5714C14C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TextShape 1"/>
          <p:cNvSpPr txBox="1"/>
          <p:nvPr/>
        </p:nvSpPr>
        <p:spPr>
          <a:xfrm>
            <a:off x="1962360" y="2801880"/>
            <a:ext cx="8659800" cy="18144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More Examples</a:t>
            </a:r>
            <a:br/>
            <a:r>
              <a:rPr b="1" lang="en-US" sz="2290" spc="-1" strike="noStrike">
                <a:solidFill>
                  <a:srgbClr val="d1282e"/>
                </a:solidFill>
                <a:latin typeface="Arial Narrow"/>
                <a:ea typeface="Arial Narrow"/>
              </a:rPr>
              <a:t>(Explain the outputs to test if you understood format strings etc.)</a:t>
            </a:r>
            <a:endParaRPr b="0" lang="en-US" sz="22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7" name="TextShape 2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658" name="TextShape 3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208471AB-20FF-40F8-B3FE-CB7EDB733985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TextShape 1"/>
          <p:cNvSpPr txBox="1"/>
          <p:nvPr/>
        </p:nvSpPr>
        <p:spPr>
          <a:xfrm>
            <a:off x="2204280" y="2001960"/>
            <a:ext cx="8197200" cy="4656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#include &lt;stdio.h&gt;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3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3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113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printf ("Hello, World! ") ;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59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printf ("Hello \n World! \n") ;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59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return 0;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59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0" name="CustomShape 2"/>
          <p:cNvSpPr/>
          <p:nvPr/>
        </p:nvSpPr>
        <p:spPr>
          <a:xfrm>
            <a:off x="7099200" y="2221200"/>
            <a:ext cx="3628800" cy="788040"/>
          </a:xfrm>
          <a:prstGeom prst="rect">
            <a:avLst/>
          </a:prstGeom>
          <a:solidFill>
            <a:schemeClr val="dk1"/>
          </a:solidFill>
          <a:ln w="255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290" spc="-1" strike="noStrike">
                <a:solidFill>
                  <a:srgbClr val="ffffff"/>
                </a:solidFill>
                <a:latin typeface="Arial"/>
                <a:ea typeface="Arial"/>
              </a:rPr>
              <a:t>Hello, World! Hello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290" spc="-1" strike="noStrike">
                <a:solidFill>
                  <a:srgbClr val="ffffff"/>
                </a:solidFill>
                <a:latin typeface="Arial"/>
                <a:ea typeface="Arial"/>
              </a:rPr>
              <a:t> </a:t>
            </a:r>
            <a:r>
              <a:rPr b="0" lang="en-US" sz="2290" spc="-1" strike="noStrike">
                <a:solidFill>
                  <a:srgbClr val="ffffff"/>
                </a:solidFill>
                <a:latin typeface="Arial"/>
                <a:ea typeface="Arial"/>
              </a:rPr>
              <a:t>World!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661" name="CustomShape 3"/>
          <p:cNvSpPr/>
          <p:nvPr/>
        </p:nvSpPr>
        <p:spPr>
          <a:xfrm>
            <a:off x="8381520" y="1873440"/>
            <a:ext cx="1015920" cy="348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Arial"/>
                <a:ea typeface="Arial"/>
              </a:rPr>
              <a:t>Output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662" name="TextShape 4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663" name="TextShape 5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D7157728-D33D-422D-93FE-89A1C30B6210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  <p:sp>
        <p:nvSpPr>
          <p:cNvPr id="664" name="TextShape 6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More point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TextShape 1"/>
          <p:cNvSpPr txBox="1"/>
          <p:nvPr/>
        </p:nvSpPr>
        <p:spPr>
          <a:xfrm>
            <a:off x="1474920" y="1731960"/>
            <a:ext cx="8197200" cy="4656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#include &lt;stdio.h&gt;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3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3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1134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printf ("Hello, World! \n") ;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59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printf ("Hello \n World! \n") ;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59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printf ("Hell\no \t World! \n") 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514440" indent="-205560">
              <a:lnSpc>
                <a:spcPct val="100000"/>
              </a:lnSpc>
              <a:spcBef>
                <a:spcPts val="459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Courier New"/>
                <a:ea typeface="Courier New"/>
              </a:rPr>
              <a:t>return 0;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59"/>
              </a:spcBef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6" name="CustomShape 2"/>
          <p:cNvSpPr/>
          <p:nvPr/>
        </p:nvSpPr>
        <p:spPr>
          <a:xfrm>
            <a:off x="7317000" y="1825200"/>
            <a:ext cx="3628800" cy="1832400"/>
          </a:xfrm>
          <a:prstGeom prst="rect">
            <a:avLst/>
          </a:prstGeom>
          <a:solidFill>
            <a:schemeClr val="dk1"/>
          </a:solidFill>
          <a:ln w="255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290" spc="-1" strike="noStrike">
                <a:solidFill>
                  <a:srgbClr val="ffffff"/>
                </a:solidFill>
                <a:latin typeface="Arial"/>
                <a:ea typeface="Arial"/>
              </a:rPr>
              <a:t>Hello, World!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290" spc="-1" strike="noStrike">
                <a:solidFill>
                  <a:srgbClr val="ffffff"/>
                </a:solidFill>
                <a:latin typeface="Arial"/>
                <a:ea typeface="Arial"/>
              </a:rPr>
              <a:t>Hello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290" spc="-1" strike="noStrike">
                <a:solidFill>
                  <a:srgbClr val="ffffff"/>
                </a:solidFill>
                <a:latin typeface="Arial"/>
                <a:ea typeface="Arial"/>
              </a:rPr>
              <a:t> </a:t>
            </a:r>
            <a:r>
              <a:rPr b="0" lang="en-US" sz="2290" spc="-1" strike="noStrike">
                <a:solidFill>
                  <a:srgbClr val="ffffff"/>
                </a:solidFill>
                <a:latin typeface="Arial"/>
                <a:ea typeface="Arial"/>
              </a:rPr>
              <a:t>World!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290" spc="-1" strike="noStrike">
                <a:solidFill>
                  <a:srgbClr val="ffffff"/>
                </a:solidFill>
                <a:latin typeface="Arial"/>
                <a:ea typeface="Arial"/>
              </a:rPr>
              <a:t>Hell</a:t>
            </a:r>
            <a:endParaRPr b="0" lang="en-US" sz="22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2290" spc="-1" strike="noStrike">
                <a:solidFill>
                  <a:srgbClr val="ffffff"/>
                </a:solidFill>
                <a:latin typeface="Arial"/>
                <a:ea typeface="Arial"/>
              </a:rPr>
              <a:t>o        World!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667" name="CustomShape 3"/>
          <p:cNvSpPr/>
          <p:nvPr/>
        </p:nvSpPr>
        <p:spPr>
          <a:xfrm>
            <a:off x="8485920" y="1443960"/>
            <a:ext cx="1015920" cy="348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Arial"/>
                <a:ea typeface="Arial"/>
              </a:rPr>
              <a:t>Output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668" name="TextShape 4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669" name="TextShape 5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C38FEBA2-D62F-467C-A704-FE6BD4B5CED5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  <p:sp>
        <p:nvSpPr>
          <p:cNvPr id="670" name="TextShape 6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Some more point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TextShape 1"/>
          <p:cNvSpPr txBox="1"/>
          <p:nvPr/>
        </p:nvSpPr>
        <p:spPr>
          <a:xfrm>
            <a:off x="838440" y="1414080"/>
            <a:ext cx="8257680" cy="57225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#include &lt;stdio.h&gt;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main()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{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float f1, f2;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int x1, x2;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printf(“Enter values for f1 and f2: \n”);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scanf(“%f%f”, &amp;f1, &amp;f2);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printf(“Enter values for x1 and x2: \n”);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scanf(“%d%d”, &amp;x1, &amp;x2);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printf(“f1 = %f, f2 = %5.2f\n”, f1, f2);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printf(“x1 = %d, x2 = %10d\n”, x1, x2);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 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	</a:t>
            </a: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return 0;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3"/>
              </a:spcBef>
              <a:tabLst>
                <a:tab algn="l" pos="0"/>
              </a:tabLst>
            </a:pPr>
            <a:r>
              <a:rPr b="1" lang="en-US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}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66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2" name="CustomShape 2"/>
          <p:cNvSpPr/>
          <p:nvPr/>
        </p:nvSpPr>
        <p:spPr>
          <a:xfrm>
            <a:off x="6881400" y="1205280"/>
            <a:ext cx="4628160" cy="1737720"/>
          </a:xfrm>
          <a:prstGeom prst="rect">
            <a:avLst/>
          </a:prstGeom>
          <a:solidFill>
            <a:schemeClr val="dk1"/>
          </a:solidFill>
          <a:ln w="255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Enter values for f1 and f2: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23.5  14.326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Enter values for x1 and x2: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54  7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f1 = 23.500000, f2 = 14.33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ff"/>
                </a:solidFill>
                <a:latin typeface="Courier New"/>
                <a:ea typeface="Courier New"/>
              </a:rPr>
              <a:t>x1 = 54, x2 =          7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673" name="CustomShape 3"/>
          <p:cNvSpPr/>
          <p:nvPr/>
        </p:nvSpPr>
        <p:spPr>
          <a:xfrm>
            <a:off x="8260560" y="769680"/>
            <a:ext cx="1015920" cy="348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290" spc="-1" strike="noStrike">
                <a:solidFill>
                  <a:srgbClr val="000000"/>
                </a:solidFill>
                <a:latin typeface="Arial"/>
                <a:ea typeface="Arial"/>
              </a:rPr>
              <a:t>Output</a:t>
            </a:r>
            <a:endParaRPr b="0" lang="en-US" sz="2290" spc="-1" strike="noStrike">
              <a:latin typeface="Arial"/>
            </a:endParaRPr>
          </a:p>
        </p:txBody>
      </p:sp>
      <p:sp>
        <p:nvSpPr>
          <p:cNvPr id="674" name="CustomShape 4"/>
          <p:cNvSpPr/>
          <p:nvPr/>
        </p:nvSpPr>
        <p:spPr>
          <a:xfrm>
            <a:off x="7905240" y="3491640"/>
            <a:ext cx="3448080" cy="672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910" spc="-1" strike="noStrike">
                <a:solidFill>
                  <a:srgbClr val="ff0000"/>
                </a:solidFill>
                <a:latin typeface="Arial"/>
                <a:ea typeface="Arial"/>
              </a:rPr>
              <a:t>Can you explain why 14.326 got printed as 14.33?</a:t>
            </a:r>
            <a:endParaRPr b="0" lang="en-US" sz="1910" spc="-1" strike="noStrike">
              <a:latin typeface="Arial"/>
            </a:endParaRPr>
          </a:p>
        </p:txBody>
      </p:sp>
      <p:sp>
        <p:nvSpPr>
          <p:cNvPr id="675" name="TextShape 5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676" name="TextShape 6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963115A4-AB02-4B5E-BC94-35C2EB846D3B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  <p:sp>
        <p:nvSpPr>
          <p:cNvPr id="677" name="TextShape 7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Some more point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78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290" spc="-1" strike="noStrike">
                <a:solidFill>
                  <a:srgbClr val="d1282e"/>
                </a:solidFill>
                <a:latin typeface="Arial Narrow"/>
                <a:ea typeface="Arial Narrow"/>
              </a:rPr>
              <a:t>General announcements about the course</a:t>
            </a:r>
            <a:endParaRPr b="0" lang="en-US" sz="429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TextShape 2"/>
          <p:cNvSpPr txBox="1"/>
          <p:nvPr/>
        </p:nvSpPr>
        <p:spPr>
          <a:xfrm>
            <a:off x="630000" y="943920"/>
            <a:ext cx="11550240" cy="57909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This is the PDS theory course. There is a Lab course that will run in parallel.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Theory course website: </a:t>
            </a:r>
            <a:r>
              <a:rPr b="1" lang="en-US" sz="2800" spc="-1" strike="noStrike">
                <a:solidFill>
                  <a:srgbClr val="800000"/>
                </a:solidFill>
                <a:latin typeface="Arial Narrow"/>
                <a:ea typeface="Arial Narrow"/>
              </a:rPr>
              <a:t>https://cse.iitkgp.ac.in/pds/current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2720">
              <a:lnSpc>
                <a:spcPct val="100000"/>
              </a:lnSpc>
              <a:spcBef>
                <a:spcPts val="1074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Slides, announcements will be put up on the course website</a:t>
            </a:r>
            <a:br/>
            <a:r>
              <a:rPr b="1" lang="en-US" sz="2400" spc="-1" strike="noStrike">
                <a:solidFill>
                  <a:srgbClr val="002060"/>
                </a:solidFill>
                <a:latin typeface="Arial Narrow"/>
                <a:ea typeface="Arial Narrow"/>
              </a:rPr>
              <a:t>(you should check it frequently!)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074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87520" indent="-587160"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 u="sng">
                <a:solidFill>
                  <a:srgbClr val="ff0000"/>
                </a:solidFill>
                <a:uFillTx/>
                <a:latin typeface="Arial Narrow"/>
                <a:ea typeface="Arial Narrow"/>
              </a:rPr>
              <a:t>Books: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 Black"/>
              <a:buAutoNum type="arabicPeriod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Programming with C, Byron Gottfried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Noto Sans Symbols"/>
              <a:buAutoNum type="arabicPeriod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The C Programming Language, Brian W Kernighan, Dennis M Ritchie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Noto Sans Symbols"/>
              <a:buAutoNum type="arabicPeriod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Programming in ANSI C, E. Balaguruswamy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Noto Sans Symbols"/>
              <a:buAutoNum type="arabicPeriod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Data Structures, S. Lipschutz, Schaum’s Outline Series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…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and many more options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87520" indent="-587160"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More materials available at </a:t>
            </a:r>
            <a:r>
              <a:rPr b="1" lang="en-US" sz="2400" spc="-1" strike="noStrike" u="sng">
                <a:solidFill>
                  <a:srgbClr val="800000"/>
                </a:solidFill>
                <a:uFillTx/>
                <a:latin typeface="Arial Narrow"/>
                <a:ea typeface="Arial Narrow"/>
              </a:rPr>
              <a:t>http://cse.iitkgp.ac.in/pds/notes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186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ED629010-CED5-4637-9E1E-361FC393BCD0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6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Practice Problems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9" name="TextShape 2"/>
          <p:cNvSpPr txBox="1"/>
          <p:nvPr/>
        </p:nvSpPr>
        <p:spPr>
          <a:xfrm>
            <a:off x="662040" y="984960"/>
            <a:ext cx="11403360" cy="5715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 Narrow"/>
                <a:ea typeface="Arial Narrow"/>
              </a:rPr>
              <a:t>Write C programs to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914760" indent="-435240">
              <a:lnSpc>
                <a:spcPct val="100000"/>
              </a:lnSpc>
              <a:spcBef>
                <a:spcPts val="1057"/>
              </a:spcBef>
              <a:buClr>
                <a:srgbClr val="002060"/>
              </a:buClr>
              <a:buFont typeface="Arial Black"/>
              <a:buAutoNum type="arabicPeriod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Read two integers and two floating point numbers, each in a separate scanf() statement (so 4 scanf’s) and print them with separate printf statements (4 printf’s) with some nice message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914760" indent="-314280">
              <a:lnSpc>
                <a:spcPct val="100000"/>
              </a:lnSpc>
              <a:spcBef>
                <a:spcPts val="380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914760" indent="-435240">
              <a:lnSpc>
                <a:spcPct val="100000"/>
              </a:lnSpc>
              <a:spcBef>
                <a:spcPts val="380"/>
              </a:spcBef>
              <a:buClr>
                <a:srgbClr val="002060"/>
              </a:buClr>
              <a:buFont typeface="Arial Black"/>
              <a:buAutoNum type="arabicPeriod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Repeat 1, but now read all of them in a single scanf statement and print them in a single printf statement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914760" indent="-314280">
              <a:lnSpc>
                <a:spcPct val="100000"/>
              </a:lnSpc>
              <a:spcBef>
                <a:spcPts val="380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914760" indent="-435240">
              <a:lnSpc>
                <a:spcPct val="100000"/>
              </a:lnSpc>
              <a:spcBef>
                <a:spcPts val="380"/>
              </a:spcBef>
              <a:buClr>
                <a:srgbClr val="002060"/>
              </a:buClr>
              <a:buFont typeface="Arial Black"/>
              <a:buAutoNum type="arabicPeriod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Repeat 1 and 2 with other data types like double and char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914760" indent="-314280">
              <a:lnSpc>
                <a:spcPct val="100000"/>
              </a:lnSpc>
              <a:spcBef>
                <a:spcPts val="380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914760" indent="-435240">
              <a:lnSpc>
                <a:spcPct val="100000"/>
              </a:lnSpc>
              <a:spcBef>
                <a:spcPts val="380"/>
              </a:spcBef>
              <a:buClr>
                <a:srgbClr val="002060"/>
              </a:buClr>
              <a:buFont typeface="Arial Black"/>
              <a:buAutoNum type="arabicPeriod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Repeat 1 and 2, but now print all real numbers with only 3 digits after the decimal point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914760" indent="-314280">
              <a:lnSpc>
                <a:spcPct val="100000"/>
              </a:lnSpc>
              <a:spcBef>
                <a:spcPts val="380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914760" indent="-435240">
              <a:lnSpc>
                <a:spcPct val="100000"/>
              </a:lnSpc>
              <a:spcBef>
                <a:spcPts val="380"/>
              </a:spcBef>
              <a:buClr>
                <a:srgbClr val="002060"/>
              </a:buClr>
              <a:buFont typeface="Arial Black"/>
              <a:buAutoNum type="arabicPeriod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Read 4 integers in a single scanf statement, and print them (using a single printf statement) in separate lines such that the last digit of each integer is exactly 10 spaces away from the beginning of the line it is printed in (the 9 spaces before will be occupied by blanks or other digits of the integer). Remember that different integers can have different number of digits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914760" indent="-314280">
              <a:lnSpc>
                <a:spcPct val="100000"/>
              </a:lnSpc>
              <a:spcBef>
                <a:spcPts val="380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914760" indent="-435240">
              <a:lnSpc>
                <a:spcPct val="100000"/>
              </a:lnSpc>
              <a:spcBef>
                <a:spcPts val="380"/>
              </a:spcBef>
              <a:buClr>
                <a:srgbClr val="002060"/>
              </a:buClr>
              <a:buFont typeface="Arial Black"/>
              <a:buAutoNum type="arabicPeriod"/>
              <a:tabLst>
                <a:tab algn="l" pos="0"/>
              </a:tabLst>
            </a:pPr>
            <a:r>
              <a:rPr b="1" lang="en-US" sz="2000" spc="-1" strike="noStrike">
                <a:solidFill>
                  <a:srgbClr val="002060"/>
                </a:solidFill>
                <a:latin typeface="Arial Narrow"/>
                <a:ea typeface="Arial Narrow"/>
              </a:rPr>
              <a:t>Repeat 5, but now the first integer of each integer should be exactly 8 spaces away from the beginning of the line it is printed in.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0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681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2E0C9781-334A-42E9-8CEF-E8046EED8BFF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&lt;number&gt;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966960" y="936720"/>
            <a:ext cx="10741680" cy="5564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6120" rIns="96120" tIns="47880" bIns="47880">
            <a:noAutofit/>
          </a:bodyPr>
          <a:p>
            <a:pPr marL="344160" indent="-342720">
              <a:lnSpc>
                <a:spcPct val="100000"/>
              </a:lnSpc>
              <a:spcBef>
                <a:spcPts val="737"/>
              </a:spcBef>
              <a:buClr>
                <a:srgbClr val="00007d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2 Class tests (1 hour and 20 marks each)</a:t>
            </a:r>
            <a:endParaRPr b="0" lang="en-US" sz="2400" spc="-1" strike="noStrike">
              <a:latin typeface="Arial"/>
            </a:endParaRPr>
          </a:p>
          <a:p>
            <a:pPr lvl="1" marL="820440" indent="-342720">
              <a:lnSpc>
                <a:spcPct val="100000"/>
              </a:lnSpc>
              <a:spcBef>
                <a:spcPts val="643"/>
              </a:spcBef>
              <a:buClr>
                <a:srgbClr val="00007d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CT 1: 5-Sep-2023 (Tuesday), 6:00pm (tentatively)</a:t>
            </a:r>
            <a:endParaRPr b="0" lang="en-US" sz="2400" spc="-1" strike="noStrike">
              <a:latin typeface="Arial"/>
            </a:endParaRPr>
          </a:p>
          <a:p>
            <a:pPr lvl="1" marL="820440" indent="-342720">
              <a:lnSpc>
                <a:spcPct val="100000"/>
              </a:lnSpc>
              <a:spcBef>
                <a:spcPts val="643"/>
              </a:spcBef>
              <a:buClr>
                <a:srgbClr val="00007d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CT 2: 7-Nov-2023 (Tuesday), 6:00pm (tentatively)</a:t>
            </a:r>
            <a:endParaRPr b="0" lang="en-US" sz="2400" spc="-1" strike="noStrike">
              <a:latin typeface="Arial"/>
            </a:endParaRPr>
          </a:p>
          <a:p>
            <a:pPr lvl="1" marL="820440" indent="-342720">
              <a:lnSpc>
                <a:spcPct val="100000"/>
              </a:lnSpc>
              <a:spcBef>
                <a:spcPts val="643"/>
              </a:spcBef>
              <a:buClr>
                <a:srgbClr val="00007d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Weightage: 20% of the total marks</a:t>
            </a:r>
            <a:endParaRPr b="0" lang="en-US" sz="2400" spc="-1" strike="noStrike">
              <a:latin typeface="Arial"/>
            </a:endParaRPr>
          </a:p>
          <a:p>
            <a:pPr marL="344160" indent="-228240">
              <a:lnSpc>
                <a:spcPct val="100000"/>
              </a:lnSpc>
              <a:spcBef>
                <a:spcPts val="737"/>
              </a:spcBef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  <a:p>
            <a:pPr marL="344160" indent="-342720">
              <a:lnSpc>
                <a:spcPct val="100000"/>
              </a:lnSpc>
              <a:spcBef>
                <a:spcPts val="737"/>
              </a:spcBef>
              <a:buClr>
                <a:srgbClr val="00007d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Mid-semester exam (2 hours and 60 marks)</a:t>
            </a:r>
            <a:endParaRPr b="0" lang="en-US" sz="2400" spc="-1" strike="noStrike">
              <a:latin typeface="Arial"/>
            </a:endParaRPr>
          </a:p>
          <a:p>
            <a:pPr lvl="1" marL="785520" indent="-342720">
              <a:lnSpc>
                <a:spcPct val="100000"/>
              </a:lnSpc>
              <a:spcBef>
                <a:spcPts val="737"/>
              </a:spcBef>
              <a:buClr>
                <a:srgbClr val="00007d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Date/Time: Sept 2023 (TBD)</a:t>
            </a:r>
            <a:endParaRPr b="0" lang="en-US" sz="2400" spc="-1" strike="noStrike">
              <a:latin typeface="Arial"/>
            </a:endParaRPr>
          </a:p>
          <a:p>
            <a:pPr lvl="1" marL="785520" indent="-342720">
              <a:lnSpc>
                <a:spcPct val="100000"/>
              </a:lnSpc>
              <a:spcBef>
                <a:spcPts val="737"/>
              </a:spcBef>
              <a:buClr>
                <a:srgbClr val="00007d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Weightage: 30% of the total marks</a:t>
            </a:r>
            <a:endParaRPr b="0" lang="en-US" sz="2400" spc="-1" strike="noStrike">
              <a:latin typeface="Arial"/>
            </a:endParaRPr>
          </a:p>
          <a:p>
            <a:pPr marL="344160" indent="-228240">
              <a:lnSpc>
                <a:spcPct val="100000"/>
              </a:lnSpc>
              <a:spcBef>
                <a:spcPts val="737"/>
              </a:spcBef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  <a:p>
            <a:pPr marL="344160" indent="-342720">
              <a:lnSpc>
                <a:spcPct val="100000"/>
              </a:lnSpc>
              <a:spcBef>
                <a:spcPts val="737"/>
              </a:spcBef>
              <a:buClr>
                <a:srgbClr val="00007d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End-semester exam (3 hours and 100 marks)</a:t>
            </a:r>
            <a:endParaRPr b="0" lang="en-US" sz="2400" spc="-1" strike="noStrike">
              <a:latin typeface="Arial"/>
            </a:endParaRPr>
          </a:p>
          <a:p>
            <a:pPr lvl="1" marL="820440" indent="-342720">
              <a:lnSpc>
                <a:spcPct val="100000"/>
              </a:lnSpc>
              <a:spcBef>
                <a:spcPts val="643"/>
              </a:spcBef>
              <a:buClr>
                <a:srgbClr val="00007d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Date/Time: Nov 2023 (TBD)</a:t>
            </a:r>
            <a:endParaRPr b="0" lang="en-US" sz="2400" spc="-1" strike="noStrike">
              <a:latin typeface="Arial"/>
            </a:endParaRPr>
          </a:p>
          <a:p>
            <a:pPr lvl="1" marL="820440" indent="-342720">
              <a:lnSpc>
                <a:spcPct val="100000"/>
              </a:lnSpc>
              <a:spcBef>
                <a:spcPts val="643"/>
              </a:spcBef>
              <a:buClr>
                <a:srgbClr val="00007d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Arial Narrow"/>
                <a:ea typeface="Arial Narrow"/>
              </a:rPr>
              <a:t>Weightage: 50% of the total marks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88" name="TextShape 2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Evaluation Plan (Tentative)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TextShape 3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190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B60342AA-5768-440E-9138-509665176C45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7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Super powers of computer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TextShape 2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193" name="CustomShape 3"/>
          <p:cNvSpPr/>
          <p:nvPr/>
        </p:nvSpPr>
        <p:spPr>
          <a:xfrm>
            <a:off x="630000" y="1722960"/>
            <a:ext cx="7156080" cy="411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spAutoFit/>
          </a:bodyPr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This machine can do </a:t>
            </a:r>
            <a:r>
              <a:rPr b="1" lang="en-US" sz="2400" spc="-1" strike="noStrike">
                <a:solidFill>
                  <a:srgbClr val="00b050"/>
                </a:solidFill>
                <a:latin typeface="Arial Narrow"/>
                <a:ea typeface="Arial Narrow"/>
              </a:rPr>
              <a:t>some tasks 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blazingly fast, tirelessly</a:t>
            </a:r>
            <a:endParaRPr b="0" lang="en-US" sz="2400" spc="-1" strike="noStrike">
              <a:latin typeface="Arial"/>
            </a:endParaRPr>
          </a:p>
          <a:p>
            <a:pPr lvl="1" marL="971640" indent="-456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Thousands of complex mathematical operations in a second </a:t>
            </a:r>
            <a:endParaRPr b="0" lang="en-US" sz="2400" spc="-1" strike="noStrike">
              <a:latin typeface="Arial"/>
            </a:endParaRPr>
          </a:p>
          <a:p>
            <a:pPr marL="971640" indent="-253800">
              <a:lnSpc>
                <a:spcPct val="100000"/>
              </a:lnSpc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  <a:p>
            <a:pPr marL="514440">
              <a:lnSpc>
                <a:spcPct val="100000"/>
              </a:lnSpc>
              <a:tabLst>
                <a:tab algn="l" pos="0"/>
              </a:tabLst>
            </a:pPr>
            <a:endParaRPr b="0" lang="en-US" sz="2400" spc="-1" strike="noStrike">
              <a:latin typeface="Arial"/>
            </a:endParaRPr>
          </a:p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But… </a:t>
            </a:r>
            <a:endParaRPr b="0" lang="en-US" sz="2400" spc="-1" strike="noStrike">
              <a:latin typeface="Arial"/>
            </a:endParaRPr>
          </a:p>
          <a:p>
            <a:pPr lvl="1" marL="971640" indent="-456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You need to speak its language</a:t>
            </a:r>
            <a:endParaRPr b="0" lang="en-US" sz="2400" spc="-1" strike="noStrike">
              <a:latin typeface="Arial"/>
            </a:endParaRPr>
          </a:p>
          <a:p>
            <a:pPr lvl="1" marL="971640" indent="-456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Tell computers exactly what operations to do, step by step </a:t>
            </a:r>
            <a:endParaRPr b="0" lang="en-US" sz="2400" spc="-1" strike="noStrike">
              <a:latin typeface="Arial"/>
            </a:endParaRPr>
          </a:p>
          <a:p>
            <a:pPr lvl="1" marL="971640" indent="-456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Programming…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94" name="Google Shape;172;p14" descr=""/>
          <p:cNvPicPr/>
          <p:nvPr/>
        </p:nvPicPr>
        <p:blipFill>
          <a:blip r:embed="rId1"/>
          <a:stretch/>
        </p:blipFill>
        <p:spPr>
          <a:xfrm>
            <a:off x="8115120" y="1938240"/>
            <a:ext cx="3687840" cy="3649680"/>
          </a:xfrm>
          <a:prstGeom prst="rect">
            <a:avLst/>
          </a:prstGeom>
          <a:ln>
            <a:noFill/>
          </a:ln>
        </p:spPr>
      </p:pic>
      <p:sp>
        <p:nvSpPr>
          <p:cNvPr id="195" name="TextShape 4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2885BD32-BB89-4C86-BCE1-102838302689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8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Shape 1"/>
          <p:cNvSpPr txBox="1"/>
          <p:nvPr/>
        </p:nvSpPr>
        <p:spPr>
          <a:xfrm>
            <a:off x="525240" y="160200"/>
            <a:ext cx="11761200" cy="63936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b">
            <a:normAutofit fontScale="84000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d1282e"/>
                </a:solidFill>
                <a:latin typeface="Arial Narrow"/>
                <a:ea typeface="Arial Narrow"/>
              </a:rPr>
              <a:t>Three steps in writing programs</a:t>
            </a:r>
            <a:endParaRPr b="0" lang="en-U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TextShape 2"/>
          <p:cNvSpPr txBox="1"/>
          <p:nvPr/>
        </p:nvSpPr>
        <p:spPr>
          <a:xfrm>
            <a:off x="1067040" y="1111680"/>
            <a:ext cx="9760320" cy="159660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1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Step 1: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Write the program in a high-level language (HLL - in your case, C)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Step 2: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Compile the program using a C compiler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  <a:spcBef>
                <a:spcPts val="1074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ff"/>
                </a:solidFill>
                <a:latin typeface="Arial Narrow"/>
                <a:ea typeface="Arial Narrow"/>
              </a:rPr>
              <a:t>Step 3:</a:t>
            </a:r>
            <a:r>
              <a:rPr b="1" lang="en-US" sz="2400" spc="-1" strike="noStrike">
                <a:solidFill>
                  <a:srgbClr val="000000"/>
                </a:solidFill>
                <a:latin typeface="Arial Narrow"/>
                <a:ea typeface="Arial Narrow"/>
              </a:rPr>
              <a:t> Run / execute the program (ask the computer to execute it)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8" name="Group 3"/>
          <p:cNvGrpSpPr/>
          <p:nvPr/>
        </p:nvGrpSpPr>
        <p:grpSpPr>
          <a:xfrm>
            <a:off x="1587600" y="3121560"/>
            <a:ext cx="10428120" cy="2992680"/>
            <a:chOff x="1587600" y="3121560"/>
            <a:chExt cx="10428120" cy="2992680"/>
          </a:xfrm>
        </p:grpSpPr>
        <p:sp>
          <p:nvSpPr>
            <p:cNvPr id="199" name="CustomShape 4"/>
            <p:cNvSpPr/>
            <p:nvPr/>
          </p:nvSpPr>
          <p:spPr>
            <a:xfrm>
              <a:off x="3242880" y="3532680"/>
              <a:ext cx="1737720" cy="684720"/>
            </a:xfrm>
            <a:prstGeom prst="rect">
              <a:avLst/>
            </a:prstGeom>
            <a:solidFill>
              <a:srgbClr val="ffff99"/>
            </a:solidFill>
            <a:ln w="38160">
              <a:solidFill>
                <a:srgbClr val="9933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1" lang="en-US" sz="2400" spc="-1" strike="noStrike">
                  <a:solidFill>
                    <a:srgbClr val="000000"/>
                  </a:solidFill>
                  <a:latin typeface="Calibri"/>
                  <a:ea typeface="Calibri"/>
                </a:rPr>
                <a:t>Compiler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200" name="CustomShape 5"/>
            <p:cNvSpPr/>
            <p:nvPr/>
          </p:nvSpPr>
          <p:spPr>
            <a:xfrm>
              <a:off x="2499840" y="3736800"/>
              <a:ext cx="744480" cy="270720"/>
            </a:xfrm>
            <a:prstGeom prst="rightArrow">
              <a:avLst>
                <a:gd name="adj1" fmla="val 50000"/>
                <a:gd name="adj2" fmla="val 56842"/>
              </a:avLst>
            </a:prstGeom>
            <a:solidFill>
              <a:srgbClr val="ccffff"/>
            </a:solidFill>
            <a:ln w="38160">
              <a:solidFill>
                <a:srgbClr val="9933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1" name="CustomShape 6"/>
            <p:cNvSpPr/>
            <p:nvPr/>
          </p:nvSpPr>
          <p:spPr>
            <a:xfrm>
              <a:off x="4980960" y="3738240"/>
              <a:ext cx="5545080" cy="342360"/>
            </a:xfrm>
            <a:prstGeom prst="rightArrow">
              <a:avLst>
                <a:gd name="adj1" fmla="val 50000"/>
                <a:gd name="adj2" fmla="val 56250"/>
              </a:avLst>
            </a:prstGeom>
            <a:solidFill>
              <a:srgbClr val="ccffff"/>
            </a:solidFill>
            <a:ln w="38160">
              <a:solidFill>
                <a:srgbClr val="9933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2" name="CustomShape 7"/>
            <p:cNvSpPr/>
            <p:nvPr/>
          </p:nvSpPr>
          <p:spPr>
            <a:xfrm>
              <a:off x="1587600" y="3121560"/>
              <a:ext cx="1324080" cy="7009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en-US" sz="2000" spc="-1" strike="noStrike">
                  <a:solidFill>
                    <a:srgbClr val="000000"/>
                  </a:solidFill>
                  <a:latin typeface="Calibri"/>
                  <a:ea typeface="Calibri"/>
                </a:rPr>
                <a:t>HLL program</a:t>
              </a:r>
              <a:endParaRPr b="0" lang="en-US" sz="2000" spc="-1" strike="noStrike">
                <a:latin typeface="Arial"/>
              </a:endParaRPr>
            </a:p>
          </p:txBody>
        </p:sp>
        <p:sp>
          <p:nvSpPr>
            <p:cNvPr id="203" name="CustomShape 8"/>
            <p:cNvSpPr/>
            <p:nvPr/>
          </p:nvSpPr>
          <p:spPr>
            <a:xfrm>
              <a:off x="10526400" y="3532680"/>
              <a:ext cx="1489320" cy="7009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en-US" sz="2000" spc="-1" strike="noStrike">
                  <a:solidFill>
                    <a:srgbClr val="000000"/>
                  </a:solidFill>
                  <a:latin typeface="Calibri"/>
                  <a:ea typeface="Calibri"/>
                </a:rPr>
                <a:t>Executable code</a:t>
              </a:r>
              <a:endParaRPr b="0" lang="en-US" sz="2000" spc="-1" strike="noStrike">
                <a:latin typeface="Arial"/>
              </a:endParaRPr>
            </a:p>
          </p:txBody>
        </p:sp>
        <p:sp>
          <p:nvSpPr>
            <p:cNvPr id="204" name="CustomShape 9"/>
            <p:cNvSpPr/>
            <p:nvPr/>
          </p:nvSpPr>
          <p:spPr>
            <a:xfrm>
              <a:off x="2001240" y="5656680"/>
              <a:ext cx="5784840" cy="4575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en-US" sz="2400" spc="-1" strike="noStrike">
                  <a:solidFill>
                    <a:srgbClr val="002060"/>
                  </a:solidFill>
                  <a:latin typeface="Calibri"/>
                  <a:ea typeface="Calibri"/>
                </a:rPr>
                <a:t>gcc compiler will be used in the lab classes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205" name="CustomShape 10"/>
            <p:cNvSpPr/>
            <p:nvPr/>
          </p:nvSpPr>
          <p:spPr>
            <a:xfrm>
              <a:off x="4070520" y="4354920"/>
              <a:ext cx="822960" cy="130140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002060"/>
              </a:solidFill>
              <a:prstDash val="dash"/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06" name="TextShape 11"/>
          <p:cNvSpPr txBox="1"/>
          <p:nvPr/>
        </p:nvSpPr>
        <p:spPr>
          <a:xfrm>
            <a:off x="630000" y="6800760"/>
            <a:ext cx="7665480" cy="31428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000000"/>
                </a:solidFill>
                <a:latin typeface="Arial Narrow"/>
                <a:ea typeface="Arial Narrow"/>
              </a:rPr>
              <a:t>INDIAN INSTITUTE OF TECHNOLOGY KHARAGPUR</a:t>
            </a:r>
            <a:endParaRPr b="0" lang="en-US" sz="1600" spc="-1" strike="noStrike">
              <a:latin typeface="Times New Roman"/>
            </a:endParaRPr>
          </a:p>
        </p:txBody>
      </p:sp>
      <p:sp>
        <p:nvSpPr>
          <p:cNvPr id="207" name="TextShape 12"/>
          <p:cNvSpPr txBox="1"/>
          <p:nvPr/>
        </p:nvSpPr>
        <p:spPr>
          <a:xfrm rot="16200000">
            <a:off x="11757960" y="6592680"/>
            <a:ext cx="741240" cy="314640"/>
          </a:xfrm>
          <a:prstGeom prst="rect">
            <a:avLst/>
          </a:prstGeom>
          <a:noFill/>
          <a:ln>
            <a:noFill/>
          </a:ln>
        </p:spPr>
        <p:txBody>
          <a:bodyPr lIns="102960" rIns="102960" tIns="51480" bIns="5148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fld id="{8744490E-A974-460A-B2BC-322B12A7236E}" type="slidenum">
              <a:rPr b="1" lang="en-US" sz="2300" spc="-1" strike="noStrike">
                <a:solidFill>
                  <a:srgbClr val="d1282e"/>
                </a:solidFill>
                <a:latin typeface="Arial"/>
                <a:ea typeface="Arial"/>
              </a:rPr>
              <a:t>9</a:t>
            </a:fld>
            <a:endParaRPr b="0" lang="en-US" sz="23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pallab</dc:creator>
  <dc:description/>
  <dc:language>en-US</dc:language>
  <cp:lastModifiedBy/>
  <dcterms:modified xsi:type="dcterms:W3CDTF">2023-08-17T11:12:07Z</dcterms:modified>
  <cp:revision>1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0x01010051C0C9652F1DEF4287A66D9ECAE44CF3</vt:lpwstr>
  </property>
</Properties>
</file>