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2601575" cy="72009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3564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844092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3000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53564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844092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3564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844092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63000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body"/>
          </p:nvPr>
        </p:nvSpPr>
        <p:spPr>
          <a:xfrm>
            <a:off x="453564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 type="body"/>
          </p:nvPr>
        </p:nvSpPr>
        <p:spPr>
          <a:xfrm>
            <a:off x="844092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3564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844092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3000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body"/>
          </p:nvPr>
        </p:nvSpPr>
        <p:spPr>
          <a:xfrm>
            <a:off x="453564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body"/>
          </p:nvPr>
        </p:nvSpPr>
        <p:spPr>
          <a:xfrm>
            <a:off x="844092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subTitle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53564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8440920" y="112032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3000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453564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7"/>
          <p:cNvSpPr>
            <a:spLocks noGrp="1"/>
          </p:cNvSpPr>
          <p:nvPr>
            <p:ph type="body"/>
          </p:nvPr>
        </p:nvSpPr>
        <p:spPr>
          <a:xfrm>
            <a:off x="8440920" y="3895200"/>
            <a:ext cx="37191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548760" y="389520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3000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548760" y="1120320"/>
            <a:ext cx="563652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30000" y="3895200"/>
            <a:ext cx="11550960" cy="2533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0" y="6800760"/>
            <a:ext cx="6757560" cy="39960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5" name="CustomShape 6"/>
          <p:cNvSpPr/>
          <p:nvPr/>
        </p:nvSpPr>
        <p:spPr>
          <a:xfrm>
            <a:off x="0" y="5088600"/>
            <a:ext cx="1334160" cy="21117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1728720" y="880200"/>
            <a:ext cx="10347480" cy="119988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9954720" y="680076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8" name="CustomShape 9"/>
          <p:cNvSpPr/>
          <p:nvPr/>
        </p:nvSpPr>
        <p:spPr>
          <a:xfrm>
            <a:off x="12404520" y="5088600"/>
            <a:ext cx="196560" cy="211176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12404520" y="0"/>
            <a:ext cx="196560" cy="56005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PlaceHolder 11"/>
          <p:cNvSpPr>
            <a:spLocks noGrp="1"/>
          </p:cNvSpPr>
          <p:nvPr>
            <p:ph type="sldNum"/>
          </p:nvPr>
        </p:nvSpPr>
        <p:spPr>
          <a:xfrm rot="16200000">
            <a:off x="11825280" y="6610680"/>
            <a:ext cx="609120" cy="38052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60A3C98A-A173-4BBB-B374-80E1CFB78A10}" type="slidenum">
              <a:rPr b="1" lang="en-IN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pic>
        <p:nvPicPr>
          <p:cNvPr id="11" name="Google Shape;28;p31" descr=""/>
          <p:cNvPicPr/>
          <p:nvPr/>
        </p:nvPicPr>
        <p:blipFill>
          <a:blip r:embed="rId2"/>
          <a:stretch/>
        </p:blipFill>
        <p:spPr>
          <a:xfrm>
            <a:off x="105840" y="6062400"/>
            <a:ext cx="1089000" cy="1042920"/>
          </a:xfrm>
          <a:prstGeom prst="rect">
            <a:avLst/>
          </a:prstGeom>
          <a:ln>
            <a:noFill/>
          </a:ln>
        </p:spPr>
      </p:pic>
      <p:sp>
        <p:nvSpPr>
          <p:cNvPr id="12" name="CustomShape 12"/>
          <p:cNvSpPr/>
          <p:nvPr/>
        </p:nvSpPr>
        <p:spPr>
          <a:xfrm>
            <a:off x="0" y="0"/>
            <a:ext cx="1334160" cy="56005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PlaceHolder 13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2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3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4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102960" rIns="102960" tIns="51480" bIns="51480" anchor="b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7"/>
          <p:cNvSpPr>
            <a:spLocks noGrp="1"/>
          </p:cNvSpPr>
          <p:nvPr>
            <p:ph type="dt"/>
          </p:nvPr>
        </p:nvSpPr>
        <p:spPr>
          <a:xfrm>
            <a:off x="9346320" y="676080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57" name="PlaceHolder 8"/>
          <p:cNvSpPr>
            <a:spLocks noGrp="1"/>
          </p:cNvSpPr>
          <p:nvPr>
            <p:ph type="ftr"/>
          </p:nvPr>
        </p:nvSpPr>
        <p:spPr>
          <a:xfrm>
            <a:off x="630000" y="6800760"/>
            <a:ext cx="7665480" cy="31428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58" name="PlaceHolder 9"/>
          <p:cNvSpPr>
            <a:spLocks noGrp="1"/>
          </p:cNvSpPr>
          <p:nvPr>
            <p:ph type="sldNum"/>
          </p:nvPr>
        </p:nvSpPr>
        <p:spPr>
          <a:xfrm rot="16200000">
            <a:off x="11757960" y="6592680"/>
            <a:ext cx="741240" cy="31464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A32F602-C03F-446A-A003-8D1E243861C9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2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3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4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102960" rIns="102960" tIns="51480" bIns="51480" anchor="b">
            <a:normAutofit/>
          </a:bodyPr>
          <a:p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 type="dt"/>
          </p:nvPr>
        </p:nvSpPr>
        <p:spPr>
          <a:xfrm>
            <a:off x="9346320" y="676080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 type="ftr"/>
          </p:nvPr>
        </p:nvSpPr>
        <p:spPr>
          <a:xfrm>
            <a:off x="630000" y="6800760"/>
            <a:ext cx="7665480" cy="31428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02" name="PlaceHolder 8"/>
          <p:cNvSpPr>
            <a:spLocks noGrp="1"/>
          </p:cNvSpPr>
          <p:nvPr>
            <p:ph type="sldNum"/>
          </p:nvPr>
        </p:nvSpPr>
        <p:spPr>
          <a:xfrm rot="16200000">
            <a:off x="11757960" y="6592680"/>
            <a:ext cx="741240" cy="31464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7E9D0A8-E964-4BF0-9CAC-98D8C5397A6B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103" name="PlaceHolder 9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2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3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rgbClr val="d1282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4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PlaceHolder 5"/>
          <p:cNvSpPr>
            <a:spLocks noGrp="1"/>
          </p:cNvSpPr>
          <p:nvPr>
            <p:ph type="dt"/>
          </p:nvPr>
        </p:nvSpPr>
        <p:spPr>
          <a:xfrm>
            <a:off x="9346320" y="676080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45" name="PlaceHolder 6"/>
          <p:cNvSpPr>
            <a:spLocks noGrp="1"/>
          </p:cNvSpPr>
          <p:nvPr>
            <p:ph type="ftr"/>
          </p:nvPr>
        </p:nvSpPr>
        <p:spPr>
          <a:xfrm>
            <a:off x="630000" y="6800760"/>
            <a:ext cx="7665480" cy="31428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IN" sz="2400" spc="-1" strike="noStrike">
              <a:latin typeface="Times New Roman"/>
            </a:endParaRPr>
          </a:p>
        </p:txBody>
      </p:sp>
      <p:sp>
        <p:nvSpPr>
          <p:cNvPr id="146" name="PlaceHolder 7"/>
          <p:cNvSpPr>
            <a:spLocks noGrp="1"/>
          </p:cNvSpPr>
          <p:nvPr>
            <p:ph type="sldNum"/>
          </p:nvPr>
        </p:nvSpPr>
        <p:spPr>
          <a:xfrm rot="16200000">
            <a:off x="11757960" y="6592680"/>
            <a:ext cx="741240" cy="31464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22B38AC-885D-4EF2-9F9E-3E142101ACE9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147" name="PlaceHolder 8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9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IN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1424160" y="95400"/>
            <a:ext cx="10347480" cy="11998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One-Dimensional Arrays</a:t>
            </a:r>
            <a:endParaRPr b="0" lang="en-IN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1424160" y="1009800"/>
            <a:ext cx="8085600" cy="8798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i="1" lang="en-IN" sz="2700" spc="-1" strike="noStrike">
                <a:solidFill>
                  <a:srgbClr val="0000cc"/>
                </a:solidFill>
                <a:latin typeface="Arial Narrow"/>
                <a:ea typeface="Arial Narrow"/>
              </a:rPr>
              <a:t>Random-access lists of elements</a:t>
            </a:r>
            <a:endParaRPr b="0" lang="en-IN" sz="2700" spc="-1" strike="noStrike">
              <a:latin typeface="Arial"/>
            </a:endParaRPr>
          </a:p>
        </p:txBody>
      </p:sp>
      <p:sp>
        <p:nvSpPr>
          <p:cNvPr id="187" name="TextShape 3"/>
          <p:cNvSpPr txBox="1"/>
          <p:nvPr/>
        </p:nvSpPr>
        <p:spPr>
          <a:xfrm rot="16200000">
            <a:off x="11825280" y="6610680"/>
            <a:ext cx="609120" cy="380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D345A55-A014-4978-B667-86AC19689CB8}" type="slidenum">
              <a:rPr b="1" lang="en-IN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1424160" y="1771560"/>
            <a:ext cx="8562240" cy="7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700" spc="-1" strike="noStrike">
                <a:solidFill>
                  <a:srgbClr val="d1282e"/>
                </a:solidFill>
                <a:latin typeface="Arial Narrow"/>
                <a:ea typeface="Arial Narrow"/>
              </a:rPr>
              <a:t>CS10003 PROGRAMMING AND DATA STRUCTURES</a:t>
            </a:r>
            <a:endParaRPr b="0" lang="en-IN" sz="2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is an array stored in memory?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Starting from a given memory location, the successive array elements are allocated space in consecutive memory locations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Let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s =</a:t>
            </a:r>
            <a:r>
              <a:rPr b="1" lang="en-IN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 starting address of the array in memory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      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k =</a:t>
            </a:r>
            <a:r>
              <a:rPr b="1" lang="en-IN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 number of bytes allocated per element (e.g., 4 for each int, 1 for each char)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</a:tabLst>
            </a:pPr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Then, the element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a[i]</a:t>
            </a:r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is allocated memory location at address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s+i*k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A72CC9BA-2CDA-44BC-A7FB-FC08A8178491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grpSp>
        <p:nvGrpSpPr>
          <p:cNvPr id="246" name="Group 4"/>
          <p:cNvGrpSpPr/>
          <p:nvPr/>
        </p:nvGrpSpPr>
        <p:grpSpPr>
          <a:xfrm>
            <a:off x="2121480" y="2106720"/>
            <a:ext cx="5921280" cy="639360"/>
            <a:chOff x="2121480" y="2106720"/>
            <a:chExt cx="5921280" cy="639360"/>
          </a:xfrm>
        </p:grpSpPr>
        <p:sp>
          <p:nvSpPr>
            <p:cNvPr id="247" name="CustomShape 5"/>
            <p:cNvSpPr/>
            <p:nvPr/>
          </p:nvSpPr>
          <p:spPr>
            <a:xfrm>
              <a:off x="2121480" y="2106720"/>
              <a:ext cx="5921280" cy="639360"/>
            </a:xfrm>
            <a:prstGeom prst="rect">
              <a:avLst/>
            </a:prstGeom>
            <a:solidFill>
              <a:srgbClr val="f8f8f8"/>
            </a:solidFill>
            <a:ln w="381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8" name="CustomShape 6"/>
            <p:cNvSpPr/>
            <p:nvPr/>
          </p:nvSpPr>
          <p:spPr>
            <a:xfrm>
              <a:off x="2761560" y="2106720"/>
              <a:ext cx="1440" cy="639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9" name="CustomShape 7"/>
            <p:cNvSpPr/>
            <p:nvPr/>
          </p:nvSpPr>
          <p:spPr>
            <a:xfrm>
              <a:off x="3402000" y="2106720"/>
              <a:ext cx="1440" cy="639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CustomShape 8"/>
            <p:cNvSpPr/>
            <p:nvPr/>
          </p:nvSpPr>
          <p:spPr>
            <a:xfrm>
              <a:off x="4042080" y="2106720"/>
              <a:ext cx="1440" cy="639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1" name="CustomShape 9"/>
            <p:cNvSpPr/>
            <p:nvPr/>
          </p:nvSpPr>
          <p:spPr>
            <a:xfrm>
              <a:off x="7403040" y="2106720"/>
              <a:ext cx="1440" cy="639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52" name="CustomShape 10"/>
          <p:cNvSpPr/>
          <p:nvPr/>
        </p:nvSpPr>
        <p:spPr>
          <a:xfrm>
            <a:off x="3834720" y="2846160"/>
            <a:ext cx="1360440" cy="46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"/>
              </a:rPr>
              <a:t>Array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</a:t>
            </a:r>
            <a:endParaRPr b="0" lang="en-IN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A Special Operator: AddressOf  (&amp;)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Remember that each variable is stored at a memory location with a unique address.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Putting </a:t>
            </a:r>
            <a:r>
              <a:rPr b="1" lang="en-IN" sz="2300" spc="-1" strike="noStrike">
                <a:solidFill>
                  <a:srgbClr val="800000"/>
                </a:solidFill>
                <a:latin typeface="Arial Narrow"/>
                <a:ea typeface="Arial Narrow"/>
              </a:rPr>
              <a:t>&amp;</a:t>
            </a: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before a variable name gives the starting address of the variable in the memory (where it is stored, not the value).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Can be put before any variable (with no blank in between)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IN" sz="2400" spc="-1" strike="noStrike">
                <a:solidFill>
                  <a:srgbClr val="0000ff"/>
                </a:solidFill>
                <a:latin typeface="Courier New"/>
                <a:ea typeface="Courier New"/>
              </a:rPr>
              <a:t>int a = 10;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ff"/>
                </a:solidFill>
                <a:latin typeface="Courier New"/>
                <a:ea typeface="Courier New"/>
              </a:rPr>
              <a:t> </a:t>
            </a:r>
            <a:r>
              <a:rPr b="1" lang="en-IN" sz="2400" spc="-1" strike="noStrike">
                <a:solidFill>
                  <a:srgbClr val="0000ff"/>
                </a:solidFill>
                <a:latin typeface="Courier New"/>
                <a:ea typeface="Courier New"/>
              </a:rPr>
              <a:t>	</a:t>
            </a:r>
            <a:r>
              <a:rPr b="1" lang="en-IN" sz="2400" spc="-1" strike="noStrike">
                <a:solidFill>
                  <a:srgbClr val="0000ff"/>
                </a:solidFill>
                <a:latin typeface="Courier New"/>
                <a:ea typeface="Courier New"/>
              </a:rPr>
              <a:t>printf(“Value of a = %d, address of a = %d\n”, a, &amp;a);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Similarly, if we have an array: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Data[10]; 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 address of the first element is      </a:t>
            </a: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&amp;Data[0]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 address of the second element is </a:t>
            </a: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&amp;Data[1]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 address of the third element is      </a:t>
            </a: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&amp;Data[2]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426C97C-A8EE-4A2F-B4AE-821FF9B2E5E1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1038600" y="477360"/>
            <a:ext cx="9070920" cy="7344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1229760" y="1430640"/>
            <a:ext cx="6512040" cy="281232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Data[10];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i&lt;10; i++)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printf("&amp;Data[%d] = %u\n", i, </a:t>
            </a:r>
            <a:r>
              <a:rPr b="1" lang="en-IN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&amp;Data[i]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43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8280360" y="1212480"/>
            <a:ext cx="3128400" cy="4145040"/>
          </a:xfrm>
          <a:prstGeom prst="rect">
            <a:avLst/>
          </a:prstGeom>
          <a:solidFill>
            <a:srgbClr val="dce1ef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&amp;Data[0] = 32212244</a:t>
            </a:r>
            <a:r>
              <a:rPr b="1" lang="en-IN" sz="1800" spc="-1" strike="noStrike">
                <a:solidFill>
                  <a:srgbClr val="ff3300"/>
                </a:solidFill>
                <a:latin typeface="Courier New"/>
                <a:ea typeface="Courier New"/>
              </a:rPr>
              <a:t>80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&amp;Data[1] = 32212244</a:t>
            </a:r>
            <a:r>
              <a:rPr b="1" lang="en-IN" sz="1800" spc="-1" strike="noStrike">
                <a:solidFill>
                  <a:srgbClr val="ff3300"/>
                </a:solidFill>
                <a:latin typeface="Courier New"/>
                <a:ea typeface="Courier New"/>
              </a:rPr>
              <a:t>84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&amp;Data[2] = 32212244</a:t>
            </a:r>
            <a:r>
              <a:rPr b="1" lang="en-IN" sz="1800" spc="-1" strike="noStrike">
                <a:solidFill>
                  <a:srgbClr val="ff3300"/>
                </a:solidFill>
                <a:latin typeface="Courier New"/>
                <a:ea typeface="Courier New"/>
              </a:rPr>
              <a:t>88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&amp;Data[3] = 32212244</a:t>
            </a:r>
            <a:r>
              <a:rPr b="1" lang="en-IN" sz="1800" spc="-1" strike="noStrike">
                <a:solidFill>
                  <a:srgbClr val="ff3300"/>
                </a:solidFill>
                <a:latin typeface="Courier New"/>
                <a:ea typeface="Courier New"/>
              </a:rPr>
              <a:t>92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&amp;Data[4] = 32212244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96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&amp;Data[5] = 32212245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00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&amp;Data[6] = 32212245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04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&amp;Data[7] = 32212245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08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&amp;Data[8] = 32212245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12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&amp;Data[9] = 32212245</a:t>
            </a:r>
            <a:r>
              <a:rPr b="1" lang="en-IN" sz="1800" spc="-1" strike="noStrike">
                <a:solidFill>
                  <a:srgbClr val="c9211e"/>
                </a:solidFill>
                <a:latin typeface="Courier New"/>
                <a:ea typeface="Courier New"/>
              </a:rPr>
              <a:t>16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259" name="CustomShape 4"/>
          <p:cNvSpPr/>
          <p:nvPr/>
        </p:nvSpPr>
        <p:spPr>
          <a:xfrm>
            <a:off x="8177400" y="94356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CustomShape 5"/>
          <p:cNvSpPr/>
          <p:nvPr/>
        </p:nvSpPr>
        <p:spPr>
          <a:xfrm>
            <a:off x="8322480" y="108864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CustomShape 6"/>
          <p:cNvSpPr/>
          <p:nvPr/>
        </p:nvSpPr>
        <p:spPr>
          <a:xfrm>
            <a:off x="5491800" y="290160"/>
            <a:ext cx="3701520" cy="6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7"/>
          <p:cNvSpPr/>
          <p:nvPr/>
        </p:nvSpPr>
        <p:spPr>
          <a:xfrm>
            <a:off x="9336600" y="73692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IN" sz="2290" spc="-1" strike="noStrike">
              <a:latin typeface="Arial"/>
            </a:endParaRPr>
          </a:p>
        </p:txBody>
      </p:sp>
      <p:sp>
        <p:nvSpPr>
          <p:cNvPr id="263" name="CustomShape 8"/>
          <p:cNvSpPr/>
          <p:nvPr/>
        </p:nvSpPr>
        <p:spPr>
          <a:xfrm>
            <a:off x="1271520" y="4407840"/>
            <a:ext cx="6360480" cy="100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Note: memory addresses are being printed as unsigned integers using </a:t>
            </a:r>
            <a:r>
              <a:rPr b="1" lang="en-IN" sz="2000" spc="-1" strike="noStrike">
                <a:solidFill>
                  <a:srgbClr val="c9211e"/>
                </a:solidFill>
                <a:latin typeface="Arial Narrow"/>
                <a:ea typeface="Arial Narrow"/>
              </a:rPr>
              <a:t>%u</a:t>
            </a:r>
            <a:r>
              <a:rPr b="1" lang="en-IN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in printf. </a:t>
            </a:r>
            <a:endParaRPr b="0" lang="en-IN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A better format is </a:t>
            </a:r>
            <a:r>
              <a:rPr b="1" lang="en-IN" sz="2000" spc="-1" strike="noStrike">
                <a:solidFill>
                  <a:srgbClr val="c9211e"/>
                </a:solidFill>
                <a:latin typeface="Arial Narrow"/>
                <a:ea typeface="Arial Narrow"/>
              </a:rPr>
              <a:t>%p</a:t>
            </a:r>
            <a:r>
              <a:rPr b="1" lang="en-IN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that prints the address in hexadecimal.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264" name="CustomShape 9"/>
          <p:cNvSpPr/>
          <p:nvPr/>
        </p:nvSpPr>
        <p:spPr>
          <a:xfrm>
            <a:off x="1229760" y="5671440"/>
            <a:ext cx="625824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Typically, variables are allocated memory locations whose addresses are multiple of 4.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265" name="TextShape 10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4D8AC43-F1FA-47C3-90A8-A76778B4D5DD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to read the elements of an array?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By reading one element at a time.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Suppose we have declared an array: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float a[25];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(j=0; j&lt;25; j++)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scanf (“%f”, &amp;a[j]);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Note the ampersand (&amp;) in scanf.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FA129E9-E5C9-4D30-AF0E-3A147823A7B0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738360" y="191160"/>
            <a:ext cx="9070920" cy="7344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Reading into an array: example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1002600" y="1211040"/>
            <a:ext cx="6052320" cy="489420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  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highlight>
                  <a:srgbClr val="ffff00"/>
                </a:highlight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highlight>
                  <a:srgbClr val="ffff00"/>
                </a:highlight>
                <a:latin typeface="Courier New"/>
                <a:ea typeface="Courier New"/>
              </a:rPr>
              <a:t>const int MAX_SIZE = 100;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size;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marks[MAX_SIZE];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total;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scanf("%d", &amp;size);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(i=0, total=0; i&lt;size; i++){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IN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scanf("%f", &amp;marks[i]);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total = total + marks[i];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printf("Total = %f \n Avg = %f\n", 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 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total, total/size);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7962480" y="2584440"/>
            <a:ext cx="2540160" cy="2886840"/>
          </a:xfrm>
          <a:prstGeom prst="rect">
            <a:avLst/>
          </a:prstGeom>
          <a:solidFill>
            <a:srgbClr val="dce1ef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4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2.5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3.5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4.5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5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Total = 15.500000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Avg = 3.875000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272" name="CustomShape 4"/>
          <p:cNvSpPr/>
          <p:nvPr/>
        </p:nvSpPr>
        <p:spPr>
          <a:xfrm>
            <a:off x="8177400" y="94356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CustomShape 5"/>
          <p:cNvSpPr/>
          <p:nvPr/>
        </p:nvSpPr>
        <p:spPr>
          <a:xfrm>
            <a:off x="8322480" y="108864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CustomShape 6"/>
          <p:cNvSpPr/>
          <p:nvPr/>
        </p:nvSpPr>
        <p:spPr>
          <a:xfrm>
            <a:off x="5491800" y="290160"/>
            <a:ext cx="3701520" cy="6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5" name="CustomShape 7"/>
          <p:cNvSpPr/>
          <p:nvPr/>
        </p:nvSpPr>
        <p:spPr>
          <a:xfrm>
            <a:off x="8550720" y="214884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IN" sz="2290" spc="-1" strike="noStrike">
              <a:latin typeface="Arial"/>
            </a:endParaRPr>
          </a:p>
        </p:txBody>
      </p:sp>
      <p:sp>
        <p:nvSpPr>
          <p:cNvPr id="276" name="CustomShape 8"/>
          <p:cNvSpPr/>
          <p:nvPr/>
        </p:nvSpPr>
        <p:spPr>
          <a:xfrm>
            <a:off x="7291440" y="1029600"/>
            <a:ext cx="472392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2060"/>
                </a:solidFill>
                <a:latin typeface="Arial"/>
                <a:ea typeface="Arial"/>
              </a:rPr>
              <a:t>Input = a list of marks from the user. Output = total and average.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277" name="TextShape 9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651271D-B327-47D5-9920-2F6083E5A9E1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738360" y="171360"/>
            <a:ext cx="8089200" cy="6890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Printing in Reverse Using Arrays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890640" y="1085760"/>
            <a:ext cx="9322560" cy="494316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txBody>
          <a:bodyPr lIns="102960" rIns="102960" tIns="51480" bIns="5148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main(){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n, A[100], i;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(“How many numbers to read? ”);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&amp;n);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 &lt; n; ++i)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&amp;A[i]);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// input the i-th array element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(i=n-1; i &gt;= 0; --i)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// note: loop counts downward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(“%d  ”, A[i]);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// output the i-th array element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printf(“\n”);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71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0CC70CC-0A5C-4CD4-AE1C-C4A2120D5A17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Indexes into Arrays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266760" indent="-378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The </a:t>
            </a: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array index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can be any </a:t>
            </a: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expression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that evaluates to an </a:t>
            </a: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integer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between </a:t>
            </a:r>
            <a:r>
              <a:rPr b="0" lang="en-IN" sz="2400" spc="-1" strike="noStrike">
                <a:solidFill>
                  <a:srgbClr val="800000"/>
                </a:solidFill>
                <a:latin typeface="Arial "/>
                <a:ea typeface="Arial Narrow"/>
              </a:rPr>
              <a:t>0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and </a:t>
            </a:r>
            <a:r>
              <a:rPr b="0" lang="en-IN" sz="2400" spc="-1" strike="noStrike">
                <a:solidFill>
                  <a:srgbClr val="800000"/>
                </a:solidFill>
                <a:latin typeface="Arial "/>
                <a:ea typeface="Arial Narrow"/>
              </a:rPr>
              <a:t>n-1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where </a:t>
            </a:r>
            <a:r>
              <a:rPr b="0" lang="en-IN" sz="2400" spc="-1" strike="noStrike">
                <a:solidFill>
                  <a:srgbClr val="800000"/>
                </a:solidFill>
                <a:latin typeface="Arial "/>
                <a:ea typeface="Arial Narrow"/>
              </a:rPr>
              <a:t>n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is the maximum number of elements possible in the array.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266760" indent="-378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266760" indent="-378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Examples: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a[x+2] = 25;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b[3*x-y] = a[10-x] + 5;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266760" indent="-3780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266760" indent="-3780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Remember: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266760" indent="-3780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Each </a:t>
            </a: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array element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is a </a:t>
            </a: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variable</a:t>
            </a: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 in itself, and can be used anywhere a variable can be used (in expressions, assignments, conditions,…)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</p:txBody>
      </p:sp>
      <p:sp>
        <p:nvSpPr>
          <p:cNvPr id="283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32A56E6-396F-492A-B388-825A01DF521A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Initialization of Arrays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TextShape 2"/>
          <p:cNvSpPr txBox="1"/>
          <p:nvPr/>
        </p:nvSpPr>
        <p:spPr>
          <a:xfrm>
            <a:off x="504000" y="1120320"/>
            <a:ext cx="1180800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General form: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Arial Narrow"/>
              </a:rPr>
              <a:t>type array_name[size]  =  {comma-separated list of values};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Examples: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 marks[5] = {72, 83, 65, 80, 76};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char  name[4] = {‘A’, ‘m’, ‘i’, ‘t’};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266760" indent="-378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The </a:t>
            </a: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size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 may be omitted if all initializers are specified. In such cases, the compiler automatically allocates enough space for all initialized elements: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571680">
              <a:lnSpc>
                <a:spcPct val="100000"/>
              </a:lnSpc>
              <a:spcBef>
                <a:spcPts val="675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 marks</a:t>
            </a:r>
            <a:r>
              <a:rPr b="1" lang="en-IN" sz="2400" spc="-1" strike="noStrike">
                <a:solidFill>
                  <a:srgbClr val="800000"/>
                </a:solidFill>
                <a:highlight>
                  <a:srgbClr val="ffff00"/>
                </a:highlight>
                <a:latin typeface="Courier New"/>
                <a:ea typeface="Courier New"/>
              </a:rPr>
              <a:t>[]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= {72, 83, 65, 80, 76};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char name</a:t>
            </a:r>
            <a:r>
              <a:rPr b="1" lang="en-IN" sz="2400" spc="-1" strike="noStrike">
                <a:solidFill>
                  <a:srgbClr val="800000"/>
                </a:solidFill>
                <a:highlight>
                  <a:srgbClr val="ffff00"/>
                </a:highlight>
                <a:latin typeface="Courier New"/>
                <a:ea typeface="Courier New"/>
              </a:rPr>
              <a:t>[]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= {‘A’, ‘m’, ‘i’, ‘t’};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4138AE2-9B4E-4F70-87A6-7F5E4314E4F1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 Warning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In C, while accessing array elements, </a:t>
            </a: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array bounds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 are not checked.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Example: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marks[5];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...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marks[0] = 87;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...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highlight>
                  <a:srgbClr val="ffff00"/>
                </a:highlight>
                <a:latin typeface="Courier New"/>
                <a:ea typeface="Courier New"/>
              </a:rPr>
              <a:t>marks[8]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= 75; // Caution: out of the array bounds! 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18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0" lang="en-IN" sz="2400" spc="-1" strike="noStrike">
                <a:solidFill>
                  <a:srgbClr val="002060"/>
                </a:solidFill>
                <a:latin typeface="Arial"/>
                <a:ea typeface="Arial Narrow"/>
              </a:rPr>
              <a:t>The last assignment may not give any compilation error. But it may result in unpredictable results during execution.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8369FD7-6355-41F9-B811-E63FCFCF8427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to copy the elements of one array to another?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By copying individual elements: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571680">
              <a:lnSpc>
                <a:spcPct val="100000"/>
              </a:lnSpc>
              <a:spcBef>
                <a:spcPts val="1874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a[25], b[50];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571680">
              <a:lnSpc>
                <a:spcPct val="100000"/>
              </a:lnSpc>
              <a:spcBef>
                <a:spcPts val="1874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(j=0; j&lt;25; j++)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571680">
              <a:lnSpc>
                <a:spcPct val="100000"/>
              </a:lnSpc>
              <a:spcBef>
                <a:spcPts val="675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a[j] = b[2*j];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The element assignments will follow the rules of assignment expressions.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Destination array must have sufficient size.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D9D8D15-9FD9-4645-9AE8-1E583938FC45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Array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648000" y="116820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Many applications require multiple data items with common characteristics.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236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0" lang="en-IN" sz="2400" spc="-1" strike="noStrike">
                <a:solidFill>
                  <a:srgbClr val="002060"/>
                </a:solidFill>
                <a:latin typeface="Arial"/>
                <a:ea typeface="Arial Narrow"/>
              </a:rPr>
              <a:t>In mathematics, we often express such groups of data items in indexed form: 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IN" sz="2400" spc="-1" strike="noStrike">
                <a:solidFill>
                  <a:srgbClr val="000090"/>
                </a:solidFill>
                <a:latin typeface="Arial"/>
                <a:ea typeface="Courier New"/>
              </a:rPr>
              <a:t>x</a:t>
            </a:r>
            <a:r>
              <a:rPr b="0" lang="en-IN" sz="2400" spc="-1" strike="noStrike" baseline="-25000">
                <a:solidFill>
                  <a:srgbClr val="000090"/>
                </a:solidFill>
                <a:latin typeface="Arial"/>
                <a:ea typeface="Courier New"/>
              </a:rPr>
              <a:t>1</a:t>
            </a:r>
            <a:r>
              <a:rPr b="0" lang="en-IN" sz="2400" spc="-1" strike="noStrike">
                <a:solidFill>
                  <a:srgbClr val="000090"/>
                </a:solidFill>
                <a:latin typeface="Arial"/>
                <a:ea typeface="Courier New"/>
              </a:rPr>
              <a:t>, x</a:t>
            </a:r>
            <a:r>
              <a:rPr b="0" lang="en-IN" sz="2400" spc="-1" strike="noStrike" baseline="-25000">
                <a:solidFill>
                  <a:srgbClr val="000090"/>
                </a:solidFill>
                <a:latin typeface="Arial"/>
                <a:ea typeface="Courier New"/>
              </a:rPr>
              <a:t>2</a:t>
            </a:r>
            <a:r>
              <a:rPr b="0" lang="en-IN" sz="2400" spc="-1" strike="noStrike">
                <a:solidFill>
                  <a:srgbClr val="000090"/>
                </a:solidFill>
                <a:latin typeface="Arial"/>
                <a:ea typeface="Courier New"/>
              </a:rPr>
              <a:t>, x</a:t>
            </a:r>
            <a:r>
              <a:rPr b="0" lang="en-IN" sz="2400" spc="-1" strike="noStrike" baseline="-25000">
                <a:solidFill>
                  <a:srgbClr val="000090"/>
                </a:solidFill>
                <a:latin typeface="Arial"/>
                <a:ea typeface="Courier New"/>
              </a:rPr>
              <a:t>3</a:t>
            </a:r>
            <a:r>
              <a:rPr b="0" lang="en-IN" sz="2400" spc="-1" strike="noStrike">
                <a:solidFill>
                  <a:srgbClr val="000090"/>
                </a:solidFill>
                <a:latin typeface="Arial"/>
                <a:ea typeface="Courier New"/>
              </a:rPr>
              <a:t>, …, x</a:t>
            </a:r>
            <a:r>
              <a:rPr b="0" lang="en-IN" sz="2400" spc="-1" strike="noStrike" baseline="-25000">
                <a:solidFill>
                  <a:srgbClr val="000090"/>
                </a:solidFill>
                <a:latin typeface="Arial"/>
                <a:ea typeface="Courier New"/>
              </a:rPr>
              <a:t>n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algn="l" pos="0"/>
              </a:tabLst>
            </a:pP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36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Array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 is a data structure that can represent a collection of data items with the same data type (</a:t>
            </a:r>
            <a:r>
              <a:rPr b="0" lang="en-IN" sz="2400" spc="-1" strike="noStrike">
                <a:solidFill>
                  <a:srgbClr val="800000"/>
                </a:solidFill>
                <a:latin typeface="Arial"/>
                <a:ea typeface="Arial Narrow"/>
              </a:rPr>
              <a:t>float 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/ </a:t>
            </a:r>
            <a:r>
              <a:rPr b="0" lang="en-IN" sz="2400" spc="-1" strike="noStrike">
                <a:solidFill>
                  <a:srgbClr val="800000"/>
                </a:solidFill>
                <a:latin typeface="Arial"/>
                <a:ea typeface="Arial Narrow"/>
              </a:rPr>
              <a:t>int 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/ </a:t>
            </a:r>
            <a:r>
              <a:rPr b="0" lang="en-IN" sz="2400" spc="-1" strike="noStrike">
                <a:solidFill>
                  <a:srgbClr val="800000"/>
                </a:solidFill>
                <a:latin typeface="Arial"/>
                <a:ea typeface="Arial Narrow"/>
              </a:rPr>
              <a:t>char 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/…).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B9F26BF-710C-4C96-8525-C20E6296709B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Things you cannot do with arrays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TextShape 2"/>
          <p:cNvSpPr txBox="1"/>
          <p:nvPr/>
        </p:nvSpPr>
        <p:spPr>
          <a:xfrm>
            <a:off x="660600" y="1355040"/>
            <a:ext cx="10860120" cy="52120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"/>
                <a:ea typeface="Arial Narrow"/>
              </a:rPr>
              <a:t>You cannot: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lvl="1" marL="914400" indent="-342720">
              <a:lnSpc>
                <a:spcPct val="100000"/>
              </a:lnSpc>
              <a:spcBef>
                <a:spcPts val="18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assign one array variable to another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 = b; /* a and b are arrays */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0" lang="en-IN" sz="2400" spc="-1" strike="noStrike">
                <a:solidFill>
                  <a:srgbClr val="800000"/>
                </a:solidFill>
                <a:latin typeface="Arial "/>
                <a:ea typeface="Courier New"/>
              </a:rPr>
              <a:t>	</a:t>
            </a:r>
            <a:r>
              <a:rPr b="0" lang="en-IN" sz="2400" spc="-1" strike="noStrike">
                <a:solidFill>
                  <a:srgbClr val="800000"/>
                </a:solidFill>
                <a:latin typeface="Arial "/>
                <a:ea typeface="Courier New"/>
              </a:rPr>
              <a:t>	</a:t>
            </a:r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Indeed, a or b cannot be an l-value in any assignment.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lvl="1" marL="914400" indent="-342720">
              <a:lnSpc>
                <a:spcPct val="100000"/>
              </a:lnSpc>
              <a:spcBef>
                <a:spcPts val="18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use == to compare arrays 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if (a == b) { ……… } </a:t>
            </a:r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Doesn’t make element-by-element comparison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pPr lvl="1" marL="914400" indent="-342720">
              <a:lnSpc>
                <a:spcPct val="100000"/>
              </a:lnSpc>
              <a:spcBef>
                <a:spcPts val="18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0" lang="en-IN" sz="2400" spc="-1" strike="noStrike">
                <a:solidFill>
                  <a:srgbClr val="002060"/>
                </a:solidFill>
                <a:latin typeface="Arial "/>
                <a:ea typeface="Arial Narrow"/>
              </a:rPr>
              <a:t>directly scanf or printf arrays (works, but not recommended unless purposefully made)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printf(“……”, a);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scanf(“……”, a);</a:t>
            </a:r>
            <a:endParaRPr b="0" lang="en-IN" sz="2400" spc="-1" strike="noStrike">
              <a:solidFill>
                <a:srgbClr val="000000"/>
              </a:solidFill>
              <a:latin typeface="Arial "/>
            </a:endParaRPr>
          </a:p>
        </p:txBody>
      </p:sp>
      <p:sp>
        <p:nvSpPr>
          <p:cNvPr id="295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68546693-97B1-48D1-927B-A153297BB00D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 Find the minimum in an array of 10 numbers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TextShape 2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7A84F48-D711-4738-9FA5-270CF2B8D5A4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298" name="CustomShape 3"/>
          <p:cNvSpPr/>
          <p:nvPr/>
        </p:nvSpPr>
        <p:spPr>
          <a:xfrm>
            <a:off x="1656000" y="957960"/>
            <a:ext cx="9075240" cy="572580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main(){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a[10], i, min;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i&lt;10; i++)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&amp;a[i]);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800000"/>
                </a:solidFill>
                <a:latin typeface="Courier New"/>
                <a:ea typeface="Courier New"/>
              </a:rPr>
              <a:t>min = a[0]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(i=1; i&lt;10; i++){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if (a[i] &lt; min)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min = a[i];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printf(“\nMinimum is %d”, min);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2200" spc="-1" strike="noStrike">
              <a:latin typeface="Courier New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200" spc="-1" strike="noStrike">
              <a:latin typeface="Courier Ne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A193E93-54BA-4E30-B5D8-E299BB699FE0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5823000" y="408600"/>
            <a:ext cx="6165000" cy="623556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ff"/>
                </a:solidFill>
                <a:latin typeface="Courier New"/>
                <a:ea typeface="Courier New"/>
              </a:rPr>
              <a:t>#define size 10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main(){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a[size], i, min;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i&lt;size; i++)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&amp;a[i]);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min = a[0];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(i=1; i&lt;size; i++){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if (a[i] &lt; min)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min = a[i];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printf(“Minimum is %d\n”, min);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100" spc="-1" strike="noStrike">
              <a:latin typeface="Arial"/>
            </a:endParaRPr>
          </a:p>
        </p:txBody>
      </p:sp>
      <p:sp>
        <p:nvSpPr>
          <p:cNvPr id="301" name="CustomShape 3"/>
          <p:cNvSpPr/>
          <p:nvPr/>
        </p:nvSpPr>
        <p:spPr>
          <a:xfrm>
            <a:off x="735120" y="282240"/>
            <a:ext cx="4411440" cy="64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c00000"/>
                </a:solidFill>
                <a:latin typeface="Arial Narrow"/>
                <a:ea typeface="Arial Narrow"/>
              </a:rPr>
              <a:t>Alternate Version 1 </a:t>
            </a:r>
            <a:endParaRPr b="0" lang="en-IN" sz="3600" spc="-1" strike="noStrike">
              <a:latin typeface="Arial"/>
            </a:endParaRPr>
          </a:p>
        </p:txBody>
      </p:sp>
      <p:sp>
        <p:nvSpPr>
          <p:cNvPr id="302" name="CustomShape 4"/>
          <p:cNvSpPr/>
          <p:nvPr/>
        </p:nvSpPr>
        <p:spPr>
          <a:xfrm>
            <a:off x="787680" y="2412720"/>
            <a:ext cx="4648320" cy="2627280"/>
          </a:xfrm>
          <a:prstGeom prst="ellipse">
            <a:avLst/>
          </a:prstGeom>
          <a:solidFill>
            <a:srgbClr val="ccffcc"/>
          </a:solidFill>
          <a:ln w="126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0000"/>
                </a:solidFill>
                <a:latin typeface="Arial"/>
                <a:ea typeface="Arial"/>
              </a:rPr>
              <a:t>By #define: </a:t>
            </a:r>
            <a:endParaRPr b="1" lang="en-IN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  <a:ea typeface="Arial"/>
              </a:rPr>
              <a:t>You have to change </a:t>
            </a:r>
            <a:endParaRPr b="1" lang="en-IN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  <a:ea typeface="Arial"/>
              </a:rPr>
              <a:t>only one line of code </a:t>
            </a:r>
            <a:endParaRPr b="1" lang="en-IN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000" spc="-1" strike="noStrike">
                <a:solidFill>
                  <a:srgbClr val="000000"/>
                </a:solidFill>
                <a:latin typeface="Arial"/>
                <a:ea typeface="Arial"/>
              </a:rPr>
              <a:t>to change the problem size</a:t>
            </a:r>
            <a:endParaRPr b="1" lang="en-IN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4885560" y="510840"/>
            <a:ext cx="7282440" cy="585252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main(){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a[100], i, min, n;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&amp;n); //Number of elements 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(i=0; i&lt;n; i++)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&amp;a[i]);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min = a[0];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(i=1; i&lt;n; i++){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if  (a[i] &lt; min)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min = a[i];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(“Minimum is %d\n”, min);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21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1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2100" spc="-1" strike="noStrike"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819000" y="322920"/>
            <a:ext cx="3819600" cy="64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c00000"/>
                </a:solidFill>
                <a:latin typeface="Arial Narrow"/>
                <a:ea typeface="Arial Narrow"/>
              </a:rPr>
              <a:t>Alternate Version 2</a:t>
            </a:r>
            <a:endParaRPr b="0" lang="en-IN" sz="3600" spc="-1" strike="noStrike">
              <a:latin typeface="Arial"/>
            </a:endParaRPr>
          </a:p>
        </p:txBody>
      </p:sp>
      <p:sp>
        <p:nvSpPr>
          <p:cNvPr id="305" name="CustomShape 3"/>
          <p:cNvSpPr/>
          <p:nvPr/>
        </p:nvSpPr>
        <p:spPr>
          <a:xfrm>
            <a:off x="989280" y="2756520"/>
            <a:ext cx="3415680" cy="1839960"/>
          </a:xfrm>
          <a:prstGeom prst="ellipse">
            <a:avLst/>
          </a:prstGeom>
          <a:solidFill>
            <a:srgbClr val="ccffcc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Define an array of</a:t>
            </a:r>
            <a:endParaRPr b="0" lang="en-IN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large size </a:t>
            </a:r>
            <a:r>
              <a:rPr b="0" lang="en-IN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and use</a:t>
            </a:r>
            <a:endParaRPr b="0" lang="en-IN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only the required</a:t>
            </a:r>
            <a:endParaRPr b="0" lang="en-IN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IN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number of elements</a:t>
            </a:r>
            <a:endParaRPr b="0" lang="en-IN" sz="2200" spc="-1" strike="noStrike">
              <a:latin typeface="Arial"/>
            </a:endParaRPr>
          </a:p>
        </p:txBody>
      </p:sp>
      <p:sp>
        <p:nvSpPr>
          <p:cNvPr id="306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DEEC3BC-E173-4AAB-84C1-8473A594F6AA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Computing Grade Point Average 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TextShape 2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C40AE61-B4B8-4D24-A6DC-B0D859C0F1EE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3756600" y="905400"/>
            <a:ext cx="8568720" cy="618372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ff"/>
                </a:solidFill>
                <a:latin typeface="Courier New"/>
                <a:ea typeface="Courier New"/>
              </a:rPr>
              <a:t>const int nsub = 6;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grade_pt[nsub], cred[nsub], i, gp_sum=0, cred_sum=0;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double gpa;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(i=0; i&lt;nsub; i++)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 %d”, &amp;grade_pt[i], &amp;cred[i]);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(i=0; i&lt;nsub; i++)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gp_sum += grade_pt[i] * cred[i];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cred_sum += cred[i];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gpa = ((float) gp_sum) / cred_sum;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(“Grade point average is %f\n”, gpa);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310" name="CustomShape 4"/>
          <p:cNvSpPr/>
          <p:nvPr/>
        </p:nvSpPr>
        <p:spPr>
          <a:xfrm>
            <a:off x="601560" y="1445400"/>
            <a:ext cx="2610360" cy="1440720"/>
          </a:xfrm>
          <a:prstGeom prst="ellipse">
            <a:avLst/>
          </a:prstGeom>
          <a:solidFill>
            <a:srgbClr val="ccffcc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Handling two arrays</a:t>
            </a:r>
            <a:endParaRPr b="0" lang="en-IN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at the same time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311" name="CustomShape 5"/>
          <p:cNvSpPr/>
          <p:nvPr/>
        </p:nvSpPr>
        <p:spPr>
          <a:xfrm>
            <a:off x="552240" y="3693960"/>
            <a:ext cx="3584160" cy="1311480"/>
          </a:xfrm>
          <a:prstGeom prst="rect">
            <a:avLst/>
          </a:prstGeom>
          <a:solidFill>
            <a:srgbClr val="dce1ef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cred[j] </a:t>
            </a:r>
            <a:r>
              <a:rPr b="1" lang="en-IN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stores credit of subject </a:t>
            </a:r>
            <a:r>
              <a:rPr b="1" lang="en-IN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j</a:t>
            </a:r>
            <a:endParaRPr b="0" lang="en-IN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IN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grade_pt[j</a:t>
            </a:r>
            <a:r>
              <a:rPr b="1" lang="en-IN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] stores grade point obtained by a student in subject </a:t>
            </a:r>
            <a:r>
              <a:rPr b="1" lang="en-IN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j</a:t>
            </a:r>
            <a:endParaRPr b="0" lang="en-IN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Shape 1"/>
          <p:cNvSpPr txBox="1"/>
          <p:nvPr/>
        </p:nvSpPr>
        <p:spPr>
          <a:xfrm>
            <a:off x="509760" y="0"/>
            <a:ext cx="11776680" cy="6991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Find largest contiguous sequence of equal numbers 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TextShape 2"/>
          <p:cNvSpPr txBox="1"/>
          <p:nvPr/>
        </p:nvSpPr>
        <p:spPr>
          <a:xfrm>
            <a:off x="861480" y="898920"/>
            <a:ext cx="10218240" cy="622188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txBody>
          <a:bodyPr lIns="102960" rIns="102960" tIns="51480" bIns="51480">
            <a:normAutofit fontScale="90000"/>
          </a:bodyPr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#include&lt;stdio.h&gt;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n, A[20], k, maxbegin, maxcount, ssbegin, count;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("%d", &amp;n);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i++)  scanf ("%d", &amp;A[i]);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("A = ");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i++)  printf ("%d, ", A[i]); printf("\n");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maxbegin = 0; maxcount = 1;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ssbegin = 0; count = 1; k = 1;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while (k &lt; n) {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if (A[k] == A[k-1]) {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count++;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if (count &gt; maxcount) {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maxbegin = ssbegin;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maxcount = count;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 else {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ssbegin = k; count = 1;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k++;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("Sequence starting from A[%d] of Length = %d, Value = %d \n",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maxbegin, maxcount, A[maxbegin]); 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F66BC45-889D-4406-8DD2-03286BD7EDE6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315" name="CustomShape 4"/>
          <p:cNvSpPr/>
          <p:nvPr/>
        </p:nvSpPr>
        <p:spPr>
          <a:xfrm>
            <a:off x="5115600" y="4091400"/>
            <a:ext cx="7048080" cy="1065240"/>
          </a:xfrm>
          <a:prstGeom prst="rect">
            <a:avLst/>
          </a:prstGeom>
          <a:solidFill>
            <a:srgbClr val="ffffcc"/>
          </a:solidFill>
          <a:ln w="38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10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1 2 2 2 3 2 2 2 2 7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A = 1, 2, 2, 2, 3, 2, 2, 2, 2, 7,</a:t>
            </a:r>
            <a:endParaRPr b="0" lang="en-IN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Sequence starting from A[5] of Length = 4, Value = 2</a:t>
            </a:r>
            <a:endParaRPr b="0" lang="en-IN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Practice Problems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 fontScale="70000"/>
          </a:bodyPr>
          <a:p>
            <a:pPr marL="685800" indent="-4568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84000"/>
              <a:buFont typeface="StarSymbol"/>
              <a:buAutoNum type="arabicPeriod"/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an integer n (n &lt; 25). Read n integers in an array A. Then do the following (write separate programs for each, only the reading part is common).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Find the sum of the absolute values of the integers.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Copy the positive and negative integers in the array into two additional arrays B and C respectively. Print A, B, and C.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Exchange the values of every pair of values from the start (so exchange A[0] and A[1], A[2] and A[3] and so on). If the number of elements is odd, the last value should stay the same.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685800" indent="-45684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84000"/>
              <a:buFont typeface="StarSymbol"/>
              <a:buAutoNum type="arabicPeriod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two integers n and m (n, m &lt; 50). Read n integers in an array A. Read m integers in an array B. Then do the following (write separate programs for each part, only the reading part is common).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Find if there are any two elements x, y in A and an element z in B, such that x + y = z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Copy in another array C all elements that are in both A and B (intersection)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Copy in another array C all elements that are in either  A and B (union)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1028880" indent="-45684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SzPct val="84000"/>
              <a:buFont typeface="StarSymbol"/>
              <a:buAutoNum type="alphaLcParenR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Copy in another array C all elements that are in A but not in B (difference)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3D11E41-59F3-495B-B8D5-117C96B72AF9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4747FF4-BA16-4E5F-B3BD-72E4DA2A0B07}" type="slidenum">
              <a:rPr b="1" lang="en-IN" sz="1240" spc="-1" strike="noStrike">
                <a:solidFill>
                  <a:srgbClr val="000000"/>
                </a:solidFill>
                <a:latin typeface="Arial Black"/>
                <a:ea typeface="Arial Black"/>
              </a:rPr>
              <a:t>&lt;number&gt;</a:t>
            </a:fld>
            <a:endParaRPr b="0" lang="en-IN" sz="1240" spc="-1" strike="noStrike">
              <a:latin typeface="Times New Roman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1296000" y="1996200"/>
            <a:ext cx="4464000" cy="316800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a, b, c;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&amp;a);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&amp;b);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&amp;c);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”, c);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”, b);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\n”, a);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6480000" y="2002320"/>
            <a:ext cx="4176000" cy="404568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a, b, c, d;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&amp;a);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&amp;b);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&amp;c);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scanf(“%d”, &amp;d);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”, d);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”, c);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”, b);</a:t>
            </a:r>
            <a:endParaRPr b="0" lang="en-IN" sz="24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printf(“%d  \n”, a)</a:t>
            </a:r>
            <a:r>
              <a:rPr b="1" lang="en-IN" sz="2400" spc="-1" strike="noStrike">
                <a:solidFill>
                  <a:srgbClr val="000000"/>
                </a:solidFill>
                <a:latin typeface="Arial"/>
                <a:ea typeface="Arial"/>
              </a:rPr>
              <a:t>;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2221920" y="1463040"/>
            <a:ext cx="2240640" cy="46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ff"/>
                </a:solidFill>
                <a:latin typeface="Arial"/>
                <a:ea typeface="Arial"/>
              </a:rPr>
              <a:t>3 numbers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196" name="CustomShape 5"/>
          <p:cNvSpPr/>
          <p:nvPr/>
        </p:nvSpPr>
        <p:spPr>
          <a:xfrm>
            <a:off x="7185600" y="1463040"/>
            <a:ext cx="2240640" cy="46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ff"/>
                </a:solidFill>
                <a:latin typeface="Arial"/>
                <a:ea typeface="Arial"/>
              </a:rPr>
              <a:t>4 numbers</a:t>
            </a:r>
            <a:endParaRPr b="0" lang="en-IN" sz="2400" spc="-1" strike="noStrike">
              <a:latin typeface="Arial"/>
            </a:endParaRPr>
          </a:p>
        </p:txBody>
      </p:sp>
      <p:sp>
        <p:nvSpPr>
          <p:cNvPr id="197" name="TextShape 6"/>
          <p:cNvSpPr txBox="1"/>
          <p:nvPr/>
        </p:nvSpPr>
        <p:spPr>
          <a:xfrm>
            <a:off x="814320" y="247680"/>
            <a:ext cx="9990720" cy="7786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Printing Numbers in Reverse 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The Problem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Suppose we have 1000 numbers to handle.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36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Where do we store the numbers?  Use 1000 variables? Sounds absurd!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236"/>
              </a:spcBef>
              <a:tabLst>
                <a:tab algn="l" pos="0"/>
              </a:tabLst>
            </a:pPr>
            <a:r>
              <a:rPr b="0" lang="en-IN" sz="2400" spc="-1" strike="noStrike">
                <a:solidFill>
                  <a:srgbClr val="800000"/>
                </a:solidFill>
                <a:latin typeface="Arial"/>
                <a:ea typeface="Arial Narrow"/>
              </a:rPr>
              <a:t>Practical solution</a:t>
            </a:r>
            <a:r>
              <a:rPr b="0" lang="en-IN" sz="2400" spc="-1" strike="noStrike">
                <a:solidFill>
                  <a:srgbClr val="000000"/>
                </a:solidFill>
                <a:latin typeface="Arial"/>
                <a:ea typeface="Arial Narrow"/>
              </a:rPr>
              <a:t>: </a:t>
            </a:r>
            <a:r>
              <a:rPr b="0" lang="en-IN" sz="2400" spc="-1" strike="noStrike">
                <a:solidFill>
                  <a:srgbClr val="0000ff"/>
                </a:solidFill>
                <a:latin typeface="Arial"/>
                <a:ea typeface="Arial Narrow"/>
              </a:rPr>
              <a:t>array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F07A09F-418D-40F2-B1F1-C0758EBC973C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801360" y="168840"/>
            <a:ext cx="8089200" cy="8737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Using Arrays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TextShape 2"/>
          <p:cNvSpPr txBox="1"/>
          <p:nvPr/>
        </p:nvSpPr>
        <p:spPr>
          <a:xfrm>
            <a:off x="1424160" y="1390680"/>
            <a:ext cx="8829360" cy="55152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All the data items constituting the group share the same name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x[10]; // to store 10 integers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Individual elements are accessed by specifying the index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3" name="Group 3"/>
          <p:cNvGrpSpPr/>
          <p:nvPr/>
        </p:nvGrpSpPr>
        <p:grpSpPr>
          <a:xfrm>
            <a:off x="1652760" y="3736800"/>
            <a:ext cx="7118640" cy="1821960"/>
            <a:chOff x="1652760" y="3736800"/>
            <a:chExt cx="7118640" cy="1821960"/>
          </a:xfrm>
        </p:grpSpPr>
        <p:grpSp>
          <p:nvGrpSpPr>
            <p:cNvPr id="204" name="Group 4"/>
            <p:cNvGrpSpPr/>
            <p:nvPr/>
          </p:nvGrpSpPr>
          <p:grpSpPr>
            <a:xfrm>
              <a:off x="1667880" y="3736800"/>
              <a:ext cx="5921280" cy="672480"/>
              <a:chOff x="1667880" y="3736800"/>
              <a:chExt cx="5921280" cy="672480"/>
            </a:xfrm>
          </p:grpSpPr>
          <p:sp>
            <p:nvSpPr>
              <p:cNvPr id="205" name="CustomShape 5"/>
              <p:cNvSpPr/>
              <p:nvPr/>
            </p:nvSpPr>
            <p:spPr>
              <a:xfrm>
                <a:off x="1667880" y="3765240"/>
                <a:ext cx="5921280" cy="644040"/>
              </a:xfrm>
              <a:prstGeom prst="rect">
                <a:avLst/>
              </a:prstGeom>
              <a:solidFill>
                <a:srgbClr val="ccffff"/>
              </a:solidFill>
              <a:ln w="255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6" name="CustomShape 6"/>
              <p:cNvSpPr/>
              <p:nvPr/>
            </p:nvSpPr>
            <p:spPr>
              <a:xfrm>
                <a:off x="2241360" y="3763440"/>
                <a:ext cx="1440" cy="6440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7" name="CustomShape 7"/>
              <p:cNvSpPr/>
              <p:nvPr/>
            </p:nvSpPr>
            <p:spPr>
              <a:xfrm>
                <a:off x="2854800" y="3736800"/>
                <a:ext cx="1440" cy="6440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8" name="CustomShape 8"/>
              <p:cNvSpPr/>
              <p:nvPr/>
            </p:nvSpPr>
            <p:spPr>
              <a:xfrm>
                <a:off x="3468240" y="3736800"/>
                <a:ext cx="1440" cy="6440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09" name="CustomShape 9"/>
              <p:cNvSpPr/>
              <p:nvPr/>
            </p:nvSpPr>
            <p:spPr>
              <a:xfrm>
                <a:off x="6802560" y="3750120"/>
                <a:ext cx="1440" cy="6440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210" name="CustomShape 10"/>
            <p:cNvSpPr/>
            <p:nvPr/>
          </p:nvSpPr>
          <p:spPr>
            <a:xfrm>
              <a:off x="1652760" y="4399200"/>
              <a:ext cx="719280" cy="3704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IN" sz="1800" spc="-1" strike="noStrike">
                  <a:solidFill>
                    <a:srgbClr val="000000"/>
                  </a:solidFill>
                  <a:latin typeface="Arial"/>
                  <a:ea typeface="Arial"/>
                </a:rPr>
                <a:t>x[0]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211" name="CustomShape 11"/>
            <p:cNvSpPr/>
            <p:nvPr/>
          </p:nvSpPr>
          <p:spPr>
            <a:xfrm>
              <a:off x="2293920" y="4399200"/>
              <a:ext cx="719280" cy="3704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IN" sz="1800" spc="-1" strike="noStrike">
                  <a:solidFill>
                    <a:srgbClr val="000000"/>
                  </a:solidFill>
                  <a:latin typeface="Arial"/>
                  <a:ea typeface="Arial"/>
                </a:rPr>
                <a:t>x[1]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212" name="CustomShape 12"/>
            <p:cNvSpPr/>
            <p:nvPr/>
          </p:nvSpPr>
          <p:spPr>
            <a:xfrm>
              <a:off x="2933280" y="4399200"/>
              <a:ext cx="719280" cy="3704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IN" sz="1800" spc="-1" strike="noStrike">
                  <a:solidFill>
                    <a:srgbClr val="000000"/>
                  </a:solidFill>
                  <a:latin typeface="Arial"/>
                  <a:ea typeface="Arial"/>
                </a:rPr>
                <a:t>x[2]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213" name="CustomShape 13"/>
            <p:cNvSpPr/>
            <p:nvPr/>
          </p:nvSpPr>
          <p:spPr>
            <a:xfrm>
              <a:off x="6934680" y="4399200"/>
              <a:ext cx="719280" cy="3704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IN" sz="1800" spc="-1" strike="noStrike">
                  <a:solidFill>
                    <a:srgbClr val="000000"/>
                  </a:solidFill>
                  <a:latin typeface="Arial"/>
                  <a:ea typeface="Arial"/>
                </a:rPr>
                <a:t>x[9]</a:t>
              </a:r>
              <a:endParaRPr b="0" lang="en-IN" sz="1800" spc="-1" strike="noStrike">
                <a:latin typeface="Arial"/>
              </a:endParaRPr>
            </a:p>
          </p:txBody>
        </p:sp>
        <p:sp>
          <p:nvSpPr>
            <p:cNvPr id="214" name="CustomShape 14"/>
            <p:cNvSpPr/>
            <p:nvPr/>
          </p:nvSpPr>
          <p:spPr>
            <a:xfrm>
              <a:off x="5491800" y="4919400"/>
              <a:ext cx="3279600" cy="639360"/>
            </a:xfrm>
            <a:prstGeom prst="wedgeRectCallout">
              <a:avLst>
                <a:gd name="adj1" fmla="val -72764"/>
                <a:gd name="adj2" fmla="val -150259"/>
              </a:avLst>
            </a:prstGeom>
            <a:solidFill>
              <a:srgbClr val="ffcc99"/>
            </a:solidFill>
            <a:ln w="19080">
              <a:solidFill>
                <a:srgbClr val="8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IN" sz="1910" spc="-1" strike="noStrike">
                  <a:solidFill>
                    <a:srgbClr val="000000"/>
                  </a:solidFill>
                  <a:latin typeface="Arial"/>
                  <a:ea typeface="Arial"/>
                </a:rPr>
                <a:t>x is a 10-element one dimensional array</a:t>
              </a:r>
              <a:endParaRPr b="0" lang="en-IN" sz="1910" spc="-1" strike="noStrike">
                <a:latin typeface="Arial"/>
              </a:endParaRPr>
            </a:p>
          </p:txBody>
        </p:sp>
      </p:grpSp>
      <p:sp>
        <p:nvSpPr>
          <p:cNvPr id="215" name="TextShape 1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E5B1C42-F2E9-4666-993D-FD5CC37C8E24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Declaring Arrays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Like variables, the arrays must be declared in a program before they are used.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General syntax: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961"/>
              </a:spcBef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    </a:t>
            </a: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type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array-name</a:t>
            </a: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 [size];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1276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type</a:t>
            </a:r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specifies the type of elements that will be stored in the array (int, float, char, etc.)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size</a:t>
            </a:r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is the maximum number of elements that can be stored in the array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</a:tabLst>
            </a:pPr>
            <a:r>
              <a:rPr b="1" lang="en-IN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  </a:t>
            </a: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marks</a:t>
            </a:r>
            <a:r>
              <a:rPr b="1" lang="en-IN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is an array that can store a maximum of 10 integers:</a:t>
            </a:r>
            <a:endParaRPr b="0" lang="en-IN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B41CA54-623C-4BC2-8DF9-4A3DE1CA4212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  <p:sp>
        <p:nvSpPr>
          <p:cNvPr id="219" name="CustomShape 4"/>
          <p:cNvSpPr/>
          <p:nvPr/>
        </p:nvSpPr>
        <p:spPr>
          <a:xfrm>
            <a:off x="2684520" y="4742280"/>
            <a:ext cx="4659480" cy="46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marks[10];</a:t>
            </a:r>
            <a:endParaRPr b="0" lang="en-IN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Array Declarations: examples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IN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id[10];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  </a:t>
            </a:r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char name[20];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  </a:t>
            </a:r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float marks[50];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marL="266760" indent="-37800">
              <a:lnSpc>
                <a:spcPct val="100000"/>
              </a:lnSpc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If we are not sure of the exact size of the array that we will need, we can define an array of a large enough size: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</a:t>
            </a:r>
            <a:r>
              <a:rPr b="1" lang="en-IN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float marks[50];</a:t>
            </a:r>
            <a:endParaRPr b="0" lang="en-IN" sz="20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559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though in a particular run we may only be using, say, 10 elements.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A7C9E7D-A74C-41B3-8386-BF35BEA3818C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Accessing Array Elements</a:t>
            </a:r>
            <a:endParaRPr b="0" lang="en-IN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457200" indent="-22824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particular element of the array can be accessed by specifying two things: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Name of the array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601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Index (relative position) of the element in the array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180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Important to remember: In C, the </a:t>
            </a:r>
            <a:r>
              <a:rPr b="1" lang="en-IN" sz="2300" spc="-1" strike="noStrike">
                <a:solidFill>
                  <a:srgbClr val="ff0000"/>
                </a:solidFill>
                <a:latin typeface="Arial Narrow"/>
                <a:ea typeface="Arial Narrow"/>
              </a:rPr>
              <a:t>index of an array starts from 0, not 1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marL="457200" indent="-228240">
              <a:lnSpc>
                <a:spcPct val="100000"/>
              </a:lnSpc>
              <a:spcBef>
                <a:spcPts val="2160"/>
              </a:spcBef>
              <a:tabLst>
                <a:tab algn="l" pos="0"/>
              </a:tabLst>
            </a:pPr>
            <a:r>
              <a:rPr b="1" lang="en-IN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2720">
              <a:lnSpc>
                <a:spcPct val="100000"/>
              </a:lnSpc>
              <a:spcBef>
                <a:spcPts val="675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An array is defined as  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x[10];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</a:tabLst>
            </a:pP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first element of the array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x</a:t>
            </a: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 can be accessed as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x[0]</a:t>
            </a: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i</a:t>
            </a:r>
            <a:r>
              <a:rPr b="1" lang="en-IN" sz="2300" spc="-1" strike="noStrike" baseline="33000">
                <a:solidFill>
                  <a:srgbClr val="002060"/>
                </a:solidFill>
                <a:latin typeface="Arial Narrow"/>
                <a:ea typeface="Arial Narrow"/>
              </a:rPr>
              <a:t>th</a:t>
            </a: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 element as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x[i-1]</a:t>
            </a: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tenth element as </a:t>
            </a:r>
            <a:r>
              <a:rPr b="1" lang="en-IN" sz="2300" spc="-1" strike="noStrike">
                <a:solidFill>
                  <a:srgbClr val="800000"/>
                </a:solidFill>
                <a:latin typeface="Courier New"/>
                <a:ea typeface="Courier New"/>
              </a:rPr>
              <a:t>x[9]</a:t>
            </a:r>
            <a:r>
              <a:rPr b="1" lang="en-IN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.</a:t>
            </a:r>
            <a:endParaRPr b="0" lang="en-IN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96C844C-99DC-42B8-8575-4C3517675384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738360" y="197640"/>
            <a:ext cx="9070920" cy="7344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A First Example</a:t>
            </a:r>
            <a:endParaRPr b="0" lang="en-IN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618840" y="1193040"/>
            <a:ext cx="6149160" cy="319896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data[</a:t>
            </a:r>
            <a:r>
              <a:rPr b="1" lang="en-IN" sz="1800" spc="-1" strike="noStrike">
                <a:solidFill>
                  <a:srgbClr val="800000"/>
                </a:solidFill>
                <a:latin typeface="Courier New"/>
                <a:ea typeface="Courier New"/>
              </a:rPr>
              <a:t>10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];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i&lt;10; i++) 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data[i]= i;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i&lt;10; i++) 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printf("Data[%d] = %d\n", i, data[i]);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15"/>
              </a:spcBef>
              <a:tabLst>
                <a:tab algn="l" pos="0"/>
              </a:tabLst>
            </a:pPr>
            <a:r>
              <a:rPr b="1" lang="en-IN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8177400" y="94356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CustomShape 4"/>
          <p:cNvSpPr/>
          <p:nvPr/>
        </p:nvSpPr>
        <p:spPr>
          <a:xfrm>
            <a:off x="8322480" y="1088640"/>
            <a:ext cx="870480" cy="87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5"/>
          <p:cNvSpPr/>
          <p:nvPr/>
        </p:nvSpPr>
        <p:spPr>
          <a:xfrm>
            <a:off x="5491800" y="290160"/>
            <a:ext cx="3701520" cy="6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6"/>
          <p:cNvSpPr/>
          <p:nvPr/>
        </p:nvSpPr>
        <p:spPr>
          <a:xfrm>
            <a:off x="6879240" y="1122480"/>
            <a:ext cx="5237640" cy="734400"/>
          </a:xfrm>
          <a:prstGeom prst="rect">
            <a:avLst/>
          </a:prstGeom>
          <a:solidFill>
            <a:srgbClr val="ccffcc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IN" sz="1910" spc="-1" strike="noStrike">
                <a:solidFill>
                  <a:srgbClr val="000000"/>
                </a:solidFill>
                <a:latin typeface="Arial"/>
                <a:ea typeface="Arial"/>
              </a:rPr>
              <a:t> “</a:t>
            </a:r>
            <a:r>
              <a:rPr b="1" lang="en-IN" sz="1910" spc="-1" strike="noStrike">
                <a:solidFill>
                  <a:srgbClr val="000000"/>
                </a:solidFill>
                <a:latin typeface="Arial"/>
                <a:ea typeface="Arial"/>
              </a:rPr>
              <a:t>data” is an array of 10 integer variables: 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Arial"/>
                <a:ea typeface="Arial"/>
              </a:rPr>
              <a:t>data[0], data[1],  …, data[9]   </a:t>
            </a:r>
            <a:endParaRPr b="0" lang="en-IN" sz="1910" spc="-1" strike="noStrike">
              <a:latin typeface="Arial"/>
            </a:endParaRPr>
          </a:p>
        </p:txBody>
      </p:sp>
      <p:grpSp>
        <p:nvGrpSpPr>
          <p:cNvPr id="232" name="Group 7"/>
          <p:cNvGrpSpPr/>
          <p:nvPr/>
        </p:nvGrpSpPr>
        <p:grpSpPr>
          <a:xfrm>
            <a:off x="7450560" y="1953000"/>
            <a:ext cx="3193200" cy="580320"/>
            <a:chOff x="7450560" y="1953000"/>
            <a:chExt cx="3193200" cy="580320"/>
          </a:xfrm>
        </p:grpSpPr>
        <p:sp>
          <p:nvSpPr>
            <p:cNvPr id="233" name="CustomShape 8"/>
            <p:cNvSpPr/>
            <p:nvPr/>
          </p:nvSpPr>
          <p:spPr>
            <a:xfrm>
              <a:off x="7450560" y="1953000"/>
              <a:ext cx="3193200" cy="580320"/>
            </a:xfrm>
            <a:prstGeom prst="rect">
              <a:avLst/>
            </a:prstGeom>
            <a:solidFill>
              <a:srgbClr val="dddddd"/>
            </a:solidFill>
            <a:ln w="255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4" name="CustomShape 9"/>
            <p:cNvSpPr/>
            <p:nvPr/>
          </p:nvSpPr>
          <p:spPr>
            <a:xfrm>
              <a:off x="7795800" y="1953000"/>
              <a:ext cx="360" cy="5803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5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5" name="CustomShape 10"/>
            <p:cNvSpPr/>
            <p:nvPr/>
          </p:nvSpPr>
          <p:spPr>
            <a:xfrm>
              <a:off x="8141040" y="1953000"/>
              <a:ext cx="360" cy="5803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5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6" name="CustomShape 11"/>
            <p:cNvSpPr/>
            <p:nvPr/>
          </p:nvSpPr>
          <p:spPr>
            <a:xfrm>
              <a:off x="8486280" y="1953000"/>
              <a:ext cx="360" cy="5803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5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7" name="CustomShape 12"/>
            <p:cNvSpPr/>
            <p:nvPr/>
          </p:nvSpPr>
          <p:spPr>
            <a:xfrm>
              <a:off x="10298880" y="1953000"/>
              <a:ext cx="360" cy="5803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55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8" name="CustomShape 13"/>
          <p:cNvSpPr/>
          <p:nvPr/>
        </p:nvSpPr>
        <p:spPr>
          <a:xfrm>
            <a:off x="5504040" y="253440"/>
            <a:ext cx="3919320" cy="52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IN" sz="1910" spc="-1" strike="noStrike">
                <a:solidFill>
                  <a:srgbClr val="800000"/>
                </a:solidFill>
                <a:latin typeface="Arial"/>
                <a:ea typeface="Arial"/>
              </a:rPr>
              <a:t> </a:t>
            </a:r>
            <a:r>
              <a:rPr b="1" lang="en-IN" sz="1910" spc="-1" strike="noStrike">
                <a:solidFill>
                  <a:srgbClr val="800000"/>
                </a:solidFill>
                <a:latin typeface="Arial"/>
                <a:ea typeface="Arial"/>
              </a:rPr>
              <a:t>Array size should be a constant</a:t>
            </a:r>
            <a:endParaRPr b="0" lang="en-IN" sz="1910" spc="-1" strike="noStrike">
              <a:latin typeface="Arial"/>
            </a:endParaRPr>
          </a:p>
        </p:txBody>
      </p:sp>
      <p:sp>
        <p:nvSpPr>
          <p:cNvPr id="239" name="CustomShape 14"/>
          <p:cNvSpPr/>
          <p:nvPr/>
        </p:nvSpPr>
        <p:spPr>
          <a:xfrm flipH="1">
            <a:off x="2593440" y="794160"/>
            <a:ext cx="3540240" cy="138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rgbClr val="8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CustomShape 15"/>
          <p:cNvSpPr/>
          <p:nvPr/>
        </p:nvSpPr>
        <p:spPr>
          <a:xfrm>
            <a:off x="7646760" y="2685960"/>
            <a:ext cx="1964880" cy="4092840"/>
          </a:xfrm>
          <a:prstGeom prst="rect">
            <a:avLst/>
          </a:prstGeom>
          <a:solidFill>
            <a:srgbClr val="dce1ef"/>
          </a:solidFill>
          <a:ln w="1908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Data[0] = 0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Data[1] = 1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Data[2] = 2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Data[3] = 3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Data[4] = 4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Data[5] = 5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Data[6] = 6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Data[7] = 7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Data[8] = 8</a:t>
            </a:r>
            <a:endParaRPr b="0" lang="en-IN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52"/>
              </a:spcBef>
              <a:tabLst>
                <a:tab algn="l" pos="0"/>
              </a:tabLst>
            </a:pPr>
            <a:r>
              <a:rPr b="1" lang="en-IN" sz="1910" spc="-1" strike="noStrike">
                <a:solidFill>
                  <a:srgbClr val="000000"/>
                </a:solidFill>
                <a:latin typeface="Courier New"/>
                <a:ea typeface="Courier New"/>
              </a:rPr>
              <a:t>Data[9] = 9</a:t>
            </a:r>
            <a:endParaRPr b="0" lang="en-IN" sz="1910" spc="-1" strike="noStrike">
              <a:latin typeface="Arial"/>
            </a:endParaRPr>
          </a:p>
        </p:txBody>
      </p:sp>
      <p:sp>
        <p:nvSpPr>
          <p:cNvPr id="241" name="CustomShape 16"/>
          <p:cNvSpPr/>
          <p:nvPr/>
        </p:nvSpPr>
        <p:spPr>
          <a:xfrm>
            <a:off x="9730800" y="442404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IN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IN" sz="2290" spc="-1" strike="noStrike">
              <a:latin typeface="Arial"/>
            </a:endParaRPr>
          </a:p>
        </p:txBody>
      </p:sp>
      <p:sp>
        <p:nvSpPr>
          <p:cNvPr id="242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C9D40F0-F2A0-400C-B4B1-CE86D98DC736}" type="slidenum">
              <a:rPr b="1" lang="en-IN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IN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  <dc:description/>
  <dc:language>en-US</dc:language>
  <cp:lastModifiedBy/>
  <dcterms:modified xsi:type="dcterms:W3CDTF">2023-08-23T19:58:27Z</dcterms:modified>
  <cp:revision>109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