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12601575" cy="7200900"/>
  <p:notesSz cx="6858000" cy="9144000"/>
  <p:embeddedFontLst>
    <p:embeddedFont>
      <p:font typeface="Arial Black" panose="020B0A04020102020204" pitchFamily="34" charset="0"/>
      <p:regular r:id="rId43"/>
      <p:bold r:id="rId44"/>
    </p:embeddedFont>
    <p:embeddedFont>
      <p:font typeface="Arial Narrow" panose="020B0606020202030204" pitchFamily="34" charset="0"/>
      <p:regular r:id="rId45"/>
      <p:bold r:id="rId46"/>
      <p:italic r:id="rId47"/>
      <p:boldItalic r:id="rId48"/>
    </p:embeddedFont>
    <p:embeddedFont>
      <p:font typeface="Calibri" panose="020F0502020204030204" pitchFamily="34" charset="0"/>
      <p:regular r:id="rId49"/>
      <p:bold r:id="rId50"/>
      <p:italic r:id="rId51"/>
      <p:boldItalic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969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3" roundtripDataSignature="AMtx7mhfVRv4iejCGjDpqmNFbdamnoGE0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498" y="36"/>
      </p:cViewPr>
      <p:guideLst>
        <p:guide orient="horz" pos="2268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customschemas.google.com/relationships/presentationmetadata" Target="meta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28f4f0df31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218" name="Google Shape;218;g228f4f0df3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684213"/>
            <a:ext cx="59991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9" name="Google Shape;219;g228f4f0df31_0_0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67038" y="668338"/>
            <a:ext cx="3995737" cy="22844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5" name="Google Shape;235;p11:notes"/>
          <p:cNvSpPr txBox="1">
            <a:spLocks noGrp="1"/>
          </p:cNvSpPr>
          <p:nvPr>
            <p:ph type="body" idx="1"/>
          </p:nvPr>
        </p:nvSpPr>
        <p:spPr>
          <a:xfrm>
            <a:off x="1514475" y="3175000"/>
            <a:ext cx="6904038" cy="184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67038" y="668338"/>
            <a:ext cx="3995737" cy="22844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42" name="Google Shape;242;p12:notes"/>
          <p:cNvSpPr txBox="1">
            <a:spLocks noGrp="1"/>
          </p:cNvSpPr>
          <p:nvPr>
            <p:ph type="body" idx="1"/>
          </p:nvPr>
        </p:nvSpPr>
        <p:spPr>
          <a:xfrm>
            <a:off x="1514475" y="3175000"/>
            <a:ext cx="6904038" cy="184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228f4f0df3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g228f4f0df3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5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5" name="Google Shape;33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6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5" name="Google Shape;34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" name="Google Shape;42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4" name="Google Shape;49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sp>
        <p:nvSpPr>
          <p:cNvPr id="503" name="Google Shape;503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684213"/>
            <a:ext cx="59991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04" name="Google Shape;504;p24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5" cy="411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1" name="Google Shape;511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8" name="Google Shape;518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" name="Google Shape;528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8" name="Google Shape;578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5" name="Google Shape;585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" name="Google Shape;611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9" name="Google Shape;679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210" name="Google Shape;21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684213"/>
            <a:ext cx="59991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" name="Google Shape;211;p9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5" cy="4115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0"/>
          <p:cNvSpPr txBox="1">
            <a:spLocks noGrp="1"/>
          </p:cNvSpPr>
          <p:nvPr>
            <p:ph type="ftr" idx="11"/>
          </p:nvPr>
        </p:nvSpPr>
        <p:spPr>
          <a:xfrm>
            <a:off x="0" y="6800850"/>
            <a:ext cx="675798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0"/>
          <p:cNvSpPr/>
          <p:nvPr/>
        </p:nvSpPr>
        <p:spPr>
          <a:xfrm>
            <a:off x="-1" y="5088636"/>
            <a:ext cx="1334542" cy="21122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40"/>
          <p:cNvSpPr txBox="1">
            <a:spLocks noGrp="1"/>
          </p:cNvSpPr>
          <p:nvPr>
            <p:ph type="ctrTitle"/>
          </p:nvPr>
        </p:nvSpPr>
        <p:spPr>
          <a:xfrm>
            <a:off x="1728787" y="88011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  <a:defRPr sz="4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0"/>
          <p:cNvSpPr txBox="1">
            <a:spLocks noGrp="1"/>
          </p:cNvSpPr>
          <p:nvPr>
            <p:ph type="subTitle" idx="1"/>
          </p:nvPr>
        </p:nvSpPr>
        <p:spPr>
          <a:xfrm>
            <a:off x="1728787" y="2080260"/>
            <a:ext cx="8562499" cy="720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lvl="0" algn="l"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 b="1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ctr">
              <a:spcBef>
                <a:spcPts val="675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0"/>
          <p:cNvSpPr txBox="1">
            <a:spLocks noGrp="1"/>
          </p:cNvSpPr>
          <p:nvPr>
            <p:ph type="dt" idx="10"/>
          </p:nvPr>
        </p:nvSpPr>
        <p:spPr>
          <a:xfrm>
            <a:off x="9954577" y="6800850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0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40"/>
          <p:cNvSpPr/>
          <p:nvPr/>
        </p:nvSpPr>
        <p:spPr>
          <a:xfrm>
            <a:off x="12404674" y="0"/>
            <a:ext cx="196901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40"/>
          <p:cNvSpPr txBox="1">
            <a:spLocks noGrp="1"/>
          </p:cNvSpPr>
          <p:nvPr>
            <p:ph type="sldNum" idx="12"/>
          </p:nvPr>
        </p:nvSpPr>
        <p:spPr>
          <a:xfrm rot="-5400000"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" name="Google Shape;28;p40" descr="iit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875" y="6062489"/>
            <a:ext cx="1089512" cy="104316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40"/>
          <p:cNvSpPr/>
          <p:nvPr/>
        </p:nvSpPr>
        <p:spPr>
          <a:xfrm>
            <a:off x="-1" y="0"/>
            <a:ext cx="1334542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9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49"/>
          <p:cNvSpPr>
            <a:spLocks noGrp="1"/>
          </p:cNvSpPr>
          <p:nvPr>
            <p:ph type="pic" idx="2"/>
          </p:nvPr>
        </p:nvSpPr>
        <p:spPr>
          <a:xfrm>
            <a:off x="-1" y="0"/>
            <a:ext cx="12404334" cy="5088636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82" name="Google Shape;82;p49"/>
          <p:cNvSpPr txBox="1">
            <a:spLocks noGrp="1"/>
          </p:cNvSpPr>
          <p:nvPr>
            <p:ph type="body" idx="1"/>
          </p:nvPr>
        </p:nvSpPr>
        <p:spPr>
          <a:xfrm>
            <a:off x="630078" y="6000750"/>
            <a:ext cx="11236405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3" name="Google Shape;83;p49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49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49"/>
          <p:cNvSpPr txBox="1">
            <a:spLocks noGrp="1"/>
          </p:cNvSpPr>
          <p:nvPr>
            <p:ph type="title"/>
          </p:nvPr>
        </p:nvSpPr>
        <p:spPr>
          <a:xfrm>
            <a:off x="630078" y="5200650"/>
            <a:ext cx="11236405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 Narrow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49"/>
          <p:cNvSpPr/>
          <p:nvPr/>
        </p:nvSpPr>
        <p:spPr>
          <a:xfrm>
            <a:off x="12404674" y="0"/>
            <a:ext cx="196901" cy="508863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50"/>
          <p:cNvSpPr txBox="1">
            <a:spLocks noGrp="1"/>
          </p:cNvSpPr>
          <p:nvPr>
            <p:ph type="body" idx="1"/>
          </p:nvPr>
        </p:nvSpPr>
        <p:spPr>
          <a:xfrm rot="5400000">
            <a:off x="3749635" y="-1999415"/>
            <a:ext cx="5312331" cy="11551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50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50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50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1"/>
          <p:cNvSpPr txBox="1">
            <a:spLocks noGrp="1"/>
          </p:cNvSpPr>
          <p:nvPr>
            <p:ph type="title"/>
          </p:nvPr>
        </p:nvSpPr>
        <p:spPr>
          <a:xfrm rot="5400000">
            <a:off x="7481769" y="1942745"/>
            <a:ext cx="6144101" cy="2835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1"/>
          <p:cNvSpPr txBox="1">
            <a:spLocks noGrp="1"/>
          </p:cNvSpPr>
          <p:nvPr>
            <p:ph type="body" idx="1"/>
          </p:nvPr>
        </p:nvSpPr>
        <p:spPr>
          <a:xfrm rot="5400000">
            <a:off x="1706047" y="-787596"/>
            <a:ext cx="6144101" cy="8296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51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5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5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1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1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2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2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2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2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and Chart" type="txAndChart">
  <p:cSld name="TEXT_AND_CHAR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3"/>
          <p:cNvSpPr txBox="1">
            <a:spLocks noGrp="1"/>
          </p:cNvSpPr>
          <p:nvPr>
            <p:ph type="title"/>
          </p:nvPr>
        </p:nvSpPr>
        <p:spPr>
          <a:xfrm>
            <a:off x="420053" y="320040"/>
            <a:ext cx="11866483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43"/>
          <p:cNvSpPr txBox="1">
            <a:spLocks noGrp="1"/>
          </p:cNvSpPr>
          <p:nvPr>
            <p:ph type="body" idx="1"/>
          </p:nvPr>
        </p:nvSpPr>
        <p:spPr>
          <a:xfrm>
            <a:off x="420053" y="1360170"/>
            <a:ext cx="5828228" cy="5280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43"/>
          <p:cNvSpPr>
            <a:spLocks noGrp="1"/>
          </p:cNvSpPr>
          <p:nvPr>
            <p:ph type="chart" idx="2"/>
          </p:nvPr>
        </p:nvSpPr>
        <p:spPr>
          <a:xfrm>
            <a:off x="6458307" y="1360170"/>
            <a:ext cx="5828228" cy="5280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R="0" lvl="0" algn="l" rtl="0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spcBef>
                <a:spcPts val="675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R="0" lvl="2" algn="l" rtl="0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R="0" lvl="3" algn="l" rtl="0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R="0" lvl="4" algn="l" rtl="0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43"/>
          <p:cNvSpPr txBox="1">
            <a:spLocks noGrp="1"/>
          </p:cNvSpPr>
          <p:nvPr>
            <p:ph type="sldNum" idx="12"/>
          </p:nvPr>
        </p:nvSpPr>
        <p:spPr>
          <a:xfrm>
            <a:off x="11551444" y="6560820"/>
            <a:ext cx="735092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2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2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2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2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2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2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2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2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2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4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4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44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5"/>
          <p:cNvSpPr txBox="1">
            <a:spLocks noGrp="1"/>
          </p:cNvSpPr>
          <p:nvPr>
            <p:ph type="title"/>
          </p:nvPr>
        </p:nvSpPr>
        <p:spPr>
          <a:xfrm>
            <a:off x="630078" y="1520190"/>
            <a:ext cx="10711339" cy="453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 Narrow"/>
              <a:buNone/>
              <a:defRPr sz="9900" b="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5"/>
          <p:cNvSpPr txBox="1">
            <a:spLocks noGrp="1"/>
          </p:cNvSpPr>
          <p:nvPr>
            <p:ph type="body" idx="1"/>
          </p:nvPr>
        </p:nvSpPr>
        <p:spPr>
          <a:xfrm>
            <a:off x="630078" y="240031"/>
            <a:ext cx="10711339" cy="1120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marL="457200" lvl="0" indent="-22860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  <a:defRPr sz="2300"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45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45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p45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6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6"/>
          <p:cNvSpPr txBox="1">
            <a:spLocks noGrp="1"/>
          </p:cNvSpPr>
          <p:nvPr>
            <p:ph type="body" idx="1"/>
          </p:nvPr>
        </p:nvSpPr>
        <p:spPr>
          <a:xfrm>
            <a:off x="2247281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0050" algn="l"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marL="1371600" lvl="2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9" name="Google Shape;59;p46"/>
          <p:cNvSpPr txBox="1">
            <a:spLocks noGrp="1"/>
          </p:cNvSpPr>
          <p:nvPr>
            <p:ph type="body" idx="2"/>
          </p:nvPr>
        </p:nvSpPr>
        <p:spPr>
          <a:xfrm>
            <a:off x="7014877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0050" algn="l"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marL="1371600" lvl="2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0" name="Google Shape;60;p46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46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46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47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47"/>
          <p:cNvSpPr txBox="1">
            <a:spLocks noGrp="1"/>
          </p:cNvSpPr>
          <p:nvPr>
            <p:ph type="body" idx="1"/>
          </p:nvPr>
        </p:nvSpPr>
        <p:spPr>
          <a:xfrm>
            <a:off x="2243080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2300"/>
              <a:buNone/>
              <a:defRPr sz="2300" b="1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66" name="Google Shape;66;p47"/>
          <p:cNvSpPr txBox="1">
            <a:spLocks noGrp="1"/>
          </p:cNvSpPr>
          <p:nvPr>
            <p:ph type="body" idx="2"/>
          </p:nvPr>
        </p:nvSpPr>
        <p:spPr>
          <a:xfrm>
            <a:off x="2243080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marL="914400" lvl="1" indent="-374650" algn="l"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7" name="Google Shape;67;p47"/>
          <p:cNvSpPr txBox="1">
            <a:spLocks noGrp="1"/>
          </p:cNvSpPr>
          <p:nvPr>
            <p:ph type="body" idx="3"/>
          </p:nvPr>
        </p:nvSpPr>
        <p:spPr>
          <a:xfrm>
            <a:off x="7019077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2300"/>
              <a:buNone/>
              <a:defRPr sz="2300" b="1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68" name="Google Shape;68;p47"/>
          <p:cNvSpPr txBox="1">
            <a:spLocks noGrp="1"/>
          </p:cNvSpPr>
          <p:nvPr>
            <p:ph type="body" idx="4"/>
          </p:nvPr>
        </p:nvSpPr>
        <p:spPr>
          <a:xfrm>
            <a:off x="7019077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marL="914400" lvl="1" indent="-374650" algn="l"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9" name="Google Shape;69;p47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7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7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8"/>
          <p:cNvSpPr txBox="1">
            <a:spLocks noGrp="1"/>
          </p:cNvSpPr>
          <p:nvPr>
            <p:ph type="body" idx="1"/>
          </p:nvPr>
        </p:nvSpPr>
        <p:spPr>
          <a:xfrm>
            <a:off x="4926867" y="1680210"/>
            <a:ext cx="7044631" cy="470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1pPr>
            <a:lvl2pPr marL="914400" lvl="1" indent="-431800" algn="l">
              <a:spcBef>
                <a:spcPts val="675"/>
              </a:spcBef>
              <a:spcAft>
                <a:spcPts val="0"/>
              </a:spcAft>
              <a:buSzPts val="3200"/>
              <a:buChar char="•"/>
              <a:defRPr sz="3200"/>
            </a:lvl2pPr>
            <a:lvl3pPr marL="1371600" lvl="2" indent="-400050" algn="l">
              <a:spcBef>
                <a:spcPts val="540"/>
              </a:spcBef>
              <a:spcAft>
                <a:spcPts val="0"/>
              </a:spcAft>
              <a:buSzPts val="2700"/>
              <a:buChar char="•"/>
              <a:defRPr sz="2700"/>
            </a:lvl3pPr>
            <a:lvl4pPr marL="1828800" lvl="3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4pPr>
            <a:lvl5pPr marL="2286000" lvl="4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5pPr>
            <a:lvl6pPr marL="2743200" lvl="5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6pPr>
            <a:lvl7pPr marL="3200400" lvl="6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7pPr>
            <a:lvl8pPr marL="3657600" lvl="7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8pPr>
            <a:lvl9pPr marL="4114800" lvl="8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9pPr>
          </a:lstStyle>
          <a:p>
            <a:endParaRPr/>
          </a:p>
        </p:txBody>
      </p:sp>
      <p:sp>
        <p:nvSpPr>
          <p:cNvPr id="74" name="Google Shape;74;p48"/>
          <p:cNvSpPr txBox="1">
            <a:spLocks noGrp="1"/>
          </p:cNvSpPr>
          <p:nvPr>
            <p:ph type="body" idx="2"/>
          </p:nvPr>
        </p:nvSpPr>
        <p:spPr>
          <a:xfrm>
            <a:off x="630079" y="1680210"/>
            <a:ext cx="4145832" cy="470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5" name="Google Shape;75;p48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8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" name="Google Shape;78;p4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9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 sz="41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9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marR="0" lvl="0" indent="-228600" algn="l" rtl="0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marR="0" lvl="1" indent="-374650" algn="l" rtl="0">
              <a:spcBef>
                <a:spcPts val="675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marR="0" lvl="2" indent="-374650" algn="l" rtl="0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marR="0" lvl="3" indent="-374650" algn="l" rtl="0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marR="0" lvl="4" indent="-374650" algn="l" rtl="0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39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39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3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39"/>
          <p:cNvSpPr/>
          <p:nvPr/>
        </p:nvSpPr>
        <p:spPr>
          <a:xfrm>
            <a:off x="12404674" y="0"/>
            <a:ext cx="196901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39"/>
          <p:cNvSpPr/>
          <p:nvPr/>
        </p:nvSpPr>
        <p:spPr>
          <a:xfrm>
            <a:off x="12404674" y="1120140"/>
            <a:ext cx="196901" cy="60807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39"/>
          <p:cNvSpPr/>
          <p:nvPr/>
        </p:nvSpPr>
        <p:spPr>
          <a:xfrm>
            <a:off x="0" y="13335"/>
            <a:ext cx="420053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39"/>
          <p:cNvSpPr/>
          <p:nvPr/>
        </p:nvSpPr>
        <p:spPr>
          <a:xfrm>
            <a:off x="0" y="1120140"/>
            <a:ext cx="420053" cy="6094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"/>
          <p:cNvSpPr txBox="1">
            <a:spLocks noGrp="1"/>
          </p:cNvSpPr>
          <p:nvPr>
            <p:ph type="ctrTitle"/>
          </p:nvPr>
        </p:nvSpPr>
        <p:spPr>
          <a:xfrm>
            <a:off x="1728787" y="47625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</a:pPr>
            <a:r>
              <a:rPr lang="en-US"/>
              <a:t>RECURSION</a:t>
            </a:r>
            <a:endParaRPr/>
          </a:p>
        </p:txBody>
      </p:sp>
      <p:sp>
        <p:nvSpPr>
          <p:cNvPr id="105" name="Google Shape;105;p1"/>
          <p:cNvSpPr txBox="1">
            <a:spLocks noGrp="1"/>
          </p:cNvSpPr>
          <p:nvPr>
            <p:ph type="subTitle" idx="1"/>
          </p:nvPr>
        </p:nvSpPr>
        <p:spPr>
          <a:xfrm>
            <a:off x="1796177" y="1676400"/>
            <a:ext cx="8086010" cy="88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</a:pPr>
            <a:r>
              <a:rPr lang="en-US" cap="none"/>
              <a:t>CS10003: PROGRAMMING AND DATA STRUCTURES</a:t>
            </a:r>
            <a:endParaRPr cap="none"/>
          </a:p>
        </p:txBody>
      </p:sp>
      <p:sp>
        <p:nvSpPr>
          <p:cNvPr id="106" name="Google Shape;106;p1"/>
          <p:cNvSpPr txBox="1">
            <a:spLocks noGrp="1"/>
          </p:cNvSpPr>
          <p:nvPr>
            <p:ph type="ftr" idx="11"/>
          </p:nvPr>
        </p:nvSpPr>
        <p:spPr>
          <a:xfrm>
            <a:off x="1260158" y="6800850"/>
            <a:ext cx="545150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07" name="Google Shape;107;p1"/>
          <p:cNvSpPr txBox="1">
            <a:spLocks noGrp="1"/>
          </p:cNvSpPr>
          <p:nvPr>
            <p:ph type="sldNum" idx="12"/>
          </p:nvPr>
        </p:nvSpPr>
        <p:spPr>
          <a:xfrm rot="-5400000"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28f4f0df31_0_0"/>
          <p:cNvSpPr txBox="1">
            <a:spLocks noGrp="1"/>
          </p:cNvSpPr>
          <p:nvPr>
            <p:ph type="sldNum" idx="12"/>
          </p:nvPr>
        </p:nvSpPr>
        <p:spPr>
          <a:xfrm>
            <a:off x="9346168" y="6760846"/>
            <a:ext cx="16803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228f4f0df31_0_0"/>
          <p:cNvSpPr txBox="1">
            <a:spLocks noGrp="1"/>
          </p:cNvSpPr>
          <p:nvPr>
            <p:ph type="title"/>
          </p:nvPr>
        </p:nvSpPr>
        <p:spPr>
          <a:xfrm>
            <a:off x="514840" y="292879"/>
            <a:ext cx="11761500" cy="6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Example of tail recursion</a:t>
            </a:r>
            <a:endParaRPr/>
          </a:p>
        </p:txBody>
      </p:sp>
      <p:sp>
        <p:nvSpPr>
          <p:cNvPr id="223" name="Google Shape;223;g228f4f0df31_0_0"/>
          <p:cNvSpPr txBox="1">
            <a:spLocks noGrp="1"/>
          </p:cNvSpPr>
          <p:nvPr>
            <p:ph type="body" idx="1"/>
          </p:nvPr>
        </p:nvSpPr>
        <p:spPr>
          <a:xfrm>
            <a:off x="661975" y="1191450"/>
            <a:ext cx="4146900" cy="26592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0" anchor="t" anchorCtr="0">
            <a:normAutofit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2060"/>
                </a:solidFill>
              </a:rPr>
              <a:t>Not a tail recursion:</a:t>
            </a:r>
            <a:endParaRPr sz="2400">
              <a:solidFill>
                <a:srgbClr val="00206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None/>
            </a:pPr>
            <a:r>
              <a:rPr lang="en-US" sz="2000"/>
              <a:t>int sum1 ( int n )</a:t>
            </a: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None/>
            </a:pPr>
            <a:r>
              <a:rPr lang="en-US" sz="2000"/>
              <a:t>{</a:t>
            </a: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None/>
            </a:pPr>
            <a:r>
              <a:rPr lang="en-US" sz="2000"/>
              <a:t>	if (n == 0) return 0;</a:t>
            </a: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None/>
            </a:pPr>
            <a:r>
              <a:rPr lang="en-US" sz="2000"/>
              <a:t>	return </a:t>
            </a:r>
            <a:r>
              <a:rPr lang="en-US" sz="2000">
                <a:solidFill>
                  <a:srgbClr val="FF0000"/>
                </a:solidFill>
              </a:rPr>
              <a:t>n +</a:t>
            </a:r>
            <a:r>
              <a:rPr lang="en-US" sz="2000"/>
              <a:t> sum1(n–1);</a:t>
            </a: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None/>
            </a:pPr>
            <a:r>
              <a:rPr lang="en-US" sz="2000"/>
              <a:t>}</a:t>
            </a:r>
            <a:endParaRPr sz="2000"/>
          </a:p>
        </p:txBody>
      </p:sp>
      <p:sp>
        <p:nvSpPr>
          <p:cNvPr id="224" name="Google Shape;224;g228f4f0df31_0_0"/>
          <p:cNvSpPr txBox="1"/>
          <p:nvPr/>
        </p:nvSpPr>
        <p:spPr>
          <a:xfrm>
            <a:off x="6808175" y="1378900"/>
            <a:ext cx="5172810" cy="5541300"/>
          </a:xfrm>
          <a:prstGeom prst="rect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Call from main() as:</a:t>
            </a:r>
            <a:endParaRPr sz="2400" b="1">
              <a:solidFill>
                <a:srgbClr val="00206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scanf(“%d”, &amp;N);</a:t>
            </a: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s = sum2(N, </a:t>
            </a:r>
            <a:r>
              <a:rPr lang="en-US" sz="2000" b="1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0</a:t>
            </a: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);</a:t>
            </a: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Equivalent iterative function:</a:t>
            </a:r>
            <a:endParaRPr sz="2400" b="1">
              <a:solidFill>
                <a:srgbClr val="00206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int sum3 ( int n )</a:t>
            </a: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	int </a:t>
            </a:r>
            <a:r>
              <a:rPr lang="en-US" sz="2000" b="1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partialsum = 0</a:t>
            </a: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;</a:t>
            </a: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	while (n &gt; 0) {</a:t>
            </a: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		</a:t>
            </a:r>
            <a:r>
              <a:rPr lang="en-US" sz="2000" b="1">
                <a:solidFill>
                  <a:srgbClr val="FF00FF"/>
                </a:solidFill>
                <a:latin typeface="Arial Narrow"/>
                <a:ea typeface="Arial Narrow"/>
                <a:cs typeface="Arial Narrow"/>
                <a:sym typeface="Arial Narrow"/>
              </a:rPr>
              <a:t>partialsum = n + partialsum</a:t>
            </a: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;</a:t>
            </a: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		</a:t>
            </a:r>
            <a:r>
              <a:rPr lang="en-US" sz="2000" b="1">
                <a:solidFill>
                  <a:srgbClr val="FF9900"/>
                </a:solidFill>
                <a:latin typeface="Arial Narrow"/>
                <a:ea typeface="Arial Narrow"/>
                <a:cs typeface="Arial Narrow"/>
                <a:sym typeface="Arial Narrow"/>
              </a:rPr>
              <a:t>n = n – 1</a:t>
            </a: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;</a:t>
            </a: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	}</a:t>
            </a: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	return </a:t>
            </a:r>
            <a:r>
              <a:rPr lang="en-US" sz="2000" b="1">
                <a:solidFill>
                  <a:srgbClr val="38761D"/>
                </a:solidFill>
                <a:latin typeface="Arial Narrow"/>
                <a:ea typeface="Arial Narrow"/>
                <a:cs typeface="Arial Narrow"/>
                <a:sym typeface="Arial Narrow"/>
              </a:rPr>
              <a:t>partialsum</a:t>
            </a: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;</a:t>
            </a: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</p:txBody>
      </p:sp>
      <p:cxnSp>
        <p:nvCxnSpPr>
          <p:cNvPr id="225" name="Google Shape;225;g228f4f0df31_0_0"/>
          <p:cNvCxnSpPr>
            <a:cxnSpLocks/>
          </p:cNvCxnSpPr>
          <p:nvPr/>
        </p:nvCxnSpPr>
        <p:spPr>
          <a:xfrm flipV="1">
            <a:off x="5411372" y="3891600"/>
            <a:ext cx="1285753" cy="971132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26" name="Google Shape;226;g228f4f0df31_0_0"/>
          <p:cNvSpPr txBox="1"/>
          <p:nvPr/>
        </p:nvSpPr>
        <p:spPr>
          <a:xfrm>
            <a:off x="661974" y="4042990"/>
            <a:ext cx="4638348" cy="3062362"/>
          </a:xfrm>
          <a:prstGeom prst="rect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0" anchor="t" anchorCtr="0">
            <a:spAutoFit/>
          </a:bodyPr>
          <a:lstStyle/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b="1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Tail recursion:</a:t>
            </a:r>
            <a:endParaRPr sz="2400" b="1">
              <a:solidFill>
                <a:srgbClr val="00206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sum2 ( int </a:t>
            </a:r>
            <a:r>
              <a:rPr lang="en-US" sz="2000" b="1">
                <a:solidFill>
                  <a:srgbClr val="FF6600"/>
                </a:solidFill>
                <a:latin typeface="Arial Narrow"/>
                <a:ea typeface="Arial Narrow"/>
                <a:cs typeface="Arial Narrow"/>
                <a:sym typeface="Arial Narrow"/>
              </a:rPr>
              <a:t>n</a:t>
            </a: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, int </a:t>
            </a:r>
            <a:r>
              <a:rPr lang="en-US" sz="2000" b="1">
                <a:solidFill>
                  <a:srgbClr val="FF00FF"/>
                </a:solidFill>
                <a:latin typeface="Arial Narrow"/>
                <a:ea typeface="Arial Narrow"/>
                <a:cs typeface="Arial Narrow"/>
                <a:sym typeface="Arial Narrow"/>
              </a:rPr>
              <a:t>partialsum</a:t>
            </a: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)</a:t>
            </a:r>
            <a:endParaRPr sz="20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 sz="20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if (n == 0) return </a:t>
            </a:r>
            <a:r>
              <a:rPr lang="en-US" sz="2000" b="1">
                <a:solidFill>
                  <a:srgbClr val="38761D"/>
                </a:solidFill>
                <a:latin typeface="Arial Narrow"/>
                <a:ea typeface="Arial Narrow"/>
                <a:cs typeface="Arial Narrow"/>
                <a:sym typeface="Arial Narrow"/>
              </a:rPr>
              <a:t>partialsum</a:t>
            </a: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;</a:t>
            </a:r>
            <a:endParaRPr sz="20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return sum2(</a:t>
            </a:r>
            <a:r>
              <a:rPr lang="en-US" sz="2000" b="1">
                <a:solidFill>
                  <a:srgbClr val="FF6600"/>
                </a:solidFill>
                <a:latin typeface="Arial Narrow"/>
                <a:ea typeface="Arial Narrow"/>
                <a:cs typeface="Arial Narrow"/>
                <a:sym typeface="Arial Narrow"/>
              </a:rPr>
              <a:t>n – 1</a:t>
            </a: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, </a:t>
            </a:r>
            <a:r>
              <a:rPr lang="en-US" sz="2000" b="1">
                <a:solidFill>
                  <a:srgbClr val="FF00FF"/>
                </a:solidFill>
                <a:latin typeface="Arial Narrow"/>
                <a:ea typeface="Arial Narrow"/>
                <a:cs typeface="Arial Narrow"/>
                <a:sym typeface="Arial Narrow"/>
              </a:rPr>
              <a:t>n + partialsum</a:t>
            </a: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);</a:t>
            </a:r>
            <a:endParaRPr sz="20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sz="20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Important things to remember</a:t>
            </a:r>
            <a:endParaRPr/>
          </a:p>
        </p:txBody>
      </p:sp>
      <p:sp>
        <p:nvSpPr>
          <p:cNvPr id="232" name="Google Shape;232;p10"/>
          <p:cNvSpPr txBox="1">
            <a:spLocks noGrp="1"/>
          </p:cNvSpPr>
          <p:nvPr>
            <p:ph type="body" idx="4294967295"/>
          </p:nvPr>
        </p:nvSpPr>
        <p:spPr>
          <a:xfrm>
            <a:off x="662125" y="1514400"/>
            <a:ext cx="11624400" cy="50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 lnSpcReduction="1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/>
              <a:t>Think how the current problem can be solved if you can solve exactly the same problem on one or more smaller instance(s). </a:t>
            </a:r>
            <a:endParaRPr/>
          </a:p>
          <a:p>
            <a:pPr marL="342900" lvl="0" indent="-342900" algn="l" rtl="0">
              <a:spcBef>
                <a:spcPts val="1075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US" sz="2000"/>
              <a:t>Do NOT think how the problem will be solved on smaller instances, just call the function recursively and assume that the recursive calls do their jobs correctly.</a:t>
            </a:r>
            <a:endParaRPr sz="2000"/>
          </a:p>
          <a:p>
            <a:pPr marL="342900" lvl="0" indent="-342900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Do NOT forget to include the base cases to solve the problem on </a:t>
            </a:r>
            <a:r>
              <a:rPr lang="en-US" sz="2000" i="1"/>
              <a:t>smallest</a:t>
            </a:r>
            <a:r>
              <a:rPr lang="en-US" sz="2000"/>
              <a:t> instances.</a:t>
            </a:r>
            <a:endParaRPr sz="2000"/>
          </a:p>
          <a:p>
            <a:pPr marL="342900" lvl="0" indent="-342900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This is basically mathematical induction applied to programming.</a:t>
            </a:r>
            <a:endParaRPr sz="2000"/>
          </a:p>
          <a:p>
            <a:pPr marL="342900" lvl="0" indent="-21590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  <a:p>
            <a:pPr marL="342900" lvl="0" indent="-21590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  <a:p>
            <a:pPr marL="342900" lvl="0" indent="-34290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When you write a recursive function</a:t>
            </a:r>
            <a:endParaRPr/>
          </a:p>
          <a:p>
            <a:pPr marL="1285875" lvl="2" indent="-257175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First, write the terminating/base condition</a:t>
            </a:r>
            <a:endParaRPr/>
          </a:p>
          <a:p>
            <a:pPr marL="1285875" lvl="2" indent="-257175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Then, write the rest of the function</a:t>
            </a:r>
            <a:endParaRPr/>
          </a:p>
          <a:p>
            <a:pPr marL="1285875" lvl="2" indent="-257175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Always double-check that you have both</a:t>
            </a:r>
            <a:endParaRPr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191"/>
              <a:t>Example: Sum of Squares</a:t>
            </a:r>
            <a:endParaRPr/>
          </a:p>
        </p:txBody>
      </p:sp>
      <p:sp>
        <p:nvSpPr>
          <p:cNvPr id="238" name="Google Shape;238;p11"/>
          <p:cNvSpPr txBox="1">
            <a:spLocks noGrp="1"/>
          </p:cNvSpPr>
          <p:nvPr>
            <p:ph type="sldNum" idx="4294967295"/>
          </p:nvPr>
        </p:nvSpPr>
        <p:spPr>
          <a:xfrm>
            <a:off x="0" y="6800850"/>
            <a:ext cx="7666038" cy="31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12</a:t>
            </a:fld>
            <a:endParaRPr sz="1238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39" name="Google Shape;239;p11"/>
          <p:cNvSpPr txBox="1"/>
          <p:nvPr/>
        </p:nvSpPr>
        <p:spPr>
          <a:xfrm>
            <a:off x="814387" y="1243652"/>
            <a:ext cx="10972800" cy="4713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SzPts val="1400"/>
              <a:buFont typeface="Noto Sans Symbols"/>
              <a:buNone/>
            </a:pPr>
            <a:r>
              <a:rPr lang="en-US" sz="2000" b="1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rPr>
              <a:t>Write a function that takes two integers m and n as arguments, and computes and returns the sum of squares of every integer in the range [m:n], both inclusive.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FF33"/>
              </a:buClr>
              <a:buSzPts val="1400"/>
              <a:buFont typeface="Noto Sans Symbols"/>
              <a:buNone/>
            </a:pPr>
            <a:endParaRPr sz="2000" b="1">
              <a:solidFill>
                <a:srgbClr val="7030A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FF33"/>
              </a:buClr>
              <a:buSzPts val="1400"/>
              <a:buFont typeface="Noto Sans Symbols"/>
              <a:buNone/>
            </a:pPr>
            <a:endParaRPr sz="20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FF33"/>
              </a:buClr>
              <a:buSzPts val="1400"/>
              <a:buFont typeface="Noto Sans Symbols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sumSquares (int m, int n)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FF33"/>
              </a:buClr>
              <a:buSzPts val="1400"/>
              <a:buFont typeface="Noto Sans Symbols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{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FF33"/>
              </a:buClr>
              <a:buSzPts val="1400"/>
              <a:buFont typeface="Noto Sans Symbols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int middle 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FF33"/>
              </a:buClr>
              <a:buSzPts val="1400"/>
              <a:buFont typeface="Noto Sans Symbols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if (m == n) return(m*m);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FF33"/>
              </a:buClr>
              <a:buSzPts val="1400"/>
              <a:buFont typeface="Noto Sans Symbols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else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FF33"/>
              </a:buClr>
              <a:buSzPts val="1400"/>
              <a:buFont typeface="Noto Sans Symbols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{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FF33"/>
              </a:buClr>
              <a:buSzPts val="1400"/>
              <a:buFont typeface="Noto Sans Symbols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middle = (m+n)/2;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FF33"/>
              </a:buClr>
              <a:buSzPts val="1400"/>
              <a:buFont typeface="Noto Sans Symbols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return (sumSquares(m,middle)  + sumSquares(middle+1,n));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FF33"/>
              </a:buClr>
              <a:buSzPts val="1400"/>
              <a:buFont typeface="Noto Sans Symbols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}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CCFF33"/>
              </a:buClr>
              <a:buSzPts val="1400"/>
              <a:buFont typeface="Noto Sans Symbols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sz="20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2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</a:pPr>
            <a:r>
              <a:rPr lang="en-US"/>
              <a:t>Annotated Call Tree</a:t>
            </a:r>
            <a:endParaRPr/>
          </a:p>
        </p:txBody>
      </p:sp>
      <p:sp>
        <p:nvSpPr>
          <p:cNvPr id="245" name="Google Shape;245;p12"/>
          <p:cNvSpPr txBox="1">
            <a:spLocks noGrp="1"/>
          </p:cNvSpPr>
          <p:nvPr>
            <p:ph type="sldNum" idx="4294967295"/>
          </p:nvPr>
        </p:nvSpPr>
        <p:spPr>
          <a:xfrm>
            <a:off x="4698570" y="6800647"/>
            <a:ext cx="7666038" cy="31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fld id="{00000000-1234-1234-1234-123412341234}" type="slidenum">
              <a:rPr lang="en-US"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13</a:t>
            </a:fld>
            <a:endParaRPr sz="18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grpSp>
        <p:nvGrpSpPr>
          <p:cNvPr id="246" name="Google Shape;246;p12"/>
          <p:cNvGrpSpPr/>
          <p:nvPr/>
        </p:nvGrpSpPr>
        <p:grpSpPr>
          <a:xfrm>
            <a:off x="525065" y="1855388"/>
            <a:ext cx="8985247" cy="4969228"/>
            <a:chOff x="1585877" y="1956734"/>
            <a:chExt cx="8985247" cy="4969228"/>
          </a:xfrm>
        </p:grpSpPr>
        <p:sp>
          <p:nvSpPr>
            <p:cNvPr id="247" name="Google Shape;247;p12"/>
            <p:cNvSpPr txBox="1"/>
            <p:nvPr/>
          </p:nvSpPr>
          <p:spPr>
            <a:xfrm>
              <a:off x="5355689" y="2296970"/>
              <a:ext cx="1633460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sumSquares(5,10)</a:t>
              </a:r>
              <a:endParaRPr/>
            </a:p>
          </p:txBody>
        </p:sp>
        <p:sp>
          <p:nvSpPr>
            <p:cNvPr id="248" name="Google Shape;248;p12"/>
            <p:cNvSpPr/>
            <p:nvPr/>
          </p:nvSpPr>
          <p:spPr>
            <a:xfrm>
              <a:off x="5299739" y="2310580"/>
              <a:ext cx="2237995" cy="353845"/>
            </a:xfrm>
            <a:prstGeom prst="roundRect">
              <a:avLst>
                <a:gd name="adj" fmla="val 426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49" name="Google Shape;249;p12"/>
            <p:cNvSpPr txBox="1"/>
            <p:nvPr/>
          </p:nvSpPr>
          <p:spPr>
            <a:xfrm>
              <a:off x="5355689" y="2296970"/>
              <a:ext cx="1633460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sumSquares(5,10)</a:t>
              </a:r>
              <a:endParaRPr/>
            </a:p>
          </p:txBody>
        </p:sp>
        <p:sp>
          <p:nvSpPr>
            <p:cNvPr id="250" name="Google Shape;250;p12"/>
            <p:cNvSpPr/>
            <p:nvPr/>
          </p:nvSpPr>
          <p:spPr>
            <a:xfrm>
              <a:off x="5299739" y="2310580"/>
              <a:ext cx="2237995" cy="353845"/>
            </a:xfrm>
            <a:prstGeom prst="roundRect">
              <a:avLst>
                <a:gd name="adj" fmla="val 426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51" name="Google Shape;251;p12"/>
            <p:cNvSpPr txBox="1"/>
            <p:nvPr/>
          </p:nvSpPr>
          <p:spPr>
            <a:xfrm>
              <a:off x="3527489" y="3360018"/>
              <a:ext cx="15276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sumSquares(5,7)</a:t>
              </a:r>
              <a:endParaRPr/>
            </a:p>
          </p:txBody>
        </p:sp>
        <p:sp>
          <p:nvSpPr>
            <p:cNvPr id="252" name="Google Shape;252;p12"/>
            <p:cNvSpPr/>
            <p:nvPr/>
          </p:nvSpPr>
          <p:spPr>
            <a:xfrm>
              <a:off x="3442808" y="3360018"/>
              <a:ext cx="2237995" cy="353845"/>
            </a:xfrm>
            <a:prstGeom prst="roundRect">
              <a:avLst>
                <a:gd name="adj" fmla="val 426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53" name="Google Shape;253;p12"/>
            <p:cNvSpPr txBox="1"/>
            <p:nvPr/>
          </p:nvSpPr>
          <p:spPr>
            <a:xfrm>
              <a:off x="6929847" y="3317677"/>
              <a:ext cx="1633460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sumSquares(5,10)</a:t>
              </a:r>
              <a:endParaRPr/>
            </a:p>
          </p:txBody>
        </p:sp>
        <p:sp>
          <p:nvSpPr>
            <p:cNvPr id="254" name="Google Shape;254;p12"/>
            <p:cNvSpPr/>
            <p:nvPr/>
          </p:nvSpPr>
          <p:spPr>
            <a:xfrm>
              <a:off x="6872384" y="3331287"/>
              <a:ext cx="2237995" cy="353845"/>
            </a:xfrm>
            <a:prstGeom prst="roundRect">
              <a:avLst>
                <a:gd name="adj" fmla="val 426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55" name="Google Shape;255;p12"/>
            <p:cNvSpPr txBox="1"/>
            <p:nvPr/>
          </p:nvSpPr>
          <p:spPr>
            <a:xfrm>
              <a:off x="6929847" y="3317677"/>
              <a:ext cx="1633460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sumSquares(8,10)</a:t>
              </a:r>
              <a:endParaRPr/>
            </a:p>
          </p:txBody>
        </p:sp>
        <p:sp>
          <p:nvSpPr>
            <p:cNvPr id="256" name="Google Shape;256;p12"/>
            <p:cNvSpPr/>
            <p:nvPr/>
          </p:nvSpPr>
          <p:spPr>
            <a:xfrm>
              <a:off x="6872384" y="3331287"/>
              <a:ext cx="2237995" cy="353845"/>
            </a:xfrm>
            <a:prstGeom prst="roundRect">
              <a:avLst>
                <a:gd name="adj" fmla="val 426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57" name="Google Shape;257;p12"/>
            <p:cNvSpPr txBox="1"/>
            <p:nvPr/>
          </p:nvSpPr>
          <p:spPr>
            <a:xfrm>
              <a:off x="1741629" y="4522868"/>
              <a:ext cx="15276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82"/>
                <a:buFont typeface="Arial"/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sumSquares(5,6)</a:t>
              </a:r>
              <a:endParaRPr/>
            </a:p>
          </p:txBody>
        </p:sp>
        <p:sp>
          <p:nvSpPr>
            <p:cNvPr id="258" name="Google Shape;258;p12"/>
            <p:cNvSpPr/>
            <p:nvPr/>
          </p:nvSpPr>
          <p:spPr>
            <a:xfrm>
              <a:off x="1726507" y="4494137"/>
              <a:ext cx="1869028" cy="367455"/>
            </a:xfrm>
            <a:prstGeom prst="roundRect">
              <a:avLst>
                <a:gd name="adj" fmla="val 407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59" name="Google Shape;259;p12"/>
            <p:cNvSpPr txBox="1"/>
            <p:nvPr/>
          </p:nvSpPr>
          <p:spPr>
            <a:xfrm>
              <a:off x="4150499" y="4509258"/>
              <a:ext cx="15276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82"/>
                <a:buFont typeface="Arial"/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sumSquares(7,7)</a:t>
              </a:r>
              <a:endParaRPr/>
            </a:p>
          </p:txBody>
        </p:sp>
        <p:sp>
          <p:nvSpPr>
            <p:cNvPr id="260" name="Google Shape;260;p12"/>
            <p:cNvSpPr/>
            <p:nvPr/>
          </p:nvSpPr>
          <p:spPr>
            <a:xfrm>
              <a:off x="4065818" y="4480527"/>
              <a:ext cx="1899271" cy="325114"/>
            </a:xfrm>
            <a:prstGeom prst="roundRect">
              <a:avLst>
                <a:gd name="adj" fmla="val 46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61" name="Google Shape;261;p12"/>
            <p:cNvSpPr txBox="1"/>
            <p:nvPr/>
          </p:nvSpPr>
          <p:spPr>
            <a:xfrm>
              <a:off x="6291715" y="4495649"/>
              <a:ext cx="15276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82"/>
                <a:buFont typeface="Arial"/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sumSquares(8,9)</a:t>
              </a:r>
              <a:endParaRPr/>
            </a:p>
          </p:txBody>
        </p:sp>
        <p:sp>
          <p:nvSpPr>
            <p:cNvPr id="262" name="Google Shape;262;p12"/>
            <p:cNvSpPr/>
            <p:nvPr/>
          </p:nvSpPr>
          <p:spPr>
            <a:xfrm>
              <a:off x="6278105" y="4466918"/>
              <a:ext cx="1869028" cy="367455"/>
            </a:xfrm>
            <a:prstGeom prst="roundRect">
              <a:avLst>
                <a:gd name="adj" fmla="val 407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63" name="Google Shape;263;p12"/>
            <p:cNvSpPr txBox="1"/>
            <p:nvPr/>
          </p:nvSpPr>
          <p:spPr>
            <a:xfrm>
              <a:off x="8432932" y="4482039"/>
              <a:ext cx="1739259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82"/>
                <a:buFont typeface="Arial"/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sumSquares(10,10)</a:t>
              </a:r>
              <a:endParaRPr/>
            </a:p>
          </p:txBody>
        </p:sp>
        <p:sp>
          <p:nvSpPr>
            <p:cNvPr id="264" name="Google Shape;264;p12"/>
            <p:cNvSpPr/>
            <p:nvPr/>
          </p:nvSpPr>
          <p:spPr>
            <a:xfrm>
              <a:off x="8417810" y="4453309"/>
              <a:ext cx="2153314" cy="423404"/>
            </a:xfrm>
            <a:prstGeom prst="roundRect">
              <a:avLst>
                <a:gd name="adj" fmla="val 356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65" name="Google Shape;265;p12"/>
            <p:cNvSpPr txBox="1"/>
            <p:nvPr/>
          </p:nvSpPr>
          <p:spPr>
            <a:xfrm>
              <a:off x="1599486" y="5856592"/>
              <a:ext cx="15276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72"/>
                <a:buFont typeface="Arial"/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sumSquares(5,5)</a:t>
              </a:r>
              <a:endParaRPr/>
            </a:p>
          </p:txBody>
        </p:sp>
        <p:sp>
          <p:nvSpPr>
            <p:cNvPr id="266" name="Google Shape;266;p12"/>
            <p:cNvSpPr/>
            <p:nvPr/>
          </p:nvSpPr>
          <p:spPr>
            <a:xfrm>
              <a:off x="1585877" y="5827861"/>
              <a:ext cx="1628595" cy="323602"/>
            </a:xfrm>
            <a:prstGeom prst="roundRect">
              <a:avLst>
                <a:gd name="adj" fmla="val 46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67" name="Google Shape;267;p12"/>
            <p:cNvSpPr txBox="1"/>
            <p:nvPr/>
          </p:nvSpPr>
          <p:spPr>
            <a:xfrm>
              <a:off x="3527489" y="5827861"/>
              <a:ext cx="15276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72"/>
                <a:buFont typeface="Arial"/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sumSquares(6,6)</a:t>
              </a:r>
              <a:endParaRPr/>
            </a:p>
          </p:txBody>
        </p:sp>
        <p:sp>
          <p:nvSpPr>
            <p:cNvPr id="268" name="Google Shape;268;p12"/>
            <p:cNvSpPr/>
            <p:nvPr/>
          </p:nvSpPr>
          <p:spPr>
            <a:xfrm>
              <a:off x="3513879" y="5799130"/>
              <a:ext cx="1628595" cy="323602"/>
            </a:xfrm>
            <a:prstGeom prst="roundRect">
              <a:avLst>
                <a:gd name="adj" fmla="val 46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69" name="Google Shape;269;p12"/>
            <p:cNvSpPr txBox="1"/>
            <p:nvPr/>
          </p:nvSpPr>
          <p:spPr>
            <a:xfrm>
              <a:off x="5540172" y="5827861"/>
              <a:ext cx="15276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72"/>
                <a:buFont typeface="Arial"/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sumSquares(8,8)</a:t>
              </a:r>
              <a:endParaRPr/>
            </a:p>
          </p:txBody>
        </p:sp>
        <p:sp>
          <p:nvSpPr>
            <p:cNvPr id="270" name="Google Shape;270;p12"/>
            <p:cNvSpPr/>
            <p:nvPr/>
          </p:nvSpPr>
          <p:spPr>
            <a:xfrm>
              <a:off x="5526563" y="5799130"/>
              <a:ext cx="1628595" cy="323602"/>
            </a:xfrm>
            <a:prstGeom prst="roundRect">
              <a:avLst>
                <a:gd name="adj" fmla="val 46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71" name="Google Shape;271;p12"/>
            <p:cNvSpPr txBox="1"/>
            <p:nvPr/>
          </p:nvSpPr>
          <p:spPr>
            <a:xfrm>
              <a:off x="7454565" y="5812739"/>
              <a:ext cx="15276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72"/>
                <a:buFont typeface="Arial"/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sumSquares(9,9)</a:t>
              </a:r>
              <a:endParaRPr/>
            </a:p>
          </p:txBody>
        </p:sp>
        <p:sp>
          <p:nvSpPr>
            <p:cNvPr id="272" name="Google Shape;272;p12"/>
            <p:cNvSpPr/>
            <p:nvPr/>
          </p:nvSpPr>
          <p:spPr>
            <a:xfrm>
              <a:off x="7440956" y="5785520"/>
              <a:ext cx="1628595" cy="323602"/>
            </a:xfrm>
            <a:prstGeom prst="roundRect">
              <a:avLst>
                <a:gd name="adj" fmla="val 463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cxnSp>
          <p:nvCxnSpPr>
            <p:cNvPr id="273" name="Google Shape;273;p12"/>
            <p:cNvCxnSpPr/>
            <p:nvPr/>
          </p:nvCxnSpPr>
          <p:spPr>
            <a:xfrm flipH="1">
              <a:off x="4675217" y="2664424"/>
              <a:ext cx="1332212" cy="695593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4" name="Google Shape;274;p12"/>
            <p:cNvCxnSpPr/>
            <p:nvPr/>
          </p:nvCxnSpPr>
          <p:spPr>
            <a:xfrm>
              <a:off x="6674291" y="2679546"/>
              <a:ext cx="1091779" cy="66686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5" name="Google Shape;275;p12"/>
            <p:cNvCxnSpPr/>
            <p:nvPr/>
          </p:nvCxnSpPr>
          <p:spPr>
            <a:xfrm flipH="1">
              <a:off x="2789556" y="3742595"/>
              <a:ext cx="1418405" cy="75154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6" name="Google Shape;276;p12"/>
            <p:cNvCxnSpPr/>
            <p:nvPr/>
          </p:nvCxnSpPr>
          <p:spPr>
            <a:xfrm rot="10800000">
              <a:off x="4448393" y="3713863"/>
              <a:ext cx="780274" cy="766665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7" name="Google Shape;277;p12"/>
            <p:cNvCxnSpPr/>
            <p:nvPr/>
          </p:nvCxnSpPr>
          <p:spPr>
            <a:xfrm flipH="1">
              <a:off x="7070477" y="3700254"/>
              <a:ext cx="595791" cy="75154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8" name="Google Shape;278;p12"/>
            <p:cNvCxnSpPr/>
            <p:nvPr/>
          </p:nvCxnSpPr>
          <p:spPr>
            <a:xfrm>
              <a:off x="8177377" y="3700254"/>
              <a:ext cx="1176460" cy="75154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9" name="Google Shape;279;p12"/>
            <p:cNvCxnSpPr/>
            <p:nvPr/>
          </p:nvCxnSpPr>
          <p:spPr>
            <a:xfrm flipH="1">
              <a:off x="2024403" y="4876713"/>
              <a:ext cx="382576" cy="936026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0" name="Google Shape;280;p12"/>
            <p:cNvCxnSpPr/>
            <p:nvPr/>
          </p:nvCxnSpPr>
          <p:spPr>
            <a:xfrm>
              <a:off x="2831896" y="4876714"/>
              <a:ext cx="1177971" cy="920904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1" name="Google Shape;281;p12"/>
            <p:cNvCxnSpPr/>
            <p:nvPr/>
          </p:nvCxnSpPr>
          <p:spPr>
            <a:xfrm flipH="1">
              <a:off x="6376396" y="4834372"/>
              <a:ext cx="567059" cy="949636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2" name="Google Shape;282;p12"/>
            <p:cNvCxnSpPr/>
            <p:nvPr/>
          </p:nvCxnSpPr>
          <p:spPr>
            <a:xfrm>
              <a:off x="7481784" y="4834373"/>
              <a:ext cx="680471" cy="963245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83" name="Google Shape;283;p12"/>
            <p:cNvSpPr txBox="1"/>
            <p:nvPr/>
          </p:nvSpPr>
          <p:spPr>
            <a:xfrm>
              <a:off x="6149572" y="1956734"/>
              <a:ext cx="317395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355</a:t>
              </a:r>
              <a:endParaRPr/>
            </a:p>
          </p:txBody>
        </p:sp>
        <p:sp>
          <p:nvSpPr>
            <p:cNvPr id="284" name="Google Shape;284;p12"/>
            <p:cNvSpPr txBox="1"/>
            <p:nvPr/>
          </p:nvSpPr>
          <p:spPr>
            <a:xfrm>
              <a:off x="3979625" y="3033392"/>
              <a:ext cx="562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 dirty="0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110</a:t>
              </a:r>
              <a:endParaRPr dirty="0"/>
            </a:p>
          </p:txBody>
        </p:sp>
        <p:sp>
          <p:nvSpPr>
            <p:cNvPr id="285" name="Google Shape;285;p12"/>
            <p:cNvSpPr txBox="1"/>
            <p:nvPr/>
          </p:nvSpPr>
          <p:spPr>
            <a:xfrm>
              <a:off x="2322298" y="4140291"/>
              <a:ext cx="2115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61</a:t>
              </a:r>
              <a:endParaRPr/>
            </a:p>
          </p:txBody>
        </p:sp>
        <p:sp>
          <p:nvSpPr>
            <p:cNvPr id="286" name="Google Shape;286;p12"/>
            <p:cNvSpPr txBox="1"/>
            <p:nvPr/>
          </p:nvSpPr>
          <p:spPr>
            <a:xfrm>
              <a:off x="4490734" y="4125170"/>
              <a:ext cx="2115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49</a:t>
              </a:r>
              <a:endParaRPr/>
            </a:p>
          </p:txBody>
        </p:sp>
        <p:sp>
          <p:nvSpPr>
            <p:cNvPr id="287" name="Google Shape;287;p12"/>
            <p:cNvSpPr txBox="1"/>
            <p:nvPr/>
          </p:nvSpPr>
          <p:spPr>
            <a:xfrm>
              <a:off x="8077574" y="2977442"/>
              <a:ext cx="317395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245</a:t>
              </a:r>
              <a:endParaRPr/>
            </a:p>
          </p:txBody>
        </p:sp>
        <p:sp>
          <p:nvSpPr>
            <p:cNvPr id="288" name="Google Shape;288;p12"/>
            <p:cNvSpPr txBox="1"/>
            <p:nvPr/>
          </p:nvSpPr>
          <p:spPr>
            <a:xfrm>
              <a:off x="6631950" y="4125170"/>
              <a:ext cx="317395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145</a:t>
              </a:r>
              <a:endParaRPr/>
            </a:p>
          </p:txBody>
        </p:sp>
        <p:sp>
          <p:nvSpPr>
            <p:cNvPr id="289" name="Google Shape;289;p12"/>
            <p:cNvSpPr txBox="1"/>
            <p:nvPr/>
          </p:nvSpPr>
          <p:spPr>
            <a:xfrm>
              <a:off x="9607879" y="4082829"/>
              <a:ext cx="317395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100</a:t>
              </a:r>
              <a:endParaRPr/>
            </a:p>
          </p:txBody>
        </p:sp>
        <p:sp>
          <p:nvSpPr>
            <p:cNvPr id="290" name="Google Shape;290;p12"/>
            <p:cNvSpPr txBox="1"/>
            <p:nvPr/>
          </p:nvSpPr>
          <p:spPr>
            <a:xfrm>
              <a:off x="2335908" y="5472504"/>
              <a:ext cx="2115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25</a:t>
              </a:r>
              <a:endParaRPr/>
            </a:p>
          </p:txBody>
        </p:sp>
        <p:sp>
          <p:nvSpPr>
            <p:cNvPr id="291" name="Google Shape;291;p12"/>
            <p:cNvSpPr txBox="1"/>
            <p:nvPr/>
          </p:nvSpPr>
          <p:spPr>
            <a:xfrm>
              <a:off x="4334982" y="5443772"/>
              <a:ext cx="2115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36</a:t>
              </a:r>
              <a:endParaRPr/>
            </a:p>
          </p:txBody>
        </p:sp>
        <p:sp>
          <p:nvSpPr>
            <p:cNvPr id="292" name="Google Shape;292;p12"/>
            <p:cNvSpPr txBox="1"/>
            <p:nvPr/>
          </p:nvSpPr>
          <p:spPr>
            <a:xfrm>
              <a:off x="5922749" y="5528453"/>
              <a:ext cx="2115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64</a:t>
              </a:r>
              <a:endParaRPr/>
            </a:p>
          </p:txBody>
        </p:sp>
        <p:sp>
          <p:nvSpPr>
            <p:cNvPr id="293" name="Google Shape;293;p12"/>
            <p:cNvSpPr txBox="1"/>
            <p:nvPr/>
          </p:nvSpPr>
          <p:spPr>
            <a:xfrm>
              <a:off x="8322544" y="5443772"/>
              <a:ext cx="2115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81</a:t>
              </a:r>
              <a:endParaRPr/>
            </a:p>
          </p:txBody>
        </p:sp>
        <p:sp>
          <p:nvSpPr>
            <p:cNvPr id="294" name="Google Shape;294;p12"/>
            <p:cNvSpPr txBox="1"/>
            <p:nvPr/>
          </p:nvSpPr>
          <p:spPr>
            <a:xfrm>
              <a:off x="2010794" y="6620232"/>
              <a:ext cx="2115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25</a:t>
              </a:r>
              <a:endParaRPr/>
            </a:p>
          </p:txBody>
        </p:sp>
        <p:sp>
          <p:nvSpPr>
            <p:cNvPr id="295" name="Google Shape;295;p12"/>
            <p:cNvSpPr txBox="1"/>
            <p:nvPr/>
          </p:nvSpPr>
          <p:spPr>
            <a:xfrm>
              <a:off x="3979624" y="6577891"/>
              <a:ext cx="2115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36</a:t>
              </a:r>
              <a:endParaRPr/>
            </a:p>
          </p:txBody>
        </p:sp>
        <p:sp>
          <p:nvSpPr>
            <p:cNvPr id="296" name="Google Shape;296;p12"/>
            <p:cNvSpPr txBox="1"/>
            <p:nvPr/>
          </p:nvSpPr>
          <p:spPr>
            <a:xfrm>
              <a:off x="5142475" y="6564282"/>
              <a:ext cx="2115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49</a:t>
              </a:r>
              <a:endParaRPr/>
            </a:p>
          </p:txBody>
        </p:sp>
        <p:sp>
          <p:nvSpPr>
            <p:cNvPr id="297" name="Google Shape;297;p12"/>
            <p:cNvSpPr txBox="1"/>
            <p:nvPr/>
          </p:nvSpPr>
          <p:spPr>
            <a:xfrm>
              <a:off x="6149573" y="6648963"/>
              <a:ext cx="2115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64</a:t>
              </a:r>
              <a:endParaRPr/>
            </a:p>
          </p:txBody>
        </p:sp>
        <p:sp>
          <p:nvSpPr>
            <p:cNvPr id="298" name="Google Shape;298;p12"/>
            <p:cNvSpPr txBox="1"/>
            <p:nvPr/>
          </p:nvSpPr>
          <p:spPr>
            <a:xfrm>
              <a:off x="7964163" y="6591501"/>
              <a:ext cx="211596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81</a:t>
              </a:r>
              <a:endParaRPr/>
            </a:p>
          </p:txBody>
        </p:sp>
        <p:sp>
          <p:nvSpPr>
            <p:cNvPr id="299" name="Google Shape;299;p12"/>
            <p:cNvSpPr txBox="1"/>
            <p:nvPr/>
          </p:nvSpPr>
          <p:spPr>
            <a:xfrm>
              <a:off x="9807484" y="6564282"/>
              <a:ext cx="317395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10"/>
                <a:buFont typeface="Arial"/>
                <a:buNone/>
              </a:pPr>
              <a:r>
                <a:rPr lang="en-US" sz="1800" b="1">
                  <a:solidFill>
                    <a:srgbClr val="FF66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100</a:t>
              </a:r>
              <a:endParaRPr/>
            </a:p>
          </p:txBody>
        </p:sp>
        <p:cxnSp>
          <p:nvCxnSpPr>
            <p:cNvPr id="300" name="Google Shape;300;p12"/>
            <p:cNvCxnSpPr/>
            <p:nvPr/>
          </p:nvCxnSpPr>
          <p:spPr>
            <a:xfrm>
              <a:off x="2137814" y="6166584"/>
              <a:ext cx="0" cy="424917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1" name="Google Shape;301;p12"/>
            <p:cNvCxnSpPr/>
            <p:nvPr/>
          </p:nvCxnSpPr>
          <p:spPr>
            <a:xfrm>
              <a:off x="4150498" y="6137853"/>
              <a:ext cx="0" cy="482378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2" name="Google Shape;302;p12"/>
            <p:cNvCxnSpPr/>
            <p:nvPr/>
          </p:nvCxnSpPr>
          <p:spPr>
            <a:xfrm rot="10800000">
              <a:off x="5271007" y="4820762"/>
              <a:ext cx="0" cy="174352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3" name="Google Shape;303;p12"/>
            <p:cNvCxnSpPr/>
            <p:nvPr/>
          </p:nvCxnSpPr>
          <p:spPr>
            <a:xfrm rot="10800000">
              <a:off x="6305324" y="6124244"/>
              <a:ext cx="0" cy="55345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4" name="Google Shape;304;p12"/>
            <p:cNvCxnSpPr/>
            <p:nvPr/>
          </p:nvCxnSpPr>
          <p:spPr>
            <a:xfrm rot="10800000">
              <a:off x="8077574" y="6124244"/>
              <a:ext cx="0" cy="482379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5" name="Google Shape;305;p12"/>
            <p:cNvCxnSpPr/>
            <p:nvPr/>
          </p:nvCxnSpPr>
          <p:spPr>
            <a:xfrm rot="10800000">
              <a:off x="10005577" y="4890322"/>
              <a:ext cx="0" cy="167396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06" name="Google Shape;306;p12"/>
          <p:cNvSpPr txBox="1"/>
          <p:nvPr/>
        </p:nvSpPr>
        <p:spPr>
          <a:xfrm>
            <a:off x="8018519" y="38730"/>
            <a:ext cx="4334532" cy="3088536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SzPts val="1260"/>
              <a:buFont typeface="Noto Sans Symbols"/>
              <a:buNone/>
            </a:pPr>
            <a:r>
              <a:rPr lang="en-US"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sumSquares (int m, int n)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FF33"/>
              </a:buClr>
              <a:buSzPts val="1260"/>
              <a:buFont typeface="Noto Sans Symbols"/>
              <a:buNone/>
            </a:pPr>
            <a:r>
              <a:rPr lang="en-US"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{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FF33"/>
              </a:buClr>
              <a:buSzPts val="1260"/>
              <a:buFont typeface="Noto Sans Symbols"/>
              <a:buNone/>
            </a:pPr>
            <a:r>
              <a:rPr lang="en-US"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int middle 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FF33"/>
              </a:buClr>
              <a:buSzPts val="1260"/>
              <a:buFont typeface="Noto Sans Symbols"/>
              <a:buNone/>
            </a:pPr>
            <a:r>
              <a:rPr lang="en-US"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if (m == n) return(m*m);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FF33"/>
              </a:buClr>
              <a:buSzPts val="1260"/>
              <a:buFont typeface="Noto Sans Symbols"/>
              <a:buNone/>
            </a:pPr>
            <a:r>
              <a:rPr lang="en-US"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else {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FF33"/>
              </a:buClr>
              <a:buSzPts val="1260"/>
              <a:buFont typeface="Noto Sans Symbols"/>
              <a:buNone/>
            </a:pPr>
            <a:r>
              <a:rPr lang="en-US"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middle = (m+n)/2;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FF33"/>
              </a:buClr>
              <a:buSzPts val="1260"/>
              <a:buFont typeface="Noto Sans Symbols"/>
              <a:buNone/>
            </a:pPr>
            <a:r>
              <a:rPr lang="en-US"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return (sumSquares(m,middle) 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FF33"/>
              </a:buClr>
              <a:buSzPts val="1260"/>
              <a:buFont typeface="Noto Sans Symbols"/>
              <a:buNone/>
            </a:pPr>
            <a:r>
              <a:rPr lang="en-US"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          + sumSquares(middle+1,n));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FF33"/>
              </a:buClr>
              <a:buSzPts val="1260"/>
              <a:buFont typeface="Noto Sans Symbols"/>
              <a:buNone/>
            </a:pPr>
            <a:r>
              <a:rPr lang="en-US"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}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CCFF33"/>
              </a:buClr>
              <a:buSzPts val="1260"/>
              <a:buFont typeface="Noto Sans Symbols"/>
              <a:buNone/>
            </a:pPr>
            <a:r>
              <a:rPr lang="en-US" sz="18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sz="18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3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29"/>
              <a:buFont typeface="Arial Narrow"/>
              <a:buNone/>
            </a:pPr>
            <a:r>
              <a:rPr lang="en-US" sz="3429"/>
              <a:t>Example: Printing the digits of an integer in reverse</a:t>
            </a:r>
            <a:endParaRPr/>
          </a:p>
        </p:txBody>
      </p:sp>
      <p:sp>
        <p:nvSpPr>
          <p:cNvPr id="312" name="Google Shape;312;p13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29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</a:t>
            </a:fld>
            <a:endParaRPr sz="1429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3" name="Google Shape;313;p13"/>
          <p:cNvSpPr txBox="1">
            <a:spLocks noGrp="1"/>
          </p:cNvSpPr>
          <p:nvPr>
            <p:ph type="body" idx="4294967295"/>
          </p:nvPr>
        </p:nvSpPr>
        <p:spPr>
          <a:xfrm>
            <a:off x="661987" y="1543050"/>
            <a:ext cx="9982200" cy="1668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Print the last digit, then print the remaining number in reverse</a:t>
            </a:r>
            <a:endParaRPr/>
          </a:p>
          <a:p>
            <a:pPr marL="514350" lvl="1" indent="-205740" algn="l" rtl="0">
              <a:lnSpc>
                <a:spcPct val="90000"/>
              </a:lnSpc>
              <a:spcBef>
                <a:spcPts val="6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Ex: If integer is 743, then reversed is print 3 first, then print the reverse of 74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/>
          </a:p>
        </p:txBody>
      </p:sp>
      <p:sp>
        <p:nvSpPr>
          <p:cNvPr id="314" name="Google Shape;314;p13"/>
          <p:cNvSpPr txBox="1"/>
          <p:nvPr/>
        </p:nvSpPr>
        <p:spPr>
          <a:xfrm>
            <a:off x="814387" y="3067050"/>
            <a:ext cx="3992099" cy="3170099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void </a:t>
            </a:r>
            <a:r>
              <a:rPr lang="en-US" sz="2000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printReversed</a:t>
            </a: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( int </a:t>
            </a:r>
            <a:r>
              <a:rPr lang="en-US" sz="2000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</a:t>
            </a: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)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{			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if (</a:t>
            </a:r>
            <a:r>
              <a:rPr lang="en-US" sz="2000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</a:t>
            </a: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&lt; 10)   {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</a:t>
            </a:r>
            <a:r>
              <a:rPr lang="en-US" sz="2000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printf</a:t>
            </a: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(“%d\n”, </a:t>
            </a:r>
            <a:r>
              <a:rPr lang="en-US" sz="2000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</a:t>
            </a: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); return;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}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else {		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</a:t>
            </a:r>
            <a:r>
              <a:rPr lang="en-US" sz="2000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printf</a:t>
            </a: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(“%d”, i%10);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</a:t>
            </a:r>
            <a:r>
              <a:rPr lang="en-US" sz="2000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printReversed</a:t>
            </a: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(</a:t>
            </a:r>
            <a:r>
              <a:rPr lang="en-US" sz="2000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</a:t>
            </a: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/10);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}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28f4f0df31_0_1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500" cy="6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29"/>
              <a:buFont typeface="Arial Narrow"/>
              <a:buNone/>
            </a:pPr>
            <a:r>
              <a:rPr lang="en-US" sz="3429"/>
              <a:t>Example: Printing your name in reverse</a:t>
            </a:r>
            <a:endParaRPr/>
          </a:p>
        </p:txBody>
      </p:sp>
      <p:sp>
        <p:nvSpPr>
          <p:cNvPr id="320" name="Google Shape;320;g228f4f0df31_0_10"/>
          <p:cNvSpPr txBox="1">
            <a:spLocks noGrp="1"/>
          </p:cNvSpPr>
          <p:nvPr>
            <p:ph type="sldNum" idx="12"/>
          </p:nvPr>
        </p:nvSpPr>
        <p:spPr>
          <a:xfrm rot="-5400000">
            <a:off x="11758346" y="6592740"/>
            <a:ext cx="741300" cy="31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29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fld>
            <a:endParaRPr sz="1429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1" name="Google Shape;321;g228f4f0df31_0_10"/>
          <p:cNvSpPr txBox="1">
            <a:spLocks noGrp="1"/>
          </p:cNvSpPr>
          <p:nvPr>
            <p:ph type="body" idx="4294967295"/>
          </p:nvPr>
        </p:nvSpPr>
        <p:spPr>
          <a:xfrm>
            <a:off x="7017100" y="2859950"/>
            <a:ext cx="4504500" cy="128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>
                <a:solidFill>
                  <a:schemeClr val="lt1"/>
                </a:solidFill>
              </a:rPr>
              <a:t>Output</a:t>
            </a:r>
            <a:endParaRPr sz="20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>
                <a:solidFill>
                  <a:schemeClr val="lt1"/>
                </a:solidFill>
              </a:rPr>
              <a:t>Enter your name and hit return: Jane Doe</a:t>
            </a:r>
            <a:endParaRPr sz="20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>
                <a:solidFill>
                  <a:schemeClr val="lt1"/>
                </a:solidFill>
              </a:rPr>
              <a:t>eoD enaJ</a:t>
            </a:r>
            <a:endParaRPr sz="2000">
              <a:solidFill>
                <a:schemeClr val="lt1"/>
              </a:solidFill>
            </a:endParaRPr>
          </a:p>
        </p:txBody>
      </p:sp>
      <p:sp>
        <p:nvSpPr>
          <p:cNvPr id="322" name="Google Shape;322;g228f4f0df31_0_10"/>
          <p:cNvSpPr txBox="1"/>
          <p:nvPr/>
        </p:nvSpPr>
        <p:spPr>
          <a:xfrm>
            <a:off x="967575" y="1150900"/>
            <a:ext cx="5457000" cy="5633700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#include &lt;stdio.h&gt;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void readandprint ()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char c;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scanf("%c", &amp;c);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if (c == '\n') return;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readandprint();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printf("%c", c);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int main ()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printf("Enter your name and hit return: ");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readandprint();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printf("\n");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highlight>
                  <a:srgbClr val="E9E9ED"/>
                </a:highlight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sz="2000" b="1">
              <a:solidFill>
                <a:schemeClr val="dk1"/>
              </a:solidFill>
              <a:highlight>
                <a:srgbClr val="E9E9ED"/>
              </a:highlight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323" name="Google Shape;323;g228f4f0df31_0_10"/>
          <p:cNvSpPr txBox="1"/>
          <p:nvPr/>
        </p:nvSpPr>
        <p:spPr>
          <a:xfrm>
            <a:off x="6955750" y="4953825"/>
            <a:ext cx="4851600" cy="1723800"/>
          </a:xfrm>
          <a:prstGeom prst="rect">
            <a:avLst/>
          </a:prstGeom>
          <a:noFill/>
          <a:ln w="1905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B5394"/>
                </a:solidFill>
                <a:latin typeface="Arial Narrow"/>
                <a:ea typeface="Arial Narrow"/>
                <a:cs typeface="Arial Narrow"/>
                <a:sym typeface="Arial Narrow"/>
              </a:rPr>
              <a:t>Exercise:</a:t>
            </a:r>
            <a:r>
              <a:rPr lang="en-US" sz="2000" b="1">
                <a:latin typeface="Arial Narrow"/>
                <a:ea typeface="Arial Narrow"/>
                <a:cs typeface="Arial Narrow"/>
                <a:sym typeface="Arial Narrow"/>
              </a:rPr>
              <a:t> Rewrite this code so that the output looks as follows:</a:t>
            </a: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latin typeface="Arial Narrow"/>
              <a:ea typeface="Arial Narrow"/>
              <a:cs typeface="Arial Narrow"/>
              <a:sym typeface="Arial Narrow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>
                <a:solidFill>
                  <a:srgbClr val="38761D"/>
                </a:solidFill>
                <a:latin typeface="Arial Narrow"/>
                <a:ea typeface="Arial Narrow"/>
                <a:cs typeface="Arial Narrow"/>
                <a:sym typeface="Arial Narrow"/>
              </a:rPr>
              <a:t>Enter your name and hit return: Jane Doe</a:t>
            </a:r>
            <a:endParaRPr sz="2000" b="1">
              <a:solidFill>
                <a:srgbClr val="38761D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38761D"/>
                </a:solidFill>
                <a:latin typeface="Arial Narrow"/>
                <a:ea typeface="Arial Narrow"/>
                <a:cs typeface="Arial Narrow"/>
                <a:sym typeface="Arial Narrow"/>
              </a:rPr>
              <a:t>Your name in reverse: eoD enaJ</a:t>
            </a:r>
            <a:endParaRPr sz="2000" b="1">
              <a:solidFill>
                <a:srgbClr val="38761D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9973"/>
              <a:buFont typeface="Arial Narrow"/>
              <a:buNone/>
            </a:pPr>
            <a:r>
              <a:rPr lang="en-US" sz="3809"/>
              <a:t>Counting Zeros in a Positive Integer</a:t>
            </a:r>
            <a:endParaRPr/>
          </a:p>
        </p:txBody>
      </p:sp>
      <p:sp>
        <p:nvSpPr>
          <p:cNvPr id="329" name="Google Shape;329;p14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29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fld>
            <a:endParaRPr sz="1429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0" name="Google Shape;330;p14"/>
          <p:cNvSpPr txBox="1">
            <a:spLocks noGrp="1"/>
          </p:cNvSpPr>
          <p:nvPr>
            <p:ph type="body" idx="4294967295"/>
          </p:nvPr>
        </p:nvSpPr>
        <p:spPr>
          <a:xfrm>
            <a:off x="661987" y="1411082"/>
            <a:ext cx="967740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Check last digit from right</a:t>
            </a:r>
            <a:endParaRPr/>
          </a:p>
          <a:p>
            <a:pPr marL="514350" lvl="1" indent="-20574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If it is 0, number of zeros = 1 + number of zeroes in remaining part of the number</a:t>
            </a:r>
            <a:endParaRPr/>
          </a:p>
          <a:p>
            <a:pPr marL="514350" lvl="1" indent="-20574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If it is non-0, number of zeros = number of zeroes in remaining part of the number</a:t>
            </a:r>
            <a:endParaRPr/>
          </a:p>
          <a:p>
            <a:pPr marL="1285875" lvl="2" indent="-25717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br>
              <a:rPr lang="en-US" sz="2000"/>
            </a:br>
            <a:endParaRPr sz="2000"/>
          </a:p>
        </p:txBody>
      </p:sp>
      <p:sp>
        <p:nvSpPr>
          <p:cNvPr id="331" name="Google Shape;331;p14"/>
          <p:cNvSpPr txBox="1"/>
          <p:nvPr/>
        </p:nvSpPr>
        <p:spPr>
          <a:xfrm>
            <a:off x="738187" y="3371850"/>
            <a:ext cx="5268300" cy="2555100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zeros (int number)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b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if(number &lt; 10) return 0;</a:t>
            </a:r>
            <a:b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if (number % 10 == 0) </a:t>
            </a:r>
            <a:b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    return( 1 + zeros(number/10) );</a:t>
            </a:r>
            <a:b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else </a:t>
            </a:r>
            <a:b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return( zeros(number/10) );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5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29"/>
              <a:buFont typeface="Arial Narrow"/>
              <a:buNone/>
            </a:pPr>
            <a:r>
              <a:rPr lang="en-US" sz="3429"/>
              <a:t>Common Errors in Writing Recursive Functions</a:t>
            </a:r>
            <a:endParaRPr/>
          </a:p>
        </p:txBody>
      </p:sp>
      <p:sp>
        <p:nvSpPr>
          <p:cNvPr id="338" name="Google Shape;338;p15"/>
          <p:cNvSpPr txBox="1">
            <a:spLocks noGrp="1"/>
          </p:cNvSpPr>
          <p:nvPr>
            <p:ph type="body" idx="4294967295"/>
          </p:nvPr>
        </p:nvSpPr>
        <p:spPr>
          <a:xfrm>
            <a:off x="738187" y="1376362"/>
            <a:ext cx="9223375" cy="582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399193" lvl="0" indent="-39919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Non-terminating Recursive Function (Infinite recursion)</a:t>
            </a:r>
            <a:endParaRPr/>
          </a:p>
          <a:p>
            <a:pPr marL="819555" lvl="1" indent="-399193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No base case</a:t>
            </a:r>
            <a:endParaRPr/>
          </a:p>
          <a:p>
            <a:pPr marL="880039" lvl="1" indent="-399193" algn="l" rtl="0">
              <a:spcBef>
                <a:spcPts val="400"/>
              </a:spcBef>
              <a:spcAft>
                <a:spcPts val="0"/>
              </a:spcAft>
              <a:buClr>
                <a:srgbClr val="002060"/>
              </a:buClr>
              <a:buSzPts val="2000"/>
              <a:buNone/>
            </a:pPr>
            <a:endParaRPr sz="2000"/>
          </a:p>
          <a:p>
            <a:pPr marL="880039" lvl="1" indent="-399193" algn="l" rtl="0">
              <a:spcBef>
                <a:spcPts val="400"/>
              </a:spcBef>
              <a:spcAft>
                <a:spcPts val="0"/>
              </a:spcAft>
              <a:buClr>
                <a:srgbClr val="002060"/>
              </a:buClr>
              <a:buSzPts val="2000"/>
              <a:buNone/>
            </a:pPr>
            <a:endParaRPr sz="2000"/>
          </a:p>
          <a:p>
            <a:pPr marL="880039" lvl="1" indent="-399193" algn="l" rtl="0">
              <a:spcBef>
                <a:spcPts val="400"/>
              </a:spcBef>
              <a:spcAft>
                <a:spcPts val="0"/>
              </a:spcAft>
              <a:buClr>
                <a:srgbClr val="002060"/>
              </a:buClr>
              <a:buSzPts val="2000"/>
              <a:buChar char="•"/>
            </a:pPr>
            <a:r>
              <a:rPr lang="en-US" sz="2000"/>
              <a:t>The base case is never reached</a:t>
            </a:r>
            <a:endParaRPr/>
          </a:p>
        </p:txBody>
      </p:sp>
      <p:sp>
        <p:nvSpPr>
          <p:cNvPr id="339" name="Google Shape;339;p15"/>
          <p:cNvSpPr/>
          <p:nvPr/>
        </p:nvSpPr>
        <p:spPr>
          <a:xfrm>
            <a:off x="5561342" y="1847850"/>
            <a:ext cx="3774348" cy="1015663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badFactorial(int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return x * badFactorial(x-1);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</p:txBody>
      </p:sp>
      <p:sp>
        <p:nvSpPr>
          <p:cNvPr id="340" name="Google Shape;340;p15"/>
          <p:cNvSpPr/>
          <p:nvPr/>
        </p:nvSpPr>
        <p:spPr>
          <a:xfrm>
            <a:off x="5561341" y="4776036"/>
            <a:ext cx="5614645" cy="2246769"/>
          </a:xfrm>
          <a:prstGeom prst="rect">
            <a:avLst/>
          </a:prstGeom>
          <a:solidFill>
            <a:srgbClr val="DCE1E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anotherBadFactorial(int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if(x == 0)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return 1;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else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return x*(x-1)*anotherBadFactorial(x-2);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// When x is odd, base case is never reached!!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</p:txBody>
      </p:sp>
      <p:sp>
        <p:nvSpPr>
          <p:cNvPr id="341" name="Google Shape;341;p15"/>
          <p:cNvSpPr/>
          <p:nvPr/>
        </p:nvSpPr>
        <p:spPr>
          <a:xfrm>
            <a:off x="5561341" y="2966725"/>
            <a:ext cx="3774347" cy="1631216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badSum2(int x)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if(x==1) return 1;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return(badSum2(x--));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6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29"/>
              <a:buFont typeface="Arial Narrow"/>
              <a:buNone/>
            </a:pPr>
            <a:r>
              <a:rPr lang="en-US" sz="3429"/>
              <a:t>Common Errors in Writing Recursive Functions</a:t>
            </a:r>
            <a:endParaRPr/>
          </a:p>
        </p:txBody>
      </p:sp>
      <p:sp>
        <p:nvSpPr>
          <p:cNvPr id="348" name="Google Shape;348;p16"/>
          <p:cNvSpPr txBox="1">
            <a:spLocks noGrp="1"/>
          </p:cNvSpPr>
          <p:nvPr>
            <p:ph type="body" idx="4294967295"/>
          </p:nvPr>
        </p:nvSpPr>
        <p:spPr>
          <a:xfrm>
            <a:off x="738187" y="1216008"/>
            <a:ext cx="9223375" cy="582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399193" lvl="0" indent="-39919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Mixing up loops and recursion</a:t>
            </a:r>
            <a:endParaRPr/>
          </a:p>
          <a:p>
            <a:pPr marL="399193" lvl="0" indent="-399193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399193" lvl="0" indent="-399193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399193" lvl="0" indent="-399193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399193" lvl="0" indent="-399193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399193" lvl="0" indent="-399193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399193" lvl="0" indent="-399193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399193" lvl="0" indent="-399193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399193" lvl="0" indent="-399193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399193" lvl="0" indent="-399193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399193" lvl="0" indent="-399193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In general, if you have recursive function calls within a loop, think carefully if you need it.</a:t>
            </a:r>
            <a:endParaRPr/>
          </a:p>
          <a:p>
            <a:pPr marL="399193" lvl="0" indent="-399193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Most recursive functions you will see in this course will not need this </a:t>
            </a:r>
            <a:endParaRPr/>
          </a:p>
        </p:txBody>
      </p:sp>
      <p:sp>
        <p:nvSpPr>
          <p:cNvPr id="349" name="Google Shape;349;p16"/>
          <p:cNvSpPr/>
          <p:nvPr/>
        </p:nvSpPr>
        <p:spPr>
          <a:xfrm>
            <a:off x="1347787" y="1847850"/>
            <a:ext cx="8959142" cy="3317534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</a:t>
            </a:r>
            <a:r>
              <a:rPr lang="en-US" sz="2096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anotherBadFactorial</a:t>
            </a:r>
            <a:r>
              <a:rPr lang="en-US" sz="2096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(</a:t>
            </a: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x) {</a:t>
            </a:r>
            <a:endParaRPr dirty="0"/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</a:t>
            </a:r>
            <a:r>
              <a:rPr lang="en-US" sz="2096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</a:t>
            </a: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, fact = 0;</a:t>
            </a:r>
            <a:endParaRPr dirty="0"/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if (x == 0) return 1;</a:t>
            </a:r>
            <a:endParaRPr dirty="0"/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else {</a:t>
            </a:r>
            <a:endParaRPr dirty="0"/>
          </a:p>
          <a:p>
            <a:pPr marL="45720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for (</a:t>
            </a:r>
            <a:r>
              <a:rPr lang="en-US" sz="2096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</a:t>
            </a: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=x; </a:t>
            </a:r>
            <a:r>
              <a:rPr lang="en-US" sz="2096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</a:t>
            </a: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&gt;0; </a:t>
            </a:r>
            <a:r>
              <a:rPr lang="en-US" sz="2096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</a:t>
            </a: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=i-1) {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      fact = fact + x*</a:t>
            </a:r>
            <a:r>
              <a:rPr lang="en-US" sz="2096" b="1" dirty="0" err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anotherBadFactorial</a:t>
            </a: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(x-1);</a:t>
            </a:r>
            <a:endParaRPr dirty="0"/>
          </a:p>
          <a:p>
            <a:pPr marL="45720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dirty="0"/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return fact;</a:t>
            </a:r>
            <a:endParaRPr dirty="0"/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96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7"/>
          <p:cNvSpPr txBox="1">
            <a:spLocks noGrp="1"/>
          </p:cNvSpPr>
          <p:nvPr>
            <p:ph type="sldNum" idx="12"/>
          </p:nvPr>
        </p:nvSpPr>
        <p:spPr>
          <a:xfrm>
            <a:off x="10508090" y="6724189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17"/>
          <p:cNvSpPr txBox="1">
            <a:spLocks noGrp="1"/>
          </p:cNvSpPr>
          <p:nvPr>
            <p:ph type="title"/>
          </p:nvPr>
        </p:nvSpPr>
        <p:spPr>
          <a:xfrm>
            <a:off x="509587" y="476250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Example :: Towers of Hanoi Problem</a:t>
            </a:r>
            <a:endParaRPr/>
          </a:p>
        </p:txBody>
      </p:sp>
      <p:grpSp>
        <p:nvGrpSpPr>
          <p:cNvPr id="356" name="Google Shape;356;p17"/>
          <p:cNvGrpSpPr/>
          <p:nvPr/>
        </p:nvGrpSpPr>
        <p:grpSpPr>
          <a:xfrm>
            <a:off x="738187" y="4267700"/>
            <a:ext cx="8884889" cy="2780300"/>
            <a:chOff x="1378298" y="2984990"/>
            <a:chExt cx="9844980" cy="3327150"/>
          </a:xfrm>
        </p:grpSpPr>
        <p:sp>
          <p:nvSpPr>
            <p:cNvPr id="357" name="Google Shape;357;p17"/>
            <p:cNvSpPr/>
            <p:nvPr/>
          </p:nvSpPr>
          <p:spPr>
            <a:xfrm>
              <a:off x="3071634" y="2990849"/>
              <a:ext cx="212216" cy="2489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17"/>
            <p:cNvSpPr/>
            <p:nvPr/>
          </p:nvSpPr>
          <p:spPr>
            <a:xfrm>
              <a:off x="1378298" y="5480543"/>
              <a:ext cx="9844980" cy="241697"/>
            </a:xfrm>
            <a:prstGeom prst="rect">
              <a:avLst/>
            </a:prstGeom>
            <a:solidFill>
              <a:srgbClr val="FFE699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17"/>
            <p:cNvSpPr/>
            <p:nvPr/>
          </p:nvSpPr>
          <p:spPr>
            <a:xfrm>
              <a:off x="1695525" y="5198843"/>
              <a:ext cx="3124140" cy="281701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  <a:endParaRPr/>
            </a:p>
          </p:txBody>
        </p:sp>
        <p:sp>
          <p:nvSpPr>
            <p:cNvPr id="360" name="Google Shape;360;p17"/>
            <p:cNvSpPr/>
            <p:nvPr/>
          </p:nvSpPr>
          <p:spPr>
            <a:xfrm>
              <a:off x="1960245" y="4915474"/>
              <a:ext cx="2540006" cy="283369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endParaRPr/>
            </a:p>
          </p:txBody>
        </p:sp>
        <p:sp>
          <p:nvSpPr>
            <p:cNvPr id="361" name="Google Shape;361;p17"/>
            <p:cNvSpPr/>
            <p:nvPr/>
          </p:nvSpPr>
          <p:spPr>
            <a:xfrm>
              <a:off x="2277473" y="4633771"/>
              <a:ext cx="1905550" cy="281702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  <p:sp>
          <p:nvSpPr>
            <p:cNvPr id="362" name="Google Shape;362;p17"/>
            <p:cNvSpPr/>
            <p:nvPr/>
          </p:nvSpPr>
          <p:spPr>
            <a:xfrm>
              <a:off x="2542193" y="4392075"/>
              <a:ext cx="1323604" cy="241696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  <p:sp>
          <p:nvSpPr>
            <p:cNvPr id="363" name="Google Shape;363;p17"/>
            <p:cNvSpPr/>
            <p:nvPr/>
          </p:nvSpPr>
          <p:spPr>
            <a:xfrm>
              <a:off x="2754407" y="4150377"/>
              <a:ext cx="846668" cy="241697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sp>
          <p:nvSpPr>
            <p:cNvPr id="364" name="Google Shape;364;p17"/>
            <p:cNvSpPr/>
            <p:nvPr/>
          </p:nvSpPr>
          <p:spPr>
            <a:xfrm>
              <a:off x="6088573" y="2984991"/>
              <a:ext cx="212216" cy="2495551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17"/>
            <p:cNvSpPr/>
            <p:nvPr/>
          </p:nvSpPr>
          <p:spPr>
            <a:xfrm>
              <a:off x="9317727" y="2984990"/>
              <a:ext cx="212216" cy="2525049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17"/>
            <p:cNvSpPr txBox="1"/>
            <p:nvPr/>
          </p:nvSpPr>
          <p:spPr>
            <a:xfrm>
              <a:off x="2414587" y="5803917"/>
              <a:ext cx="1321414" cy="468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LEFT</a:t>
              </a:r>
              <a:endParaRPr/>
            </a:p>
          </p:txBody>
        </p:sp>
        <p:sp>
          <p:nvSpPr>
            <p:cNvPr id="367" name="Google Shape;367;p17"/>
            <p:cNvSpPr txBox="1"/>
            <p:nvPr/>
          </p:nvSpPr>
          <p:spPr>
            <a:xfrm>
              <a:off x="4924678" y="5803917"/>
              <a:ext cx="2540006" cy="468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CENTER</a:t>
              </a:r>
              <a:endParaRPr/>
            </a:p>
          </p:txBody>
        </p:sp>
        <p:sp>
          <p:nvSpPr>
            <p:cNvPr id="368" name="Google Shape;368;p17"/>
            <p:cNvSpPr txBox="1"/>
            <p:nvPr/>
          </p:nvSpPr>
          <p:spPr>
            <a:xfrm>
              <a:off x="8555667" y="5843922"/>
              <a:ext cx="1800537" cy="468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RIGHT</a:t>
              </a:r>
              <a:endParaRPr/>
            </a:p>
          </p:txBody>
        </p:sp>
      </p:grpSp>
      <p:pic>
        <p:nvPicPr>
          <p:cNvPr id="369" name="Google Shape;36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7126" y="1699285"/>
            <a:ext cx="4331174" cy="1910383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17"/>
          <p:cNvSpPr txBox="1"/>
          <p:nvPr/>
        </p:nvSpPr>
        <p:spPr>
          <a:xfrm>
            <a:off x="630078" y="1543050"/>
            <a:ext cx="6508909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The problem statement:</a:t>
            </a:r>
            <a:endParaRPr/>
          </a:p>
          <a:p>
            <a:pPr marL="514350" marR="0" lvl="1" indent="-205740" algn="l" rtl="0">
              <a:spcBef>
                <a:spcPts val="1075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Initially all the disks are stacked on the LEFT pole.</a:t>
            </a:r>
            <a:endParaRPr/>
          </a:p>
          <a:p>
            <a:pPr marL="514350" marR="0" lvl="1" indent="-20574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Required to transfer all the disks to the RIGHT pole.</a:t>
            </a:r>
            <a:endParaRPr/>
          </a:p>
          <a:p>
            <a:pPr marL="1285875" marR="0" lvl="2" indent="-257175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Only one disk on the top can be moved at a time.</a:t>
            </a:r>
            <a:endParaRPr/>
          </a:p>
          <a:p>
            <a:pPr marL="1285875" marR="0" lvl="2" indent="-257175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A larger disk cannot be placed on a smaller disk.</a:t>
            </a:r>
            <a:endParaRPr/>
          </a:p>
          <a:p>
            <a:pPr marL="514350" marR="0" lvl="1" indent="-205740" algn="l" rtl="0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CENTER pole is used for temporary storage of disks.</a:t>
            </a:r>
            <a:endParaRPr sz="2000" b="1" i="0" u="none" strike="noStrike" cap="none">
              <a:solidFill>
                <a:srgbClr val="00206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"/>
          <p:cNvSpPr txBox="1">
            <a:spLocks noGrp="1"/>
          </p:cNvSpPr>
          <p:nvPr>
            <p:ph type="sldNum" idx="12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"/>
          <p:cNvSpPr txBox="1">
            <a:spLocks noGrp="1"/>
          </p:cNvSpPr>
          <p:nvPr>
            <p:ph type="title"/>
          </p:nvPr>
        </p:nvSpPr>
        <p:spPr>
          <a:xfrm>
            <a:off x="525065" y="400050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100000"/>
              <a:buFont typeface="Arial Narrow"/>
              <a:buNone/>
            </a:pPr>
            <a:r>
              <a:rPr lang="en-US" sz="4500">
                <a:solidFill>
                  <a:srgbClr val="CC3300"/>
                </a:solidFill>
              </a:rPr>
              <a:t>Recursion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body" idx="1"/>
          </p:nvPr>
        </p:nvSpPr>
        <p:spPr>
          <a:xfrm>
            <a:off x="623306" y="1771650"/>
            <a:ext cx="11544881" cy="4427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A process by which a function calls itself repeatedly.</a:t>
            </a:r>
            <a:endParaRPr/>
          </a:p>
          <a:p>
            <a:pPr marL="514350" lvl="1" indent="-20574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Either directly.</a:t>
            </a:r>
            <a:endParaRPr/>
          </a:p>
          <a:p>
            <a:pPr marL="1285875" lvl="2" indent="-257175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F calls F.</a:t>
            </a:r>
            <a:endParaRPr/>
          </a:p>
          <a:p>
            <a:pPr marL="514350" lvl="1" indent="-20574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Or cyclically in a chain.</a:t>
            </a:r>
            <a:endParaRPr/>
          </a:p>
          <a:p>
            <a:pPr marL="1285875" lvl="2" indent="-257175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F calls G, G calls H, and H calls F.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Used for repetitive computations in which each action is stated in terms of a previous result.</a:t>
            </a:r>
            <a:endParaRPr/>
          </a:p>
          <a:p>
            <a:pPr marL="514350" lvl="1" indent="-20574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       fact(n) = n * fact (n-1)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Recursive Formulation</a:t>
            </a:r>
            <a:endParaRPr/>
          </a:p>
        </p:txBody>
      </p:sp>
      <p:sp>
        <p:nvSpPr>
          <p:cNvPr id="376" name="Google Shape;376;p1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377" name="Google Shape;377;p18"/>
          <p:cNvSpPr txBox="1">
            <a:spLocks noGrp="1"/>
          </p:cNvSpPr>
          <p:nvPr>
            <p:ph type="body" idx="4294967295"/>
          </p:nvPr>
        </p:nvSpPr>
        <p:spPr>
          <a:xfrm>
            <a:off x="637650" y="1699285"/>
            <a:ext cx="11550650" cy="488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Recursive statement of the general problem of n disks.</a:t>
            </a:r>
            <a:endParaRPr/>
          </a:p>
          <a:p>
            <a:pPr marL="514350" lvl="1" indent="-205740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Step 1: </a:t>
            </a:r>
            <a:endParaRPr/>
          </a:p>
          <a:p>
            <a:pPr marL="1285875" lvl="2" indent="-257175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Move the top (n-1) disks from LEFT to CENTER.</a:t>
            </a:r>
            <a:endParaRPr/>
          </a:p>
          <a:p>
            <a:pPr marL="514350" lvl="1" indent="-205740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Step 2: </a:t>
            </a:r>
            <a:endParaRPr/>
          </a:p>
          <a:p>
            <a:pPr marL="1285875" lvl="2" indent="-257175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Move the largest disk from LEFT to RIGHT.</a:t>
            </a:r>
            <a:endParaRPr/>
          </a:p>
          <a:p>
            <a:pPr marL="514350" lvl="1" indent="-205740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Step 3: </a:t>
            </a:r>
            <a:endParaRPr/>
          </a:p>
          <a:p>
            <a:pPr marL="1285875" lvl="2" indent="-257175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Move the (n-1) disks from CENTER to RIGHT.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  <p:pic>
        <p:nvPicPr>
          <p:cNvPr id="378" name="Google Shape;37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7126" y="1699285"/>
            <a:ext cx="4331174" cy="19103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9"/>
          <p:cNvSpPr txBox="1">
            <a:spLocks noGrp="1"/>
          </p:cNvSpPr>
          <p:nvPr>
            <p:ph type="sldNum" idx="12"/>
          </p:nvPr>
        </p:nvSpPr>
        <p:spPr>
          <a:xfrm>
            <a:off x="10564177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19"/>
          <p:cNvSpPr txBox="1">
            <a:spLocks noGrp="1"/>
          </p:cNvSpPr>
          <p:nvPr>
            <p:ph type="title"/>
          </p:nvPr>
        </p:nvSpPr>
        <p:spPr>
          <a:xfrm>
            <a:off x="433387" y="247650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Phase-1: Move top n – 1 from LEFT to CENTER</a:t>
            </a:r>
            <a:endParaRPr/>
          </a:p>
        </p:txBody>
      </p:sp>
      <p:grpSp>
        <p:nvGrpSpPr>
          <p:cNvPr id="385" name="Google Shape;385;p19"/>
          <p:cNvGrpSpPr/>
          <p:nvPr/>
        </p:nvGrpSpPr>
        <p:grpSpPr>
          <a:xfrm>
            <a:off x="1378298" y="1514306"/>
            <a:ext cx="8789039" cy="1570576"/>
            <a:chOff x="1378298" y="1315937"/>
            <a:chExt cx="9844980" cy="2219502"/>
          </a:xfrm>
        </p:grpSpPr>
        <p:sp>
          <p:nvSpPr>
            <p:cNvPr id="386" name="Google Shape;386;p19"/>
            <p:cNvSpPr/>
            <p:nvPr/>
          </p:nvSpPr>
          <p:spPr>
            <a:xfrm>
              <a:off x="3071634" y="1315937"/>
              <a:ext cx="212215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19"/>
            <p:cNvSpPr/>
            <p:nvPr/>
          </p:nvSpPr>
          <p:spPr>
            <a:xfrm>
              <a:off x="1378298" y="2687538"/>
              <a:ext cx="9844980" cy="241697"/>
            </a:xfrm>
            <a:prstGeom prst="rect">
              <a:avLst/>
            </a:prstGeom>
            <a:solidFill>
              <a:srgbClr val="FFE699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19"/>
            <p:cNvSpPr/>
            <p:nvPr/>
          </p:nvSpPr>
          <p:spPr>
            <a:xfrm>
              <a:off x="2277473" y="2405836"/>
              <a:ext cx="1905550" cy="281702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  <p:sp>
          <p:nvSpPr>
            <p:cNvPr id="389" name="Google Shape;389;p19"/>
            <p:cNvSpPr/>
            <p:nvPr/>
          </p:nvSpPr>
          <p:spPr>
            <a:xfrm>
              <a:off x="2542193" y="2164140"/>
              <a:ext cx="1323604" cy="241696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  <p:sp>
          <p:nvSpPr>
            <p:cNvPr id="390" name="Google Shape;390;p19"/>
            <p:cNvSpPr/>
            <p:nvPr/>
          </p:nvSpPr>
          <p:spPr>
            <a:xfrm>
              <a:off x="2754407" y="1922442"/>
              <a:ext cx="846668" cy="241697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sp>
          <p:nvSpPr>
            <p:cNvPr id="391" name="Google Shape;391;p19"/>
            <p:cNvSpPr/>
            <p:nvPr/>
          </p:nvSpPr>
          <p:spPr>
            <a:xfrm>
              <a:off x="9317729" y="1315937"/>
              <a:ext cx="265812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19"/>
            <p:cNvSpPr txBox="1"/>
            <p:nvPr/>
          </p:nvSpPr>
          <p:spPr>
            <a:xfrm>
              <a:off x="2719387" y="2986005"/>
              <a:ext cx="1321415" cy="5094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LEFT</a:t>
              </a:r>
              <a:endParaRPr/>
            </a:p>
          </p:txBody>
        </p:sp>
        <p:sp>
          <p:nvSpPr>
            <p:cNvPr id="393" name="Google Shape;393;p19"/>
            <p:cNvSpPr txBox="1"/>
            <p:nvPr/>
          </p:nvSpPr>
          <p:spPr>
            <a:xfrm>
              <a:off x="5589581" y="3026011"/>
              <a:ext cx="2540006" cy="5094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CENTER</a:t>
              </a:r>
              <a:endParaRPr/>
            </a:p>
          </p:txBody>
        </p:sp>
        <p:sp>
          <p:nvSpPr>
            <p:cNvPr id="394" name="Google Shape;394;p19"/>
            <p:cNvSpPr txBox="1"/>
            <p:nvPr/>
          </p:nvSpPr>
          <p:spPr>
            <a:xfrm>
              <a:off x="9072250" y="3026011"/>
              <a:ext cx="1800537" cy="5094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RIGHT</a:t>
              </a:r>
              <a:endParaRPr/>
            </a:p>
          </p:txBody>
        </p:sp>
        <p:sp>
          <p:nvSpPr>
            <p:cNvPr id="395" name="Google Shape;395;p19"/>
            <p:cNvSpPr/>
            <p:nvPr/>
          </p:nvSpPr>
          <p:spPr>
            <a:xfrm>
              <a:off x="6012372" y="1315938"/>
              <a:ext cx="288416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6" name="Google Shape;396;p19"/>
          <p:cNvGrpSpPr/>
          <p:nvPr/>
        </p:nvGrpSpPr>
        <p:grpSpPr>
          <a:xfrm>
            <a:off x="1271587" y="3419306"/>
            <a:ext cx="9011736" cy="1439814"/>
            <a:chOff x="1347787" y="4133850"/>
            <a:chExt cx="9844980" cy="2132113"/>
          </a:xfrm>
        </p:grpSpPr>
        <p:sp>
          <p:nvSpPr>
            <p:cNvPr id="397" name="Google Shape;397;p19"/>
            <p:cNvSpPr/>
            <p:nvPr/>
          </p:nvSpPr>
          <p:spPr>
            <a:xfrm>
              <a:off x="3041123" y="4133850"/>
              <a:ext cx="212215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19"/>
            <p:cNvSpPr/>
            <p:nvPr/>
          </p:nvSpPr>
          <p:spPr>
            <a:xfrm>
              <a:off x="1347787" y="5505451"/>
              <a:ext cx="9844980" cy="241697"/>
            </a:xfrm>
            <a:prstGeom prst="rect">
              <a:avLst/>
            </a:prstGeom>
            <a:solidFill>
              <a:srgbClr val="FFE699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19"/>
            <p:cNvSpPr/>
            <p:nvPr/>
          </p:nvSpPr>
          <p:spPr>
            <a:xfrm>
              <a:off x="2246962" y="5223749"/>
              <a:ext cx="1905550" cy="281702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  <p:sp>
          <p:nvSpPr>
            <p:cNvPr id="400" name="Google Shape;400;p19"/>
            <p:cNvSpPr/>
            <p:nvPr/>
          </p:nvSpPr>
          <p:spPr>
            <a:xfrm>
              <a:off x="9287218" y="4133850"/>
              <a:ext cx="265812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19"/>
            <p:cNvSpPr txBox="1"/>
            <p:nvPr/>
          </p:nvSpPr>
          <p:spPr>
            <a:xfrm>
              <a:off x="2688876" y="5803918"/>
              <a:ext cx="1321415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LEFT</a:t>
              </a:r>
              <a:endParaRPr/>
            </a:p>
          </p:txBody>
        </p:sp>
        <p:sp>
          <p:nvSpPr>
            <p:cNvPr id="402" name="Google Shape;402;p19"/>
            <p:cNvSpPr txBox="1"/>
            <p:nvPr/>
          </p:nvSpPr>
          <p:spPr>
            <a:xfrm>
              <a:off x="5559070" y="5843923"/>
              <a:ext cx="2540006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CENTER</a:t>
              </a:r>
              <a:endParaRPr/>
            </a:p>
          </p:txBody>
        </p:sp>
        <p:sp>
          <p:nvSpPr>
            <p:cNvPr id="403" name="Google Shape;403;p19"/>
            <p:cNvSpPr txBox="1"/>
            <p:nvPr/>
          </p:nvSpPr>
          <p:spPr>
            <a:xfrm>
              <a:off x="9041739" y="5843923"/>
              <a:ext cx="1800537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RIGHT</a:t>
              </a:r>
              <a:endParaRPr/>
            </a:p>
          </p:txBody>
        </p:sp>
        <p:sp>
          <p:nvSpPr>
            <p:cNvPr id="404" name="Google Shape;404;p19"/>
            <p:cNvSpPr/>
            <p:nvPr/>
          </p:nvSpPr>
          <p:spPr>
            <a:xfrm>
              <a:off x="5981861" y="4133851"/>
              <a:ext cx="288416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19"/>
            <p:cNvSpPr/>
            <p:nvPr/>
          </p:nvSpPr>
          <p:spPr>
            <a:xfrm>
              <a:off x="9009715" y="5263753"/>
              <a:ext cx="846668" cy="241697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sp>
          <p:nvSpPr>
            <p:cNvPr id="406" name="Google Shape;406;p19"/>
            <p:cNvSpPr/>
            <p:nvPr/>
          </p:nvSpPr>
          <p:spPr>
            <a:xfrm>
              <a:off x="5510139" y="5260853"/>
              <a:ext cx="1323604" cy="241696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</p:grpSp>
      <p:grpSp>
        <p:nvGrpSpPr>
          <p:cNvPr id="407" name="Google Shape;407;p19"/>
          <p:cNvGrpSpPr/>
          <p:nvPr/>
        </p:nvGrpSpPr>
        <p:grpSpPr>
          <a:xfrm>
            <a:off x="1500187" y="5400506"/>
            <a:ext cx="8610600" cy="1476544"/>
            <a:chOff x="1347787" y="4133850"/>
            <a:chExt cx="9844980" cy="2132113"/>
          </a:xfrm>
        </p:grpSpPr>
        <p:sp>
          <p:nvSpPr>
            <p:cNvPr id="408" name="Google Shape;408;p19"/>
            <p:cNvSpPr/>
            <p:nvPr/>
          </p:nvSpPr>
          <p:spPr>
            <a:xfrm>
              <a:off x="3041123" y="4133850"/>
              <a:ext cx="212215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19"/>
            <p:cNvSpPr/>
            <p:nvPr/>
          </p:nvSpPr>
          <p:spPr>
            <a:xfrm>
              <a:off x="1347787" y="5505451"/>
              <a:ext cx="9844980" cy="241697"/>
            </a:xfrm>
            <a:prstGeom prst="rect">
              <a:avLst/>
            </a:prstGeom>
            <a:solidFill>
              <a:srgbClr val="FFE699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19"/>
            <p:cNvSpPr/>
            <p:nvPr/>
          </p:nvSpPr>
          <p:spPr>
            <a:xfrm>
              <a:off x="2246962" y="5223749"/>
              <a:ext cx="1905550" cy="281702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  <p:sp>
          <p:nvSpPr>
            <p:cNvPr id="411" name="Google Shape;411;p19"/>
            <p:cNvSpPr/>
            <p:nvPr/>
          </p:nvSpPr>
          <p:spPr>
            <a:xfrm>
              <a:off x="9287218" y="4133850"/>
              <a:ext cx="265812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19"/>
            <p:cNvSpPr txBox="1"/>
            <p:nvPr/>
          </p:nvSpPr>
          <p:spPr>
            <a:xfrm>
              <a:off x="2688876" y="5803918"/>
              <a:ext cx="1321415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LEFT</a:t>
              </a:r>
              <a:endParaRPr/>
            </a:p>
          </p:txBody>
        </p:sp>
        <p:sp>
          <p:nvSpPr>
            <p:cNvPr id="413" name="Google Shape;413;p19"/>
            <p:cNvSpPr txBox="1"/>
            <p:nvPr/>
          </p:nvSpPr>
          <p:spPr>
            <a:xfrm>
              <a:off x="5559070" y="5843923"/>
              <a:ext cx="2540006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CENTER</a:t>
              </a:r>
              <a:endParaRPr/>
            </a:p>
          </p:txBody>
        </p:sp>
        <p:sp>
          <p:nvSpPr>
            <p:cNvPr id="414" name="Google Shape;414;p19"/>
            <p:cNvSpPr txBox="1"/>
            <p:nvPr/>
          </p:nvSpPr>
          <p:spPr>
            <a:xfrm>
              <a:off x="9041739" y="5843923"/>
              <a:ext cx="1800537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RIGHT</a:t>
              </a:r>
              <a:endParaRPr/>
            </a:p>
          </p:txBody>
        </p:sp>
        <p:sp>
          <p:nvSpPr>
            <p:cNvPr id="415" name="Google Shape;415;p19"/>
            <p:cNvSpPr/>
            <p:nvPr/>
          </p:nvSpPr>
          <p:spPr>
            <a:xfrm>
              <a:off x="5981861" y="4133851"/>
              <a:ext cx="288416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19"/>
            <p:cNvSpPr/>
            <p:nvPr/>
          </p:nvSpPr>
          <p:spPr>
            <a:xfrm>
              <a:off x="5758919" y="5022056"/>
              <a:ext cx="846668" cy="241697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sp>
          <p:nvSpPr>
            <p:cNvPr id="417" name="Google Shape;417;p19"/>
            <p:cNvSpPr/>
            <p:nvPr/>
          </p:nvSpPr>
          <p:spPr>
            <a:xfrm>
              <a:off x="5535044" y="5263753"/>
              <a:ext cx="1323604" cy="241696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20"/>
          <p:cNvSpPr txBox="1">
            <a:spLocks noGrp="1"/>
          </p:cNvSpPr>
          <p:nvPr>
            <p:ph type="sldNum" idx="12"/>
          </p:nvPr>
        </p:nvSpPr>
        <p:spPr>
          <a:xfrm>
            <a:off x="10564177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20"/>
          <p:cNvSpPr txBox="1">
            <a:spLocks noGrp="1"/>
          </p:cNvSpPr>
          <p:nvPr>
            <p:ph type="title"/>
          </p:nvPr>
        </p:nvSpPr>
        <p:spPr>
          <a:xfrm>
            <a:off x="433387" y="247650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Phase-2: Move the n</a:t>
            </a:r>
            <a:r>
              <a:rPr lang="en-US" sz="4000" baseline="30000">
                <a:solidFill>
                  <a:srgbClr val="CC3300"/>
                </a:solidFill>
              </a:rPr>
              <a:t>th</a:t>
            </a:r>
            <a:r>
              <a:rPr lang="en-US" sz="4000">
                <a:solidFill>
                  <a:srgbClr val="CC3300"/>
                </a:solidFill>
              </a:rPr>
              <a:t> disk from LEFT to RIGHT</a:t>
            </a:r>
            <a:endParaRPr/>
          </a:p>
        </p:txBody>
      </p:sp>
      <p:grpSp>
        <p:nvGrpSpPr>
          <p:cNvPr id="424" name="Google Shape;424;p20"/>
          <p:cNvGrpSpPr/>
          <p:nvPr/>
        </p:nvGrpSpPr>
        <p:grpSpPr>
          <a:xfrm>
            <a:off x="1500187" y="1924050"/>
            <a:ext cx="8610600" cy="1476544"/>
            <a:chOff x="1347787" y="4133850"/>
            <a:chExt cx="9844980" cy="2132113"/>
          </a:xfrm>
        </p:grpSpPr>
        <p:sp>
          <p:nvSpPr>
            <p:cNvPr id="425" name="Google Shape;425;p20"/>
            <p:cNvSpPr/>
            <p:nvPr/>
          </p:nvSpPr>
          <p:spPr>
            <a:xfrm>
              <a:off x="3041123" y="4133850"/>
              <a:ext cx="212215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20"/>
            <p:cNvSpPr/>
            <p:nvPr/>
          </p:nvSpPr>
          <p:spPr>
            <a:xfrm>
              <a:off x="1347787" y="5505451"/>
              <a:ext cx="9844980" cy="241697"/>
            </a:xfrm>
            <a:prstGeom prst="rect">
              <a:avLst/>
            </a:prstGeom>
            <a:solidFill>
              <a:srgbClr val="FFE699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20"/>
            <p:cNvSpPr/>
            <p:nvPr/>
          </p:nvSpPr>
          <p:spPr>
            <a:xfrm>
              <a:off x="2246962" y="5223749"/>
              <a:ext cx="1905550" cy="281702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  <p:sp>
          <p:nvSpPr>
            <p:cNvPr id="428" name="Google Shape;428;p20"/>
            <p:cNvSpPr/>
            <p:nvPr/>
          </p:nvSpPr>
          <p:spPr>
            <a:xfrm>
              <a:off x="9287218" y="4133850"/>
              <a:ext cx="265812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20"/>
            <p:cNvSpPr txBox="1"/>
            <p:nvPr/>
          </p:nvSpPr>
          <p:spPr>
            <a:xfrm>
              <a:off x="2688876" y="5803918"/>
              <a:ext cx="1321415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LEFT</a:t>
              </a:r>
              <a:endParaRPr/>
            </a:p>
          </p:txBody>
        </p:sp>
        <p:sp>
          <p:nvSpPr>
            <p:cNvPr id="430" name="Google Shape;430;p20"/>
            <p:cNvSpPr txBox="1"/>
            <p:nvPr/>
          </p:nvSpPr>
          <p:spPr>
            <a:xfrm>
              <a:off x="5559070" y="5843923"/>
              <a:ext cx="2540006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CENTER</a:t>
              </a:r>
              <a:endParaRPr/>
            </a:p>
          </p:txBody>
        </p:sp>
        <p:sp>
          <p:nvSpPr>
            <p:cNvPr id="431" name="Google Shape;431;p20"/>
            <p:cNvSpPr txBox="1"/>
            <p:nvPr/>
          </p:nvSpPr>
          <p:spPr>
            <a:xfrm>
              <a:off x="9041739" y="5843923"/>
              <a:ext cx="1800537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RIGHT</a:t>
              </a:r>
              <a:endParaRPr/>
            </a:p>
          </p:txBody>
        </p:sp>
        <p:sp>
          <p:nvSpPr>
            <p:cNvPr id="432" name="Google Shape;432;p20"/>
            <p:cNvSpPr/>
            <p:nvPr/>
          </p:nvSpPr>
          <p:spPr>
            <a:xfrm>
              <a:off x="5981861" y="4133851"/>
              <a:ext cx="288416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20"/>
            <p:cNvSpPr/>
            <p:nvPr/>
          </p:nvSpPr>
          <p:spPr>
            <a:xfrm>
              <a:off x="5758919" y="5022056"/>
              <a:ext cx="846668" cy="241697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sp>
          <p:nvSpPr>
            <p:cNvPr id="434" name="Google Shape;434;p20"/>
            <p:cNvSpPr/>
            <p:nvPr/>
          </p:nvSpPr>
          <p:spPr>
            <a:xfrm>
              <a:off x="5535044" y="5263753"/>
              <a:ext cx="1323604" cy="241696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</p:grpSp>
      <p:grpSp>
        <p:nvGrpSpPr>
          <p:cNvPr id="435" name="Google Shape;435;p20"/>
          <p:cNvGrpSpPr/>
          <p:nvPr/>
        </p:nvGrpSpPr>
        <p:grpSpPr>
          <a:xfrm>
            <a:off x="1500187" y="4257506"/>
            <a:ext cx="8610600" cy="1476544"/>
            <a:chOff x="1347787" y="4133850"/>
            <a:chExt cx="9844980" cy="2132113"/>
          </a:xfrm>
        </p:grpSpPr>
        <p:sp>
          <p:nvSpPr>
            <p:cNvPr id="436" name="Google Shape;436;p20"/>
            <p:cNvSpPr/>
            <p:nvPr/>
          </p:nvSpPr>
          <p:spPr>
            <a:xfrm>
              <a:off x="3041123" y="4133850"/>
              <a:ext cx="212215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20"/>
            <p:cNvSpPr/>
            <p:nvPr/>
          </p:nvSpPr>
          <p:spPr>
            <a:xfrm>
              <a:off x="1347787" y="5505451"/>
              <a:ext cx="9844980" cy="241697"/>
            </a:xfrm>
            <a:prstGeom prst="rect">
              <a:avLst/>
            </a:prstGeom>
            <a:solidFill>
              <a:srgbClr val="FFE699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20"/>
            <p:cNvSpPr/>
            <p:nvPr/>
          </p:nvSpPr>
          <p:spPr>
            <a:xfrm>
              <a:off x="9287218" y="4133850"/>
              <a:ext cx="265812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20"/>
            <p:cNvSpPr txBox="1"/>
            <p:nvPr/>
          </p:nvSpPr>
          <p:spPr>
            <a:xfrm>
              <a:off x="2688876" y="5803918"/>
              <a:ext cx="1321415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LEFT</a:t>
              </a:r>
              <a:endParaRPr/>
            </a:p>
          </p:txBody>
        </p:sp>
        <p:sp>
          <p:nvSpPr>
            <p:cNvPr id="440" name="Google Shape;440;p20"/>
            <p:cNvSpPr txBox="1"/>
            <p:nvPr/>
          </p:nvSpPr>
          <p:spPr>
            <a:xfrm>
              <a:off x="5559070" y="5843923"/>
              <a:ext cx="2540006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CENTER</a:t>
              </a:r>
              <a:endParaRPr/>
            </a:p>
          </p:txBody>
        </p:sp>
        <p:sp>
          <p:nvSpPr>
            <p:cNvPr id="441" name="Google Shape;441;p20"/>
            <p:cNvSpPr txBox="1"/>
            <p:nvPr/>
          </p:nvSpPr>
          <p:spPr>
            <a:xfrm>
              <a:off x="9041739" y="5843923"/>
              <a:ext cx="1800537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RIGHT</a:t>
              </a:r>
              <a:endParaRPr/>
            </a:p>
          </p:txBody>
        </p:sp>
        <p:sp>
          <p:nvSpPr>
            <p:cNvPr id="442" name="Google Shape;442;p20"/>
            <p:cNvSpPr/>
            <p:nvPr/>
          </p:nvSpPr>
          <p:spPr>
            <a:xfrm>
              <a:off x="5981861" y="4133851"/>
              <a:ext cx="288416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20"/>
            <p:cNvSpPr/>
            <p:nvPr/>
          </p:nvSpPr>
          <p:spPr>
            <a:xfrm>
              <a:off x="5758919" y="5022056"/>
              <a:ext cx="846668" cy="241697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sp>
          <p:nvSpPr>
            <p:cNvPr id="444" name="Google Shape;444;p20"/>
            <p:cNvSpPr/>
            <p:nvPr/>
          </p:nvSpPr>
          <p:spPr>
            <a:xfrm>
              <a:off x="5535044" y="5263753"/>
              <a:ext cx="1323604" cy="241696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  <p:sp>
          <p:nvSpPr>
            <p:cNvPr id="445" name="Google Shape;445;p20"/>
            <p:cNvSpPr/>
            <p:nvPr/>
          </p:nvSpPr>
          <p:spPr>
            <a:xfrm>
              <a:off x="8492833" y="5223750"/>
              <a:ext cx="1905550" cy="281702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21"/>
          <p:cNvSpPr txBox="1">
            <a:spLocks noGrp="1"/>
          </p:cNvSpPr>
          <p:nvPr>
            <p:ph type="sldNum" idx="12"/>
          </p:nvPr>
        </p:nvSpPr>
        <p:spPr>
          <a:xfrm>
            <a:off x="10564177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21"/>
          <p:cNvSpPr txBox="1">
            <a:spLocks noGrp="1"/>
          </p:cNvSpPr>
          <p:nvPr>
            <p:ph type="title"/>
          </p:nvPr>
        </p:nvSpPr>
        <p:spPr>
          <a:xfrm>
            <a:off x="433387" y="247650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Phase-3: Move top n – 1 from CENTER to RIGHT</a:t>
            </a:r>
            <a:endParaRPr/>
          </a:p>
        </p:txBody>
      </p:sp>
      <p:grpSp>
        <p:nvGrpSpPr>
          <p:cNvPr id="452" name="Google Shape;452;p21"/>
          <p:cNvGrpSpPr/>
          <p:nvPr/>
        </p:nvGrpSpPr>
        <p:grpSpPr>
          <a:xfrm>
            <a:off x="1378298" y="5230274"/>
            <a:ext cx="8789039" cy="1570576"/>
            <a:chOff x="1378298" y="1315937"/>
            <a:chExt cx="9844980" cy="2219502"/>
          </a:xfrm>
        </p:grpSpPr>
        <p:sp>
          <p:nvSpPr>
            <p:cNvPr id="453" name="Google Shape;453;p21"/>
            <p:cNvSpPr/>
            <p:nvPr/>
          </p:nvSpPr>
          <p:spPr>
            <a:xfrm>
              <a:off x="9317729" y="1315937"/>
              <a:ext cx="265812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21"/>
            <p:cNvSpPr/>
            <p:nvPr/>
          </p:nvSpPr>
          <p:spPr>
            <a:xfrm>
              <a:off x="3071634" y="1315937"/>
              <a:ext cx="212215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21"/>
            <p:cNvSpPr/>
            <p:nvPr/>
          </p:nvSpPr>
          <p:spPr>
            <a:xfrm>
              <a:off x="1378298" y="2687538"/>
              <a:ext cx="9844980" cy="241697"/>
            </a:xfrm>
            <a:prstGeom prst="rect">
              <a:avLst/>
            </a:prstGeom>
            <a:solidFill>
              <a:srgbClr val="FFE699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21"/>
            <p:cNvSpPr/>
            <p:nvPr/>
          </p:nvSpPr>
          <p:spPr>
            <a:xfrm>
              <a:off x="8513932" y="2405836"/>
              <a:ext cx="1905550" cy="281701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  <p:sp>
          <p:nvSpPr>
            <p:cNvPr id="457" name="Google Shape;457;p21"/>
            <p:cNvSpPr/>
            <p:nvPr/>
          </p:nvSpPr>
          <p:spPr>
            <a:xfrm>
              <a:off x="8778652" y="2164140"/>
              <a:ext cx="1323603" cy="241696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  <p:sp>
          <p:nvSpPr>
            <p:cNvPr id="458" name="Google Shape;458;p21"/>
            <p:cNvSpPr/>
            <p:nvPr/>
          </p:nvSpPr>
          <p:spPr>
            <a:xfrm>
              <a:off x="8990867" y="1922442"/>
              <a:ext cx="846668" cy="241697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sp>
          <p:nvSpPr>
            <p:cNvPr id="459" name="Google Shape;459;p21"/>
            <p:cNvSpPr txBox="1"/>
            <p:nvPr/>
          </p:nvSpPr>
          <p:spPr>
            <a:xfrm>
              <a:off x="2719387" y="2986005"/>
              <a:ext cx="1321415" cy="5094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LEFT</a:t>
              </a:r>
              <a:endParaRPr/>
            </a:p>
          </p:txBody>
        </p:sp>
        <p:sp>
          <p:nvSpPr>
            <p:cNvPr id="460" name="Google Shape;460;p21"/>
            <p:cNvSpPr txBox="1"/>
            <p:nvPr/>
          </p:nvSpPr>
          <p:spPr>
            <a:xfrm>
              <a:off x="5589581" y="3026011"/>
              <a:ext cx="2540006" cy="5094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CENTER</a:t>
              </a:r>
              <a:endParaRPr/>
            </a:p>
          </p:txBody>
        </p:sp>
        <p:sp>
          <p:nvSpPr>
            <p:cNvPr id="461" name="Google Shape;461;p21"/>
            <p:cNvSpPr txBox="1"/>
            <p:nvPr/>
          </p:nvSpPr>
          <p:spPr>
            <a:xfrm>
              <a:off x="9072250" y="3026011"/>
              <a:ext cx="1800537" cy="5094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RIGHT</a:t>
              </a:r>
              <a:endParaRPr/>
            </a:p>
          </p:txBody>
        </p:sp>
        <p:sp>
          <p:nvSpPr>
            <p:cNvPr id="462" name="Google Shape;462;p21"/>
            <p:cNvSpPr/>
            <p:nvPr/>
          </p:nvSpPr>
          <p:spPr>
            <a:xfrm>
              <a:off x="6012372" y="1315938"/>
              <a:ext cx="288416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3" name="Google Shape;463;p21"/>
          <p:cNvGrpSpPr/>
          <p:nvPr/>
        </p:nvGrpSpPr>
        <p:grpSpPr>
          <a:xfrm>
            <a:off x="1259511" y="3371850"/>
            <a:ext cx="9011736" cy="1439814"/>
            <a:chOff x="1347787" y="4133850"/>
            <a:chExt cx="9844980" cy="2132113"/>
          </a:xfrm>
        </p:grpSpPr>
        <p:sp>
          <p:nvSpPr>
            <p:cNvPr id="464" name="Google Shape;464;p21"/>
            <p:cNvSpPr/>
            <p:nvPr/>
          </p:nvSpPr>
          <p:spPr>
            <a:xfrm>
              <a:off x="3041123" y="4133850"/>
              <a:ext cx="212215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21"/>
            <p:cNvSpPr/>
            <p:nvPr/>
          </p:nvSpPr>
          <p:spPr>
            <a:xfrm>
              <a:off x="1347787" y="5505451"/>
              <a:ext cx="9844980" cy="241697"/>
            </a:xfrm>
            <a:prstGeom prst="rect">
              <a:avLst/>
            </a:prstGeom>
            <a:solidFill>
              <a:srgbClr val="FFE699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21"/>
            <p:cNvSpPr/>
            <p:nvPr/>
          </p:nvSpPr>
          <p:spPr>
            <a:xfrm>
              <a:off x="9287218" y="4133850"/>
              <a:ext cx="265812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21"/>
            <p:cNvSpPr txBox="1"/>
            <p:nvPr/>
          </p:nvSpPr>
          <p:spPr>
            <a:xfrm>
              <a:off x="2688876" y="5803918"/>
              <a:ext cx="1321415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LEFT</a:t>
              </a:r>
              <a:endParaRPr/>
            </a:p>
          </p:txBody>
        </p:sp>
        <p:sp>
          <p:nvSpPr>
            <p:cNvPr id="468" name="Google Shape;468;p21"/>
            <p:cNvSpPr txBox="1"/>
            <p:nvPr/>
          </p:nvSpPr>
          <p:spPr>
            <a:xfrm>
              <a:off x="5559070" y="5843923"/>
              <a:ext cx="2540006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CENTER</a:t>
              </a:r>
              <a:endParaRPr/>
            </a:p>
          </p:txBody>
        </p:sp>
        <p:sp>
          <p:nvSpPr>
            <p:cNvPr id="469" name="Google Shape;469;p21"/>
            <p:cNvSpPr txBox="1"/>
            <p:nvPr/>
          </p:nvSpPr>
          <p:spPr>
            <a:xfrm>
              <a:off x="9041739" y="5843923"/>
              <a:ext cx="1800537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RIGHT</a:t>
              </a:r>
              <a:endParaRPr/>
            </a:p>
          </p:txBody>
        </p:sp>
        <p:sp>
          <p:nvSpPr>
            <p:cNvPr id="470" name="Google Shape;470;p21"/>
            <p:cNvSpPr/>
            <p:nvPr/>
          </p:nvSpPr>
          <p:spPr>
            <a:xfrm>
              <a:off x="5981861" y="4133851"/>
              <a:ext cx="288416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21"/>
            <p:cNvSpPr/>
            <p:nvPr/>
          </p:nvSpPr>
          <p:spPr>
            <a:xfrm>
              <a:off x="2692909" y="5262239"/>
              <a:ext cx="846668" cy="241697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sp>
          <p:nvSpPr>
            <p:cNvPr id="472" name="Google Shape;472;p21"/>
            <p:cNvSpPr/>
            <p:nvPr/>
          </p:nvSpPr>
          <p:spPr>
            <a:xfrm>
              <a:off x="5510139" y="5260853"/>
              <a:ext cx="1323604" cy="241696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  <p:sp>
          <p:nvSpPr>
            <p:cNvPr id="473" name="Google Shape;473;p21"/>
            <p:cNvSpPr/>
            <p:nvPr/>
          </p:nvSpPr>
          <p:spPr>
            <a:xfrm>
              <a:off x="8445956" y="5223749"/>
              <a:ext cx="1905550" cy="281702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</p:grpSp>
      <p:grpSp>
        <p:nvGrpSpPr>
          <p:cNvPr id="474" name="Google Shape;474;p21"/>
          <p:cNvGrpSpPr/>
          <p:nvPr/>
        </p:nvGrpSpPr>
        <p:grpSpPr>
          <a:xfrm>
            <a:off x="1358975" y="1590506"/>
            <a:ext cx="8610600" cy="1476544"/>
            <a:chOff x="1347787" y="4133850"/>
            <a:chExt cx="9844980" cy="2132113"/>
          </a:xfrm>
        </p:grpSpPr>
        <p:sp>
          <p:nvSpPr>
            <p:cNvPr id="475" name="Google Shape;475;p21"/>
            <p:cNvSpPr/>
            <p:nvPr/>
          </p:nvSpPr>
          <p:spPr>
            <a:xfrm>
              <a:off x="3041123" y="4133850"/>
              <a:ext cx="212215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21"/>
            <p:cNvSpPr/>
            <p:nvPr/>
          </p:nvSpPr>
          <p:spPr>
            <a:xfrm>
              <a:off x="1347787" y="5505451"/>
              <a:ext cx="9844980" cy="241697"/>
            </a:xfrm>
            <a:prstGeom prst="rect">
              <a:avLst/>
            </a:prstGeom>
            <a:solidFill>
              <a:srgbClr val="FFE699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21"/>
            <p:cNvSpPr/>
            <p:nvPr/>
          </p:nvSpPr>
          <p:spPr>
            <a:xfrm>
              <a:off x="9287218" y="4133850"/>
              <a:ext cx="265812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21"/>
            <p:cNvSpPr txBox="1"/>
            <p:nvPr/>
          </p:nvSpPr>
          <p:spPr>
            <a:xfrm>
              <a:off x="2688876" y="5803918"/>
              <a:ext cx="1321415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LEFT</a:t>
              </a:r>
              <a:endParaRPr/>
            </a:p>
          </p:txBody>
        </p:sp>
        <p:sp>
          <p:nvSpPr>
            <p:cNvPr id="479" name="Google Shape;479;p21"/>
            <p:cNvSpPr txBox="1"/>
            <p:nvPr/>
          </p:nvSpPr>
          <p:spPr>
            <a:xfrm>
              <a:off x="5559070" y="5843923"/>
              <a:ext cx="2540006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CENTER</a:t>
              </a:r>
              <a:endParaRPr/>
            </a:p>
          </p:txBody>
        </p:sp>
        <p:sp>
          <p:nvSpPr>
            <p:cNvPr id="480" name="Google Shape;480;p21"/>
            <p:cNvSpPr txBox="1"/>
            <p:nvPr/>
          </p:nvSpPr>
          <p:spPr>
            <a:xfrm>
              <a:off x="9041739" y="5843923"/>
              <a:ext cx="1800537" cy="4220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RIGHT</a:t>
              </a:r>
              <a:endParaRPr/>
            </a:p>
          </p:txBody>
        </p:sp>
        <p:sp>
          <p:nvSpPr>
            <p:cNvPr id="481" name="Google Shape;481;p21"/>
            <p:cNvSpPr/>
            <p:nvPr/>
          </p:nvSpPr>
          <p:spPr>
            <a:xfrm>
              <a:off x="5981861" y="4133851"/>
              <a:ext cx="288416" cy="1346693"/>
            </a:xfrm>
            <a:prstGeom prst="rect">
              <a:avLst/>
            </a:prstGeom>
            <a:solidFill>
              <a:srgbClr val="000000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21"/>
            <p:cNvSpPr/>
            <p:nvPr/>
          </p:nvSpPr>
          <p:spPr>
            <a:xfrm>
              <a:off x="5758919" y="5022056"/>
              <a:ext cx="846668" cy="241697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  <p:sp>
          <p:nvSpPr>
            <p:cNvPr id="483" name="Google Shape;483;p21"/>
            <p:cNvSpPr/>
            <p:nvPr/>
          </p:nvSpPr>
          <p:spPr>
            <a:xfrm>
              <a:off x="5535044" y="5263753"/>
              <a:ext cx="1323604" cy="241696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  <p:sp>
          <p:nvSpPr>
            <p:cNvPr id="484" name="Google Shape;484;p21"/>
            <p:cNvSpPr/>
            <p:nvPr/>
          </p:nvSpPr>
          <p:spPr>
            <a:xfrm>
              <a:off x="8492833" y="5223750"/>
              <a:ext cx="1905550" cy="281702"/>
            </a:xfrm>
            <a:prstGeom prst="rect">
              <a:avLst/>
            </a:prstGeom>
            <a:solidFill>
              <a:srgbClr val="CCFFCC"/>
            </a:solidFill>
            <a:ln w="22225" cap="flat" cmpd="sng">
              <a:solidFill>
                <a:srgbClr val="8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113150" tIns="56575" rIns="113150" bIns="565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22"/>
          <p:cNvSpPr txBox="1">
            <a:spLocks noGrp="1"/>
          </p:cNvSpPr>
          <p:nvPr>
            <p:ph type="sldNum" idx="12"/>
          </p:nvPr>
        </p:nvSpPr>
        <p:spPr>
          <a:xfrm>
            <a:off x="10564177" y="6724650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22"/>
          <p:cNvSpPr txBox="1">
            <a:spLocks noGrp="1"/>
          </p:cNvSpPr>
          <p:nvPr>
            <p:ph type="body" idx="1"/>
          </p:nvPr>
        </p:nvSpPr>
        <p:spPr>
          <a:xfrm>
            <a:off x="735092" y="1009649"/>
            <a:ext cx="10747295" cy="5990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#include  &lt;</a:t>
            </a:r>
            <a:r>
              <a:rPr lang="en-US" sz="2000" dirty="0" err="1"/>
              <a:t>stdio.h</a:t>
            </a:r>
            <a:r>
              <a:rPr lang="en-US" sz="2000" dirty="0"/>
              <a:t>&gt;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void  transfer (int n, char from, char to, char temp);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int main( )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{	int  n;  /* Number of disks */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	</a:t>
            </a:r>
            <a:r>
              <a:rPr lang="en-US" sz="2000" dirty="0" err="1"/>
              <a:t>scanf</a:t>
            </a:r>
            <a:r>
              <a:rPr lang="en-US" sz="2000" dirty="0"/>
              <a:t> (“%d”, &amp;n);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	transfer (n, ‘L’, ‘R’, ‘C’);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                return 0;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}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void  transfer (int n, char from, char to, char temp)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{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	if  (n &gt; 0)  {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		transfer  (n-1, from, temp, to);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		</a:t>
            </a:r>
            <a:r>
              <a:rPr lang="en-US" sz="2000" dirty="0" err="1"/>
              <a:t>printf</a:t>
            </a:r>
            <a:r>
              <a:rPr lang="en-US" sz="2000" dirty="0"/>
              <a:t> (“Move disk %d from %c to %c \n”, n, from, to);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		transfer (n-1, temp, to, from);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	}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	return;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 dirty="0"/>
              <a:t>}</a:t>
            </a:r>
            <a:endParaRPr dirty="0"/>
          </a:p>
        </p:txBody>
      </p:sp>
      <p:pic>
        <p:nvPicPr>
          <p:cNvPr id="491" name="Google Shape;49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7126" y="1699285"/>
            <a:ext cx="4331174" cy="19103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23"/>
          <p:cNvSpPr txBox="1">
            <a:spLocks noGrp="1"/>
          </p:cNvSpPr>
          <p:nvPr>
            <p:ph type="sldNum" idx="12"/>
          </p:nvPr>
        </p:nvSpPr>
        <p:spPr>
          <a:xfrm>
            <a:off x="10564177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7" name="Google Shape;497;p2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61988" y="476250"/>
            <a:ext cx="7924800" cy="2343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86187" y="2983835"/>
            <a:ext cx="8483681" cy="3718559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23"/>
          <p:cNvSpPr txBox="1"/>
          <p:nvPr/>
        </p:nvSpPr>
        <p:spPr>
          <a:xfrm>
            <a:off x="8891587" y="1447949"/>
            <a:ext cx="168021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With 3 discs</a:t>
            </a:r>
            <a:endParaRPr/>
          </a:p>
        </p:txBody>
      </p:sp>
      <p:sp>
        <p:nvSpPr>
          <p:cNvPr id="500" name="Google Shape;500;p23"/>
          <p:cNvSpPr txBox="1"/>
          <p:nvPr/>
        </p:nvSpPr>
        <p:spPr>
          <a:xfrm>
            <a:off x="1957387" y="4643059"/>
            <a:ext cx="168021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With 4 discs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24"/>
          <p:cNvSpPr txBox="1">
            <a:spLocks noGrp="1"/>
          </p:cNvSpPr>
          <p:nvPr>
            <p:ph type="sldNum" idx="12"/>
          </p:nvPr>
        </p:nvSpPr>
        <p:spPr>
          <a:xfrm>
            <a:off x="10487977" y="6724650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26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24"/>
          <p:cNvSpPr txBox="1">
            <a:spLocks noGrp="1"/>
          </p:cNvSpPr>
          <p:nvPr>
            <p:ph type="title"/>
          </p:nvPr>
        </p:nvSpPr>
        <p:spPr>
          <a:xfrm>
            <a:off x="525065" y="2175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Recursion versus Iteration</a:t>
            </a:r>
            <a:endParaRPr/>
          </a:p>
        </p:txBody>
      </p:sp>
      <p:sp>
        <p:nvSpPr>
          <p:cNvPr id="508" name="Google Shape;508;p24"/>
          <p:cNvSpPr txBox="1">
            <a:spLocks noGrp="1"/>
          </p:cNvSpPr>
          <p:nvPr>
            <p:ph type="body" idx="1"/>
          </p:nvPr>
        </p:nvSpPr>
        <p:spPr>
          <a:xfrm>
            <a:off x="787550" y="1030900"/>
            <a:ext cx="11026500" cy="59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 lnSpcReduction="20000"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Repetition</a:t>
            </a:r>
            <a:endParaRPr/>
          </a:p>
          <a:p>
            <a:pPr marL="514350" lvl="1" indent="-20574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Iteration:  explicit loop</a:t>
            </a:r>
            <a:endParaRPr/>
          </a:p>
          <a:p>
            <a:pPr marL="514350" lvl="1" indent="-20574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Recursion:  repeated nested function calls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Termination</a:t>
            </a:r>
            <a:endParaRPr/>
          </a:p>
          <a:p>
            <a:pPr marL="514350" lvl="1" indent="-20574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Iteration: loop condition fails</a:t>
            </a:r>
            <a:endParaRPr/>
          </a:p>
          <a:p>
            <a:pPr marL="514350" lvl="1" indent="-20574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Recursion: base case recognized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Both can have infinite loops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Balance </a:t>
            </a:r>
            <a:endParaRPr/>
          </a:p>
          <a:p>
            <a:pPr marL="514350" lvl="1" indent="-20574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Understand the benefits / penalties of recursion in terms of</a:t>
            </a:r>
            <a:endParaRPr sz="2000"/>
          </a:p>
          <a:p>
            <a:pPr marL="1285875" lvl="2" indent="-269875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Ease of implementation</a:t>
            </a:r>
            <a:endParaRPr sz="2000"/>
          </a:p>
          <a:p>
            <a:pPr marL="1285875" lvl="2" indent="-269875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Readability</a:t>
            </a:r>
            <a:endParaRPr sz="2000"/>
          </a:p>
          <a:p>
            <a:pPr marL="1285875" lvl="2" indent="-269875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Performance degradation / performance enhancement</a:t>
            </a:r>
            <a:endParaRPr sz="2000"/>
          </a:p>
          <a:p>
            <a:pPr marL="514350" lvl="1" indent="-20574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Take an educated decision</a:t>
            </a:r>
            <a:endParaRPr sz="2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25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14" name="Google Shape;514;p25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sp>
        <p:nvSpPr>
          <p:cNvPr id="515" name="Google Shape;515;p25"/>
          <p:cNvSpPr/>
          <p:nvPr/>
        </p:nvSpPr>
        <p:spPr>
          <a:xfrm>
            <a:off x="738187" y="1847850"/>
            <a:ext cx="11353800" cy="2362200"/>
          </a:xfrm>
          <a:prstGeom prst="rect">
            <a:avLst/>
          </a:prstGeom>
          <a:solidFill>
            <a:srgbClr val="681316"/>
          </a:solidFill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More Examples</a:t>
            </a:r>
            <a:endParaRPr sz="36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26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What do the following programs print?</a:t>
            </a:r>
            <a:endParaRPr sz="4000"/>
          </a:p>
        </p:txBody>
      </p:sp>
      <p:sp>
        <p:nvSpPr>
          <p:cNvPr id="521" name="Google Shape;521;p26"/>
          <p:cNvSpPr txBox="1">
            <a:spLocks noGrp="1"/>
          </p:cNvSpPr>
          <p:nvPr>
            <p:ph type="body" idx="1"/>
          </p:nvPr>
        </p:nvSpPr>
        <p:spPr>
          <a:xfrm>
            <a:off x="630078" y="1459229"/>
            <a:ext cx="3460909" cy="4766309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void foo(  int n  )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 { 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       int data;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       if ( n == 0 ) return;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       </a:t>
            </a:r>
            <a:r>
              <a:rPr lang="en-US" sz="2000" dirty="0" err="1"/>
              <a:t>scanf</a:t>
            </a:r>
            <a:r>
              <a:rPr lang="en-US" sz="2000" dirty="0"/>
              <a:t>(“%d”, &amp;data);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None/>
            </a:pPr>
            <a:r>
              <a:rPr lang="en-US" sz="2000" dirty="0">
                <a:solidFill>
                  <a:srgbClr val="7030A0"/>
                </a:solidFill>
              </a:rPr>
              <a:t>       foo ( n – 1 );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       </a:t>
            </a:r>
            <a:r>
              <a:rPr lang="en-US" sz="2000" dirty="0" err="1"/>
              <a:t>printf</a:t>
            </a:r>
            <a:r>
              <a:rPr lang="en-US" sz="2000" dirty="0"/>
              <a:t>(“%d\n”, data);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 }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 main ( )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 {     int k = 5;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       foo ( k );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 } </a:t>
            </a:r>
            <a:endParaRPr dirty="0"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dirty="0"/>
          </a:p>
        </p:txBody>
      </p:sp>
      <p:sp>
        <p:nvSpPr>
          <p:cNvPr id="522" name="Google Shape;522;p26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23" name="Google Shape;523;p26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  <p:sp>
        <p:nvSpPr>
          <p:cNvPr id="524" name="Google Shape;524;p26"/>
          <p:cNvSpPr txBox="1"/>
          <p:nvPr/>
        </p:nvSpPr>
        <p:spPr>
          <a:xfrm>
            <a:off x="4624387" y="1501139"/>
            <a:ext cx="3460909" cy="4766310"/>
          </a:xfrm>
          <a:prstGeom prst="rect">
            <a:avLst/>
          </a:prstGeom>
          <a:solidFill>
            <a:srgbClr val="DCE1EF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void foo(  int n  )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{ 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int data;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if ( n == 0 ) return;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</a:t>
            </a:r>
            <a:r>
              <a:rPr lang="en-US" sz="2000" b="1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rPr>
              <a:t>foo ( n – 1 );           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scanf(“%d”, &amp;data);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printf(“%d\n”, data);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}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main ( )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{     int k = 5;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foo ( k );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} 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25" name="Google Shape;525;p26"/>
          <p:cNvSpPr txBox="1"/>
          <p:nvPr/>
        </p:nvSpPr>
        <p:spPr>
          <a:xfrm>
            <a:off x="8739187" y="1480860"/>
            <a:ext cx="3460909" cy="4786590"/>
          </a:xfrm>
          <a:prstGeom prst="rect">
            <a:avLst/>
          </a:prstGeom>
          <a:solidFill>
            <a:srgbClr val="EFEFE8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void foo(  int n  )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{ 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int data;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if ( n == 0 ) return;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scanf(“%d”, &amp;data);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printf(“%d\n”, data);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foo ( n – 1 );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}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main ( )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{     int k = 5;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foo ( k );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} 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27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Printing cumulative sum -- </a:t>
            </a:r>
            <a:r>
              <a:rPr lang="en-US" sz="4000" i="1"/>
              <a:t> will this work?</a:t>
            </a:r>
            <a:endParaRPr sz="4000"/>
          </a:p>
        </p:txBody>
      </p:sp>
      <p:sp>
        <p:nvSpPr>
          <p:cNvPr id="531" name="Google Shape;531;p27"/>
          <p:cNvSpPr txBox="1">
            <a:spLocks noGrp="1"/>
          </p:cNvSpPr>
          <p:nvPr>
            <p:ph type="body" idx="1"/>
          </p:nvPr>
        </p:nvSpPr>
        <p:spPr>
          <a:xfrm>
            <a:off x="890587" y="1426463"/>
            <a:ext cx="4908709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int foo(  int n  )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{ 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int data, sum 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if ( n == 0 ) return 0;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scanf(“%d”, &amp;data);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sum = data + foo ( n – 1 );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printf(“%d\n”, sum);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return sum;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}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main ( ) {     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int k = 5;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foo ( k );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} 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  <p:sp>
        <p:nvSpPr>
          <p:cNvPr id="532" name="Google Shape;532;p27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33" name="Google Shape;533;p27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  <p:sp>
        <p:nvSpPr>
          <p:cNvPr id="534" name="Google Shape;534;p27"/>
          <p:cNvSpPr txBox="1"/>
          <p:nvPr/>
        </p:nvSpPr>
        <p:spPr>
          <a:xfrm>
            <a:off x="5538787" y="2620285"/>
            <a:ext cx="5943600" cy="1631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Input:  	1  2  3   4  5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0000CC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Output:  5  9  12  14  15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0000CC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How to rewrite this so that the output is: 1  3  6  10  15 ?</a:t>
            </a:r>
            <a:endParaRPr sz="2000" b="1">
              <a:solidFill>
                <a:srgbClr val="FF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"/>
          <p:cNvSpPr txBox="1">
            <a:spLocks noGrp="1"/>
          </p:cNvSpPr>
          <p:nvPr>
            <p:ph type="sldNum" idx="12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3"/>
          <p:cNvSpPr txBox="1">
            <a:spLocks noGrp="1"/>
          </p:cNvSpPr>
          <p:nvPr>
            <p:ph type="title"/>
          </p:nvPr>
        </p:nvSpPr>
        <p:spPr>
          <a:xfrm>
            <a:off x="525065" y="4461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100000"/>
              <a:buFont typeface="Arial Narrow"/>
              <a:buNone/>
            </a:pPr>
            <a:r>
              <a:rPr lang="en-US" sz="4500">
                <a:solidFill>
                  <a:srgbClr val="CC3300"/>
                </a:solidFill>
              </a:rPr>
              <a:t>Basis and Recursion</a:t>
            </a:r>
            <a:endParaRPr/>
          </a:p>
        </p:txBody>
      </p:sp>
      <p:sp>
        <p:nvSpPr>
          <p:cNvPr id="121" name="Google Shape;121;p3"/>
          <p:cNvSpPr txBox="1">
            <a:spLocks noGrp="1"/>
          </p:cNvSpPr>
          <p:nvPr>
            <p:ph type="body" idx="1"/>
          </p:nvPr>
        </p:nvSpPr>
        <p:spPr>
          <a:xfrm>
            <a:off x="585786" y="1924050"/>
            <a:ext cx="11175683" cy="4716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For a problem to be written in recursive form, two conditions are to be satisfied:</a:t>
            </a:r>
            <a:endParaRPr/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514350" lvl="1" indent="-205740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It should be possible to express the problem in recursive form.</a:t>
            </a:r>
            <a:endParaRPr/>
          </a:p>
          <a:p>
            <a:pPr marL="514350" lvl="1" indent="-78740" algn="l" rtl="0">
              <a:spcBef>
                <a:spcPts val="4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514350" lvl="1" indent="-205740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The problem statement must include a stopping condition</a:t>
            </a:r>
            <a:endParaRPr/>
          </a:p>
          <a:p>
            <a:pPr marL="1285875" lvl="2" indent="-257175" algn="l" rtl="0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endParaRPr sz="2000"/>
          </a:p>
          <a:p>
            <a:pPr marL="1285875" lvl="2" indent="-257175" algn="l" rtl="0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fact(n)  =  1,                      	if  n = 0           </a:t>
            </a:r>
            <a:r>
              <a:rPr lang="en-US" sz="2000">
                <a:solidFill>
                  <a:schemeClr val="dk1"/>
                </a:solidFill>
              </a:rPr>
              <a:t>/* Stopping criteria */</a:t>
            </a:r>
            <a:endParaRPr sz="2000"/>
          </a:p>
          <a:p>
            <a:pPr marL="1285875" lvl="2" indent="-257175" algn="l" rtl="0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              =  n * fact(n − 1),   	if  n &gt; 0	      </a:t>
            </a:r>
            <a:r>
              <a:rPr lang="en-US" sz="2000">
                <a:solidFill>
                  <a:schemeClr val="dk1"/>
                </a:solidFill>
              </a:rPr>
              <a:t>/* Recursive form */</a:t>
            </a:r>
            <a:endParaRPr/>
          </a:p>
          <a:p>
            <a:pPr marL="514350" lvl="1" indent="-205740" algn="l" rtl="0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endParaRPr sz="2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2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Printing cumulative sum (two ways)</a:t>
            </a:r>
            <a:endParaRPr sz="4000"/>
          </a:p>
        </p:txBody>
      </p:sp>
      <p:sp>
        <p:nvSpPr>
          <p:cNvPr id="540" name="Google Shape;540;p28"/>
          <p:cNvSpPr txBox="1">
            <a:spLocks noGrp="1"/>
          </p:cNvSpPr>
          <p:nvPr>
            <p:ph type="body" idx="1"/>
          </p:nvPr>
        </p:nvSpPr>
        <p:spPr>
          <a:xfrm>
            <a:off x="903804" y="1315065"/>
            <a:ext cx="3765709" cy="5257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int foo(  int n  )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{ 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int data, sum 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if ( n == 0 ) return 0;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sum = foo ( n – 1 );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scanf(“%d”, &amp;data);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sum = sum + data;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printf(“%d\n”, sum);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return sum;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}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main ( ) {     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int k = 5;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foo ( k );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} 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  <p:sp>
        <p:nvSpPr>
          <p:cNvPr id="541" name="Google Shape;541;p28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42" name="Google Shape;542;p2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  <p:sp>
        <p:nvSpPr>
          <p:cNvPr id="543" name="Google Shape;543;p28"/>
          <p:cNvSpPr txBox="1"/>
          <p:nvPr/>
        </p:nvSpPr>
        <p:spPr>
          <a:xfrm>
            <a:off x="4624387" y="2990850"/>
            <a:ext cx="2218877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Input:      1 2 3   4   5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0000CC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Output:   1 3 6 10 15</a:t>
            </a:r>
            <a:endParaRPr/>
          </a:p>
        </p:txBody>
      </p:sp>
      <p:sp>
        <p:nvSpPr>
          <p:cNvPr id="544" name="Google Shape;544;p28"/>
          <p:cNvSpPr txBox="1"/>
          <p:nvPr/>
        </p:nvSpPr>
        <p:spPr>
          <a:xfrm>
            <a:off x="7672387" y="1511270"/>
            <a:ext cx="3765709" cy="4990485"/>
          </a:xfrm>
          <a:prstGeom prst="rect">
            <a:avLst/>
          </a:prstGeom>
          <a:solidFill>
            <a:srgbClr val="EFEFE8"/>
          </a:solidFill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void foo(  int n, int sum  )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{ 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int data 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if ( n == 0 ) return 0;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scanf(“%d”, &amp;data);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sum = sum + data;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printf(“%d\n”, sum);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foo( k – 1, sum ) 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}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main ( ) {     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int k = 5;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foo ( k, 0 );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} 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29"/>
          <p:cNvSpPr txBox="1">
            <a:spLocks noGrp="1"/>
          </p:cNvSpPr>
          <p:nvPr>
            <p:ph type="title"/>
          </p:nvPr>
        </p:nvSpPr>
        <p:spPr>
          <a:xfrm>
            <a:off x="525065" y="2937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Paying with fewest coins</a:t>
            </a:r>
            <a:endParaRPr/>
          </a:p>
        </p:txBody>
      </p:sp>
      <p:sp>
        <p:nvSpPr>
          <p:cNvPr id="550" name="Google Shape;550;p29"/>
          <p:cNvSpPr txBox="1">
            <a:spLocks noGrp="1"/>
          </p:cNvSpPr>
          <p:nvPr>
            <p:ph type="body" idx="1"/>
          </p:nvPr>
        </p:nvSpPr>
        <p:spPr>
          <a:xfrm>
            <a:off x="630078" y="1543050"/>
            <a:ext cx="11385709" cy="48894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A country has coins of denomination 3, 5 and 10, respectively. </a:t>
            </a:r>
            <a:endParaRPr/>
          </a:p>
          <a:p>
            <a:pPr marL="342900" lvl="0" indent="-34290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We are to write a function </a:t>
            </a:r>
            <a:r>
              <a:rPr lang="en-US" sz="2000">
                <a:solidFill>
                  <a:srgbClr val="0000CC"/>
                </a:solidFill>
              </a:rPr>
              <a:t>canchange( k ) </a:t>
            </a:r>
            <a:r>
              <a:rPr lang="en-US" sz="2000"/>
              <a:t>that returns –1 if it is not possible to pay a value of k using these coins. </a:t>
            </a:r>
            <a:endParaRPr/>
          </a:p>
          <a:p>
            <a:pPr marL="857250" lvl="1" indent="-342900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Otherwise it returns the minimum number of coins needed to make the payment.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342900" lvl="0" indent="-34290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For example, canchange(7) will return –1. </a:t>
            </a:r>
            <a:endParaRPr/>
          </a:p>
          <a:p>
            <a:pPr marL="342900" lvl="0" indent="-34290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On the other hand, canchange(14) will return 4 because 14 can be paid as 3+3+3+5 and there is no other way to pay with fewer coins.</a:t>
            </a:r>
            <a:endParaRPr sz="2000"/>
          </a:p>
          <a:p>
            <a:pPr marL="342900" lvl="0" indent="-342900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Finally, 15 can be changed as 3+3+3+3+3, 5+5+5, 5+10, so canchange(15) will return 2.</a:t>
            </a:r>
            <a:endParaRPr sz="2000"/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  <p:sp>
        <p:nvSpPr>
          <p:cNvPr id="551" name="Google Shape;551;p29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52" name="Google Shape;552;p2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3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Paying with fewest coins</a:t>
            </a:r>
            <a:endParaRPr/>
          </a:p>
        </p:txBody>
      </p:sp>
      <p:sp>
        <p:nvSpPr>
          <p:cNvPr id="558" name="Google Shape;558;p30"/>
          <p:cNvSpPr txBox="1">
            <a:spLocks noGrp="1"/>
          </p:cNvSpPr>
          <p:nvPr>
            <p:ph type="body" idx="1"/>
          </p:nvPr>
        </p:nvSpPr>
        <p:spPr>
          <a:xfrm>
            <a:off x="630078" y="1619250"/>
            <a:ext cx="11551444" cy="4813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int canchange( int k 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{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int a;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if (k==0) return 0;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if ( </a:t>
            </a:r>
            <a:r>
              <a:rPr lang="en-US" sz="2000">
                <a:solidFill>
                  <a:srgbClr val="FF0000"/>
                </a:solidFill>
              </a:rPr>
              <a:t>______________</a:t>
            </a:r>
            <a:r>
              <a:rPr lang="en-US" sz="2000"/>
              <a:t> ) return 1;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if (k &lt; 3)  </a:t>
            </a:r>
            <a:r>
              <a:rPr lang="en-US" sz="2000">
                <a:solidFill>
                  <a:srgbClr val="FF0000"/>
                </a:solidFill>
              </a:rPr>
              <a:t>____________________</a:t>
            </a:r>
            <a:r>
              <a:rPr lang="en-US" sz="2000"/>
              <a:t> 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a = canchange( </a:t>
            </a:r>
            <a:r>
              <a:rPr lang="en-US" sz="2000">
                <a:solidFill>
                  <a:srgbClr val="FF0000"/>
                </a:solidFill>
              </a:rPr>
              <a:t>_______________</a:t>
            </a:r>
            <a:r>
              <a:rPr lang="en-US" sz="2000"/>
              <a:t> ); if (a &gt; 0) return </a:t>
            </a:r>
            <a:r>
              <a:rPr lang="en-US" sz="2000">
                <a:solidFill>
                  <a:srgbClr val="FF0000"/>
                </a:solidFill>
              </a:rPr>
              <a:t>_______________</a:t>
            </a:r>
            <a:r>
              <a:rPr lang="en-US" sz="2000"/>
              <a:t> 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a = canchange(k – 5); if (a &gt; 0) return </a:t>
            </a:r>
            <a:r>
              <a:rPr lang="en-US" sz="2000">
                <a:solidFill>
                  <a:srgbClr val="FF0000"/>
                </a:solidFill>
              </a:rPr>
              <a:t>_____________________</a:t>
            </a:r>
            <a:r>
              <a:rPr lang="en-US" sz="2000"/>
              <a:t> 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a = canchange( </a:t>
            </a:r>
            <a:r>
              <a:rPr lang="en-US" sz="2000">
                <a:solidFill>
                  <a:srgbClr val="FF0000"/>
                </a:solidFill>
              </a:rPr>
              <a:t>_______________</a:t>
            </a:r>
            <a:r>
              <a:rPr lang="en-US" sz="2000"/>
              <a:t> ); if (a &gt; 0) return </a:t>
            </a:r>
            <a:r>
              <a:rPr lang="en-US" sz="2000">
                <a:solidFill>
                  <a:srgbClr val="FF0000"/>
                </a:solidFill>
              </a:rPr>
              <a:t>________________</a:t>
            </a:r>
            <a:r>
              <a:rPr lang="en-US" sz="2000"/>
              <a:t> 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return –1;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}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  <p:sp>
        <p:nvSpPr>
          <p:cNvPr id="559" name="Google Shape;559;p30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60" name="Google Shape;560;p30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3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Paying with fewest coins</a:t>
            </a:r>
            <a:endParaRPr/>
          </a:p>
        </p:txBody>
      </p:sp>
      <p:sp>
        <p:nvSpPr>
          <p:cNvPr id="566" name="Google Shape;566;p31"/>
          <p:cNvSpPr txBox="1">
            <a:spLocks noGrp="1"/>
          </p:cNvSpPr>
          <p:nvPr>
            <p:ph type="body" idx="1"/>
          </p:nvPr>
        </p:nvSpPr>
        <p:spPr>
          <a:xfrm>
            <a:off x="630050" y="1098325"/>
            <a:ext cx="11551500" cy="55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int canchange( int k 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{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int a;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if (k==0) return 0;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if ( </a:t>
            </a:r>
            <a:r>
              <a:rPr lang="en-US" sz="2000">
                <a:solidFill>
                  <a:srgbClr val="FF0000"/>
                </a:solidFill>
              </a:rPr>
              <a:t>(k ==3) || (k == 5) || (k == 10)</a:t>
            </a:r>
            <a:r>
              <a:rPr lang="en-US" sz="2000"/>
              <a:t> ) return 1;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if (k &lt; 3)  </a:t>
            </a:r>
            <a:r>
              <a:rPr lang="en-US" sz="2000">
                <a:solidFill>
                  <a:srgbClr val="FF0000"/>
                </a:solidFill>
              </a:rPr>
              <a:t>return –1 </a:t>
            </a:r>
            <a:r>
              <a:rPr lang="en-US" sz="2000"/>
              <a:t> 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a = canchange( </a:t>
            </a:r>
            <a:r>
              <a:rPr lang="en-US" sz="2000">
                <a:solidFill>
                  <a:srgbClr val="FF0000"/>
                </a:solidFill>
              </a:rPr>
              <a:t>k – 10</a:t>
            </a:r>
            <a:r>
              <a:rPr lang="en-US" sz="2000"/>
              <a:t> ); if (a &gt; 0) return </a:t>
            </a:r>
            <a:r>
              <a:rPr lang="en-US" sz="2000">
                <a:solidFill>
                  <a:srgbClr val="FF0000"/>
                </a:solidFill>
              </a:rPr>
              <a:t>a+1</a:t>
            </a:r>
            <a:r>
              <a:rPr lang="en-US" sz="2000"/>
              <a:t> 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a = canchange( k – 5 ); if (a &gt; 0) return </a:t>
            </a:r>
            <a:r>
              <a:rPr lang="en-US" sz="2000">
                <a:solidFill>
                  <a:srgbClr val="FF0000"/>
                </a:solidFill>
              </a:rPr>
              <a:t>a+1</a:t>
            </a:r>
            <a:r>
              <a:rPr lang="en-US" sz="2000"/>
              <a:t> 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a = canchange( </a:t>
            </a:r>
            <a:r>
              <a:rPr lang="en-US" sz="2000">
                <a:solidFill>
                  <a:srgbClr val="FF0000"/>
                </a:solidFill>
              </a:rPr>
              <a:t>k – 3 </a:t>
            </a:r>
            <a:r>
              <a:rPr lang="en-US" sz="2000"/>
              <a:t>); if (a &gt; 0) return </a:t>
            </a:r>
            <a:r>
              <a:rPr lang="en-US" sz="2000">
                <a:solidFill>
                  <a:srgbClr val="FF0000"/>
                </a:solidFill>
              </a:rPr>
              <a:t>a+1 </a:t>
            </a:r>
            <a:r>
              <a:rPr lang="en-US" sz="2000"/>
              <a:t>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return –1;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}</a:t>
            </a:r>
            <a:endParaRPr sz="20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>
                <a:solidFill>
                  <a:srgbClr val="351C75"/>
                </a:solidFill>
              </a:rPr>
              <a:t>Exercise:</a:t>
            </a:r>
            <a:r>
              <a:rPr lang="en-US" sz="2000"/>
              <a:t> Rewrite this code if the denominations are 3, 8, and 10. Do you see a problem? Repair it.</a:t>
            </a:r>
            <a:endParaRPr sz="2000"/>
          </a:p>
        </p:txBody>
      </p:sp>
      <p:sp>
        <p:nvSpPr>
          <p:cNvPr id="567" name="Google Shape;567;p3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68" name="Google Shape;568;p3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32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Practice Problems</a:t>
            </a:r>
            <a:endParaRPr/>
          </a:p>
        </p:txBody>
      </p:sp>
      <p:sp>
        <p:nvSpPr>
          <p:cNvPr id="574" name="Google Shape;574;p32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34</a:t>
            </a:fld>
            <a:endParaRPr sz="1238" b="1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575" name="Google Shape;575;p32"/>
          <p:cNvSpPr txBox="1"/>
          <p:nvPr/>
        </p:nvSpPr>
        <p:spPr>
          <a:xfrm>
            <a:off x="661987" y="1350359"/>
            <a:ext cx="11430000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89918" marR="0" lvl="0" indent="-48991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 Black"/>
              <a:buAutoNum type="arabicPeriod"/>
            </a:pPr>
            <a:r>
              <a:rPr lang="en-US" sz="2000" b="1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Write a recursive function to search for an element in an array</a:t>
            </a:r>
            <a:endParaRPr/>
          </a:p>
          <a:p>
            <a:pPr marL="489918" marR="0" lvl="0" indent="-48991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 Black"/>
              <a:buAutoNum type="arabicPeriod"/>
            </a:pPr>
            <a:r>
              <a:rPr lang="en-US" sz="2000" b="1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Write a recursive function to count the digits of a positive integer (do also for sum of digits)</a:t>
            </a:r>
            <a:endParaRPr/>
          </a:p>
          <a:p>
            <a:pPr marL="489918" marR="0" lvl="0" indent="-48991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 Black"/>
              <a:buAutoNum type="arabicPeriod"/>
            </a:pPr>
            <a:r>
              <a:rPr lang="en-US" sz="2000" b="1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Write a recursive function to reverse a null-terminated string</a:t>
            </a:r>
            <a:endParaRPr/>
          </a:p>
          <a:p>
            <a:pPr marL="489918" marR="0" lvl="0" indent="-48991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 Black"/>
              <a:buAutoNum type="arabicPeriod"/>
            </a:pPr>
            <a:r>
              <a:rPr lang="en-US" sz="2000" b="1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Write a recursive function to convert a decimal number to binary</a:t>
            </a:r>
            <a:endParaRPr/>
          </a:p>
          <a:p>
            <a:pPr marL="489918" marR="0" lvl="0" indent="-48991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 Black"/>
              <a:buAutoNum type="arabicPeriod"/>
            </a:pPr>
            <a:r>
              <a:rPr lang="en-US" sz="2000" b="1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Write a recursive function to check if a string is a palindrome or not</a:t>
            </a:r>
            <a:endParaRPr/>
          </a:p>
          <a:p>
            <a:pPr marL="489918" marR="0" lvl="0" indent="-48991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 Black"/>
              <a:buAutoNum type="arabicPeriod"/>
            </a:pPr>
            <a:r>
              <a:rPr lang="en-US" sz="2000" b="1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Write a recursive function to copy one array to another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Note:</a:t>
            </a:r>
            <a:endParaRPr/>
          </a:p>
          <a:p>
            <a:pPr marL="1034272" marR="0" lvl="1" indent="-326612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For each of the above, write the main functions to call the recursive function also</a:t>
            </a:r>
            <a:endParaRPr/>
          </a:p>
          <a:p>
            <a:pPr marL="1034272" marR="0" lvl="1" indent="-326612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Practice problems are just for practicing recursion, recursion is not necessarily the most efficient way of doing them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33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81" name="Google Shape;581;p33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  <p:sp>
        <p:nvSpPr>
          <p:cNvPr id="582" name="Google Shape;582;p33"/>
          <p:cNvSpPr/>
          <p:nvPr/>
        </p:nvSpPr>
        <p:spPr>
          <a:xfrm>
            <a:off x="738187" y="1847850"/>
            <a:ext cx="11353800" cy="2362200"/>
          </a:xfrm>
          <a:prstGeom prst="rect">
            <a:avLst/>
          </a:prstGeom>
          <a:solidFill>
            <a:srgbClr val="681316"/>
          </a:solidFill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Advanced topic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chemeClr val="lt1"/>
                </a:solidFill>
              </a:rPr>
              <a:t>(optional)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34"/>
          <p:cNvSpPr txBox="1">
            <a:spLocks noGrp="1"/>
          </p:cNvSpPr>
          <p:nvPr>
            <p:ph type="sldNum" idx="12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36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34"/>
          <p:cNvSpPr txBox="1">
            <a:spLocks noGrp="1"/>
          </p:cNvSpPr>
          <p:nvPr>
            <p:ph type="title"/>
          </p:nvPr>
        </p:nvSpPr>
        <p:spPr>
          <a:xfrm>
            <a:off x="509587" y="3699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100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How are recursive calls implemented?</a:t>
            </a:r>
            <a:endParaRPr/>
          </a:p>
        </p:txBody>
      </p:sp>
      <p:sp>
        <p:nvSpPr>
          <p:cNvPr id="589" name="Google Shape;589;p34"/>
          <p:cNvSpPr txBox="1">
            <a:spLocks noGrp="1"/>
          </p:cNvSpPr>
          <p:nvPr>
            <p:ph type="body" idx="1"/>
          </p:nvPr>
        </p:nvSpPr>
        <p:spPr>
          <a:xfrm>
            <a:off x="738187" y="1680210"/>
            <a:ext cx="11128296" cy="496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What we have seen ….</a:t>
            </a:r>
            <a:endParaRPr/>
          </a:p>
          <a:p>
            <a:pPr marL="514350" lvl="1" indent="-205740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Activation record gets pushed into the stack when a function call is made.</a:t>
            </a:r>
            <a:endParaRPr/>
          </a:p>
          <a:p>
            <a:pPr marL="514350" lvl="1" indent="-205740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Activation record is popped off the stack when the function returns.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In recursion, a function calls itself.</a:t>
            </a:r>
            <a:endParaRPr/>
          </a:p>
          <a:p>
            <a:pPr marL="514350" lvl="1" indent="-205740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Several function calls going on, with none of the function calls returning back.</a:t>
            </a:r>
            <a:endParaRPr/>
          </a:p>
          <a:p>
            <a:pPr marL="1285875" lvl="2" indent="-257175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Activation records are pushed onto the stack continuously.</a:t>
            </a:r>
            <a:endParaRPr/>
          </a:p>
          <a:p>
            <a:pPr marL="1285875" lvl="2" indent="-257175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Large stack space required.</a:t>
            </a:r>
            <a:endParaRPr/>
          </a:p>
          <a:p>
            <a:pPr marL="514350" lvl="1" indent="-78740" algn="l" rtl="0">
              <a:spcBef>
                <a:spcPts val="400"/>
              </a:spcBef>
              <a:spcAft>
                <a:spcPts val="0"/>
              </a:spcAft>
              <a:buSzPts val="2000"/>
              <a:buNone/>
            </a:pPr>
            <a:endParaRPr sz="20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35"/>
          <p:cNvSpPr txBox="1">
            <a:spLocks noGrp="1"/>
          </p:cNvSpPr>
          <p:nvPr>
            <p:ph type="sldNum" idx="12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37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35"/>
          <p:cNvSpPr txBox="1">
            <a:spLocks noGrp="1"/>
          </p:cNvSpPr>
          <p:nvPr>
            <p:ph type="body" idx="1"/>
          </p:nvPr>
        </p:nvSpPr>
        <p:spPr>
          <a:xfrm>
            <a:off x="585775" y="1360175"/>
            <a:ext cx="11303400" cy="53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514350" lvl="1" indent="-205740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Activation records keep popping off, when the termination condition of recursion is reached.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We shall illustrate the process by an example of computing factorial.</a:t>
            </a:r>
            <a:endParaRPr/>
          </a:p>
          <a:p>
            <a:pPr marL="514350" lvl="1" indent="-205740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Activation record looks like:</a:t>
            </a:r>
            <a:endParaRPr/>
          </a:p>
        </p:txBody>
      </p:sp>
      <p:sp>
        <p:nvSpPr>
          <p:cNvPr id="596" name="Google Shape;596;p35"/>
          <p:cNvSpPr/>
          <p:nvPr/>
        </p:nvSpPr>
        <p:spPr>
          <a:xfrm>
            <a:off x="4819679" y="5041379"/>
            <a:ext cx="2115600" cy="361800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Return Value</a:t>
            </a:r>
            <a:endParaRPr/>
          </a:p>
        </p:txBody>
      </p:sp>
      <p:sp>
        <p:nvSpPr>
          <p:cNvPr id="597" name="Google Shape;597;p35"/>
          <p:cNvSpPr/>
          <p:nvPr/>
        </p:nvSpPr>
        <p:spPr>
          <a:xfrm>
            <a:off x="4819666" y="4678075"/>
            <a:ext cx="2115600" cy="363300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Local Variables</a:t>
            </a:r>
            <a:endParaRPr sz="20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98" name="Google Shape;598;p35"/>
          <p:cNvSpPr/>
          <p:nvPr/>
        </p:nvSpPr>
        <p:spPr>
          <a:xfrm>
            <a:off x="4819675" y="4269475"/>
            <a:ext cx="2115600" cy="408600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Actual Parameters</a:t>
            </a:r>
            <a:endParaRPr/>
          </a:p>
        </p:txBody>
      </p:sp>
      <p:sp>
        <p:nvSpPr>
          <p:cNvPr id="599" name="Google Shape;599;p35"/>
          <p:cNvSpPr/>
          <p:nvPr/>
        </p:nvSpPr>
        <p:spPr>
          <a:xfrm>
            <a:off x="4819675" y="5766475"/>
            <a:ext cx="2115600" cy="739800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0" rIns="113150" bIns="1463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. . .</a:t>
            </a:r>
            <a:endParaRPr/>
          </a:p>
        </p:txBody>
      </p:sp>
      <p:sp>
        <p:nvSpPr>
          <p:cNvPr id="600" name="Google Shape;600;p35"/>
          <p:cNvSpPr/>
          <p:nvPr/>
        </p:nvSpPr>
        <p:spPr>
          <a:xfrm>
            <a:off x="4819679" y="5403179"/>
            <a:ext cx="2115600" cy="361800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Return Address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36"/>
          <p:cNvSpPr txBox="1">
            <a:spLocks noGrp="1"/>
          </p:cNvSpPr>
          <p:nvPr>
            <p:ph type="sldNum" idx="12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38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36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100000"/>
              <a:buFont typeface="Arial Narrow"/>
              <a:buNone/>
            </a:pPr>
            <a:r>
              <a:rPr lang="en-US" sz="4500">
                <a:solidFill>
                  <a:srgbClr val="CC3300"/>
                </a:solidFill>
              </a:rPr>
              <a:t>Example:: main( ) calls fact(3)</a:t>
            </a:r>
            <a:endParaRPr/>
          </a:p>
        </p:txBody>
      </p:sp>
      <p:sp>
        <p:nvSpPr>
          <p:cNvPr id="607" name="Google Shape;607;p36"/>
          <p:cNvSpPr txBox="1"/>
          <p:nvPr/>
        </p:nvSpPr>
        <p:spPr>
          <a:xfrm>
            <a:off x="6674227" y="2762250"/>
            <a:ext cx="4808160" cy="303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 fact (n)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 n;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	if   (n = = 0)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		return (1);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	else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		return  (n * fact(n-1));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 </a:t>
            </a:r>
            <a:endParaRPr/>
          </a:p>
        </p:txBody>
      </p:sp>
      <p:sp>
        <p:nvSpPr>
          <p:cNvPr id="608" name="Google Shape;608;p36"/>
          <p:cNvSpPr txBox="1"/>
          <p:nvPr/>
        </p:nvSpPr>
        <p:spPr>
          <a:xfrm>
            <a:off x="654427" y="1162050"/>
            <a:ext cx="6484560" cy="2294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main()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   int  n;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   n = 3;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   printf (“%d \n”, fact(n) );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37"/>
          <p:cNvSpPr txBox="1">
            <a:spLocks noGrp="1"/>
          </p:cNvSpPr>
          <p:nvPr>
            <p:ph type="sldNum" idx="12"/>
          </p:nvPr>
        </p:nvSpPr>
        <p:spPr>
          <a:xfrm>
            <a:off x="10614443" y="6724650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39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37"/>
          <p:cNvSpPr txBox="1"/>
          <p:nvPr/>
        </p:nvSpPr>
        <p:spPr>
          <a:xfrm>
            <a:off x="6825853" y="960120"/>
            <a:ext cx="4200525" cy="42204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37"/>
          <p:cNvSpPr txBox="1"/>
          <p:nvPr/>
        </p:nvSpPr>
        <p:spPr>
          <a:xfrm>
            <a:off x="420053" y="1120140"/>
            <a:ext cx="5040630" cy="42204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p37"/>
          <p:cNvSpPr/>
          <p:nvPr/>
        </p:nvSpPr>
        <p:spPr>
          <a:xfrm>
            <a:off x="319415" y="5415677"/>
            <a:ext cx="1588324" cy="686753"/>
          </a:xfrm>
          <a:prstGeom prst="rect">
            <a:avLst/>
          </a:prstGeom>
          <a:solidFill>
            <a:srgbClr val="C0C0C0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37"/>
          <p:cNvSpPr/>
          <p:nvPr/>
        </p:nvSpPr>
        <p:spPr>
          <a:xfrm>
            <a:off x="319415" y="5053965"/>
            <a:ext cx="1588324" cy="361712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main</a:t>
            </a:r>
            <a:endParaRPr/>
          </a:p>
        </p:txBody>
      </p:sp>
      <p:sp>
        <p:nvSpPr>
          <p:cNvPr id="618" name="Google Shape;618;p37"/>
          <p:cNvSpPr/>
          <p:nvPr/>
        </p:nvSpPr>
        <p:spPr>
          <a:xfrm>
            <a:off x="319415" y="4690587"/>
            <a:ext cx="1577385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619" name="Google Shape;619;p37"/>
          <p:cNvSpPr/>
          <p:nvPr/>
        </p:nvSpPr>
        <p:spPr>
          <a:xfrm>
            <a:off x="319415" y="4327208"/>
            <a:ext cx="1577385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3</a:t>
            </a:r>
            <a:endParaRPr/>
          </a:p>
        </p:txBody>
      </p:sp>
      <p:sp>
        <p:nvSpPr>
          <p:cNvPr id="620" name="Google Shape;620;p37"/>
          <p:cNvSpPr/>
          <p:nvPr/>
        </p:nvSpPr>
        <p:spPr>
          <a:xfrm>
            <a:off x="2067447" y="5407342"/>
            <a:ext cx="1546755" cy="686753"/>
          </a:xfrm>
          <a:prstGeom prst="rect">
            <a:avLst/>
          </a:prstGeom>
          <a:solidFill>
            <a:srgbClr val="C0C0C0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p37"/>
          <p:cNvSpPr/>
          <p:nvPr/>
        </p:nvSpPr>
        <p:spPr>
          <a:xfrm>
            <a:off x="2067447" y="5045632"/>
            <a:ext cx="1546755" cy="361711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main</a:t>
            </a:r>
            <a:endParaRPr/>
          </a:p>
        </p:txBody>
      </p:sp>
      <p:sp>
        <p:nvSpPr>
          <p:cNvPr id="622" name="Google Shape;622;p37"/>
          <p:cNvSpPr/>
          <p:nvPr/>
        </p:nvSpPr>
        <p:spPr>
          <a:xfrm>
            <a:off x="2067447" y="4682253"/>
            <a:ext cx="1535817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623" name="Google Shape;623;p37"/>
          <p:cNvSpPr/>
          <p:nvPr/>
        </p:nvSpPr>
        <p:spPr>
          <a:xfrm>
            <a:off x="2067447" y="4318874"/>
            <a:ext cx="1535817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3</a:t>
            </a:r>
            <a:endParaRPr/>
          </a:p>
        </p:txBody>
      </p:sp>
      <p:sp>
        <p:nvSpPr>
          <p:cNvPr id="624" name="Google Shape;624;p37"/>
          <p:cNvSpPr/>
          <p:nvPr/>
        </p:nvSpPr>
        <p:spPr>
          <a:xfrm>
            <a:off x="2067447" y="3957161"/>
            <a:ext cx="1546755" cy="361712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fact</a:t>
            </a:r>
            <a:endParaRPr/>
          </a:p>
        </p:txBody>
      </p:sp>
      <p:sp>
        <p:nvSpPr>
          <p:cNvPr id="625" name="Google Shape;625;p37"/>
          <p:cNvSpPr/>
          <p:nvPr/>
        </p:nvSpPr>
        <p:spPr>
          <a:xfrm>
            <a:off x="2067447" y="3593783"/>
            <a:ext cx="1535817" cy="363379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626" name="Google Shape;626;p37"/>
          <p:cNvSpPr/>
          <p:nvPr/>
        </p:nvSpPr>
        <p:spPr>
          <a:xfrm>
            <a:off x="2067447" y="3230404"/>
            <a:ext cx="1535817" cy="363379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2</a:t>
            </a:r>
            <a:endParaRPr/>
          </a:p>
        </p:txBody>
      </p:sp>
      <p:sp>
        <p:nvSpPr>
          <p:cNvPr id="627" name="Google Shape;627;p37"/>
          <p:cNvSpPr/>
          <p:nvPr/>
        </p:nvSpPr>
        <p:spPr>
          <a:xfrm>
            <a:off x="3760784" y="5405676"/>
            <a:ext cx="1533628" cy="686753"/>
          </a:xfrm>
          <a:prstGeom prst="rect">
            <a:avLst/>
          </a:prstGeom>
          <a:solidFill>
            <a:srgbClr val="C0C0C0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" name="Google Shape;628;p37"/>
          <p:cNvSpPr/>
          <p:nvPr/>
        </p:nvSpPr>
        <p:spPr>
          <a:xfrm>
            <a:off x="3760784" y="5043964"/>
            <a:ext cx="1533628" cy="361712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main</a:t>
            </a:r>
            <a:endParaRPr/>
          </a:p>
        </p:txBody>
      </p:sp>
      <p:sp>
        <p:nvSpPr>
          <p:cNvPr id="629" name="Google Shape;629;p37"/>
          <p:cNvSpPr/>
          <p:nvPr/>
        </p:nvSpPr>
        <p:spPr>
          <a:xfrm>
            <a:off x="3760783" y="4680585"/>
            <a:ext cx="1522690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630" name="Google Shape;630;p37"/>
          <p:cNvSpPr/>
          <p:nvPr/>
        </p:nvSpPr>
        <p:spPr>
          <a:xfrm>
            <a:off x="3760783" y="4317207"/>
            <a:ext cx="1522690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3</a:t>
            </a:r>
            <a:endParaRPr/>
          </a:p>
        </p:txBody>
      </p:sp>
      <p:sp>
        <p:nvSpPr>
          <p:cNvPr id="631" name="Google Shape;631;p37"/>
          <p:cNvSpPr/>
          <p:nvPr/>
        </p:nvSpPr>
        <p:spPr>
          <a:xfrm>
            <a:off x="3760784" y="3955496"/>
            <a:ext cx="1533628" cy="361711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fact</a:t>
            </a:r>
            <a:endParaRPr/>
          </a:p>
        </p:txBody>
      </p:sp>
      <p:sp>
        <p:nvSpPr>
          <p:cNvPr id="632" name="Google Shape;632;p37"/>
          <p:cNvSpPr/>
          <p:nvPr/>
        </p:nvSpPr>
        <p:spPr>
          <a:xfrm>
            <a:off x="3760783" y="3592117"/>
            <a:ext cx="1522690" cy="363379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633" name="Google Shape;633;p37"/>
          <p:cNvSpPr/>
          <p:nvPr/>
        </p:nvSpPr>
        <p:spPr>
          <a:xfrm>
            <a:off x="3760783" y="3228738"/>
            <a:ext cx="1522690" cy="363379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2</a:t>
            </a:r>
            <a:endParaRPr/>
          </a:p>
        </p:txBody>
      </p:sp>
      <p:sp>
        <p:nvSpPr>
          <p:cNvPr id="634" name="Google Shape;634;p37"/>
          <p:cNvSpPr/>
          <p:nvPr/>
        </p:nvSpPr>
        <p:spPr>
          <a:xfrm>
            <a:off x="3760784" y="2868693"/>
            <a:ext cx="1533628" cy="361711"/>
          </a:xfrm>
          <a:prstGeom prst="rect">
            <a:avLst/>
          </a:prstGeom>
          <a:solidFill>
            <a:srgbClr val="FFFF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fact</a:t>
            </a:r>
            <a:endParaRPr/>
          </a:p>
        </p:txBody>
      </p:sp>
      <p:sp>
        <p:nvSpPr>
          <p:cNvPr id="635" name="Google Shape;635;p37"/>
          <p:cNvSpPr/>
          <p:nvPr/>
        </p:nvSpPr>
        <p:spPr>
          <a:xfrm>
            <a:off x="3760783" y="2505314"/>
            <a:ext cx="1522690" cy="363379"/>
          </a:xfrm>
          <a:prstGeom prst="rect">
            <a:avLst/>
          </a:prstGeom>
          <a:solidFill>
            <a:srgbClr val="FFFF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636" name="Google Shape;636;p37"/>
          <p:cNvSpPr/>
          <p:nvPr/>
        </p:nvSpPr>
        <p:spPr>
          <a:xfrm>
            <a:off x="3760783" y="2141935"/>
            <a:ext cx="1522690" cy="363379"/>
          </a:xfrm>
          <a:prstGeom prst="rect">
            <a:avLst/>
          </a:prstGeom>
          <a:solidFill>
            <a:srgbClr val="FFFF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1</a:t>
            </a:r>
            <a:endParaRPr/>
          </a:p>
        </p:txBody>
      </p:sp>
      <p:sp>
        <p:nvSpPr>
          <p:cNvPr id="637" name="Google Shape;637;p37"/>
          <p:cNvSpPr/>
          <p:nvPr/>
        </p:nvSpPr>
        <p:spPr>
          <a:xfrm>
            <a:off x="5454120" y="5412343"/>
            <a:ext cx="1548944" cy="686753"/>
          </a:xfrm>
          <a:prstGeom prst="rect">
            <a:avLst/>
          </a:prstGeom>
          <a:solidFill>
            <a:srgbClr val="C0C0C0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" name="Google Shape;638;p37"/>
          <p:cNvSpPr/>
          <p:nvPr/>
        </p:nvSpPr>
        <p:spPr>
          <a:xfrm>
            <a:off x="5454120" y="5050631"/>
            <a:ext cx="1548944" cy="361712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main</a:t>
            </a:r>
            <a:endParaRPr/>
          </a:p>
        </p:txBody>
      </p:sp>
      <p:sp>
        <p:nvSpPr>
          <p:cNvPr id="639" name="Google Shape;639;p37"/>
          <p:cNvSpPr/>
          <p:nvPr/>
        </p:nvSpPr>
        <p:spPr>
          <a:xfrm>
            <a:off x="5454121" y="4687253"/>
            <a:ext cx="1535817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640" name="Google Shape;640;p37"/>
          <p:cNvSpPr/>
          <p:nvPr/>
        </p:nvSpPr>
        <p:spPr>
          <a:xfrm>
            <a:off x="5454121" y="4323874"/>
            <a:ext cx="1535817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3</a:t>
            </a:r>
            <a:endParaRPr/>
          </a:p>
        </p:txBody>
      </p:sp>
      <p:sp>
        <p:nvSpPr>
          <p:cNvPr id="641" name="Google Shape;641;p37"/>
          <p:cNvSpPr/>
          <p:nvPr/>
        </p:nvSpPr>
        <p:spPr>
          <a:xfrm>
            <a:off x="5454120" y="3962163"/>
            <a:ext cx="1548944" cy="361711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fact</a:t>
            </a:r>
            <a:endParaRPr/>
          </a:p>
        </p:txBody>
      </p:sp>
      <p:sp>
        <p:nvSpPr>
          <p:cNvPr id="642" name="Google Shape;642;p37"/>
          <p:cNvSpPr/>
          <p:nvPr/>
        </p:nvSpPr>
        <p:spPr>
          <a:xfrm>
            <a:off x="5454121" y="3598784"/>
            <a:ext cx="1535817" cy="363379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643" name="Google Shape;643;p37"/>
          <p:cNvSpPr/>
          <p:nvPr/>
        </p:nvSpPr>
        <p:spPr>
          <a:xfrm>
            <a:off x="5454121" y="3235405"/>
            <a:ext cx="1535817" cy="363379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2</a:t>
            </a:r>
            <a:endParaRPr/>
          </a:p>
        </p:txBody>
      </p:sp>
      <p:sp>
        <p:nvSpPr>
          <p:cNvPr id="644" name="Google Shape;644;p37"/>
          <p:cNvSpPr/>
          <p:nvPr/>
        </p:nvSpPr>
        <p:spPr>
          <a:xfrm>
            <a:off x="5454120" y="2875361"/>
            <a:ext cx="1548944" cy="361711"/>
          </a:xfrm>
          <a:prstGeom prst="rect">
            <a:avLst/>
          </a:prstGeom>
          <a:solidFill>
            <a:srgbClr val="FFFF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fact</a:t>
            </a:r>
            <a:endParaRPr/>
          </a:p>
        </p:txBody>
      </p:sp>
      <p:sp>
        <p:nvSpPr>
          <p:cNvPr id="645" name="Google Shape;645;p37"/>
          <p:cNvSpPr/>
          <p:nvPr/>
        </p:nvSpPr>
        <p:spPr>
          <a:xfrm>
            <a:off x="5454121" y="2511982"/>
            <a:ext cx="1535817" cy="363379"/>
          </a:xfrm>
          <a:prstGeom prst="rect">
            <a:avLst/>
          </a:prstGeom>
          <a:solidFill>
            <a:srgbClr val="FFFF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646" name="Google Shape;646;p37"/>
          <p:cNvSpPr/>
          <p:nvPr/>
        </p:nvSpPr>
        <p:spPr>
          <a:xfrm>
            <a:off x="5454121" y="2148603"/>
            <a:ext cx="1535817" cy="363379"/>
          </a:xfrm>
          <a:prstGeom prst="rect">
            <a:avLst/>
          </a:prstGeom>
          <a:solidFill>
            <a:srgbClr val="FFFF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1</a:t>
            </a:r>
            <a:endParaRPr/>
          </a:p>
        </p:txBody>
      </p:sp>
      <p:sp>
        <p:nvSpPr>
          <p:cNvPr id="647" name="Google Shape;647;p37"/>
          <p:cNvSpPr/>
          <p:nvPr/>
        </p:nvSpPr>
        <p:spPr>
          <a:xfrm>
            <a:off x="5454120" y="1786890"/>
            <a:ext cx="1548944" cy="361712"/>
          </a:xfrm>
          <a:prstGeom prst="rect">
            <a:avLst/>
          </a:prstGeom>
          <a:solidFill>
            <a:srgbClr val="99CCFF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fact</a:t>
            </a:r>
            <a:endParaRPr/>
          </a:p>
        </p:txBody>
      </p:sp>
      <p:sp>
        <p:nvSpPr>
          <p:cNvPr id="648" name="Google Shape;648;p37"/>
          <p:cNvSpPr/>
          <p:nvPr/>
        </p:nvSpPr>
        <p:spPr>
          <a:xfrm>
            <a:off x="5454121" y="1423512"/>
            <a:ext cx="1535817" cy="363379"/>
          </a:xfrm>
          <a:prstGeom prst="rect">
            <a:avLst/>
          </a:prstGeom>
          <a:solidFill>
            <a:srgbClr val="99CCFF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649" name="Google Shape;649;p37"/>
          <p:cNvSpPr/>
          <p:nvPr/>
        </p:nvSpPr>
        <p:spPr>
          <a:xfrm>
            <a:off x="5454121" y="1060133"/>
            <a:ext cx="1535817" cy="363379"/>
          </a:xfrm>
          <a:prstGeom prst="rect">
            <a:avLst/>
          </a:prstGeom>
          <a:solidFill>
            <a:srgbClr val="99CCFF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0</a:t>
            </a:r>
            <a:endParaRPr/>
          </a:p>
        </p:txBody>
      </p:sp>
      <p:sp>
        <p:nvSpPr>
          <p:cNvPr id="650" name="Google Shape;650;p37"/>
          <p:cNvSpPr/>
          <p:nvPr/>
        </p:nvSpPr>
        <p:spPr>
          <a:xfrm>
            <a:off x="7199963" y="5409010"/>
            <a:ext cx="1546755" cy="686753"/>
          </a:xfrm>
          <a:prstGeom prst="rect">
            <a:avLst/>
          </a:prstGeom>
          <a:solidFill>
            <a:srgbClr val="C0C0C0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1" name="Google Shape;651;p37"/>
          <p:cNvSpPr/>
          <p:nvPr/>
        </p:nvSpPr>
        <p:spPr>
          <a:xfrm>
            <a:off x="7199963" y="5047298"/>
            <a:ext cx="1546755" cy="361712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main</a:t>
            </a:r>
            <a:endParaRPr/>
          </a:p>
        </p:txBody>
      </p:sp>
      <p:sp>
        <p:nvSpPr>
          <p:cNvPr id="652" name="Google Shape;652;p37"/>
          <p:cNvSpPr/>
          <p:nvPr/>
        </p:nvSpPr>
        <p:spPr>
          <a:xfrm>
            <a:off x="7199964" y="4683919"/>
            <a:ext cx="1535817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653" name="Google Shape;653;p37"/>
          <p:cNvSpPr/>
          <p:nvPr/>
        </p:nvSpPr>
        <p:spPr>
          <a:xfrm>
            <a:off x="7199964" y="4320540"/>
            <a:ext cx="1535817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3</a:t>
            </a:r>
            <a:endParaRPr/>
          </a:p>
        </p:txBody>
      </p:sp>
      <p:sp>
        <p:nvSpPr>
          <p:cNvPr id="654" name="Google Shape;654;p37"/>
          <p:cNvSpPr/>
          <p:nvPr/>
        </p:nvSpPr>
        <p:spPr>
          <a:xfrm>
            <a:off x="7199963" y="3958829"/>
            <a:ext cx="1546755" cy="361711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fact</a:t>
            </a:r>
            <a:endParaRPr/>
          </a:p>
        </p:txBody>
      </p:sp>
      <p:sp>
        <p:nvSpPr>
          <p:cNvPr id="655" name="Google Shape;655;p37"/>
          <p:cNvSpPr/>
          <p:nvPr/>
        </p:nvSpPr>
        <p:spPr>
          <a:xfrm>
            <a:off x="7199964" y="3595450"/>
            <a:ext cx="1535817" cy="363379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656" name="Google Shape;656;p37"/>
          <p:cNvSpPr/>
          <p:nvPr/>
        </p:nvSpPr>
        <p:spPr>
          <a:xfrm>
            <a:off x="7199964" y="3232072"/>
            <a:ext cx="1535817" cy="363379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2</a:t>
            </a:r>
            <a:endParaRPr/>
          </a:p>
        </p:txBody>
      </p:sp>
      <p:sp>
        <p:nvSpPr>
          <p:cNvPr id="657" name="Google Shape;657;p37"/>
          <p:cNvSpPr/>
          <p:nvPr/>
        </p:nvSpPr>
        <p:spPr>
          <a:xfrm>
            <a:off x="7199963" y="2872027"/>
            <a:ext cx="1546755" cy="361711"/>
          </a:xfrm>
          <a:prstGeom prst="rect">
            <a:avLst/>
          </a:prstGeom>
          <a:solidFill>
            <a:srgbClr val="FFFF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fact</a:t>
            </a:r>
            <a:endParaRPr/>
          </a:p>
        </p:txBody>
      </p:sp>
      <p:sp>
        <p:nvSpPr>
          <p:cNvPr id="658" name="Google Shape;658;p37"/>
          <p:cNvSpPr/>
          <p:nvPr/>
        </p:nvSpPr>
        <p:spPr>
          <a:xfrm>
            <a:off x="7199964" y="2508648"/>
            <a:ext cx="1535817" cy="363379"/>
          </a:xfrm>
          <a:prstGeom prst="rect">
            <a:avLst/>
          </a:prstGeom>
          <a:solidFill>
            <a:srgbClr val="FFFF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1*1 = 1</a:t>
            </a:r>
            <a:endParaRPr/>
          </a:p>
        </p:txBody>
      </p:sp>
      <p:sp>
        <p:nvSpPr>
          <p:cNvPr id="659" name="Google Shape;659;p37"/>
          <p:cNvSpPr/>
          <p:nvPr/>
        </p:nvSpPr>
        <p:spPr>
          <a:xfrm>
            <a:off x="7199964" y="2145269"/>
            <a:ext cx="1535817" cy="363379"/>
          </a:xfrm>
          <a:prstGeom prst="rect">
            <a:avLst/>
          </a:prstGeom>
          <a:solidFill>
            <a:srgbClr val="FFFF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1</a:t>
            </a:r>
            <a:endParaRPr/>
          </a:p>
        </p:txBody>
      </p:sp>
      <p:sp>
        <p:nvSpPr>
          <p:cNvPr id="660" name="Google Shape;660;p37"/>
          <p:cNvSpPr/>
          <p:nvPr/>
        </p:nvSpPr>
        <p:spPr>
          <a:xfrm>
            <a:off x="8893300" y="5409010"/>
            <a:ext cx="1546755" cy="686753"/>
          </a:xfrm>
          <a:prstGeom prst="rect">
            <a:avLst/>
          </a:prstGeom>
          <a:solidFill>
            <a:srgbClr val="C0C0C0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p37"/>
          <p:cNvSpPr/>
          <p:nvPr/>
        </p:nvSpPr>
        <p:spPr>
          <a:xfrm>
            <a:off x="8893300" y="5047298"/>
            <a:ext cx="1546755" cy="361712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main</a:t>
            </a:r>
            <a:endParaRPr/>
          </a:p>
        </p:txBody>
      </p:sp>
      <p:sp>
        <p:nvSpPr>
          <p:cNvPr id="662" name="Google Shape;662;p37"/>
          <p:cNvSpPr/>
          <p:nvPr/>
        </p:nvSpPr>
        <p:spPr>
          <a:xfrm>
            <a:off x="8893300" y="4683919"/>
            <a:ext cx="1535817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endParaRPr/>
          </a:p>
        </p:txBody>
      </p:sp>
      <p:sp>
        <p:nvSpPr>
          <p:cNvPr id="663" name="Google Shape;663;p37"/>
          <p:cNvSpPr/>
          <p:nvPr/>
        </p:nvSpPr>
        <p:spPr>
          <a:xfrm>
            <a:off x="8893300" y="4320540"/>
            <a:ext cx="1535817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3</a:t>
            </a:r>
            <a:endParaRPr/>
          </a:p>
        </p:txBody>
      </p:sp>
      <p:sp>
        <p:nvSpPr>
          <p:cNvPr id="664" name="Google Shape;664;p37"/>
          <p:cNvSpPr/>
          <p:nvPr/>
        </p:nvSpPr>
        <p:spPr>
          <a:xfrm>
            <a:off x="8893300" y="3958829"/>
            <a:ext cx="1546755" cy="361711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fact</a:t>
            </a:r>
            <a:endParaRPr/>
          </a:p>
        </p:txBody>
      </p:sp>
      <p:sp>
        <p:nvSpPr>
          <p:cNvPr id="665" name="Google Shape;665;p37"/>
          <p:cNvSpPr/>
          <p:nvPr/>
        </p:nvSpPr>
        <p:spPr>
          <a:xfrm>
            <a:off x="8893300" y="3595450"/>
            <a:ext cx="1535817" cy="363379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2*1 = 2</a:t>
            </a:r>
            <a:endParaRPr/>
          </a:p>
        </p:txBody>
      </p:sp>
      <p:sp>
        <p:nvSpPr>
          <p:cNvPr id="666" name="Google Shape;666;p37"/>
          <p:cNvSpPr/>
          <p:nvPr/>
        </p:nvSpPr>
        <p:spPr>
          <a:xfrm>
            <a:off x="8893300" y="3232072"/>
            <a:ext cx="1535817" cy="363379"/>
          </a:xfrm>
          <a:prstGeom prst="rect">
            <a:avLst/>
          </a:prstGeom>
          <a:solidFill>
            <a:srgbClr val="FF99CC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2</a:t>
            </a:r>
            <a:endParaRPr/>
          </a:p>
        </p:txBody>
      </p:sp>
      <p:sp>
        <p:nvSpPr>
          <p:cNvPr id="667" name="Google Shape;667;p37"/>
          <p:cNvSpPr/>
          <p:nvPr/>
        </p:nvSpPr>
        <p:spPr>
          <a:xfrm>
            <a:off x="10588824" y="5410676"/>
            <a:ext cx="1535817" cy="686753"/>
          </a:xfrm>
          <a:prstGeom prst="rect">
            <a:avLst/>
          </a:prstGeom>
          <a:solidFill>
            <a:srgbClr val="C0C0C0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37"/>
          <p:cNvSpPr/>
          <p:nvPr/>
        </p:nvSpPr>
        <p:spPr>
          <a:xfrm>
            <a:off x="10588824" y="5048966"/>
            <a:ext cx="1535817" cy="361711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 .. main</a:t>
            </a:r>
            <a:endParaRPr/>
          </a:p>
        </p:txBody>
      </p:sp>
      <p:sp>
        <p:nvSpPr>
          <p:cNvPr id="669" name="Google Shape;669;p37"/>
          <p:cNvSpPr/>
          <p:nvPr/>
        </p:nvSpPr>
        <p:spPr>
          <a:xfrm>
            <a:off x="10588823" y="4685587"/>
            <a:ext cx="1524879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3*2 = 6</a:t>
            </a:r>
            <a:endParaRPr/>
          </a:p>
        </p:txBody>
      </p:sp>
      <p:sp>
        <p:nvSpPr>
          <p:cNvPr id="670" name="Google Shape;670;p37"/>
          <p:cNvSpPr/>
          <p:nvPr/>
        </p:nvSpPr>
        <p:spPr>
          <a:xfrm>
            <a:off x="10588823" y="4322208"/>
            <a:ext cx="1524879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= 3</a:t>
            </a:r>
            <a:endParaRPr/>
          </a:p>
        </p:txBody>
      </p:sp>
      <p:cxnSp>
        <p:nvCxnSpPr>
          <p:cNvPr id="671" name="Google Shape;671;p37"/>
          <p:cNvCxnSpPr/>
          <p:nvPr/>
        </p:nvCxnSpPr>
        <p:spPr>
          <a:xfrm>
            <a:off x="1008564" y="858441"/>
            <a:ext cx="9632766" cy="0"/>
          </a:xfrm>
          <a:prstGeom prst="straightConnector1">
            <a:avLst/>
          </a:prstGeom>
          <a:noFill/>
          <a:ln w="38100" cap="flat" cmpd="sng">
            <a:solidFill>
              <a:srgbClr val="800000"/>
            </a:solidFill>
            <a:prstDash val="solid"/>
            <a:round/>
            <a:headEnd type="none" w="med" len="med"/>
            <a:tailEnd type="triangle" w="lg" len="lg"/>
          </a:ln>
        </p:spPr>
      </p:cxnSp>
      <p:sp>
        <p:nvSpPr>
          <p:cNvPr id="672" name="Google Shape;672;p37"/>
          <p:cNvSpPr txBox="1"/>
          <p:nvPr/>
        </p:nvSpPr>
        <p:spPr>
          <a:xfrm>
            <a:off x="1166085" y="333375"/>
            <a:ext cx="9420552" cy="575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TRACE OF THE STACK DURING EXECUTION</a:t>
            </a:r>
            <a:endParaRPr/>
          </a:p>
        </p:txBody>
      </p:sp>
      <p:sp>
        <p:nvSpPr>
          <p:cNvPr id="673" name="Google Shape;673;p37"/>
          <p:cNvSpPr txBox="1"/>
          <p:nvPr/>
        </p:nvSpPr>
        <p:spPr>
          <a:xfrm>
            <a:off x="626018" y="2550121"/>
            <a:ext cx="1080134" cy="1037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main( ) calls fact( )</a:t>
            </a:r>
            <a:endParaRPr/>
          </a:p>
        </p:txBody>
      </p:sp>
      <p:cxnSp>
        <p:nvCxnSpPr>
          <p:cNvPr id="674" name="Google Shape;674;p37"/>
          <p:cNvCxnSpPr/>
          <p:nvPr/>
        </p:nvCxnSpPr>
        <p:spPr>
          <a:xfrm>
            <a:off x="956058" y="3610452"/>
            <a:ext cx="0" cy="483394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75" name="Google Shape;675;p37"/>
          <p:cNvCxnSpPr/>
          <p:nvPr/>
        </p:nvCxnSpPr>
        <p:spPr>
          <a:xfrm rot="10800000">
            <a:off x="11275784" y="3353752"/>
            <a:ext cx="0" cy="846773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76" name="Google Shape;676;p37"/>
          <p:cNvSpPr txBox="1"/>
          <p:nvPr/>
        </p:nvSpPr>
        <p:spPr>
          <a:xfrm>
            <a:off x="10694235" y="2321100"/>
            <a:ext cx="1163097" cy="1037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fact( ) returns to main( 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>
            <a:spLocks noGrp="1"/>
          </p:cNvSpPr>
          <p:nvPr>
            <p:ph type="sldNum" idx="12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4"/>
          <p:cNvSpPr txBox="1">
            <a:spLocks noGrp="1"/>
          </p:cNvSpPr>
          <p:nvPr>
            <p:ph type="body" idx="1"/>
          </p:nvPr>
        </p:nvSpPr>
        <p:spPr>
          <a:xfrm>
            <a:off x="661975" y="704775"/>
            <a:ext cx="11367300" cy="6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3000" u="sng"/>
              <a:t>Examples:</a:t>
            </a:r>
            <a:endParaRPr sz="3300"/>
          </a:p>
          <a:p>
            <a:pPr marL="514350" lvl="1" indent="-7874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514350" lvl="1" indent="-23114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Factorial:</a:t>
            </a:r>
            <a:endParaRPr sz="2700"/>
          </a:p>
          <a:p>
            <a:pPr marL="1285875" lvl="2" indent="-25717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400">
                <a:solidFill>
                  <a:schemeClr val="dk1"/>
                </a:solidFill>
              </a:rPr>
              <a:t>fact(0) = 1</a:t>
            </a:r>
            <a:endParaRPr sz="2700"/>
          </a:p>
          <a:p>
            <a:pPr marL="1285875" lvl="2" indent="-25717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400">
                <a:solidFill>
                  <a:schemeClr val="dk1"/>
                </a:solidFill>
              </a:rPr>
              <a:t>fact(n) = n * fact(n − 1), if n &gt; 0</a:t>
            </a:r>
            <a:endParaRPr sz="2700"/>
          </a:p>
          <a:p>
            <a:pPr marL="514350" lvl="1" indent="-7874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endParaRPr sz="2400">
              <a:solidFill>
                <a:schemeClr val="dk1"/>
              </a:solidFill>
            </a:endParaRPr>
          </a:p>
          <a:p>
            <a:pPr marL="514350" lvl="1" indent="-23114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GCD (assume that m and n are non-negative and m ≥ n):</a:t>
            </a:r>
            <a:endParaRPr sz="2700"/>
          </a:p>
          <a:p>
            <a:pPr marL="1285875" lvl="2" indent="-25717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400">
                <a:solidFill>
                  <a:schemeClr val="dk1"/>
                </a:solidFill>
              </a:rPr>
              <a:t>gcd (m, 0) = m</a:t>
            </a:r>
            <a:endParaRPr sz="2700"/>
          </a:p>
          <a:p>
            <a:pPr marL="1285875" lvl="2" indent="-25717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400">
                <a:solidFill>
                  <a:schemeClr val="dk1"/>
                </a:solidFill>
              </a:rPr>
              <a:t>gcd (m, n) = gcd (n, m%n)	, if n &gt; 0</a:t>
            </a:r>
            <a:endParaRPr sz="2700"/>
          </a:p>
          <a:p>
            <a:pPr marL="514350" lvl="1" indent="-7874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endParaRPr sz="2400">
              <a:solidFill>
                <a:schemeClr val="dk1"/>
              </a:solidFill>
            </a:endParaRPr>
          </a:p>
          <a:p>
            <a:pPr marL="514350" lvl="1" indent="-23114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Fibonacci sequence (0,1,1,2,3,5,8,13,21,…)</a:t>
            </a:r>
            <a:endParaRPr sz="2700"/>
          </a:p>
          <a:p>
            <a:pPr marL="1285875" lvl="2" indent="-25717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400">
                <a:solidFill>
                  <a:schemeClr val="dk1"/>
                </a:solidFill>
              </a:rPr>
              <a:t>fib (0) = 0</a:t>
            </a:r>
            <a:endParaRPr sz="2700"/>
          </a:p>
          <a:p>
            <a:pPr marL="1285875" lvl="2" indent="-25717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400">
                <a:solidFill>
                  <a:schemeClr val="dk1"/>
                </a:solidFill>
              </a:rPr>
              <a:t>fib (1) = 1</a:t>
            </a:r>
            <a:endParaRPr sz="2700"/>
          </a:p>
          <a:p>
            <a:pPr marL="1285875" lvl="2" indent="-25717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400">
                <a:solidFill>
                  <a:schemeClr val="dk1"/>
                </a:solidFill>
              </a:rPr>
              <a:t>fib (n) = fib (n </a:t>
            </a:r>
            <a:r>
              <a:rPr lang="en-US" sz="2400">
                <a:solidFill>
                  <a:srgbClr val="000000"/>
                </a:solidFill>
              </a:rPr>
              <a:t>− </a:t>
            </a:r>
            <a:r>
              <a:rPr lang="en-US" sz="2400">
                <a:solidFill>
                  <a:schemeClr val="dk1"/>
                </a:solidFill>
              </a:rPr>
              <a:t>1) + fib (n</a:t>
            </a:r>
            <a:r>
              <a:rPr lang="en-US" sz="2400">
                <a:solidFill>
                  <a:srgbClr val="000000"/>
                </a:solidFill>
              </a:rPr>
              <a:t> − </a:t>
            </a:r>
            <a:r>
              <a:rPr lang="en-US" sz="2400">
                <a:solidFill>
                  <a:schemeClr val="dk1"/>
                </a:solidFill>
              </a:rPr>
              <a:t>2), if n &gt; 1</a:t>
            </a:r>
            <a:endParaRPr sz="27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38"/>
          <p:cNvSpPr txBox="1">
            <a:spLocks noGrp="1"/>
          </p:cNvSpPr>
          <p:nvPr>
            <p:ph type="sldNum" idx="12"/>
          </p:nvPr>
        </p:nvSpPr>
        <p:spPr>
          <a:xfrm>
            <a:off x="10599718" y="6727173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40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2" name="Google Shape;682;p38"/>
          <p:cNvSpPr txBox="1">
            <a:spLocks noGrp="1"/>
          </p:cNvSpPr>
          <p:nvPr>
            <p:ph type="title"/>
          </p:nvPr>
        </p:nvSpPr>
        <p:spPr>
          <a:xfrm>
            <a:off x="525065" y="2937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Do Yourself</a:t>
            </a:r>
            <a:endParaRPr/>
          </a:p>
        </p:txBody>
      </p:sp>
      <p:sp>
        <p:nvSpPr>
          <p:cNvPr id="683" name="Google Shape;683;p38"/>
          <p:cNvSpPr txBox="1">
            <a:spLocks noGrp="1"/>
          </p:cNvSpPr>
          <p:nvPr>
            <p:ph type="body" idx="1"/>
          </p:nvPr>
        </p:nvSpPr>
        <p:spPr>
          <a:xfrm>
            <a:off x="420053" y="1238250"/>
            <a:ext cx="11866483" cy="883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Trace the activation records for the following version of Fibonacci sequence.</a:t>
            </a:r>
            <a:endParaRPr/>
          </a:p>
        </p:txBody>
      </p:sp>
      <p:sp>
        <p:nvSpPr>
          <p:cNvPr id="684" name="Google Shape;684;p38"/>
          <p:cNvSpPr txBox="1"/>
          <p:nvPr/>
        </p:nvSpPr>
        <p:spPr>
          <a:xfrm>
            <a:off x="2905706" y="1771650"/>
            <a:ext cx="7357481" cy="44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#include &lt;stdio.h&gt;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  f (int n)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int a, b;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if  (n  &lt; 2)   return (n);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else 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a = f(n-1);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b = f(n-2);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return (a+b);  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main( 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printf(“Fib(4) is: %d \n”, f(4));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</p:txBody>
      </p:sp>
      <p:sp>
        <p:nvSpPr>
          <p:cNvPr id="685" name="Google Shape;685;p38"/>
          <p:cNvSpPr/>
          <p:nvPr/>
        </p:nvSpPr>
        <p:spPr>
          <a:xfrm>
            <a:off x="8586787" y="4285537"/>
            <a:ext cx="2115576" cy="100845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Return Address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(either </a:t>
            </a:r>
            <a:r>
              <a:rPr lang="en-US" sz="2000" b="1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main</a:t>
            </a: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or </a:t>
            </a:r>
            <a:r>
              <a:rPr lang="en-US" sz="2000" b="1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f</a:t>
            </a: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)</a:t>
            </a:r>
            <a:endParaRPr/>
          </a:p>
        </p:txBody>
      </p:sp>
      <p:sp>
        <p:nvSpPr>
          <p:cNvPr id="686" name="Google Shape;686;p38"/>
          <p:cNvSpPr/>
          <p:nvPr/>
        </p:nvSpPr>
        <p:spPr>
          <a:xfrm>
            <a:off x="8586787" y="3922158"/>
            <a:ext cx="2115576" cy="363379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Return Value</a:t>
            </a:r>
            <a:endParaRPr/>
          </a:p>
        </p:txBody>
      </p:sp>
      <p:sp>
        <p:nvSpPr>
          <p:cNvPr id="687" name="Google Shape;687;p38"/>
          <p:cNvSpPr/>
          <p:nvPr/>
        </p:nvSpPr>
        <p:spPr>
          <a:xfrm>
            <a:off x="8586775" y="3084650"/>
            <a:ext cx="2115600" cy="837600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Local </a:t>
            </a:r>
            <a:r>
              <a:rPr lang="en-US"/>
              <a:t> </a:t>
            </a: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Variables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(a, b)</a:t>
            </a:r>
            <a:endParaRPr/>
          </a:p>
        </p:txBody>
      </p:sp>
      <p:sp>
        <p:nvSpPr>
          <p:cNvPr id="688" name="Google Shape;688;p38"/>
          <p:cNvSpPr txBox="1"/>
          <p:nvPr/>
        </p:nvSpPr>
        <p:spPr>
          <a:xfrm>
            <a:off x="460195" y="3512427"/>
            <a:ext cx="846669" cy="422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   X</a:t>
            </a:r>
            <a:endParaRPr/>
          </a:p>
        </p:txBody>
      </p:sp>
      <p:sp>
        <p:nvSpPr>
          <p:cNvPr id="689" name="Google Shape;689;p38"/>
          <p:cNvSpPr txBox="1"/>
          <p:nvPr/>
        </p:nvSpPr>
        <p:spPr>
          <a:xfrm>
            <a:off x="459022" y="3969420"/>
            <a:ext cx="846669" cy="422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   Y</a:t>
            </a:r>
            <a:endParaRPr/>
          </a:p>
        </p:txBody>
      </p:sp>
      <p:cxnSp>
        <p:nvCxnSpPr>
          <p:cNvPr id="690" name="Google Shape;690;p38"/>
          <p:cNvCxnSpPr/>
          <p:nvPr/>
        </p:nvCxnSpPr>
        <p:spPr>
          <a:xfrm>
            <a:off x="1016078" y="3713794"/>
            <a:ext cx="2336542" cy="151690"/>
          </a:xfrm>
          <a:prstGeom prst="straightConnector1">
            <a:avLst/>
          </a:pr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91" name="Google Shape;691;p38"/>
          <p:cNvCxnSpPr/>
          <p:nvPr/>
        </p:nvCxnSpPr>
        <p:spPr>
          <a:xfrm rot="10800000" flipH="1">
            <a:off x="1016078" y="4152104"/>
            <a:ext cx="2336542" cy="28336"/>
          </a:xfrm>
          <a:prstGeom prst="straightConnector1">
            <a:avLst/>
          </a:prstGeom>
          <a:noFill/>
          <a:ln w="222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92" name="Google Shape;692;p38"/>
          <p:cNvSpPr/>
          <p:nvPr/>
        </p:nvSpPr>
        <p:spPr>
          <a:xfrm>
            <a:off x="8586775" y="2201152"/>
            <a:ext cx="2115600" cy="883500"/>
          </a:xfrm>
          <a:prstGeom prst="rect">
            <a:avLst/>
          </a:prstGeom>
          <a:solidFill>
            <a:srgbClr val="FFE699"/>
          </a:solidFill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Actual Parameters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(n)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"/>
          <p:cNvSpPr txBox="1">
            <a:spLocks noGrp="1"/>
          </p:cNvSpPr>
          <p:nvPr>
            <p:ph type="sldNum" idx="12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5"/>
          <p:cNvSpPr txBox="1">
            <a:spLocks noGrp="1"/>
          </p:cNvSpPr>
          <p:nvPr>
            <p:ph type="title"/>
          </p:nvPr>
        </p:nvSpPr>
        <p:spPr>
          <a:xfrm>
            <a:off x="454104" y="476250"/>
            <a:ext cx="11866483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Example 1 :: Factorial</a:t>
            </a:r>
            <a:endParaRPr/>
          </a:p>
        </p:txBody>
      </p:sp>
      <p:sp>
        <p:nvSpPr>
          <p:cNvPr id="134" name="Google Shape;134;p5"/>
          <p:cNvSpPr txBox="1"/>
          <p:nvPr/>
        </p:nvSpPr>
        <p:spPr>
          <a:xfrm>
            <a:off x="1271587" y="2268482"/>
            <a:ext cx="4725600" cy="31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 fact ( int n)</a:t>
            </a:r>
            <a:endParaRPr sz="180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 sz="180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if   (n = = 1)</a:t>
            </a:r>
            <a:endParaRPr sz="180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return (1);</a:t>
            </a:r>
            <a:endParaRPr sz="180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else</a:t>
            </a:r>
            <a:endParaRPr sz="180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return  (n * fact(n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− </a:t>
            </a: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1));</a:t>
            </a:r>
            <a:endParaRPr sz="180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 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"/>
          <p:cNvSpPr txBox="1">
            <a:spLocks noGrp="1"/>
          </p:cNvSpPr>
          <p:nvPr>
            <p:ph type="sldNum" idx="12"/>
          </p:nvPr>
        </p:nvSpPr>
        <p:spPr>
          <a:xfrm>
            <a:off x="10567987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6</a:t>
            </a:fld>
            <a:endParaRPr sz="24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40" name="Google Shape;140;p6"/>
          <p:cNvSpPr txBox="1">
            <a:spLocks noGrp="1"/>
          </p:cNvSpPr>
          <p:nvPr>
            <p:ph type="title"/>
          </p:nvPr>
        </p:nvSpPr>
        <p:spPr>
          <a:xfrm>
            <a:off x="420053" y="476250"/>
            <a:ext cx="11866483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Example 1 :: Factorial Execution</a:t>
            </a:r>
            <a:endParaRPr/>
          </a:p>
        </p:txBody>
      </p:sp>
      <p:sp>
        <p:nvSpPr>
          <p:cNvPr id="141" name="Google Shape;141;p6"/>
          <p:cNvSpPr txBox="1"/>
          <p:nvPr/>
        </p:nvSpPr>
        <p:spPr>
          <a:xfrm>
            <a:off x="7455932" y="5120640"/>
            <a:ext cx="3780473" cy="806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if   (1 = = 1) return (1);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else return  (1 * fact(0)); </a:t>
            </a:r>
            <a:endParaRPr/>
          </a:p>
        </p:txBody>
      </p:sp>
      <p:grpSp>
        <p:nvGrpSpPr>
          <p:cNvPr id="142" name="Google Shape;142;p6"/>
          <p:cNvGrpSpPr/>
          <p:nvPr/>
        </p:nvGrpSpPr>
        <p:grpSpPr>
          <a:xfrm>
            <a:off x="1104827" y="1440178"/>
            <a:ext cx="1010751" cy="711755"/>
            <a:chOff x="505" y="864"/>
            <a:chExt cx="462" cy="427"/>
          </a:xfrm>
        </p:grpSpPr>
        <p:sp>
          <p:nvSpPr>
            <p:cNvPr id="143" name="Google Shape;143;p6"/>
            <p:cNvSpPr txBox="1"/>
            <p:nvPr/>
          </p:nvSpPr>
          <p:spPr>
            <a:xfrm>
              <a:off x="505" y="864"/>
              <a:ext cx="462" cy="2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 fact(4)</a:t>
              </a:r>
              <a:endParaRPr/>
            </a:p>
          </p:txBody>
        </p:sp>
        <p:cxnSp>
          <p:nvCxnSpPr>
            <p:cNvPr id="144" name="Google Shape;144;p6"/>
            <p:cNvCxnSpPr/>
            <p:nvPr/>
          </p:nvCxnSpPr>
          <p:spPr>
            <a:xfrm>
              <a:off x="697" y="1147"/>
              <a:ext cx="0" cy="144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45" name="Google Shape;145;p6"/>
          <p:cNvGrpSpPr/>
          <p:nvPr/>
        </p:nvGrpSpPr>
        <p:grpSpPr>
          <a:xfrm>
            <a:off x="1365170" y="2080260"/>
            <a:ext cx="3780473" cy="986790"/>
            <a:chOff x="624" y="1248"/>
            <a:chExt cx="1728" cy="592"/>
          </a:xfrm>
        </p:grpSpPr>
        <p:sp>
          <p:nvSpPr>
            <p:cNvPr id="146" name="Google Shape;146;p6"/>
            <p:cNvSpPr txBox="1"/>
            <p:nvPr/>
          </p:nvSpPr>
          <p:spPr>
            <a:xfrm>
              <a:off x="624" y="1248"/>
              <a:ext cx="1728" cy="4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if   (4 = = 1) return (1);</a:t>
              </a:r>
              <a:endParaRPr/>
            </a:p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else return  (4 * fact(3)); </a:t>
              </a:r>
              <a:endParaRPr/>
            </a:p>
          </p:txBody>
        </p:sp>
        <p:cxnSp>
          <p:nvCxnSpPr>
            <p:cNvPr id="147" name="Google Shape;147;p6"/>
            <p:cNvCxnSpPr/>
            <p:nvPr/>
          </p:nvCxnSpPr>
          <p:spPr>
            <a:xfrm>
              <a:off x="1728" y="1696"/>
              <a:ext cx="0" cy="144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48" name="Google Shape;148;p6"/>
          <p:cNvGrpSpPr/>
          <p:nvPr/>
        </p:nvGrpSpPr>
        <p:grpSpPr>
          <a:xfrm>
            <a:off x="3570446" y="3040378"/>
            <a:ext cx="3780473" cy="1016793"/>
            <a:chOff x="1632" y="1824"/>
            <a:chExt cx="1728" cy="610"/>
          </a:xfrm>
        </p:grpSpPr>
        <p:sp>
          <p:nvSpPr>
            <p:cNvPr id="149" name="Google Shape;149;p6"/>
            <p:cNvSpPr txBox="1"/>
            <p:nvPr/>
          </p:nvSpPr>
          <p:spPr>
            <a:xfrm>
              <a:off x="1632" y="1824"/>
              <a:ext cx="1728" cy="4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if   (3 = = 1) return (1);</a:t>
              </a:r>
              <a:endParaRPr/>
            </a:p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else return  (3 * fact(2)); </a:t>
              </a:r>
              <a:endParaRPr/>
            </a:p>
          </p:txBody>
        </p:sp>
        <p:cxnSp>
          <p:nvCxnSpPr>
            <p:cNvPr id="150" name="Google Shape;150;p6"/>
            <p:cNvCxnSpPr/>
            <p:nvPr/>
          </p:nvCxnSpPr>
          <p:spPr>
            <a:xfrm>
              <a:off x="2736" y="2290"/>
              <a:ext cx="0" cy="144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151" name="Google Shape;151;p6"/>
          <p:cNvGrpSpPr/>
          <p:nvPr/>
        </p:nvGrpSpPr>
        <p:grpSpPr>
          <a:xfrm>
            <a:off x="5775722" y="4000500"/>
            <a:ext cx="3780473" cy="1040130"/>
            <a:chOff x="2640" y="2400"/>
            <a:chExt cx="1728" cy="624"/>
          </a:xfrm>
        </p:grpSpPr>
        <p:sp>
          <p:nvSpPr>
            <p:cNvPr id="152" name="Google Shape;152;p6"/>
            <p:cNvSpPr txBox="1"/>
            <p:nvPr/>
          </p:nvSpPr>
          <p:spPr>
            <a:xfrm>
              <a:off x="2640" y="2400"/>
              <a:ext cx="1728" cy="4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if   (2 = = 1) return (1);</a:t>
              </a:r>
              <a:endParaRPr/>
            </a:p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else return  (2 * fact(1)); </a:t>
              </a:r>
              <a:endParaRPr/>
            </a:p>
          </p:txBody>
        </p:sp>
        <p:cxnSp>
          <p:nvCxnSpPr>
            <p:cNvPr id="153" name="Google Shape;153;p6"/>
            <p:cNvCxnSpPr/>
            <p:nvPr/>
          </p:nvCxnSpPr>
          <p:spPr>
            <a:xfrm>
              <a:off x="3504" y="2880"/>
              <a:ext cx="0" cy="144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154" name="Google Shape;154;p6"/>
          <p:cNvSpPr/>
          <p:nvPr/>
        </p:nvSpPr>
        <p:spPr>
          <a:xfrm>
            <a:off x="6605587" y="3520440"/>
            <a:ext cx="2205276" cy="800100"/>
          </a:xfrm>
          <a:custGeom>
            <a:avLst/>
            <a:gdLst/>
            <a:ahLst/>
            <a:cxnLst/>
            <a:rect l="l" t="t" r="r" b="b"/>
            <a:pathLst>
              <a:path w="480" h="384" extrusionOk="0">
                <a:moveTo>
                  <a:pt x="480" y="384"/>
                </a:moveTo>
                <a:cubicBezTo>
                  <a:pt x="472" y="272"/>
                  <a:pt x="464" y="160"/>
                  <a:pt x="384" y="96"/>
                </a:cubicBezTo>
                <a:cubicBezTo>
                  <a:pt x="304" y="32"/>
                  <a:pt x="152" y="16"/>
                  <a:pt x="0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55" name="Google Shape;155;p6"/>
          <p:cNvSpPr/>
          <p:nvPr/>
        </p:nvSpPr>
        <p:spPr>
          <a:xfrm>
            <a:off x="4400311" y="2560320"/>
            <a:ext cx="2205276" cy="800100"/>
          </a:xfrm>
          <a:custGeom>
            <a:avLst/>
            <a:gdLst/>
            <a:ahLst/>
            <a:cxnLst/>
            <a:rect l="l" t="t" r="r" b="b"/>
            <a:pathLst>
              <a:path w="480" h="384" extrusionOk="0">
                <a:moveTo>
                  <a:pt x="480" y="384"/>
                </a:moveTo>
                <a:cubicBezTo>
                  <a:pt x="472" y="272"/>
                  <a:pt x="464" y="160"/>
                  <a:pt x="384" y="96"/>
                </a:cubicBezTo>
                <a:cubicBezTo>
                  <a:pt x="304" y="32"/>
                  <a:pt x="152" y="16"/>
                  <a:pt x="0" y="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grpSp>
        <p:nvGrpSpPr>
          <p:cNvPr id="156" name="Google Shape;156;p6"/>
          <p:cNvGrpSpPr/>
          <p:nvPr/>
        </p:nvGrpSpPr>
        <p:grpSpPr>
          <a:xfrm>
            <a:off x="8821116" y="4210527"/>
            <a:ext cx="1137642" cy="910114"/>
            <a:chOff x="4224" y="2526"/>
            <a:chExt cx="520" cy="546"/>
          </a:xfrm>
        </p:grpSpPr>
        <p:sp>
          <p:nvSpPr>
            <p:cNvPr id="157" name="Google Shape;157;p6"/>
            <p:cNvSpPr/>
            <p:nvPr/>
          </p:nvSpPr>
          <p:spPr>
            <a:xfrm>
              <a:off x="4224" y="2688"/>
              <a:ext cx="480" cy="384"/>
            </a:xfrm>
            <a:custGeom>
              <a:avLst/>
              <a:gdLst/>
              <a:ahLst/>
              <a:cxnLst/>
              <a:rect l="l" t="t" r="r" b="b"/>
              <a:pathLst>
                <a:path w="480" h="384" extrusionOk="0">
                  <a:moveTo>
                    <a:pt x="480" y="384"/>
                  </a:moveTo>
                  <a:cubicBezTo>
                    <a:pt x="472" y="272"/>
                    <a:pt x="464" y="160"/>
                    <a:pt x="384" y="96"/>
                  </a:cubicBezTo>
                  <a:cubicBezTo>
                    <a:pt x="304" y="32"/>
                    <a:pt x="152" y="16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158" name="Google Shape;158;p6"/>
            <p:cNvSpPr txBox="1"/>
            <p:nvPr/>
          </p:nvSpPr>
          <p:spPr>
            <a:xfrm>
              <a:off x="4595" y="2526"/>
              <a:ext cx="149" cy="2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</a:t>
              </a:r>
              <a:endParaRPr/>
            </a:p>
          </p:txBody>
        </p:sp>
      </p:grpSp>
      <p:sp>
        <p:nvSpPr>
          <p:cNvPr id="159" name="Google Shape;159;p6"/>
          <p:cNvSpPr txBox="1"/>
          <p:nvPr/>
        </p:nvSpPr>
        <p:spPr>
          <a:xfrm>
            <a:off x="8358187" y="3295650"/>
            <a:ext cx="369588" cy="483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2</a:t>
            </a:r>
            <a:endParaRPr/>
          </a:p>
        </p:txBody>
      </p:sp>
      <p:sp>
        <p:nvSpPr>
          <p:cNvPr id="160" name="Google Shape;160;p6"/>
          <p:cNvSpPr txBox="1"/>
          <p:nvPr/>
        </p:nvSpPr>
        <p:spPr>
          <a:xfrm>
            <a:off x="6300787" y="2400300"/>
            <a:ext cx="369588" cy="483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6</a:t>
            </a:r>
            <a:endParaRPr/>
          </a:p>
        </p:txBody>
      </p:sp>
      <p:grpSp>
        <p:nvGrpSpPr>
          <p:cNvPr id="161" name="Google Shape;161;p6"/>
          <p:cNvGrpSpPr/>
          <p:nvPr/>
        </p:nvGrpSpPr>
        <p:grpSpPr>
          <a:xfrm>
            <a:off x="2185988" y="1542573"/>
            <a:ext cx="2362796" cy="956786"/>
            <a:chOff x="1200" y="866"/>
            <a:chExt cx="1080" cy="574"/>
          </a:xfrm>
        </p:grpSpPr>
        <p:sp>
          <p:nvSpPr>
            <p:cNvPr id="162" name="Google Shape;162;p6"/>
            <p:cNvSpPr/>
            <p:nvPr/>
          </p:nvSpPr>
          <p:spPr>
            <a:xfrm>
              <a:off x="1200" y="960"/>
              <a:ext cx="1008" cy="480"/>
            </a:xfrm>
            <a:custGeom>
              <a:avLst/>
              <a:gdLst/>
              <a:ahLst/>
              <a:cxnLst/>
              <a:rect l="l" t="t" r="r" b="b"/>
              <a:pathLst>
                <a:path w="480" h="384" extrusionOk="0">
                  <a:moveTo>
                    <a:pt x="480" y="384"/>
                  </a:moveTo>
                  <a:cubicBezTo>
                    <a:pt x="472" y="272"/>
                    <a:pt x="464" y="160"/>
                    <a:pt x="384" y="96"/>
                  </a:cubicBezTo>
                  <a:cubicBezTo>
                    <a:pt x="304" y="32"/>
                    <a:pt x="152" y="16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163" name="Google Shape;163;p6"/>
            <p:cNvSpPr txBox="1"/>
            <p:nvPr/>
          </p:nvSpPr>
          <p:spPr>
            <a:xfrm>
              <a:off x="2067" y="866"/>
              <a:ext cx="213" cy="2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24</a:t>
              </a:r>
              <a:endParaRPr/>
            </a:p>
          </p:txBody>
        </p:sp>
      </p:grpSp>
      <p:sp>
        <p:nvSpPr>
          <p:cNvPr id="164" name="Google Shape;164;p6"/>
          <p:cNvSpPr txBox="1"/>
          <p:nvPr/>
        </p:nvSpPr>
        <p:spPr>
          <a:xfrm>
            <a:off x="525066" y="4640580"/>
            <a:ext cx="4095512" cy="1776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int  fact ( int n)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    if   (n = = 1) return (1);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    else return (n * fact(n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− </a:t>
            </a:r>
            <a:r>
              <a:rPr lang="en-US" sz="24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1) );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}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7"/>
          <p:cNvSpPr txBox="1">
            <a:spLocks noGrp="1"/>
          </p:cNvSpPr>
          <p:nvPr>
            <p:ph type="sldNum" idx="12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7"/>
          <p:cNvSpPr txBox="1">
            <a:spLocks noGrp="1"/>
          </p:cNvSpPr>
          <p:nvPr>
            <p:ph type="title"/>
          </p:nvPr>
        </p:nvSpPr>
        <p:spPr>
          <a:xfrm>
            <a:off x="420053" y="400050"/>
            <a:ext cx="11866483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Example 2 :: Fibonacci number</a:t>
            </a:r>
            <a:endParaRPr/>
          </a:p>
        </p:txBody>
      </p:sp>
      <p:sp>
        <p:nvSpPr>
          <p:cNvPr id="171" name="Google Shape;171;p7"/>
          <p:cNvSpPr txBox="1">
            <a:spLocks noGrp="1"/>
          </p:cNvSpPr>
          <p:nvPr>
            <p:ph type="body" idx="1"/>
          </p:nvPr>
        </p:nvSpPr>
        <p:spPr>
          <a:xfrm>
            <a:off x="945125" y="1238250"/>
            <a:ext cx="10711200" cy="28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400"/>
              <a:t>Fibonacci number f(n) can be defined as:</a:t>
            </a:r>
            <a:endParaRPr sz="2700"/>
          </a:p>
          <a:p>
            <a:pPr marL="514350" lvl="1" indent="-205740" algn="l" rtl="0">
              <a:spcBef>
                <a:spcPts val="1075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400"/>
              <a:t>        </a:t>
            </a:r>
            <a:r>
              <a:rPr lang="en-US" sz="2400">
                <a:solidFill>
                  <a:srgbClr val="800080"/>
                </a:solidFill>
              </a:rPr>
              <a:t>f(0)  =  0</a:t>
            </a:r>
            <a:endParaRPr sz="2700"/>
          </a:p>
          <a:p>
            <a:pPr marL="514350" lvl="1" indent="-205740" algn="l" rtl="0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400">
                <a:solidFill>
                  <a:srgbClr val="800080"/>
                </a:solidFill>
              </a:rPr>
              <a:t>        f(1)  =  1</a:t>
            </a:r>
            <a:endParaRPr sz="2700"/>
          </a:p>
          <a:p>
            <a:pPr marL="514350" lvl="1" indent="-205740" algn="l" rtl="0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400">
                <a:solidFill>
                  <a:srgbClr val="800080"/>
                </a:solidFill>
              </a:rPr>
              <a:t>        f(n)  =  f(n</a:t>
            </a:r>
            <a:r>
              <a:rPr lang="en-US" sz="2400"/>
              <a:t> − </a:t>
            </a:r>
            <a:r>
              <a:rPr lang="en-US" sz="2400">
                <a:solidFill>
                  <a:srgbClr val="800080"/>
                </a:solidFill>
              </a:rPr>
              <a:t>1) + f(n</a:t>
            </a:r>
            <a:r>
              <a:rPr lang="en-US" sz="2400"/>
              <a:t> − </a:t>
            </a:r>
            <a:r>
              <a:rPr lang="en-US" sz="2400">
                <a:solidFill>
                  <a:srgbClr val="800080"/>
                </a:solidFill>
              </a:rPr>
              <a:t>2),   if  n &gt; 1</a:t>
            </a:r>
            <a:endParaRPr sz="2700"/>
          </a:p>
          <a:p>
            <a:pPr marL="514350" lvl="1" indent="-231140" algn="l" rtl="0">
              <a:spcBef>
                <a:spcPts val="4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The successive Fibonacci numbers are:</a:t>
            </a:r>
            <a:endParaRPr sz="2700"/>
          </a:p>
          <a:p>
            <a:pPr marL="1285875" lvl="2" indent="-257175" algn="l" rtl="0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400"/>
              <a:t>0, 1, 1, 2, 3, 5, 8, 13, 21, …..</a:t>
            </a:r>
            <a:endParaRPr sz="2700"/>
          </a:p>
        </p:txBody>
      </p:sp>
      <p:sp>
        <p:nvSpPr>
          <p:cNvPr id="172" name="Google Shape;172;p7"/>
          <p:cNvSpPr txBox="1"/>
          <p:nvPr/>
        </p:nvSpPr>
        <p:spPr>
          <a:xfrm>
            <a:off x="1028637" y="4503950"/>
            <a:ext cx="5355600" cy="22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  f (int n)</a:t>
            </a:r>
            <a:endParaRPr sz="180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 sz="180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if  (n  &lt; 2)   return (n);</a:t>
            </a:r>
            <a:endParaRPr sz="180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else  return ( f(n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−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1) + f(n</a:t>
            </a:r>
            <a:r>
              <a:rPr lang="en-US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− </a:t>
            </a: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2) );</a:t>
            </a:r>
            <a:endParaRPr sz="1800"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"/>
          <p:cNvSpPr txBox="1">
            <a:spLocks noGrp="1"/>
          </p:cNvSpPr>
          <p:nvPr>
            <p:ph type="sldNum" idx="12"/>
          </p:nvPr>
        </p:nvSpPr>
        <p:spPr>
          <a:xfrm>
            <a:off x="11551444" y="6560820"/>
            <a:ext cx="735092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78" name="Google Shape;178;p8"/>
          <p:cNvSpPr txBox="1">
            <a:spLocks noGrp="1"/>
          </p:cNvSpPr>
          <p:nvPr>
            <p:ph type="title"/>
          </p:nvPr>
        </p:nvSpPr>
        <p:spPr>
          <a:xfrm>
            <a:off x="420053" y="156688"/>
            <a:ext cx="11866483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Tracing Execution</a:t>
            </a:r>
            <a:endParaRPr/>
          </a:p>
        </p:txBody>
      </p:sp>
      <p:sp>
        <p:nvSpPr>
          <p:cNvPr id="179" name="Google Shape;179;p8"/>
          <p:cNvSpPr txBox="1">
            <a:spLocks noGrp="1"/>
          </p:cNvSpPr>
          <p:nvPr>
            <p:ph type="body" idx="1"/>
          </p:nvPr>
        </p:nvSpPr>
        <p:spPr>
          <a:xfrm>
            <a:off x="888735" y="3607239"/>
            <a:ext cx="6239247" cy="2203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How many times is the function called when evaluating f(4) ?</a:t>
            </a:r>
            <a:endParaRPr/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Inefficiency:</a:t>
            </a:r>
            <a:endParaRPr/>
          </a:p>
          <a:p>
            <a:pPr marL="514350" lvl="1" indent="-205740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Same thing is computed several times.</a:t>
            </a:r>
            <a:endParaRPr/>
          </a:p>
        </p:txBody>
      </p:sp>
      <p:grpSp>
        <p:nvGrpSpPr>
          <p:cNvPr id="180" name="Google Shape;180;p8"/>
          <p:cNvGrpSpPr/>
          <p:nvPr/>
        </p:nvGrpSpPr>
        <p:grpSpPr>
          <a:xfrm>
            <a:off x="7543085" y="1459505"/>
            <a:ext cx="4625102" cy="3969745"/>
            <a:chOff x="7009685" y="1314450"/>
            <a:chExt cx="4625102" cy="3969745"/>
          </a:xfrm>
        </p:grpSpPr>
        <p:sp>
          <p:nvSpPr>
            <p:cNvPr id="181" name="Google Shape;181;p8"/>
            <p:cNvSpPr txBox="1"/>
            <p:nvPr/>
          </p:nvSpPr>
          <p:spPr>
            <a:xfrm>
              <a:off x="9136142" y="1314450"/>
              <a:ext cx="945118" cy="4989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f(4)</a:t>
              </a:r>
              <a:endParaRPr/>
            </a:p>
          </p:txBody>
        </p:sp>
        <p:grpSp>
          <p:nvGrpSpPr>
            <p:cNvPr id="182" name="Google Shape;182;p8"/>
            <p:cNvGrpSpPr/>
            <p:nvPr/>
          </p:nvGrpSpPr>
          <p:grpSpPr>
            <a:xfrm>
              <a:off x="8401050" y="1790701"/>
              <a:ext cx="945118" cy="876777"/>
              <a:chOff x="8401050" y="1790701"/>
              <a:chExt cx="945118" cy="876777"/>
            </a:xfrm>
          </p:grpSpPr>
          <p:sp>
            <p:nvSpPr>
              <p:cNvPr id="183" name="Google Shape;183;p8"/>
              <p:cNvSpPr txBox="1"/>
              <p:nvPr/>
            </p:nvSpPr>
            <p:spPr>
              <a:xfrm>
                <a:off x="8401050" y="2190751"/>
                <a:ext cx="945118" cy="476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>
                    <a:solidFill>
                      <a:schemeClr val="dk1"/>
                    </a:solidFill>
                    <a:latin typeface="Arial Narrow"/>
                    <a:ea typeface="Arial Narrow"/>
                    <a:cs typeface="Arial Narrow"/>
                    <a:sym typeface="Arial Narrow"/>
                  </a:rPr>
                  <a:t>f(3)</a:t>
                </a:r>
                <a:endParaRPr/>
              </a:p>
            </p:txBody>
          </p:sp>
          <p:cxnSp>
            <p:nvCxnSpPr>
              <p:cNvPr id="184" name="Google Shape;184;p8"/>
              <p:cNvCxnSpPr/>
              <p:nvPr/>
            </p:nvCxnSpPr>
            <p:spPr>
              <a:xfrm flipH="1">
                <a:off x="8926116" y="1790701"/>
                <a:ext cx="315039" cy="40005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185" name="Google Shape;185;p8"/>
            <p:cNvGrpSpPr/>
            <p:nvPr/>
          </p:nvGrpSpPr>
          <p:grpSpPr>
            <a:xfrm>
              <a:off x="9556194" y="1790701"/>
              <a:ext cx="1343501" cy="956309"/>
              <a:chOff x="9556194" y="1790701"/>
              <a:chExt cx="1343501" cy="956309"/>
            </a:xfrm>
          </p:grpSpPr>
          <p:sp>
            <p:nvSpPr>
              <p:cNvPr id="186" name="Google Shape;186;p8"/>
              <p:cNvSpPr txBox="1"/>
              <p:nvPr/>
            </p:nvSpPr>
            <p:spPr>
              <a:xfrm>
                <a:off x="9954577" y="2270283"/>
                <a:ext cx="945118" cy="476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>
                    <a:solidFill>
                      <a:schemeClr val="dk1"/>
                    </a:solidFill>
                    <a:latin typeface="Arial Narrow"/>
                    <a:ea typeface="Arial Narrow"/>
                    <a:cs typeface="Arial Narrow"/>
                    <a:sym typeface="Arial Narrow"/>
                  </a:rPr>
                  <a:t>f(2)</a:t>
                </a:r>
                <a:endParaRPr/>
              </a:p>
            </p:txBody>
          </p:sp>
          <p:cxnSp>
            <p:nvCxnSpPr>
              <p:cNvPr id="187" name="Google Shape;187;p8"/>
              <p:cNvCxnSpPr/>
              <p:nvPr/>
            </p:nvCxnSpPr>
            <p:spPr>
              <a:xfrm>
                <a:off x="9556194" y="1790701"/>
                <a:ext cx="525066" cy="48006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188" name="Google Shape;188;p8"/>
            <p:cNvGrpSpPr/>
            <p:nvPr/>
          </p:nvGrpSpPr>
          <p:grpSpPr>
            <a:xfrm>
              <a:off x="7748587" y="2643663"/>
              <a:ext cx="945118" cy="956787"/>
              <a:chOff x="7748587" y="2643663"/>
              <a:chExt cx="945118" cy="956787"/>
            </a:xfrm>
          </p:grpSpPr>
          <p:sp>
            <p:nvSpPr>
              <p:cNvPr id="189" name="Google Shape;189;p8"/>
              <p:cNvSpPr txBox="1"/>
              <p:nvPr/>
            </p:nvSpPr>
            <p:spPr>
              <a:xfrm>
                <a:off x="7748587" y="3123723"/>
                <a:ext cx="945118" cy="476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>
                    <a:solidFill>
                      <a:schemeClr val="dk1"/>
                    </a:solidFill>
                    <a:latin typeface="Arial Narrow"/>
                    <a:ea typeface="Arial Narrow"/>
                    <a:cs typeface="Arial Narrow"/>
                    <a:sym typeface="Arial Narrow"/>
                  </a:rPr>
                  <a:t>f(2)</a:t>
                </a:r>
                <a:endParaRPr/>
              </a:p>
            </p:txBody>
          </p:sp>
          <p:cxnSp>
            <p:nvCxnSpPr>
              <p:cNvPr id="190" name="Google Shape;190;p8"/>
              <p:cNvCxnSpPr/>
              <p:nvPr/>
            </p:nvCxnSpPr>
            <p:spPr>
              <a:xfrm flipH="1">
                <a:off x="8191024" y="2643663"/>
                <a:ext cx="420053" cy="56007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191" name="Google Shape;191;p8"/>
            <p:cNvGrpSpPr/>
            <p:nvPr/>
          </p:nvGrpSpPr>
          <p:grpSpPr>
            <a:xfrm>
              <a:off x="8821103" y="2643663"/>
              <a:ext cx="945118" cy="956787"/>
              <a:chOff x="8821103" y="2643663"/>
              <a:chExt cx="945118" cy="956787"/>
            </a:xfrm>
          </p:grpSpPr>
          <p:sp>
            <p:nvSpPr>
              <p:cNvPr id="192" name="Google Shape;192;p8"/>
              <p:cNvSpPr txBox="1"/>
              <p:nvPr/>
            </p:nvSpPr>
            <p:spPr>
              <a:xfrm>
                <a:off x="8821103" y="3123723"/>
                <a:ext cx="945118" cy="476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>
                    <a:solidFill>
                      <a:schemeClr val="dk1"/>
                    </a:solidFill>
                    <a:latin typeface="Arial Narrow"/>
                    <a:ea typeface="Arial Narrow"/>
                    <a:cs typeface="Arial Narrow"/>
                    <a:sym typeface="Arial Narrow"/>
                  </a:rPr>
                  <a:t>f(1)</a:t>
                </a:r>
                <a:endParaRPr/>
              </a:p>
            </p:txBody>
          </p:sp>
          <p:cxnSp>
            <p:nvCxnSpPr>
              <p:cNvPr id="193" name="Google Shape;193;p8"/>
              <p:cNvCxnSpPr/>
              <p:nvPr/>
            </p:nvCxnSpPr>
            <p:spPr>
              <a:xfrm>
                <a:off x="8821103" y="2643663"/>
                <a:ext cx="420053" cy="56007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194" name="Google Shape;194;p8"/>
            <p:cNvGrpSpPr/>
            <p:nvPr/>
          </p:nvGrpSpPr>
          <p:grpSpPr>
            <a:xfrm>
              <a:off x="9639538" y="2719863"/>
              <a:ext cx="945118" cy="956787"/>
              <a:chOff x="9639538" y="2719863"/>
              <a:chExt cx="945118" cy="956787"/>
            </a:xfrm>
          </p:grpSpPr>
          <p:sp>
            <p:nvSpPr>
              <p:cNvPr id="195" name="Google Shape;195;p8"/>
              <p:cNvSpPr txBox="1"/>
              <p:nvPr/>
            </p:nvSpPr>
            <p:spPr>
              <a:xfrm>
                <a:off x="9639538" y="3199923"/>
                <a:ext cx="945118" cy="476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>
                    <a:solidFill>
                      <a:schemeClr val="dk1"/>
                    </a:solidFill>
                    <a:latin typeface="Arial Narrow"/>
                    <a:ea typeface="Arial Narrow"/>
                    <a:cs typeface="Arial Narrow"/>
                    <a:sym typeface="Arial Narrow"/>
                  </a:rPr>
                  <a:t>f(1)</a:t>
                </a:r>
                <a:endParaRPr/>
              </a:p>
            </p:txBody>
          </p:sp>
          <p:cxnSp>
            <p:nvCxnSpPr>
              <p:cNvPr id="196" name="Google Shape;196;p8"/>
              <p:cNvCxnSpPr/>
              <p:nvPr/>
            </p:nvCxnSpPr>
            <p:spPr>
              <a:xfrm flipH="1">
                <a:off x="10059590" y="2719863"/>
                <a:ext cx="210026" cy="48006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197" name="Google Shape;197;p8"/>
            <p:cNvGrpSpPr/>
            <p:nvPr/>
          </p:nvGrpSpPr>
          <p:grpSpPr>
            <a:xfrm>
              <a:off x="10479643" y="2719863"/>
              <a:ext cx="1155144" cy="956787"/>
              <a:chOff x="10479643" y="2719863"/>
              <a:chExt cx="1155144" cy="956787"/>
            </a:xfrm>
          </p:grpSpPr>
          <p:sp>
            <p:nvSpPr>
              <p:cNvPr id="198" name="Google Shape;198;p8"/>
              <p:cNvSpPr txBox="1"/>
              <p:nvPr/>
            </p:nvSpPr>
            <p:spPr>
              <a:xfrm>
                <a:off x="10689669" y="3199923"/>
                <a:ext cx="945118" cy="476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>
                    <a:solidFill>
                      <a:schemeClr val="dk1"/>
                    </a:solidFill>
                    <a:latin typeface="Arial Narrow"/>
                    <a:ea typeface="Arial Narrow"/>
                    <a:cs typeface="Arial Narrow"/>
                    <a:sym typeface="Arial Narrow"/>
                  </a:rPr>
                  <a:t>f(0)</a:t>
                </a:r>
                <a:endParaRPr/>
              </a:p>
            </p:txBody>
          </p:sp>
          <p:cxnSp>
            <p:nvCxnSpPr>
              <p:cNvPr id="199" name="Google Shape;199;p8"/>
              <p:cNvCxnSpPr/>
              <p:nvPr/>
            </p:nvCxnSpPr>
            <p:spPr>
              <a:xfrm>
                <a:off x="10479643" y="2719863"/>
                <a:ext cx="525066" cy="48006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200" name="Google Shape;200;p8"/>
            <p:cNvGrpSpPr/>
            <p:nvPr/>
          </p:nvGrpSpPr>
          <p:grpSpPr>
            <a:xfrm>
              <a:off x="7009685" y="3634263"/>
              <a:ext cx="945118" cy="956787"/>
              <a:chOff x="7009685" y="3634263"/>
              <a:chExt cx="945118" cy="956787"/>
            </a:xfrm>
          </p:grpSpPr>
          <p:sp>
            <p:nvSpPr>
              <p:cNvPr id="201" name="Google Shape;201;p8"/>
              <p:cNvSpPr txBox="1"/>
              <p:nvPr/>
            </p:nvSpPr>
            <p:spPr>
              <a:xfrm>
                <a:off x="7009685" y="4114323"/>
                <a:ext cx="945118" cy="476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>
                    <a:solidFill>
                      <a:schemeClr val="dk1"/>
                    </a:solidFill>
                    <a:latin typeface="Arial Narrow"/>
                    <a:ea typeface="Arial Narrow"/>
                    <a:cs typeface="Arial Narrow"/>
                    <a:sym typeface="Arial Narrow"/>
                  </a:rPr>
                  <a:t>f(1)</a:t>
                </a:r>
                <a:endParaRPr/>
              </a:p>
            </p:txBody>
          </p:sp>
          <p:cxnSp>
            <p:nvCxnSpPr>
              <p:cNvPr id="202" name="Google Shape;202;p8"/>
              <p:cNvCxnSpPr/>
              <p:nvPr/>
            </p:nvCxnSpPr>
            <p:spPr>
              <a:xfrm flipH="1">
                <a:off x="7429738" y="3634263"/>
                <a:ext cx="420053" cy="48006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203" name="Google Shape;203;p8"/>
            <p:cNvGrpSpPr/>
            <p:nvPr/>
          </p:nvGrpSpPr>
          <p:grpSpPr>
            <a:xfrm>
              <a:off x="8059816" y="3634263"/>
              <a:ext cx="1365171" cy="956787"/>
              <a:chOff x="8059816" y="3634263"/>
              <a:chExt cx="1365171" cy="956787"/>
            </a:xfrm>
          </p:grpSpPr>
          <p:sp>
            <p:nvSpPr>
              <p:cNvPr id="204" name="Google Shape;204;p8"/>
              <p:cNvSpPr txBox="1"/>
              <p:nvPr/>
            </p:nvSpPr>
            <p:spPr>
              <a:xfrm>
                <a:off x="8479869" y="4114323"/>
                <a:ext cx="945118" cy="4767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b="1">
                    <a:solidFill>
                      <a:schemeClr val="dk1"/>
                    </a:solidFill>
                    <a:latin typeface="Arial Narrow"/>
                    <a:ea typeface="Arial Narrow"/>
                    <a:cs typeface="Arial Narrow"/>
                    <a:sym typeface="Arial Narrow"/>
                  </a:rPr>
                  <a:t>f(0)</a:t>
                </a:r>
                <a:endParaRPr/>
              </a:p>
            </p:txBody>
          </p:sp>
          <p:cxnSp>
            <p:nvCxnSpPr>
              <p:cNvPr id="205" name="Google Shape;205;p8"/>
              <p:cNvCxnSpPr/>
              <p:nvPr/>
            </p:nvCxnSpPr>
            <p:spPr>
              <a:xfrm>
                <a:off x="8059816" y="3634263"/>
                <a:ext cx="630079" cy="56007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sp>
          <p:nvSpPr>
            <p:cNvPr id="206" name="Google Shape;206;p8"/>
            <p:cNvSpPr txBox="1"/>
            <p:nvPr/>
          </p:nvSpPr>
          <p:spPr>
            <a:xfrm>
              <a:off x="7781911" y="4800600"/>
              <a:ext cx="3139454" cy="4835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3150" tIns="56575" rIns="113150" bIns="565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called 9 times</a:t>
              </a:r>
              <a:endParaRPr/>
            </a:p>
          </p:txBody>
        </p:sp>
      </p:grpSp>
      <p:sp>
        <p:nvSpPr>
          <p:cNvPr id="207" name="Google Shape;207;p8"/>
          <p:cNvSpPr txBox="1"/>
          <p:nvPr/>
        </p:nvSpPr>
        <p:spPr>
          <a:xfrm>
            <a:off x="911784" y="1251640"/>
            <a:ext cx="3865004" cy="1925272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  f (int n)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if  (n  &lt; 2)   return (n);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else  return ( f(n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−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1) + f(n</a:t>
            </a:r>
            <a:r>
              <a:rPr lang="en-US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− </a:t>
            </a: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2) );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9"/>
          <p:cNvSpPr txBox="1">
            <a:spLocks noGrp="1"/>
          </p:cNvSpPr>
          <p:nvPr>
            <p:ph type="sldNum" idx="12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9"/>
          <p:cNvSpPr txBox="1">
            <a:spLocks noGrp="1"/>
          </p:cNvSpPr>
          <p:nvPr>
            <p:ph type="title"/>
          </p:nvPr>
        </p:nvSpPr>
        <p:spPr>
          <a:xfrm>
            <a:off x="525065" y="4461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Some points to note</a:t>
            </a:r>
            <a:endParaRPr/>
          </a:p>
        </p:txBody>
      </p:sp>
      <p:sp>
        <p:nvSpPr>
          <p:cNvPr id="215" name="Google Shape;215;p9"/>
          <p:cNvSpPr txBox="1">
            <a:spLocks noGrp="1"/>
          </p:cNvSpPr>
          <p:nvPr>
            <p:ph type="body" idx="1"/>
          </p:nvPr>
        </p:nvSpPr>
        <p:spPr>
          <a:xfrm>
            <a:off x="646100" y="1368675"/>
            <a:ext cx="11309400" cy="556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None/>
            </a:pPr>
            <a:r>
              <a:rPr lang="en-US" sz="2000"/>
              <a:t>Every recursive program can also be written without recursion</a:t>
            </a:r>
            <a:endParaRPr sz="2000"/>
          </a:p>
          <a:p>
            <a:pPr marL="514350" lvl="1" indent="-21844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Tail Recursion: Last thing a recursive function does is making a single recursive call (of itself) at the end.</a:t>
            </a:r>
            <a:endParaRPr sz="2000"/>
          </a:p>
          <a:p>
            <a:pPr marL="514350" lvl="1" indent="-21844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Easy to replace tail recursion by a loop.</a:t>
            </a:r>
            <a:endParaRPr sz="2000"/>
          </a:p>
          <a:p>
            <a:pPr marL="514350" lvl="1" indent="-21844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In general, removal of recursion may be a very difficult task (even if you have your own recursion stack).</a:t>
            </a:r>
            <a:endParaRPr sz="2000"/>
          </a:p>
          <a:p>
            <a:pPr marL="0" lvl="0" indent="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None/>
            </a:pPr>
            <a:r>
              <a:rPr lang="en-US" sz="2000"/>
              <a:t> Recursion can be helpful in many situations</a:t>
            </a:r>
            <a:endParaRPr sz="2000"/>
          </a:p>
          <a:p>
            <a:pPr marL="514350" lvl="1" indent="-21844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Better readability</a:t>
            </a:r>
            <a:endParaRPr sz="2000"/>
          </a:p>
          <a:p>
            <a:pPr marL="514350" lvl="1" indent="-21844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Ease of programming</a:t>
            </a:r>
            <a:endParaRPr sz="2000"/>
          </a:p>
          <a:p>
            <a:pPr marL="514350" lvl="1" indent="-21844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Sometimes, recursion gives best-possible or best-known algorithms to solve problems</a:t>
            </a:r>
            <a:endParaRPr sz="2000"/>
          </a:p>
          <a:p>
            <a:pPr marL="0" lvl="0" indent="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None/>
            </a:pPr>
            <a:r>
              <a:rPr lang="en-US" sz="2000"/>
              <a:t>Recursion can also be a killer</a:t>
            </a:r>
            <a:endParaRPr sz="2000"/>
          </a:p>
          <a:p>
            <a:pPr marL="514350" lvl="1" indent="-21844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You solve the same subproblem multiple times (Example: Fibonacci numbers)</a:t>
            </a:r>
            <a:endParaRPr sz="2000"/>
          </a:p>
          <a:p>
            <a:pPr marL="514350" lvl="1" indent="-21844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Every recursive call incurs a (small) overhead</a:t>
            </a:r>
            <a:endParaRPr sz="2000"/>
          </a:p>
          <a:p>
            <a:pPr marL="0" lvl="0" indent="0" algn="l" rtl="0">
              <a:lnSpc>
                <a:spcPct val="120000"/>
              </a:lnSpc>
              <a:spcBef>
                <a:spcPts val="1075"/>
              </a:spcBef>
              <a:spcAft>
                <a:spcPts val="0"/>
              </a:spcAft>
              <a:buNone/>
            </a:pPr>
            <a:r>
              <a:rPr lang="en-US" sz="2000"/>
              <a:t>Use recursion with caution</a:t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3720</Words>
  <Application>Microsoft Office PowerPoint</Application>
  <PresentationFormat>Custom</PresentationFormat>
  <Paragraphs>701</Paragraphs>
  <Slides>40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 Narrow</vt:lpstr>
      <vt:lpstr>Noto Sans Symbols</vt:lpstr>
      <vt:lpstr>Arial</vt:lpstr>
      <vt:lpstr>Calibri</vt:lpstr>
      <vt:lpstr>Arial Black</vt:lpstr>
      <vt:lpstr>Times New Roman</vt:lpstr>
      <vt:lpstr>Essential</vt:lpstr>
      <vt:lpstr>RECURSION</vt:lpstr>
      <vt:lpstr>Recursion</vt:lpstr>
      <vt:lpstr>Basis and Recursion</vt:lpstr>
      <vt:lpstr>PowerPoint Presentation</vt:lpstr>
      <vt:lpstr>Example 1 :: Factorial</vt:lpstr>
      <vt:lpstr>Example 1 :: Factorial Execution</vt:lpstr>
      <vt:lpstr>Example 2 :: Fibonacci number</vt:lpstr>
      <vt:lpstr>Tracing Execution</vt:lpstr>
      <vt:lpstr>Some points to note</vt:lpstr>
      <vt:lpstr>Example of tail recursion</vt:lpstr>
      <vt:lpstr>Important things to remember</vt:lpstr>
      <vt:lpstr>Example: Sum of Squares</vt:lpstr>
      <vt:lpstr>Annotated Call Tree</vt:lpstr>
      <vt:lpstr>Example: Printing the digits of an integer in reverse</vt:lpstr>
      <vt:lpstr>Example: Printing your name in reverse</vt:lpstr>
      <vt:lpstr>Counting Zeros in a Positive Integer</vt:lpstr>
      <vt:lpstr>Common Errors in Writing Recursive Functions</vt:lpstr>
      <vt:lpstr>Common Errors in Writing Recursive Functions</vt:lpstr>
      <vt:lpstr>Example :: Towers of Hanoi Problem</vt:lpstr>
      <vt:lpstr>Recursive Formulation</vt:lpstr>
      <vt:lpstr>Phase-1: Move top n – 1 from LEFT to CENTER</vt:lpstr>
      <vt:lpstr>Phase-2: Move the nth disk from LEFT to RIGHT</vt:lpstr>
      <vt:lpstr>Phase-3: Move top n – 1 from CENTER to RIGHT</vt:lpstr>
      <vt:lpstr>PowerPoint Presentation</vt:lpstr>
      <vt:lpstr>PowerPoint Presentation</vt:lpstr>
      <vt:lpstr>Recursion versus Iteration</vt:lpstr>
      <vt:lpstr>PowerPoint Presentation</vt:lpstr>
      <vt:lpstr>What do the following programs print?</vt:lpstr>
      <vt:lpstr>Printing cumulative sum --  will this work?</vt:lpstr>
      <vt:lpstr>Printing cumulative sum (two ways)</vt:lpstr>
      <vt:lpstr>Paying with fewest coins</vt:lpstr>
      <vt:lpstr>Paying with fewest coins</vt:lpstr>
      <vt:lpstr>Paying with fewest coins</vt:lpstr>
      <vt:lpstr>Practice Problems</vt:lpstr>
      <vt:lpstr>PowerPoint Presentation</vt:lpstr>
      <vt:lpstr>How are recursive calls implemented?</vt:lpstr>
      <vt:lpstr>PowerPoint Presentation</vt:lpstr>
      <vt:lpstr>Example:: main( ) calls fact(3)</vt:lpstr>
      <vt:lpstr>PowerPoint Presentation</vt:lpstr>
      <vt:lpstr>Do Yourself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RECURSION</dc:title>
  <dc:creator>pallab</dc:creator>
  <cp:lastModifiedBy>rschakraborty</cp:lastModifiedBy>
  <cp:revision>11</cp:revision>
  <dcterms:created xsi:type="dcterms:W3CDTF">2006-08-16T00:00:00Z</dcterms:created>
  <dcterms:modified xsi:type="dcterms:W3CDTF">2023-08-30T17:44:44Z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0x01010051C0C9652F1DEF4287A66D9ECAE44CF3</vt:lpwstr>
  </property>
</Properties>
</file>