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5" r:id="rId21"/>
    <p:sldId id="276" r:id="rId22"/>
  </p:sldIdLst>
  <p:sldSz cx="12601575" cy="7200900"/>
  <p:notesSz cx="6858000" cy="9144000"/>
  <p:embeddedFontLst>
    <p:embeddedFont>
      <p:font typeface="Arial Black" pitchFamily="34" charset="0"/>
      <p:bold r:id="rId24"/>
    </p:embeddedFont>
    <p:embeddedFont>
      <p:font typeface="Arial Narrow" pitchFamily="34" charset="0"/>
      <p:regular r:id="rId25"/>
      <p:bold r:id="rId26"/>
      <p:italic r:id="rId27"/>
      <p:boldItalic r:id="rId28"/>
    </p:embeddedFont>
    <p:embeddedFont>
      <p:font typeface="Calibri" pitchFamily="3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268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golzfJl4u5OhCLzCrI7nyRI8Kc2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276" y="-84"/>
      </p:cViewPr>
      <p:guideLst>
        <p:guide orient="horz" pos="226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5836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3"/>
          <p:cNvSpPr txBox="1">
            <a:spLocks noGrp="1"/>
          </p:cNvSpPr>
          <p:nvPr>
            <p:ph type="ftr" idx="11"/>
          </p:nvPr>
        </p:nvSpPr>
        <p:spPr>
          <a:xfrm>
            <a:off x="0" y="6800850"/>
            <a:ext cx="675798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3"/>
          <p:cNvSpPr/>
          <p:nvPr/>
        </p:nvSpPr>
        <p:spPr>
          <a:xfrm>
            <a:off x="-1" y="5088636"/>
            <a:ext cx="1334542" cy="21122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3"/>
          <p:cNvSpPr txBox="1">
            <a:spLocks noGrp="1"/>
          </p:cNvSpPr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  <a:defRPr sz="4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3"/>
          <p:cNvSpPr txBox="1">
            <a:spLocks noGrp="1"/>
          </p:cNvSpPr>
          <p:nvPr>
            <p:ph type="subTitle" idx="1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lvl="0" algn="l"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 b="1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ctr">
              <a:spcBef>
                <a:spcPts val="675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23"/>
          <p:cNvSpPr txBox="1">
            <a:spLocks noGrp="1"/>
          </p:cNvSpPr>
          <p:nvPr>
            <p:ph type="dt" idx="10"/>
          </p:nvPr>
        </p:nvSpPr>
        <p:spPr>
          <a:xfrm>
            <a:off x="9954577" y="6800850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3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3"/>
          <p:cNvSpPr/>
          <p:nvPr/>
        </p:nvSpPr>
        <p:spPr>
          <a:xfrm>
            <a:off x="12404674" y="0"/>
            <a:ext cx="196901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3"/>
          <p:cNvSpPr txBox="1">
            <a:spLocks noGrp="1"/>
          </p:cNvSpPr>
          <p:nvPr>
            <p:ph type="sldNum" idx="12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" name="Google Shape;28;p23" descr="iit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875" y="6062489"/>
            <a:ext cx="1089512" cy="104316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23"/>
          <p:cNvSpPr/>
          <p:nvPr/>
        </p:nvSpPr>
        <p:spPr>
          <a:xfrm>
            <a:off x="-1" y="0"/>
            <a:ext cx="1334542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32"/>
          <p:cNvSpPr txBox="1">
            <a:spLocks noGrp="1"/>
          </p:cNvSpPr>
          <p:nvPr>
            <p:ph type="body" idx="1"/>
          </p:nvPr>
        </p:nvSpPr>
        <p:spPr>
          <a:xfrm rot="5400000">
            <a:off x="3749635" y="-1999415"/>
            <a:ext cx="5312331" cy="11551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32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2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2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3"/>
          <p:cNvSpPr txBox="1">
            <a:spLocks noGrp="1"/>
          </p:cNvSpPr>
          <p:nvPr>
            <p:ph type="title"/>
          </p:nvPr>
        </p:nvSpPr>
        <p:spPr>
          <a:xfrm rot="5400000">
            <a:off x="7481769" y="1942745"/>
            <a:ext cx="6144101" cy="2835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3"/>
          <p:cNvSpPr txBox="1">
            <a:spLocks noGrp="1"/>
          </p:cNvSpPr>
          <p:nvPr>
            <p:ph type="body" idx="1"/>
          </p:nvPr>
        </p:nvSpPr>
        <p:spPr>
          <a:xfrm rot="5400000">
            <a:off x="1706047" y="-787596"/>
            <a:ext cx="6144101" cy="8296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33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3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3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4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4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5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5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5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6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6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7"/>
          <p:cNvSpPr txBox="1">
            <a:spLocks noGrp="1"/>
          </p:cNvSpPr>
          <p:nvPr>
            <p:ph type="title"/>
          </p:nvPr>
        </p:nvSpPr>
        <p:spPr>
          <a:xfrm>
            <a:off x="630078" y="1520190"/>
            <a:ext cx="10711339" cy="453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 Narrow"/>
              <a:buNone/>
              <a:defRPr sz="9900" b="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7"/>
          <p:cNvSpPr txBox="1">
            <a:spLocks noGrp="1"/>
          </p:cNvSpPr>
          <p:nvPr>
            <p:ph type="body" idx="1"/>
          </p:nvPr>
        </p:nvSpPr>
        <p:spPr>
          <a:xfrm>
            <a:off x="630078" y="240031"/>
            <a:ext cx="10711339" cy="1120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marL="457200" lvl="0" indent="-22860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sz="2300"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27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7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" name="Google Shape;50;p27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body" idx="1"/>
          </p:nvPr>
        </p:nvSpPr>
        <p:spPr>
          <a:xfrm>
            <a:off x="2247281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005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marL="1371600" lvl="2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4" name="Google Shape;54;p28"/>
          <p:cNvSpPr txBox="1">
            <a:spLocks noGrp="1"/>
          </p:cNvSpPr>
          <p:nvPr>
            <p:ph type="body" idx="2"/>
          </p:nvPr>
        </p:nvSpPr>
        <p:spPr>
          <a:xfrm>
            <a:off x="7014877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005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marL="1371600" lvl="2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5" name="Google Shape;55;p28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9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body" idx="1"/>
          </p:nvPr>
        </p:nvSpPr>
        <p:spPr>
          <a:xfrm>
            <a:off x="2243080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2300"/>
              <a:buNone/>
              <a:defRPr sz="2300" b="1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61" name="Google Shape;61;p29"/>
          <p:cNvSpPr txBox="1">
            <a:spLocks noGrp="1"/>
          </p:cNvSpPr>
          <p:nvPr>
            <p:ph type="body" idx="2"/>
          </p:nvPr>
        </p:nvSpPr>
        <p:spPr>
          <a:xfrm>
            <a:off x="2243080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marL="914400" lvl="1" indent="-37465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2" name="Google Shape;62;p29"/>
          <p:cNvSpPr txBox="1">
            <a:spLocks noGrp="1"/>
          </p:cNvSpPr>
          <p:nvPr>
            <p:ph type="body" idx="3"/>
          </p:nvPr>
        </p:nvSpPr>
        <p:spPr>
          <a:xfrm>
            <a:off x="7019077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2300"/>
              <a:buNone/>
              <a:defRPr sz="2300" b="1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63" name="Google Shape;63;p29"/>
          <p:cNvSpPr txBox="1">
            <a:spLocks noGrp="1"/>
          </p:cNvSpPr>
          <p:nvPr>
            <p:ph type="body" idx="4"/>
          </p:nvPr>
        </p:nvSpPr>
        <p:spPr>
          <a:xfrm>
            <a:off x="7019077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marL="914400" lvl="1" indent="-37465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4" name="Google Shape;64;p29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0"/>
          <p:cNvSpPr txBox="1">
            <a:spLocks noGrp="1"/>
          </p:cNvSpPr>
          <p:nvPr>
            <p:ph type="body" idx="1"/>
          </p:nvPr>
        </p:nvSpPr>
        <p:spPr>
          <a:xfrm>
            <a:off x="4926867" y="1680210"/>
            <a:ext cx="7044631" cy="470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marL="914400" lvl="1" indent="-431800" algn="l">
              <a:spcBef>
                <a:spcPts val="675"/>
              </a:spcBef>
              <a:spcAft>
                <a:spcPts val="0"/>
              </a:spcAft>
              <a:buSzPts val="3200"/>
              <a:buChar char="•"/>
              <a:defRPr sz="3200"/>
            </a:lvl2pPr>
            <a:lvl3pPr marL="1371600" lvl="2" indent="-400050" algn="l">
              <a:spcBef>
                <a:spcPts val="540"/>
              </a:spcBef>
              <a:spcAft>
                <a:spcPts val="0"/>
              </a:spcAft>
              <a:buSzPts val="2700"/>
              <a:buChar char="•"/>
              <a:defRPr sz="2700"/>
            </a:lvl3pPr>
            <a:lvl4pPr marL="1828800" lvl="3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4pPr>
            <a:lvl5pPr marL="2286000" lvl="4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5pPr>
            <a:lvl6pPr marL="2743200" lvl="5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6pPr>
            <a:lvl7pPr marL="3200400" lvl="6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7pPr>
            <a:lvl8pPr marL="3657600" lvl="7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8pPr>
            <a:lvl9pPr marL="4114800" lvl="8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9pPr>
          </a:lstStyle>
          <a:p>
            <a:endParaRPr/>
          </a:p>
        </p:txBody>
      </p:sp>
      <p:sp>
        <p:nvSpPr>
          <p:cNvPr id="69" name="Google Shape;69;p30"/>
          <p:cNvSpPr txBox="1">
            <a:spLocks noGrp="1"/>
          </p:cNvSpPr>
          <p:nvPr>
            <p:ph type="body" idx="2"/>
          </p:nvPr>
        </p:nvSpPr>
        <p:spPr>
          <a:xfrm>
            <a:off x="630079" y="1680210"/>
            <a:ext cx="4145832" cy="470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30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0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0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" name="Google Shape;73;p3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31"/>
          <p:cNvSpPr>
            <a:spLocks noGrp="1"/>
          </p:cNvSpPr>
          <p:nvPr>
            <p:ph type="pic" idx="2"/>
          </p:nvPr>
        </p:nvSpPr>
        <p:spPr>
          <a:xfrm>
            <a:off x="-1" y="0"/>
            <a:ext cx="12404334" cy="5088636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7" name="Google Shape;77;p31"/>
          <p:cNvSpPr txBox="1">
            <a:spLocks noGrp="1"/>
          </p:cNvSpPr>
          <p:nvPr>
            <p:ph type="body" idx="1"/>
          </p:nvPr>
        </p:nvSpPr>
        <p:spPr>
          <a:xfrm>
            <a:off x="630078" y="6000750"/>
            <a:ext cx="11236405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31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" name="Google Shape;81;p31"/>
          <p:cNvSpPr txBox="1">
            <a:spLocks noGrp="1"/>
          </p:cNvSpPr>
          <p:nvPr>
            <p:ph type="title"/>
          </p:nvPr>
        </p:nvSpPr>
        <p:spPr>
          <a:xfrm>
            <a:off x="630078" y="5200650"/>
            <a:ext cx="11236405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 Narrow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1"/>
          <p:cNvSpPr/>
          <p:nvPr/>
        </p:nvSpPr>
        <p:spPr>
          <a:xfrm>
            <a:off x="12404674" y="0"/>
            <a:ext cx="196901" cy="508863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 sz="41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2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marR="0" lvl="0" indent="-228600" algn="l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marR="0" lvl="1" indent="-374650" algn="l" rtl="0">
              <a:spcBef>
                <a:spcPts val="675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marR="0" lvl="2" indent="-374650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marR="0" lvl="3" indent="-374650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marR="0" lvl="4" indent="-374650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2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2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2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22"/>
          <p:cNvSpPr/>
          <p:nvPr/>
        </p:nvSpPr>
        <p:spPr>
          <a:xfrm>
            <a:off x="12404674" y="0"/>
            <a:ext cx="196901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2"/>
          <p:cNvSpPr/>
          <p:nvPr/>
        </p:nvSpPr>
        <p:spPr>
          <a:xfrm>
            <a:off x="12404674" y="1120140"/>
            <a:ext cx="196901" cy="60807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2"/>
          <p:cNvSpPr/>
          <p:nvPr/>
        </p:nvSpPr>
        <p:spPr>
          <a:xfrm>
            <a:off x="0" y="13335"/>
            <a:ext cx="420053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2"/>
          <p:cNvSpPr/>
          <p:nvPr/>
        </p:nvSpPr>
        <p:spPr>
          <a:xfrm>
            <a:off x="0" y="1120140"/>
            <a:ext cx="420053" cy="6094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 txBox="1">
            <a:spLocks noGrp="1"/>
          </p:cNvSpPr>
          <p:nvPr>
            <p:ph type="ctrTitle"/>
          </p:nvPr>
        </p:nvSpPr>
        <p:spPr>
          <a:xfrm>
            <a:off x="1423987" y="9525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</a:pPr>
            <a:r>
              <a:rPr lang="en-US"/>
              <a:t>Strings and One-Dimensional Character Arrays</a:t>
            </a:r>
            <a:endParaRPr/>
          </a:p>
        </p:txBody>
      </p:sp>
      <p:sp>
        <p:nvSpPr>
          <p:cNvPr id="100" name="Google Shape;100;p1"/>
          <p:cNvSpPr txBox="1">
            <a:spLocks noGrp="1"/>
          </p:cNvSpPr>
          <p:nvPr>
            <p:ph type="ftr" idx="11"/>
          </p:nvPr>
        </p:nvSpPr>
        <p:spPr>
          <a:xfrm>
            <a:off x="1260158" y="6800850"/>
            <a:ext cx="545150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1" name="Google Shape;101;p1"/>
          <p:cNvSpPr txBox="1">
            <a:spLocks noGrp="1"/>
          </p:cNvSpPr>
          <p:nvPr>
            <p:ph type="sldNum" idx="12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102" name="Google Shape;102;p1"/>
          <p:cNvSpPr txBox="1"/>
          <p:nvPr/>
        </p:nvSpPr>
        <p:spPr>
          <a:xfrm>
            <a:off x="1423987" y="177165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CS10003 PROGRAMMING AND DATA STRUCTURES</a:t>
            </a:r>
            <a:endParaRPr sz="2700" b="1" i="0" u="none" strike="noStrike" cap="none">
              <a:solidFill>
                <a:schemeClr val="dk2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0"/>
          <p:cNvSpPr txBox="1">
            <a:spLocks noGrp="1"/>
          </p:cNvSpPr>
          <p:nvPr>
            <p:ph type="title"/>
          </p:nvPr>
        </p:nvSpPr>
        <p:spPr>
          <a:xfrm>
            <a:off x="525066" y="0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Reading Strings with Blanks</a:t>
            </a:r>
            <a:endParaRPr/>
          </a:p>
        </p:txBody>
      </p:sp>
      <p:sp>
        <p:nvSpPr>
          <p:cNvPr id="198" name="Google Shape;198;p10"/>
          <p:cNvSpPr txBox="1">
            <a:spLocks noGrp="1"/>
          </p:cNvSpPr>
          <p:nvPr>
            <p:ph type="body" idx="1"/>
          </p:nvPr>
        </p:nvSpPr>
        <p:spPr>
          <a:xfrm>
            <a:off x="525066" y="639748"/>
            <a:ext cx="11185921" cy="1425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In many applications, we need to read in an entire line of text (including blank spaces).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rgbClr val="C00000"/>
              </a:buClr>
              <a:buSzPts val="2400"/>
              <a:buNone/>
            </a:pPr>
            <a:r>
              <a:rPr lang="en-US" sz="2400">
                <a:solidFill>
                  <a:srgbClr val="C00000"/>
                </a:solidFill>
              </a:rPr>
              <a:t>But scanf with %s cannot input a string having whitespace within it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One way to enter a string having whitespace within it:</a:t>
            </a:r>
            <a:endParaRPr/>
          </a:p>
        </p:txBody>
      </p:sp>
      <p:sp>
        <p:nvSpPr>
          <p:cNvPr id="199" name="Google Shape;199;p10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00" name="Google Shape;200;p10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201" name="Google Shape;201;p10"/>
          <p:cNvSpPr txBox="1"/>
          <p:nvPr/>
        </p:nvSpPr>
        <p:spPr>
          <a:xfrm>
            <a:off x="661987" y="2327275"/>
            <a:ext cx="7543800" cy="4397375"/>
          </a:xfrm>
          <a:prstGeom prst="rect">
            <a:avLst/>
          </a:prstGeom>
          <a:solidFill>
            <a:srgbClr val="CCFFFF"/>
          </a:solidFill>
          <a:ln w="38100" cap="flat" cmpd="sng">
            <a:solidFill>
              <a:srgbClr val="9933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char   line[81], ch;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int  c=0;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  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       ch = getchar();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       line[c] = ch;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       c++;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while  (ch != ‘\n’);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endParaRPr sz="2000" b="1">
              <a:solidFill>
                <a:srgbClr val="80008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c = c – 1;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line[c] = ‘\0’;</a:t>
            </a:r>
            <a:endParaRPr/>
          </a:p>
        </p:txBody>
      </p:sp>
      <p:sp>
        <p:nvSpPr>
          <p:cNvPr id="202" name="Google Shape;202;p10"/>
          <p:cNvSpPr/>
          <p:nvPr/>
        </p:nvSpPr>
        <p:spPr>
          <a:xfrm>
            <a:off x="4521200" y="3752850"/>
            <a:ext cx="457200" cy="2057400"/>
          </a:xfrm>
          <a:prstGeom prst="rightBrace">
            <a:avLst>
              <a:gd name="adj1" fmla="val 37500"/>
              <a:gd name="adj2" fmla="val 50000"/>
            </a:avLst>
          </a:prstGeom>
          <a:noFill/>
          <a:ln w="38100" cap="flat" cmpd="sng">
            <a:solidFill>
              <a:srgbClr val="3333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endParaRPr sz="20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10"/>
          <p:cNvSpPr txBox="1"/>
          <p:nvPr/>
        </p:nvSpPr>
        <p:spPr>
          <a:xfrm>
            <a:off x="5094287" y="4029075"/>
            <a:ext cx="2806700" cy="1187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400"/>
              <a:buFont typeface="Arial"/>
              <a:buNone/>
            </a:pPr>
            <a:r>
              <a:rPr lang="en-US" sz="2400" b="1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Read characters until CR (‘\n’) is encountered</a:t>
            </a:r>
            <a:endParaRPr/>
          </a:p>
        </p:txBody>
      </p:sp>
      <p:sp>
        <p:nvSpPr>
          <p:cNvPr id="204" name="Google Shape;204;p10"/>
          <p:cNvSpPr/>
          <p:nvPr/>
        </p:nvSpPr>
        <p:spPr>
          <a:xfrm>
            <a:off x="3862387" y="6038850"/>
            <a:ext cx="300037" cy="609600"/>
          </a:xfrm>
          <a:prstGeom prst="rightBrace">
            <a:avLst>
              <a:gd name="adj1" fmla="val 22222"/>
              <a:gd name="adj2" fmla="val 50000"/>
            </a:avLst>
          </a:prstGeom>
          <a:noFill/>
          <a:ln w="38100" cap="flat" cmpd="sng">
            <a:solidFill>
              <a:srgbClr val="3333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endParaRPr sz="20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0"/>
          <p:cNvSpPr txBox="1"/>
          <p:nvPr/>
        </p:nvSpPr>
        <p:spPr>
          <a:xfrm>
            <a:off x="4548188" y="5962650"/>
            <a:ext cx="3200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400"/>
              <a:buFont typeface="Arial"/>
              <a:buNone/>
            </a:pPr>
            <a:r>
              <a:rPr lang="en-US" sz="2400" b="1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Make it a valid string</a:t>
            </a:r>
            <a:endParaRPr/>
          </a:p>
        </p:txBody>
      </p:sp>
      <p:sp>
        <p:nvSpPr>
          <p:cNvPr id="11" name="Google Shape;201;p10"/>
          <p:cNvSpPr txBox="1"/>
          <p:nvPr/>
        </p:nvSpPr>
        <p:spPr>
          <a:xfrm>
            <a:off x="8766809" y="3176270"/>
            <a:ext cx="2914651" cy="3108503"/>
          </a:xfrm>
          <a:prstGeom prst="rect">
            <a:avLst/>
          </a:prstGeom>
          <a:solidFill>
            <a:srgbClr val="CCFFFF"/>
          </a:solidFill>
          <a:ln w="38100" cap="flat" cmpd="sng">
            <a:solidFill>
              <a:srgbClr val="9933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b="1" dirty="0"/>
              <a:t>If the input contains more than</a:t>
            </a:r>
          </a:p>
          <a:p>
            <a:r>
              <a:rPr lang="en-US" b="1" dirty="0"/>
              <a:t>100 characters, this program</a:t>
            </a:r>
          </a:p>
          <a:p>
            <a:r>
              <a:rPr lang="en-US" b="1" dirty="0"/>
              <a:t>corrupts memory</a:t>
            </a:r>
            <a:r>
              <a:rPr lang="en-US" b="1" dirty="0" smtClean="0"/>
              <a:t>.</a:t>
            </a:r>
          </a:p>
          <a:p>
            <a:endParaRPr lang="en-US" b="1" dirty="0"/>
          </a:p>
          <a:p>
            <a:r>
              <a:rPr lang="en-US" b="1" dirty="0"/>
              <a:t>To avoid this, keep a counter of</a:t>
            </a:r>
          </a:p>
          <a:p>
            <a:r>
              <a:rPr lang="en-US" b="1" dirty="0"/>
              <a:t>how many characters you read.</a:t>
            </a:r>
          </a:p>
          <a:p>
            <a:r>
              <a:rPr lang="en-US" b="1" dirty="0"/>
              <a:t>As soon as the count reaches</a:t>
            </a:r>
          </a:p>
          <a:p>
            <a:r>
              <a:rPr lang="en-US" b="1" dirty="0"/>
              <a:t>100, stop reading</a:t>
            </a:r>
            <a:r>
              <a:rPr lang="en-US" b="1" dirty="0" smtClean="0"/>
              <a:t>.</a:t>
            </a:r>
          </a:p>
          <a:p>
            <a:endParaRPr lang="en-US" b="1" dirty="0"/>
          </a:p>
          <a:p>
            <a:r>
              <a:rPr lang="en-US" b="1" dirty="0"/>
              <a:t>Exercise: Write this safe code</a:t>
            </a:r>
            <a:r>
              <a:rPr lang="en-US" b="1" dirty="0" smtClean="0"/>
              <a:t>.</a:t>
            </a:r>
          </a:p>
          <a:p>
            <a:endParaRPr lang="en-US" b="1" dirty="0"/>
          </a:p>
          <a:p>
            <a:r>
              <a:rPr lang="en-US" b="1" dirty="0"/>
              <a:t>A built-in function that does</a:t>
            </a:r>
          </a:p>
          <a:p>
            <a:r>
              <a:rPr lang="en-US" b="1" dirty="0"/>
              <a:t>(almost) the same thing is </a:t>
            </a:r>
            <a:r>
              <a:rPr lang="en-US" b="1" dirty="0" err="1"/>
              <a:t>fgets</a:t>
            </a:r>
            <a:r>
              <a:rPr lang="en-US" b="1" dirty="0"/>
              <a:t>().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1"/>
          <p:cNvSpPr txBox="1">
            <a:spLocks noGrp="1"/>
          </p:cNvSpPr>
          <p:nvPr>
            <p:ph type="title"/>
          </p:nvPr>
        </p:nvSpPr>
        <p:spPr>
          <a:xfrm>
            <a:off x="525066" y="0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Reading Strings with Blanks: Alternate approach</a:t>
            </a:r>
            <a:endParaRPr/>
          </a:p>
        </p:txBody>
      </p:sp>
      <p:sp>
        <p:nvSpPr>
          <p:cNvPr id="211" name="Google Shape;211;p11"/>
          <p:cNvSpPr txBox="1">
            <a:spLocks noGrp="1"/>
          </p:cNvSpPr>
          <p:nvPr>
            <p:ph type="body" idx="1"/>
          </p:nvPr>
        </p:nvSpPr>
        <p:spPr>
          <a:xfrm>
            <a:off x="525066" y="639748"/>
            <a:ext cx="11185921" cy="1425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In many applications, we need to read in an entire line of text (including blank spaces).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rgbClr val="C00000"/>
              </a:buClr>
              <a:buSzPts val="2400"/>
              <a:buNone/>
            </a:pPr>
            <a:r>
              <a:rPr lang="en-US" sz="2400">
                <a:solidFill>
                  <a:srgbClr val="C00000"/>
                </a:solidFill>
              </a:rPr>
              <a:t>But scanf with %s cannot input a string having whitespace within it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Another way to enter a string having whitespace within it:</a:t>
            </a:r>
            <a:endParaRPr/>
          </a:p>
        </p:txBody>
      </p:sp>
      <p:sp>
        <p:nvSpPr>
          <p:cNvPr id="212" name="Google Shape;212;p1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13" name="Google Shape;213;p1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214" name="Google Shape;214;p11"/>
          <p:cNvSpPr txBox="1"/>
          <p:nvPr/>
        </p:nvSpPr>
        <p:spPr>
          <a:xfrm>
            <a:off x="685800" y="2305050"/>
            <a:ext cx="7391400" cy="1349375"/>
          </a:xfrm>
          <a:prstGeom prst="rect">
            <a:avLst/>
          </a:prstGeom>
          <a:solidFill>
            <a:srgbClr val="CCFFFF"/>
          </a:solidFill>
          <a:ln w="38100" cap="flat" cmpd="sng">
            <a:solidFill>
              <a:srgbClr val="9933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char line[81];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2000"/>
              <a:buFont typeface="Courier New"/>
              <a:buNone/>
            </a:pPr>
            <a:r>
              <a:rPr lang="en-US" sz="2000" b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scanf (“%[^\n]”, line);</a:t>
            </a:r>
            <a:endParaRPr/>
          </a:p>
        </p:txBody>
      </p:sp>
      <p:sp>
        <p:nvSpPr>
          <p:cNvPr id="215" name="Google Shape;215;p11"/>
          <p:cNvSpPr txBox="1"/>
          <p:nvPr/>
        </p:nvSpPr>
        <p:spPr>
          <a:xfrm>
            <a:off x="8253412" y="2448520"/>
            <a:ext cx="3838575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Arial"/>
              <a:buNone/>
            </a:pPr>
            <a:r>
              <a:rPr lang="en-US" sz="1800" b="1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Reads a string containing any characters until a newline character is received</a:t>
            </a:r>
            <a:endParaRPr sz="1800" b="1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2"/>
          <p:cNvSpPr txBox="1">
            <a:spLocks noGrp="1"/>
          </p:cNvSpPr>
          <p:nvPr>
            <p:ph type="title"/>
          </p:nvPr>
        </p:nvSpPr>
        <p:spPr>
          <a:xfrm>
            <a:off x="525066" y="98768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Pattern Matching</a:t>
            </a:r>
            <a:endParaRPr/>
          </a:p>
        </p:txBody>
      </p:sp>
      <p:sp>
        <p:nvSpPr>
          <p:cNvPr id="221" name="Google Shape;221;p12"/>
          <p:cNvSpPr txBox="1">
            <a:spLocks noGrp="1"/>
          </p:cNvSpPr>
          <p:nvPr>
            <p:ph type="body" idx="1"/>
          </p:nvPr>
        </p:nvSpPr>
        <p:spPr>
          <a:xfrm>
            <a:off x="525066" y="704850"/>
            <a:ext cx="6842521" cy="6324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#include&lt;stdio.h&gt;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main()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{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char S[20], P[20];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int i,j, k, flag;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printf("Enter String and Pattern:\n");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scanf("%s%s", S, P);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printf("S = %s,P = %s \n", S, P);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k =0;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rgbClr val="0000CC"/>
              </a:buClr>
              <a:buSzPct val="100000"/>
              <a:buNone/>
            </a:pPr>
            <a:r>
              <a:rPr lang="en-US" sz="2400">
                <a:solidFill>
                  <a:srgbClr val="0000CC"/>
                </a:solidFill>
              </a:rPr>
              <a:t>for (i=0; S[i] != '\0'; i++){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rgbClr val="0000CC"/>
              </a:buClr>
              <a:buSzPct val="100000"/>
              <a:buNone/>
            </a:pPr>
            <a:r>
              <a:rPr lang="en-US" sz="2400">
                <a:solidFill>
                  <a:srgbClr val="0000CC"/>
                </a:solidFill>
              </a:rPr>
              <a:t>    flag = 1;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rgbClr val="0000CC"/>
              </a:buClr>
              <a:buSzPct val="100000"/>
              <a:buNone/>
            </a:pPr>
            <a:r>
              <a:rPr lang="en-US" sz="2400">
                <a:solidFill>
                  <a:srgbClr val="0000CC"/>
                </a:solidFill>
              </a:rPr>
              <a:t>    </a:t>
            </a:r>
            <a:r>
              <a:rPr lang="en-US" sz="2400">
                <a:solidFill>
                  <a:srgbClr val="FF0000"/>
                </a:solidFill>
              </a:rPr>
              <a:t>for(j=0;P[j]!='\0'; j++)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rgbClr val="FF0000"/>
              </a:buClr>
              <a:buSzPct val="100000"/>
              <a:buNone/>
            </a:pPr>
            <a:r>
              <a:rPr lang="en-US" sz="2400">
                <a:solidFill>
                  <a:srgbClr val="FF0000"/>
                </a:solidFill>
              </a:rPr>
              <a:t>    if (S[i+j]!= P[j]) {flag = 0; break;}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rgbClr val="0000CC"/>
              </a:buClr>
              <a:buSzPct val="100000"/>
              <a:buNone/>
            </a:pPr>
            <a:r>
              <a:rPr lang="en-US" sz="2400">
                <a:solidFill>
                  <a:srgbClr val="0000CC"/>
                </a:solidFill>
              </a:rPr>
              <a:t>    if (flag == 1) k++;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rgbClr val="0000CC"/>
              </a:buClr>
              <a:buSzPct val="100000"/>
              <a:buNone/>
            </a:pPr>
            <a:r>
              <a:rPr lang="en-US" sz="2400">
                <a:solidFill>
                  <a:srgbClr val="0000CC"/>
                </a:solidFill>
              </a:rPr>
              <a:t>    }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printf("Number of Matches = %d \n", k);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 }</a:t>
            </a:r>
            <a:endParaRPr/>
          </a:p>
        </p:txBody>
      </p:sp>
      <p:sp>
        <p:nvSpPr>
          <p:cNvPr id="222" name="Google Shape;222;p12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23" name="Google Shape;223;p12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224" name="Google Shape;224;p12"/>
          <p:cNvSpPr/>
          <p:nvPr/>
        </p:nvSpPr>
        <p:spPr>
          <a:xfrm>
            <a:off x="6072187" y="528988"/>
            <a:ext cx="3886200" cy="1631216"/>
          </a:xfrm>
          <a:prstGeom prst="rect">
            <a:avLst/>
          </a:prstGeom>
          <a:solidFill>
            <a:srgbClr val="FFFFCC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Enter String and Pattern: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abababababab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aba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 = abababababab,P = aba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Number of Matches = 5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2"/>
          <p:cNvSpPr/>
          <p:nvPr/>
        </p:nvSpPr>
        <p:spPr>
          <a:xfrm>
            <a:off x="5995882" y="2590424"/>
            <a:ext cx="3962505" cy="1631216"/>
          </a:xfrm>
          <a:prstGeom prst="rect">
            <a:avLst/>
          </a:prstGeom>
          <a:solidFill>
            <a:srgbClr val="FFFFCC"/>
          </a:solidFill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Enter String and Pattern: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abababababab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ababab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 = abababababab,P = ababab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Number of Matches = 4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3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31" name="Google Shape;231;p1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232" name="Google Shape;232;p13"/>
          <p:cNvSpPr/>
          <p:nvPr/>
        </p:nvSpPr>
        <p:spPr>
          <a:xfrm>
            <a:off x="738187" y="1847850"/>
            <a:ext cx="11353800" cy="2362200"/>
          </a:xfrm>
          <a:prstGeom prst="rect">
            <a:avLst/>
          </a:prstGeom>
          <a:solidFill>
            <a:srgbClr val="681316"/>
          </a:solidFill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String library functions</a:t>
            </a:r>
            <a:endParaRPr sz="36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4"/>
          <p:cNvSpPr txBox="1">
            <a:spLocks noGrp="1"/>
          </p:cNvSpPr>
          <p:nvPr>
            <p:ph type="sldNum" idx="12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14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38" name="Google Shape;238;p1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Library Functions</a:t>
            </a:r>
            <a:endParaRPr/>
          </a:p>
        </p:txBody>
      </p:sp>
      <p:sp>
        <p:nvSpPr>
          <p:cNvPr id="239" name="Google Shape;239;p14"/>
          <p:cNvSpPr txBox="1">
            <a:spLocks noGrp="1"/>
          </p:cNvSpPr>
          <p:nvPr>
            <p:ph type="body" idx="1"/>
          </p:nvPr>
        </p:nvSpPr>
        <p:spPr>
          <a:xfrm>
            <a:off x="630078" y="1390650"/>
            <a:ext cx="11551444" cy="50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Set of functions already written for you, and bundled in a “library”</a:t>
            </a:r>
            <a:endParaRPr/>
          </a:p>
          <a:p>
            <a:pPr marL="857250" lvl="1" indent="-34290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Example: printf, scanf, getchar,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C library provides a large number of functions for many things</a:t>
            </a:r>
            <a:endParaRPr/>
          </a:p>
          <a:p>
            <a:pPr marL="342900" lvl="0" indent="-34290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Already seen math library functions earlier</a:t>
            </a:r>
            <a:endParaRPr/>
          </a:p>
          <a:p>
            <a:pPr marL="342900" lvl="0" indent="-34290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Will look at string library functions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5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String Library Functions</a:t>
            </a:r>
            <a:endParaRPr/>
          </a:p>
        </p:txBody>
      </p:sp>
      <p:sp>
        <p:nvSpPr>
          <p:cNvPr id="245" name="Google Shape;245;p1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15</a:t>
            </a:fld>
            <a:endParaRPr sz="1238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46" name="Google Shape;246;p15"/>
          <p:cNvSpPr txBox="1">
            <a:spLocks noGrp="1"/>
          </p:cNvSpPr>
          <p:nvPr>
            <p:ph type="body" idx="4294967295"/>
          </p:nvPr>
        </p:nvSpPr>
        <p:spPr>
          <a:xfrm>
            <a:off x="780335" y="1572069"/>
            <a:ext cx="11506200" cy="4022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String library functions </a:t>
            </a:r>
            <a:endParaRPr dirty="0"/>
          </a:p>
          <a:p>
            <a:pPr marL="514350" lvl="1" indent="-20574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 dirty="0"/>
              <a:t>perform common operations on null terminated strings </a:t>
            </a:r>
            <a:endParaRPr dirty="0"/>
          </a:p>
          <a:p>
            <a:pPr marL="514350" lvl="1" indent="-2057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 dirty="0"/>
              <a:t>Must include a special header file</a:t>
            </a:r>
            <a:endParaRPr dirty="0"/>
          </a:p>
          <a:p>
            <a:pPr marL="514350" lvl="1" indent="-20574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lang="en-US" sz="2000" dirty="0">
                <a:solidFill>
                  <a:srgbClr val="0000FF"/>
                </a:solidFill>
              </a:rPr>
              <a:t>#include &lt;</a:t>
            </a:r>
            <a:r>
              <a:rPr lang="en-US" sz="2000" dirty="0" err="1">
                <a:solidFill>
                  <a:srgbClr val="0000FF"/>
                </a:solidFill>
              </a:rPr>
              <a:t>string.h</a:t>
            </a:r>
            <a:r>
              <a:rPr lang="en-US" sz="2000" dirty="0">
                <a:solidFill>
                  <a:srgbClr val="0000FF"/>
                </a:solidFill>
              </a:rPr>
              <a:t>&gt;</a:t>
            </a:r>
            <a:endParaRPr sz="2000" dirty="0">
              <a:solidFill>
                <a:srgbClr val="0000F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dirty="0"/>
          </a:p>
          <a:p>
            <a:pPr marL="0" lvl="0" indent="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Note: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We have discussed </a:t>
            </a:r>
            <a:r>
              <a:rPr lang="en-US" sz="2000" dirty="0"/>
              <a:t>:</a:t>
            </a:r>
            <a:r>
              <a:rPr lang="en-US" sz="2000" dirty="0" smtClean="0"/>
              <a:t> </a:t>
            </a:r>
            <a:r>
              <a:rPr lang="en-US" sz="2000" dirty="0"/>
              <a:t>when an integer / float array is sent to a function as an argument, it is required to send an indicator of the size or number of valid elements in the array as another argument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rgbClr val="FF0000"/>
              </a:buClr>
              <a:buSzPts val="2000"/>
              <a:buNone/>
            </a:pPr>
            <a:r>
              <a:rPr lang="en-US" sz="2000" dirty="0">
                <a:solidFill>
                  <a:srgbClr val="FF0000"/>
                </a:solidFill>
              </a:rPr>
              <a:t>When a string is sent to a function as an argument, no need to send any separate indicator of the size, since the function can utilize the ‘\0’ to identify the end of the string.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Common string library functions</a:t>
            </a:r>
            <a:endParaRPr/>
          </a:p>
        </p:txBody>
      </p:sp>
      <p:sp>
        <p:nvSpPr>
          <p:cNvPr id="252" name="Google Shape;252;p16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300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16</a:t>
            </a:fld>
            <a:endParaRPr sz="2300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53" name="Google Shape;253;p16"/>
          <p:cNvSpPr txBox="1">
            <a:spLocks noGrp="1"/>
          </p:cNvSpPr>
          <p:nvPr>
            <p:ph type="body" idx="4294967295"/>
          </p:nvPr>
        </p:nvSpPr>
        <p:spPr>
          <a:xfrm>
            <a:off x="890587" y="1771650"/>
            <a:ext cx="10210800" cy="434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00"/>
              <a:buNone/>
            </a:pPr>
            <a:r>
              <a:rPr lang="en-US" sz="2000" dirty="0" err="1">
                <a:solidFill>
                  <a:srgbClr val="C00000"/>
                </a:solidFill>
              </a:rPr>
              <a:t>strlen</a:t>
            </a:r>
            <a:r>
              <a:rPr lang="en-US" sz="2000" dirty="0"/>
              <a:t> – returns the length of a string</a:t>
            </a:r>
            <a:endParaRPr dirty="0"/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rgbClr val="C00000"/>
              </a:buClr>
              <a:buSzPts val="2000"/>
              <a:buNone/>
            </a:pPr>
            <a:r>
              <a:rPr lang="en-US" sz="2000" dirty="0" err="1">
                <a:solidFill>
                  <a:srgbClr val="C00000"/>
                </a:solidFill>
              </a:rPr>
              <a:t>strcmp</a:t>
            </a:r>
            <a:r>
              <a:rPr lang="en-US" sz="2000" dirty="0"/>
              <a:t> – compares two strings (lexicographic)</a:t>
            </a:r>
            <a:endParaRPr sz="2000" dirty="0">
              <a:solidFill>
                <a:srgbClr val="C00000"/>
              </a:solidFill>
            </a:endParaRPr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rgbClr val="C00000"/>
              </a:buClr>
              <a:buSzPts val="2000"/>
              <a:buNone/>
            </a:pPr>
            <a:r>
              <a:rPr lang="en-US" sz="2000" dirty="0" err="1">
                <a:solidFill>
                  <a:srgbClr val="C00000"/>
                </a:solidFill>
              </a:rPr>
              <a:t>strcat</a:t>
            </a:r>
            <a:r>
              <a:rPr lang="en-US" sz="2000" dirty="0"/>
              <a:t> – concatenates two strings</a:t>
            </a:r>
            <a:endParaRPr dirty="0"/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rgbClr val="C00000"/>
              </a:buClr>
              <a:buSzPts val="2000"/>
              <a:buNone/>
            </a:pPr>
            <a:r>
              <a:rPr lang="en-US" sz="2000" dirty="0" err="1">
                <a:solidFill>
                  <a:srgbClr val="C00000"/>
                </a:solidFill>
              </a:rPr>
              <a:t>strcpy</a:t>
            </a:r>
            <a:r>
              <a:rPr lang="en-US" sz="2000" dirty="0"/>
              <a:t> – copy one string to another</a:t>
            </a:r>
            <a:endParaRPr dirty="0"/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dirty="0"/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dirty="0"/>
              <a:t>Many others, but these are the ones you will know in this </a:t>
            </a:r>
            <a:r>
              <a:rPr lang="en-US" sz="2000" dirty="0" smtClean="0"/>
              <a:t>course</a:t>
            </a:r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sz="2000" dirty="0" smtClean="0"/>
          </a:p>
          <a:p>
            <a:r>
              <a:rPr lang="en-US" sz="2000" dirty="0"/>
              <a:t>These functions need the inputs to be null-terminated. They also put the </a:t>
            </a:r>
            <a:r>
              <a:rPr lang="en-US" sz="2000" dirty="0" smtClean="0"/>
              <a:t>null character </a:t>
            </a:r>
            <a:r>
              <a:rPr lang="en-US" sz="2000" dirty="0"/>
              <a:t>at the </a:t>
            </a:r>
            <a:r>
              <a:rPr lang="en-US" sz="2000" dirty="0" smtClean="0"/>
              <a:t>end of </a:t>
            </a:r>
            <a:r>
              <a:rPr lang="en-US" sz="2000" dirty="0"/>
              <a:t>the result string (provided that the result is a string).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7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"/>
              <a:buFont typeface="Times New Roman"/>
              <a:buNone/>
            </a:pPr>
            <a:r>
              <a:rPr lang="en-US" sz="147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/>
          </a:p>
        </p:txBody>
      </p:sp>
      <p:sp>
        <p:nvSpPr>
          <p:cNvPr id="259" name="Google Shape;259;p17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"/>
              <a:buFont typeface="Times New Roman"/>
              <a:buNone/>
            </a:pPr>
            <a:r>
              <a:rPr lang="en-US" sz="147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260" name="Google Shape;260;p17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"/>
              <a:buFont typeface="Times New Roman"/>
              <a:buNone/>
            </a:pPr>
            <a:fld id="{00000000-1234-1234-1234-123412341234}" type="slidenum">
              <a:rPr lang="en-US" sz="147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 sz="147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1" name="Google Shape;261;p17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strcpy()</a:t>
            </a:r>
            <a:endParaRPr/>
          </a:p>
        </p:txBody>
      </p:sp>
      <p:sp>
        <p:nvSpPr>
          <p:cNvPr id="262" name="Google Shape;262;p17"/>
          <p:cNvSpPr txBox="1">
            <a:spLocks noGrp="1"/>
          </p:cNvSpPr>
          <p:nvPr>
            <p:ph type="body" idx="1"/>
          </p:nvPr>
        </p:nvSpPr>
        <p:spPr>
          <a:xfrm>
            <a:off x="2220277" y="1440180"/>
            <a:ext cx="8436055" cy="5280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 dirty="0"/>
              <a:t>Works very much like a string assignment operator.</a:t>
            </a:r>
            <a:endParaRPr dirty="0"/>
          </a:p>
          <a:p>
            <a:pPr marL="514350" lvl="1" indent="-205740" algn="l" rtl="0">
              <a:spcBef>
                <a:spcPts val="1135"/>
              </a:spcBef>
              <a:spcAft>
                <a:spcPts val="0"/>
              </a:spcAft>
              <a:buSzPts val="2300"/>
              <a:buFont typeface="Arial Narrow"/>
              <a:buNone/>
            </a:pPr>
            <a:r>
              <a:rPr lang="en-US" dirty="0">
                <a:solidFill>
                  <a:srgbClr val="CC0000"/>
                </a:solidFill>
              </a:rPr>
              <a:t>      </a:t>
            </a:r>
            <a:r>
              <a:rPr lang="en-US" dirty="0" err="1" smtClean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strcpy</a:t>
            </a:r>
            <a:r>
              <a:rPr lang="en-US" dirty="0" smtClean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 (str1</a:t>
            </a:r>
            <a:r>
              <a:rPr lang="en-US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US" dirty="0" smtClean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str2</a:t>
            </a:r>
            <a:r>
              <a:rPr lang="en-US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dirty="0"/>
          </a:p>
          <a:p>
            <a:pPr marL="514350" lvl="1" indent="-205740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 dirty="0"/>
              <a:t>Assigns the contents of </a:t>
            </a:r>
            <a:r>
              <a:rPr lang="en-US" dirty="0">
                <a:solidFill>
                  <a:srgbClr val="A50021"/>
                </a:solidFill>
              </a:rPr>
              <a:t>str2</a:t>
            </a:r>
            <a:r>
              <a:rPr lang="en-US" dirty="0"/>
              <a:t> to </a:t>
            </a:r>
            <a:r>
              <a:rPr lang="en-US" dirty="0">
                <a:solidFill>
                  <a:srgbClr val="A50021"/>
                </a:solidFill>
              </a:rPr>
              <a:t>str1</a:t>
            </a:r>
            <a:r>
              <a:rPr lang="en-US" dirty="0"/>
              <a:t>.</a:t>
            </a:r>
            <a:endParaRPr dirty="0"/>
          </a:p>
          <a:p>
            <a:pPr marL="514350" lvl="1" indent="-205740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 dirty="0"/>
              <a:t>Returns address of the destination string.</a:t>
            </a:r>
            <a:endParaRPr dirty="0"/>
          </a:p>
          <a:p>
            <a:pPr marL="0" lvl="0" indent="0" algn="l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 dirty="0"/>
              <a:t>Examples:</a:t>
            </a:r>
            <a:endParaRPr dirty="0"/>
          </a:p>
          <a:p>
            <a:pPr marL="514350" lvl="1" indent="-205740" algn="l" rtl="0">
              <a:spcBef>
                <a:spcPts val="1135"/>
              </a:spcBef>
              <a:spcAft>
                <a:spcPts val="0"/>
              </a:spcAft>
              <a:buSzPts val="2300"/>
              <a:buFont typeface="Arial Narrow"/>
              <a:buNone/>
            </a:pPr>
            <a:r>
              <a:rPr lang="en-US" dirty="0"/>
              <a:t>        </a:t>
            </a:r>
            <a:r>
              <a:rPr lang="en-US" dirty="0" err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strcpy</a:t>
            </a:r>
            <a:r>
              <a:rPr lang="en-US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(city, “Calcutta”);</a:t>
            </a:r>
            <a:endParaRPr dirty="0"/>
          </a:p>
          <a:p>
            <a:pPr marL="514350" lvl="1" indent="-205740" algn="l" rtl="0">
              <a:spcBef>
                <a:spcPts val="460"/>
              </a:spcBef>
              <a:spcAft>
                <a:spcPts val="0"/>
              </a:spcAft>
              <a:buSzPts val="2300"/>
              <a:buFont typeface="Courier New"/>
              <a:buNone/>
            </a:pPr>
            <a:r>
              <a:rPr lang="en-US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dirty="0" err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strcpy</a:t>
            </a:r>
            <a:r>
              <a:rPr lang="en-US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(city, </a:t>
            </a:r>
            <a:r>
              <a:rPr lang="en-US" dirty="0" err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mycity</a:t>
            </a:r>
            <a:r>
              <a:rPr lang="en-US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dirty="0"/>
          </a:p>
          <a:p>
            <a:pPr marL="0" lvl="0" indent="0" algn="l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 dirty="0"/>
              <a:t>Warning:</a:t>
            </a:r>
            <a:endParaRPr dirty="0"/>
          </a:p>
          <a:p>
            <a:pPr marL="514350" lvl="1" indent="-205740" algn="l" rtl="0">
              <a:spcBef>
                <a:spcPts val="1135"/>
              </a:spcBef>
              <a:spcAft>
                <a:spcPts val="0"/>
              </a:spcAft>
              <a:buSzPts val="2300"/>
              <a:buChar char="•"/>
            </a:pPr>
            <a:r>
              <a:rPr lang="en-US" dirty="0"/>
              <a:t>Assignment operator </a:t>
            </a:r>
            <a:r>
              <a:rPr lang="en-US" dirty="0" smtClean="0"/>
              <a:t>does </a:t>
            </a:r>
            <a:r>
              <a:rPr lang="en-US" dirty="0"/>
              <a:t>not work for strings.</a:t>
            </a:r>
            <a:endParaRPr dirty="0"/>
          </a:p>
          <a:p>
            <a:pPr marL="514350" lvl="1" indent="-205740" algn="l" rtl="0">
              <a:spcBef>
                <a:spcPts val="588"/>
              </a:spcBef>
              <a:spcAft>
                <a:spcPts val="0"/>
              </a:spcAft>
              <a:buSzPts val="2940"/>
              <a:buFont typeface="Arial Narrow"/>
              <a:buNone/>
            </a:pPr>
            <a:r>
              <a:rPr lang="en-US" sz="2940" dirty="0">
                <a:solidFill>
                  <a:srgbClr val="CC0000"/>
                </a:solidFill>
              </a:rPr>
              <a:t>              </a:t>
            </a:r>
            <a:r>
              <a:rPr lang="en-US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city  =  “Calcutta”;</a:t>
            </a:r>
            <a:r>
              <a:rPr lang="en-US" sz="2940" dirty="0">
                <a:solidFill>
                  <a:srgbClr val="CC0000"/>
                </a:solidFill>
              </a:rPr>
              <a:t>   </a:t>
            </a:r>
            <a:r>
              <a:rPr lang="en-US" sz="2940" dirty="0" smtClean="0">
                <a:solidFill>
                  <a:srgbClr val="CC0000"/>
                </a:solidFill>
                <a:sym typeface="Wingdings" pitchFamily="2" charset="2"/>
              </a:rPr>
              <a:t></a:t>
            </a:r>
            <a:r>
              <a:rPr lang="en-US" sz="2940" dirty="0" smtClean="0">
                <a:solidFill>
                  <a:srgbClr val="3333FF"/>
                </a:solidFill>
              </a:rPr>
              <a:t>  </a:t>
            </a:r>
            <a:r>
              <a:rPr lang="en-US" sz="2940" dirty="0">
                <a:solidFill>
                  <a:srgbClr val="3333FF"/>
                </a:solidFill>
              </a:rPr>
              <a:t>INVALID</a:t>
            </a:r>
            <a:endParaRPr sz="2940" dirty="0">
              <a:solidFill>
                <a:srgbClr val="3333FF"/>
              </a:solidFill>
            </a:endParaRPr>
          </a:p>
        </p:txBody>
      </p:sp>
      <p:sp>
        <p:nvSpPr>
          <p:cNvPr id="263" name="Google Shape;263;p17"/>
          <p:cNvSpPr txBox="1"/>
          <p:nvPr/>
        </p:nvSpPr>
        <p:spPr>
          <a:xfrm>
            <a:off x="8061007" y="5920740"/>
            <a:ext cx="1520190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20"/>
              <a:buFont typeface="Arial"/>
              <a:buNone/>
            </a:pPr>
            <a:endParaRPr sz="252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8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"/>
              <a:buFont typeface="Times New Roman"/>
              <a:buNone/>
            </a:pPr>
            <a:r>
              <a:rPr lang="en-US" sz="147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/>
          </a:p>
        </p:txBody>
      </p:sp>
      <p:sp>
        <p:nvSpPr>
          <p:cNvPr id="269" name="Google Shape;269;p1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"/>
              <a:buFont typeface="Times New Roman"/>
              <a:buNone/>
            </a:pPr>
            <a:r>
              <a:rPr lang="en-US" sz="147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270" name="Google Shape;270;p1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"/>
              <a:buFont typeface="Times New Roman"/>
              <a:buNone/>
            </a:pPr>
            <a:fld id="{00000000-1234-1234-1234-123412341234}" type="slidenum">
              <a:rPr lang="en-US" sz="147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18</a:t>
            </a:fld>
            <a:endParaRPr sz="147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1" name="Google Shape;271;p1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strlen()</a:t>
            </a:r>
            <a:endParaRPr/>
          </a:p>
        </p:txBody>
      </p:sp>
      <p:sp>
        <p:nvSpPr>
          <p:cNvPr id="272" name="Google Shape;272;p18"/>
          <p:cNvSpPr txBox="1">
            <a:spLocks noGrp="1"/>
          </p:cNvSpPr>
          <p:nvPr>
            <p:ph type="body" idx="1"/>
          </p:nvPr>
        </p:nvSpPr>
        <p:spPr>
          <a:xfrm>
            <a:off x="2220277" y="1440180"/>
            <a:ext cx="9185909" cy="496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r>
              <a:rPr lang="en-US" dirty="0"/>
              <a:t>Counts and returns the number of characters in a </a:t>
            </a:r>
            <a:r>
              <a:rPr lang="en-US" dirty="0" smtClean="0"/>
              <a:t>string </a:t>
            </a:r>
            <a:r>
              <a:rPr lang="en-US" dirty="0"/>
              <a:t>(excluding the null </a:t>
            </a:r>
            <a:r>
              <a:rPr lang="en-US" dirty="0" smtClean="0"/>
              <a:t>character at </a:t>
            </a:r>
            <a:r>
              <a:rPr lang="en-US" dirty="0"/>
              <a:t>the end</a:t>
            </a:r>
            <a:r>
              <a:rPr lang="en-US" dirty="0" smtClean="0"/>
              <a:t>).</a:t>
            </a:r>
            <a:endParaRPr dirty="0"/>
          </a:p>
          <a:p>
            <a:pPr marL="480060" lvl="1" indent="0" algn="l" rtl="0">
              <a:spcBef>
                <a:spcPts val="1135"/>
              </a:spcBef>
              <a:spcAft>
                <a:spcPts val="0"/>
              </a:spcAft>
              <a:buSzPts val="2300"/>
              <a:buNone/>
            </a:pPr>
            <a:r>
              <a:rPr lang="en-US" dirty="0"/>
              <a:t>	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strlen</a:t>
            </a:r>
            <a:r>
              <a:rPr lang="en-US" dirty="0" smtClean="0"/>
              <a:t>(</a:t>
            </a:r>
            <a:r>
              <a:rPr lang="en-US" dirty="0" err="1" smtClean="0"/>
              <a:t>str</a:t>
            </a:r>
            <a:r>
              <a:rPr lang="en-US" dirty="0"/>
              <a:t>);</a:t>
            </a:r>
            <a:endParaRPr dirty="0"/>
          </a:p>
          <a:p>
            <a:pPr marL="480060" lvl="1" indent="0" algn="l" rtl="0">
              <a:spcBef>
                <a:spcPts val="460"/>
              </a:spcBef>
              <a:spcAft>
                <a:spcPts val="0"/>
              </a:spcAft>
              <a:buSzPts val="2300"/>
              <a:buNone/>
            </a:pPr>
            <a:endParaRPr dirty="0"/>
          </a:p>
          <a:p>
            <a:pPr marL="0" lvl="0" indent="0" algn="l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 dirty="0"/>
              <a:t>Example:</a:t>
            </a:r>
            <a:endParaRPr dirty="0"/>
          </a:p>
          <a:p>
            <a:pPr marL="514350" lvl="1" indent="-205740" algn="l" rtl="0">
              <a:spcBef>
                <a:spcPts val="1135"/>
              </a:spcBef>
              <a:spcAft>
                <a:spcPts val="0"/>
              </a:spcAft>
              <a:buSzPts val="2300"/>
              <a:buFont typeface="Arial Narrow"/>
              <a:buNone/>
            </a:pPr>
            <a:r>
              <a:rPr lang="en-US" dirty="0"/>
              <a:t>   </a:t>
            </a:r>
            <a:r>
              <a:rPr lang="en-US" dirty="0" err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len</a:t>
            </a:r>
            <a:r>
              <a:rPr lang="en-US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dirty="0" err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strlen</a:t>
            </a:r>
            <a:r>
              <a:rPr lang="en-US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dirty="0" err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lang="en-US" dirty="0"/>
              <a:t>   </a:t>
            </a:r>
            <a:endParaRPr dirty="0"/>
          </a:p>
          <a:p>
            <a:pPr marL="514350" lvl="1" indent="-205740" algn="l" rtl="0">
              <a:spcBef>
                <a:spcPts val="460"/>
              </a:spcBef>
              <a:spcAft>
                <a:spcPts val="0"/>
              </a:spcAft>
              <a:buSzPts val="2300"/>
              <a:buFont typeface="Arial Narrow"/>
              <a:buNone/>
            </a:pPr>
            <a:r>
              <a:rPr lang="en-US" dirty="0"/>
              <a:t>                                 </a:t>
            </a:r>
            <a:r>
              <a:rPr lang="en-US" dirty="0">
                <a:solidFill>
                  <a:srgbClr val="800080"/>
                </a:solidFill>
              </a:rPr>
              <a:t>/* </a:t>
            </a:r>
            <a:r>
              <a:rPr lang="en-US" dirty="0" err="1">
                <a:solidFill>
                  <a:srgbClr val="800080"/>
                </a:solidFill>
              </a:rPr>
              <a:t>str</a:t>
            </a:r>
            <a:r>
              <a:rPr lang="en-US" dirty="0">
                <a:solidFill>
                  <a:srgbClr val="800080"/>
                </a:solidFill>
              </a:rPr>
              <a:t> should be null-terminated. Returns an integer */</a:t>
            </a:r>
            <a:endParaRPr dirty="0"/>
          </a:p>
          <a:p>
            <a:pPr marL="514350" lvl="1" indent="-59690" algn="l" rtl="0">
              <a:spcBef>
                <a:spcPts val="460"/>
              </a:spcBef>
              <a:spcAft>
                <a:spcPts val="0"/>
              </a:spcAft>
              <a:buSzPts val="2300"/>
              <a:buNone/>
            </a:pPr>
            <a:endParaRPr dirty="0">
              <a:solidFill>
                <a:srgbClr val="800080"/>
              </a:solidFill>
            </a:endParaRPr>
          </a:p>
          <a:p>
            <a:pPr marL="514350" lvl="1" indent="-205740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 dirty="0"/>
              <a:t>The null character (‘\0’) at the end is not counted.</a:t>
            </a:r>
            <a:endParaRPr dirty="0"/>
          </a:p>
          <a:p>
            <a:pPr marL="514350" lvl="1" indent="-205740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 dirty="0"/>
              <a:t>Counting ends at the first null character.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trcmp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000000"/>
                </a:solidFill>
                <a:latin typeface="ArialNarrow-Bold"/>
              </a:rPr>
              <a:t>Compares two character strings (lexicographic comparison).</a:t>
            </a:r>
          </a:p>
          <a:p>
            <a:r>
              <a:rPr lang="en-US" sz="2000" dirty="0" err="1">
                <a:solidFill>
                  <a:srgbClr val="810000"/>
                </a:solidFill>
                <a:latin typeface="CourierStd-Bold"/>
              </a:rPr>
              <a:t>i</a:t>
            </a:r>
            <a:r>
              <a:rPr lang="en-US" sz="2000" dirty="0" err="1" smtClean="0">
                <a:solidFill>
                  <a:srgbClr val="810000"/>
                </a:solidFill>
                <a:latin typeface="CourierStd-Bold"/>
              </a:rPr>
              <a:t>nt</a:t>
            </a:r>
            <a:r>
              <a:rPr lang="en-US" sz="2000" dirty="0" smtClean="0">
                <a:solidFill>
                  <a:srgbClr val="810000"/>
                </a:solidFill>
                <a:latin typeface="CourierStd-Bold"/>
              </a:rPr>
              <a:t> </a:t>
            </a:r>
            <a:r>
              <a:rPr lang="en-US" sz="2000" dirty="0" err="1" smtClean="0">
                <a:solidFill>
                  <a:srgbClr val="810000"/>
                </a:solidFill>
                <a:latin typeface="CourierStd-Bold"/>
              </a:rPr>
              <a:t>strcmp</a:t>
            </a:r>
            <a:r>
              <a:rPr lang="en-US" sz="2000" dirty="0" smtClean="0">
                <a:solidFill>
                  <a:srgbClr val="810000"/>
                </a:solidFill>
                <a:latin typeface="CourierStd-Bold"/>
              </a:rPr>
              <a:t>(str1</a:t>
            </a:r>
            <a:r>
              <a:rPr lang="en-US" sz="2000" dirty="0">
                <a:solidFill>
                  <a:srgbClr val="810000"/>
                </a:solidFill>
                <a:latin typeface="CourierStd-Bold"/>
              </a:rPr>
              <a:t>, str2);</a:t>
            </a:r>
          </a:p>
          <a:p>
            <a:r>
              <a:rPr lang="en-US" sz="2000" dirty="0">
                <a:solidFill>
                  <a:srgbClr val="D2282E"/>
                </a:solidFill>
                <a:latin typeface="Arial-BoldMT"/>
              </a:rPr>
              <a:t>• </a:t>
            </a:r>
            <a:r>
              <a:rPr lang="en-US" sz="2000" dirty="0">
                <a:solidFill>
                  <a:srgbClr val="002060"/>
                </a:solidFill>
                <a:latin typeface="ArialNarrow-Bold"/>
              </a:rPr>
              <a:t>Returns 0 if the two strings are equal, &lt; 0 if the first string is lexicographically smaller</a:t>
            </a:r>
          </a:p>
          <a:p>
            <a:r>
              <a:rPr lang="en-US" sz="2000" dirty="0">
                <a:solidFill>
                  <a:srgbClr val="002060"/>
                </a:solidFill>
                <a:latin typeface="ArialNarrow-Bold"/>
              </a:rPr>
              <a:t>than the second string, &gt; 0 if the first string is lexicographically larger than the second</a:t>
            </a:r>
          </a:p>
          <a:p>
            <a:r>
              <a:rPr lang="en-US" sz="2000" dirty="0">
                <a:solidFill>
                  <a:srgbClr val="002060"/>
                </a:solidFill>
                <a:latin typeface="ArialNarrow-Bold"/>
              </a:rPr>
              <a:t>string.</a:t>
            </a:r>
          </a:p>
          <a:p>
            <a:r>
              <a:rPr lang="en-US" sz="2000" dirty="0">
                <a:solidFill>
                  <a:srgbClr val="D2282E"/>
                </a:solidFill>
                <a:latin typeface="Arial-BoldMT"/>
              </a:rPr>
              <a:t>• </a:t>
            </a:r>
            <a:r>
              <a:rPr lang="en-US" sz="2000" dirty="0">
                <a:solidFill>
                  <a:srgbClr val="002060"/>
                </a:solidFill>
                <a:latin typeface="ArialNarrow-Bold"/>
              </a:rPr>
              <a:t>20 &gt; 9 as integers, “20” &lt; “9” as strings</a:t>
            </a:r>
            <a:r>
              <a:rPr lang="en-US" sz="2000" dirty="0" smtClean="0">
                <a:solidFill>
                  <a:srgbClr val="002060"/>
                </a:solidFill>
                <a:latin typeface="ArialNarrow-Bold"/>
              </a:rPr>
              <a:t>.</a:t>
            </a:r>
          </a:p>
          <a:p>
            <a:endParaRPr lang="en-US" sz="2000" dirty="0">
              <a:solidFill>
                <a:srgbClr val="002060"/>
              </a:solidFill>
              <a:latin typeface="ArialNarrow-Bold"/>
            </a:endParaRPr>
          </a:p>
          <a:p>
            <a:r>
              <a:rPr lang="en-US" sz="2000" dirty="0">
                <a:solidFill>
                  <a:srgbClr val="000000"/>
                </a:solidFill>
                <a:latin typeface="ArialNarrow-Bold"/>
              </a:rPr>
              <a:t>Examples:</a:t>
            </a:r>
          </a:p>
          <a:p>
            <a:r>
              <a:rPr lang="en-US" sz="1800" dirty="0">
                <a:solidFill>
                  <a:srgbClr val="810000"/>
                </a:solidFill>
                <a:latin typeface="CourierStd-Bold"/>
              </a:rPr>
              <a:t>if (</a:t>
            </a:r>
            <a:r>
              <a:rPr lang="en-US" sz="1800" dirty="0" err="1">
                <a:solidFill>
                  <a:srgbClr val="810000"/>
                </a:solidFill>
                <a:latin typeface="CourierStd-Bold"/>
              </a:rPr>
              <a:t>strcmp</a:t>
            </a:r>
            <a:r>
              <a:rPr lang="en-US" sz="1800" dirty="0">
                <a:solidFill>
                  <a:srgbClr val="810000"/>
                </a:solidFill>
                <a:latin typeface="CourierStd-Bold"/>
              </a:rPr>
              <a:t>(city, “Delhi”) == 0) </a:t>
            </a:r>
            <a:r>
              <a:rPr lang="en-US" sz="1800" dirty="0" err="1">
                <a:solidFill>
                  <a:srgbClr val="810000"/>
                </a:solidFill>
                <a:latin typeface="CourierStd-Bold"/>
              </a:rPr>
              <a:t>printf</a:t>
            </a:r>
            <a:r>
              <a:rPr lang="en-US" sz="1800" dirty="0">
                <a:solidFill>
                  <a:srgbClr val="810000"/>
                </a:solidFill>
                <a:latin typeface="CourierStd-Bold"/>
              </a:rPr>
              <a:t>(“The city is Delhi\n</a:t>
            </a:r>
            <a:r>
              <a:rPr lang="en-US" sz="1800" dirty="0" smtClean="0">
                <a:solidFill>
                  <a:srgbClr val="810000"/>
                </a:solidFill>
                <a:latin typeface="CourierStd-Bold"/>
              </a:rPr>
              <a:t>”);</a:t>
            </a:r>
          </a:p>
          <a:p>
            <a:endParaRPr lang="en-US" sz="1800" dirty="0">
              <a:solidFill>
                <a:srgbClr val="810000"/>
              </a:solidFill>
              <a:latin typeface="CourierStd-Bold"/>
            </a:endParaRPr>
          </a:p>
          <a:p>
            <a:r>
              <a:rPr lang="en-US" sz="1800" dirty="0">
                <a:solidFill>
                  <a:srgbClr val="810000"/>
                </a:solidFill>
                <a:latin typeface="CourierStd-Bold"/>
              </a:rPr>
              <a:t>if (!</a:t>
            </a:r>
            <a:r>
              <a:rPr lang="en-US" sz="1800" dirty="0" err="1">
                <a:solidFill>
                  <a:srgbClr val="810000"/>
                </a:solidFill>
                <a:latin typeface="CourierStd-Bold"/>
              </a:rPr>
              <a:t>strcmp</a:t>
            </a:r>
            <a:r>
              <a:rPr lang="en-US" sz="1800" dirty="0">
                <a:solidFill>
                  <a:srgbClr val="810000"/>
                </a:solidFill>
                <a:latin typeface="CourierStd-Bold"/>
              </a:rPr>
              <a:t>(city, “Delhi”)) </a:t>
            </a:r>
            <a:r>
              <a:rPr lang="en-US" sz="1800" dirty="0" err="1">
                <a:solidFill>
                  <a:srgbClr val="810000"/>
                </a:solidFill>
                <a:latin typeface="CourierStd-Bold"/>
              </a:rPr>
              <a:t>printf</a:t>
            </a:r>
            <a:r>
              <a:rPr lang="en-US" sz="1800" dirty="0">
                <a:solidFill>
                  <a:srgbClr val="810000"/>
                </a:solidFill>
                <a:latin typeface="CourierStd-Bold"/>
              </a:rPr>
              <a:t>(“The city is Delhi\n</a:t>
            </a:r>
            <a:r>
              <a:rPr lang="en-US" sz="1800" dirty="0" smtClean="0">
                <a:solidFill>
                  <a:srgbClr val="810000"/>
                </a:solidFill>
                <a:latin typeface="CourierStd-Bold"/>
              </a:rPr>
              <a:t>”);</a:t>
            </a:r>
          </a:p>
          <a:p>
            <a:endParaRPr lang="en-US" sz="1800" dirty="0">
              <a:solidFill>
                <a:srgbClr val="810000"/>
              </a:solidFill>
              <a:latin typeface="CourierStd-Bold"/>
            </a:endParaRPr>
          </a:p>
          <a:p>
            <a:r>
              <a:rPr lang="en-US" sz="1800" dirty="0">
                <a:solidFill>
                  <a:srgbClr val="810000"/>
                </a:solidFill>
                <a:latin typeface="CourierStd-Bold"/>
              </a:rPr>
              <a:t>if (</a:t>
            </a:r>
            <a:r>
              <a:rPr lang="en-US" sz="1800" dirty="0" err="1">
                <a:solidFill>
                  <a:srgbClr val="810000"/>
                </a:solidFill>
                <a:latin typeface="CourierStd-Bold"/>
              </a:rPr>
              <a:t>strcmp</a:t>
            </a:r>
            <a:r>
              <a:rPr lang="en-US" sz="1800" dirty="0">
                <a:solidFill>
                  <a:srgbClr val="810000"/>
                </a:solidFill>
                <a:latin typeface="CourierStd-Bold"/>
              </a:rPr>
              <a:t>(city1, city2))</a:t>
            </a:r>
          </a:p>
          <a:p>
            <a:r>
              <a:rPr lang="en-US" sz="1800" dirty="0" err="1">
                <a:solidFill>
                  <a:srgbClr val="810000"/>
                </a:solidFill>
                <a:latin typeface="CourierStd-Bold"/>
              </a:rPr>
              <a:t>printf</a:t>
            </a:r>
            <a:r>
              <a:rPr lang="en-US" sz="1800" dirty="0">
                <a:solidFill>
                  <a:srgbClr val="810000"/>
                </a:solidFill>
                <a:latin typeface="CourierStd-Bold"/>
              </a:rPr>
              <a:t>(“%s and %s are different cities\n”, city1, city2);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1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2</a:t>
            </a:fld>
            <a:endParaRPr sz="1238" b="1" i="0" u="none" strike="noStrike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8" name="Google Shape;108;p2"/>
          <p:cNvSpPr txBox="1">
            <a:spLocks noGrp="1"/>
          </p:cNvSpPr>
          <p:nvPr>
            <p:ph type="title"/>
          </p:nvPr>
        </p:nvSpPr>
        <p:spPr>
          <a:xfrm>
            <a:off x="801378" y="168691"/>
            <a:ext cx="8089738" cy="874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Recap: integer arrays</a:t>
            </a:r>
            <a:endParaRPr/>
          </a:p>
        </p:txBody>
      </p:sp>
      <p:sp>
        <p:nvSpPr>
          <p:cNvPr id="109" name="Google Shape;109;p2"/>
          <p:cNvSpPr txBox="1">
            <a:spLocks noGrp="1"/>
          </p:cNvSpPr>
          <p:nvPr>
            <p:ph type="body" idx="1"/>
          </p:nvPr>
        </p:nvSpPr>
        <p:spPr>
          <a:xfrm>
            <a:off x="1423988" y="1390650"/>
            <a:ext cx="8829584" cy="5515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/>
              <a:t>All the data items constituting the group share the same name</a:t>
            </a:r>
            <a:endParaRPr/>
          </a:p>
          <a:p>
            <a:pPr marL="1285875" lvl="2" indent="-257175" algn="l" rtl="0">
              <a:spcBef>
                <a:spcPts val="1208"/>
              </a:spcBef>
              <a:spcAft>
                <a:spcPts val="0"/>
              </a:spcAft>
              <a:buSzPts val="2667"/>
              <a:buFont typeface="Noto Sans Symbols"/>
              <a:buNone/>
            </a:pPr>
            <a:r>
              <a:rPr lang="en-US" sz="2667"/>
              <a:t>int  x[10];</a:t>
            </a:r>
            <a:endParaRPr/>
          </a:p>
          <a:p>
            <a:pPr marL="0" lvl="0" indent="0" algn="l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/>
              <a:t>Individual elements are accessed by specifying the index</a:t>
            </a:r>
            <a:endParaRPr/>
          </a:p>
          <a:p>
            <a:pPr marL="0" lvl="0" indent="0" algn="l" rtl="0"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endParaRPr/>
          </a:p>
          <a:p>
            <a:pPr marL="0" lvl="0" indent="0" algn="l" rtl="0"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endParaRPr/>
          </a:p>
          <a:p>
            <a:pPr marL="0" lvl="0" indent="0" algn="l" rtl="0"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endParaRPr/>
          </a:p>
          <a:p>
            <a:pPr marL="0" lvl="0" indent="0" algn="l" rtl="0"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endParaRPr/>
          </a:p>
          <a:p>
            <a:pPr marL="0" lvl="0" indent="0" algn="l" rtl="0"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endParaRPr/>
          </a:p>
          <a:p>
            <a:pPr marL="0" lvl="0" indent="0" algn="l" rtl="0"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endParaRPr/>
          </a:p>
          <a:p>
            <a:pPr marL="0" lvl="0" indent="0" algn="l" rtl="0"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/>
              <a:t>Can initialize an array during declaration: </a:t>
            </a:r>
            <a:endParaRPr/>
          </a:p>
          <a:p>
            <a:pPr marL="0" lvl="0" indent="0" algn="l" rtl="0">
              <a:spcBef>
                <a:spcPts val="1208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/>
              <a:t>	</a:t>
            </a:r>
            <a:r>
              <a:rPr lang="en-US" sz="2667">
                <a:solidFill>
                  <a:srgbClr val="C00000"/>
                </a:solidFill>
              </a:rPr>
              <a:t>int  x[5] = {76, 99, 0, -3, 8};</a:t>
            </a:r>
            <a:endParaRPr/>
          </a:p>
        </p:txBody>
      </p:sp>
      <p:grpSp>
        <p:nvGrpSpPr>
          <p:cNvPr id="110" name="Google Shape;110;p2"/>
          <p:cNvGrpSpPr/>
          <p:nvPr/>
        </p:nvGrpSpPr>
        <p:grpSpPr>
          <a:xfrm>
            <a:off x="1652587" y="3295650"/>
            <a:ext cx="7119243" cy="2236482"/>
            <a:chOff x="1164" y="2621"/>
            <a:chExt cx="4708" cy="1479"/>
          </a:xfrm>
        </p:grpSpPr>
        <p:grpSp>
          <p:nvGrpSpPr>
            <p:cNvPr id="111" name="Google Shape;111;p2"/>
            <p:cNvGrpSpPr/>
            <p:nvPr/>
          </p:nvGrpSpPr>
          <p:grpSpPr>
            <a:xfrm>
              <a:off x="1255" y="2621"/>
              <a:ext cx="3916" cy="423"/>
              <a:chOff x="1056" y="2640"/>
              <a:chExt cx="3552" cy="384"/>
            </a:xfrm>
          </p:grpSpPr>
          <p:sp>
            <p:nvSpPr>
              <p:cNvPr id="112" name="Google Shape;112;p2"/>
              <p:cNvSpPr/>
              <p:nvPr/>
            </p:nvSpPr>
            <p:spPr>
              <a:xfrm>
                <a:off x="1056" y="2640"/>
                <a:ext cx="3552" cy="384"/>
              </a:xfrm>
              <a:prstGeom prst="rect">
                <a:avLst/>
              </a:prstGeom>
              <a:solidFill>
                <a:srgbClr val="CCFFFF"/>
              </a:solidFill>
              <a:ln w="38100" cap="flat" cmpd="sng">
                <a:solidFill>
                  <a:srgbClr val="CC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904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13" name="Google Shape;113;p2"/>
              <p:cNvCxnSpPr/>
              <p:nvPr/>
            </p:nvCxnSpPr>
            <p:spPr>
              <a:xfrm>
                <a:off x="1440" y="2640"/>
                <a:ext cx="0" cy="384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4" name="Google Shape;114;p2"/>
              <p:cNvCxnSpPr/>
              <p:nvPr/>
            </p:nvCxnSpPr>
            <p:spPr>
              <a:xfrm>
                <a:off x="1824" y="2640"/>
                <a:ext cx="0" cy="384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5" name="Google Shape;115;p2"/>
              <p:cNvCxnSpPr/>
              <p:nvPr/>
            </p:nvCxnSpPr>
            <p:spPr>
              <a:xfrm>
                <a:off x="2208" y="2640"/>
                <a:ext cx="0" cy="384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6" name="Google Shape;116;p2"/>
              <p:cNvCxnSpPr/>
              <p:nvPr/>
            </p:nvCxnSpPr>
            <p:spPr>
              <a:xfrm>
                <a:off x="4224" y="2640"/>
                <a:ext cx="0" cy="384"/>
              </a:xfrm>
              <a:prstGeom prst="straightConnector1">
                <a:avLst/>
              </a:prstGeom>
              <a:noFill/>
              <a:ln w="38100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17" name="Google Shape;117;p2"/>
            <p:cNvSpPr txBox="1"/>
            <p:nvPr/>
          </p:nvSpPr>
          <p:spPr>
            <a:xfrm>
              <a:off x="1164" y="3333"/>
              <a:ext cx="476" cy="25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000" tIns="48000" rIns="96000" bIns="480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4"/>
                <a:buFont typeface="Noto Sans Symbols"/>
                <a:buNone/>
              </a:pPr>
              <a:r>
                <a:rPr lang="en-US" sz="1904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x[0]</a:t>
              </a:r>
              <a:endParaRPr/>
            </a:p>
          </p:txBody>
        </p:sp>
        <p:sp>
          <p:nvSpPr>
            <p:cNvPr id="118" name="Google Shape;118;p2"/>
            <p:cNvSpPr txBox="1"/>
            <p:nvPr/>
          </p:nvSpPr>
          <p:spPr>
            <a:xfrm>
              <a:off x="1588" y="3333"/>
              <a:ext cx="476" cy="25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000" tIns="48000" rIns="96000" bIns="480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4"/>
                <a:buFont typeface="Noto Sans Symbols"/>
                <a:buNone/>
              </a:pPr>
              <a:r>
                <a:rPr lang="en-US" sz="1904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x[1]</a:t>
              </a:r>
              <a:endParaRPr/>
            </a:p>
          </p:txBody>
        </p:sp>
        <p:sp>
          <p:nvSpPr>
            <p:cNvPr id="119" name="Google Shape;119;p2"/>
            <p:cNvSpPr txBox="1"/>
            <p:nvPr/>
          </p:nvSpPr>
          <p:spPr>
            <a:xfrm>
              <a:off x="2011" y="3333"/>
              <a:ext cx="476" cy="25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000" tIns="48000" rIns="96000" bIns="480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4"/>
                <a:buFont typeface="Noto Sans Symbols"/>
                <a:buNone/>
              </a:pPr>
              <a:r>
                <a:rPr lang="en-US" sz="1904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x[2]</a:t>
              </a:r>
              <a:endParaRPr/>
            </a:p>
          </p:txBody>
        </p:sp>
        <p:sp>
          <p:nvSpPr>
            <p:cNvPr id="120" name="Google Shape;120;p2"/>
            <p:cNvSpPr txBox="1"/>
            <p:nvPr/>
          </p:nvSpPr>
          <p:spPr>
            <a:xfrm>
              <a:off x="4657" y="3333"/>
              <a:ext cx="476" cy="25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000" tIns="48000" rIns="96000" bIns="480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4"/>
                <a:buFont typeface="Noto Sans Symbols"/>
                <a:buNone/>
              </a:pPr>
              <a:r>
                <a:rPr lang="en-US" sz="1904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x[9]</a:t>
              </a: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3703" y="3677"/>
              <a:ext cx="2169" cy="423"/>
            </a:xfrm>
            <a:prstGeom prst="wedgeRectCallout">
              <a:avLst>
                <a:gd name="adj1" fmla="val -72764"/>
                <a:gd name="adj2" fmla="val -150259"/>
              </a:avLst>
            </a:prstGeom>
            <a:solidFill>
              <a:srgbClr val="FFCC99"/>
            </a:solidFill>
            <a:ln w="38100" cap="flat" cmpd="sng">
              <a:solidFill>
                <a:srgbClr val="CC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6000" tIns="48000" rIns="96000" bIns="480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4"/>
                <a:buFont typeface="Noto Sans Symbols"/>
                <a:buNone/>
              </a:pPr>
              <a:r>
                <a:rPr lang="en-US" sz="1904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X is a 10-element one dimensional array</a:t>
              </a: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Example</a:t>
            </a:r>
            <a:endParaRPr/>
          </a:p>
        </p:txBody>
      </p:sp>
      <p:sp>
        <p:nvSpPr>
          <p:cNvPr id="287" name="Google Shape;287;p20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300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20</a:t>
            </a:fld>
            <a:endParaRPr sz="2300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88" name="Google Shape;288;p20"/>
          <p:cNvSpPr txBox="1">
            <a:spLocks noGrp="1"/>
          </p:cNvSpPr>
          <p:nvPr>
            <p:ph type="body" idx="4294967295"/>
          </p:nvPr>
        </p:nvSpPr>
        <p:spPr>
          <a:xfrm>
            <a:off x="814387" y="1252521"/>
            <a:ext cx="7150100" cy="5807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int main()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{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     char A[20], B[20];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     int n, m, val;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     scanf(“%s%s”, A, B);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     n = strlen(A);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     m = strlen(B);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     printf(“The lengths of the strings are %d and %d\n”, n, m);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     val = strcmp(A, B);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     if (val == 0)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	printf(“The strings are the same\n”);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     else if (val &lt; 0)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	printf(“%s is smaller than %s\n”, A, B);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     else 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	printf(“%s is smaller than %s\n”, A, B);</a:t>
            </a:r>
            <a:endParaRPr/>
          </a:p>
          <a:p>
            <a:pPr marL="0" lvl="0" indent="0" algn="l" rtl="0">
              <a:spcBef>
                <a:spcPts val="1027"/>
              </a:spcBef>
              <a:spcAft>
                <a:spcPts val="0"/>
              </a:spcAft>
              <a:buClr>
                <a:schemeClr val="dk1"/>
              </a:buClr>
              <a:buSzPct val="99947"/>
              <a:buNone/>
            </a:pPr>
            <a:r>
              <a:rPr lang="en-US" sz="1904"/>
              <a:t>}</a:t>
            </a:r>
            <a:endParaRPr sz="1904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1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"/>
              <a:buFont typeface="Times New Roman"/>
              <a:buNone/>
            </a:pPr>
            <a:r>
              <a:rPr lang="en-US" sz="147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/>
          </a:p>
        </p:txBody>
      </p:sp>
      <p:sp>
        <p:nvSpPr>
          <p:cNvPr id="294" name="Google Shape;294;p2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"/>
              <a:buFont typeface="Times New Roman"/>
              <a:buNone/>
            </a:pPr>
            <a:r>
              <a:rPr lang="en-US" sz="147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295" name="Google Shape;295;p2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70"/>
              <a:buFont typeface="Times New Roman"/>
              <a:buNone/>
            </a:pPr>
            <a:fld id="{00000000-1234-1234-1234-123412341234}" type="slidenum">
              <a:rPr lang="en-US" sz="147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</a:t>
            </a:fld>
            <a:endParaRPr sz="147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6" name="Google Shape;296;p2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strcat()</a:t>
            </a:r>
            <a:endParaRPr/>
          </a:p>
        </p:txBody>
      </p:sp>
      <p:sp>
        <p:nvSpPr>
          <p:cNvPr id="297" name="Google Shape;297;p21"/>
          <p:cNvSpPr txBox="1">
            <a:spLocks noGrp="1"/>
          </p:cNvSpPr>
          <p:nvPr>
            <p:ph type="body" idx="1"/>
          </p:nvPr>
        </p:nvSpPr>
        <p:spPr>
          <a:xfrm>
            <a:off x="971550" y="934402"/>
            <a:ext cx="10549890" cy="5946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 dirty="0"/>
              <a:t>Joins or concatenates two strings together</a:t>
            </a:r>
            <a:endParaRPr dirty="0"/>
          </a:p>
          <a:p>
            <a:pPr marL="514350" lvl="1" indent="-205740" algn="l" rtl="0">
              <a:spcBef>
                <a:spcPts val="1135"/>
              </a:spcBef>
              <a:spcAft>
                <a:spcPts val="0"/>
              </a:spcAft>
              <a:buSzPts val="2300"/>
              <a:buFont typeface="Arial Narrow"/>
              <a:buNone/>
            </a:pPr>
            <a:r>
              <a:rPr lang="en-US" dirty="0">
                <a:solidFill>
                  <a:srgbClr val="800080"/>
                </a:solidFill>
              </a:rPr>
              <a:t>    	  </a:t>
            </a:r>
            <a:r>
              <a:rPr lang="en-US" sz="2100" dirty="0" err="1" smtClean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strcat</a:t>
            </a:r>
            <a:r>
              <a:rPr lang="en-US" sz="2100" dirty="0" smtClean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(str1</a:t>
            </a:r>
            <a:r>
              <a:rPr lang="en-US" sz="2100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US" sz="2100" dirty="0" smtClean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str2</a:t>
            </a:r>
            <a:r>
              <a:rPr lang="en-US" sz="2100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dirty="0"/>
          </a:p>
          <a:p>
            <a:pPr marL="514350" lvl="1" indent="-205740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 dirty="0">
                <a:solidFill>
                  <a:srgbClr val="A50021"/>
                </a:solidFill>
              </a:rPr>
              <a:t>str2</a:t>
            </a:r>
            <a:r>
              <a:rPr lang="en-US" dirty="0"/>
              <a:t> is appended to the end of </a:t>
            </a:r>
            <a:r>
              <a:rPr lang="en-US" dirty="0">
                <a:solidFill>
                  <a:srgbClr val="A50021"/>
                </a:solidFill>
              </a:rPr>
              <a:t>str1</a:t>
            </a:r>
            <a:r>
              <a:rPr lang="en-US" dirty="0"/>
              <a:t>.</a:t>
            </a:r>
            <a:endParaRPr dirty="0"/>
          </a:p>
          <a:p>
            <a:pPr marL="514350" lvl="1" indent="-205740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 dirty="0"/>
              <a:t>The null character at the end of </a:t>
            </a:r>
            <a:r>
              <a:rPr lang="en-US" dirty="0">
                <a:solidFill>
                  <a:srgbClr val="A50021"/>
                </a:solidFill>
              </a:rPr>
              <a:t>str1</a:t>
            </a:r>
            <a:r>
              <a:rPr lang="en-US" dirty="0"/>
              <a:t> is removed, and </a:t>
            </a:r>
            <a:r>
              <a:rPr lang="en-US" dirty="0">
                <a:solidFill>
                  <a:srgbClr val="A50021"/>
                </a:solidFill>
              </a:rPr>
              <a:t>str2</a:t>
            </a:r>
            <a:r>
              <a:rPr lang="en-US" dirty="0"/>
              <a:t> is joined at that point.</a:t>
            </a:r>
            <a:endParaRPr dirty="0"/>
          </a:p>
          <a:p>
            <a:pPr marL="514350" lvl="1" indent="-205740" algn="l" rtl="0"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 dirty="0"/>
              <a:t>str1 should have enough space -- Programmer’s responsibility</a:t>
            </a:r>
            <a:endParaRPr dirty="0"/>
          </a:p>
          <a:p>
            <a:pPr marL="0" lvl="0" indent="0" algn="l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 dirty="0"/>
              <a:t>Example:</a:t>
            </a:r>
            <a:endParaRPr dirty="0"/>
          </a:p>
          <a:p>
            <a:pPr marL="514350" lvl="1" indent="-205740" algn="l" rtl="0">
              <a:spcBef>
                <a:spcPts val="1135"/>
              </a:spcBef>
              <a:spcAft>
                <a:spcPts val="0"/>
              </a:spcAft>
              <a:buSzPts val="2300"/>
              <a:buFont typeface="Arial Narrow"/>
              <a:buNone/>
            </a:pPr>
            <a:r>
              <a:rPr lang="en-US" dirty="0"/>
              <a:t>   </a:t>
            </a:r>
            <a:r>
              <a:rPr lang="en-US" sz="2100" dirty="0" err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strcpy</a:t>
            </a:r>
            <a:r>
              <a:rPr lang="en-US" sz="2100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(name1, “</a:t>
            </a:r>
            <a:r>
              <a:rPr lang="en-US" sz="2100" dirty="0" err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Amit</a:t>
            </a:r>
            <a:r>
              <a:rPr lang="en-US" sz="2100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 ”);</a:t>
            </a:r>
            <a:endParaRPr dirty="0"/>
          </a:p>
          <a:p>
            <a:pPr marL="514350" lvl="1" indent="-205740" algn="l" rtl="0">
              <a:spcBef>
                <a:spcPts val="460"/>
              </a:spcBef>
              <a:spcAft>
                <a:spcPts val="0"/>
              </a:spcAft>
              <a:buSzPts val="2300"/>
              <a:buFont typeface="Arial Narrow"/>
              <a:buNone/>
            </a:pPr>
            <a:r>
              <a:rPr lang="en-US" dirty="0"/>
              <a:t>   </a:t>
            </a:r>
            <a:r>
              <a:rPr lang="en-US" sz="2100" dirty="0" err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strcpy</a:t>
            </a:r>
            <a:r>
              <a:rPr lang="en-US" sz="2100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(name2, “Roy“);</a:t>
            </a:r>
            <a:endParaRPr dirty="0"/>
          </a:p>
          <a:p>
            <a:pPr marL="514350" lvl="1" indent="-205740" algn="l" rtl="0">
              <a:spcBef>
                <a:spcPts val="460"/>
              </a:spcBef>
              <a:spcAft>
                <a:spcPts val="0"/>
              </a:spcAft>
              <a:buSzPts val="2300"/>
              <a:buFont typeface="Arial Narrow"/>
              <a:buNone/>
            </a:pPr>
            <a:r>
              <a:rPr lang="en-US" dirty="0"/>
              <a:t>   </a:t>
            </a:r>
            <a:r>
              <a:rPr lang="en-US" sz="2100" dirty="0" err="1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strcat</a:t>
            </a:r>
            <a:r>
              <a:rPr lang="en-US" sz="2100" dirty="0">
                <a:solidFill>
                  <a:srgbClr val="800080"/>
                </a:solidFill>
                <a:latin typeface="Courier New"/>
                <a:ea typeface="Courier New"/>
                <a:cs typeface="Courier New"/>
                <a:sym typeface="Courier New"/>
              </a:rPr>
              <a:t>(name1, name2);</a:t>
            </a:r>
            <a:endParaRPr dirty="0"/>
          </a:p>
        </p:txBody>
      </p:sp>
      <p:grpSp>
        <p:nvGrpSpPr>
          <p:cNvPr id="298" name="Google Shape;298;p21"/>
          <p:cNvGrpSpPr/>
          <p:nvPr/>
        </p:nvGrpSpPr>
        <p:grpSpPr>
          <a:xfrm>
            <a:off x="7420928" y="5095637"/>
            <a:ext cx="2083594" cy="480060"/>
            <a:chOff x="3552" y="2880"/>
            <a:chExt cx="1250" cy="288"/>
          </a:xfrm>
        </p:grpSpPr>
        <p:sp>
          <p:nvSpPr>
            <p:cNvPr id="299" name="Google Shape;299;p21"/>
            <p:cNvSpPr/>
            <p:nvPr/>
          </p:nvSpPr>
          <p:spPr>
            <a:xfrm>
              <a:off x="4416" y="2880"/>
              <a:ext cx="386" cy="288"/>
            </a:xfrm>
            <a:prstGeom prst="rect">
              <a:avLst/>
            </a:prstGeom>
            <a:solidFill>
              <a:srgbClr val="FFFF00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‘\0’</a:t>
              </a:r>
              <a:endParaRPr dirty="0"/>
            </a:p>
          </p:txBody>
        </p:sp>
        <p:sp>
          <p:nvSpPr>
            <p:cNvPr id="300" name="Google Shape;300;p21"/>
            <p:cNvSpPr/>
            <p:nvPr/>
          </p:nvSpPr>
          <p:spPr>
            <a:xfrm>
              <a:off x="4128" y="2880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y</a:t>
              </a:r>
              <a:endParaRPr/>
            </a:p>
          </p:txBody>
        </p:sp>
        <p:sp>
          <p:nvSpPr>
            <p:cNvPr id="301" name="Google Shape;301;p21"/>
            <p:cNvSpPr/>
            <p:nvPr/>
          </p:nvSpPr>
          <p:spPr>
            <a:xfrm>
              <a:off x="3840" y="2880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</a:t>
              </a:r>
              <a:endParaRPr/>
            </a:p>
          </p:txBody>
        </p:sp>
        <p:sp>
          <p:nvSpPr>
            <p:cNvPr id="302" name="Google Shape;302;p21"/>
            <p:cNvSpPr/>
            <p:nvPr/>
          </p:nvSpPr>
          <p:spPr>
            <a:xfrm>
              <a:off x="3552" y="2880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</a:t>
              </a:r>
              <a:endParaRPr/>
            </a:p>
          </p:txBody>
        </p:sp>
      </p:grpSp>
      <p:grpSp>
        <p:nvGrpSpPr>
          <p:cNvPr id="303" name="Google Shape;303;p21"/>
          <p:cNvGrpSpPr/>
          <p:nvPr/>
        </p:nvGrpSpPr>
        <p:grpSpPr>
          <a:xfrm>
            <a:off x="6624161" y="6100763"/>
            <a:ext cx="2400300" cy="480060"/>
            <a:chOff x="3216" y="3312"/>
            <a:chExt cx="1440" cy="288"/>
          </a:xfrm>
        </p:grpSpPr>
        <p:sp>
          <p:nvSpPr>
            <p:cNvPr id="304" name="Google Shape;304;p21"/>
            <p:cNvSpPr/>
            <p:nvPr/>
          </p:nvSpPr>
          <p:spPr>
            <a:xfrm>
              <a:off x="3792" y="3312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endParaRPr/>
            </a:p>
          </p:txBody>
        </p:sp>
        <p:sp>
          <p:nvSpPr>
            <p:cNvPr id="305" name="Google Shape;305;p21"/>
            <p:cNvSpPr/>
            <p:nvPr/>
          </p:nvSpPr>
          <p:spPr>
            <a:xfrm>
              <a:off x="3504" y="3312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</a:t>
              </a:r>
              <a:endParaRPr/>
            </a:p>
          </p:txBody>
        </p:sp>
        <p:sp>
          <p:nvSpPr>
            <p:cNvPr id="306" name="Google Shape;306;p21"/>
            <p:cNvSpPr/>
            <p:nvPr/>
          </p:nvSpPr>
          <p:spPr>
            <a:xfrm>
              <a:off x="3216" y="3312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</a:t>
              </a:r>
              <a:endParaRPr/>
            </a:p>
          </p:txBody>
        </p:sp>
        <p:sp>
          <p:nvSpPr>
            <p:cNvPr id="307" name="Google Shape;307;p21"/>
            <p:cNvSpPr/>
            <p:nvPr/>
          </p:nvSpPr>
          <p:spPr>
            <a:xfrm>
              <a:off x="4368" y="3312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100"/>
                <a:buFont typeface="Arial"/>
                <a:buNone/>
              </a:pPr>
              <a:endParaRPr sz="2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21"/>
            <p:cNvSpPr/>
            <p:nvPr/>
          </p:nvSpPr>
          <p:spPr>
            <a:xfrm>
              <a:off x="4080" y="3312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/>
            </a:p>
          </p:txBody>
        </p:sp>
      </p:grpSp>
      <p:grpSp>
        <p:nvGrpSpPr>
          <p:cNvPr id="309" name="Google Shape;309;p21"/>
          <p:cNvGrpSpPr/>
          <p:nvPr/>
        </p:nvGrpSpPr>
        <p:grpSpPr>
          <a:xfrm>
            <a:off x="9024460" y="6100763"/>
            <a:ext cx="2371250" cy="480060"/>
            <a:chOff x="3552" y="2880"/>
            <a:chExt cx="1152" cy="288"/>
          </a:xfrm>
        </p:grpSpPr>
        <p:sp>
          <p:nvSpPr>
            <p:cNvPr id="310" name="Google Shape;310;p21"/>
            <p:cNvSpPr/>
            <p:nvPr/>
          </p:nvSpPr>
          <p:spPr>
            <a:xfrm>
              <a:off x="4416" y="2880"/>
              <a:ext cx="288" cy="288"/>
            </a:xfrm>
            <a:prstGeom prst="rect">
              <a:avLst/>
            </a:prstGeom>
            <a:solidFill>
              <a:srgbClr val="FFFF00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‘\0’</a:t>
              </a:r>
              <a:endParaRPr/>
            </a:p>
          </p:txBody>
        </p:sp>
        <p:sp>
          <p:nvSpPr>
            <p:cNvPr id="311" name="Google Shape;311;p21"/>
            <p:cNvSpPr/>
            <p:nvPr/>
          </p:nvSpPr>
          <p:spPr>
            <a:xfrm>
              <a:off x="4128" y="2880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y</a:t>
              </a:r>
              <a:endParaRPr/>
            </a:p>
          </p:txBody>
        </p:sp>
        <p:sp>
          <p:nvSpPr>
            <p:cNvPr id="312" name="Google Shape;312;p21"/>
            <p:cNvSpPr/>
            <p:nvPr/>
          </p:nvSpPr>
          <p:spPr>
            <a:xfrm>
              <a:off x="3840" y="2880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</a:t>
              </a:r>
              <a:endParaRPr/>
            </a:p>
          </p:txBody>
        </p:sp>
        <p:sp>
          <p:nvSpPr>
            <p:cNvPr id="313" name="Google Shape;313;p21"/>
            <p:cNvSpPr/>
            <p:nvPr/>
          </p:nvSpPr>
          <p:spPr>
            <a:xfrm>
              <a:off x="3552" y="2880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</a:t>
              </a:r>
              <a:endParaRPr/>
            </a:p>
          </p:txBody>
        </p:sp>
      </p:grpSp>
      <p:grpSp>
        <p:nvGrpSpPr>
          <p:cNvPr id="314" name="Google Shape;314;p21"/>
          <p:cNvGrpSpPr/>
          <p:nvPr/>
        </p:nvGrpSpPr>
        <p:grpSpPr>
          <a:xfrm>
            <a:off x="6582489" y="4205526"/>
            <a:ext cx="2400300" cy="480060"/>
            <a:chOff x="3216" y="3312"/>
            <a:chExt cx="1440" cy="288"/>
          </a:xfrm>
        </p:grpSpPr>
        <p:sp>
          <p:nvSpPr>
            <p:cNvPr id="315" name="Google Shape;315;p21"/>
            <p:cNvSpPr/>
            <p:nvPr/>
          </p:nvSpPr>
          <p:spPr>
            <a:xfrm>
              <a:off x="3792" y="3312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endParaRPr/>
            </a:p>
          </p:txBody>
        </p:sp>
        <p:sp>
          <p:nvSpPr>
            <p:cNvPr id="316" name="Google Shape;316;p21"/>
            <p:cNvSpPr/>
            <p:nvPr/>
          </p:nvSpPr>
          <p:spPr>
            <a:xfrm>
              <a:off x="3504" y="3312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</a:t>
              </a:r>
              <a:endParaRPr/>
            </a:p>
          </p:txBody>
        </p:sp>
        <p:sp>
          <p:nvSpPr>
            <p:cNvPr id="317" name="Google Shape;317;p21"/>
            <p:cNvSpPr/>
            <p:nvPr/>
          </p:nvSpPr>
          <p:spPr>
            <a:xfrm>
              <a:off x="3216" y="3312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</a:t>
              </a:r>
              <a:endParaRPr/>
            </a:p>
          </p:txBody>
        </p:sp>
        <p:sp>
          <p:nvSpPr>
            <p:cNvPr id="318" name="Google Shape;318;p21"/>
            <p:cNvSpPr/>
            <p:nvPr/>
          </p:nvSpPr>
          <p:spPr>
            <a:xfrm>
              <a:off x="4368" y="3312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100"/>
                <a:buFont typeface="Arial"/>
                <a:buNone/>
              </a:pPr>
              <a:endParaRPr sz="2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21"/>
            <p:cNvSpPr/>
            <p:nvPr/>
          </p:nvSpPr>
          <p:spPr>
            <a:xfrm>
              <a:off x="4080" y="3312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Arial"/>
                <a:buNone/>
              </a:pPr>
              <a:r>
                <a:rPr lang="en-US" sz="2100" b="1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</a:t>
              </a:r>
              <a:endParaRPr dirty="0"/>
            </a:p>
          </p:txBody>
        </p:sp>
      </p:grpSp>
      <p:grpSp>
        <p:nvGrpSpPr>
          <p:cNvPr id="320" name="Google Shape;320;p21"/>
          <p:cNvGrpSpPr/>
          <p:nvPr/>
        </p:nvGrpSpPr>
        <p:grpSpPr>
          <a:xfrm>
            <a:off x="8982789" y="4205526"/>
            <a:ext cx="1440180" cy="480060"/>
            <a:chOff x="3552" y="2880"/>
            <a:chExt cx="864" cy="288"/>
          </a:xfrm>
        </p:grpSpPr>
        <p:sp>
          <p:nvSpPr>
            <p:cNvPr id="321" name="Google Shape;321;p21"/>
            <p:cNvSpPr/>
            <p:nvPr/>
          </p:nvSpPr>
          <p:spPr>
            <a:xfrm>
              <a:off x="4128" y="2880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100"/>
                <a:buFont typeface="Arial"/>
                <a:buNone/>
              </a:pPr>
              <a:endParaRPr sz="2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21"/>
            <p:cNvSpPr/>
            <p:nvPr/>
          </p:nvSpPr>
          <p:spPr>
            <a:xfrm>
              <a:off x="3840" y="2880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100"/>
                <a:buFont typeface="Arial"/>
                <a:buNone/>
              </a:pPr>
              <a:endParaRPr sz="2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21"/>
            <p:cNvSpPr/>
            <p:nvPr/>
          </p:nvSpPr>
          <p:spPr>
            <a:xfrm>
              <a:off x="3552" y="2880"/>
              <a:ext cx="288" cy="288"/>
            </a:xfrm>
            <a:prstGeom prst="rect">
              <a:avLst/>
            </a:prstGeom>
            <a:solidFill>
              <a:srgbClr val="CCFFFF"/>
            </a:solidFill>
            <a:ln w="381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100"/>
                <a:buFont typeface="Arial"/>
                <a:buNone/>
              </a:pPr>
              <a:endParaRPr sz="2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4" name="Google Shape;324;p21"/>
          <p:cNvSpPr/>
          <p:nvPr/>
        </p:nvSpPr>
        <p:spPr>
          <a:xfrm>
            <a:off x="9002792" y="4205526"/>
            <a:ext cx="586978" cy="480060"/>
          </a:xfrm>
          <a:prstGeom prst="rect">
            <a:avLst/>
          </a:prstGeom>
          <a:solidFill>
            <a:srgbClr val="FFFF00"/>
          </a:solidFill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21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‘\0’</a:t>
            </a:r>
            <a:endParaRPr dirty="0"/>
          </a:p>
        </p:txBody>
      </p:sp>
      <p:sp>
        <p:nvSpPr>
          <p:cNvPr id="325" name="Google Shape;325;p21"/>
          <p:cNvSpPr/>
          <p:nvPr/>
        </p:nvSpPr>
        <p:spPr>
          <a:xfrm>
            <a:off x="10457973" y="4205526"/>
            <a:ext cx="480060" cy="480060"/>
          </a:xfrm>
          <a:prstGeom prst="rect">
            <a:avLst/>
          </a:prstGeom>
          <a:solidFill>
            <a:srgbClr val="CCFFFF"/>
          </a:solidFill>
          <a:ln w="381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Arial"/>
              <a:buNone/>
            </a:pPr>
            <a:endParaRPr sz="21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 txBox="1">
            <a:spLocks noGrp="1"/>
          </p:cNvSpPr>
          <p:nvPr>
            <p:ph type="sldNum" idx="12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3</a:t>
            </a:fld>
            <a:endParaRPr sz="1238" b="1" i="0" u="none" strike="noStrike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27" name="Google Shape;127;p3"/>
          <p:cNvSpPr txBox="1">
            <a:spLocks noGrp="1"/>
          </p:cNvSpPr>
          <p:nvPr>
            <p:ph type="title"/>
          </p:nvPr>
        </p:nvSpPr>
        <p:spPr>
          <a:xfrm>
            <a:off x="738187" y="168619"/>
            <a:ext cx="8546018" cy="783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Character Arrays and Strings</a:t>
            </a:r>
            <a:endParaRPr/>
          </a:p>
        </p:txBody>
      </p:sp>
      <p:sp>
        <p:nvSpPr>
          <p:cNvPr id="128" name="Google Shape;128;p3"/>
          <p:cNvSpPr txBox="1">
            <a:spLocks noGrp="1"/>
          </p:cNvSpPr>
          <p:nvPr>
            <p:ph type="body" idx="1"/>
          </p:nvPr>
        </p:nvSpPr>
        <p:spPr>
          <a:xfrm>
            <a:off x="890587" y="1200150"/>
            <a:ext cx="10972800" cy="560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77"/>
              <a:buFont typeface="Noto Sans Symbols"/>
              <a:buNone/>
            </a:pPr>
            <a:r>
              <a:rPr lang="en-US" sz="2477" dirty="0"/>
              <a:t>    </a:t>
            </a:r>
            <a:r>
              <a:rPr lang="en-US" b="1" dirty="0">
                <a:solidFill>
                  <a:srgbClr val="0000FF"/>
                </a:solidFill>
              </a:rPr>
              <a:t>char C[8] = { 'a', 'b', 'h', 'i', 'j', 'i', 't', '\0' };</a:t>
            </a:r>
            <a:r>
              <a:rPr lang="en-US" sz="2477" dirty="0"/>
              <a:t>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866"/>
              </a:spcBef>
              <a:spcAft>
                <a:spcPts val="0"/>
              </a:spcAft>
              <a:buClr>
                <a:schemeClr val="dk1"/>
              </a:buClr>
              <a:buSzPts val="953"/>
              <a:buNone/>
            </a:pPr>
            <a:endParaRPr sz="953" dirty="0"/>
          </a:p>
          <a:p>
            <a:pPr marL="0" lvl="0" indent="0" algn="l" rtl="0">
              <a:lnSpc>
                <a:spcPct val="9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 dirty="0"/>
              <a:t>C[0] gets the value 'a', C[1] the value 'b', and so on. The last (7th) location receives the null character ‘\0’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 dirty="0"/>
              <a:t>Null-terminated (last character is ‘\0’) character arrays are also called </a:t>
            </a:r>
            <a:r>
              <a:rPr lang="en-US" dirty="0">
                <a:solidFill>
                  <a:srgbClr val="0000FF"/>
                </a:solidFill>
              </a:rPr>
              <a:t>null-terminated strings </a:t>
            </a:r>
            <a:r>
              <a:rPr lang="en-US" dirty="0"/>
              <a:t>or just </a:t>
            </a:r>
            <a:r>
              <a:rPr lang="en-US" dirty="0">
                <a:solidFill>
                  <a:srgbClr val="0000FF"/>
                </a:solidFill>
              </a:rPr>
              <a:t>strings</a:t>
            </a:r>
            <a:r>
              <a:rPr lang="en-US" dirty="0"/>
              <a:t>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 dirty="0"/>
              <a:t>Strings can be initialized in an alternative way. The last declaration is equivalent to: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dirty="0"/>
              <a:t>   		</a:t>
            </a:r>
            <a:r>
              <a:rPr lang="en-US" dirty="0">
                <a:solidFill>
                  <a:srgbClr val="0000FF"/>
                </a:solidFill>
              </a:rPr>
              <a:t>char C[8] = "</a:t>
            </a:r>
            <a:r>
              <a:rPr lang="en-US" dirty="0" err="1">
                <a:solidFill>
                  <a:srgbClr val="0000FF"/>
                </a:solidFill>
              </a:rPr>
              <a:t>abhijit</a:t>
            </a:r>
            <a:r>
              <a:rPr lang="en-US" dirty="0">
                <a:solidFill>
                  <a:srgbClr val="0000FF"/>
                </a:solidFill>
              </a:rPr>
              <a:t>";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 dirty="0"/>
              <a:t>C automatically puts the trailing null character at the end if you define a string like this </a:t>
            </a:r>
            <a:endParaRPr lang="en-US" dirty="0" smtClean="0"/>
          </a:p>
          <a:p>
            <a:r>
              <a:rPr lang="en-US" dirty="0"/>
              <a:t>You can have a bigger array (like c[10] or c[100]) to store the string “program”. The </a:t>
            </a:r>
            <a:r>
              <a:rPr lang="en-US" i="1" dirty="0"/>
              <a:t>string</a:t>
            </a:r>
          </a:p>
          <a:p>
            <a:r>
              <a:rPr lang="en-US" dirty="0"/>
              <a:t>ends as soon as the first null character in the </a:t>
            </a:r>
            <a:r>
              <a:rPr lang="en-US" i="1" dirty="0"/>
              <a:t>array </a:t>
            </a:r>
            <a:r>
              <a:rPr lang="en-US" dirty="0"/>
              <a:t>is encountered.</a:t>
            </a:r>
          </a:p>
          <a:p>
            <a:r>
              <a:rPr lang="en-US" dirty="0"/>
              <a:t>The size of the array should be at least one more than the length of the string it stores.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 dirty="0"/>
              <a:t>Note also that for individual characters, C uses single quotes, whereas for strings, it uses double quotes  </a:t>
            </a:r>
            <a:endParaRPr dirty="0"/>
          </a:p>
          <a:p>
            <a:pPr marL="0" lvl="0" indent="0" algn="l" rtl="0">
              <a:lnSpc>
                <a:spcPct val="11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"/>
          <p:cNvSpPr txBox="1">
            <a:spLocks noGrp="1"/>
          </p:cNvSpPr>
          <p:nvPr>
            <p:ph type="sldNum" idx="12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4</a:t>
            </a:fld>
            <a:endParaRPr sz="1238" b="1" i="0" u="none" strike="noStrike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34" name="Google Shape;134;p4"/>
          <p:cNvSpPr txBox="1">
            <a:spLocks noGrp="1"/>
          </p:cNvSpPr>
          <p:nvPr>
            <p:ph type="title"/>
          </p:nvPr>
        </p:nvSpPr>
        <p:spPr>
          <a:xfrm>
            <a:off x="738187" y="168619"/>
            <a:ext cx="8546018" cy="783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String literals</a:t>
            </a:r>
            <a:endParaRPr/>
          </a:p>
        </p:txBody>
      </p:sp>
      <p:sp>
        <p:nvSpPr>
          <p:cNvPr id="135" name="Google Shape;135;p4"/>
          <p:cNvSpPr txBox="1">
            <a:spLocks noGrp="1"/>
          </p:cNvSpPr>
          <p:nvPr>
            <p:ph type="body" idx="1"/>
          </p:nvPr>
        </p:nvSpPr>
        <p:spPr>
          <a:xfrm>
            <a:off x="890587" y="1352550"/>
            <a:ext cx="109728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String literal values are represented by sequences of characters between double quotes (“)</a:t>
            </a:r>
            <a:endParaRPr/>
          </a:p>
          <a:p>
            <a:pPr marL="0" lvl="0" indent="0" algn="l" rtl="0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Examples</a:t>
            </a:r>
            <a:endParaRPr/>
          </a:p>
          <a:p>
            <a:pPr marL="514350" lvl="1" indent="-20574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“” represents empty string</a:t>
            </a:r>
            <a:endParaRPr/>
          </a:p>
          <a:p>
            <a:pPr marL="514350" lvl="1" indent="-205740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“hello”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95"/>
              </a:spcBef>
              <a:spcAft>
                <a:spcPts val="0"/>
              </a:spcAft>
              <a:buClr>
                <a:schemeClr val="dk1"/>
              </a:buClr>
              <a:buSzPts val="2477"/>
              <a:buFont typeface="Noto Sans Symbols"/>
              <a:buNone/>
            </a:pPr>
            <a:endParaRPr sz="2477"/>
          </a:p>
          <a:p>
            <a:pPr marL="0" lvl="0" indent="0" algn="l" rtl="0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“a” versus ‘a’</a:t>
            </a:r>
            <a:endParaRPr/>
          </a:p>
          <a:p>
            <a:pPr marL="514350" lvl="1" indent="-205740" algn="l" rtl="0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FF0000"/>
                </a:solidFill>
              </a:rPr>
              <a:t>‘a’ </a:t>
            </a:r>
            <a:r>
              <a:rPr lang="en-US" sz="2000"/>
              <a:t>is a single character value (stored in 1 byte) as the ASCII value for the letter, </a:t>
            </a:r>
            <a:r>
              <a:rPr lang="en-US" sz="2000">
                <a:solidFill>
                  <a:srgbClr val="FF0000"/>
                </a:solidFill>
              </a:rPr>
              <a:t>a</a:t>
            </a:r>
            <a:endParaRPr/>
          </a:p>
          <a:p>
            <a:pPr marL="514350" lvl="1" indent="-205740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FF0000"/>
                </a:solidFill>
              </a:rPr>
              <a:t>“a”</a:t>
            </a:r>
            <a:r>
              <a:rPr lang="en-US" sz="2000"/>
              <a:t> is an array with two characters, the first is </a:t>
            </a:r>
            <a:r>
              <a:rPr lang="en-US" sz="2000">
                <a:solidFill>
                  <a:srgbClr val="FF0000"/>
                </a:solidFill>
              </a:rPr>
              <a:t>a</a:t>
            </a:r>
            <a:r>
              <a:rPr lang="en-US" sz="2000"/>
              <a:t>, the second is the character value </a:t>
            </a:r>
            <a:r>
              <a:rPr lang="en-US" sz="2000">
                <a:solidFill>
                  <a:srgbClr val="FF0000"/>
                </a:solidFill>
              </a:rPr>
              <a:t>\0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 txBox="1">
            <a:spLocks noGrp="1"/>
          </p:cNvSpPr>
          <p:nvPr>
            <p:ph type="sldNum" idx="12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5</a:t>
            </a:fld>
            <a:endParaRPr sz="1238" b="1" i="0" u="none" strike="noStrike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41" name="Google Shape;141;p5"/>
          <p:cNvSpPr txBox="1">
            <a:spLocks noGrp="1"/>
          </p:cNvSpPr>
          <p:nvPr>
            <p:ph type="title"/>
          </p:nvPr>
        </p:nvSpPr>
        <p:spPr>
          <a:xfrm>
            <a:off x="1003696" y="189778"/>
            <a:ext cx="9071440" cy="734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Reading strings:  %s format</a:t>
            </a:r>
            <a:endParaRPr/>
          </a:p>
        </p:txBody>
      </p:sp>
      <p:sp>
        <p:nvSpPr>
          <p:cNvPr id="142" name="Google Shape;142;p5"/>
          <p:cNvSpPr txBox="1"/>
          <p:nvPr/>
        </p:nvSpPr>
        <p:spPr>
          <a:xfrm>
            <a:off x="1119187" y="1084643"/>
            <a:ext cx="6097024" cy="3339310"/>
          </a:xfrm>
          <a:prstGeom prst="rect">
            <a:avLst/>
          </a:prstGeom>
          <a:solidFill>
            <a:srgbClr val="EAEAEA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Noto Sans Symbols"/>
              <a:buNone/>
            </a:pPr>
            <a:r>
              <a:rPr lang="en-US" sz="2667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 main()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Noto Sans Symbols"/>
              <a:buNone/>
            </a:pPr>
            <a:r>
              <a:rPr lang="en-US" sz="2667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Noto Sans Symbols"/>
              <a:buNone/>
            </a:pPr>
            <a:r>
              <a:rPr lang="en-US" sz="2667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char name[25];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Noto Sans Symbols"/>
              <a:buNone/>
            </a:pPr>
            <a:r>
              <a:rPr lang="en-US" sz="2667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scanf("%s", name);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Noto Sans Symbols"/>
              <a:buNone/>
            </a:pPr>
            <a:r>
              <a:rPr lang="en-US" sz="2667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printf("Name = %s \n", name);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Noto Sans Symbols"/>
              <a:buNone/>
            </a:pPr>
            <a:r>
              <a:rPr lang="en-US" sz="2667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return 0;</a:t>
            </a:r>
            <a:endParaRPr/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667"/>
              <a:buFont typeface="Noto Sans Symbols"/>
              <a:buNone/>
            </a:pPr>
            <a:r>
              <a:rPr lang="en-US" sz="2667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  <p:sp>
        <p:nvSpPr>
          <p:cNvPr id="143" name="Google Shape;143;p5"/>
          <p:cNvSpPr/>
          <p:nvPr/>
        </p:nvSpPr>
        <p:spPr>
          <a:xfrm>
            <a:off x="8177377" y="943588"/>
            <a:ext cx="871003" cy="871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5"/>
          <p:cNvSpPr/>
          <p:nvPr/>
        </p:nvSpPr>
        <p:spPr>
          <a:xfrm>
            <a:off x="8322544" y="1088755"/>
            <a:ext cx="871003" cy="871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5"/>
          <p:cNvSpPr/>
          <p:nvPr/>
        </p:nvSpPr>
        <p:spPr>
          <a:xfrm>
            <a:off x="5491782" y="290335"/>
            <a:ext cx="3701765" cy="653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5"/>
          <p:cNvSpPr/>
          <p:nvPr/>
        </p:nvSpPr>
        <p:spPr>
          <a:xfrm>
            <a:off x="1098483" y="4727033"/>
            <a:ext cx="11069704" cy="1770737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4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86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%s reads a string into a character array given the array name or start address.  </a:t>
            </a:r>
            <a:endParaRPr/>
          </a:p>
          <a:p>
            <a:pPr marL="0" marR="0" lvl="0" indent="0" algn="ctr" rtl="0">
              <a:spcBef>
                <a:spcPts val="457"/>
              </a:spcBef>
              <a:spcAft>
                <a:spcPts val="0"/>
              </a:spcAft>
              <a:buNone/>
            </a:pPr>
            <a:r>
              <a:rPr lang="en-US" sz="2286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ends the string with the special “null” character ‘\0’.</a:t>
            </a:r>
            <a:endParaRPr/>
          </a:p>
          <a:p>
            <a:pPr marL="0" marR="0" lvl="0" indent="0" algn="ctr" rtl="0">
              <a:spcBef>
                <a:spcPts val="457"/>
              </a:spcBef>
              <a:spcAft>
                <a:spcPts val="0"/>
              </a:spcAft>
              <a:buNone/>
            </a:pPr>
            <a:r>
              <a:rPr lang="en-US" sz="2286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scanf with %s can read a string without any whitespace (blank). </a:t>
            </a:r>
            <a:endParaRPr/>
          </a:p>
          <a:p>
            <a:pPr marL="0" marR="0" lvl="0" indent="0" algn="ctr" rtl="0">
              <a:spcBef>
                <a:spcPts val="457"/>
              </a:spcBef>
              <a:spcAft>
                <a:spcPts val="0"/>
              </a:spcAft>
              <a:buNone/>
            </a:pPr>
            <a:r>
              <a:rPr lang="en-US" sz="2286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Input assumed to end if whitespace is encountered.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"/>
          <p:cNvSpPr txBox="1">
            <a:spLocks noGrp="1"/>
          </p:cNvSpPr>
          <p:nvPr>
            <p:ph type="sldNum" idx="12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6</a:t>
            </a:fld>
            <a:endParaRPr sz="1238" b="1" i="0" u="none" strike="noStrike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52" name="Google Shape;152;p6"/>
          <p:cNvSpPr txBox="1">
            <a:spLocks noGrp="1"/>
          </p:cNvSpPr>
          <p:nvPr>
            <p:ph type="title"/>
          </p:nvPr>
        </p:nvSpPr>
        <p:spPr>
          <a:xfrm>
            <a:off x="814387" y="194532"/>
            <a:ext cx="9071440" cy="734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9"/>
              <a:buFont typeface="Arial Narrow"/>
              <a:buNone/>
            </a:pPr>
            <a:r>
              <a:rPr lang="en-US" sz="3809"/>
              <a:t>Example: Finding length of a string</a:t>
            </a:r>
            <a:endParaRPr/>
          </a:p>
        </p:txBody>
      </p:sp>
      <p:sp>
        <p:nvSpPr>
          <p:cNvPr id="153" name="Google Shape;153;p6"/>
          <p:cNvSpPr txBox="1"/>
          <p:nvPr/>
        </p:nvSpPr>
        <p:spPr>
          <a:xfrm>
            <a:off x="966787" y="1020043"/>
            <a:ext cx="5008270" cy="4499756"/>
          </a:xfrm>
          <a:prstGeom prst="rect">
            <a:avLst/>
          </a:prstGeom>
          <a:solidFill>
            <a:srgbClr val="EAEAEA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#define SIZE 25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 main()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int i, length=0;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char name[SIZE];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scanf("%s", name);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printf("Name = %s \n", name);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for (i=0; </a:t>
            </a:r>
            <a:r>
              <a:rPr lang="en-US" sz="2096" b="1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name[i]!='\0'</a:t>
            </a: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i++)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length++;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printf(“Length = %d\n", length);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return 0;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  <p:sp>
        <p:nvSpPr>
          <p:cNvPr id="154" name="Google Shape;154;p6"/>
          <p:cNvSpPr txBox="1"/>
          <p:nvPr/>
        </p:nvSpPr>
        <p:spPr>
          <a:xfrm>
            <a:off x="7099208" y="2511697"/>
            <a:ext cx="3338847" cy="1503999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Satyanarayana</a:t>
            </a:r>
            <a:endParaRPr/>
          </a:p>
          <a:p>
            <a:pPr marL="0" marR="0" lvl="0" indent="0" algn="l" rtl="0">
              <a:spcBef>
                <a:spcPts val="11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Name = Satyanarayana</a:t>
            </a:r>
            <a:endParaRPr/>
          </a:p>
          <a:p>
            <a:pPr marL="0" marR="0" lvl="0" indent="0" algn="l" rtl="0">
              <a:spcBef>
                <a:spcPts val="11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Length  = 13</a:t>
            </a:r>
            <a:endParaRPr/>
          </a:p>
        </p:txBody>
      </p:sp>
      <p:sp>
        <p:nvSpPr>
          <p:cNvPr id="155" name="Google Shape;155;p6"/>
          <p:cNvSpPr/>
          <p:nvPr/>
        </p:nvSpPr>
        <p:spPr>
          <a:xfrm>
            <a:off x="8177377" y="943588"/>
            <a:ext cx="871003" cy="871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6"/>
          <p:cNvSpPr/>
          <p:nvPr/>
        </p:nvSpPr>
        <p:spPr>
          <a:xfrm>
            <a:off x="8322544" y="1088755"/>
            <a:ext cx="871003" cy="871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5491782" y="290335"/>
            <a:ext cx="3701765" cy="653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6"/>
          <p:cNvSpPr/>
          <p:nvPr/>
        </p:nvSpPr>
        <p:spPr>
          <a:xfrm>
            <a:off x="966787" y="5712097"/>
            <a:ext cx="5008270" cy="1088754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4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Note that character strings read </a:t>
            </a:r>
            <a:endParaRPr/>
          </a:p>
          <a:p>
            <a:pPr marL="0" marR="0" lvl="0" indent="0" algn="ctr" rtl="0">
              <a:spcBef>
                <a:spcPts val="381"/>
              </a:spcBef>
              <a:spcAft>
                <a:spcPts val="0"/>
              </a:spcAft>
              <a:buNone/>
            </a:pPr>
            <a:r>
              <a:rPr lang="en-US" sz="1904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%s format end with ‘\0’ </a:t>
            </a:r>
            <a:endParaRPr/>
          </a:p>
        </p:txBody>
      </p:sp>
      <p:sp>
        <p:nvSpPr>
          <p:cNvPr id="159" name="Google Shape;159;p6"/>
          <p:cNvSpPr txBox="1"/>
          <p:nvPr/>
        </p:nvSpPr>
        <p:spPr>
          <a:xfrm>
            <a:off x="8132012" y="2094341"/>
            <a:ext cx="801501" cy="293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4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"/>
          <p:cNvSpPr txBox="1">
            <a:spLocks noGrp="1"/>
          </p:cNvSpPr>
          <p:nvPr>
            <p:ph type="sldNum" idx="12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7</a:t>
            </a:fld>
            <a:endParaRPr sz="1238" b="1" i="0" u="none" strike="noStrike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65" name="Google Shape;165;p7"/>
          <p:cNvSpPr txBox="1">
            <a:spLocks noGrp="1"/>
          </p:cNvSpPr>
          <p:nvPr>
            <p:ph type="title"/>
          </p:nvPr>
        </p:nvSpPr>
        <p:spPr>
          <a:xfrm>
            <a:off x="1800603" y="334189"/>
            <a:ext cx="9071440" cy="734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9"/>
              <a:buFont typeface="Arial Narrow"/>
              <a:buNone/>
            </a:pPr>
            <a:r>
              <a:rPr lang="en-US" sz="3809"/>
              <a:t>Example: Counting the number of a’s</a:t>
            </a:r>
            <a:endParaRPr/>
          </a:p>
        </p:txBody>
      </p:sp>
      <p:sp>
        <p:nvSpPr>
          <p:cNvPr id="166" name="Google Shape;166;p7"/>
          <p:cNvSpPr txBox="1"/>
          <p:nvPr/>
        </p:nvSpPr>
        <p:spPr>
          <a:xfrm>
            <a:off x="1790018" y="1161339"/>
            <a:ext cx="5008270" cy="4499756"/>
          </a:xfrm>
          <a:prstGeom prst="rect">
            <a:avLst/>
          </a:prstGeom>
          <a:solidFill>
            <a:srgbClr val="EAEAEA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#define SIZE 25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 main()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int i, count=0;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char name[SIZE];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scanf("%s", name);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printf("Name = %s \n", name);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for (i=0; name[i]!='\0'; i++)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if (name[i] == 'a') count++;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printf("Total a's = %d\n", count);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return 0;</a:t>
            </a:r>
            <a:endParaRPr/>
          </a:p>
          <a:p>
            <a:pPr marL="0" marR="0" lvl="0" indent="0" algn="l" rtl="0">
              <a:spcBef>
                <a:spcPts val="314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  <p:sp>
        <p:nvSpPr>
          <p:cNvPr id="167" name="Google Shape;167;p7"/>
          <p:cNvSpPr txBox="1"/>
          <p:nvPr/>
        </p:nvSpPr>
        <p:spPr>
          <a:xfrm>
            <a:off x="7099208" y="2511697"/>
            <a:ext cx="3338847" cy="1503999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Satyanarayana</a:t>
            </a:r>
            <a:endParaRPr/>
          </a:p>
          <a:p>
            <a:pPr marL="0" marR="0" lvl="0" indent="0" algn="l" rtl="0">
              <a:spcBef>
                <a:spcPts val="11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Name = Satyanarayana</a:t>
            </a:r>
            <a:endParaRPr/>
          </a:p>
          <a:p>
            <a:pPr marL="0" marR="0" lvl="0" indent="0" algn="l" rtl="0">
              <a:spcBef>
                <a:spcPts val="11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Total a's = 6</a:t>
            </a:r>
            <a:endParaRPr/>
          </a:p>
        </p:txBody>
      </p:sp>
      <p:sp>
        <p:nvSpPr>
          <p:cNvPr id="168" name="Google Shape;168;p7"/>
          <p:cNvSpPr/>
          <p:nvPr/>
        </p:nvSpPr>
        <p:spPr>
          <a:xfrm>
            <a:off x="8177377" y="943588"/>
            <a:ext cx="871003" cy="871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7"/>
          <p:cNvSpPr/>
          <p:nvPr/>
        </p:nvSpPr>
        <p:spPr>
          <a:xfrm>
            <a:off x="8322544" y="1088755"/>
            <a:ext cx="871003" cy="871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7"/>
          <p:cNvSpPr/>
          <p:nvPr/>
        </p:nvSpPr>
        <p:spPr>
          <a:xfrm>
            <a:off x="5491782" y="290335"/>
            <a:ext cx="3701765" cy="653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7"/>
          <p:cNvSpPr/>
          <p:nvPr/>
        </p:nvSpPr>
        <p:spPr>
          <a:xfrm>
            <a:off x="1800603" y="5777960"/>
            <a:ext cx="5008270" cy="1088754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4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Note that character strings read </a:t>
            </a:r>
            <a:endParaRPr/>
          </a:p>
          <a:p>
            <a:pPr marL="0" marR="0" lvl="0" indent="0" algn="ctr" rtl="0">
              <a:spcBef>
                <a:spcPts val="381"/>
              </a:spcBef>
              <a:spcAft>
                <a:spcPts val="0"/>
              </a:spcAft>
              <a:buNone/>
            </a:pPr>
            <a:r>
              <a:rPr lang="en-US" sz="1904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%s format end with ‘\0’ </a:t>
            </a:r>
            <a:endParaRPr/>
          </a:p>
        </p:txBody>
      </p:sp>
      <p:sp>
        <p:nvSpPr>
          <p:cNvPr id="172" name="Google Shape;172;p7"/>
          <p:cNvSpPr txBox="1"/>
          <p:nvPr/>
        </p:nvSpPr>
        <p:spPr>
          <a:xfrm>
            <a:off x="8331617" y="2145755"/>
            <a:ext cx="801501" cy="293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4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"/>
          <p:cNvSpPr txBox="1">
            <a:spLocks noGrp="1"/>
          </p:cNvSpPr>
          <p:nvPr>
            <p:ph type="sldNum" idx="12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238" b="1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8</a:t>
            </a:fld>
            <a:endParaRPr sz="1238" b="1" i="0" u="none" strike="noStrike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78" name="Google Shape;178;p8"/>
          <p:cNvSpPr txBox="1">
            <a:spLocks noGrp="1"/>
          </p:cNvSpPr>
          <p:nvPr>
            <p:ph type="title"/>
          </p:nvPr>
        </p:nvSpPr>
        <p:spPr>
          <a:xfrm>
            <a:off x="630080" y="124864"/>
            <a:ext cx="9071441" cy="734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Example: Palindrome Checking</a:t>
            </a:r>
            <a:endParaRPr/>
          </a:p>
        </p:txBody>
      </p:sp>
      <p:sp>
        <p:nvSpPr>
          <p:cNvPr id="179" name="Google Shape;179;p8"/>
          <p:cNvSpPr txBox="1"/>
          <p:nvPr/>
        </p:nvSpPr>
        <p:spPr>
          <a:xfrm>
            <a:off x="1031557" y="943588"/>
            <a:ext cx="8564867" cy="6112184"/>
          </a:xfrm>
          <a:prstGeom prst="rect">
            <a:avLst/>
          </a:prstGeom>
          <a:solidFill>
            <a:srgbClr val="F8F8F8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 main()</a:t>
            </a:r>
            <a:endParaRPr/>
          </a:p>
          <a:p>
            <a:pPr marL="0" marR="0" lvl="0" indent="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 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int i, flag, count=0;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char name[25];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scanf("%s", name); </a:t>
            </a:r>
            <a:r>
              <a:rPr lang="en-US" sz="2286" b="1" i="0" u="none" strike="noStrike" cap="non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	       </a:t>
            </a:r>
            <a:r>
              <a:rPr lang="en-US" sz="2286" b="1" i="0" u="none" strike="noStrike" cap="none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/* Read Name */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for (i=0; name[i]!='\0'; i++);    </a:t>
            </a:r>
            <a:r>
              <a:rPr lang="en-US" sz="2286" b="1" i="0" u="none" strike="noStrike" cap="none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/* Find Length of String */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count=i;  flag = 0;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286" b="1" i="0" u="none" strike="noStrike" cap="none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/* Loop below checks for palindrome  by comparison*/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for(i=0; i&lt;count; i++) 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if (name[i]!=name[count-i-1]) 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	flag = 1;  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if (flag ==0) printf ("%s is a Palindrome\n", name);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else printf("%s is NOT a Palindrome\n", name);</a:t>
            </a:r>
            <a:endParaRPr/>
          </a:p>
          <a:p>
            <a:pPr marL="742950" marR="0" lvl="1" indent="-28575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return 0;</a:t>
            </a:r>
            <a:endParaRPr/>
          </a:p>
          <a:p>
            <a:pPr marL="0" marR="0" lvl="0" indent="0" algn="l" rtl="0">
              <a:spcBef>
                <a:spcPts val="343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</a:t>
            </a:r>
            <a:endParaRPr/>
          </a:p>
        </p:txBody>
      </p:sp>
      <p:sp>
        <p:nvSpPr>
          <p:cNvPr id="180" name="Google Shape;180;p8"/>
          <p:cNvSpPr/>
          <p:nvPr/>
        </p:nvSpPr>
        <p:spPr>
          <a:xfrm>
            <a:off x="8177377" y="943588"/>
            <a:ext cx="871003" cy="871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8"/>
          <p:cNvSpPr/>
          <p:nvPr/>
        </p:nvSpPr>
        <p:spPr>
          <a:xfrm>
            <a:off x="8322544" y="1088755"/>
            <a:ext cx="871003" cy="871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8"/>
          <p:cNvSpPr/>
          <p:nvPr/>
        </p:nvSpPr>
        <p:spPr>
          <a:xfrm>
            <a:off x="5491782" y="290335"/>
            <a:ext cx="3701765" cy="653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8"/>
          <p:cNvSpPr txBox="1"/>
          <p:nvPr/>
        </p:nvSpPr>
        <p:spPr>
          <a:xfrm>
            <a:off x="6648584" y="6423542"/>
            <a:ext cx="5420074" cy="400110"/>
          </a:xfrm>
          <a:prstGeom prst="rect">
            <a:avLst/>
          </a:prstGeom>
          <a:solidFill>
            <a:srgbClr val="FFFF00"/>
          </a:solidFill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there scope for making it more efficient?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"/>
          <p:cNvSpPr txBox="1">
            <a:spLocks noGrp="1"/>
          </p:cNvSpPr>
          <p:nvPr>
            <p:ph type="title"/>
          </p:nvPr>
        </p:nvSpPr>
        <p:spPr>
          <a:xfrm>
            <a:off x="503341" y="0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Counting Vowels of a String</a:t>
            </a:r>
            <a:endParaRPr/>
          </a:p>
        </p:txBody>
      </p:sp>
      <p:sp>
        <p:nvSpPr>
          <p:cNvPr id="189" name="Google Shape;189;p9"/>
          <p:cNvSpPr txBox="1">
            <a:spLocks noGrp="1"/>
          </p:cNvSpPr>
          <p:nvPr>
            <p:ph type="body" idx="1"/>
          </p:nvPr>
        </p:nvSpPr>
        <p:spPr>
          <a:xfrm>
            <a:off x="525066" y="639746"/>
            <a:ext cx="6537721" cy="631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#include&lt;stdio.h&gt;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main()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{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  char A[40], B[5] ={'a', 'e', 'i', 'o', 'u’};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  int i, j, len, C[5]= {0,0,0,0,0};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  scanf("%s", A);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  printf("A = %s \n", A);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  for (i=0; A[i]!='\0'; i++);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  len = i;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  printf("Length = %d\n", len);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rgbClr val="0000CC"/>
              </a:buClr>
              <a:buSzPct val="100000"/>
              <a:buNone/>
            </a:pPr>
            <a:r>
              <a:rPr lang="en-US" sz="2400">
                <a:solidFill>
                  <a:srgbClr val="0000CC"/>
                </a:solidFill>
              </a:rPr>
              <a:t>  for(i=0; i&lt;len; i++){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rgbClr val="0000CC"/>
              </a:buClr>
              <a:buSzPct val="100000"/>
              <a:buNone/>
            </a:pPr>
            <a:r>
              <a:rPr lang="en-US" sz="2400">
                <a:solidFill>
                  <a:srgbClr val="0000CC"/>
                </a:solidFill>
              </a:rPr>
              <a:t>     for(j=0; j&lt;5;j++)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rgbClr val="0000CC"/>
              </a:buClr>
              <a:buSzPct val="100000"/>
              <a:buNone/>
            </a:pPr>
            <a:r>
              <a:rPr lang="en-US" sz="2400">
                <a:solidFill>
                  <a:srgbClr val="0000CC"/>
                </a:solidFill>
              </a:rPr>
              <a:t>          if(A[i]== B[j]) C[j]++;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rgbClr val="0000CC"/>
              </a:buClr>
              <a:buSzPct val="100000"/>
              <a:buNone/>
            </a:pPr>
            <a:r>
              <a:rPr lang="en-US" sz="2400">
                <a:solidFill>
                  <a:srgbClr val="0000CC"/>
                </a:solidFill>
              </a:rPr>
              <a:t>  }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  for (j=0;j&lt;5;j++)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      printf("Number of %c = %d \n", B[j], C[j]);</a:t>
            </a:r>
            <a:endParaRPr/>
          </a:p>
          <a:p>
            <a:pPr marL="0" lvl="0" indent="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/>
              <a:t>}</a:t>
            </a:r>
            <a:endParaRPr/>
          </a:p>
        </p:txBody>
      </p:sp>
      <p:sp>
        <p:nvSpPr>
          <p:cNvPr id="190" name="Google Shape;190;p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91" name="Google Shape;191;p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92" name="Google Shape;192;p9"/>
          <p:cNvSpPr/>
          <p:nvPr/>
        </p:nvSpPr>
        <p:spPr>
          <a:xfrm>
            <a:off x="6384076" y="1279492"/>
            <a:ext cx="5457297" cy="2554545"/>
          </a:xfrm>
          <a:prstGeom prst="rect">
            <a:avLst/>
          </a:prstGeom>
          <a:solidFill>
            <a:srgbClr val="FFFFCC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thequickbrownfoxjumpsoverthelazydog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= thequickbrownfoxjumpsoverthelazydog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Length = 35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Number of a = 1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Number of e = 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Number of i  = 1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Number of o = 4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Number of u = 2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1702</Words>
  <Application>Microsoft Office PowerPoint</Application>
  <PresentationFormat>Custom</PresentationFormat>
  <Paragraphs>341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Arial</vt:lpstr>
      <vt:lpstr>Wingdings</vt:lpstr>
      <vt:lpstr>Arial Black</vt:lpstr>
      <vt:lpstr>Arial Narrow</vt:lpstr>
      <vt:lpstr>Calibri</vt:lpstr>
      <vt:lpstr>CourierStd-Bold</vt:lpstr>
      <vt:lpstr>Noto Sans Symbols</vt:lpstr>
      <vt:lpstr>Times New Roman</vt:lpstr>
      <vt:lpstr>ArialNarrow-Bold</vt:lpstr>
      <vt:lpstr>Courier New</vt:lpstr>
      <vt:lpstr>Arial-BoldMT</vt:lpstr>
      <vt:lpstr>Essential</vt:lpstr>
      <vt:lpstr>Strings and One-Dimensional Character Arrays</vt:lpstr>
      <vt:lpstr>Recap: integer arrays</vt:lpstr>
      <vt:lpstr>Character Arrays and Strings</vt:lpstr>
      <vt:lpstr>String literals</vt:lpstr>
      <vt:lpstr>Reading strings:  %s format</vt:lpstr>
      <vt:lpstr>Example: Finding length of a string</vt:lpstr>
      <vt:lpstr>Example: Counting the number of a’s</vt:lpstr>
      <vt:lpstr>Example: Palindrome Checking</vt:lpstr>
      <vt:lpstr>Counting Vowels of a String</vt:lpstr>
      <vt:lpstr>Reading Strings with Blanks</vt:lpstr>
      <vt:lpstr>Reading Strings with Blanks: Alternate approach</vt:lpstr>
      <vt:lpstr>Pattern Matching</vt:lpstr>
      <vt:lpstr>PowerPoint Presentation</vt:lpstr>
      <vt:lpstr>Library Functions</vt:lpstr>
      <vt:lpstr>String Library Functions</vt:lpstr>
      <vt:lpstr>Common string library functions</vt:lpstr>
      <vt:lpstr>strcpy()</vt:lpstr>
      <vt:lpstr>strlen()</vt:lpstr>
      <vt:lpstr>strcmp()</vt:lpstr>
      <vt:lpstr>Example</vt:lpstr>
      <vt:lpstr>strcat()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Strings and One-Dimensional Character Arrays</dc:title>
  <dc:creator>pallab</dc:creator>
  <cp:lastModifiedBy>ksrao</cp:lastModifiedBy>
  <cp:revision>5</cp:revision>
  <dcterms:created xsi:type="dcterms:W3CDTF">2006-08-16T00:00:00Z</dcterms:created>
  <dcterms:modified xsi:type="dcterms:W3CDTF">2023-09-25T13:30:30Z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0x01010051C0C9652F1DEF4287A66D9ECAE44CF3</vt:lpwstr>
  </property>
</Properties>
</file>