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3.xml.rels" ContentType="application/vnd.openxmlformats-package.relationships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_rels/notesSlide2.xml.rels" ContentType="application/vnd.openxmlformats-package.relationships+xml"/>
  <Override PartName="/ppt/notesSlides/_rels/notesSlide26.xml.rels" ContentType="application/vnd.openxmlformats-package.relationships+xml"/>
  <Override PartName="/ppt/notesSlides/_rels/notesSlide30.xml.rels" ContentType="application/vnd.openxmlformats-package.relationships+xml"/>
  <Override PartName="/ppt/notesSlides/_rels/notesSlide29.xml.rels" ContentType="application/vnd.openxmlformats-package.relationships+xml"/>
  <Override PartName="/ppt/notesSlides/_rels/notesSlide33.xml.rels" ContentType="application/vnd.openxmlformats-package.relationships+xml"/>
  <Override PartName="/ppt/notesSlides/_rels/notesSlide27.xml.rels" ContentType="application/vnd.openxmlformats-package.relationships+xml"/>
  <Override PartName="/ppt/notesSlides/_rels/notesSlide3.xml.rels" ContentType="application/vnd.openxmlformats-package.relationships+xml"/>
  <Override PartName="/ppt/notesSlides/_rels/notesSlide31.xml.rels" ContentType="application/vnd.openxmlformats-package.relationships+xml"/>
  <Override PartName="/ppt/notesSlides/_rels/notesSlide6.xml.rels" ContentType="application/vnd.openxmlformats-package.relationships+xml"/>
  <Override PartName="/ppt/notesSlides/_rels/notesSlide34.xml.rels" ContentType="application/vnd.openxmlformats-package.relationships+xml"/>
  <Override PartName="/ppt/notesSlides/_rels/notesSlide9.xml.rels" ContentType="application/vnd.openxmlformats-package.relationships+xml"/>
  <Override PartName="/ppt/notesSlides/_rels/notesSlide18.xml.rels" ContentType="application/vnd.openxmlformats-package.relationships+xml"/>
  <Override PartName="/ppt/notesSlides/_rels/notesSlide12.xml.rels" ContentType="application/vnd.openxmlformats-package.relationships+xml"/>
  <Override PartName="/ppt/notesSlides/_rels/notesSlide14.xml.rels" ContentType="application/vnd.openxmlformats-package.relationships+xml"/>
  <Override PartName="/ppt/notesSlides/_rels/notesSlide24.xml.rels" ContentType="application/vnd.openxmlformats-package.relationships+xml"/>
  <Override PartName="/ppt/notesSlides/_rels/notesSlide37.xml.rels" ContentType="application/vnd.openxmlformats-package.relationships+xml"/>
  <Override PartName="/ppt/notesSlides/_rels/notesSlide25.xml.rels" ContentType="application/vnd.openxmlformats-package.relationships+xml"/>
  <Override PartName="/ppt/notesSlides/_rels/notesSlide10.xml.rels" ContentType="application/vnd.openxmlformats-package.relationships+xml"/>
  <Override PartName="/ppt/notesSlides/_rels/notesSlide36.xml.rels" ContentType="application/vnd.openxmlformats-package.relationships+xml"/>
  <Override PartName="/ppt/notesSlides/_rels/notesSlide35.xml.rels" ContentType="application/vnd.openxmlformats-package.relationships+xml"/>
  <Override PartName="/ppt/notesSlides/_rels/notesSlide7.xml.rels" ContentType="application/vnd.openxmlformats-package.relationships+xml"/>
  <Override PartName="/ppt/notesSlides/_rels/notesSlide32.xml.rels" ContentType="application/vnd.openxmlformats-package.relationships+xml"/>
  <Override PartName="/ppt/notesSlides/_rels/notesSlide4.xml.rels" ContentType="application/vnd.openxmlformats-package.relationships+xml"/>
  <Override PartName="/ppt/notesSlides/_rels/notesSlide28.xml.rels" ContentType="application/vnd.openxmlformats-package.relationships+xml"/>
  <Override PartName="/ppt/notesSlides/notesSlide34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7.xml" ContentType="application/vnd.openxmlformats-officedocument.presentationml.notesSlide+xml"/>
  <Override PartName="/ppt/_rels/presentation.xml.rels" ContentType="application/vnd.openxmlformats-package.relationships+xml"/>
  <Override PartName="/ppt/media/image1.png" ContentType="image/png"/>
  <Override PartName="/ppt/slideLayouts/_rels/slideLayout19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30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2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32.xml.rels" ContentType="application/vnd.openxmlformats-package.relationships+xml"/>
  <Override PartName="/ppt/slideLayouts/_rels/slideLayout34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35.xml.rels" ContentType="application/vnd.openxmlformats-package.relationships+xml"/>
  <Override PartName="/ppt/slideLayouts/_rels/slideLayout33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3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6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26.xml.rels" ContentType="application/vnd.openxmlformats-package.relationships+xml"/>
  <Override PartName="/ppt/slideLayouts/slideLayout29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7.xml" ContentType="application/vnd.openxmlformats-officedocument.presentationml.slideLayout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slides/slide29.xml" ContentType="application/vnd.openxmlformats-officedocument.presentationml.slide+xml"/>
  <Override PartName="/ppt/slides/slide28.xml" ContentType="application/vnd.openxmlformats-officedocument.presentationml.slide+xml"/>
  <Override PartName="/ppt/slides/slide27.xml" ContentType="application/vnd.openxmlformats-officedocument.presentationml.slide+xml"/>
  <Override PartName="/ppt/slides/slide26.xml" ContentType="application/vnd.openxmlformats-officedocument.presentationml.slide+xml"/>
  <Override PartName="/ppt/slides/slide25.xml" ContentType="application/vnd.openxmlformats-officedocument.presentationml.slide+xml"/>
  <Override PartName="/ppt/slides/slide24.xml" ContentType="application/vnd.openxmlformats-officedocument.presentationml.slide+xml"/>
  <Override PartName="/ppt/slides/slide23.xml" ContentType="application/vnd.openxmlformats-officedocument.presentationml.slide+xml"/>
  <Override PartName="/ppt/slides/slide22.xml" ContentType="application/vnd.openxmlformats-officedocument.presentationml.slide+xml"/>
  <Override PartName="/ppt/slides/_rels/slide19.xml.rels" ContentType="application/vnd.openxmlformats-package.relationships+xml"/>
  <Override PartName="/ppt/slides/_rels/slide13.xml.rels" ContentType="application/vnd.openxmlformats-package.relationships+xml"/>
  <Override PartName="/ppt/slides/_rels/slide18.xml.rels" ContentType="application/vnd.openxmlformats-package.relationships+xml"/>
  <Override PartName="/ppt/slides/_rels/slide12.xml.rels" ContentType="application/vnd.openxmlformats-package.relationships+xml"/>
  <Override PartName="/ppt/slides/_rels/slide17.xml.rels" ContentType="application/vnd.openxmlformats-package.relationships+xml"/>
  <Override PartName="/ppt/slides/_rels/slide11.xml.rels" ContentType="application/vnd.openxmlformats-package.relationships+xml"/>
  <Override PartName="/ppt/slides/_rels/slide26.xml.rels" ContentType="application/vnd.openxmlformats-package.relationships+xml"/>
  <Override PartName="/ppt/slides/_rels/slide4.xml.rels" ContentType="application/vnd.openxmlformats-package.relationships+xml"/>
  <Override PartName="/ppt/slides/_rels/slide15.xml.rels" ContentType="application/vnd.openxmlformats-package.relationships+xml"/>
  <Override PartName="/ppt/slides/_rels/slide31.xml.rels" ContentType="application/vnd.openxmlformats-package.relationships+xml"/>
  <Override PartName="/ppt/slides/_rels/slide24.xml.rels" ContentType="application/vnd.openxmlformats-package.relationships+xml"/>
  <Override PartName="/ppt/slides/_rels/slide21.xml.rels" ContentType="application/vnd.openxmlformats-package.relationships+xml"/>
  <Override PartName="/ppt/slides/_rels/slide36.xml.rels" ContentType="application/vnd.openxmlformats-package.relationships+xml"/>
  <Override PartName="/ppt/slides/_rels/slide2.xml.rels" ContentType="application/vnd.openxmlformats-package.relationships+xml"/>
  <Override PartName="/ppt/slides/_rels/slide8.xml.rels" ContentType="application/vnd.openxmlformats-package.relationships+xml"/>
  <Override PartName="/ppt/slides/_rels/slide27.xml.rels" ContentType="application/vnd.openxmlformats-package.relationships+xml"/>
  <Override PartName="/ppt/slides/_rels/slide14.xml.rels" ContentType="application/vnd.openxmlformats-package.relationships+xml"/>
  <Override PartName="/ppt/slides/_rels/slide30.xml.rels" ContentType="application/vnd.openxmlformats-package.relationships+xml"/>
  <Override PartName="/ppt/slides/_rels/slide29.xml.rels" ContentType="application/vnd.openxmlformats-package.relationships+xml"/>
  <Override PartName="/ppt/slides/_rels/slide23.xml.rels" ContentType="application/vnd.openxmlformats-package.relationships+xml"/>
  <Override PartName="/ppt/slides/_rels/slide28.xml.rels" ContentType="application/vnd.openxmlformats-package.relationships+xml"/>
  <Override PartName="/ppt/slides/_rels/slide3.xml.rels" ContentType="application/vnd.openxmlformats-package.relationships+xml"/>
  <Override PartName="/ppt/slides/_rels/slide9.xml.rels" ContentType="application/vnd.openxmlformats-package.relationships+xml"/>
  <Override PartName="/ppt/slides/_rels/slide22.xml.rels" ContentType="application/vnd.openxmlformats-package.relationships+xml"/>
  <Override PartName="/ppt/slides/_rels/slide37.xml.rels" ContentType="application/vnd.openxmlformats-package.relationships+xml"/>
  <Override PartName="/ppt/slides/_rels/slide25.xml.rels" ContentType="application/vnd.openxmlformats-package.relationships+xml"/>
  <Override PartName="/ppt/slides/_rels/slide10.xml.rels" ContentType="application/vnd.openxmlformats-package.relationships+xml"/>
  <Override PartName="/ppt/slides/_rels/slide32.xml.rels" ContentType="application/vnd.openxmlformats-package.relationships+xml"/>
  <Override PartName="/ppt/slides/_rels/slide16.xml.rels" ContentType="application/vnd.openxmlformats-package.relationships+xml"/>
  <Override PartName="/ppt/slides/_rels/slide35.xml.rels" ContentType="application/vnd.openxmlformats-package.relationships+xml"/>
  <Override PartName="/ppt/slides/_rels/slide20.xml.rels" ContentType="application/vnd.openxmlformats-package.relationships+xml"/>
  <Override PartName="/ppt/slides/_rels/slide1.xml.rels" ContentType="application/vnd.openxmlformats-package.relationships+xml"/>
  <Override PartName="/ppt/slides/_rels/slide7.xml.rels" ContentType="application/vnd.openxmlformats-package.relationships+xml"/>
  <Override PartName="/ppt/slides/_rels/slide34.xml.rels" ContentType="application/vnd.openxmlformats-package.relationships+xml"/>
  <Override PartName="/ppt/slides/_rels/slide6.xml.rels" ContentType="application/vnd.openxmlformats-package.relationships+xml"/>
  <Override PartName="/ppt/slides/_rels/slide33.xml.rels" ContentType="application/vnd.openxmlformats-package.relationships+xml"/>
  <Override PartName="/ppt/slides/_rels/slide5.xml.rels" ContentType="application/vnd.openxmlformats-package.relationships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8.xml" ContentType="application/vnd.openxmlformats-officedocument.presentationml.slide+xml"/>
  <Override PartName="/ppt/slides/slide11.xml" ContentType="application/vnd.openxmlformats-officedocument.presentationml.slide+xml"/>
  <Override PartName="/ppt/slides/slide34.xml" ContentType="application/vnd.openxmlformats-officedocument.presentationml.slide+xml"/>
  <Override PartName="/ppt/slides/slide9.xml" ContentType="application/vnd.openxmlformats-officedocument.presentationml.slide+xml"/>
  <Override PartName="/ppt/slides/slide12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13.xml" ContentType="application/vnd.openxmlformats-officedocument.presentationml.slide+xml"/>
  <Override PartName="/ppt/slides/slide37.xml" ContentType="application/vnd.openxmlformats-officedocument.presentationml.slide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0.xml" ContentType="application/vnd.openxmlformats-officedocument.presentationml.slide+xml"/>
  <Override PartName="/ppt/slides/slide19.xml" ContentType="application/vnd.openxmlformats-officedocument.presentationml.slide+xml"/>
  <Override PartName="/ppt/slides/slide2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  <p:sldMasterId id="214748367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</p:sldIdLst>
  <p:sldSz cx="12601575" cy="72009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Relationship Id="rId12" Type="http://schemas.openxmlformats.org/officeDocument/2006/relationships/slide" Target="slides/slide7.xml"/><Relationship Id="rId13" Type="http://schemas.openxmlformats.org/officeDocument/2006/relationships/slide" Target="slides/slide8.xml"/><Relationship Id="rId14" Type="http://schemas.openxmlformats.org/officeDocument/2006/relationships/slide" Target="slides/slide9.xml"/><Relationship Id="rId15" Type="http://schemas.openxmlformats.org/officeDocument/2006/relationships/slide" Target="slides/slide10.xml"/><Relationship Id="rId16" Type="http://schemas.openxmlformats.org/officeDocument/2006/relationships/slide" Target="slides/slide11.xml"/><Relationship Id="rId17" Type="http://schemas.openxmlformats.org/officeDocument/2006/relationships/slide" Target="slides/slide12.xml"/><Relationship Id="rId18" Type="http://schemas.openxmlformats.org/officeDocument/2006/relationships/slide" Target="slides/slide13.xml"/><Relationship Id="rId19" Type="http://schemas.openxmlformats.org/officeDocument/2006/relationships/slide" Target="slides/slide14.xml"/><Relationship Id="rId20" Type="http://schemas.openxmlformats.org/officeDocument/2006/relationships/slide" Target="slides/slide15.xml"/><Relationship Id="rId21" Type="http://schemas.openxmlformats.org/officeDocument/2006/relationships/slide" Target="slides/slide16.xml"/><Relationship Id="rId22" Type="http://schemas.openxmlformats.org/officeDocument/2006/relationships/slide" Target="slides/slide17.xml"/><Relationship Id="rId23" Type="http://schemas.openxmlformats.org/officeDocument/2006/relationships/slide" Target="slides/slide18.xml"/><Relationship Id="rId24" Type="http://schemas.openxmlformats.org/officeDocument/2006/relationships/slide" Target="slides/slide19.xml"/><Relationship Id="rId25" Type="http://schemas.openxmlformats.org/officeDocument/2006/relationships/slide" Target="slides/slide20.xml"/><Relationship Id="rId26" Type="http://schemas.openxmlformats.org/officeDocument/2006/relationships/slide" Target="slides/slide21.xml"/><Relationship Id="rId27" Type="http://schemas.openxmlformats.org/officeDocument/2006/relationships/slide" Target="slides/slide22.xml"/><Relationship Id="rId28" Type="http://schemas.openxmlformats.org/officeDocument/2006/relationships/slide" Target="slides/slide23.xml"/><Relationship Id="rId29" Type="http://schemas.openxmlformats.org/officeDocument/2006/relationships/slide" Target="slides/slide24.xml"/><Relationship Id="rId30" Type="http://schemas.openxmlformats.org/officeDocument/2006/relationships/slide" Target="slides/slide25.xml"/><Relationship Id="rId31" Type="http://schemas.openxmlformats.org/officeDocument/2006/relationships/slide" Target="slides/slide26.xml"/><Relationship Id="rId32" Type="http://schemas.openxmlformats.org/officeDocument/2006/relationships/slide" Target="slides/slide27.xml"/><Relationship Id="rId33" Type="http://schemas.openxmlformats.org/officeDocument/2006/relationships/slide" Target="slides/slide28.xml"/><Relationship Id="rId34" Type="http://schemas.openxmlformats.org/officeDocument/2006/relationships/slide" Target="slides/slide29.xml"/><Relationship Id="rId35" Type="http://schemas.openxmlformats.org/officeDocument/2006/relationships/slide" Target="slides/slide30.xml"/><Relationship Id="rId36" Type="http://schemas.openxmlformats.org/officeDocument/2006/relationships/slide" Target="slides/slide31.xml"/><Relationship Id="rId37" Type="http://schemas.openxmlformats.org/officeDocument/2006/relationships/slide" Target="slides/slide32.xml"/><Relationship Id="rId38" Type="http://schemas.openxmlformats.org/officeDocument/2006/relationships/slide" Target="slides/slide33.xml"/><Relationship Id="rId39" Type="http://schemas.openxmlformats.org/officeDocument/2006/relationships/slide" Target="slides/slide34.xml"/><Relationship Id="rId40" Type="http://schemas.openxmlformats.org/officeDocument/2006/relationships/slide" Target="slides/slide35.xml"/><Relationship Id="rId41" Type="http://schemas.openxmlformats.org/officeDocument/2006/relationships/slide" Target="slides/slide36.xml"/><Relationship Id="rId42" Type="http://schemas.openxmlformats.org/officeDocument/2006/relationships/slide" Target="slides/slide37.xml"/>
</Relationships>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4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PlaceHolder 1"/>
          <p:cNvSpPr>
            <a:spLocks noGrp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move the slide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32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2000" spc="-1" strike="noStrike">
                <a:latin typeface="Arial"/>
              </a:rPr>
              <a:t>Click to edit the notes format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33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&lt;header&gt;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134" name="PlaceHolder 4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135" name="PlaceHolder 5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136" name="PlaceHolder 6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pPr algn="r"/>
            <a:fld id="{3B7FEB85-2D23-4BFD-B0DA-ADA69CE44AC7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0.xml.rels><?xml version="1.0" encoding="UTF-8"?>
<Relationships xmlns="http://schemas.openxmlformats.org/package/2006/relationships"><Relationship Id="rId1" Type="http://schemas.openxmlformats.org/officeDocument/2006/relationships/slide" Target="../slides/slide10.xml"/><Relationship Id="rId2" Type="http://schemas.openxmlformats.org/officeDocument/2006/relationships/notesMaster" Target="../notesMasters/notesMaster1.xml"/>
</Relationships>
</file>

<file path=ppt/notesSlides/_rels/notesSlide12.xml.rels><?xml version="1.0" encoding="UTF-8"?>
<Relationships xmlns="http://schemas.openxmlformats.org/package/2006/relationships"><Relationship Id="rId1" Type="http://schemas.openxmlformats.org/officeDocument/2006/relationships/slide" Target="../slides/slide12.xml"/><Relationship Id="rId2" Type="http://schemas.openxmlformats.org/officeDocument/2006/relationships/notesMaster" Target="../notesMasters/notesMaster1.xml"/>
</Relationships>
</file>

<file path=ppt/notesSlides/_rels/notesSlide14.xml.rels><?xml version="1.0" encoding="UTF-8"?>
<Relationships xmlns="http://schemas.openxmlformats.org/package/2006/relationships"><Relationship Id="rId1" Type="http://schemas.openxmlformats.org/officeDocument/2006/relationships/slide" Target="../slides/slide14.xml"/><Relationship Id="rId2" Type="http://schemas.openxmlformats.org/officeDocument/2006/relationships/notesMaster" Target="../notesMasters/notesMaster1.xml"/>
</Relationships>
</file>

<file path=ppt/notesSlides/_rels/notesSlide18.xml.rels><?xml version="1.0" encoding="UTF-8"?>
<Relationships xmlns="http://schemas.openxmlformats.org/package/2006/relationships"><Relationship Id="rId1" Type="http://schemas.openxmlformats.org/officeDocument/2006/relationships/slide" Target="../slides/slide18.xml"/><Relationship Id="rId2" Type="http://schemas.openxmlformats.org/officeDocument/2006/relationships/notesMaster" Target="../notesMasters/notesMaster1.xml"/>
</Relationships>
</file>

<file path=ppt/notesSlides/_rels/notesSlide2.xml.rels><?xml version="1.0" encoding="UTF-8"?>
<Relationships xmlns="http://schemas.openxmlformats.org/package/2006/relationships"><Relationship Id="rId1" Type="http://schemas.openxmlformats.org/officeDocument/2006/relationships/slide" Target="../slides/slide2.xml"/><Relationship Id="rId2" Type="http://schemas.openxmlformats.org/officeDocument/2006/relationships/notesMaster" Target="../notesMasters/notesMaster1.xml"/>
</Relationships>
</file>

<file path=ppt/notesSlides/_rels/notesSlide24.xml.rels><?xml version="1.0" encoding="UTF-8"?>
<Relationships xmlns="http://schemas.openxmlformats.org/package/2006/relationships"><Relationship Id="rId1" Type="http://schemas.openxmlformats.org/officeDocument/2006/relationships/slide" Target="../slides/slide24.xml"/><Relationship Id="rId2" Type="http://schemas.openxmlformats.org/officeDocument/2006/relationships/notesMaster" Target="../notesMasters/notesMaster1.xml"/>
</Relationships>
</file>

<file path=ppt/notesSlides/_rels/notesSlide25.xml.rels><?xml version="1.0" encoding="UTF-8"?>
<Relationships xmlns="http://schemas.openxmlformats.org/package/2006/relationships"><Relationship Id="rId1" Type="http://schemas.openxmlformats.org/officeDocument/2006/relationships/slide" Target="../slides/slide25.xml"/><Relationship Id="rId2" Type="http://schemas.openxmlformats.org/officeDocument/2006/relationships/notesMaster" Target="../notesMasters/notesMaster1.xml"/>
</Relationships>
</file>

<file path=ppt/notesSlides/_rels/notesSlide26.xml.rels><?xml version="1.0" encoding="UTF-8"?>
<Relationships xmlns="http://schemas.openxmlformats.org/package/2006/relationships"><Relationship Id="rId1" Type="http://schemas.openxmlformats.org/officeDocument/2006/relationships/slide" Target="../slides/slide26.xml"/><Relationship Id="rId2" Type="http://schemas.openxmlformats.org/officeDocument/2006/relationships/notesMaster" Target="../notesMasters/notesMaster1.xml"/>
</Relationships>
</file>

<file path=ppt/notesSlides/_rels/notesSlide27.xml.rels><?xml version="1.0" encoding="UTF-8"?>
<Relationships xmlns="http://schemas.openxmlformats.org/package/2006/relationships"><Relationship Id="rId1" Type="http://schemas.openxmlformats.org/officeDocument/2006/relationships/slide" Target="../slides/slide27.xml"/><Relationship Id="rId2" Type="http://schemas.openxmlformats.org/officeDocument/2006/relationships/notesMaster" Target="../notesMasters/notesMaster1.xml"/>
</Relationships>
</file>

<file path=ppt/notesSlides/_rels/notesSlide28.xml.rels><?xml version="1.0" encoding="UTF-8"?>
<Relationships xmlns="http://schemas.openxmlformats.org/package/2006/relationships"><Relationship Id="rId1" Type="http://schemas.openxmlformats.org/officeDocument/2006/relationships/slide" Target="../slides/slide28.xml"/><Relationship Id="rId2" Type="http://schemas.openxmlformats.org/officeDocument/2006/relationships/notesMaster" Target="../notesMasters/notesMaster1.xml"/>
</Relationships>
</file>

<file path=ppt/notesSlides/_rels/notesSlide29.xml.rels><?xml version="1.0" encoding="UTF-8"?>
<Relationships xmlns="http://schemas.openxmlformats.org/package/2006/relationships"><Relationship Id="rId1" Type="http://schemas.openxmlformats.org/officeDocument/2006/relationships/slide" Target="../slides/slide29.xml"/><Relationship Id="rId2" Type="http://schemas.openxmlformats.org/officeDocument/2006/relationships/notesMaster" Target="../notesMasters/notesMaster1.xml"/>
</Relationships>
</file>

<file path=ppt/notesSlides/_rels/notesSlide3.xml.rels><?xml version="1.0" encoding="UTF-8"?>
<Relationships xmlns="http://schemas.openxmlformats.org/package/2006/relationships"><Relationship Id="rId1" Type="http://schemas.openxmlformats.org/officeDocument/2006/relationships/slide" Target="../slides/slide3.xml"/><Relationship Id="rId2" Type="http://schemas.openxmlformats.org/officeDocument/2006/relationships/notesMaster" Target="../notesMasters/notesMaster1.xml"/>
</Relationships>
</file>

<file path=ppt/notesSlides/_rels/notesSlide30.xml.rels><?xml version="1.0" encoding="UTF-8"?>
<Relationships xmlns="http://schemas.openxmlformats.org/package/2006/relationships"><Relationship Id="rId1" Type="http://schemas.openxmlformats.org/officeDocument/2006/relationships/slide" Target="../slides/slide30.xml"/><Relationship Id="rId2" Type="http://schemas.openxmlformats.org/officeDocument/2006/relationships/notesMaster" Target="../notesMasters/notesMaster1.xml"/>
</Relationships>
</file>

<file path=ppt/notesSlides/_rels/notesSlide31.xml.rels><?xml version="1.0" encoding="UTF-8"?>
<Relationships xmlns="http://schemas.openxmlformats.org/package/2006/relationships"><Relationship Id="rId1" Type="http://schemas.openxmlformats.org/officeDocument/2006/relationships/slide" Target="../slides/slide31.xml"/><Relationship Id="rId2" Type="http://schemas.openxmlformats.org/officeDocument/2006/relationships/notesMaster" Target="../notesMasters/notesMaster1.xml"/>
</Relationships>
</file>

<file path=ppt/notesSlides/_rels/notesSlide32.xml.rels><?xml version="1.0" encoding="UTF-8"?>
<Relationships xmlns="http://schemas.openxmlformats.org/package/2006/relationships"><Relationship Id="rId1" Type="http://schemas.openxmlformats.org/officeDocument/2006/relationships/slide" Target="../slides/slide32.xml"/><Relationship Id="rId2" Type="http://schemas.openxmlformats.org/officeDocument/2006/relationships/notesMaster" Target="../notesMasters/notesMaster1.xml"/>
</Relationships>
</file>

<file path=ppt/notesSlides/_rels/notesSlide33.xml.rels><?xml version="1.0" encoding="UTF-8"?>
<Relationships xmlns="http://schemas.openxmlformats.org/package/2006/relationships"><Relationship Id="rId1" Type="http://schemas.openxmlformats.org/officeDocument/2006/relationships/slide" Target="../slides/slide33.xml"/><Relationship Id="rId2" Type="http://schemas.openxmlformats.org/officeDocument/2006/relationships/notesMaster" Target="../notesMasters/notesMaster1.xml"/>
</Relationships>
</file>

<file path=ppt/notesSlides/_rels/notesSlide34.xml.rels><?xml version="1.0" encoding="UTF-8"?>
<Relationships xmlns="http://schemas.openxmlformats.org/package/2006/relationships"><Relationship Id="rId1" Type="http://schemas.openxmlformats.org/officeDocument/2006/relationships/slide" Target="../slides/slide34.xml"/><Relationship Id="rId2" Type="http://schemas.openxmlformats.org/officeDocument/2006/relationships/notesMaster" Target="../notesMasters/notesMaster1.xml"/>
</Relationships>
</file>

<file path=ppt/notesSlides/_rels/notesSlide35.xml.rels><?xml version="1.0" encoding="UTF-8"?>
<Relationships xmlns="http://schemas.openxmlformats.org/package/2006/relationships"><Relationship Id="rId1" Type="http://schemas.openxmlformats.org/officeDocument/2006/relationships/slide" Target="../slides/slide35.xml"/><Relationship Id="rId2" Type="http://schemas.openxmlformats.org/officeDocument/2006/relationships/notesMaster" Target="../notesMasters/notesMaster1.xml"/>
</Relationships>
</file>

<file path=ppt/notesSlides/_rels/notesSlide36.xml.rels><?xml version="1.0" encoding="UTF-8"?>
<Relationships xmlns="http://schemas.openxmlformats.org/package/2006/relationships"><Relationship Id="rId1" Type="http://schemas.openxmlformats.org/officeDocument/2006/relationships/slide" Target="../slides/slide36.xml"/><Relationship Id="rId2" Type="http://schemas.openxmlformats.org/officeDocument/2006/relationships/notesMaster" Target="../notesMasters/notesMaster1.xml"/>
</Relationships>
</file>

<file path=ppt/notesSlides/_rels/notesSlide37.xml.rels><?xml version="1.0" encoding="UTF-8"?>
<Relationships xmlns="http://schemas.openxmlformats.org/package/2006/relationships"><Relationship Id="rId1" Type="http://schemas.openxmlformats.org/officeDocument/2006/relationships/slide" Target="../slides/slide37.xml"/><Relationship Id="rId2" Type="http://schemas.openxmlformats.org/officeDocument/2006/relationships/notesMaster" Target="../notesMasters/notesMaster1.xml"/>
</Relationships>
</file>

<file path=ppt/notesSlides/_rels/notesSlide4.xml.rels><?xml version="1.0" encoding="UTF-8"?>
<Relationships xmlns="http://schemas.openxmlformats.org/package/2006/relationships"><Relationship Id="rId1" Type="http://schemas.openxmlformats.org/officeDocument/2006/relationships/slide" Target="../slides/slide4.xml"/><Relationship Id="rId2" Type="http://schemas.openxmlformats.org/officeDocument/2006/relationships/notesMaster" Target="../notesMasters/notesMaster1.xml"/>
</Relationships>
</file>

<file path=ppt/notesSlides/_rels/notesSlide6.xml.rels><?xml version="1.0" encoding="UTF-8"?>
<Relationships xmlns="http://schemas.openxmlformats.org/package/2006/relationships"><Relationship Id="rId1" Type="http://schemas.openxmlformats.org/officeDocument/2006/relationships/slide" Target="../slides/slide6.xml"/><Relationship Id="rId2" Type="http://schemas.openxmlformats.org/officeDocument/2006/relationships/notesMaster" Target="../notesMasters/notesMaster1.xml"/>
</Relationships>
</file>

<file path=ppt/notesSlides/_rels/notesSlide7.xml.rels><?xml version="1.0" encoding="UTF-8"?>
<Relationships xmlns="http://schemas.openxmlformats.org/package/2006/relationships"><Relationship Id="rId1" Type="http://schemas.openxmlformats.org/officeDocument/2006/relationships/slide" Target="../slides/slide7.xml"/><Relationship Id="rId2" Type="http://schemas.openxmlformats.org/officeDocument/2006/relationships/notesMaster" Target="../notesMasters/notesMaster1.xml"/>
</Relationships>
</file>

<file path=ppt/notesSlides/_rels/notesSlide9.xml.rels><?xml version="1.0" encoding="UTF-8"?>
<Relationships xmlns="http://schemas.openxmlformats.org/package/2006/relationships"><Relationship Id="rId1" Type="http://schemas.openxmlformats.org/officeDocument/2006/relationships/slide" Target="../slides/slide9.xml"/><Relationship Id="rId2" Type="http://schemas.openxmlformats.org/officeDocument/2006/relationships/notesMaster" Target="../notesMasters/notesMaster1.xml"/>
</Relationships>
</file>

<file path=ppt/notesSlides/notesSlide10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1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D6C957BA-A0DD-4D19-94E7-BA8CB1CB16B9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32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33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1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4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35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36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54377126-7381-4F74-A953-DF61547EFF1B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14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9FFF304C-FCEA-40DB-8716-97FE185282C1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38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39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18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91C10382-077E-451B-BBC5-AFE62D54A71A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41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42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B7F5B2A2-EB93-400F-9AFE-7C48A61BA331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14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15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24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44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45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47C93213-D40A-4227-9728-36A354D39BCB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25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6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47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48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F2EB47F9-8853-4B99-B7F3-0AFA8588EC47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26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50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51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0713E0E5-62EA-44E1-B534-84F45317E597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27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53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54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265B7991-A053-415C-956C-612FCE2114B5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28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56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57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16988F34-9D12-44E9-B890-2D1E09943C3B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29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59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60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BFF41814-7E0F-4B6A-B9F7-2836FE94C5C3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3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8EB79490-0B4C-457C-91E2-6A4455B69625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17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18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30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62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63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B99F4A3E-4C83-424C-BF40-27D35E3737F4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3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65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66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007D18D7-03D5-4276-8813-1C4A0BBDC70B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3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68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69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79DEC67E-67B0-4A7B-9509-E81DA27B7ACF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33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71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72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AA1AAEE8-9290-49F8-B246-E45AD3D33170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34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74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75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47206ADC-B951-4FAC-96DD-7B9A05766D1C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35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6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77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78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F2A6B981-0996-4F2C-8D08-696EC4AFCB4E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36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9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80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81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4A651C62-518B-483F-BBAC-3F1074AD8CDF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37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PlaceHolder 1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83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384" name="CustomShape 3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4D33C036-2BCB-40B7-9B22-2F4229F68277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Arial"/>
            </a:endParaRPr>
          </a:p>
        </p:txBody>
      </p:sp>
    </p:spTree>
  </p:cSld>
</p:notes>
</file>

<file path=ppt/notesSlides/notesSlide4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9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9F6D885A-7FE3-477E-8FF6-75AF759A0A55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20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21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6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257E2960-04B9-4506-AF71-D96E3AA74837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23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24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7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91127481-618C-4834-A109-F96E979CC9F0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26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27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notesSlides/notesSlide9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CustomShape 1"/>
          <p:cNvSpPr/>
          <p:nvPr/>
        </p:nvSpPr>
        <p:spPr>
          <a:xfrm>
            <a:off x="3884760" y="8685360"/>
            <a:ext cx="2971080" cy="456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988EC5A7-B2AE-4161-919D-B0320A540C37}" type="slidenum">
              <a:rPr b="0" lang="en-US" sz="1400" spc="-1" strike="noStrike">
                <a:latin typeface="Times New Roman"/>
              </a:rPr>
              <a:t>37</a:t>
            </a:fld>
            <a:endParaRPr b="0" lang="en-US" sz="1400" spc="-1" strike="noStrike">
              <a:latin typeface="Arial"/>
            </a:endParaRPr>
          </a:p>
        </p:txBody>
      </p:sp>
      <p:sp>
        <p:nvSpPr>
          <p:cNvPr id="329" name="PlaceHolder 2"/>
          <p:cNvSpPr>
            <a:spLocks noGrp="1"/>
          </p:cNvSpPr>
          <p:nvPr>
            <p:ph type="sldImg"/>
          </p:nvPr>
        </p:nvSpPr>
        <p:spPr>
          <a:xfrm>
            <a:off x="428760" y="685800"/>
            <a:ext cx="6000120" cy="3428280"/>
          </a:xfrm>
          <a:prstGeom prst="rect">
            <a:avLst/>
          </a:prstGeom>
        </p:spPr>
      </p:sp>
      <p:sp>
        <p:nvSpPr>
          <p:cNvPr id="330" name="PlaceHolder 3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5680" cy="411408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en-US" sz="2000" spc="-1" strike="noStrike">
              <a:latin typeface="Arial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9" name="PlaceHolder 5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2" name="PlaceHolder 3"/>
          <p:cNvSpPr>
            <a:spLocks noGrp="1"/>
          </p:cNvSpPr>
          <p:nvPr>
            <p:ph type="body"/>
          </p:nvPr>
        </p:nvSpPr>
        <p:spPr>
          <a:xfrm>
            <a:off x="446436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3" name="PlaceHolder 4"/>
          <p:cNvSpPr>
            <a:spLocks noGrp="1"/>
          </p:cNvSpPr>
          <p:nvPr>
            <p:ph type="body"/>
          </p:nvPr>
        </p:nvSpPr>
        <p:spPr>
          <a:xfrm>
            <a:off x="829872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4" name="PlaceHolder 5"/>
          <p:cNvSpPr>
            <a:spLocks noGrp="1"/>
          </p:cNvSpPr>
          <p:nvPr>
            <p:ph type="body"/>
          </p:nvPr>
        </p:nvSpPr>
        <p:spPr>
          <a:xfrm>
            <a:off x="63000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5" name="PlaceHolder 6"/>
          <p:cNvSpPr>
            <a:spLocks noGrp="1"/>
          </p:cNvSpPr>
          <p:nvPr>
            <p:ph type="body"/>
          </p:nvPr>
        </p:nvSpPr>
        <p:spPr>
          <a:xfrm>
            <a:off x="446436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6" name="PlaceHolder 7"/>
          <p:cNvSpPr>
            <a:spLocks noGrp="1"/>
          </p:cNvSpPr>
          <p:nvPr>
            <p:ph type="body"/>
          </p:nvPr>
        </p:nvSpPr>
        <p:spPr>
          <a:xfrm>
            <a:off x="829872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subTitle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subTitle"/>
          </p:nvPr>
        </p:nvSpPr>
        <p:spPr>
          <a:xfrm>
            <a:off x="630000" y="287280"/>
            <a:ext cx="11340720" cy="5573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3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4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5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subTitle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7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8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9" name="PlaceHolder 4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1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2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3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5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6" name="PlaceHolder 3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8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9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0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1" name="PlaceHolder 5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83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4" name="PlaceHolder 3"/>
          <p:cNvSpPr>
            <a:spLocks noGrp="1"/>
          </p:cNvSpPr>
          <p:nvPr>
            <p:ph type="body"/>
          </p:nvPr>
        </p:nvSpPr>
        <p:spPr>
          <a:xfrm>
            <a:off x="446436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5" name="PlaceHolder 4"/>
          <p:cNvSpPr>
            <a:spLocks noGrp="1"/>
          </p:cNvSpPr>
          <p:nvPr>
            <p:ph type="body"/>
          </p:nvPr>
        </p:nvSpPr>
        <p:spPr>
          <a:xfrm>
            <a:off x="829872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6" name="PlaceHolder 5"/>
          <p:cNvSpPr>
            <a:spLocks noGrp="1"/>
          </p:cNvSpPr>
          <p:nvPr>
            <p:ph type="body"/>
          </p:nvPr>
        </p:nvSpPr>
        <p:spPr>
          <a:xfrm>
            <a:off x="63000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7" name="PlaceHolder 6"/>
          <p:cNvSpPr>
            <a:spLocks noGrp="1"/>
          </p:cNvSpPr>
          <p:nvPr>
            <p:ph type="body"/>
          </p:nvPr>
        </p:nvSpPr>
        <p:spPr>
          <a:xfrm>
            <a:off x="446436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8" name="PlaceHolder 7"/>
          <p:cNvSpPr>
            <a:spLocks noGrp="1"/>
          </p:cNvSpPr>
          <p:nvPr>
            <p:ph type="body"/>
          </p:nvPr>
        </p:nvSpPr>
        <p:spPr>
          <a:xfrm>
            <a:off x="829872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2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96" name="PlaceHolder 2"/>
          <p:cNvSpPr>
            <a:spLocks noGrp="1"/>
          </p:cNvSpPr>
          <p:nvPr>
            <p:ph type="subTitle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98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subTitle"/>
          </p:nvPr>
        </p:nvSpPr>
        <p:spPr>
          <a:xfrm>
            <a:off x="630000" y="287280"/>
            <a:ext cx="11340720" cy="5573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5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06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07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9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0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1" name="PlaceHolder 4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13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4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5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17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8" name="PlaceHolder 3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0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1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2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3" name="PlaceHolder 5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5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6" name="PlaceHolder 3"/>
          <p:cNvSpPr>
            <a:spLocks noGrp="1"/>
          </p:cNvSpPr>
          <p:nvPr>
            <p:ph type="body"/>
          </p:nvPr>
        </p:nvSpPr>
        <p:spPr>
          <a:xfrm>
            <a:off x="446436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7" name="PlaceHolder 4"/>
          <p:cNvSpPr>
            <a:spLocks noGrp="1"/>
          </p:cNvSpPr>
          <p:nvPr>
            <p:ph type="body"/>
          </p:nvPr>
        </p:nvSpPr>
        <p:spPr>
          <a:xfrm>
            <a:off x="8298720" y="16848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8" name="PlaceHolder 5"/>
          <p:cNvSpPr>
            <a:spLocks noGrp="1"/>
          </p:cNvSpPr>
          <p:nvPr>
            <p:ph type="body"/>
          </p:nvPr>
        </p:nvSpPr>
        <p:spPr>
          <a:xfrm>
            <a:off x="63000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9" name="PlaceHolder 6"/>
          <p:cNvSpPr>
            <a:spLocks noGrp="1"/>
          </p:cNvSpPr>
          <p:nvPr>
            <p:ph type="body"/>
          </p:nvPr>
        </p:nvSpPr>
        <p:spPr>
          <a:xfrm>
            <a:off x="446436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0" name="PlaceHolder 7"/>
          <p:cNvSpPr>
            <a:spLocks noGrp="1"/>
          </p:cNvSpPr>
          <p:nvPr>
            <p:ph type="body"/>
          </p:nvPr>
        </p:nvSpPr>
        <p:spPr>
          <a:xfrm>
            <a:off x="8298720" y="3866400"/>
            <a:ext cx="365148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subTitle"/>
          </p:nvPr>
        </p:nvSpPr>
        <p:spPr>
          <a:xfrm>
            <a:off x="630000" y="287280"/>
            <a:ext cx="11340720" cy="5573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3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6441120" y="38664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63000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6441120" y="1684800"/>
            <a:ext cx="55339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 type="body"/>
          </p:nvPr>
        </p:nvSpPr>
        <p:spPr>
          <a:xfrm>
            <a:off x="630000" y="3866400"/>
            <a:ext cx="11340720" cy="1991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image" Target="../media/image1.pn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Relationship Id="rId5" Type="http://schemas.openxmlformats.org/officeDocument/2006/relationships/slideLayout" Target="../slideLayouts/slideLayout3.xml"/><Relationship Id="rId6" Type="http://schemas.openxmlformats.org/officeDocument/2006/relationships/slideLayout" Target="../slideLayouts/slideLayout4.xml"/><Relationship Id="rId7" Type="http://schemas.openxmlformats.org/officeDocument/2006/relationships/slideLayout" Target="../slideLayouts/slideLayout5.xml"/><Relationship Id="rId8" Type="http://schemas.openxmlformats.org/officeDocument/2006/relationships/slideLayout" Target="../slideLayouts/slideLayout6.xml"/><Relationship Id="rId9" Type="http://schemas.openxmlformats.org/officeDocument/2006/relationships/slideLayout" Target="../slideLayouts/slideLayout7.xml"/><Relationship Id="rId10" Type="http://schemas.openxmlformats.org/officeDocument/2006/relationships/slideLayout" Target="../slideLayouts/slideLayout8.xml"/><Relationship Id="rId11" Type="http://schemas.openxmlformats.org/officeDocument/2006/relationships/slideLayout" Target="../slideLayouts/slideLayout9.xml"/><Relationship Id="rId12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1.xml"/><Relationship Id="rId14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8.xml"/><Relationship Id="rId6" Type="http://schemas.openxmlformats.org/officeDocument/2006/relationships/slideLayout" Target="../slideLayouts/slideLayout29.xml"/><Relationship Id="rId7" Type="http://schemas.openxmlformats.org/officeDocument/2006/relationships/slideLayout" Target="../slideLayouts/slideLayout30.xml"/><Relationship Id="rId8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2.xml"/><Relationship Id="rId10" Type="http://schemas.openxmlformats.org/officeDocument/2006/relationships/slideLayout" Target="../slideLayouts/slideLayout33.xml"/><Relationship Id="rId11" Type="http://schemas.openxmlformats.org/officeDocument/2006/relationships/slideLayout" Target="../slideLayouts/slideLayout34.xml"/><Relationship Id="rId12" Type="http://schemas.openxmlformats.org/officeDocument/2006/relationships/slideLayout" Target="../slideLayouts/slideLayout35.xml"/><Relationship Id="rId13" Type="http://schemas.openxmlformats.org/officeDocument/2006/relationships/slideLayout" Target="../slideLayouts/slideLayout36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 hidden="1"/>
          <p:cNvSpPr/>
          <p:nvPr/>
        </p:nvSpPr>
        <p:spPr>
          <a:xfrm>
            <a:off x="12404520" y="0"/>
            <a:ext cx="1962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" name="CustomShape 2" hidden="1"/>
          <p:cNvSpPr/>
          <p:nvPr/>
        </p:nvSpPr>
        <p:spPr>
          <a:xfrm>
            <a:off x="12404520" y="1120320"/>
            <a:ext cx="196200" cy="608004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2" name="CustomShape 3" hidden="1"/>
          <p:cNvSpPr/>
          <p:nvPr/>
        </p:nvSpPr>
        <p:spPr>
          <a:xfrm>
            <a:off x="0" y="13320"/>
            <a:ext cx="4194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" name="CustomShape 4" hidden="1"/>
          <p:cNvSpPr/>
          <p:nvPr/>
        </p:nvSpPr>
        <p:spPr>
          <a:xfrm>
            <a:off x="0" y="1120320"/>
            <a:ext cx="419400" cy="60933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" name="CustomShape 5"/>
          <p:cNvSpPr/>
          <p:nvPr/>
        </p:nvSpPr>
        <p:spPr>
          <a:xfrm>
            <a:off x="0" y="5088600"/>
            <a:ext cx="1333800" cy="2111400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5" name="CustomShape 6"/>
          <p:cNvSpPr/>
          <p:nvPr/>
        </p:nvSpPr>
        <p:spPr>
          <a:xfrm>
            <a:off x="12404520" y="5088600"/>
            <a:ext cx="196200" cy="21114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6" name="CustomShape 7"/>
          <p:cNvSpPr/>
          <p:nvPr/>
        </p:nvSpPr>
        <p:spPr>
          <a:xfrm>
            <a:off x="12404520" y="0"/>
            <a:ext cx="196200" cy="56001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pic>
        <p:nvPicPr>
          <p:cNvPr id="7" name="Google Shape;28;p30" descr="iitlogo"/>
          <p:cNvPicPr/>
          <p:nvPr/>
        </p:nvPicPr>
        <p:blipFill>
          <a:blip r:embed="rId2"/>
          <a:stretch/>
        </p:blipFill>
        <p:spPr>
          <a:xfrm>
            <a:off x="105840" y="6062400"/>
            <a:ext cx="1088640" cy="1042560"/>
          </a:xfrm>
          <a:prstGeom prst="rect">
            <a:avLst/>
          </a:prstGeom>
          <a:ln>
            <a:noFill/>
          </a:ln>
        </p:spPr>
      </p:pic>
      <p:sp>
        <p:nvSpPr>
          <p:cNvPr id="8" name="CustomShape 8"/>
          <p:cNvSpPr/>
          <p:nvPr/>
        </p:nvSpPr>
        <p:spPr>
          <a:xfrm>
            <a:off x="0" y="0"/>
            <a:ext cx="1333800" cy="56001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" name="PlaceHolder 9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n-US" sz="1800" spc="-1" strike="noStrike">
                <a:latin typeface="Arial"/>
              </a:rPr>
              <a:t>Click to edit the title text format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10" name="PlaceHolder 10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  <p:sldLayoutId id="2147483660" r:id="rId14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CustomShape 1"/>
          <p:cNvSpPr/>
          <p:nvPr/>
        </p:nvSpPr>
        <p:spPr>
          <a:xfrm>
            <a:off x="12404520" y="0"/>
            <a:ext cx="1962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8" name="CustomShape 2"/>
          <p:cNvSpPr/>
          <p:nvPr/>
        </p:nvSpPr>
        <p:spPr>
          <a:xfrm>
            <a:off x="12404520" y="1120320"/>
            <a:ext cx="196200" cy="608004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9" name="CustomShape 3"/>
          <p:cNvSpPr/>
          <p:nvPr/>
        </p:nvSpPr>
        <p:spPr>
          <a:xfrm>
            <a:off x="0" y="13320"/>
            <a:ext cx="4194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50" name="CustomShape 4"/>
          <p:cNvSpPr/>
          <p:nvPr/>
        </p:nvSpPr>
        <p:spPr>
          <a:xfrm>
            <a:off x="0" y="1120320"/>
            <a:ext cx="419400" cy="60933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51" name="PlaceHolder 5"/>
          <p:cNvSpPr>
            <a:spLocks noGrp="1"/>
          </p:cNvSpPr>
          <p:nvPr>
            <p:ph type="title"/>
          </p:nvPr>
        </p:nvSpPr>
        <p:spPr>
          <a:xfrm>
            <a:off x="630000" y="287280"/>
            <a:ext cx="11340720" cy="1202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52" name="PlaceHolder 6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CustomShape 1"/>
          <p:cNvSpPr/>
          <p:nvPr/>
        </p:nvSpPr>
        <p:spPr>
          <a:xfrm>
            <a:off x="12404520" y="0"/>
            <a:ext cx="1962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0" name="CustomShape 2"/>
          <p:cNvSpPr/>
          <p:nvPr/>
        </p:nvSpPr>
        <p:spPr>
          <a:xfrm>
            <a:off x="12404520" y="1120320"/>
            <a:ext cx="196200" cy="608004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1" name="CustomShape 3"/>
          <p:cNvSpPr/>
          <p:nvPr/>
        </p:nvSpPr>
        <p:spPr>
          <a:xfrm>
            <a:off x="0" y="13320"/>
            <a:ext cx="419400" cy="143964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2" name="CustomShape 4"/>
          <p:cNvSpPr/>
          <p:nvPr/>
        </p:nvSpPr>
        <p:spPr>
          <a:xfrm>
            <a:off x="0" y="1120320"/>
            <a:ext cx="419400" cy="60933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93" name="PlaceHolder 5"/>
          <p:cNvSpPr>
            <a:spLocks noGrp="1"/>
          </p:cNvSpPr>
          <p:nvPr>
            <p:ph type="title"/>
          </p:nvPr>
        </p:nvSpPr>
        <p:spPr>
          <a:xfrm>
            <a:off x="525240" y="160200"/>
            <a:ext cx="11760840" cy="639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n-US" sz="1800" spc="-1" strike="noStrike">
                <a:latin typeface="Arial"/>
              </a:rPr>
              <a:t>Click to edit the title text format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94" name="PlaceHolder 6"/>
          <p:cNvSpPr>
            <a:spLocks noGrp="1"/>
          </p:cNvSpPr>
          <p:nvPr>
            <p:ph type="body"/>
          </p:nvPr>
        </p:nvSpPr>
        <p:spPr>
          <a:xfrm>
            <a:off x="630000" y="1684800"/>
            <a:ext cx="11340720" cy="4176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  <p:sldLayoutId id="2147483686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0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<Relationship Id="rId2" Type="http://schemas.openxmlformats.org/officeDocument/2006/relationships/notesSlide" Target="../notesSlides/notesSlide12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4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<Relationship Id="rId2" Type="http://schemas.openxmlformats.org/officeDocument/2006/relationships/notesSlide" Target="../notesSlides/notesSlide18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9.xml"/>
</Relationships>
</file>

<file path=ppt/slides/_rels/slide2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4.xml"/>
</Relationships>
</file>

<file path=ppt/slides/_rels/slide2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5.xml"/>
</Relationships>
</file>

<file path=ppt/slides/_rels/slide2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6.xml"/>
</Relationships>
</file>

<file path=ppt/slides/_rels/slide2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7.xml"/>
</Relationships>
</file>

<file path=ppt/slides/_rels/slide2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8.xml"/>
</Relationships>
</file>

<file path=ppt/slides/_rels/slide2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9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
</Relationships>
</file>

<file path=ppt/slides/_rels/slide3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0.xml"/>
</Relationships>
</file>

<file path=ppt/slides/_rels/slide3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1.xml"/>
</Relationships>
</file>

<file path=ppt/slides/_rels/slide3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2.xml"/>
</Relationships>
</file>

<file path=ppt/slides/_rels/slide3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3.xml"/>
</Relationships>
</file>

<file path=ppt/slides/_rels/slide3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4.xml"/>
</Relationships>
</file>

<file path=ppt/slides/_rels/slide3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5.xml"/>
</Relationships>
</file>

<file path=ppt/slides/_rels/slide3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6.xml"/>
</Relationships>
</file>

<file path=ppt/slides/_rels/slide3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7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4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6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7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9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CustomShape 1"/>
          <p:cNvSpPr/>
          <p:nvPr/>
        </p:nvSpPr>
        <p:spPr>
          <a:xfrm>
            <a:off x="1728720" y="476280"/>
            <a:ext cx="10347120" cy="1199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500" spc="-1" strike="noStrike">
                <a:solidFill>
                  <a:srgbClr val="000000"/>
                </a:solidFill>
                <a:latin typeface="Arial Narrow"/>
                <a:ea typeface="Arial Narrow"/>
              </a:rPr>
              <a:t>MultiDimensional Arrays</a:t>
            </a:r>
            <a:endParaRPr b="0" lang="en-US" sz="4500" spc="-1" strike="noStrike">
              <a:latin typeface="Arial"/>
            </a:endParaRPr>
          </a:p>
        </p:txBody>
      </p:sp>
      <p:sp>
        <p:nvSpPr>
          <p:cNvPr id="138" name="CustomShape 2"/>
          <p:cNvSpPr/>
          <p:nvPr/>
        </p:nvSpPr>
        <p:spPr>
          <a:xfrm rot="16200000">
            <a:off x="11825280" y="661104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06D63945-5051-41D9-B670-63E231C69E78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&lt;number&gt;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139" name="CustomShape 3"/>
          <p:cNvSpPr/>
          <p:nvPr/>
        </p:nvSpPr>
        <p:spPr>
          <a:xfrm>
            <a:off x="1728720" y="2080440"/>
            <a:ext cx="8561880" cy="719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CustomShape 1"/>
          <p:cNvSpPr/>
          <p:nvPr/>
        </p:nvSpPr>
        <p:spPr>
          <a:xfrm>
            <a:off x="525240" y="29376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How to print the elements of a 2D array?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204" name="CustomShape 2"/>
          <p:cNvSpPr/>
          <p:nvPr/>
        </p:nvSpPr>
        <p:spPr>
          <a:xfrm>
            <a:off x="630000" y="1454400"/>
            <a:ext cx="11550600" cy="5339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By printing them one element at a time.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755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       </a:t>
            </a:r>
            <a:r>
              <a:rPr b="1" lang="en-US" sz="2000" spc="-1" strike="noStrike">
                <a:solidFill>
                  <a:srgbClr val="800000"/>
                </a:solidFill>
                <a:latin typeface="Courier New"/>
                <a:ea typeface="Courier New"/>
              </a:rPr>
              <a:t>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for (i=0; i&lt;nrow; i++) 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     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for (j=0; j&lt;ncol; j++) 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printf (“%f  ”, a[i][j]);</a:t>
            </a:r>
            <a:endParaRPr b="0" lang="en-US" sz="2400" spc="-1" strike="noStrike">
              <a:latin typeface="Arial"/>
            </a:endParaRPr>
          </a:p>
          <a:p>
            <a:pPr marL="514440" indent="-52560">
              <a:lnSpc>
                <a:spcPct val="100000"/>
              </a:lnSpc>
              <a:spcBef>
                <a:spcPts val="1080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  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for (i=0; i&lt;nrow; i++) { 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  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for (j=0; j&lt;ncol; j++) 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     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printf (“%f  ”, a[i][j]);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printf(“\n”);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  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}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205" name="CustomShape 3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DE4BD9BE-206A-4047-BD61-E34E8433A1C3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10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206" name="CustomShape 4"/>
          <p:cNvSpPr/>
          <p:nvPr/>
        </p:nvSpPr>
        <p:spPr>
          <a:xfrm>
            <a:off x="8283600" y="2046240"/>
            <a:ext cx="3259080" cy="821880"/>
          </a:xfrm>
          <a:prstGeom prst="rect">
            <a:avLst/>
          </a:prstGeom>
          <a:solidFill>
            <a:srgbClr val="ccffcc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This will print all elements in one line.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207" name="CustomShape 5"/>
          <p:cNvSpPr/>
          <p:nvPr/>
        </p:nvSpPr>
        <p:spPr>
          <a:xfrm>
            <a:off x="8280720" y="4104000"/>
            <a:ext cx="3259080" cy="1187640"/>
          </a:xfrm>
          <a:prstGeom prst="rect">
            <a:avLst/>
          </a:prstGeom>
          <a:solidFill>
            <a:srgbClr val="ccffcc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This will print the elements with one row in each line (matrix form).</a:t>
            </a:r>
            <a:endParaRPr b="0" lang="en-US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CustomShape 1"/>
          <p:cNvSpPr/>
          <p:nvPr/>
        </p:nvSpPr>
        <p:spPr>
          <a:xfrm>
            <a:off x="644400" y="85320"/>
            <a:ext cx="8641440" cy="1151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290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Example: Matrix addition</a:t>
            </a:r>
            <a:endParaRPr b="0" lang="en-US" sz="4290" spc="-1" strike="noStrike">
              <a:latin typeface="Arial"/>
            </a:endParaRPr>
          </a:p>
        </p:txBody>
      </p:sp>
      <p:sp>
        <p:nvSpPr>
          <p:cNvPr id="209" name="CustomShape 2"/>
          <p:cNvSpPr/>
          <p:nvPr/>
        </p:nvSpPr>
        <p:spPr>
          <a:xfrm>
            <a:off x="776160" y="1568160"/>
            <a:ext cx="5598000" cy="503136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6120" rIns="96120" tIns="47880" bIns="47880">
            <a:spAutoFit/>
          </a:bodyPr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main()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 a[100][100], b[100][100],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c[100][100], p, q, m, n;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 (“Enter dimensions: ”);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 (“%d %d”, &amp;m, &amp;n);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 (p=0; p&lt;m; p++)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 (q=0; q&lt;n; q++)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 (“%d”, &amp;a[p][q]);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 (p=0; p&lt;m; p++)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 (q=0; q&lt;n; q++)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 (“%d”, &amp;b[p][q]);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10" name="CustomShape 3"/>
          <p:cNvSpPr/>
          <p:nvPr/>
        </p:nvSpPr>
        <p:spPr>
          <a:xfrm>
            <a:off x="6700320" y="1929600"/>
            <a:ext cx="5505120" cy="369360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6120" rIns="96120" tIns="47880" bIns="4788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   </a:t>
            </a:r>
            <a:r>
              <a:rPr b="1" lang="en-US" sz="229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(p=0; p&lt;m; p++)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 (q=0; q&lt;n; q++)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c[p][q] = a[p][q] + b[p][q];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(p=0; p&lt;m; p++)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(q=0; q&lt;n; q++)</a:t>
            </a:r>
            <a:endParaRPr b="0" lang="en-US" sz="1800" spc="-1" strike="noStrike">
              <a:latin typeface="Arial"/>
            </a:endParaRPr>
          </a:p>
          <a:p>
            <a:pPr marL="1371600" indent="457200"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 (“%d ”, c[p][q]);</a:t>
            </a:r>
            <a:endParaRPr b="0" lang="en-US" sz="1800" spc="-1" strike="noStrike">
              <a:latin typeface="Arial"/>
            </a:endParaRPr>
          </a:p>
          <a:p>
            <a:pPr marL="503280" indent="457200"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  (“\n”);</a:t>
            </a:r>
            <a:endParaRPr b="0" lang="en-US" sz="1800" spc="-1" strike="noStrike">
              <a:latin typeface="Arial"/>
            </a:endParaRPr>
          </a:p>
          <a:p>
            <a:pPr marL="503280" indent="457200"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  <a:p>
            <a:pPr marL="503280" indent="457200"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return 0;</a:t>
            </a:r>
            <a:endParaRPr b="0" lang="en-US" sz="1800" spc="-1" strike="noStrike">
              <a:latin typeface="Arial"/>
            </a:endParaRPr>
          </a:p>
          <a:p>
            <a:pPr marL="503280" indent="457200"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11" name="CustomShape 4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C349205E-852F-41B7-A922-09067B45A890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11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28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A 2D array means a 1D array of 1D arrays, and so a row pointer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13" name="CustomShape 2"/>
          <p:cNvSpPr/>
          <p:nvPr/>
        </p:nvSpPr>
        <p:spPr>
          <a:xfrm rot="16200000">
            <a:off x="11758320" y="659340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E0122318-3136-4054-B2FA-388F99AD1243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12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214" name="CustomShape 3"/>
          <p:cNvSpPr/>
          <p:nvPr/>
        </p:nvSpPr>
        <p:spPr>
          <a:xfrm>
            <a:off x="752400" y="847800"/>
            <a:ext cx="11306160" cy="402336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90000" rIns="90000"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#include &lt;stdio.h&gt;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 ()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i, j, A[4][5] = { { 7, 14,  3, 16,  6}, {11,  5,  9, 13, 18},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       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 2, 15, 20,  1, 19}, {10,  4, 12, 17,  8} };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i&lt;4; ++i) 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(j=0; j&lt;5; ++j) printf("%p ", &amp;A[i][j]);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printf("\n");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printf("sizeof(A)  = %3lu,   A = %p,   A + 1 = %p\n", sizeof(A),   A,  A + 1);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printf("sizeof(*A) = %3lu,  *A = %p,  *A + 1 = %p\n", sizeof(*A), *A, *A + 1);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printf("sizeof(&amp;A) = %3lu,  &amp;A = %p,  &amp;A + 1 = %p\n", sizeof(&amp;A), &amp;A, &amp;A + 1);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return 0;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15" name="CustomShape 4"/>
          <p:cNvSpPr/>
          <p:nvPr/>
        </p:nvSpPr>
        <p:spPr>
          <a:xfrm>
            <a:off x="2564280" y="4545360"/>
            <a:ext cx="9324720" cy="249588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91440" bIns="9144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000" spc="-1" strike="noStrike" u="sng">
                <a:solidFill>
                  <a:srgbClr val="ffffff"/>
                </a:solidFill>
                <a:uFillTx/>
                <a:latin typeface="Arial Narrow"/>
                <a:ea typeface="Arial Narrow"/>
              </a:rPr>
              <a:t>Output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00" spc="-1" strike="noStrike">
                <a:solidFill>
                  <a:srgbClr val="ffffff"/>
                </a:solidFill>
                <a:latin typeface="Courier New"/>
                <a:ea typeface="Courier New"/>
              </a:rPr>
              <a:t>0x7ffc314fe100 0x7ffc314fe104 0x7ffc314fe108 0x7ffc314fe10c 0x7ffc314fe110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00" spc="-1" strike="noStrike">
                <a:solidFill>
                  <a:srgbClr val="ffffff"/>
                </a:solidFill>
                <a:latin typeface="Courier New"/>
                <a:ea typeface="Courier New"/>
              </a:rPr>
              <a:t>0x7ffc314fe114 0x7ffc314fe118 0x7ffc314fe11c 0x7ffc314fe120 0x7ffc314fe124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00" spc="-1" strike="noStrike">
                <a:solidFill>
                  <a:srgbClr val="ffffff"/>
                </a:solidFill>
                <a:latin typeface="Courier New"/>
                <a:ea typeface="Courier New"/>
              </a:rPr>
              <a:t>0x7ffc314fe128 0x7ffc314fe12c 0x7ffc314fe130 0x7ffc314fe134 0x7ffc314fe138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00" spc="-1" strike="noStrike">
                <a:solidFill>
                  <a:srgbClr val="ffffff"/>
                </a:solidFill>
                <a:latin typeface="Courier New"/>
                <a:ea typeface="Courier New"/>
              </a:rPr>
              <a:t>0x7ffc314fe13c 0x7ffc314fe140 0x7ffc314fe144 0x7ffc314fe148 0x7ffc314fe14c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00" spc="-1" strike="noStrike">
                <a:solidFill>
                  <a:srgbClr val="ffffff"/>
                </a:solidFill>
                <a:latin typeface="Courier New"/>
                <a:ea typeface="Courier New"/>
              </a:rPr>
              <a:t>sizeof(A)  =  80,   A = 0x7ffc314fe100,   A + 1 = 0x7ffc314fe114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00" spc="-1" strike="noStrike">
                <a:solidFill>
                  <a:srgbClr val="ffffff"/>
                </a:solidFill>
                <a:latin typeface="Courier New"/>
                <a:ea typeface="Courier New"/>
              </a:rPr>
              <a:t>sizeof(*A) =  20,  *A = 0x7ffc314fe100,  *A + 1 = 0x7ffc314fe104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00" spc="-1" strike="noStrike">
                <a:solidFill>
                  <a:srgbClr val="ffffff"/>
                </a:solidFill>
                <a:latin typeface="Courier New"/>
                <a:ea typeface="Courier New"/>
              </a:rPr>
              <a:t>sizeof(&amp;A) =   8,  &amp;A = 0x7ffc314fe100,  &amp;A + 1 = 0x7ffc314fe150</a:t>
            </a:r>
            <a:endParaRPr b="0" lang="en-US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6" name="CustomShape 1"/>
          <p:cNvSpPr/>
          <p:nvPr/>
        </p:nvSpPr>
        <p:spPr>
          <a:xfrm>
            <a:off x="1728720" y="880200"/>
            <a:ext cx="10347120" cy="1199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500" spc="-1" strike="noStrike">
                <a:solidFill>
                  <a:srgbClr val="000000"/>
                </a:solidFill>
                <a:latin typeface="Arial Narrow"/>
                <a:ea typeface="Arial Narrow"/>
              </a:rPr>
              <a:t>Passing 2D arrays to functions</a:t>
            </a:r>
            <a:endParaRPr b="0" lang="en-US" sz="4500" spc="-1" strike="noStrike">
              <a:latin typeface="Arial"/>
            </a:endParaRPr>
          </a:p>
        </p:txBody>
      </p:sp>
      <p:sp>
        <p:nvSpPr>
          <p:cNvPr id="217" name="CustomShape 2"/>
          <p:cNvSpPr/>
          <p:nvPr/>
        </p:nvSpPr>
        <p:spPr>
          <a:xfrm>
            <a:off x="11825280" y="661032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08BD2156-638A-429E-B8E8-FE3EDB337B47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13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Passing 2D arrays to functions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219" name="CustomShape 2"/>
          <p:cNvSpPr/>
          <p:nvPr/>
        </p:nvSpPr>
        <p:spPr>
          <a:xfrm>
            <a:off x="630000" y="1412280"/>
            <a:ext cx="11550960" cy="5311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Similar to that for 1D arrays.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15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The array contents are </a:t>
            </a:r>
            <a:r>
              <a:rPr b="1" lang="en-US" sz="2400" spc="-1" strike="noStrike">
                <a:solidFill>
                  <a:srgbClr val="ff0000"/>
                </a:solidFill>
                <a:latin typeface="Arial Narrow"/>
                <a:ea typeface="Arial Narrow"/>
              </a:rPr>
              <a:t>not</a:t>
            </a: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 copied into the function.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79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Rather, the address of the first element is passed.</a:t>
            </a: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For calculating the address of an element in a 2D array, the function needs: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15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The starting address of the array in memory (say, </a:t>
            </a:r>
            <a:r>
              <a:rPr b="1" lang="en-US" sz="2400" spc="-1" strike="noStrike">
                <a:solidFill>
                  <a:srgbClr val="800000"/>
                </a:solidFill>
                <a:latin typeface="Arial Narrow"/>
                <a:ea typeface="Arial Narrow"/>
              </a:rPr>
              <a:t>x</a:t>
            </a: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)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79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Number of bytes per element (say, </a:t>
            </a:r>
            <a:r>
              <a:rPr b="1" lang="en-US" sz="2400" spc="-1" strike="noStrike">
                <a:solidFill>
                  <a:srgbClr val="800000"/>
                </a:solidFill>
                <a:latin typeface="Arial Narrow"/>
                <a:ea typeface="Arial Narrow"/>
              </a:rPr>
              <a:t>k</a:t>
            </a: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)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79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Number of columns in the array, i.e., the size of each row (say, </a:t>
            </a:r>
            <a:r>
              <a:rPr b="1" lang="en-US" sz="2400" spc="-1" strike="noStrike">
                <a:solidFill>
                  <a:srgbClr val="800000"/>
                </a:solidFill>
                <a:latin typeface="Arial Narrow"/>
                <a:ea typeface="Arial Narrow"/>
              </a:rPr>
              <a:t>c</a:t>
            </a: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)</a:t>
            </a: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above three pieces of information must be known to the function.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220" name="CustomShape 3"/>
          <p:cNvSpPr/>
          <p:nvPr/>
        </p:nvSpPr>
        <p:spPr>
          <a:xfrm>
            <a:off x="8215920" y="3874320"/>
            <a:ext cx="3801600" cy="76068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Courier New"/>
                <a:ea typeface="Courier New"/>
              </a:rPr>
              <a:t>a[i][j]</a:t>
            </a:r>
            <a:r>
              <a:rPr b="0" lang="en-US" sz="2200" spc="-1" strike="noStrike">
                <a:solidFill>
                  <a:srgbClr val="000000"/>
                </a:solidFill>
                <a:latin typeface="Arial"/>
                <a:ea typeface="Arial"/>
              </a:rPr>
              <a:t>  </a:t>
            </a: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is located at memory address</a:t>
            </a:r>
            <a:r>
              <a:rPr b="0" lang="en-US" sz="2200" spc="-1" strike="noStrike">
                <a:solidFill>
                  <a:srgbClr val="000000"/>
                </a:solidFill>
                <a:latin typeface="Arial"/>
                <a:ea typeface="Arial"/>
              </a:rPr>
              <a:t>  </a:t>
            </a:r>
            <a:r>
              <a:rPr b="0" lang="en-US" sz="2200" spc="-1" strike="noStrike">
                <a:solidFill>
                  <a:srgbClr val="800000"/>
                </a:solidFill>
                <a:latin typeface="Arial"/>
                <a:ea typeface="Arial"/>
              </a:rPr>
              <a:t>x + (i * c + j) * k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221" name="CustomShape 4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5882109F-0801-459B-8E3E-0009E901658E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14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23" name="CustomShape 2"/>
          <p:cNvSpPr/>
          <p:nvPr/>
        </p:nvSpPr>
        <p:spPr>
          <a:xfrm>
            <a:off x="832680" y="2221200"/>
            <a:ext cx="4561560" cy="256464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6120" rIns="96120" tIns="47880" bIns="4788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main()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 a[15][25],  b[15][25];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…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…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add (a, b, 15, 25);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…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…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24" name="CustomShape 3"/>
          <p:cNvSpPr/>
          <p:nvPr/>
        </p:nvSpPr>
        <p:spPr>
          <a:xfrm>
            <a:off x="6011640" y="1568160"/>
            <a:ext cx="5770800" cy="146736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6120" rIns="96120" tIns="47880" bIns="4788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void  add (</a:t>
            </a:r>
            <a:r>
              <a:rPr b="1" lang="en-US" sz="1800" spc="-1" strike="noStrike">
                <a:solidFill>
                  <a:srgbClr val="ff0000"/>
                </a:solidFill>
                <a:latin typeface="Courier New"/>
                <a:ea typeface="Courier New"/>
              </a:rPr>
              <a:t>int x[][25], int y[][25],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0000"/>
                </a:solidFill>
                <a:latin typeface="Courier New"/>
                <a:ea typeface="Courier New"/>
              </a:rPr>
              <a:t>                    </a:t>
            </a:r>
            <a:r>
              <a:rPr b="1" lang="en-US" sz="1800" spc="-1" strike="noStrike">
                <a:solidFill>
                  <a:srgbClr val="ff0000"/>
                </a:solidFill>
                <a:latin typeface="Courier New"/>
                <a:ea typeface="Courier New"/>
              </a:rPr>
              <a:t>int rows, int cols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25" name="CustomShape 4"/>
          <p:cNvSpPr/>
          <p:nvPr/>
        </p:nvSpPr>
        <p:spPr>
          <a:xfrm>
            <a:off x="6663600" y="4689360"/>
            <a:ext cx="4806000" cy="1787040"/>
          </a:xfrm>
          <a:prstGeom prst="rect">
            <a:avLst/>
          </a:prstGeom>
          <a:solidFill>
            <a:srgbClr val="ccffcc"/>
          </a:solidFill>
          <a:ln w="1260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6120" rIns="96120" tIns="47880" bIns="4788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We can also write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142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int  x[15][25], y[15][25];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142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first dimension is ignored. But the second dimension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must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be given.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226" name="CustomShape 5"/>
          <p:cNvSpPr/>
          <p:nvPr/>
        </p:nvSpPr>
        <p:spPr>
          <a:xfrm rot="10800000">
            <a:off x="8406720" y="2294640"/>
            <a:ext cx="289440" cy="23220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9360">
            <a:solidFill>
              <a:schemeClr val="dk1"/>
            </a:solidFill>
            <a:round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227" name="CustomShape 6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12FFF73D-8432-428D-9276-7BA8982B11C4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15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CustomShape 1"/>
          <p:cNvSpPr/>
          <p:nvPr/>
        </p:nvSpPr>
        <p:spPr>
          <a:xfrm>
            <a:off x="618840" y="0"/>
            <a:ext cx="8819640" cy="1077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809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Example: Matrix addition with functions</a:t>
            </a:r>
            <a:endParaRPr b="0" lang="en-US" sz="3809" spc="-1" strike="noStrike">
              <a:latin typeface="Arial"/>
            </a:endParaRPr>
          </a:p>
        </p:txBody>
      </p:sp>
      <p:sp>
        <p:nvSpPr>
          <p:cNvPr id="229" name="CustomShape 2"/>
          <p:cNvSpPr/>
          <p:nvPr/>
        </p:nvSpPr>
        <p:spPr>
          <a:xfrm>
            <a:off x="1256040" y="4388400"/>
            <a:ext cx="10074960" cy="245700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6120" rIns="96120" tIns="47880" bIns="47880">
            <a:spAutoFit/>
          </a:bodyPr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void AddMatrix (int A[][100], int B[][100], int C[][100], int x, int y)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i, j;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i&lt;x; i++)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(j=0; j&lt;y; j++)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C[i][j] = A[i][j] + B[i][j];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30" name="CustomShape 3"/>
          <p:cNvSpPr/>
          <p:nvPr/>
        </p:nvSpPr>
        <p:spPr>
          <a:xfrm>
            <a:off x="2235960" y="1557360"/>
            <a:ext cx="6625080" cy="248940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25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void ReadMatrix (int A[][100], int x, int y)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5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5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i, j;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5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i&lt;x; i++)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5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(j=0; j&lt;y; j++)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5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 (“%d”, &amp;A[i][j]);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5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31" name="CustomShape 4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B61C7DF1-AE89-409E-8482-90E1E0BE75AD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16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CustomShape 1"/>
          <p:cNvSpPr/>
          <p:nvPr/>
        </p:nvSpPr>
        <p:spPr>
          <a:xfrm>
            <a:off x="691560" y="224640"/>
            <a:ext cx="8641440" cy="831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570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Example: Matrix addition</a:t>
            </a:r>
            <a:endParaRPr b="0" lang="en-US" sz="4570" spc="-1" strike="noStrike">
              <a:latin typeface="Arial"/>
            </a:endParaRPr>
          </a:p>
        </p:txBody>
      </p:sp>
      <p:sp>
        <p:nvSpPr>
          <p:cNvPr id="233" name="CustomShape 2"/>
          <p:cNvSpPr/>
          <p:nvPr/>
        </p:nvSpPr>
        <p:spPr>
          <a:xfrm>
            <a:off x="7435440" y="1418760"/>
            <a:ext cx="4911480" cy="508932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6120" rIns="96120" tIns="47880" bIns="47880">
            <a:spAutoFit/>
          </a:bodyPr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main()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 a[100][100], b[100][100],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c[100][100], p, q, m, n;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 (“%d%d”, &amp;m, &amp;n);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ReadMatrix(a, m, 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ReadMatrix(b, m, 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AddMatrix(a, b, c, m, 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PrintMatrix(c, m, 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return 0;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34" name="CustomShape 3"/>
          <p:cNvSpPr/>
          <p:nvPr/>
        </p:nvSpPr>
        <p:spPr>
          <a:xfrm>
            <a:off x="691560" y="2111040"/>
            <a:ext cx="6561000" cy="370980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void PrintMatrix (int A[][100], int x, int y)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i, j;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 (“\n”);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i&lt;x; i++)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(j=0; j&lt;y; j++)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 (“ %5d”, A[i][j]);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printf(“\n”);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35" name="CustomShape 4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1A6ED30E-4351-4343-91E2-45FFCDA2E50F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17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Example: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237" name="CustomShape 2"/>
          <p:cNvSpPr/>
          <p:nvPr/>
        </p:nvSpPr>
        <p:spPr>
          <a:xfrm>
            <a:off x="504000" y="1049040"/>
            <a:ext cx="5634000" cy="598104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#include  &lt;stdio.h&gt;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main() 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 a[15][25], b[15][25], c[15][25];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m, n;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 (“%d %d”, &amp;m, &amp;n);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(p=0; p&lt;m; p++)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 (q=0; q&lt;n; q++) 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 (“%d”, &amp;a[p][q]);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(p=0; p&lt;m; p++)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(q=0; q&lt;n; q++) 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scanf (“%d”, &amp;b[p][q]);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0000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ff0000"/>
                </a:solidFill>
                <a:latin typeface="Courier New"/>
                <a:ea typeface="Courier New"/>
              </a:rPr>
              <a:t>add (a, b, m, n, c);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(p=0; p&lt;m; p++)  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 (q=0; q&lt;n; q++)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printf(“%f   ”, c[p][q]);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printf(“\n”);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38" name="CustomShape 3"/>
          <p:cNvSpPr/>
          <p:nvPr/>
        </p:nvSpPr>
        <p:spPr>
          <a:xfrm>
            <a:off x="6251400" y="109440"/>
            <a:ext cx="6068520" cy="274500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void add (int x[][</a:t>
            </a:r>
            <a:r>
              <a:rPr b="1" lang="en-US" sz="1800" spc="-1" strike="noStrike">
                <a:solidFill>
                  <a:srgbClr val="ff0000"/>
                </a:solidFill>
                <a:latin typeface="Courier New"/>
                <a:ea typeface="Courier New"/>
              </a:rPr>
              <a:t>25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], int y[][</a:t>
            </a:r>
            <a:r>
              <a:rPr b="1" lang="en-US" sz="1800" spc="-1" strike="noStrike">
                <a:solidFill>
                  <a:srgbClr val="ff0000"/>
                </a:solidFill>
                <a:latin typeface="Courier New"/>
                <a:ea typeface="Courier New"/>
              </a:rPr>
              <a:t>25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], int m,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n, int z[][</a:t>
            </a:r>
            <a:r>
              <a:rPr b="1" lang="en-US" sz="1800" spc="-1" strike="noStrike">
                <a:solidFill>
                  <a:srgbClr val="ff0000"/>
                </a:solidFill>
                <a:latin typeface="Courier New"/>
                <a:ea typeface="Courier New"/>
              </a:rPr>
              <a:t>25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])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p, q;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(p=0; p&lt;m; p++)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(q=0; q&lt;n; q++)  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z[p][q] = x[p][q] + y[p][q];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2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39" name="CustomShape 4"/>
          <p:cNvSpPr/>
          <p:nvPr/>
        </p:nvSpPr>
        <p:spPr>
          <a:xfrm>
            <a:off x="6910560" y="3296880"/>
            <a:ext cx="5409360" cy="2803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Note that the number of columns has to be fixed in the function definition.</a:t>
            </a:r>
            <a:endParaRPr b="0" lang="en-US" sz="24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601"/>
              </a:spcBef>
              <a:buClr>
                <a:srgbClr val="ff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ff0000"/>
                </a:solidFill>
                <a:latin typeface="Arial Narrow"/>
                <a:ea typeface="Arial Narrow"/>
              </a:rPr>
              <a:t>There is no difference between</a:t>
            </a: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ff0000"/>
                </a:solidFill>
                <a:latin typeface="Arial Narrow"/>
                <a:ea typeface="Arial Narrow"/>
              </a:rPr>
              <a:t>      </a:t>
            </a: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void add( int x[ ][25], … ) </a:t>
            </a:r>
            <a:r>
              <a:rPr b="1" lang="en-US" sz="2400" spc="-1" strike="noStrike">
                <a:solidFill>
                  <a:srgbClr val="ff0000"/>
                </a:solidFill>
                <a:latin typeface="Arial Narrow"/>
                <a:ea typeface="Arial Narrow"/>
              </a:rPr>
              <a:t>and </a:t>
            </a: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ff0000"/>
                </a:solidFill>
                <a:latin typeface="Arial Narrow"/>
                <a:ea typeface="Arial Narrow"/>
              </a:rPr>
              <a:t>      </a:t>
            </a: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void add( int x[15][25], … )</a:t>
            </a:r>
            <a:endParaRPr b="0" lang="en-US" sz="24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601"/>
              </a:spcBef>
              <a:buClr>
                <a:srgbClr val="ff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ff0000"/>
                </a:solidFill>
                <a:latin typeface="Arial Narrow"/>
                <a:ea typeface="Arial Narrow"/>
              </a:rPr>
              <a:t>Specifying the first dimension is not necessary, but not a mistake.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240" name="CustomShape 5"/>
          <p:cNvSpPr/>
          <p:nvPr/>
        </p:nvSpPr>
        <p:spPr>
          <a:xfrm>
            <a:off x="6681960" y="3132360"/>
            <a:ext cx="360" cy="28044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241" name="CustomShape 6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C4246FCC-6BD0-4184-932B-D18606BC4FDF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17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Example: Transpose of a matrix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43" name="CustomShape 2"/>
          <p:cNvSpPr/>
          <p:nvPr/>
        </p:nvSpPr>
        <p:spPr>
          <a:xfrm>
            <a:off x="876240" y="1381680"/>
            <a:ext cx="5142240" cy="412236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#include &lt;stdio.h&gt;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void transpose (int x[][3], int n)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int  p, q, t;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(p=0; p&lt;n; p++)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(q=0; q&lt;n; q++)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t = x[p][q];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x[p][q] = x[q][p];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x[q][p] = t;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1890" spc="-1" strike="noStrike">
              <a:latin typeface="Arial"/>
            </a:endParaRPr>
          </a:p>
        </p:txBody>
      </p:sp>
      <p:sp>
        <p:nvSpPr>
          <p:cNvPr id="244" name="CustomShape 3"/>
          <p:cNvSpPr/>
          <p:nvPr/>
        </p:nvSpPr>
        <p:spPr>
          <a:xfrm>
            <a:off x="6260040" y="1382040"/>
            <a:ext cx="5261400" cy="498564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main()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int a[3][3], p, q;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(p=0; p&lt;3; p++)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(q=0; q&lt;3; q++)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scanf (”%d”, &amp;a[p][q]);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c0000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c00000"/>
                </a:solidFill>
                <a:latin typeface="Courier New"/>
                <a:ea typeface="Courier New"/>
              </a:rPr>
              <a:t>transpose (a, 3);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(p=0; p&lt;3; p++)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(q=0; q&lt;3; q++)</a:t>
            </a:r>
            <a:endParaRPr b="0" lang="en-US" sz="1890" spc="-1" strike="noStrike">
              <a:latin typeface="Arial"/>
            </a:endParaRPr>
          </a:p>
          <a:p>
            <a:pPr marL="514440"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	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printf (”%d  ”, a[p][q]);</a:t>
            </a:r>
            <a:endParaRPr b="0" lang="en-US" sz="1890" spc="-1" strike="noStrike">
              <a:latin typeface="Arial"/>
            </a:endParaRPr>
          </a:p>
          <a:p>
            <a:pPr marL="514440"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printf (“\n”);</a:t>
            </a:r>
            <a:endParaRPr b="0" lang="en-US" sz="1890" spc="-1" strike="noStrike">
              <a:latin typeface="Arial"/>
            </a:endParaRPr>
          </a:p>
          <a:p>
            <a:pPr marL="514440"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1890" spc="-1" strike="noStrike">
              <a:latin typeface="Arial"/>
            </a:endParaRPr>
          </a:p>
        </p:txBody>
      </p:sp>
      <p:sp>
        <p:nvSpPr>
          <p:cNvPr id="245" name="CustomShape 4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BF930EB3-9002-414E-B432-2AC63E62B3B3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19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CustomShape 1"/>
          <p:cNvSpPr/>
          <p:nvPr/>
        </p:nvSpPr>
        <p:spPr>
          <a:xfrm>
            <a:off x="509760" y="44604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TwoDimensional Arrays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141" name="CustomShape 2"/>
          <p:cNvSpPr/>
          <p:nvPr/>
        </p:nvSpPr>
        <p:spPr>
          <a:xfrm>
            <a:off x="630000" y="1467000"/>
            <a:ext cx="11550600" cy="4964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We have seen that a oneDimensional array can store a </a:t>
            </a:r>
            <a:r>
              <a:rPr b="1" lang="en-US" sz="2400" spc="-1" strike="noStrike" u="sng">
                <a:solidFill>
                  <a:srgbClr val="000000"/>
                </a:solidFill>
                <a:uFillTx/>
                <a:latin typeface="Arial Narrow"/>
                <a:ea typeface="Arial Narrow"/>
              </a:rPr>
              <a:t>list</a:t>
            </a: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 of values.</a:t>
            </a: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Many applications require us to store a </a:t>
            </a:r>
            <a:r>
              <a:rPr b="1" lang="en-US" sz="2400" spc="-1" strike="noStrike" u="sng">
                <a:solidFill>
                  <a:srgbClr val="ff0000"/>
                </a:solidFill>
                <a:uFillTx/>
                <a:latin typeface="Arial Narrow"/>
                <a:ea typeface="Arial Narrow"/>
              </a:rPr>
              <a:t>table</a:t>
            </a: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 of values – implemented as a </a:t>
            </a:r>
            <a:r>
              <a:rPr b="1" lang="en-US" sz="2400" spc="-1" strike="noStrike" u="sng">
                <a:solidFill>
                  <a:srgbClr val="000000"/>
                </a:solidFill>
                <a:uFillTx/>
                <a:latin typeface="Arial Narrow"/>
                <a:ea typeface="Arial Narrow"/>
              </a:rPr>
              <a:t>2D array</a:t>
            </a: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.</a:t>
            </a:r>
            <a:endParaRPr b="0" lang="en-US" sz="2400" spc="-1" strike="noStrike">
              <a:latin typeface="Arial"/>
            </a:endParaRPr>
          </a:p>
        </p:txBody>
      </p:sp>
      <p:graphicFrame>
        <p:nvGraphicFramePr>
          <p:cNvPr id="142" name="Table 3"/>
          <p:cNvGraphicFramePr/>
          <p:nvPr/>
        </p:nvGraphicFramePr>
        <p:xfrm>
          <a:off x="2415240" y="4080600"/>
          <a:ext cx="8400240" cy="1919520"/>
        </p:xfrm>
        <a:graphic>
          <a:graphicData uri="http://schemas.openxmlformats.org/drawingml/2006/table">
            <a:tbl>
              <a:tblPr/>
              <a:tblGrid>
                <a:gridCol w="1680120"/>
                <a:gridCol w="1680120"/>
                <a:gridCol w="1680120"/>
                <a:gridCol w="1680120"/>
                <a:gridCol w="1680120"/>
              </a:tblGrid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82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90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65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76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68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72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88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74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76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8024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50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65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68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40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43" name="CustomShape 4"/>
          <p:cNvSpPr/>
          <p:nvPr/>
        </p:nvSpPr>
        <p:spPr>
          <a:xfrm>
            <a:off x="735120" y="416052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Student 1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44" name="CustomShape 5"/>
          <p:cNvSpPr/>
          <p:nvPr/>
        </p:nvSpPr>
        <p:spPr>
          <a:xfrm>
            <a:off x="735120" y="464076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Student 2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45" name="CustomShape 6"/>
          <p:cNvSpPr/>
          <p:nvPr/>
        </p:nvSpPr>
        <p:spPr>
          <a:xfrm>
            <a:off x="735120" y="512064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Student 3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46" name="CustomShape 7"/>
          <p:cNvSpPr/>
          <p:nvPr/>
        </p:nvSpPr>
        <p:spPr>
          <a:xfrm>
            <a:off x="735120" y="560088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Student 4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47" name="CustomShape 8"/>
          <p:cNvSpPr/>
          <p:nvPr/>
        </p:nvSpPr>
        <p:spPr>
          <a:xfrm>
            <a:off x="2520360" y="368064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1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48" name="CustomShape 9"/>
          <p:cNvSpPr/>
          <p:nvPr/>
        </p:nvSpPr>
        <p:spPr>
          <a:xfrm>
            <a:off x="4095360" y="368064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2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49" name="CustomShape 10"/>
          <p:cNvSpPr/>
          <p:nvPr/>
        </p:nvSpPr>
        <p:spPr>
          <a:xfrm>
            <a:off x="5775840" y="368064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3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50" name="CustomShape 11"/>
          <p:cNvSpPr/>
          <p:nvPr/>
        </p:nvSpPr>
        <p:spPr>
          <a:xfrm>
            <a:off x="7455960" y="368064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4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51" name="CustomShape 12"/>
          <p:cNvSpPr/>
          <p:nvPr/>
        </p:nvSpPr>
        <p:spPr>
          <a:xfrm>
            <a:off x="9136080" y="368064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5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52" name="CustomShape 13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650D3FD3-3154-402D-83EB-A04E62FA2249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Example: Transpose of a matrix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47" name="CustomShape 2"/>
          <p:cNvSpPr/>
          <p:nvPr/>
        </p:nvSpPr>
        <p:spPr>
          <a:xfrm>
            <a:off x="876240" y="1381680"/>
            <a:ext cx="5142240" cy="412236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#include &lt;stdio.h&gt;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void transpose (int x[][3], int n)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int  p, q, t;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(p=0; p&lt;n; p++)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(q=0; q&lt;n; q++)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t = x[p][q];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x[p][q] = x[q][p];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x[q][p] = t;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1890" spc="-1" strike="noStrike">
              <a:latin typeface="Arial"/>
            </a:endParaRPr>
          </a:p>
        </p:txBody>
      </p:sp>
      <p:sp>
        <p:nvSpPr>
          <p:cNvPr id="248" name="CustomShape 3"/>
          <p:cNvSpPr/>
          <p:nvPr/>
        </p:nvSpPr>
        <p:spPr>
          <a:xfrm>
            <a:off x="871920" y="5695920"/>
            <a:ext cx="4744800" cy="821160"/>
          </a:xfrm>
          <a:prstGeom prst="rect">
            <a:avLst/>
          </a:prstGeom>
          <a:solidFill>
            <a:srgbClr val="f3f3ef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ff0000"/>
                </a:solidFill>
                <a:latin typeface="Arial Narrow"/>
                <a:ea typeface="Arial Narrow"/>
              </a:rPr>
              <a:t>This transpose function is wrong. Why?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249" name="CustomShape 4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3614E3F4-DDB4-49EB-B9E8-03DEFCC3754E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20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250" name="CustomShape 5"/>
          <p:cNvSpPr/>
          <p:nvPr/>
        </p:nvSpPr>
        <p:spPr>
          <a:xfrm>
            <a:off x="6260040" y="1382040"/>
            <a:ext cx="5261400" cy="498564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main()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int a[3][3], p, q;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(p=0; p&lt;3; p++)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(q=0; q&lt;3; q++)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scanf (”%d”, &amp;a[p][q]);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c0000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c00000"/>
                </a:solidFill>
                <a:latin typeface="Courier New"/>
                <a:ea typeface="Courier New"/>
              </a:rPr>
              <a:t>transpose (a, 3);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(p=0; p&lt;3; p++)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(q=0; q&lt;3; q++)</a:t>
            </a:r>
            <a:endParaRPr b="0" lang="en-US" sz="1890" spc="-1" strike="noStrike">
              <a:latin typeface="Arial"/>
            </a:endParaRPr>
          </a:p>
          <a:p>
            <a:pPr marL="514440"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	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printf (”%d  ”, a[p][q]);</a:t>
            </a:r>
            <a:endParaRPr b="0" lang="en-US" sz="1890" spc="-1" strike="noStrike">
              <a:latin typeface="Arial"/>
            </a:endParaRPr>
          </a:p>
          <a:p>
            <a:pPr marL="514440"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printf (“\n”);</a:t>
            </a:r>
            <a:endParaRPr b="0" lang="en-US" sz="1890" spc="-1" strike="noStrike">
              <a:latin typeface="Arial"/>
            </a:endParaRPr>
          </a:p>
          <a:p>
            <a:pPr marL="514440"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189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  </a:t>
            </a:r>
            <a:r>
              <a:rPr b="1" lang="en-US" sz="189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189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The Correct Version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52" name="CustomShape 2"/>
          <p:cNvSpPr/>
          <p:nvPr/>
        </p:nvSpPr>
        <p:spPr>
          <a:xfrm>
            <a:off x="775080" y="1338120"/>
            <a:ext cx="5791680" cy="393084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void transpose (int x[][3], int n)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   </a:t>
            </a: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int  p, q, t;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   </a:t>
            </a: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for (p = 0; p &lt; n; p++)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</a:t>
            </a: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for  (</a:t>
            </a:r>
            <a:r>
              <a:rPr b="1" lang="en-US" sz="2100" spc="-1" strike="noStrike">
                <a:solidFill>
                  <a:srgbClr val="ff0000"/>
                </a:solidFill>
                <a:latin typeface="Courier New"/>
                <a:ea typeface="Courier New"/>
              </a:rPr>
              <a:t>q = p</a:t>
            </a: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; q &lt; n; q++)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</a:t>
            </a: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{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  </a:t>
            </a: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t = x[p][q];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  </a:t>
            </a: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x[p][q] = x[q][p];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    </a:t>
            </a: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x[q][p] = t;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     </a:t>
            </a: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100" spc="-1" strike="noStrike">
                <a:solidFill>
                  <a:srgbClr val="002060"/>
                </a:solidFill>
                <a:latin typeface="Courier New"/>
                <a:ea typeface="Courier New"/>
              </a:rPr>
              <a:t>}</a:t>
            </a:r>
            <a:endParaRPr b="0" lang="en-US" sz="2100" spc="-1" strike="noStrike">
              <a:latin typeface="Arial"/>
            </a:endParaRPr>
          </a:p>
        </p:txBody>
      </p:sp>
      <p:sp>
        <p:nvSpPr>
          <p:cNvPr id="253" name="CustomShape 3"/>
          <p:cNvSpPr/>
          <p:nvPr/>
        </p:nvSpPr>
        <p:spPr>
          <a:xfrm>
            <a:off x="7421040" y="1680120"/>
            <a:ext cx="3199680" cy="15620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520" spc="-1" strike="noStrike">
                <a:solidFill>
                  <a:srgbClr val="000000"/>
                </a:solidFill>
                <a:latin typeface="Arial"/>
                <a:ea typeface="Arial"/>
              </a:rPr>
              <a:t>10   20   30</a:t>
            </a:r>
            <a:endParaRPr b="0" lang="en-US" sz="252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261"/>
              </a:spcBef>
              <a:tabLst>
                <a:tab algn="l" pos="0"/>
              </a:tabLst>
            </a:pPr>
            <a:r>
              <a:rPr b="1" lang="en-US" sz="2520" spc="-1" strike="noStrike">
                <a:solidFill>
                  <a:srgbClr val="000000"/>
                </a:solidFill>
                <a:latin typeface="Arial"/>
                <a:ea typeface="Arial"/>
              </a:rPr>
              <a:t>40   50   60</a:t>
            </a:r>
            <a:endParaRPr b="0" lang="en-US" sz="2520" spc="-1" strike="noStrike">
              <a:latin typeface="Arial"/>
            </a:endParaRPr>
          </a:p>
          <a:p>
            <a:pPr marL="457200" indent="-456480">
              <a:lnSpc>
                <a:spcPct val="100000"/>
              </a:lnSpc>
              <a:spcBef>
                <a:spcPts val="1261"/>
              </a:spcBef>
              <a:tabLst>
                <a:tab algn="l" pos="0"/>
              </a:tabLst>
            </a:pPr>
            <a:r>
              <a:rPr b="1" lang="en-US" sz="2520" spc="-1" strike="noStrike">
                <a:solidFill>
                  <a:srgbClr val="000000"/>
                </a:solidFill>
                <a:latin typeface="Arial"/>
                <a:ea typeface="Arial"/>
              </a:rPr>
              <a:t>70   80   90</a:t>
            </a:r>
            <a:endParaRPr b="0" lang="en-US" sz="2520" spc="-1" strike="noStrike">
              <a:latin typeface="Arial"/>
            </a:endParaRPr>
          </a:p>
        </p:txBody>
      </p:sp>
      <p:sp>
        <p:nvSpPr>
          <p:cNvPr id="254" name="CustomShape 4"/>
          <p:cNvSpPr/>
          <p:nvPr/>
        </p:nvSpPr>
        <p:spPr>
          <a:xfrm>
            <a:off x="7421040" y="4320720"/>
            <a:ext cx="3199680" cy="15620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520" spc="-1" strike="noStrike">
                <a:solidFill>
                  <a:srgbClr val="000000"/>
                </a:solidFill>
                <a:latin typeface="Arial"/>
                <a:ea typeface="Arial"/>
              </a:rPr>
              <a:t>10   40   70</a:t>
            </a:r>
            <a:endParaRPr b="0" lang="en-US" sz="252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261"/>
              </a:spcBef>
              <a:tabLst>
                <a:tab algn="l" pos="0"/>
              </a:tabLst>
            </a:pPr>
            <a:r>
              <a:rPr b="1" lang="en-US" sz="2520" spc="-1" strike="noStrike">
                <a:solidFill>
                  <a:srgbClr val="000000"/>
                </a:solidFill>
                <a:latin typeface="Arial"/>
                <a:ea typeface="Arial"/>
              </a:rPr>
              <a:t>20   50   80</a:t>
            </a:r>
            <a:endParaRPr b="0" lang="en-US" sz="2520" spc="-1" strike="noStrike">
              <a:latin typeface="Arial"/>
            </a:endParaRPr>
          </a:p>
          <a:p>
            <a:pPr marL="457200" indent="-456480">
              <a:lnSpc>
                <a:spcPct val="100000"/>
              </a:lnSpc>
              <a:spcBef>
                <a:spcPts val="1261"/>
              </a:spcBef>
              <a:tabLst>
                <a:tab algn="l" pos="0"/>
              </a:tabLst>
            </a:pPr>
            <a:r>
              <a:rPr b="1" lang="en-US" sz="2520" spc="-1" strike="noStrike">
                <a:solidFill>
                  <a:srgbClr val="000000"/>
                </a:solidFill>
                <a:latin typeface="Arial"/>
                <a:ea typeface="Arial"/>
              </a:rPr>
              <a:t>30   60   90</a:t>
            </a:r>
            <a:endParaRPr b="0" lang="en-US" sz="2520" spc="-1" strike="noStrike">
              <a:latin typeface="Arial"/>
            </a:endParaRPr>
          </a:p>
        </p:txBody>
      </p:sp>
      <p:sp>
        <p:nvSpPr>
          <p:cNvPr id="255" name="CustomShape 5"/>
          <p:cNvSpPr/>
          <p:nvPr/>
        </p:nvSpPr>
        <p:spPr>
          <a:xfrm>
            <a:off x="7980840" y="3440520"/>
            <a:ext cx="399240" cy="799560"/>
          </a:xfrm>
          <a:prstGeom prst="downArrow">
            <a:avLst>
              <a:gd name="adj1" fmla="val 50000"/>
              <a:gd name="adj2" fmla="val 50000"/>
            </a:avLst>
          </a:prstGeom>
          <a:solidFill>
            <a:srgbClr val="ccffff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</p:sp>
      <p:sp>
        <p:nvSpPr>
          <p:cNvPr id="256" name="CustomShape 6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1662FFE2-4D6D-42AE-82AC-1E53E959E9F8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21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257" name="CustomShape 7"/>
          <p:cNvSpPr/>
          <p:nvPr/>
        </p:nvSpPr>
        <p:spPr>
          <a:xfrm>
            <a:off x="919440" y="5750640"/>
            <a:ext cx="5647320" cy="533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You may start the inner loop with </a:t>
            </a:r>
            <a:r>
              <a:rPr b="1" lang="en-US" sz="2100" spc="-1" strike="noStrike">
                <a:solidFill>
                  <a:srgbClr val="c00000"/>
                </a:solidFill>
                <a:latin typeface="Courier New"/>
                <a:ea typeface="Courier New"/>
              </a:rPr>
              <a:t>q = p + 1</a:t>
            </a:r>
            <a:endParaRPr b="0" lang="en-US" sz="21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CustomShape 1"/>
          <p:cNvSpPr/>
          <p:nvPr/>
        </p:nvSpPr>
        <p:spPr>
          <a:xfrm>
            <a:off x="1728720" y="2080440"/>
            <a:ext cx="8561880" cy="719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259" name="CustomShape 2"/>
          <p:cNvSpPr/>
          <p:nvPr/>
        </p:nvSpPr>
        <p:spPr>
          <a:xfrm>
            <a:off x="11825280" y="6610320"/>
            <a:ext cx="608760" cy="380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70D61373-6AF0-4877-8777-07F583D34057}" type="slidenum">
              <a:rPr b="1" lang="en-US" sz="2300" spc="-1" strike="noStrike">
                <a:solidFill>
                  <a:srgbClr val="000000"/>
                </a:solidFill>
                <a:latin typeface="Arial"/>
                <a:ea typeface="Arial"/>
              </a:rPr>
              <a:t>21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260" name="TextShape 3"/>
          <p:cNvSpPr txBox="1"/>
          <p:nvPr/>
        </p:nvSpPr>
        <p:spPr>
          <a:xfrm>
            <a:off x="1737360" y="1097280"/>
            <a:ext cx="9692640" cy="5789160"/>
          </a:xfrm>
          <a:prstGeom prst="rect">
            <a:avLst/>
          </a:prstGeom>
          <a:noFill/>
          <a:ln>
            <a:noFill/>
          </a:ln>
        </p:spPr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3200" spc="-1" strike="noStrike">
                <a:solidFill>
                  <a:srgbClr val="000000"/>
                </a:solidFill>
                <a:latin typeface="Serif"/>
                <a:ea typeface="Arial Narrow"/>
              </a:rPr>
              <a:t>N</a:t>
            </a:r>
            <a:r>
              <a:rPr b="1" lang="en-US" sz="3200" spc="-1" strike="noStrike">
                <a:solidFill>
                  <a:srgbClr val="000000"/>
                </a:solidFill>
                <a:latin typeface="Serif"/>
                <a:ea typeface="Arial Narrow"/>
              </a:rPr>
              <a:t>o</a:t>
            </a:r>
            <a:r>
              <a:rPr b="1" lang="en-US" sz="3200" spc="-1" strike="noStrike">
                <a:solidFill>
                  <a:srgbClr val="000000"/>
                </a:solidFill>
                <a:latin typeface="Serif"/>
                <a:ea typeface="Arial Narrow"/>
              </a:rPr>
              <a:t>t</a:t>
            </a:r>
            <a:r>
              <a:rPr b="1" lang="en-US" sz="3200" spc="-1" strike="noStrike">
                <a:solidFill>
                  <a:srgbClr val="000000"/>
                </a:solidFill>
                <a:latin typeface="Serif"/>
                <a:ea typeface="Arial Narrow"/>
              </a:rPr>
              <a:t>e</a:t>
            </a:r>
            <a:endParaRPr b="0" lang="en-US" sz="3200" spc="-1" strike="noStrike">
              <a:latin typeface="Serif"/>
              <a:ea typeface="Noto Sans CJK SC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3200" spc="-1" strike="noStrike">
              <a:latin typeface="Serif"/>
              <a:ea typeface="Noto Sans CJK SC"/>
            </a:endParaRPr>
          </a:p>
          <a:p>
            <a:pPr marL="216000" indent="-216000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0"/>
              </a:tabLst>
            </a:pPr>
            <a:r>
              <a:rPr b="0" lang="en-US" sz="3200" spc="-1" strike="noStrike">
                <a:latin typeface="Serif"/>
                <a:ea typeface="Arial Narrow"/>
              </a:rPr>
              <a:t>W</a:t>
            </a:r>
            <a:r>
              <a:rPr b="0" lang="en-US" sz="3200" spc="-1" strike="noStrike">
                <a:latin typeface="Serif"/>
                <a:ea typeface="Arial Narrow"/>
              </a:rPr>
              <a:t>e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h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v</a:t>
            </a:r>
            <a:r>
              <a:rPr b="0" lang="en-US" sz="3200" spc="-1" strike="noStrike">
                <a:latin typeface="Serif"/>
                <a:ea typeface="Arial Narrow"/>
              </a:rPr>
              <a:t>e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d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n</a:t>
            </a:r>
            <a:r>
              <a:rPr b="0" lang="en-US" sz="3200" spc="-1" strike="noStrike">
                <a:latin typeface="Serif"/>
                <a:ea typeface="Arial Narrow"/>
              </a:rPr>
              <a:t>e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s</a:t>
            </a:r>
            <a:r>
              <a:rPr b="0" lang="en-US" sz="3200" spc="-1" strike="noStrike">
                <a:latin typeface="Serif"/>
                <a:ea typeface="Arial Narrow"/>
              </a:rPr>
              <a:t>t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t</a:t>
            </a:r>
            <a:r>
              <a:rPr b="0" lang="en-US" sz="3200" spc="-1" strike="noStrike">
                <a:latin typeface="Serif"/>
                <a:ea typeface="Arial Narrow"/>
              </a:rPr>
              <a:t>i</a:t>
            </a:r>
            <a:r>
              <a:rPr b="0" lang="en-US" sz="3200" spc="-1" strike="noStrike">
                <a:latin typeface="Serif"/>
                <a:ea typeface="Arial Narrow"/>
              </a:rPr>
              <a:t>c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c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t</a:t>
            </a:r>
            <a:r>
              <a:rPr b="0" lang="en-US" sz="3200" spc="-1" strike="noStrike">
                <a:latin typeface="Serif"/>
                <a:ea typeface="Arial Narrow"/>
              </a:rPr>
              <a:t>i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n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f </a:t>
            </a:r>
            <a:r>
              <a:rPr b="0" lang="en-US" sz="3200" spc="-1" strike="noStrike">
                <a:latin typeface="Serif"/>
                <a:ea typeface="Arial Narrow"/>
              </a:rPr>
              <a:t>1</a:t>
            </a:r>
            <a:r>
              <a:rPr b="0" lang="en-US" sz="3200" spc="-1" strike="noStrike">
                <a:latin typeface="Serif"/>
                <a:ea typeface="Arial Narrow"/>
              </a:rPr>
              <a:t>D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/ </a:t>
            </a:r>
            <a:r>
              <a:rPr b="0" lang="en-US" sz="3200" spc="-1" strike="noStrike">
                <a:latin typeface="Serif"/>
                <a:ea typeface="Arial Narrow"/>
              </a:rPr>
              <a:t>2</a:t>
            </a:r>
            <a:r>
              <a:rPr b="0" lang="en-US" sz="3200" spc="-1" strike="noStrike">
                <a:latin typeface="Serif"/>
                <a:ea typeface="Arial Narrow"/>
              </a:rPr>
              <a:t>D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r</a:t>
            </a:r>
            <a:r>
              <a:rPr b="0" lang="en-US" sz="3200" spc="-1" strike="noStrike">
                <a:latin typeface="Serif"/>
                <a:ea typeface="Arial Narrow"/>
              </a:rPr>
              <a:t>r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y</a:t>
            </a:r>
            <a:r>
              <a:rPr b="0" lang="en-US" sz="3200" spc="-1" strike="noStrike">
                <a:latin typeface="Serif"/>
                <a:ea typeface="Arial Narrow"/>
              </a:rPr>
              <a:t>s</a:t>
            </a:r>
            <a:r>
              <a:rPr b="0" lang="en-US" sz="3200" spc="-1" strike="noStrike">
                <a:latin typeface="Serif"/>
                <a:ea typeface="Arial Narrow"/>
              </a:rPr>
              <a:t>. </a:t>
            </a:r>
            <a:r>
              <a:rPr b="0" lang="en-US" sz="3200" spc="-1" strike="noStrike">
                <a:latin typeface="Serif"/>
                <a:ea typeface="Arial Narrow"/>
              </a:rPr>
              <a:t>D</a:t>
            </a:r>
            <a:r>
              <a:rPr b="0" lang="en-US" sz="3200" spc="-1" strike="noStrike">
                <a:latin typeface="Serif"/>
                <a:ea typeface="Arial Narrow"/>
              </a:rPr>
              <a:t>y</a:t>
            </a:r>
            <a:r>
              <a:rPr b="0" lang="en-US" sz="3200" spc="-1" strike="noStrike">
                <a:latin typeface="Serif"/>
                <a:ea typeface="Arial Narrow"/>
              </a:rPr>
              <a:t>n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m</a:t>
            </a:r>
            <a:r>
              <a:rPr b="0" lang="en-US" sz="3200" spc="-1" strike="noStrike">
                <a:latin typeface="Serif"/>
                <a:ea typeface="Arial Narrow"/>
              </a:rPr>
              <a:t>i</a:t>
            </a:r>
            <a:r>
              <a:rPr b="0" lang="en-US" sz="3200" spc="-1" strike="noStrike">
                <a:latin typeface="Serif"/>
                <a:ea typeface="Arial Narrow"/>
              </a:rPr>
              <a:t>c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c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t</a:t>
            </a:r>
            <a:r>
              <a:rPr b="0" lang="en-US" sz="3200" spc="-1" strike="noStrike">
                <a:latin typeface="Serif"/>
                <a:ea typeface="Arial Narrow"/>
              </a:rPr>
              <a:t>i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n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w</a:t>
            </a:r>
            <a:r>
              <a:rPr b="0" lang="en-US" sz="3200" spc="-1" strike="noStrike">
                <a:latin typeface="Serif"/>
                <a:ea typeface="Arial Narrow"/>
              </a:rPr>
              <a:t>i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l </a:t>
            </a:r>
            <a:r>
              <a:rPr b="0" lang="en-US" sz="3200" spc="-1" strike="noStrike">
                <a:latin typeface="Serif"/>
                <a:ea typeface="Arial Narrow"/>
              </a:rPr>
              <a:t>p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s</a:t>
            </a:r>
            <a:r>
              <a:rPr b="0" lang="en-US" sz="3200" spc="-1" strike="noStrike">
                <a:latin typeface="Serif"/>
                <a:ea typeface="Arial Narrow"/>
              </a:rPr>
              <a:t>s</a:t>
            </a:r>
            <a:r>
              <a:rPr b="0" lang="en-US" sz="3200" spc="-1" strike="noStrike">
                <a:latin typeface="Serif"/>
                <a:ea typeface="Arial Narrow"/>
              </a:rPr>
              <a:t>i</a:t>
            </a:r>
            <a:r>
              <a:rPr b="0" lang="en-US" sz="3200" spc="-1" strike="noStrike">
                <a:latin typeface="Serif"/>
                <a:ea typeface="Arial Narrow"/>
              </a:rPr>
              <a:t>b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y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b</a:t>
            </a:r>
            <a:r>
              <a:rPr b="0" lang="en-US" sz="3200" spc="-1" strike="noStrike">
                <a:latin typeface="Serif"/>
                <a:ea typeface="Arial Narrow"/>
              </a:rPr>
              <a:t>e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c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v</a:t>
            </a:r>
            <a:r>
              <a:rPr b="0" lang="en-US" sz="3200" spc="-1" strike="noStrike">
                <a:latin typeface="Serif"/>
                <a:ea typeface="Arial Narrow"/>
              </a:rPr>
              <a:t>e</a:t>
            </a:r>
            <a:r>
              <a:rPr b="0" lang="en-US" sz="3200" spc="-1" strike="noStrike">
                <a:latin typeface="Serif"/>
                <a:ea typeface="Arial Narrow"/>
              </a:rPr>
              <a:t>r</a:t>
            </a:r>
            <a:r>
              <a:rPr b="0" lang="en-US" sz="3200" spc="-1" strike="noStrike">
                <a:latin typeface="Serif"/>
                <a:ea typeface="Arial Narrow"/>
              </a:rPr>
              <a:t>e</a:t>
            </a:r>
            <a:r>
              <a:rPr b="0" lang="en-US" sz="3200" spc="-1" strike="noStrike">
                <a:latin typeface="Serif"/>
                <a:ea typeface="Arial Narrow"/>
              </a:rPr>
              <a:t>d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t</a:t>
            </a:r>
            <a:r>
              <a:rPr b="0" lang="en-US" sz="3200" spc="-1" strike="noStrike">
                <a:latin typeface="Serif"/>
                <a:ea typeface="Arial Narrow"/>
              </a:rPr>
              <a:t>e</a:t>
            </a:r>
            <a:r>
              <a:rPr b="0" lang="en-US" sz="3200" spc="-1" strike="noStrike">
                <a:latin typeface="Serif"/>
                <a:ea typeface="Arial Narrow"/>
              </a:rPr>
              <a:t>r</a:t>
            </a:r>
            <a:r>
              <a:rPr b="0" lang="en-US" sz="3200" spc="-1" strike="noStrike">
                <a:latin typeface="Serif"/>
                <a:ea typeface="Arial Narrow"/>
              </a:rPr>
              <a:t>. </a:t>
            </a:r>
            <a:endParaRPr b="0" lang="en-US" sz="3200" spc="-1" strike="noStrike">
              <a:latin typeface="Serif"/>
              <a:ea typeface="Noto Sans CJK SC"/>
            </a:endParaRPr>
          </a:p>
          <a:p>
            <a:pPr marL="216000" indent="-216000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0"/>
              </a:tabLst>
            </a:pPr>
            <a:endParaRPr b="0" lang="en-US" sz="3200" spc="-1" strike="noStrike">
              <a:latin typeface="Serif"/>
              <a:ea typeface="Noto Sans CJK SC"/>
            </a:endParaRPr>
          </a:p>
          <a:p>
            <a:pPr marL="216000" indent="-216000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0"/>
              </a:tabLst>
            </a:pPr>
            <a:r>
              <a:rPr b="0" lang="en-US" sz="3200" spc="-1" strike="noStrike">
                <a:latin typeface="Serif"/>
                <a:ea typeface="Noto Sans CJK SC"/>
              </a:rPr>
              <a:t>W</a:t>
            </a:r>
            <a:r>
              <a:rPr b="0" lang="en-US" sz="3200" spc="-1" strike="noStrike">
                <a:latin typeface="Serif"/>
                <a:ea typeface="Noto Sans CJK SC"/>
              </a:rPr>
              <a:t>e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h</a:t>
            </a:r>
            <a:r>
              <a:rPr b="0" lang="en-US" sz="3200" spc="-1" strike="noStrike">
                <a:latin typeface="Serif"/>
                <a:ea typeface="Noto Sans CJK SC"/>
              </a:rPr>
              <a:t>a</a:t>
            </a:r>
            <a:r>
              <a:rPr b="0" lang="en-US" sz="3200" spc="-1" strike="noStrike">
                <a:latin typeface="Serif"/>
                <a:ea typeface="Noto Sans CJK SC"/>
              </a:rPr>
              <a:t>v</a:t>
            </a:r>
            <a:r>
              <a:rPr b="0" lang="en-US" sz="3200" spc="-1" strike="noStrike">
                <a:latin typeface="Serif"/>
                <a:ea typeface="Noto Sans CJK SC"/>
              </a:rPr>
              <a:t>e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s</a:t>
            </a:r>
            <a:r>
              <a:rPr b="0" lang="en-US" sz="3200" spc="-1" strike="noStrike">
                <a:latin typeface="Serif"/>
                <a:ea typeface="Noto Sans CJK SC"/>
              </a:rPr>
              <a:t>t</a:t>
            </a:r>
            <a:r>
              <a:rPr b="0" lang="en-US" sz="3200" spc="-1" strike="noStrike">
                <a:latin typeface="Serif"/>
                <a:ea typeface="Noto Sans CJK SC"/>
              </a:rPr>
              <a:t>u</a:t>
            </a:r>
            <a:r>
              <a:rPr b="0" lang="en-US" sz="3200" spc="-1" strike="noStrike">
                <a:latin typeface="Serif"/>
                <a:ea typeface="Noto Sans CJK SC"/>
              </a:rPr>
              <a:t>d</a:t>
            </a:r>
            <a:r>
              <a:rPr b="0" lang="en-US" sz="3200" spc="-1" strike="noStrike">
                <a:latin typeface="Serif"/>
                <a:ea typeface="Noto Sans CJK SC"/>
              </a:rPr>
              <a:t>i</a:t>
            </a:r>
            <a:r>
              <a:rPr b="0" lang="en-US" sz="3200" spc="-1" strike="noStrike">
                <a:latin typeface="Serif"/>
                <a:ea typeface="Noto Sans CJK SC"/>
              </a:rPr>
              <a:t>e</a:t>
            </a:r>
            <a:r>
              <a:rPr b="0" lang="en-US" sz="3200" spc="-1" strike="noStrike">
                <a:latin typeface="Serif"/>
                <a:ea typeface="Noto Sans CJK SC"/>
              </a:rPr>
              <a:t>d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1</a:t>
            </a:r>
            <a:r>
              <a:rPr b="0" lang="en-US" sz="3200" spc="-1" strike="noStrike">
                <a:latin typeface="Serif"/>
                <a:ea typeface="Noto Sans CJK SC"/>
              </a:rPr>
              <a:t>D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a</a:t>
            </a:r>
            <a:r>
              <a:rPr b="0" lang="en-US" sz="3200" spc="-1" strike="noStrike">
                <a:latin typeface="Serif"/>
                <a:ea typeface="Noto Sans CJK SC"/>
              </a:rPr>
              <a:t>n</a:t>
            </a:r>
            <a:r>
              <a:rPr b="0" lang="en-US" sz="3200" spc="-1" strike="noStrike">
                <a:latin typeface="Serif"/>
                <a:ea typeface="Noto Sans CJK SC"/>
              </a:rPr>
              <a:t>d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2</a:t>
            </a:r>
            <a:r>
              <a:rPr b="0" lang="en-US" sz="3200" spc="-1" strike="noStrike">
                <a:latin typeface="Serif"/>
                <a:ea typeface="Noto Sans CJK SC"/>
              </a:rPr>
              <a:t>D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a</a:t>
            </a:r>
            <a:r>
              <a:rPr b="0" lang="en-US" sz="3200" spc="-1" strike="noStrike">
                <a:latin typeface="Serif"/>
                <a:ea typeface="Noto Sans CJK SC"/>
              </a:rPr>
              <a:t>r</a:t>
            </a:r>
            <a:r>
              <a:rPr b="0" lang="en-US" sz="3200" spc="-1" strike="noStrike">
                <a:latin typeface="Serif"/>
                <a:ea typeface="Noto Sans CJK SC"/>
              </a:rPr>
              <a:t>r</a:t>
            </a:r>
            <a:r>
              <a:rPr b="0" lang="en-US" sz="3200" spc="-1" strike="noStrike">
                <a:latin typeface="Serif"/>
                <a:ea typeface="Noto Sans CJK SC"/>
              </a:rPr>
              <a:t>a</a:t>
            </a:r>
            <a:r>
              <a:rPr b="0" lang="en-US" sz="3200" spc="-1" strike="noStrike">
                <a:latin typeface="Serif"/>
                <a:ea typeface="Noto Sans CJK SC"/>
              </a:rPr>
              <a:t>y</a:t>
            </a:r>
            <a:r>
              <a:rPr b="0" lang="en-US" sz="3200" spc="-1" strike="noStrike">
                <a:latin typeface="Serif"/>
                <a:ea typeface="Noto Sans CJK SC"/>
              </a:rPr>
              <a:t>s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n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y</a:t>
            </a:r>
            <a:r>
              <a:rPr b="0" lang="en-US" sz="3200" spc="-1" strike="noStrike">
                <a:latin typeface="Serif"/>
                <a:ea typeface="Noto Sans CJK SC"/>
              </a:rPr>
              <a:t>. </a:t>
            </a:r>
            <a:br/>
            <a:r>
              <a:rPr b="0" lang="en-US" sz="3200" spc="-1" strike="noStrike">
                <a:latin typeface="Serif"/>
                <a:ea typeface="Noto Sans CJK SC"/>
              </a:rPr>
              <a:t>C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a</a:t>
            </a:r>
            <a:r>
              <a:rPr b="0" lang="en-US" sz="3200" spc="-1" strike="noStrike">
                <a:latin typeface="Serif"/>
                <a:ea typeface="Noto Sans CJK SC"/>
              </a:rPr>
              <a:t>l</a:t>
            </a:r>
            <a:r>
              <a:rPr b="0" lang="en-US" sz="3200" spc="-1" strike="noStrike">
                <a:latin typeface="Serif"/>
                <a:ea typeface="Noto Sans CJK SC"/>
              </a:rPr>
              <a:t>l</a:t>
            </a:r>
            <a:r>
              <a:rPr b="0" lang="en-US" sz="3200" spc="-1" strike="noStrike">
                <a:latin typeface="Serif"/>
                <a:ea typeface="Noto Sans CJK SC"/>
              </a:rPr>
              <a:t>o</a:t>
            </a:r>
            <a:r>
              <a:rPr b="0" lang="en-US" sz="3200" spc="-1" strike="noStrike">
                <a:latin typeface="Serif"/>
                <a:ea typeface="Noto Sans CJK SC"/>
              </a:rPr>
              <a:t>w</a:t>
            </a:r>
            <a:r>
              <a:rPr b="0" lang="en-US" sz="3200" spc="-1" strike="noStrike">
                <a:latin typeface="Serif"/>
                <a:ea typeface="Noto Sans CJK SC"/>
              </a:rPr>
              <a:t>s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a</a:t>
            </a:r>
            <a:r>
              <a:rPr b="0" lang="en-US" sz="3200" spc="-1" strike="noStrike">
                <a:latin typeface="Serif"/>
                <a:ea typeface="Noto Sans CJK SC"/>
              </a:rPr>
              <a:t>r</a:t>
            </a:r>
            <a:r>
              <a:rPr b="0" lang="en-US" sz="3200" spc="-1" strike="noStrike">
                <a:latin typeface="Serif"/>
                <a:ea typeface="Noto Sans CJK SC"/>
              </a:rPr>
              <a:t>r</a:t>
            </a:r>
            <a:r>
              <a:rPr b="0" lang="en-US" sz="3200" spc="-1" strike="noStrike">
                <a:latin typeface="Serif"/>
                <a:ea typeface="Noto Sans CJK SC"/>
              </a:rPr>
              <a:t>a</a:t>
            </a:r>
            <a:r>
              <a:rPr b="0" lang="en-US" sz="3200" spc="-1" strike="noStrike">
                <a:latin typeface="Serif"/>
                <a:ea typeface="Noto Sans CJK SC"/>
              </a:rPr>
              <a:t>y</a:t>
            </a:r>
            <a:r>
              <a:rPr b="0" lang="en-US" sz="3200" spc="-1" strike="noStrike">
                <a:latin typeface="Serif"/>
                <a:ea typeface="Noto Sans CJK SC"/>
              </a:rPr>
              <a:t>s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o</a:t>
            </a:r>
            <a:r>
              <a:rPr b="0" lang="en-US" sz="3200" spc="-1" strike="noStrike">
                <a:latin typeface="Serif"/>
                <a:ea typeface="Noto Sans CJK SC"/>
              </a:rPr>
              <a:t>f </a:t>
            </a:r>
            <a:r>
              <a:rPr b="0" lang="en-US" sz="3200" spc="-1" strike="noStrike">
                <a:latin typeface="Serif"/>
                <a:ea typeface="Noto Sans CJK SC"/>
              </a:rPr>
              <a:t>h</a:t>
            </a:r>
            <a:r>
              <a:rPr b="0" lang="en-US" sz="3200" spc="-1" strike="noStrike">
                <a:latin typeface="Serif"/>
                <a:ea typeface="Noto Sans CJK SC"/>
              </a:rPr>
              <a:t>i</a:t>
            </a:r>
            <a:r>
              <a:rPr b="0" lang="en-US" sz="3200" spc="-1" strike="noStrike">
                <a:latin typeface="Serif"/>
                <a:ea typeface="Noto Sans CJK SC"/>
              </a:rPr>
              <a:t>g</a:t>
            </a:r>
            <a:r>
              <a:rPr b="0" lang="en-US" sz="3200" spc="-1" strike="noStrike">
                <a:latin typeface="Serif"/>
                <a:ea typeface="Noto Sans CJK SC"/>
              </a:rPr>
              <a:t>h</a:t>
            </a:r>
            <a:r>
              <a:rPr b="0" lang="en-US" sz="3200" spc="-1" strike="noStrike">
                <a:latin typeface="Serif"/>
                <a:ea typeface="Noto Sans CJK SC"/>
              </a:rPr>
              <a:t>e</a:t>
            </a:r>
            <a:r>
              <a:rPr b="0" lang="en-US" sz="3200" spc="-1" strike="noStrike">
                <a:latin typeface="Serif"/>
                <a:ea typeface="Noto Sans CJK SC"/>
              </a:rPr>
              <a:t>r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d</a:t>
            </a:r>
            <a:r>
              <a:rPr b="0" lang="en-US" sz="3200" spc="-1" strike="noStrike">
                <a:latin typeface="Serif"/>
                <a:ea typeface="Noto Sans CJK SC"/>
              </a:rPr>
              <a:t>i</a:t>
            </a:r>
            <a:r>
              <a:rPr b="0" lang="en-US" sz="3200" spc="-1" strike="noStrike">
                <a:latin typeface="Serif"/>
                <a:ea typeface="Noto Sans CJK SC"/>
              </a:rPr>
              <a:t>m</a:t>
            </a:r>
            <a:r>
              <a:rPr b="0" lang="en-US" sz="3200" spc="-1" strike="noStrike">
                <a:latin typeface="Serif"/>
                <a:ea typeface="Noto Sans CJK SC"/>
              </a:rPr>
              <a:t>e</a:t>
            </a:r>
            <a:r>
              <a:rPr b="0" lang="en-US" sz="3200" spc="-1" strike="noStrike">
                <a:latin typeface="Serif"/>
                <a:ea typeface="Noto Sans CJK SC"/>
              </a:rPr>
              <a:t>n</a:t>
            </a:r>
            <a:r>
              <a:rPr b="0" lang="en-US" sz="3200" spc="-1" strike="noStrike">
                <a:latin typeface="Serif"/>
                <a:ea typeface="Noto Sans CJK SC"/>
              </a:rPr>
              <a:t>s</a:t>
            </a:r>
            <a:r>
              <a:rPr b="0" lang="en-US" sz="3200" spc="-1" strike="noStrike">
                <a:latin typeface="Serif"/>
                <a:ea typeface="Noto Sans CJK SC"/>
              </a:rPr>
              <a:t>i</a:t>
            </a:r>
            <a:r>
              <a:rPr b="0" lang="en-US" sz="3200" spc="-1" strike="noStrike">
                <a:latin typeface="Serif"/>
                <a:ea typeface="Noto Sans CJK SC"/>
              </a:rPr>
              <a:t>o</a:t>
            </a:r>
            <a:r>
              <a:rPr b="0" lang="en-US" sz="3200" spc="-1" strike="noStrike">
                <a:latin typeface="Serif"/>
                <a:ea typeface="Noto Sans CJK SC"/>
              </a:rPr>
              <a:t>n</a:t>
            </a:r>
            <a:r>
              <a:rPr b="0" lang="en-US" sz="3200" spc="-1" strike="noStrike">
                <a:latin typeface="Serif"/>
                <a:ea typeface="Noto Sans CJK SC"/>
              </a:rPr>
              <a:t>s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a</a:t>
            </a:r>
            <a:r>
              <a:rPr b="0" lang="en-US" sz="3200" spc="-1" strike="noStrike">
                <a:latin typeface="Serif"/>
                <a:ea typeface="Noto Sans CJK SC"/>
              </a:rPr>
              <a:t>s</a:t>
            </a:r>
            <a:r>
              <a:rPr b="0" lang="en-US" sz="3200" spc="-1" strike="noStrike">
                <a:latin typeface="Serif"/>
                <a:ea typeface="Noto Sans CJK SC"/>
              </a:rPr>
              <a:t> </a:t>
            </a:r>
            <a:r>
              <a:rPr b="0" lang="en-US" sz="3200" spc="-1" strike="noStrike">
                <a:latin typeface="Serif"/>
                <a:ea typeface="Noto Sans CJK SC"/>
              </a:rPr>
              <a:t>w</a:t>
            </a:r>
            <a:r>
              <a:rPr b="0" lang="en-US" sz="3200" spc="-1" strike="noStrike">
                <a:latin typeface="Serif"/>
                <a:ea typeface="Noto Sans CJK SC"/>
              </a:rPr>
              <a:t>e</a:t>
            </a:r>
            <a:r>
              <a:rPr b="0" lang="en-US" sz="3200" spc="-1" strike="noStrike">
                <a:latin typeface="Serif"/>
                <a:ea typeface="Noto Sans CJK SC"/>
              </a:rPr>
              <a:t>l</a:t>
            </a:r>
            <a:r>
              <a:rPr b="0" lang="en-US" sz="3200" spc="-1" strike="noStrike">
                <a:latin typeface="Serif"/>
                <a:ea typeface="Noto Sans CJK SC"/>
              </a:rPr>
              <a:t>l</a:t>
            </a:r>
            <a:r>
              <a:rPr b="0" lang="en-US" sz="3200" spc="-1" strike="noStrike">
                <a:latin typeface="Serif"/>
                <a:ea typeface="Noto Sans CJK SC"/>
              </a:rPr>
              <a:t>. </a:t>
            </a:r>
            <a:endParaRPr b="0" lang="en-US" sz="3200" spc="-1" strike="noStrike">
              <a:latin typeface="Serif"/>
              <a:ea typeface="Noto Sans CJK SC"/>
            </a:endParaRPr>
          </a:p>
          <a:p>
            <a:pPr marL="216000" indent="-216000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0"/>
              </a:tabLst>
            </a:pPr>
            <a:r>
              <a:rPr b="0" lang="en-US" sz="3200" spc="-1" strike="noStrike">
                <a:latin typeface="Serif"/>
                <a:ea typeface="Arial Narrow"/>
              </a:rPr>
              <a:t>F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r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e</a:t>
            </a:r>
            <a:r>
              <a:rPr b="0" lang="en-US" sz="3200" spc="-1" strike="noStrike">
                <a:latin typeface="Serif"/>
                <a:ea typeface="Arial Narrow"/>
              </a:rPr>
              <a:t>x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m</a:t>
            </a:r>
            <a:r>
              <a:rPr b="0" lang="en-US" sz="3200" spc="-1" strike="noStrike">
                <a:latin typeface="Serif"/>
                <a:ea typeface="Arial Narrow"/>
              </a:rPr>
              <a:t>p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e</a:t>
            </a:r>
            <a:r>
              <a:rPr b="0" lang="en-US" sz="3200" spc="-1" strike="noStrike">
                <a:latin typeface="Serif"/>
                <a:ea typeface="Arial Narrow"/>
              </a:rPr>
              <a:t>, </a:t>
            </a:r>
            <a:r>
              <a:rPr b="0" lang="en-US" sz="3200" spc="-1" strike="noStrike">
                <a:latin typeface="Serif"/>
                <a:ea typeface="Arial Narrow"/>
              </a:rPr>
              <a:t>i</a:t>
            </a:r>
            <a:r>
              <a:rPr b="0" lang="en-US" sz="3200" spc="-1" strike="noStrike">
                <a:latin typeface="Serif"/>
                <a:ea typeface="Arial Narrow"/>
              </a:rPr>
              <a:t>n</a:t>
            </a:r>
            <a:r>
              <a:rPr b="0" lang="en-US" sz="3200" spc="-1" strike="noStrike">
                <a:latin typeface="Serif"/>
                <a:ea typeface="Arial Narrow"/>
              </a:rPr>
              <a:t>t 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a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[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1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0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]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[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1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5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]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[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2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0</a:t>
            </a:r>
            <a:r>
              <a:rPr b="0" lang="en-US" sz="3200" spc="-1" strike="noStrike">
                <a:solidFill>
                  <a:srgbClr val="0007a4"/>
                </a:solidFill>
                <a:latin typeface="Serif"/>
                <a:ea typeface="Arial Narrow"/>
              </a:rPr>
              <a:t>]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i</a:t>
            </a:r>
            <a:r>
              <a:rPr b="0" lang="en-US" sz="3200" spc="-1" strike="noStrike">
                <a:latin typeface="Serif"/>
                <a:ea typeface="Arial Narrow"/>
              </a:rPr>
              <a:t>s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3</a:t>
            </a:r>
            <a:r>
              <a:rPr b="0" lang="en-US" sz="3200" spc="-1" strike="noStrike">
                <a:latin typeface="Serif"/>
                <a:ea typeface="Arial Narrow"/>
              </a:rPr>
              <a:t>D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r</a:t>
            </a:r>
            <a:r>
              <a:rPr b="0" lang="en-US" sz="3200" spc="-1" strike="noStrike">
                <a:latin typeface="Serif"/>
                <a:ea typeface="Arial Narrow"/>
              </a:rPr>
              <a:t>r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y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(</a:t>
            </a:r>
            <a:r>
              <a:rPr b="0" lang="en-US" sz="3200" spc="-1" strike="noStrike">
                <a:latin typeface="Serif"/>
                <a:ea typeface="Arial Narrow"/>
              </a:rPr>
              <a:t>n</a:t>
            </a:r>
            <a:r>
              <a:rPr b="0" lang="en-US" sz="3200" spc="-1" strike="noStrike">
                <a:latin typeface="Serif"/>
                <a:ea typeface="Arial Narrow"/>
              </a:rPr>
              <a:t>o</a:t>
            </a:r>
            <a:r>
              <a:rPr b="0" lang="en-US" sz="3200" spc="-1" strike="noStrike">
                <a:latin typeface="Serif"/>
                <a:ea typeface="Arial Narrow"/>
              </a:rPr>
              <a:t>t </a:t>
            </a:r>
            <a:r>
              <a:rPr b="0" lang="en-US" sz="3200" spc="-1" strike="noStrike">
                <a:latin typeface="Serif"/>
                <a:ea typeface="Arial Narrow"/>
              </a:rPr>
              <a:t>i</a:t>
            </a:r>
            <a:r>
              <a:rPr b="0" lang="en-US" sz="3200" spc="-1" strike="noStrike">
                <a:latin typeface="Serif"/>
                <a:ea typeface="Arial Narrow"/>
              </a:rPr>
              <a:t>n</a:t>
            </a:r>
            <a:r>
              <a:rPr b="0" lang="en-US" sz="3200" spc="-1" strike="noStrike">
                <a:latin typeface="Serif"/>
                <a:ea typeface="Arial Narrow"/>
              </a:rPr>
              <a:t> </a:t>
            </a:r>
            <a:r>
              <a:rPr b="0" lang="en-US" sz="3200" spc="-1" strike="noStrike">
                <a:latin typeface="Serif"/>
                <a:ea typeface="Arial Narrow"/>
              </a:rPr>
              <a:t>s</a:t>
            </a:r>
            <a:r>
              <a:rPr b="0" lang="en-US" sz="3200" spc="-1" strike="noStrike">
                <a:latin typeface="Serif"/>
                <a:ea typeface="Arial Narrow"/>
              </a:rPr>
              <a:t>y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l</a:t>
            </a:r>
            <a:r>
              <a:rPr b="0" lang="en-US" sz="3200" spc="-1" strike="noStrike">
                <a:latin typeface="Serif"/>
                <a:ea typeface="Arial Narrow"/>
              </a:rPr>
              <a:t>a</a:t>
            </a:r>
            <a:r>
              <a:rPr b="0" lang="en-US" sz="3200" spc="-1" strike="noStrike">
                <a:latin typeface="Serif"/>
                <a:ea typeface="Arial Narrow"/>
              </a:rPr>
              <a:t>b</a:t>
            </a:r>
            <a:r>
              <a:rPr b="0" lang="en-US" sz="3200" spc="-1" strike="noStrike">
                <a:latin typeface="Serif"/>
                <a:ea typeface="Arial Narrow"/>
              </a:rPr>
              <a:t>u</a:t>
            </a:r>
            <a:r>
              <a:rPr b="0" lang="en-US" sz="3200" spc="-1" strike="noStrike">
                <a:latin typeface="Serif"/>
                <a:ea typeface="Arial Narrow"/>
              </a:rPr>
              <a:t>s</a:t>
            </a:r>
            <a:r>
              <a:rPr b="0" lang="en-US" sz="3200" spc="-1" strike="noStrike">
                <a:latin typeface="Serif"/>
                <a:ea typeface="Arial Narrow"/>
              </a:rPr>
              <a:t>)</a:t>
            </a:r>
            <a:r>
              <a:rPr b="0" lang="en-US" sz="3200" spc="-1" strike="noStrike">
                <a:latin typeface="Serif"/>
                <a:ea typeface="Arial Narrow"/>
              </a:rPr>
              <a:t>. </a:t>
            </a:r>
            <a:endParaRPr b="0" lang="en-US" sz="3200" spc="-1" strike="noStrike">
              <a:latin typeface="Serif"/>
              <a:ea typeface="Noto Sans CJK SC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3200" spc="-1" strike="noStrike">
              <a:latin typeface="Serif"/>
              <a:ea typeface="Noto Sans CJK SC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1" name="CustomShape 1"/>
          <p:cNvSpPr/>
          <p:nvPr/>
        </p:nvSpPr>
        <p:spPr>
          <a:xfrm>
            <a:off x="814320" y="265680"/>
            <a:ext cx="8641440" cy="830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Practice problems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62" name="CustomShape 2"/>
          <p:cNvSpPr/>
          <p:nvPr/>
        </p:nvSpPr>
        <p:spPr>
          <a:xfrm>
            <a:off x="1382760" y="1259640"/>
            <a:ext cx="10328760" cy="55832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 fontScale="84000"/>
          </a:bodyPr>
          <a:p>
            <a:pPr marL="435600" indent="-434880" algn="just">
              <a:lnSpc>
                <a:spcPct val="120000"/>
              </a:lnSpc>
              <a:buClr>
                <a:srgbClr val="002060"/>
              </a:buClr>
              <a:buFont typeface="Arial Narrow"/>
              <a:buAutoNum type="arabicPeriod"/>
            </a:pPr>
            <a:r>
              <a:rPr b="1" lang="en-US" sz="2100" spc="-1" strike="noStrike">
                <a:solidFill>
                  <a:srgbClr val="003300"/>
                </a:solidFill>
                <a:latin typeface="Arial Narrow"/>
                <a:ea typeface="Arial Narrow"/>
              </a:rPr>
              <a:t>Write a function that takes an n x n square matrix A as parameter (n &lt; 100) and returns 1 if A is an upper-triangular matrix, 0 otherwise. </a:t>
            </a:r>
            <a:endParaRPr b="0" lang="en-US" sz="2100" spc="-1" strike="noStrike">
              <a:latin typeface="Arial"/>
            </a:endParaRPr>
          </a:p>
          <a:p>
            <a:pPr marL="435600" indent="-434880" algn="just">
              <a:lnSpc>
                <a:spcPct val="120000"/>
              </a:lnSpc>
              <a:spcBef>
                <a:spcPts val="1063"/>
              </a:spcBef>
              <a:buClr>
                <a:srgbClr val="002060"/>
              </a:buClr>
              <a:buFont typeface="Arial Narrow"/>
              <a:buAutoNum type="arabicPeriod"/>
            </a:pPr>
            <a:r>
              <a:rPr b="1" lang="en-US" sz="2100" spc="-1" strike="noStrike">
                <a:solidFill>
                  <a:srgbClr val="003300"/>
                </a:solidFill>
                <a:latin typeface="Arial Narrow"/>
                <a:ea typeface="Arial Narrow"/>
              </a:rPr>
              <a:t>Repeat 1 to check for lower-triangular matrix, diagonal matrix,  identity matrix.</a:t>
            </a:r>
            <a:endParaRPr b="0" lang="en-US" sz="2100" spc="-1" strike="noStrike">
              <a:latin typeface="Arial"/>
            </a:endParaRPr>
          </a:p>
          <a:p>
            <a:pPr marL="435600" indent="-434880" algn="just">
              <a:lnSpc>
                <a:spcPct val="120000"/>
              </a:lnSpc>
              <a:spcBef>
                <a:spcPts val="1063"/>
              </a:spcBef>
              <a:buClr>
                <a:srgbClr val="002060"/>
              </a:buClr>
              <a:buFont typeface="Arial Narrow"/>
              <a:buAutoNum type="arabicPeriod"/>
            </a:pPr>
            <a:r>
              <a:rPr b="1" lang="en-US" sz="2100" spc="-1" strike="noStrike">
                <a:solidFill>
                  <a:srgbClr val="003300"/>
                </a:solidFill>
                <a:latin typeface="Arial Narrow"/>
                <a:ea typeface="Arial Narrow"/>
              </a:rPr>
              <a:t>Consider an n x n binary matrix (contains only 0 or 1). Write a function that takes such a matrix and returns 1 if the number of 1’s in each row are the same and the number of 1’s in each column are the same; it returns 0 otherwise.</a:t>
            </a:r>
            <a:endParaRPr b="0" lang="en-US" sz="2100" spc="-1" strike="noStrike">
              <a:latin typeface="Arial"/>
            </a:endParaRPr>
          </a:p>
          <a:p>
            <a:pPr marL="435600" indent="-434880" algn="just">
              <a:lnSpc>
                <a:spcPct val="120000"/>
              </a:lnSpc>
              <a:spcBef>
                <a:spcPts val="1063"/>
              </a:spcBef>
              <a:buClr>
                <a:srgbClr val="002060"/>
              </a:buClr>
              <a:buFont typeface="Arial Narrow"/>
              <a:buAutoNum type="arabicPeriod"/>
            </a:pPr>
            <a:r>
              <a:rPr b="1" lang="en-US" sz="2100" spc="-1" strike="noStrike">
                <a:solidFill>
                  <a:srgbClr val="003300"/>
                </a:solidFill>
                <a:latin typeface="Arial Narrow"/>
                <a:ea typeface="Arial Narrow"/>
              </a:rPr>
              <a:t>Write a function that reads in an m x n matrix A and an n x p matrix B, and returns the product of A and B in another matrix C. Pass appropriate parameters.</a:t>
            </a:r>
            <a:endParaRPr b="0" lang="en-US" sz="2100" spc="-1" strike="noStrike">
              <a:latin typeface="Arial"/>
            </a:endParaRPr>
          </a:p>
          <a:p>
            <a:pPr marL="435600" indent="-434880" algn="just">
              <a:lnSpc>
                <a:spcPct val="120000"/>
              </a:lnSpc>
              <a:spcBef>
                <a:spcPts val="1063"/>
              </a:spcBef>
              <a:buClr>
                <a:srgbClr val="002060"/>
              </a:buClr>
              <a:buFont typeface="Arial Narrow"/>
              <a:buAutoNum type="arabicPeriod"/>
            </a:pPr>
            <a:r>
              <a:rPr b="1" lang="en-US" sz="2100" spc="-1" strike="noStrike">
                <a:solidFill>
                  <a:srgbClr val="003300"/>
                </a:solidFill>
                <a:latin typeface="Arial Narrow"/>
                <a:ea typeface="Arial Narrow"/>
              </a:rPr>
              <a:t>Write a function to find the transpose of a non-square matrix A in a matrix B.</a:t>
            </a:r>
            <a:endParaRPr b="0" lang="en-US" sz="2100" spc="-1" strike="noStrike">
              <a:latin typeface="Arial"/>
            </a:endParaRPr>
          </a:p>
          <a:p>
            <a:pPr marL="435600" indent="-434880" algn="just">
              <a:lnSpc>
                <a:spcPct val="120000"/>
              </a:lnSpc>
              <a:spcBef>
                <a:spcPts val="1063"/>
              </a:spcBef>
              <a:buClr>
                <a:srgbClr val="002060"/>
              </a:buClr>
              <a:buFont typeface="Arial Narrow"/>
              <a:buAutoNum type="arabicPeriod"/>
            </a:pPr>
            <a:r>
              <a:rPr b="1" lang="en-US" sz="2100" spc="-1" strike="noStrike">
                <a:solidFill>
                  <a:srgbClr val="003300"/>
                </a:solidFill>
                <a:latin typeface="Arial Narrow"/>
                <a:ea typeface="Arial Narrow"/>
              </a:rPr>
              <a:t>Repeat the last exercise when the transpose of A is computed in A itself. Use no additional 2D arrays.</a:t>
            </a:r>
            <a:endParaRPr b="0" lang="en-US" sz="2100" spc="-1" strike="noStrike">
              <a:latin typeface="Arial"/>
            </a:endParaRPr>
          </a:p>
          <a:p>
            <a:pPr algn="just">
              <a:lnSpc>
                <a:spcPct val="120000"/>
              </a:lnSpc>
              <a:spcBef>
                <a:spcPts val="1063"/>
              </a:spcBef>
              <a:tabLst>
                <a:tab algn="l" pos="0"/>
              </a:tabLst>
            </a:pPr>
            <a:r>
              <a:rPr b="1" lang="en-US" sz="2100" spc="-1" strike="noStrike">
                <a:solidFill>
                  <a:srgbClr val="003300"/>
                </a:solidFill>
                <a:latin typeface="Arial Narrow"/>
                <a:ea typeface="Arial Narrow"/>
              </a:rPr>
              <a:t>For each of the above, also write a main function that reads the matrices, calls the function, and prints the results (a message, the result matrix, etc.)</a:t>
            </a:r>
            <a:endParaRPr b="0" lang="en-US" sz="2100" spc="-1" strike="noStrike">
              <a:latin typeface="Arial"/>
            </a:endParaRPr>
          </a:p>
        </p:txBody>
      </p:sp>
      <p:sp>
        <p:nvSpPr>
          <p:cNvPr id="263" name="CustomShape 3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7C4491F3-5D0E-4CD5-91A1-C4896C5B558B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23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4" name="CustomShape 1"/>
          <p:cNvSpPr/>
          <p:nvPr/>
        </p:nvSpPr>
        <p:spPr>
          <a:xfrm>
            <a:off x="525240" y="490320"/>
            <a:ext cx="11760840" cy="8334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 algn="ctr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4800" spc="-1" strike="noStrike">
                <a:solidFill>
                  <a:srgbClr val="c00000"/>
                </a:solidFill>
                <a:latin typeface="Arial Narrow"/>
                <a:ea typeface="Arial Narrow"/>
              </a:rPr>
              <a:t>ADVANCED TOPICS</a:t>
            </a:r>
            <a:endParaRPr b="0" lang="en-US" sz="4800" spc="-1" strike="noStrike">
              <a:latin typeface="Arial"/>
            </a:endParaRPr>
          </a:p>
        </p:txBody>
      </p:sp>
      <p:sp>
        <p:nvSpPr>
          <p:cNvPr id="265" name="CustomShape 2"/>
          <p:cNvSpPr/>
          <p:nvPr/>
        </p:nvSpPr>
        <p:spPr>
          <a:xfrm>
            <a:off x="630000" y="1120320"/>
            <a:ext cx="11550960" cy="5311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 algn="ctr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3600" spc="-1" strike="noStrike">
                <a:solidFill>
                  <a:srgbClr val="000000"/>
                </a:solidFill>
                <a:latin typeface="Arial Narrow"/>
                <a:ea typeface="Arial Narrow"/>
              </a:rPr>
              <a:t>Pointers equivalent to twoDimensional arrays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266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274C2AE0-C5ED-48D7-9D3E-1F7BED572B1E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24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Generalization from oneDimensional arrays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68" name="CustomShape 2"/>
          <p:cNvSpPr/>
          <p:nvPr/>
        </p:nvSpPr>
        <p:spPr>
          <a:xfrm>
            <a:off x="630000" y="980640"/>
            <a:ext cx="11550960" cy="60152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Consider the statically allocated 1D array: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int A[20];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pointer that can browse through A is declared as: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int *p;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Such a pointer can be allocated dynamic memory and freed as: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p = (int *)malloc(20 * sizeof(int));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free(p);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-342360">
              <a:lnSpc>
                <a:spcPct val="100000"/>
              </a:lnSpc>
              <a:spcBef>
                <a:spcPts val="360"/>
              </a:spcBef>
              <a:buClr>
                <a:srgbClr val="d1282e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What are the analogous pointers for 2D arrays that you have seen earlier?</a:t>
            </a:r>
            <a:endParaRPr b="0" lang="en-US" sz="2300" spc="-1" strike="noStrike">
              <a:latin typeface="Arial"/>
            </a:endParaRPr>
          </a:p>
          <a:p>
            <a:pPr marL="457200" indent="-342360">
              <a:lnSpc>
                <a:spcPct val="100000"/>
              </a:lnSpc>
              <a:buClr>
                <a:srgbClr val="d1282e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How can these pointers be allocated and deallocated their own memory?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269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80B499F3-70C5-4991-8FA5-24562F5A419F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25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What are our 2D arrays?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71" name="CustomShape 2"/>
          <p:cNvSpPr/>
          <p:nvPr/>
        </p:nvSpPr>
        <p:spPr>
          <a:xfrm>
            <a:off x="630000" y="1021320"/>
            <a:ext cx="11550960" cy="5964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 fontScale="97000"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We have seen two types of 2D arrays: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int A[10][20];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int *B[10];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Both these arrays are statically allocated.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914400" indent="-342360">
              <a:lnSpc>
                <a:spcPct val="100000"/>
              </a:lnSpc>
              <a:spcBef>
                <a:spcPts val="360"/>
              </a:spcBef>
              <a:buClr>
                <a:srgbClr val="d1282e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is an array of arrays, and has no dynamic component.</a:t>
            </a:r>
            <a:endParaRPr b="0" lang="en-US" sz="2300" spc="-1" strike="noStrike">
              <a:latin typeface="Arial"/>
            </a:endParaRPr>
          </a:p>
          <a:p>
            <a:pPr marL="914400" indent="-342360">
              <a:lnSpc>
                <a:spcPct val="100000"/>
              </a:lnSpc>
              <a:buClr>
                <a:srgbClr val="d1282e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B is an array of pointers. Individual pointers in B[] can be dynamically allocated.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As statically allocated arrays, both A and B suffer from the two standard disadvantages: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914400" indent="-342360">
              <a:lnSpc>
                <a:spcPct val="100000"/>
              </a:lnSpc>
              <a:spcBef>
                <a:spcPts val="360"/>
              </a:spcBef>
              <a:buClr>
                <a:srgbClr val="c00000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Waste of space</a:t>
            </a:r>
            <a:endParaRPr b="0" lang="en-US" sz="2300" spc="-1" strike="noStrike">
              <a:latin typeface="Arial"/>
            </a:endParaRPr>
          </a:p>
          <a:p>
            <a:pPr marL="914400" indent="-342360">
              <a:lnSpc>
                <a:spcPct val="100000"/>
              </a:lnSpc>
              <a:buClr>
                <a:srgbClr val="c00000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Inadequacy to handle larger than the allocated space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Dynamic versions of A and B overcome these shortcomings.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272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1BF858B4-3B0F-40E8-9ADE-141BD886BB33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26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Dynamic version of A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74" name="CustomShape 2"/>
          <p:cNvSpPr/>
          <p:nvPr/>
        </p:nvSpPr>
        <p:spPr>
          <a:xfrm>
            <a:off x="630000" y="888480"/>
            <a:ext cx="11550960" cy="6018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 fontScale="73000"/>
          </a:bodyPr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int A[10][20];</a:t>
            </a: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pointer matching A should be a pointer to an array of 20 int variables.</a:t>
            </a: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But</a:t>
            </a: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int *p[20];</a:t>
            </a: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declares an array of 20 int pointers, not a pointer to an array.</a:t>
            </a: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Three ways of defining the correct pointer equivalent to A:</a:t>
            </a: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38761d"/>
                </a:solidFill>
                <a:latin typeface="Arial Narrow"/>
                <a:ea typeface="Arial Narrow"/>
              </a:rPr>
              <a:t>Method 1: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int (*p)[20];</a:t>
            </a: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38761d"/>
                </a:solidFill>
                <a:latin typeface="Arial Narrow"/>
                <a:ea typeface="Arial Narrow"/>
              </a:rPr>
              <a:t>Method 2: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typedef int row[20];</a:t>
            </a:r>
            <a:endParaRPr b="0" lang="en-US" sz="2300" spc="-1" strike="noStrike">
              <a:latin typeface="Arial"/>
            </a:endParaRPr>
          </a:p>
          <a:p>
            <a:pPr marL="13716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row *p;</a:t>
            </a: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38761d"/>
                </a:solidFill>
                <a:latin typeface="Arial Narrow"/>
                <a:ea typeface="Arial Narrow"/>
              </a:rPr>
              <a:t>Method 3: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typeof(int [20]) *p;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  // Not available in the original C specification</a:t>
            </a: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 all the cases, p is a </a:t>
            </a:r>
            <a:r>
              <a:rPr b="1" i="1" lang="en-US" sz="2300" spc="-1" strike="noStrike">
                <a:solidFill>
                  <a:srgbClr val="c00000"/>
                </a:solidFill>
                <a:latin typeface="Arial Narrow"/>
                <a:ea typeface="Arial Narrow"/>
              </a:rPr>
              <a:t>single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pointer.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275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4D0003F1-192D-4C9E-A9E9-97EBB0384F2A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27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Dynamic version of B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77" name="CustomShape 2"/>
          <p:cNvSpPr/>
          <p:nvPr/>
        </p:nvSpPr>
        <p:spPr>
          <a:xfrm>
            <a:off x="630000" y="1103040"/>
            <a:ext cx="11550960" cy="5433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 fontScale="91000"/>
          </a:bodyPr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int B[10];</a:t>
            </a:r>
            <a:endParaRPr b="0" lang="en-US" sz="23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B is an array of 10 int pointers.</a:t>
            </a:r>
            <a:endParaRPr b="0" lang="en-US" sz="23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equivalent pointer is a pointer to an int pointer.</a:t>
            </a:r>
            <a:endParaRPr b="0" lang="en-US" sz="23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int **q;</a:t>
            </a:r>
            <a:endParaRPr b="0" lang="en-US" sz="23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2D array declared by q is fully dynamic.</a:t>
            </a:r>
            <a:endParaRPr b="0" lang="en-US" sz="23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-342360">
              <a:lnSpc>
                <a:spcPct val="100000"/>
              </a:lnSpc>
              <a:spcBef>
                <a:spcPts val="360"/>
              </a:spcBef>
              <a:buClr>
                <a:srgbClr val="c00000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number of rows can be decided during the run of the program.</a:t>
            </a:r>
            <a:endParaRPr b="0" lang="en-US" sz="2300" spc="-1" strike="noStrike">
              <a:latin typeface="Arial"/>
            </a:endParaRPr>
          </a:p>
          <a:p>
            <a:pPr marL="457200" indent="-342360">
              <a:lnSpc>
                <a:spcPct val="100000"/>
              </a:lnSpc>
              <a:buClr>
                <a:srgbClr val="c00000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size of each row can also be decided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individually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during the run.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3300"/>
                </a:solidFill>
                <a:latin typeface="Arial Narrow"/>
                <a:ea typeface="Arial Narrow"/>
              </a:rPr>
              <a:t>Note: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It is </a:t>
            </a:r>
            <a:r>
              <a:rPr b="1" i="1" lang="en-US" sz="2300" spc="-1" strike="noStrike">
                <a:solidFill>
                  <a:srgbClr val="c00000"/>
                </a:solidFill>
                <a:latin typeface="Arial Narrow"/>
                <a:ea typeface="Arial Narrow"/>
              </a:rPr>
              <a:t>illegal</a:t>
            </a:r>
            <a:r>
              <a:rPr b="1" lang="en-US" sz="2300" spc="-1" strike="noStrike">
                <a:solidFill>
                  <a:srgbClr val="c00000"/>
                </a:solidFill>
                <a:latin typeface="Arial Narrow"/>
                <a:ea typeface="Arial Narrow"/>
              </a:rPr>
              <a:t> 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to set 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q = A;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or 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p = B;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Expect segmentation fault if you do so (ignoring the warnings issued by the compiler).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278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A80FD860-3297-4150-A1EE-84DDA25C35B2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28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9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Dynamic memory for p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80" name="CustomShape 2"/>
          <p:cNvSpPr/>
          <p:nvPr/>
        </p:nvSpPr>
        <p:spPr>
          <a:xfrm>
            <a:off x="630000" y="1419840"/>
            <a:ext cx="11550960" cy="50119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 fontScale="94000"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p is a single pointer, and can be allocated and deallocated memory in a single shot.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457200" indent="-342360">
              <a:lnSpc>
                <a:spcPct val="100000"/>
              </a:lnSpc>
              <a:spcBef>
                <a:spcPts val="360"/>
              </a:spcBef>
              <a:buClr>
                <a:srgbClr val="c00000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3300"/>
                </a:solidFill>
                <a:latin typeface="Arial Narrow"/>
                <a:ea typeface="Arial Narrow"/>
              </a:rPr>
              <a:t>Method 1: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100" spc="-1" strike="noStrike">
                <a:solidFill>
                  <a:srgbClr val="7030a0"/>
                </a:solidFill>
                <a:latin typeface="Courier New"/>
                <a:ea typeface="Courier New"/>
              </a:rPr>
              <a:t>p = (int (*)[20])malloc(10 * 20 * sizeof(int));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100" spc="-1" strike="noStrike">
              <a:latin typeface="Arial"/>
            </a:endParaRPr>
          </a:p>
          <a:p>
            <a:pPr marL="457200" indent="-342360">
              <a:lnSpc>
                <a:spcPct val="100000"/>
              </a:lnSpc>
              <a:spcBef>
                <a:spcPts val="360"/>
              </a:spcBef>
              <a:buClr>
                <a:srgbClr val="c00000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3300"/>
                </a:solidFill>
                <a:latin typeface="Arial Narrow"/>
                <a:ea typeface="Arial Narrow"/>
              </a:rPr>
              <a:t>Method 2: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100" spc="-1" strike="noStrike">
                <a:solidFill>
                  <a:srgbClr val="7030a0"/>
                </a:solidFill>
                <a:latin typeface="Courier New"/>
                <a:ea typeface="Courier New"/>
              </a:rPr>
              <a:t>p = (row *)malloc(10 * sizeof(row));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100" spc="-1" strike="noStrike">
              <a:latin typeface="Arial"/>
            </a:endParaRPr>
          </a:p>
          <a:p>
            <a:pPr marL="457200" indent="-342360">
              <a:lnSpc>
                <a:spcPct val="100000"/>
              </a:lnSpc>
              <a:spcBef>
                <a:spcPts val="360"/>
              </a:spcBef>
              <a:buClr>
                <a:srgbClr val="c00000"/>
              </a:buClr>
              <a:buFont typeface="Arial"/>
              <a:buChar char="●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3300"/>
                </a:solidFill>
                <a:latin typeface="Arial Narrow"/>
                <a:ea typeface="Arial Narrow"/>
              </a:rPr>
              <a:t>Method 3: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100" spc="-1" strike="noStrike">
                <a:solidFill>
                  <a:srgbClr val="7030a0"/>
                </a:solidFill>
                <a:latin typeface="Courier New"/>
                <a:ea typeface="Courier New"/>
              </a:rPr>
              <a:t>p = (typeof(int [20]) *)malloc(10 * 20 * sizeof(typeof(int [20])));</a:t>
            </a: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1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Freeing requires only one call.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300" spc="-1" strike="noStrike">
                <a:solidFill>
                  <a:srgbClr val="7030a0"/>
                </a:solidFill>
                <a:latin typeface="Courier New"/>
                <a:ea typeface="Courier New"/>
              </a:rPr>
              <a:t>free(p);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281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C5B8AFF8-7607-41E2-9F87-EEFE98FC5D22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29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CustomShape 1"/>
          <p:cNvSpPr/>
          <p:nvPr/>
        </p:nvSpPr>
        <p:spPr>
          <a:xfrm>
            <a:off x="525240" y="52236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TwoDimensional Arrays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154" name="CustomShape 2"/>
          <p:cNvSpPr/>
          <p:nvPr/>
        </p:nvSpPr>
        <p:spPr>
          <a:xfrm>
            <a:off x="630000" y="4362480"/>
            <a:ext cx="11550600" cy="2069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table contains 4 rows with 5 elements each.</a:t>
            </a:r>
            <a:endParaRPr b="0" lang="en-US" sz="23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13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300" spc="-1" strike="noStrike">
                <a:solidFill>
                  <a:srgbClr val="002060"/>
                </a:solidFill>
                <a:latin typeface="Arial Narrow"/>
                <a:ea typeface="Arial Narrow"/>
              </a:rPr>
              <a:t>The table can be regarded as a </a:t>
            </a:r>
            <a:r>
              <a:rPr b="1" lang="en-US" sz="2300" spc="-1" strike="noStrike">
                <a:solidFill>
                  <a:srgbClr val="ff0000"/>
                </a:solidFill>
                <a:latin typeface="Arial Narrow"/>
                <a:ea typeface="Arial Narrow"/>
              </a:rPr>
              <a:t>matrix / 2D array</a:t>
            </a:r>
            <a:r>
              <a:rPr b="1" lang="en-US" sz="2300" spc="-1" strike="noStrike">
                <a:solidFill>
                  <a:srgbClr val="002060"/>
                </a:solidFill>
                <a:latin typeface="Arial Narrow"/>
                <a:ea typeface="Arial Narrow"/>
              </a:rPr>
              <a:t> consisting of 4</a:t>
            </a:r>
            <a:r>
              <a:rPr b="1" lang="en-US" sz="2300" spc="-1" strike="noStrike">
                <a:solidFill>
                  <a:srgbClr val="38761d"/>
                </a:solidFill>
                <a:latin typeface="Arial Narrow"/>
                <a:ea typeface="Arial Narrow"/>
              </a:rPr>
              <a:t> rows</a:t>
            </a:r>
            <a:r>
              <a:rPr b="1" lang="en-US" sz="2300" spc="-1" strike="noStrike">
                <a:solidFill>
                  <a:srgbClr val="002060"/>
                </a:solidFill>
                <a:latin typeface="Arial Narrow"/>
                <a:ea typeface="Arial Narrow"/>
              </a:rPr>
              <a:t> and 5</a:t>
            </a:r>
            <a:r>
              <a:rPr b="1" lang="en-US" sz="2300" spc="-1" strike="noStrike">
                <a:solidFill>
                  <a:srgbClr val="38761d"/>
                </a:solidFill>
                <a:latin typeface="Arial Narrow"/>
                <a:ea typeface="Arial Narrow"/>
              </a:rPr>
              <a:t> columns</a:t>
            </a:r>
            <a:r>
              <a:rPr b="1" lang="en-US" sz="2300" spc="-1" strike="noStrike">
                <a:solidFill>
                  <a:srgbClr val="002060"/>
                </a:solidFill>
                <a:latin typeface="Arial Narrow"/>
                <a:ea typeface="Arial Narrow"/>
              </a:rPr>
              <a:t>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9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</p:txBody>
      </p:sp>
      <p:graphicFrame>
        <p:nvGraphicFramePr>
          <p:cNvPr id="155" name="Table 3"/>
          <p:cNvGraphicFramePr/>
          <p:nvPr/>
        </p:nvGraphicFramePr>
        <p:xfrm>
          <a:off x="2548080" y="1943280"/>
          <a:ext cx="8400240" cy="1919520"/>
        </p:xfrm>
        <a:graphic>
          <a:graphicData uri="http://schemas.openxmlformats.org/drawingml/2006/table">
            <a:tbl>
              <a:tblPr/>
              <a:tblGrid>
                <a:gridCol w="1680120"/>
                <a:gridCol w="1680120"/>
                <a:gridCol w="1680120"/>
                <a:gridCol w="1680120"/>
                <a:gridCol w="1680120"/>
              </a:tblGrid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82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90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65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76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68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72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88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74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76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80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80240"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50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65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68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40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126000" rIns="12600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100" spc="-1" strike="noStrike">
                          <a:solidFill>
                            <a:srgbClr val="252595"/>
                          </a:solidFill>
                          <a:latin typeface="Arial"/>
                          <a:ea typeface="Arial"/>
                        </a:rPr>
                        <a:t>70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126000" marR="12600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56" name="CustomShape 4"/>
          <p:cNvSpPr/>
          <p:nvPr/>
        </p:nvSpPr>
        <p:spPr>
          <a:xfrm>
            <a:off x="867600" y="202320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Student 1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57" name="CustomShape 5"/>
          <p:cNvSpPr/>
          <p:nvPr/>
        </p:nvSpPr>
        <p:spPr>
          <a:xfrm>
            <a:off x="867600" y="250308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Student 2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58" name="CustomShape 6"/>
          <p:cNvSpPr/>
          <p:nvPr/>
        </p:nvSpPr>
        <p:spPr>
          <a:xfrm>
            <a:off x="867600" y="298332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Student 3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59" name="CustomShape 7"/>
          <p:cNvSpPr/>
          <p:nvPr/>
        </p:nvSpPr>
        <p:spPr>
          <a:xfrm>
            <a:off x="867600" y="346320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Student 4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60" name="CustomShape 8"/>
          <p:cNvSpPr/>
          <p:nvPr/>
        </p:nvSpPr>
        <p:spPr>
          <a:xfrm>
            <a:off x="2489400" y="154296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1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61" name="CustomShape 9"/>
          <p:cNvSpPr/>
          <p:nvPr/>
        </p:nvSpPr>
        <p:spPr>
          <a:xfrm>
            <a:off x="4228200" y="154296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2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62" name="CustomShape 10"/>
          <p:cNvSpPr/>
          <p:nvPr/>
        </p:nvSpPr>
        <p:spPr>
          <a:xfrm>
            <a:off x="5908320" y="154296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3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63" name="CustomShape 11"/>
          <p:cNvSpPr/>
          <p:nvPr/>
        </p:nvSpPr>
        <p:spPr>
          <a:xfrm>
            <a:off x="7588440" y="154296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4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64" name="CustomShape 12"/>
          <p:cNvSpPr/>
          <p:nvPr/>
        </p:nvSpPr>
        <p:spPr>
          <a:xfrm>
            <a:off x="9268920" y="1542960"/>
            <a:ext cx="1679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Subject 5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65" name="CustomShape 13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FC4928D8-17BC-42B0-BEDA-C6E3C4B3DFFB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3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Dynamic memory for q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83" name="CustomShape 2"/>
          <p:cNvSpPr/>
          <p:nvPr/>
        </p:nvSpPr>
        <p:spPr>
          <a:xfrm>
            <a:off x="630000" y="1385640"/>
            <a:ext cx="11550960" cy="4885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First, you allocate the required number of row headers, and then the rows individually.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100" spc="-1" strike="noStrike">
                <a:solidFill>
                  <a:srgbClr val="7030a0"/>
                </a:solidFill>
                <a:latin typeface="Courier New"/>
                <a:ea typeface="Courier New"/>
              </a:rPr>
              <a:t>q = (int **)malloc(10 * sizeof(int *));</a:t>
            </a:r>
            <a:endParaRPr b="0" lang="en-US" sz="2100" spc="-1" strike="noStrike">
              <a:latin typeface="Arial"/>
            </a:endParaRPr>
          </a:p>
          <a:p>
            <a:pPr marL="9144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100" spc="-1" strike="noStrike">
                <a:solidFill>
                  <a:srgbClr val="7030a0"/>
                </a:solidFill>
                <a:latin typeface="Courier New"/>
                <a:ea typeface="Courier New"/>
              </a:rPr>
              <a:t>for (i=0; i&lt;10; ++i)</a:t>
            </a:r>
            <a:endParaRPr b="0" lang="en-US" sz="2100" spc="-1" strike="noStrike">
              <a:latin typeface="Arial"/>
            </a:endParaRPr>
          </a:p>
          <a:p>
            <a:pPr marL="9144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100" spc="-1" strike="noStrike">
                <a:solidFill>
                  <a:srgbClr val="7030a0"/>
                </a:solidFill>
                <a:latin typeface="Courier New"/>
                <a:ea typeface="Courier New"/>
              </a:rPr>
              <a:t>q[i] = (int *)malloc(20 * sizeof(int));</a:t>
            </a:r>
            <a:endParaRPr b="0" lang="en-US" sz="2100" spc="-1" strike="noStrike">
              <a:latin typeface="Arial"/>
            </a:endParaRPr>
          </a:p>
          <a:p>
            <a:pPr marL="9144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100" spc="-1" strike="noStrike">
              <a:latin typeface="Arial"/>
            </a:endParaRPr>
          </a:p>
          <a:p>
            <a:pPr marL="9144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Freeing is also a multi-step process.</a:t>
            </a:r>
            <a:endParaRPr b="0" lang="en-US" sz="2300" spc="-1" strike="noStrike">
              <a:latin typeface="Arial"/>
            </a:endParaRPr>
          </a:p>
          <a:p>
            <a:pPr marL="9144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 marL="9144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100" spc="-1" strike="noStrike">
                <a:solidFill>
                  <a:srgbClr val="7030a0"/>
                </a:solidFill>
                <a:latin typeface="Courier New"/>
                <a:ea typeface="Courier New"/>
              </a:rPr>
              <a:t>for (i=0; i&lt;10; ++i) free(q[i]);</a:t>
            </a:r>
            <a:endParaRPr b="0" lang="en-US" sz="2100" spc="-1" strike="noStrike">
              <a:latin typeface="Arial"/>
            </a:endParaRPr>
          </a:p>
          <a:p>
            <a:pPr marL="9144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100" spc="-1" strike="noStrike">
                <a:solidFill>
                  <a:srgbClr val="7030a0"/>
                </a:solidFill>
                <a:latin typeface="Courier New"/>
                <a:ea typeface="Courier New"/>
              </a:rPr>
              <a:t>free(q);</a:t>
            </a:r>
            <a:endParaRPr b="0" lang="en-US" sz="2100" spc="-1" strike="noStrike">
              <a:latin typeface="Arial"/>
            </a:endParaRPr>
          </a:p>
          <a:p>
            <a:pPr marL="9144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100" spc="-1" strike="noStrike">
              <a:latin typeface="Arial"/>
            </a:endParaRPr>
          </a:p>
          <a:p>
            <a:pPr marL="914400" indent="457200"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3300"/>
                </a:solidFill>
                <a:latin typeface="Arial Narrow"/>
                <a:ea typeface="Arial Narrow"/>
              </a:rPr>
              <a:t>Note: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Free the individual rows </a:t>
            </a:r>
            <a:r>
              <a:rPr b="1" i="1" lang="en-US" sz="2300" spc="-1" strike="noStrike">
                <a:solidFill>
                  <a:srgbClr val="c00000"/>
                </a:solidFill>
                <a:latin typeface="Arial Narrow"/>
                <a:ea typeface="Arial Narrow"/>
              </a:rPr>
              <a:t>before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freeing the array of row headers.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284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E192CBA0-3B59-47BE-9BF8-1B00AE52D0DC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30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CustomShape 1"/>
          <p:cNvSpPr/>
          <p:nvPr/>
        </p:nvSpPr>
        <p:spPr>
          <a:xfrm>
            <a:off x="630000" y="939600"/>
            <a:ext cx="11550960" cy="6199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 fontScale="92000"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Vandermonde matrix corresponding to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n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real-valued elements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lang="en-US" sz="23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0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lang="en-US" sz="23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1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…,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i="1" lang="en-US" sz="23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n</a:t>
            </a:r>
            <a:r>
              <a:rPr b="1" lang="en-US" sz="23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-1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is defined as: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An application works with Vandermonde matrices for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n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≤ 100. A static 2D array would require a total storage of 100 x 100 = 10,000 cells. This leads to waste if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n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is small.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We write a function genvdm(A,n) that obtains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lang="en-US" sz="23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0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lang="en-US" sz="23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1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…,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i="1" lang="en-US" sz="23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n</a:t>
            </a:r>
            <a:r>
              <a:rPr b="1" lang="en-US" sz="23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-1 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from the 1D array A, and returns a pointer to a dynamically allocated array of rows.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row size must be fixed beforehand. But we can allocate exactly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n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rows to reduce wastage.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286" name="CustomShape 2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Example: Vandermonde matrices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87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96225C10-5116-40B4-9D23-BDDE5873F39D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31</a:t>
            </a:fld>
            <a:endParaRPr b="0" lang="en-US" sz="2300" spc="-1" strike="noStrike">
              <a:latin typeface="Arial"/>
            </a:endParaRPr>
          </a:p>
        </p:txBody>
      </p:sp>
      <p:graphicFrame>
        <p:nvGraphicFramePr>
          <p:cNvPr id="288" name="Table 4"/>
          <p:cNvGraphicFramePr/>
          <p:nvPr/>
        </p:nvGraphicFramePr>
        <p:xfrm>
          <a:off x="4149360" y="1565280"/>
          <a:ext cx="4302000" cy="2735280"/>
        </p:xfrm>
        <a:graphic>
          <a:graphicData uri="http://schemas.openxmlformats.org/drawingml/2006/table">
            <a:tbl>
              <a:tblPr/>
              <a:tblGrid>
                <a:gridCol w="860400"/>
                <a:gridCol w="860400"/>
                <a:gridCol w="860400"/>
                <a:gridCol w="860400"/>
                <a:gridCol w="860760"/>
              </a:tblGrid>
              <a:tr h="51948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…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56556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0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2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…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i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n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-1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56556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0</a:t>
                      </a:r>
                      <a:r>
                        <a:rPr b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2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1</a:t>
                      </a:r>
                      <a:r>
                        <a:rPr b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2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2</a:t>
                      </a:r>
                      <a:r>
                        <a:rPr b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2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…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i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n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-1</a:t>
                      </a:r>
                      <a:r>
                        <a:rPr b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2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51948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⋮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⋮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⋮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…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⋮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56556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0</a:t>
                      </a:r>
                      <a:r>
                        <a:rPr b="1" i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n</a:t>
                      </a:r>
                      <a:r>
                        <a:rPr b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-1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1</a:t>
                      </a:r>
                      <a:r>
                        <a:rPr b="1" i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n</a:t>
                      </a:r>
                      <a:r>
                        <a:rPr b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-1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2</a:t>
                      </a:r>
                      <a:r>
                        <a:rPr b="1" i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n</a:t>
                      </a:r>
                      <a:r>
                        <a:rPr b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-1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…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spcBef>
                          <a:spcPts val="360"/>
                        </a:spcBef>
                        <a:tabLst>
                          <a:tab algn="l" pos="0"/>
                        </a:tabLst>
                      </a:pPr>
                      <a:r>
                        <a:rPr b="1" i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a</a:t>
                      </a:r>
                      <a:r>
                        <a:rPr b="1" i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n</a:t>
                      </a:r>
                      <a:r>
                        <a:rPr b="1" lang="en-US" sz="2300" spc="-1" strike="noStrike" baseline="-25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-1</a:t>
                      </a:r>
                      <a:r>
                        <a:rPr b="1" i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n</a:t>
                      </a:r>
                      <a:r>
                        <a:rPr b="1" lang="en-US" sz="2300" spc="-1" strike="noStrike" baseline="30000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-1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Dynamic memory for storing Vandermonde matrices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90" name="CustomShape 2"/>
          <p:cNvSpPr/>
          <p:nvPr/>
        </p:nvSpPr>
        <p:spPr>
          <a:xfrm>
            <a:off x="1646640" y="1011240"/>
            <a:ext cx="9307440" cy="6086880"/>
          </a:xfrm>
          <a:prstGeom prst="rect">
            <a:avLst/>
          </a:prstGeom>
          <a:solidFill>
            <a:srgbClr val="f7ddd3"/>
          </a:solidFill>
          <a:ln w="1908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Autofit/>
          </a:bodyPr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#include &lt;stdio.h&gt;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#include &lt;stdlib.h&gt;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#define MAXDIM 100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c00000"/>
                </a:solidFill>
                <a:latin typeface="Courier New"/>
                <a:ea typeface="Courier New"/>
              </a:rPr>
              <a:t>double (*genvdm ( double *A, int n )) [MAXDIM]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29" spc="-1" strike="noStrike">
                <a:solidFill>
                  <a:srgbClr val="c00000"/>
                </a:solidFill>
                <a:latin typeface="Courier New"/>
                <a:ea typeface="Courier New"/>
              </a:rPr>
              <a:t>double (*p)[MAXDIM];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int i, j;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29" spc="-1" strike="noStrike">
                <a:solidFill>
                  <a:srgbClr val="c00000"/>
                </a:solidFill>
                <a:latin typeface="Courier New"/>
                <a:ea typeface="Courier New"/>
              </a:rPr>
              <a:t>p = (double (*)[MAXDIM])malloc(n * MAXDIM * sizeof(double));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i&lt;n; ++i) {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// i is an index in A, and a column in p. j is a row in p.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p[0][i] = 1;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(j=1; j&lt;n; ++j) p[j][i] = p[j-1][i] * A[i];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return p;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void prnvdm ( </a:t>
            </a:r>
            <a:r>
              <a:rPr b="1" lang="en-US" sz="1829" spc="-1" strike="noStrike">
                <a:solidFill>
                  <a:srgbClr val="c00000"/>
                </a:solidFill>
                <a:latin typeface="Courier New"/>
                <a:ea typeface="Courier New"/>
              </a:rPr>
              <a:t>double M[][MAXDIM]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, int n )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int i, j;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i&lt;n; ++i) {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(j=0; j&lt;n; ++j) printf("%10.5lf ", M[i][j]);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printf("\n");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29" spc="-1" strike="noStrike">
              <a:latin typeface="Arial"/>
            </a:endParaRPr>
          </a:p>
          <a:p>
            <a:pPr>
              <a:lnSpc>
                <a:spcPct val="6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29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29" spc="-1" strike="noStrike">
              <a:latin typeface="Arial"/>
            </a:endParaRPr>
          </a:p>
        </p:txBody>
      </p:sp>
      <p:sp>
        <p:nvSpPr>
          <p:cNvPr id="291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9A55E9B9-D184-4679-A1AC-1C254BEFD79A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32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Storage of Vandermonde matrices (continued)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93" name="CustomShape 2"/>
          <p:cNvSpPr/>
          <p:nvPr/>
        </p:nvSpPr>
        <p:spPr>
          <a:xfrm>
            <a:off x="630000" y="1120320"/>
            <a:ext cx="7581240" cy="4037400"/>
          </a:xfrm>
          <a:prstGeom prst="rect">
            <a:avLst/>
          </a:prstGeom>
          <a:solidFill>
            <a:srgbClr val="f7ddd3"/>
          </a:solidFill>
          <a:ln w="1908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 ()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double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A[MAXDIM],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(*V)[MAXDIM]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n, i;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printf("Enter dimension of V: "); scanf("%d", &amp;n);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printf("Enter %d elements: ", 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i&lt;n; ++i) scanf("%lf", A+i);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V = genvdm(A,n);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prnvdm(V,n);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exit(0);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94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152A2504-7465-4234-90E7-722D8076DD13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33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295" name="CustomShape 4"/>
          <p:cNvSpPr/>
          <p:nvPr/>
        </p:nvSpPr>
        <p:spPr>
          <a:xfrm>
            <a:off x="4269600" y="3837600"/>
            <a:ext cx="7690680" cy="280332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91440" bIns="9144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300" spc="-1" strike="noStrike" u="sng">
                <a:solidFill>
                  <a:srgbClr val="ffffff"/>
                </a:solidFill>
                <a:uFillTx/>
                <a:latin typeface="Arial Narrow"/>
                <a:ea typeface="Arial Narrow"/>
              </a:rPr>
              <a:t>Output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Enter dimension of V: 5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Enter 5 elements: -1 0.1 1.1 2.5 3.2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1.00000    1.00000    1.00000    1.00000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  1.00000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-1.00000    0.10000    1.10000    2.50000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	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  3.20000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1.00000    0.01000    1.21000    6.25000   10.24000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-1.00000    0.00100    1.33100   15.62500   32.76800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1.00000    0.00010    1.46410   39.06250  104.85760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296" name="CustomShape 5"/>
          <p:cNvSpPr/>
          <p:nvPr/>
        </p:nvSpPr>
        <p:spPr>
          <a:xfrm>
            <a:off x="684360" y="5576760"/>
            <a:ext cx="2930760" cy="883440"/>
          </a:xfrm>
          <a:prstGeom prst="rect">
            <a:avLst/>
          </a:prstGeom>
          <a:noFill/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90000" rIns="90000"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300" spc="-1" strike="noStrike">
                <a:solidFill>
                  <a:srgbClr val="800000"/>
                </a:solidFill>
                <a:latin typeface="Arial Narrow"/>
                <a:ea typeface="Arial Narrow"/>
              </a:rPr>
              <a:t>Exercise: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Free the 2D memory allocated to V.</a:t>
            </a:r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Antisymmetric matrices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298" name="CustomShape 2"/>
          <p:cNvSpPr/>
          <p:nvPr/>
        </p:nvSpPr>
        <p:spPr>
          <a:xfrm>
            <a:off x="630000" y="1440720"/>
            <a:ext cx="11550960" cy="51512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 symmetric matrix is an n x n matrix with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i="1" lang="en-US" sz="28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ij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=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i="1" lang="en-US" sz="28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ji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for all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i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j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An antisymmetric matrix is an n x n matrix with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i="1" lang="en-US" sz="28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ij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= –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i="1" lang="en-US" sz="28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ji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for all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i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,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j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. Since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i="1" lang="en-US" sz="28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ii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= –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i="1" lang="en-US" sz="28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ii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, the main diagonal is filled by 0. Moreover, the entries below the main diagonal can be obtained from the entries above the main diagonal.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We can use a fully dynamic 2D array to store only the elements above the main diagonal.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299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D60C622D-CCD6-4104-BB38-2F986F92C6F3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34</a:t>
            </a:fld>
            <a:endParaRPr b="0" lang="en-US" sz="2300" spc="-1" strike="noStrike">
              <a:latin typeface="Arial"/>
            </a:endParaRPr>
          </a:p>
        </p:txBody>
      </p:sp>
      <p:graphicFrame>
        <p:nvGraphicFramePr>
          <p:cNvPr id="300" name="Table 4"/>
          <p:cNvGraphicFramePr/>
          <p:nvPr/>
        </p:nvGraphicFramePr>
        <p:xfrm>
          <a:off x="4824000" y="3189240"/>
          <a:ext cx="2974320" cy="2285280"/>
        </p:xfrm>
        <a:graphic>
          <a:graphicData uri="http://schemas.openxmlformats.org/drawingml/2006/table">
            <a:tbl>
              <a:tblPr/>
              <a:tblGrid>
                <a:gridCol w="594720"/>
                <a:gridCol w="594720"/>
                <a:gridCol w="594720"/>
                <a:gridCol w="594720"/>
                <a:gridCol w="595800"/>
              </a:tblGrid>
              <a:tr h="45684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0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5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3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–</a:t>
                      </a: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2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4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</a:tr>
              <a:tr h="45684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–</a:t>
                      </a: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5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0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–</a:t>
                      </a: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6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–</a:t>
                      </a: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1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0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</a:tr>
              <a:tr h="45684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–</a:t>
                      </a: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3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6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0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2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7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</a:tr>
              <a:tr h="45684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2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1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–</a:t>
                      </a: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2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0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1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93c47d"/>
                    </a:solidFill>
                  </a:tcPr>
                </a:tc>
              </a:tr>
              <a:tr h="45828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–</a:t>
                      </a: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4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0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–</a:t>
                      </a: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7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–</a:t>
                      </a: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1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1800" spc="-1" strike="noStrike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0</a:t>
                      </a:r>
                      <a:endParaRPr b="0" lang="en-US" sz="18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1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Compact storage of an antisymmetric matrix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302" name="CustomShape 2"/>
          <p:cNvSpPr/>
          <p:nvPr/>
        </p:nvSpPr>
        <p:spPr>
          <a:xfrm>
            <a:off x="2803680" y="2076840"/>
            <a:ext cx="7203600" cy="4619520"/>
          </a:xfrm>
          <a:prstGeom prst="rect">
            <a:avLst/>
          </a:prstGeom>
          <a:solidFill>
            <a:srgbClr val="f7ddd3"/>
          </a:solidFill>
          <a:ln w="1908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#include &lt;stdio.h&gt;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#include &lt;stdlib.h&gt;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int **genasm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( int n 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int **q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, i, j;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q = (int **)malloc((n-1) * sizeof(int *));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i&lt;n-1; ++i) 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q[i] = (int *)malloc((n-i-1) * sizeof(int));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(j=i+1; j&lt;n; ++j) q[i][j-i-1] = i-j;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return q;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303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E4451F6A-A22C-4719-8DC3-1EDCB1F6E3C5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35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304" name="CustomShape 4"/>
          <p:cNvSpPr/>
          <p:nvPr/>
        </p:nvSpPr>
        <p:spPr>
          <a:xfrm>
            <a:off x="720360" y="1041840"/>
            <a:ext cx="10789920" cy="1018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91440" bIns="91440">
            <a:spAutoFit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function genasm(n) returns a pointer to the “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array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” given n as input. Let us take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a</a:t>
            </a:r>
            <a:r>
              <a:rPr b="1" i="1" lang="en-US" sz="2800" spc="-1" strike="noStrike" baseline="-25000">
                <a:solidFill>
                  <a:srgbClr val="000000"/>
                </a:solidFill>
                <a:latin typeface="Arial Narrow"/>
                <a:ea typeface="Arial Narrow"/>
              </a:rPr>
              <a:t>ij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=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i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– </a:t>
            </a:r>
            <a:r>
              <a:rPr b="1" i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j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.</a:t>
            </a:r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Storage of antisymmetric matrices (continued)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306" name="CustomShape 2"/>
          <p:cNvSpPr/>
          <p:nvPr/>
        </p:nvSpPr>
        <p:spPr>
          <a:xfrm>
            <a:off x="936360" y="980280"/>
            <a:ext cx="8061480" cy="6219720"/>
          </a:xfrm>
          <a:prstGeom prst="rect">
            <a:avLst/>
          </a:prstGeom>
          <a:solidFill>
            <a:srgbClr val="f7ddd3"/>
          </a:solidFill>
          <a:ln w="1908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Autofit/>
          </a:bodyPr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void prnasm (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int *U[]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, int n 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i, j;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i&lt;n; ++i) 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(j=0; j&lt;i; ++j) printf("%3d ", -U[j][i-j-1]);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  0 ");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(j=i+1; j&lt;n; ++j) printf("%3d ", U[i][j-i-1]);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printf("\n");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 ()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int **U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, n;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printf("Enter dimension (n): "); scanf("%d", &amp;n);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U = genasm(n);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c00000"/>
                </a:solidFill>
                <a:latin typeface="Courier New"/>
                <a:ea typeface="Courier New"/>
              </a:rPr>
              <a:t>prnasm(U,n);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</a:t>
            </a: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exit(0);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360"/>
              </a:spcBef>
              <a:tabLst>
                <a:tab algn="l" pos="0"/>
              </a:tabLst>
            </a:pPr>
            <a:r>
              <a:rPr b="1" lang="en-US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307" name="CustomShape 3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29D20EBD-786E-4028-B49D-314F4BDA0C15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36</a:t>
            </a:fld>
            <a:endParaRPr b="0" lang="en-US" sz="2300" spc="-1" strike="noStrike">
              <a:latin typeface="Arial"/>
            </a:endParaRPr>
          </a:p>
        </p:txBody>
      </p:sp>
      <p:sp>
        <p:nvSpPr>
          <p:cNvPr id="308" name="CustomShape 4"/>
          <p:cNvSpPr/>
          <p:nvPr/>
        </p:nvSpPr>
        <p:spPr>
          <a:xfrm>
            <a:off x="8549280" y="3455280"/>
            <a:ext cx="3339360" cy="2529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91440" bIns="9144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2300" spc="-1" strike="noStrike" u="sng">
                <a:solidFill>
                  <a:srgbClr val="ffffff"/>
                </a:solidFill>
                <a:uFillTx/>
                <a:latin typeface="Arial Narrow"/>
                <a:ea typeface="Arial Narrow"/>
              </a:rPr>
              <a:t>Output</a:t>
            </a: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2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Enter dimension (n): 5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0  -1  -2  -3  -4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1   0  -1  -2  -3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2   1   0  -1  -2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3   2   1   0  -1</a:t>
            </a:r>
            <a:endParaRPr b="0" lang="en-US" sz="18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  </a:t>
            </a:r>
            <a:r>
              <a:rPr b="1" lang="en-US" sz="1800" spc="-1" strike="noStrike">
                <a:solidFill>
                  <a:srgbClr val="ffffff"/>
                </a:solidFill>
                <a:latin typeface="Courier New"/>
                <a:ea typeface="Courier New"/>
              </a:rPr>
              <a:t>4   3   2   1   0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309" name="CustomShape 5"/>
          <p:cNvSpPr/>
          <p:nvPr/>
        </p:nvSpPr>
        <p:spPr>
          <a:xfrm>
            <a:off x="9182520" y="1681200"/>
            <a:ext cx="2930760" cy="883440"/>
          </a:xfrm>
          <a:prstGeom prst="rect">
            <a:avLst/>
          </a:prstGeom>
          <a:noFill/>
          <a:ln w="19080">
            <a:solidFill>
              <a:schemeClr val="dk1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lIns="90000" rIns="90000"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300" spc="-1" strike="noStrike">
                <a:solidFill>
                  <a:srgbClr val="800000"/>
                </a:solidFill>
                <a:latin typeface="Arial Narrow"/>
                <a:ea typeface="Arial Narrow"/>
              </a:rPr>
              <a:t>Exercise:</a:t>
            </a:r>
            <a:r>
              <a:rPr b="1" lang="en-US" sz="2300" spc="-1" strike="noStrike">
                <a:solidFill>
                  <a:srgbClr val="000000"/>
                </a:solidFill>
                <a:latin typeface="Arial Narrow"/>
                <a:ea typeface="Arial Narrow"/>
              </a:rPr>
              <a:t> Free the 2D memory allocated to U.</a:t>
            </a:r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Four types of 2D arrays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311" name="CustomShape 2"/>
          <p:cNvSpPr/>
          <p:nvPr/>
        </p:nvSpPr>
        <p:spPr>
          <a:xfrm>
            <a:off x="11758320" y="6592680"/>
            <a:ext cx="74052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5E0204D4-E249-42DC-8389-767F65EFA651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37</a:t>
            </a:fld>
            <a:endParaRPr b="0" lang="en-US" sz="2300" spc="-1" strike="noStrike">
              <a:latin typeface="Arial"/>
            </a:endParaRPr>
          </a:p>
        </p:txBody>
      </p:sp>
      <p:graphicFrame>
        <p:nvGraphicFramePr>
          <p:cNvPr id="312" name="Table 3"/>
          <p:cNvGraphicFramePr/>
          <p:nvPr/>
        </p:nvGraphicFramePr>
        <p:xfrm>
          <a:off x="1598400" y="2409480"/>
          <a:ext cx="9403920" cy="2666160"/>
        </p:xfrm>
        <a:graphic>
          <a:graphicData uri="http://schemas.openxmlformats.org/drawingml/2006/table">
            <a:tbl>
              <a:tblPr/>
              <a:tblGrid>
                <a:gridCol w="3134520"/>
                <a:gridCol w="3134520"/>
                <a:gridCol w="3135240"/>
              </a:tblGrid>
              <a:tr h="53316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ffffff"/>
                          </a:solidFill>
                          <a:latin typeface="Arial Narrow"/>
                          <a:ea typeface="Arial Narrow"/>
                        </a:rPr>
                        <a:t>Declaration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ffffff"/>
                          </a:solidFill>
                          <a:latin typeface="Arial Narrow"/>
                          <a:ea typeface="Arial Narrow"/>
                        </a:rPr>
                        <a:t>Number of rows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ffffff"/>
                          </a:solidFill>
                          <a:latin typeface="Arial Narrow"/>
                          <a:ea typeface="Arial Narrow"/>
                        </a:rPr>
                        <a:t>Number of columns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solidFill>
                      <a:srgbClr val="000000"/>
                    </a:solidFill>
                  </a:tcPr>
                </a:tc>
              </a:tr>
              <a:tr h="53316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7030a0"/>
                          </a:solidFill>
                          <a:latin typeface="Courier New"/>
                          <a:ea typeface="Courier New"/>
                        </a:rPr>
                        <a:t>int A[10][20];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Static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Static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53316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7030a0"/>
                          </a:solidFill>
                          <a:latin typeface="Courier New"/>
                          <a:ea typeface="Courier New"/>
                        </a:rPr>
                        <a:t>int (*p)[20];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Dynamic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Static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53316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7030a0"/>
                          </a:solidFill>
                          <a:latin typeface="Courier New"/>
                          <a:ea typeface="Courier New"/>
                        </a:rPr>
                        <a:t>int *B[10];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Static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Dynamic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533880"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7030a0"/>
                          </a:solidFill>
                          <a:latin typeface="Courier New"/>
                          <a:ea typeface="Courier New"/>
                        </a:rPr>
                        <a:t>int **q;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Dynamic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1080" rIns="9108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1" lang="en-US" sz="2300" spc="-1" strike="noStrike">
                          <a:solidFill>
                            <a:srgbClr val="000000"/>
                          </a:solidFill>
                          <a:latin typeface="Arial Narrow"/>
                          <a:ea typeface="Arial Narrow"/>
                        </a:rPr>
                        <a:t>Dynamic</a:t>
                      </a:r>
                      <a:endParaRPr b="0" lang="en-US" sz="2300" spc="-1" strike="noStrike">
                        <a:latin typeface="Arial"/>
                      </a:endParaRPr>
                    </a:p>
                  </a:txBody>
                  <a:tcPr marL="91080" marR="91080">
                    <a:lnL w="18720">
                      <a:solidFill>
                        <a:srgbClr val="000000"/>
                      </a:solidFill>
                    </a:lnL>
                    <a:lnR w="18720">
                      <a:solidFill>
                        <a:srgbClr val="000000"/>
                      </a:solidFill>
                    </a:lnR>
                    <a:lnT w="18720">
                      <a:solidFill>
                        <a:srgbClr val="000000"/>
                      </a:solidFill>
                    </a:lnT>
                    <a:lnB w="1872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Declaring 2D Arrays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167" name="CustomShape 2"/>
          <p:cNvSpPr/>
          <p:nvPr/>
        </p:nvSpPr>
        <p:spPr>
          <a:xfrm>
            <a:off x="630000" y="1120320"/>
            <a:ext cx="1155060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General form: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type array_name[row_size][column_size];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Examples: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</a:t>
            </a:r>
            <a:r>
              <a:rPr b="1" lang="en-US" sz="2000" spc="-1" strike="noStrike">
                <a:solidFill>
                  <a:srgbClr val="002060"/>
                </a:solidFill>
                <a:latin typeface="Courier New"/>
                <a:ea typeface="Courier New"/>
              </a:rPr>
              <a:t>int  marks[4][5];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Courier New"/>
                <a:ea typeface="Courier Ne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Courier New"/>
                <a:ea typeface="Courier New"/>
              </a:rPr>
              <a:t>float  sales[12][25];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2060"/>
                </a:solidFill>
                <a:latin typeface="Courier New"/>
                <a:ea typeface="Courier New"/>
              </a:rPr>
              <a:t>	</a:t>
            </a:r>
            <a:r>
              <a:rPr b="1" lang="en-US" sz="2000" spc="-1" strike="noStrike">
                <a:solidFill>
                  <a:srgbClr val="002060"/>
                </a:solidFill>
                <a:latin typeface="Courier New"/>
                <a:ea typeface="Courier New"/>
              </a:rPr>
              <a:t>double  matrix[100][100];</a:t>
            </a: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First index indicates row, second index indicates column.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ff0000"/>
                </a:solidFill>
                <a:latin typeface="Arial Narrow"/>
                <a:ea typeface="Arial Narrow"/>
              </a:rPr>
              <a:t>Both row index and column index start from 0 </a:t>
            </a: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(similar to what we had for 1D arrays)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168" name="CustomShape 3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C1D8FF80-4663-4274-A4EF-EC36AEC5BB3D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4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Declaring 2D Arrays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170" name="CustomShape 2"/>
          <p:cNvSpPr/>
          <p:nvPr/>
        </p:nvSpPr>
        <p:spPr>
          <a:xfrm>
            <a:off x="2220120" y="1440360"/>
            <a:ext cx="8637120" cy="4960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300" spc="-1" strike="noStrike">
                <a:solidFill>
                  <a:srgbClr val="002060"/>
                </a:solidFill>
                <a:latin typeface="Courier New"/>
                <a:ea typeface="Courier New"/>
              </a:rPr>
              <a:t>int  m[4][5];</a:t>
            </a:r>
            <a:endParaRPr b="0" lang="en-US" sz="2300" spc="-1" strike="noStrike">
              <a:latin typeface="Arial"/>
            </a:endParaRPr>
          </a:p>
        </p:txBody>
      </p:sp>
      <p:graphicFrame>
        <p:nvGraphicFramePr>
          <p:cNvPr id="171" name="Table 3"/>
          <p:cNvGraphicFramePr/>
          <p:nvPr/>
        </p:nvGraphicFramePr>
        <p:xfrm>
          <a:off x="3340440" y="2995200"/>
          <a:ext cx="6400080" cy="1919520"/>
        </p:xfrm>
        <a:graphic>
          <a:graphicData uri="http://schemas.openxmlformats.org/drawingml/2006/table">
            <a:tbl>
              <a:tblPr/>
              <a:tblGrid>
                <a:gridCol w="1279800"/>
                <a:gridCol w="1279800"/>
                <a:gridCol w="1279800"/>
                <a:gridCol w="1279800"/>
                <a:gridCol w="1281240"/>
              </a:tblGrid>
              <a:tr h="479880"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m[0][0]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m[0][1]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m[0][2]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m[0][3]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m[0][4]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2808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m[1][0]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m[1][1]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m[1][2]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m[1][3]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m[1][4]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79880"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m[2][0]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m[2][1]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m[2][2]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m[2][3]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m[2][4]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1224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480240"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m[3][0]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2808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m[3][1]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m[3][2]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m[3][3]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1224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 lIns="95760" rIns="95760">
                      <a:noAutofit/>
                    </a:bodyPr>
                    <a:p>
                      <a:pPr algn="ctr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r>
                        <a:rPr b="0" lang="en-US" sz="2100" spc="-1" strike="noStrike">
                          <a:solidFill>
                            <a:srgbClr val="002060"/>
                          </a:solidFill>
                          <a:latin typeface="Arial"/>
                          <a:ea typeface="Arial"/>
                        </a:rPr>
                        <a:t>m[3][4]</a:t>
                      </a:r>
                      <a:endParaRPr b="0" lang="en-US" sz="2100" spc="-1" strike="noStrike">
                        <a:latin typeface="Arial"/>
                      </a:endParaRPr>
                    </a:p>
                  </a:txBody>
                  <a:tcPr marL="95760" marR="95760">
                    <a:lnL w="12240">
                      <a:solidFill>
                        <a:srgbClr val="000000"/>
                      </a:solidFill>
                    </a:lnL>
                    <a:lnR w="28080">
                      <a:solidFill>
                        <a:srgbClr val="000000"/>
                      </a:solidFill>
                    </a:lnR>
                    <a:lnT w="12240">
                      <a:solidFill>
                        <a:srgbClr val="000000"/>
                      </a:solidFill>
                    </a:lnT>
                    <a:lnB w="2808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72" name="CustomShape 4"/>
          <p:cNvSpPr/>
          <p:nvPr/>
        </p:nvSpPr>
        <p:spPr>
          <a:xfrm>
            <a:off x="2060280" y="2973600"/>
            <a:ext cx="1279440" cy="346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Row 0</a:t>
            </a:r>
            <a:endParaRPr b="0" lang="en-US" sz="1679" spc="-1" strike="noStrike">
              <a:latin typeface="Arial"/>
            </a:endParaRPr>
          </a:p>
        </p:txBody>
      </p:sp>
      <p:sp>
        <p:nvSpPr>
          <p:cNvPr id="173" name="CustomShape 5"/>
          <p:cNvSpPr/>
          <p:nvPr/>
        </p:nvSpPr>
        <p:spPr>
          <a:xfrm>
            <a:off x="2066760" y="3488760"/>
            <a:ext cx="1279440" cy="346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Row 1</a:t>
            </a:r>
            <a:endParaRPr b="0" lang="en-US" sz="1679" spc="-1" strike="noStrike">
              <a:latin typeface="Arial"/>
            </a:endParaRPr>
          </a:p>
        </p:txBody>
      </p:sp>
      <p:sp>
        <p:nvSpPr>
          <p:cNvPr id="174" name="CustomShape 6"/>
          <p:cNvSpPr/>
          <p:nvPr/>
        </p:nvSpPr>
        <p:spPr>
          <a:xfrm>
            <a:off x="2066760" y="4003920"/>
            <a:ext cx="1279440" cy="346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Row 2</a:t>
            </a:r>
            <a:endParaRPr b="0" lang="en-US" sz="1679" spc="-1" strike="noStrike">
              <a:latin typeface="Arial"/>
            </a:endParaRPr>
          </a:p>
        </p:txBody>
      </p:sp>
      <p:sp>
        <p:nvSpPr>
          <p:cNvPr id="175" name="CustomShape 7"/>
          <p:cNvSpPr/>
          <p:nvPr/>
        </p:nvSpPr>
        <p:spPr>
          <a:xfrm>
            <a:off x="2060280" y="4519080"/>
            <a:ext cx="1279440" cy="346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Row 3</a:t>
            </a:r>
            <a:endParaRPr b="0" lang="en-US" sz="1679" spc="-1" strike="noStrike">
              <a:latin typeface="Arial"/>
            </a:endParaRPr>
          </a:p>
        </p:txBody>
      </p:sp>
      <p:sp>
        <p:nvSpPr>
          <p:cNvPr id="176" name="CustomShape 8"/>
          <p:cNvSpPr/>
          <p:nvPr/>
        </p:nvSpPr>
        <p:spPr>
          <a:xfrm>
            <a:off x="3420360" y="2552040"/>
            <a:ext cx="1279440" cy="346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 </a:t>
            </a: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Column 0</a:t>
            </a:r>
            <a:endParaRPr b="0" lang="en-US" sz="1679" spc="-1" strike="noStrike">
              <a:latin typeface="Arial"/>
            </a:endParaRPr>
          </a:p>
        </p:txBody>
      </p:sp>
      <p:sp>
        <p:nvSpPr>
          <p:cNvPr id="177" name="CustomShape 9"/>
          <p:cNvSpPr/>
          <p:nvPr/>
        </p:nvSpPr>
        <p:spPr>
          <a:xfrm>
            <a:off x="4657320" y="2552040"/>
            <a:ext cx="1279440" cy="346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 </a:t>
            </a: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Column 1</a:t>
            </a:r>
            <a:endParaRPr b="0" lang="en-US" sz="1679" spc="-1" strike="noStrike">
              <a:latin typeface="Arial"/>
            </a:endParaRPr>
          </a:p>
        </p:txBody>
      </p:sp>
      <p:sp>
        <p:nvSpPr>
          <p:cNvPr id="178" name="CustomShape 10"/>
          <p:cNvSpPr/>
          <p:nvPr/>
        </p:nvSpPr>
        <p:spPr>
          <a:xfrm>
            <a:off x="5907240" y="2552040"/>
            <a:ext cx="1279440" cy="346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 </a:t>
            </a: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Column 2</a:t>
            </a:r>
            <a:endParaRPr b="0" lang="en-US" sz="1679" spc="-1" strike="noStrike">
              <a:latin typeface="Arial"/>
            </a:endParaRPr>
          </a:p>
        </p:txBody>
      </p:sp>
      <p:sp>
        <p:nvSpPr>
          <p:cNvPr id="179" name="CustomShape 11"/>
          <p:cNvSpPr/>
          <p:nvPr/>
        </p:nvSpPr>
        <p:spPr>
          <a:xfrm>
            <a:off x="7279200" y="2552040"/>
            <a:ext cx="1279440" cy="346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 </a:t>
            </a: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Column 3</a:t>
            </a:r>
            <a:endParaRPr b="0" lang="en-US" sz="1679" spc="-1" strike="noStrike">
              <a:latin typeface="Arial"/>
            </a:endParaRPr>
          </a:p>
        </p:txBody>
      </p:sp>
      <p:sp>
        <p:nvSpPr>
          <p:cNvPr id="180" name="CustomShape 12"/>
          <p:cNvSpPr/>
          <p:nvPr/>
        </p:nvSpPr>
        <p:spPr>
          <a:xfrm>
            <a:off x="8489520" y="2558520"/>
            <a:ext cx="1279440" cy="346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 </a:t>
            </a:r>
            <a:r>
              <a:rPr b="1" lang="en-US" sz="1679" spc="-1" strike="noStrike">
                <a:solidFill>
                  <a:srgbClr val="000000"/>
                </a:solidFill>
                <a:latin typeface="Arial Narrow"/>
                <a:ea typeface="Arial Narrow"/>
              </a:rPr>
              <a:t>Column 4</a:t>
            </a:r>
            <a:endParaRPr b="0" lang="en-US" sz="1679" spc="-1" strike="noStrike">
              <a:latin typeface="Arial"/>
            </a:endParaRPr>
          </a:p>
        </p:txBody>
      </p:sp>
      <p:sp>
        <p:nvSpPr>
          <p:cNvPr id="181" name="CustomShape 13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BE593B68-4BAF-41FB-9BE8-BF80175822A3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5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CustomShape 1"/>
          <p:cNvSpPr/>
          <p:nvPr/>
        </p:nvSpPr>
        <p:spPr>
          <a:xfrm>
            <a:off x="525240" y="37008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Accessing Elements of a 2D Array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183" name="CustomShape 2"/>
          <p:cNvSpPr/>
          <p:nvPr/>
        </p:nvSpPr>
        <p:spPr>
          <a:xfrm>
            <a:off x="630000" y="1335960"/>
            <a:ext cx="1155060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Similar to that for 1D array, but use two indices.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115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First index indicates row, second index indicates column.</a:t>
            </a: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79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Both the </a:t>
            </a:r>
            <a:r>
              <a:rPr b="1" lang="en-US" sz="2400" spc="-1" strike="noStrike" u="sng">
                <a:solidFill>
                  <a:srgbClr val="002060"/>
                </a:solidFill>
                <a:uFillTx/>
                <a:latin typeface="Arial Narrow"/>
                <a:ea typeface="Arial Narrow"/>
              </a:rPr>
              <a:t>indices</a:t>
            </a: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 should be </a:t>
            </a:r>
            <a:r>
              <a:rPr b="1" lang="en-US" sz="2400" spc="-1" strike="noStrike" u="sng">
                <a:solidFill>
                  <a:srgbClr val="002060"/>
                </a:solidFill>
                <a:uFillTx/>
                <a:latin typeface="Arial Narrow"/>
                <a:ea typeface="Arial Narrow"/>
              </a:rPr>
              <a:t>expressions</a:t>
            </a: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 which evaluate to integer values.</a:t>
            </a: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Examples: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</a:t>
            </a:r>
            <a:r>
              <a:rPr b="1" lang="en-US" sz="2400" spc="-1" strike="noStrike">
                <a:solidFill>
                  <a:srgbClr val="002060"/>
                </a:solidFill>
                <a:latin typeface="Courier New"/>
                <a:ea typeface="Courier New"/>
              </a:rPr>
              <a:t>x[m][n] = 0;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Courier New"/>
                <a:ea typeface="Courier New"/>
              </a:rPr>
              <a:t> </a:t>
            </a:r>
            <a:r>
              <a:rPr b="1" lang="en-US" sz="2400" spc="-1" strike="noStrike">
                <a:solidFill>
                  <a:srgbClr val="002060"/>
                </a:solidFill>
                <a:latin typeface="Courier New"/>
                <a:ea typeface="Courier New"/>
              </a:rPr>
              <a:t>c[i][k] += a[i][j] * b[j][k];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Courier New"/>
                <a:ea typeface="Courier New"/>
              </a:rPr>
              <a:t> </a:t>
            </a:r>
            <a:r>
              <a:rPr b="1" lang="en-US" sz="2400" spc="-1" strike="noStrike">
                <a:solidFill>
                  <a:srgbClr val="002060"/>
                </a:solidFill>
                <a:latin typeface="Courier New"/>
                <a:ea typeface="Courier New"/>
              </a:rPr>
              <a:t>val = sqrt( arr[j*3][k+1] ); 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184" name="CustomShape 3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165F2A74-FDEA-43C0-B7B2-A819E79E2034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6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CustomShape 1"/>
          <p:cNvSpPr/>
          <p:nvPr/>
        </p:nvSpPr>
        <p:spPr>
          <a:xfrm>
            <a:off x="525240" y="16020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 fontScale="84000"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00" spc="-1" strike="noStrike">
                <a:solidFill>
                  <a:srgbClr val="d1282e"/>
                </a:solidFill>
                <a:latin typeface="Arial Narrow"/>
                <a:ea typeface="Arial Narrow"/>
              </a:rPr>
              <a:t>How is a 2D array stored in memory?</a:t>
            </a:r>
            <a:endParaRPr b="0" lang="en-US" sz="4100" spc="-1" strike="noStrike">
              <a:latin typeface="Arial"/>
            </a:endParaRPr>
          </a:p>
        </p:txBody>
      </p:sp>
      <p:sp>
        <p:nvSpPr>
          <p:cNvPr id="186" name="CustomShape 2"/>
          <p:cNvSpPr/>
          <p:nvPr/>
        </p:nvSpPr>
        <p:spPr>
          <a:xfrm>
            <a:off x="630000" y="1120320"/>
            <a:ext cx="11550600" cy="531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Starting from a given memory location (starting address of the array), the elements are stored </a:t>
            </a:r>
            <a:r>
              <a:rPr b="1" lang="en-US" sz="2400" spc="-1" strike="noStrike">
                <a:solidFill>
                  <a:srgbClr val="ff0000"/>
                </a:solidFill>
                <a:latin typeface="Arial Narrow"/>
                <a:ea typeface="Arial Narrow"/>
              </a:rPr>
              <a:t>row-wise</a:t>
            </a: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 in consecutive memory locations.</a:t>
            </a:r>
            <a:endParaRPr b="0" lang="en-US" sz="2400" spc="-1" strike="noStrike">
              <a:latin typeface="Arial"/>
            </a:endParaRPr>
          </a:p>
          <a:p>
            <a:pPr lvl="2" marL="1285920" indent="-256320">
              <a:lnSpc>
                <a:spcPct val="100000"/>
              </a:lnSpc>
              <a:spcBef>
                <a:spcPts val="1154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c00000"/>
                </a:solidFill>
                <a:latin typeface="Arial Narrow"/>
                <a:ea typeface="Arial Narrow"/>
              </a:rPr>
              <a:t>x: starting address of the array in memory</a:t>
            </a:r>
            <a:endParaRPr b="0" lang="en-US" sz="2400" spc="-1" strike="noStrike">
              <a:latin typeface="Arial"/>
            </a:endParaRPr>
          </a:p>
          <a:p>
            <a:pPr lvl="2" marL="1285920" indent="-256320">
              <a:lnSpc>
                <a:spcPct val="100000"/>
              </a:lnSpc>
              <a:spcBef>
                <a:spcPts val="479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c00000"/>
                </a:solidFill>
                <a:latin typeface="Arial Narrow"/>
                <a:ea typeface="Arial Narrow"/>
              </a:rPr>
              <a:t>c: number of columns</a:t>
            </a:r>
            <a:endParaRPr b="0" lang="en-US" sz="2400" spc="-1" strike="noStrike">
              <a:latin typeface="Arial"/>
            </a:endParaRPr>
          </a:p>
          <a:p>
            <a:pPr lvl="2" marL="1285920" indent="-256320">
              <a:lnSpc>
                <a:spcPct val="100000"/>
              </a:lnSpc>
              <a:spcBef>
                <a:spcPts val="479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c00000"/>
                </a:solidFill>
                <a:latin typeface="Arial Narrow"/>
                <a:ea typeface="Arial Narrow"/>
              </a:rPr>
              <a:t>k: number of bytes allocated per array element, e.g., sizeof(int)</a:t>
            </a:r>
            <a:endParaRPr b="0" lang="en-US" sz="2400" spc="-1" strike="noStrike">
              <a:latin typeface="Arial"/>
            </a:endParaRPr>
          </a:p>
          <a:p>
            <a:pPr marL="1285920" indent="-10404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  <a:p>
            <a:pPr lvl="1" marL="514440" indent="-205200">
              <a:lnSpc>
                <a:spcPct val="100000"/>
              </a:lnSpc>
              <a:spcBef>
                <a:spcPts val="479"/>
              </a:spcBef>
              <a:buClr>
                <a:srgbClr val="d1282e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Courier New"/>
                <a:ea typeface="Courier New"/>
              </a:rPr>
              <a:t>a[i][j]</a:t>
            </a: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is allocated memory location at address  </a:t>
            </a:r>
            <a:r>
              <a:rPr b="1" lang="en-US" sz="2400" spc="-1" strike="noStrike" u="sng">
                <a:solidFill>
                  <a:srgbClr val="ff0000"/>
                </a:solidFill>
                <a:uFillTx/>
                <a:latin typeface="Courier New"/>
                <a:ea typeface="Courier New"/>
              </a:rPr>
              <a:t>x + (i * c + j) * k</a:t>
            </a: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</p:txBody>
      </p:sp>
      <p:sp>
        <p:nvSpPr>
          <p:cNvPr id="187" name="CustomShape 3"/>
          <p:cNvSpPr/>
          <p:nvPr/>
        </p:nvSpPr>
        <p:spPr>
          <a:xfrm>
            <a:off x="525240" y="5520600"/>
            <a:ext cx="1207584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-US" sz="2200" spc="-1" strike="noStrike">
                <a:solidFill>
                  <a:srgbClr val="000000"/>
                </a:solidFill>
                <a:latin typeface="Arial"/>
                <a:ea typeface="Arial"/>
              </a:rPr>
              <a:t> </a:t>
            </a:r>
            <a:r>
              <a:rPr b="0" lang="en-US" sz="2200" spc="-1" strike="noStrike">
                <a:solidFill>
                  <a:srgbClr val="000000"/>
                </a:solidFill>
                <a:latin typeface="Arial"/>
                <a:ea typeface="Arial"/>
              </a:rPr>
              <a:t>a[0][0] a[0][1] a[0][2] a[0][3]       a[1][0] a[1][1] a[1][2] a[1][3]      a[2][0] a[2][1] a[2][2] a[2][3] 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88" name="CustomShape 4"/>
          <p:cNvSpPr/>
          <p:nvPr/>
        </p:nvSpPr>
        <p:spPr>
          <a:xfrm>
            <a:off x="630000" y="6000840"/>
            <a:ext cx="3464640" cy="36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rgbClr val="cc0000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189" name="CustomShape 5"/>
          <p:cNvSpPr/>
          <p:nvPr/>
        </p:nvSpPr>
        <p:spPr>
          <a:xfrm>
            <a:off x="4305600" y="6000840"/>
            <a:ext cx="3779640" cy="36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rgbClr val="cc0000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190" name="CustomShape 6"/>
          <p:cNvSpPr/>
          <p:nvPr/>
        </p:nvSpPr>
        <p:spPr>
          <a:xfrm>
            <a:off x="8191080" y="6000840"/>
            <a:ext cx="3779640" cy="36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rgbClr val="cc0000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191" name="CustomShape 7"/>
          <p:cNvSpPr/>
          <p:nvPr/>
        </p:nvSpPr>
        <p:spPr>
          <a:xfrm>
            <a:off x="1890360" y="6080760"/>
            <a:ext cx="1994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Row 0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92" name="CustomShape 8"/>
          <p:cNvSpPr/>
          <p:nvPr/>
        </p:nvSpPr>
        <p:spPr>
          <a:xfrm>
            <a:off x="5565600" y="6080760"/>
            <a:ext cx="1994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Row 1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93" name="CustomShape 9"/>
          <p:cNvSpPr/>
          <p:nvPr/>
        </p:nvSpPr>
        <p:spPr>
          <a:xfrm>
            <a:off x="9661320" y="6080760"/>
            <a:ext cx="1994760" cy="448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13040" rIns="113040" tIns="56520" bIns="5652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00" spc="-1" strike="noStrike">
                <a:solidFill>
                  <a:srgbClr val="000000"/>
                </a:solidFill>
                <a:latin typeface="Arial Narrow"/>
                <a:ea typeface="Arial Narrow"/>
              </a:rPr>
              <a:t>Row 2</a:t>
            </a:r>
            <a:endParaRPr b="0" lang="en-US" sz="2200" spc="-1" strike="noStrike">
              <a:latin typeface="Arial"/>
            </a:endParaRPr>
          </a:p>
        </p:txBody>
      </p:sp>
      <p:sp>
        <p:nvSpPr>
          <p:cNvPr id="194" name="CustomShape 10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2CF8E045-8BBE-4024-BCA5-7D309814EDD8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7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CustomShape 1"/>
          <p:cNvSpPr/>
          <p:nvPr/>
        </p:nvSpPr>
        <p:spPr>
          <a:xfrm>
            <a:off x="630000" y="195480"/>
            <a:ext cx="9070560" cy="7340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190" spc="-1" strike="noStrike">
                <a:solidFill>
                  <a:srgbClr val="d1282e"/>
                </a:solidFill>
                <a:latin typeface="Arial Narrow"/>
                <a:ea typeface="Arial Narrow"/>
              </a:rPr>
              <a:t>Array Addresses</a:t>
            </a:r>
            <a:endParaRPr b="0" lang="en-US" sz="4190" spc="-1" strike="noStrike">
              <a:latin typeface="Arial"/>
            </a:endParaRPr>
          </a:p>
        </p:txBody>
      </p:sp>
      <p:sp>
        <p:nvSpPr>
          <p:cNvPr id="196" name="CustomShape 2"/>
          <p:cNvSpPr/>
          <p:nvPr/>
        </p:nvSpPr>
        <p:spPr>
          <a:xfrm>
            <a:off x="1862640" y="1388160"/>
            <a:ext cx="5121720" cy="5018040"/>
          </a:xfrm>
          <a:prstGeom prst="rect">
            <a:avLst/>
          </a:prstGeom>
          <a:solidFill>
            <a:srgbClr val="f7ddd3"/>
          </a:solidFill>
          <a:ln w="1908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1910" spc="-1" strike="noStrike">
                <a:solidFill>
                  <a:srgbClr val="000000"/>
                </a:solidFill>
                <a:latin typeface="Arial"/>
                <a:ea typeface="Arial"/>
              </a:rPr>
              <a:t>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main()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a[3][5];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int i, j;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(i=0; i&lt;3;i++)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{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for (j=0; j&lt;5; j++) 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  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 ("%u\n", &amp;a[i][j]);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printf ("\n");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return 0;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}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197" name="CustomShape 3"/>
          <p:cNvSpPr/>
          <p:nvPr/>
        </p:nvSpPr>
        <p:spPr>
          <a:xfrm>
            <a:off x="8115480" y="1060200"/>
            <a:ext cx="2171160" cy="5733360"/>
          </a:xfrm>
          <a:prstGeom prst="rect">
            <a:avLst/>
          </a:prstGeom>
          <a:solidFill>
            <a:srgbClr val="ccffcc"/>
          </a:solidFill>
          <a:ln w="12600">
            <a:solidFill>
              <a:schemeClr val="dk1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>
              <a:lnSpc>
                <a:spcPct val="70000"/>
              </a:lnSpc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3221224480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3221224484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3221224488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3221224492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3221224496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3221224500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3221224504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3221224508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3221224512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3221224516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3221224520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3221224524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3221224528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3221224532</a:t>
            </a:r>
            <a:endParaRPr b="0" lang="en-US" sz="2290" spc="-1" strike="noStrike">
              <a:latin typeface="Arial"/>
            </a:endParaRPr>
          </a:p>
          <a:p>
            <a:pPr>
              <a:lnSpc>
                <a:spcPct val="70000"/>
              </a:lnSpc>
              <a:spcBef>
                <a:spcPts val="456"/>
              </a:spcBef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en-US" sz="2290" spc="-1" strike="noStrike">
                <a:solidFill>
                  <a:srgbClr val="000000"/>
                </a:solidFill>
                <a:latin typeface="Courier New"/>
                <a:ea typeface="Courier New"/>
              </a:rPr>
              <a:t>3221224536</a:t>
            </a:r>
            <a:endParaRPr b="0" lang="en-US" sz="2290" spc="-1" strike="noStrike">
              <a:latin typeface="Arial"/>
            </a:endParaRPr>
          </a:p>
        </p:txBody>
      </p:sp>
      <p:sp>
        <p:nvSpPr>
          <p:cNvPr id="198" name="CustomShape 4"/>
          <p:cNvSpPr/>
          <p:nvPr/>
        </p:nvSpPr>
        <p:spPr>
          <a:xfrm>
            <a:off x="8770320" y="578520"/>
            <a:ext cx="861480" cy="348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290" spc="-1" strike="noStrike">
                <a:solidFill>
                  <a:srgbClr val="000000"/>
                </a:solidFill>
                <a:latin typeface="Arial Narrow"/>
                <a:ea typeface="Arial Narrow"/>
              </a:rPr>
              <a:t>Output</a:t>
            </a:r>
            <a:endParaRPr b="0" lang="en-US" sz="2290" spc="-1" strike="noStrike">
              <a:latin typeface="Arial"/>
            </a:endParaRPr>
          </a:p>
        </p:txBody>
      </p:sp>
      <p:sp>
        <p:nvSpPr>
          <p:cNvPr id="199" name="CustomShape 5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7DDC14BE-4A30-49E5-BD7B-B7FD3464FE6A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8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CustomShape 1"/>
          <p:cNvSpPr/>
          <p:nvPr/>
        </p:nvSpPr>
        <p:spPr>
          <a:xfrm>
            <a:off x="525240" y="399960"/>
            <a:ext cx="117608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b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4000" spc="-1" strike="noStrike">
                <a:solidFill>
                  <a:srgbClr val="d1282e"/>
                </a:solidFill>
                <a:latin typeface="Arial Narrow"/>
                <a:ea typeface="Arial Narrow"/>
              </a:rPr>
              <a:t>How to read the elements of a 2D array?</a:t>
            </a:r>
            <a:endParaRPr b="0" lang="en-US" sz="4000" spc="-1" strike="noStrike">
              <a:latin typeface="Arial"/>
            </a:endParaRPr>
          </a:p>
        </p:txBody>
      </p:sp>
      <p:sp>
        <p:nvSpPr>
          <p:cNvPr id="201" name="CustomShape 2"/>
          <p:cNvSpPr/>
          <p:nvPr/>
        </p:nvSpPr>
        <p:spPr>
          <a:xfrm>
            <a:off x="630000" y="1314360"/>
            <a:ext cx="11550600" cy="51174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>
            <a:norm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By reading them one element at a time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2356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2060"/>
                </a:solidFill>
                <a:latin typeface="Arial Narrow"/>
                <a:ea typeface="Arial Narrow"/>
              </a:rPr>
              <a:t> 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for (i=0; i&lt;nrow; i++)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  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for (j=0; j&lt;ncol; j++)</a:t>
            </a:r>
            <a:endParaRPr b="0" lang="en-US" sz="2400" spc="-1" strike="noStrike">
              <a:latin typeface="Arial"/>
            </a:endParaRPr>
          </a:p>
          <a:p>
            <a:pPr marL="514440" indent="-205200">
              <a:lnSpc>
                <a:spcPct val="100000"/>
              </a:lnSpc>
              <a:spcBef>
                <a:spcPts val="479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         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scanf(“%f”, &amp;a[i][j]);</a:t>
            </a:r>
            <a:endParaRPr b="0" lang="en-US" sz="24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68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ampersand (&amp;) is necessary.</a:t>
            </a:r>
            <a:endParaRPr b="0" lang="en-US" sz="2400" spc="-1" strike="noStrike">
              <a:latin typeface="Arial"/>
            </a:endParaRPr>
          </a:p>
          <a:p>
            <a:pPr marL="343080" indent="-342360">
              <a:lnSpc>
                <a:spcPct val="100000"/>
              </a:lnSpc>
              <a:spcBef>
                <a:spcPts val="1154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The elements can be entered all in one line or in different lines.</a:t>
            </a: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We can also initialize a 2D array at the time of declaration:</a:t>
            </a:r>
            <a:endParaRPr b="0" lang="en-US" sz="2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154"/>
              </a:spcBef>
              <a:tabLst>
                <a:tab algn="l" pos="0"/>
              </a:tabLst>
            </a:pPr>
            <a:r>
              <a:rPr b="1" lang="en-US" sz="2400" spc="-1" strike="noStrike">
                <a:solidFill>
                  <a:srgbClr val="000000"/>
                </a:solidFill>
                <a:latin typeface="Arial Narrow"/>
                <a:ea typeface="Arial Narrow"/>
              </a:rPr>
              <a:t>	</a:t>
            </a:r>
            <a:r>
              <a:rPr b="1" lang="en-US" sz="2400" spc="-1" strike="noStrike">
                <a:solidFill>
                  <a:srgbClr val="800000"/>
                </a:solidFill>
                <a:latin typeface="Courier New"/>
                <a:ea typeface="Courier New"/>
              </a:rPr>
              <a:t>int a[MAX_ROWS][MAX_COLS] = { {1,2,3}, {4,5,6}, {7,8,9} };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202" name="CustomShape 3"/>
          <p:cNvSpPr/>
          <p:nvPr/>
        </p:nvSpPr>
        <p:spPr>
          <a:xfrm>
            <a:off x="11758320" y="6592680"/>
            <a:ext cx="740880" cy="314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2960" rIns="102960" tIns="51480" bIns="51480" anchor="ctr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fld id="{471D8052-17C0-49DB-A2B5-3F8DC394D90F}" type="slidenum">
              <a:rPr b="1" lang="en-US" sz="2300" spc="-1" strike="noStrike">
                <a:solidFill>
                  <a:srgbClr val="d1282e"/>
                </a:solidFill>
                <a:latin typeface="Arial"/>
                <a:ea typeface="Arial"/>
              </a:rPr>
              <a:t>9</a:t>
            </a:fld>
            <a:endParaRPr b="0" lang="en-US" sz="2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183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2006-08-16T00:00:00Z</dcterms:created>
  <dc:creator>pallab</dc:creator>
  <dc:description/>
  <dc:language>en-US</dc:language>
  <cp:lastModifiedBy/>
  <dcterms:modified xsi:type="dcterms:W3CDTF">2023-09-27T15:43:35Z</dcterms:modified>
  <cp:revision>42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0x01010051C0C9652F1DEF4287A66D9ECAE44CF3</vt:lpwstr>
  </property>
</Properties>
</file>