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601575" cy="7200900"/>
  <p:notesSz cx="6858000" cy="9144000"/>
  <p:embeddedFontLst>
    <p:embeddedFont>
      <p:font typeface="Arial Black" panose="020B0604020202020204" pitchFamily="34" charset="0"/>
      <p:regular r:id="rId47"/>
      <p:bold r:id="rId48"/>
    </p:embeddedFont>
    <p:embeddedFont>
      <p:font typeface="Arial Narrow" panose="020B0604020202020204" pitchFamily="34" charset="0"/>
      <p:regular r:id="rId49"/>
      <p:bold r:id="rId50"/>
      <p:italic r:id="rId51"/>
      <p:boldItalic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Courier" panose="02070309020205020404" pitchFamily="49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grJt8MFO3BpuZ+n1DaIMbTs1jn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/>
    <p:restoredTop sz="94648"/>
  </p:normalViewPr>
  <p:slideViewPr>
    <p:cSldViewPr snapToGrid="0">
      <p:cViewPr varScale="1">
        <p:scale>
          <a:sx n="98" d="100"/>
          <a:sy n="98" d="100"/>
        </p:scale>
        <p:origin x="192" y="488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customschemas.google.com/relationships/presentationmetadata" Target="meta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47" name="Google Shape;2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8" name="Google Shape;2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87" name="Google Shape;28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0563" y="915988"/>
            <a:ext cx="5476875" cy="313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8" name="Google Shape;288;p11:notes"/>
          <p:cNvSpPr txBox="1">
            <a:spLocks noGrp="1"/>
          </p:cNvSpPr>
          <p:nvPr>
            <p:ph type="body" idx="1"/>
          </p:nvPr>
        </p:nvSpPr>
        <p:spPr>
          <a:xfrm>
            <a:off x="1046263" y="4352774"/>
            <a:ext cx="4769941" cy="347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8" name="Google Shape;298;p12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13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p15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5" name="Google Shape;36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386" name="Google Shape;38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7" name="Google Shape;38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96" name="Google Shape;39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7" name="Google Shape;39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6" name="Google Shape;426;p20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4" name="Google Shape;43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45" name="Google Shape;445;p22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325" tIns="48650" rIns="97325" bIns="486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463" name="Google Shape;46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64" name="Google Shape;464;p24:notes"/>
          <p:cNvSpPr txBox="1">
            <a:spLocks noGrp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474" name="Google Shape;47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5" name="Google Shape;475;p25:notes"/>
          <p:cNvSpPr txBox="1">
            <a:spLocks noGrp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483" name="Google Shape;48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4" name="Google Shape;484;p26:notes"/>
          <p:cNvSpPr txBox="1">
            <a:spLocks noGrp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p27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2" name="Google Shape;502;p28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510" name="Google Shape;51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1" name="Google Shape;511;p29:notes"/>
          <p:cNvSpPr txBox="1">
            <a:spLocks noGrp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549275"/>
            <a:ext cx="4800600" cy="2743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9" name="Google Shape;519;p30:notes"/>
          <p:cNvSpPr txBox="1">
            <a:spLocks noGrp="1"/>
          </p:cNvSpPr>
          <p:nvPr>
            <p:ph type="body" idx="1"/>
          </p:nvPr>
        </p:nvSpPr>
        <p:spPr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9" name="Google Shape;52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9" name="Google Shape;539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  <p:sp>
        <p:nvSpPr>
          <p:cNvPr id="555" name="Google Shape;55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0563" y="915988"/>
            <a:ext cx="5476875" cy="313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6" name="Google Shape;556;p33:notes"/>
          <p:cNvSpPr txBox="1">
            <a:spLocks noGrp="1"/>
          </p:cNvSpPr>
          <p:nvPr>
            <p:ph type="body" idx="1"/>
          </p:nvPr>
        </p:nvSpPr>
        <p:spPr>
          <a:xfrm>
            <a:off x="1046263" y="4352774"/>
            <a:ext cx="4769941" cy="3475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5" name="Google Shape;56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1" name="Google Shape;58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0" name="Google Shape;590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11438" y="733425"/>
            <a:ext cx="4379912" cy="2503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99" name="Google Shape;599;p37:notes"/>
          <p:cNvSpPr txBox="1">
            <a:spLocks noGrp="1"/>
          </p:cNvSpPr>
          <p:nvPr>
            <p:ph type="body" idx="1"/>
          </p:nvPr>
        </p:nvSpPr>
        <p:spPr>
          <a:xfrm>
            <a:off x="1465263" y="3482975"/>
            <a:ext cx="6677025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8" name="Google Shape;608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9" name="Google Shape;619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3" name="Google Shape;633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1" name="Google Shape;64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9" name="Google Shape;649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6" name="Google Shape;65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59" name="Google Shape;1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6" name="Google Shape;196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15" name="Google Shape;21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685800"/>
            <a:ext cx="599916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6" name="Google Shape;216;p7:notes"/>
          <p:cNvSpPr txBox="1">
            <a:spLocks noGrp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0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0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50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0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 b="1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0"/>
          <p:cNvSpPr txBox="1">
            <a:spLocks noGrp="1"/>
          </p:cNvSpPr>
          <p:nvPr>
            <p:ph type="dt" idx="10"/>
          </p:nvPr>
        </p:nvSpPr>
        <p:spPr>
          <a:xfrm>
            <a:off x="9954577" y="68008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0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0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50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" name="Google Shape;28;p50" descr="iit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0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9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59"/>
          <p:cNvSpPr>
            <a:spLocks noGrp="1"/>
          </p:cNvSpPr>
          <p:nvPr>
            <p:ph type="pic" idx="2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2" name="Google Shape;82;p59"/>
          <p:cNvSpPr txBox="1">
            <a:spLocks noGrp="1"/>
          </p:cNvSpPr>
          <p:nvPr>
            <p:ph type="body" idx="1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5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5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5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59"/>
          <p:cNvSpPr txBox="1">
            <a:spLocks noGrp="1"/>
          </p:cNvSpPr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9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0"/>
          <p:cNvSpPr txBox="1">
            <a:spLocks noGrp="1"/>
          </p:cNvSpPr>
          <p:nvPr>
            <p:ph type="body" idx="1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6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1"/>
          <p:cNvSpPr txBox="1">
            <a:spLocks noGrp="1"/>
          </p:cNvSpPr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1"/>
          <p:cNvSpPr txBox="1">
            <a:spLocks noGrp="1"/>
          </p:cNvSpPr>
          <p:nvPr>
            <p:ph type="body" idx="1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6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1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2"/>
          <p:cNvSpPr txBox="1">
            <a:spLocks noGrp="1"/>
          </p:cNvSpPr>
          <p:nvPr>
            <p:ph type="title"/>
          </p:nvPr>
        </p:nvSpPr>
        <p:spPr>
          <a:xfrm>
            <a:off x="420053" y="320040"/>
            <a:ext cx="11866483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2"/>
          <p:cNvSpPr txBox="1">
            <a:spLocks noGrp="1"/>
          </p:cNvSpPr>
          <p:nvPr>
            <p:ph type="body" idx="1"/>
          </p:nvPr>
        </p:nvSpPr>
        <p:spPr>
          <a:xfrm>
            <a:off x="420053" y="1360170"/>
            <a:ext cx="5828228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2"/>
          <p:cNvSpPr txBox="1">
            <a:spLocks noGrp="1"/>
          </p:cNvSpPr>
          <p:nvPr>
            <p:ph type="body" idx="2"/>
          </p:nvPr>
        </p:nvSpPr>
        <p:spPr>
          <a:xfrm>
            <a:off x="6458307" y="1360170"/>
            <a:ext cx="5828228" cy="5280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2"/>
          <p:cNvSpPr txBox="1">
            <a:spLocks noGrp="1"/>
          </p:cNvSpPr>
          <p:nvPr>
            <p:ph type="sldNum" idx="12"/>
          </p:nvPr>
        </p:nvSpPr>
        <p:spPr>
          <a:xfrm>
            <a:off x="11551444" y="6560820"/>
            <a:ext cx="73509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3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5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5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54"/>
          <p:cNvSpPr txBox="1">
            <a:spLocks noGrp="1"/>
          </p:cNvSpPr>
          <p:nvPr>
            <p:ph type="body" idx="1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9" name="Google Shape;49;p54"/>
          <p:cNvSpPr txBox="1">
            <a:spLocks noGrp="1"/>
          </p:cNvSpPr>
          <p:nvPr>
            <p:ph type="body" idx="2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0" name="Google Shape;50;p54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5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5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6"/>
          <p:cNvSpPr txBox="1">
            <a:spLocks noGrp="1"/>
          </p:cNvSpPr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sz="9900" b="0" cap="none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6"/>
          <p:cNvSpPr txBox="1">
            <a:spLocks noGrp="1"/>
          </p:cNvSpPr>
          <p:nvPr>
            <p:ph type="body" idx="1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56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" name="Google Shape;62;p5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57"/>
          <p:cNvSpPr txBox="1">
            <a:spLocks noGrp="1"/>
          </p:cNvSpPr>
          <p:nvPr>
            <p:ph type="body" idx="1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6" name="Google Shape;66;p57"/>
          <p:cNvSpPr txBox="1">
            <a:spLocks noGrp="1"/>
          </p:cNvSpPr>
          <p:nvPr>
            <p:ph type="body" idx="2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57"/>
          <p:cNvSpPr txBox="1">
            <a:spLocks noGrp="1"/>
          </p:cNvSpPr>
          <p:nvPr>
            <p:ph type="body" idx="3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68" name="Google Shape;68;p57"/>
          <p:cNvSpPr txBox="1">
            <a:spLocks noGrp="1"/>
          </p:cNvSpPr>
          <p:nvPr>
            <p:ph type="body" idx="4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9" name="Google Shape;69;p5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5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8"/>
          <p:cNvSpPr txBox="1">
            <a:spLocks noGrp="1"/>
          </p:cNvSpPr>
          <p:nvPr>
            <p:ph type="body" idx="1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marL="914400" lvl="1" indent="-4318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marL="1828800" lvl="3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marL="2286000" lvl="4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marL="2743200" lvl="5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marL="3200400" lvl="6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marL="3657600" lvl="7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marL="4114800" lvl="8" indent="-374650" algn="l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>
            <a:endParaRPr/>
          </a:p>
        </p:txBody>
      </p:sp>
      <p:sp>
        <p:nvSpPr>
          <p:cNvPr id="74" name="Google Shape;74;p58"/>
          <p:cNvSpPr txBox="1">
            <a:spLocks noGrp="1"/>
          </p:cNvSpPr>
          <p:nvPr>
            <p:ph type="body" idx="2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5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5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sz="41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9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7465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7465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9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9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49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9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5" name="Google Shape;105;p1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Loops and Iteration</a:t>
            </a:r>
            <a:endParaRPr/>
          </a:p>
        </p:txBody>
      </p:sp>
      <p:sp>
        <p:nvSpPr>
          <p:cNvPr id="106" name="Google Shape;106;p1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/>
              <a:t>CS10003 PROGRAMMING AND DATA STRUCTURES</a:t>
            </a:r>
            <a:endParaRPr/>
          </a:p>
        </p:txBody>
      </p:sp>
      <p:sp>
        <p:nvSpPr>
          <p:cNvPr id="107" name="Google Shape;107;p1"/>
          <p:cNvSpPr txBox="1">
            <a:spLocks noGrp="1"/>
          </p:cNvSpPr>
          <p:nvPr>
            <p:ph type="sldNum" idx="12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9"/>
          <p:cNvSpPr txBox="1">
            <a:spLocks noGrp="1"/>
          </p:cNvSpPr>
          <p:nvPr>
            <p:ph type="title"/>
          </p:nvPr>
        </p:nvSpPr>
        <p:spPr>
          <a:xfrm>
            <a:off x="456009" y="125730"/>
            <a:ext cx="11026378" cy="96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Arial Narrow"/>
              <a:buNone/>
            </a:pPr>
            <a:r>
              <a:rPr lang="en-US" sz="4000">
                <a:solidFill>
                  <a:srgbClr val="FF0000"/>
                </a:solidFill>
              </a:rPr>
              <a:t>Sum of first N natural numbers</a:t>
            </a:r>
            <a:endParaRPr/>
          </a:p>
        </p:txBody>
      </p:sp>
      <p:sp>
        <p:nvSpPr>
          <p:cNvPr id="251" name="Google Shape;251;p9"/>
          <p:cNvSpPr/>
          <p:nvPr/>
        </p:nvSpPr>
        <p:spPr>
          <a:xfrm>
            <a:off x="3465433" y="1600200"/>
            <a:ext cx="1890236" cy="480060"/>
          </a:xfrm>
          <a:prstGeom prst="ellipse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3150394" y="2320290"/>
            <a:ext cx="2625328" cy="320040"/>
          </a:xfrm>
          <a:prstGeom prst="flowChartInputOutput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  N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3465433" y="2960370"/>
            <a:ext cx="1995249" cy="560070"/>
          </a:xfrm>
          <a:prstGeom prst="rect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 = 0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 =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3045380" y="3840480"/>
            <a:ext cx="3045381" cy="400050"/>
          </a:xfrm>
          <a:prstGeom prst="rect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 = SUM + COUNT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9"/>
          <p:cNvSpPr/>
          <p:nvPr/>
        </p:nvSpPr>
        <p:spPr>
          <a:xfrm>
            <a:off x="3045380" y="4480560"/>
            <a:ext cx="3045381" cy="400050"/>
          </a:xfrm>
          <a:prstGeom prst="rect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 = COUNT + 1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2625328" y="5040630"/>
            <a:ext cx="3675459" cy="720090"/>
          </a:xfrm>
          <a:prstGeom prst="flowChartDecision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 &gt; N?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9"/>
          <p:cNvCxnSpPr/>
          <p:nvPr/>
        </p:nvCxnSpPr>
        <p:spPr>
          <a:xfrm rot="10800000">
            <a:off x="1995249" y="5440680"/>
            <a:ext cx="63007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8" name="Google Shape;258;p9"/>
          <p:cNvCxnSpPr/>
          <p:nvPr/>
        </p:nvCxnSpPr>
        <p:spPr>
          <a:xfrm rot="10800000">
            <a:off x="1995249" y="3680460"/>
            <a:ext cx="0" cy="176022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" name="Google Shape;259;p9"/>
          <p:cNvSpPr/>
          <p:nvPr/>
        </p:nvSpPr>
        <p:spPr>
          <a:xfrm>
            <a:off x="7140893" y="5280660"/>
            <a:ext cx="3411699" cy="400050"/>
          </a:xfrm>
          <a:prstGeom prst="flowChartInputOutput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SUM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9"/>
          <p:cNvSpPr/>
          <p:nvPr/>
        </p:nvSpPr>
        <p:spPr>
          <a:xfrm>
            <a:off x="7455932" y="5920740"/>
            <a:ext cx="1890236" cy="480060"/>
          </a:xfrm>
          <a:prstGeom prst="ellipse">
            <a:avLst/>
          </a:prstGeom>
          <a:solidFill>
            <a:srgbClr val="FFFFCC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9"/>
          <p:cNvCxnSpPr/>
          <p:nvPr/>
        </p:nvCxnSpPr>
        <p:spPr>
          <a:xfrm>
            <a:off x="4410551" y="2080260"/>
            <a:ext cx="0" cy="24003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2" name="Google Shape;262;p9"/>
          <p:cNvCxnSpPr/>
          <p:nvPr/>
        </p:nvCxnSpPr>
        <p:spPr>
          <a:xfrm>
            <a:off x="4410551" y="2640330"/>
            <a:ext cx="0" cy="32004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3" name="Google Shape;263;p9"/>
          <p:cNvCxnSpPr/>
          <p:nvPr/>
        </p:nvCxnSpPr>
        <p:spPr>
          <a:xfrm>
            <a:off x="4410551" y="3520440"/>
            <a:ext cx="0" cy="32004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4" name="Google Shape;264;p9"/>
          <p:cNvCxnSpPr/>
          <p:nvPr/>
        </p:nvCxnSpPr>
        <p:spPr>
          <a:xfrm>
            <a:off x="4410551" y="4240530"/>
            <a:ext cx="0" cy="24003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5" name="Google Shape;265;p9"/>
          <p:cNvCxnSpPr/>
          <p:nvPr/>
        </p:nvCxnSpPr>
        <p:spPr>
          <a:xfrm>
            <a:off x="4410551" y="4880610"/>
            <a:ext cx="0" cy="16002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6" name="Google Shape;266;p9"/>
          <p:cNvCxnSpPr/>
          <p:nvPr/>
        </p:nvCxnSpPr>
        <p:spPr>
          <a:xfrm>
            <a:off x="1995249" y="3680460"/>
            <a:ext cx="2415302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7" name="Google Shape;267;p9"/>
          <p:cNvCxnSpPr/>
          <p:nvPr/>
        </p:nvCxnSpPr>
        <p:spPr>
          <a:xfrm>
            <a:off x="6300788" y="5440680"/>
            <a:ext cx="1155144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8" name="Google Shape;268;p9"/>
          <p:cNvCxnSpPr/>
          <p:nvPr/>
        </p:nvCxnSpPr>
        <p:spPr>
          <a:xfrm>
            <a:off x="8296037" y="5680710"/>
            <a:ext cx="0" cy="24003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9" name="Google Shape;269;p9"/>
          <p:cNvSpPr txBox="1"/>
          <p:nvPr/>
        </p:nvSpPr>
        <p:spPr>
          <a:xfrm>
            <a:off x="6300787" y="5040630"/>
            <a:ext cx="1470184" cy="39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1" u="none" strike="noStrike" cap="non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9"/>
          <p:cNvSpPr txBox="1"/>
          <p:nvPr/>
        </p:nvSpPr>
        <p:spPr>
          <a:xfrm>
            <a:off x="1995249" y="5040630"/>
            <a:ext cx="1470184" cy="391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1" u="none" strike="noStrike" cap="none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9"/>
          <p:cNvSpPr txBox="1"/>
          <p:nvPr/>
        </p:nvSpPr>
        <p:spPr>
          <a:xfrm>
            <a:off x="7279456" y="132673"/>
            <a:ext cx="4888732" cy="3715241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 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int N, count, sum;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scanf (“%d”, &amp;N)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sum = 0; count = 1;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while (count &lt;= N) 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sum = sum + count;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count = count + 1;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(“Sum = %d\n”, sum)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return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72" name="Google Shape;272;p9"/>
          <p:cNvSpPr txBox="1"/>
          <p:nvPr/>
        </p:nvSpPr>
        <p:spPr>
          <a:xfrm>
            <a:off x="1064180" y="6134070"/>
            <a:ext cx="3962400" cy="707846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 of first 9 numbers = 45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9"/>
          <p:cNvSpPr txBox="1"/>
          <p:nvPr/>
        </p:nvSpPr>
        <p:spPr>
          <a:xfrm>
            <a:off x="1064180" y="5764184"/>
            <a:ext cx="101617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75" name="Google Shape;275;p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0"/>
          <p:cNvSpPr txBox="1">
            <a:spLocks noGrp="1"/>
          </p:cNvSpPr>
          <p:nvPr>
            <p:ph type="sldNum" idx="12"/>
          </p:nvPr>
        </p:nvSpPr>
        <p:spPr>
          <a:xfrm>
            <a:off x="11613364" y="6800850"/>
            <a:ext cx="5334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11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81" name="Google Shape;281;p10"/>
          <p:cNvSpPr txBox="1">
            <a:spLocks noGrp="1"/>
          </p:cNvSpPr>
          <p:nvPr>
            <p:ph type="title"/>
          </p:nvPr>
        </p:nvSpPr>
        <p:spPr>
          <a:xfrm>
            <a:off x="630080" y="0"/>
            <a:ext cx="10030261" cy="933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Double your money</a:t>
            </a:r>
            <a:endParaRPr/>
          </a:p>
        </p:txBody>
      </p:sp>
      <p:sp>
        <p:nvSpPr>
          <p:cNvPr id="282" name="Google Shape;282;p10"/>
          <p:cNvSpPr txBox="1">
            <a:spLocks noGrp="1"/>
          </p:cNvSpPr>
          <p:nvPr>
            <p:ph type="body" idx="1"/>
          </p:nvPr>
        </p:nvSpPr>
        <p:spPr>
          <a:xfrm>
            <a:off x="630081" y="1162050"/>
            <a:ext cx="11309506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Suppose your Rs 10000 is earning interest at 1% per month. How many months until you double your money?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285"/>
              </a:spcBef>
              <a:spcAft>
                <a:spcPts val="0"/>
              </a:spcAft>
              <a:buClr>
                <a:schemeClr val="dk1"/>
              </a:buClr>
              <a:buSzPts val="3048"/>
              <a:buFont typeface="Noto Sans Symbols"/>
              <a:buNone/>
            </a:pPr>
            <a:endParaRPr sz="3048"/>
          </a:p>
        </p:txBody>
      </p:sp>
      <p:sp>
        <p:nvSpPr>
          <p:cNvPr id="283" name="Google Shape;283;p10"/>
          <p:cNvSpPr txBox="1"/>
          <p:nvPr/>
        </p:nvSpPr>
        <p:spPr>
          <a:xfrm>
            <a:off x="1652587" y="2031508"/>
            <a:ext cx="7391400" cy="360578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double my_money = 10000.0;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int n=0;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while (my_money &lt; 20000.0)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my_money = my_money * 1.01;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n++;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printf (“My money will double in %d months.”, n);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return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84" name="Google Shape;284;p1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Maximum of inputs</a:t>
            </a:r>
            <a:endParaRPr/>
          </a:p>
        </p:txBody>
      </p:sp>
      <p:sp>
        <p:nvSpPr>
          <p:cNvPr id="291" name="Google Shape;291;p11"/>
          <p:cNvSpPr txBox="1">
            <a:spLocks noGrp="1"/>
          </p:cNvSpPr>
          <p:nvPr>
            <p:ph type="body" idx="1"/>
          </p:nvPr>
        </p:nvSpPr>
        <p:spPr>
          <a:xfrm>
            <a:off x="661987" y="828675"/>
            <a:ext cx="9945542" cy="5180803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double max = 0.0, next;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printf (“Enter positive numbers only, end with 0 or a negative number\n”);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scanf(“%lf”, &amp;next);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while (next &gt; 0)  {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  if (next &gt; max)  max = next;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     scanf(“%lf”, &amp;next);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}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printf (“The maximum number is %lf\n”, max) 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6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92" name="Google Shape;292;p11"/>
          <p:cNvSpPr txBox="1"/>
          <p:nvPr/>
        </p:nvSpPr>
        <p:spPr>
          <a:xfrm>
            <a:off x="6875339" y="2064480"/>
            <a:ext cx="5452200" cy="23565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Enter positive numbers only, end with 0 or a negative number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45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32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11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The maximum number is 45.000000</a:t>
            </a:r>
            <a:endParaRPr sz="23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93" name="Google Shape;293;p11"/>
          <p:cNvSpPr txBox="1"/>
          <p:nvPr/>
        </p:nvSpPr>
        <p:spPr>
          <a:xfrm>
            <a:off x="11101387" y="3473483"/>
            <a:ext cx="1066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95" name="Google Shape;295;p1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2"/>
          <p:cNvSpPr txBox="1">
            <a:spLocks noGrp="1"/>
          </p:cNvSpPr>
          <p:nvPr>
            <p:ph type="sldNum" idx="12"/>
          </p:nvPr>
        </p:nvSpPr>
        <p:spPr>
          <a:xfrm>
            <a:off x="11558564" y="6800850"/>
            <a:ext cx="6048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13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01" name="Google Shape;301;p12"/>
          <p:cNvSpPr txBox="1">
            <a:spLocks noGrp="1"/>
          </p:cNvSpPr>
          <p:nvPr>
            <p:ph type="title"/>
          </p:nvPr>
        </p:nvSpPr>
        <p:spPr>
          <a:xfrm>
            <a:off x="585787" y="181707"/>
            <a:ext cx="9906000" cy="599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Find the sum of digits of a number</a:t>
            </a:r>
            <a:endParaRPr/>
          </a:p>
        </p:txBody>
      </p:sp>
      <p:sp>
        <p:nvSpPr>
          <p:cNvPr id="302" name="Google Shape;302;p12"/>
          <p:cNvSpPr txBox="1">
            <a:spLocks noGrp="1"/>
          </p:cNvSpPr>
          <p:nvPr>
            <p:ph type="body" idx="1"/>
          </p:nvPr>
        </p:nvSpPr>
        <p:spPr>
          <a:xfrm>
            <a:off x="738186" y="1057557"/>
            <a:ext cx="6632917" cy="4742442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int n, sum=0;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scanf (“%d”, &amp;n);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while (n != 0) 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sum = sum + (n % 10);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n = n / 10;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printf (“The sum of digits is %d\n”, sum);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03" name="Google Shape;303;p12"/>
          <p:cNvSpPr txBox="1"/>
          <p:nvPr/>
        </p:nvSpPr>
        <p:spPr>
          <a:xfrm>
            <a:off x="7529267" y="2789094"/>
            <a:ext cx="3774300" cy="708000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573254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sum of digits is 26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2"/>
          <p:cNvSpPr txBox="1"/>
          <p:nvPr/>
        </p:nvSpPr>
        <p:spPr>
          <a:xfrm>
            <a:off x="8908331" y="2294328"/>
            <a:ext cx="10161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2"/>
          <p:cNvSpPr txBox="1"/>
          <p:nvPr/>
        </p:nvSpPr>
        <p:spPr>
          <a:xfrm>
            <a:off x="7824787" y="4819650"/>
            <a:ext cx="42672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Note how to separate out the digits of an integer number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2"/>
          <p:cNvSpPr txBox="1">
            <a:spLocks noGrp="1"/>
          </p:cNvSpPr>
          <p:nvPr>
            <p:ph type="ftr" idx="11"/>
          </p:nvPr>
        </p:nvSpPr>
        <p:spPr>
          <a:xfrm>
            <a:off x="585780" y="68008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 txBox="1">
            <a:spLocks noGrp="1"/>
          </p:cNvSpPr>
          <p:nvPr>
            <p:ph type="sldNum" idx="12"/>
          </p:nvPr>
        </p:nvSpPr>
        <p:spPr>
          <a:xfrm>
            <a:off x="11474678" y="6874075"/>
            <a:ext cx="6570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14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12" name="Google Shape;312;p13"/>
          <p:cNvSpPr txBox="1">
            <a:spLocks noGrp="1"/>
          </p:cNvSpPr>
          <p:nvPr>
            <p:ph type="title"/>
          </p:nvPr>
        </p:nvSpPr>
        <p:spPr>
          <a:xfrm>
            <a:off x="585787" y="0"/>
            <a:ext cx="10001971" cy="90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 sz="3600"/>
              <a:t>Compute GCD of two numbers</a:t>
            </a:r>
            <a:endParaRPr sz="3600"/>
          </a:p>
        </p:txBody>
      </p:sp>
      <p:sp>
        <p:nvSpPr>
          <p:cNvPr id="313" name="Google Shape;313;p13"/>
          <p:cNvSpPr txBox="1">
            <a:spLocks noGrp="1"/>
          </p:cNvSpPr>
          <p:nvPr>
            <p:ph type="body" idx="1"/>
          </p:nvPr>
        </p:nvSpPr>
        <p:spPr>
          <a:xfrm>
            <a:off x="596741" y="1283070"/>
            <a:ext cx="5856445" cy="527629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int  A, B, temp;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scanf (“%d %d”, &amp;A, &amp;B);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if (A &gt; B)  { 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temp = A;  A = B;  B = temp; 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while ((B % A) != 0) 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temp = B % A;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B = A;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A = temp;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printf (“The GCD is %d”, A);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14" name="Google Shape;314;p13"/>
          <p:cNvSpPr txBox="1"/>
          <p:nvPr/>
        </p:nvSpPr>
        <p:spPr>
          <a:xfrm>
            <a:off x="7291387" y="1265702"/>
            <a:ext cx="3390260" cy="3322189"/>
          </a:xfrm>
          <a:prstGeom prst="rect">
            <a:avLst/>
          </a:prstGeom>
          <a:solidFill>
            <a:srgbClr val="EAEAEA"/>
          </a:solidFill>
          <a:ln w="222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12 )  45  ( 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36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9  )  12  ( 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3  )  9  ( 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48"/>
              </a:spcBef>
              <a:spcAft>
                <a:spcPts val="0"/>
              </a:spcAft>
              <a:buClr>
                <a:schemeClr val="dk1"/>
              </a:buClr>
              <a:buSzPts val="2096"/>
              <a:buFont typeface="Noto Sans Symbols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5" name="Google Shape;315;p13"/>
          <p:cNvCxnSpPr/>
          <p:nvPr/>
        </p:nvCxnSpPr>
        <p:spPr>
          <a:xfrm>
            <a:off x="7825044" y="2148779"/>
            <a:ext cx="604864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13"/>
          <p:cNvCxnSpPr/>
          <p:nvPr/>
        </p:nvCxnSpPr>
        <p:spPr>
          <a:xfrm>
            <a:off x="8623464" y="3099484"/>
            <a:ext cx="523207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7" name="Google Shape;317;p13"/>
          <p:cNvCxnSpPr/>
          <p:nvPr/>
        </p:nvCxnSpPr>
        <p:spPr>
          <a:xfrm>
            <a:off x="9058966" y="4029978"/>
            <a:ext cx="485402" cy="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8" name="Google Shape;318;p13"/>
          <p:cNvSpPr txBox="1"/>
          <p:nvPr/>
        </p:nvSpPr>
        <p:spPr>
          <a:xfrm>
            <a:off x="7493880" y="5067245"/>
            <a:ext cx="4637790" cy="1328044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0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Initial:         A=12, B=45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0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Iteration 1: temp=9, B=12,A=9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0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Iteration 2: temp=3, B=9, A=3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86"/>
              <a:buFont typeface="Noto Sans Symbols"/>
              <a:buNone/>
            </a:pPr>
            <a:r>
              <a:rPr lang="en-US" sz="20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B % A = 0   🡪  GCD is 3</a:t>
            </a:r>
            <a:endParaRPr sz="2000" b="1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"/>
          <p:cNvSpPr txBox="1">
            <a:spLocks noGrp="1"/>
          </p:cNvSpPr>
          <p:nvPr>
            <p:ph type="ftr" idx="11"/>
          </p:nvPr>
        </p:nvSpPr>
        <p:spPr>
          <a:xfrm>
            <a:off x="585780" y="68746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4"/>
          <p:cNvSpPr txBox="1">
            <a:spLocks noGrp="1"/>
          </p:cNvSpPr>
          <p:nvPr>
            <p:ph type="sldNum" idx="12"/>
          </p:nvPr>
        </p:nvSpPr>
        <p:spPr>
          <a:xfrm>
            <a:off x="11495254" y="6850000"/>
            <a:ext cx="6231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15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25" name="Google Shape;325;p1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Which expressions decide how long a while loop will run?</a:t>
            </a:r>
            <a:endParaRPr/>
          </a:p>
        </p:txBody>
      </p:sp>
      <p:sp>
        <p:nvSpPr>
          <p:cNvPr id="326" name="Google Shape;326;p14"/>
          <p:cNvSpPr txBox="1">
            <a:spLocks noGrp="1"/>
          </p:cNvSpPr>
          <p:nvPr>
            <p:ph type="body" idx="1"/>
          </p:nvPr>
        </p:nvSpPr>
        <p:spPr>
          <a:xfrm>
            <a:off x="966786" y="1256884"/>
            <a:ext cx="5553301" cy="4294355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int i = 1, n;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scanf(“%d”, &amp;n);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while (i &lt;= n)  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printf (“Line no : %d\n”,i);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i = i + 1;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35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27" name="Google Shape;327;p14"/>
          <p:cNvSpPr txBox="1"/>
          <p:nvPr/>
        </p:nvSpPr>
        <p:spPr>
          <a:xfrm>
            <a:off x="7083069" y="1168298"/>
            <a:ext cx="4412189" cy="703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Initialization of the loop control variable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14"/>
          <p:cNvSpPr txBox="1"/>
          <p:nvPr/>
        </p:nvSpPr>
        <p:spPr>
          <a:xfrm>
            <a:off x="7200918" y="2206284"/>
            <a:ext cx="2775602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Test condition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4"/>
          <p:cNvSpPr txBox="1"/>
          <p:nvPr/>
        </p:nvSpPr>
        <p:spPr>
          <a:xfrm>
            <a:off x="7129301" y="3937125"/>
            <a:ext cx="4519200" cy="7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Updat</a:t>
            </a:r>
            <a:r>
              <a:rPr lang="en-US" sz="2286">
                <a:solidFill>
                  <a:srgbClr val="0000CC"/>
                </a:solidFill>
              </a:rPr>
              <a:t>e</a:t>
            </a:r>
            <a:r>
              <a:rPr lang="en-US" sz="2286" b="0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 of the loop control variable in each iteration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0" name="Google Shape;330;p14"/>
          <p:cNvCxnSpPr/>
          <p:nvPr/>
        </p:nvCxnSpPr>
        <p:spPr>
          <a:xfrm flipH="1">
            <a:off x="2945825" y="1531828"/>
            <a:ext cx="4019409" cy="733182"/>
          </a:xfrm>
          <a:prstGeom prst="straightConnector1">
            <a:avLst/>
          </a:prstGeom>
          <a:noFill/>
          <a:ln w="254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31" name="Google Shape;331;p14"/>
          <p:cNvCxnSpPr/>
          <p:nvPr/>
        </p:nvCxnSpPr>
        <p:spPr>
          <a:xfrm flipH="1">
            <a:off x="3600450" y="2474491"/>
            <a:ext cx="3508803" cy="746275"/>
          </a:xfrm>
          <a:prstGeom prst="straightConnector1">
            <a:avLst/>
          </a:prstGeom>
          <a:noFill/>
          <a:ln w="254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32" name="Google Shape;332;p14"/>
          <p:cNvCxnSpPr/>
          <p:nvPr/>
        </p:nvCxnSpPr>
        <p:spPr>
          <a:xfrm flipH="1">
            <a:off x="3574213" y="4241985"/>
            <a:ext cx="3417206" cy="48545"/>
          </a:xfrm>
          <a:prstGeom prst="straightConnector1">
            <a:avLst/>
          </a:prstGeom>
          <a:noFill/>
          <a:ln w="2540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3" name="Google Shape;333;p14"/>
          <p:cNvSpPr txBox="1"/>
          <p:nvPr/>
        </p:nvSpPr>
        <p:spPr>
          <a:xfrm>
            <a:off x="6300787" y="6038850"/>
            <a:ext cx="589438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Next, we will see another way of writing the same loop, where these 3 parts will be written together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4"/>
          <p:cNvSpPr txBox="1">
            <a:spLocks noGrp="1"/>
          </p:cNvSpPr>
          <p:nvPr>
            <p:ph type="ftr" idx="11"/>
          </p:nvPr>
        </p:nvSpPr>
        <p:spPr>
          <a:xfrm>
            <a:off x="619855" y="685000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5"/>
          <p:cNvSpPr txBox="1">
            <a:spLocks noGrp="1"/>
          </p:cNvSpPr>
          <p:nvPr>
            <p:ph type="sldNum" idx="12"/>
          </p:nvPr>
        </p:nvSpPr>
        <p:spPr>
          <a:xfrm>
            <a:off x="11645364" y="6774700"/>
            <a:ext cx="5436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16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40" name="Google Shape;340;p15"/>
          <p:cNvSpPr txBox="1">
            <a:spLocks noGrp="1"/>
          </p:cNvSpPr>
          <p:nvPr>
            <p:ph type="body" idx="1"/>
          </p:nvPr>
        </p:nvSpPr>
        <p:spPr>
          <a:xfrm>
            <a:off x="644367" y="962501"/>
            <a:ext cx="8564867" cy="116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/>
              <a:t>Most commonly used looping structure in C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361"/>
              </a:spcBef>
              <a:spcAft>
                <a:spcPts val="0"/>
              </a:spcAft>
              <a:buClr>
                <a:schemeClr val="dk1"/>
              </a:buClr>
              <a:buSzPts val="3429"/>
              <a:buNone/>
            </a:pPr>
            <a:endParaRPr sz="3429" i="1"/>
          </a:p>
          <a:p>
            <a:pPr marL="0" lvl="0" indent="0" algn="l" rtl="0">
              <a:lnSpc>
                <a:spcPct val="100000"/>
              </a:lnSpc>
              <a:spcBef>
                <a:spcPts val="1285"/>
              </a:spcBef>
              <a:spcAft>
                <a:spcPts val="0"/>
              </a:spcAft>
              <a:buClr>
                <a:schemeClr val="dk1"/>
              </a:buClr>
              <a:buSzPts val="3048"/>
              <a:buFont typeface="Noto Sans Symbols"/>
              <a:buNone/>
            </a:pPr>
            <a:endParaRPr sz="3048"/>
          </a:p>
          <a:p>
            <a:pPr marL="0" lvl="0" indent="0" algn="l" rtl="0">
              <a:lnSpc>
                <a:spcPct val="100000"/>
              </a:lnSpc>
              <a:spcBef>
                <a:spcPts val="1018"/>
              </a:spcBef>
              <a:spcAft>
                <a:spcPts val="0"/>
              </a:spcAft>
              <a:buClr>
                <a:schemeClr val="dk1"/>
              </a:buClr>
              <a:buSzPts val="1715"/>
              <a:buNone/>
            </a:pPr>
            <a:endParaRPr sz="1715"/>
          </a:p>
        </p:txBody>
      </p:sp>
      <p:sp>
        <p:nvSpPr>
          <p:cNvPr id="341" name="Google Shape;341;p15"/>
          <p:cNvSpPr txBox="1">
            <a:spLocks noGrp="1"/>
          </p:cNvSpPr>
          <p:nvPr>
            <p:ph type="title"/>
          </p:nvPr>
        </p:nvSpPr>
        <p:spPr>
          <a:xfrm>
            <a:off x="630080" y="189022"/>
            <a:ext cx="10030261" cy="7942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Looping: </a:t>
            </a:r>
            <a:r>
              <a:rPr lang="en-US">
                <a:solidFill>
                  <a:srgbClr val="0000FF"/>
                </a:solidFill>
              </a:rPr>
              <a:t>for </a:t>
            </a:r>
            <a:r>
              <a:rPr lang="en-US"/>
              <a:t>Statement</a:t>
            </a:r>
            <a:endParaRPr/>
          </a:p>
        </p:txBody>
      </p:sp>
      <p:sp>
        <p:nvSpPr>
          <p:cNvPr id="342" name="Google Shape;342;p15"/>
          <p:cNvSpPr txBox="1"/>
          <p:nvPr/>
        </p:nvSpPr>
        <p:spPr>
          <a:xfrm rot="5400000">
            <a:off x="3214573" y="3780499"/>
            <a:ext cx="1379089" cy="293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4"/>
              <a:buFont typeface="Arial"/>
              <a:buNone/>
            </a:pP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5"/>
          <p:cNvSpPr txBox="1"/>
          <p:nvPr/>
        </p:nvSpPr>
        <p:spPr>
          <a:xfrm>
            <a:off x="650600" y="1600799"/>
            <a:ext cx="3931791" cy="2411662"/>
          </a:xfrm>
          <a:prstGeom prst="rect">
            <a:avLst/>
          </a:prstGeom>
          <a:solidFill>
            <a:srgbClr val="F3F3EF"/>
          </a:solidFill>
          <a:ln w="1905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for ( expr1; expr2; expr3) 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statement;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for ( expr1; expr2; expr3) 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{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Block of statements;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    }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15"/>
          <p:cNvSpPr/>
          <p:nvPr/>
        </p:nvSpPr>
        <p:spPr>
          <a:xfrm>
            <a:off x="598497" y="4399095"/>
            <a:ext cx="6201963" cy="2375617"/>
          </a:xfrm>
          <a:prstGeom prst="rect">
            <a:avLst/>
          </a:prstGeom>
          <a:solidFill>
            <a:srgbClr val="EAEAEA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expr1</a:t>
            </a:r>
            <a:r>
              <a:rPr lang="en-US" sz="20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</a:t>
            </a:r>
            <a:r>
              <a:rPr lang="en-US" sz="20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init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 : initialize parameters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0000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expr2</a:t>
            </a:r>
            <a:r>
              <a:rPr lang="en-US" sz="20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</a:t>
            </a:r>
            <a:r>
              <a:rPr lang="en-US" sz="20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test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): test condition, loop continues if expression is non-zero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expr3</a:t>
            </a:r>
            <a:r>
              <a:rPr lang="en-US" sz="2000" b="1" i="0" u="none" strike="noStrike" cap="none">
                <a:solidFill>
                  <a:srgbClr val="0066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(</a:t>
            </a:r>
            <a:r>
              <a:rPr lang="en-US" sz="20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update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): used to alter the value of the parameters after each iteration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21600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statement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(</a:t>
            </a:r>
            <a:r>
              <a:rPr lang="en-US" sz="20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body</a:t>
            </a:r>
            <a:r>
              <a:rPr lang="en-US" sz="20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): body of loop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5" name="Google Shape;345;p15"/>
          <p:cNvGrpSpPr/>
          <p:nvPr/>
        </p:nvGrpSpPr>
        <p:grpSpPr>
          <a:xfrm>
            <a:off x="7389871" y="515646"/>
            <a:ext cx="4645352" cy="6169608"/>
            <a:chOff x="871" y="860"/>
            <a:chExt cx="2134" cy="3675"/>
          </a:xfrm>
        </p:grpSpPr>
        <p:sp>
          <p:nvSpPr>
            <p:cNvPr id="346" name="Google Shape;346;p15"/>
            <p:cNvSpPr txBox="1"/>
            <p:nvPr/>
          </p:nvSpPr>
          <p:spPr>
            <a:xfrm>
              <a:off x="1640" y="1124"/>
              <a:ext cx="471" cy="471"/>
            </a:xfrm>
            <a:prstGeom prst="rect">
              <a:avLst/>
            </a:prstGeom>
            <a:solidFill>
              <a:srgbClr val="EAEAEA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expr1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(</a:t>
              </a:r>
              <a:r>
                <a:rPr lang="en-US" sz="2286" b="1" i="0" u="none" strike="noStrike" cap="none">
                  <a:solidFill>
                    <a:schemeClr val="dk2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init</a:t>
              </a: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5"/>
            <p:cNvSpPr/>
            <p:nvPr/>
          </p:nvSpPr>
          <p:spPr>
            <a:xfrm>
              <a:off x="1161" y="1883"/>
              <a:ext cx="1448" cy="678"/>
            </a:xfrm>
            <a:prstGeom prst="flowChartDecision">
              <a:avLst/>
            </a:prstGeom>
            <a:solidFill>
              <a:srgbClr val="EAEAEA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expr2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(</a:t>
              </a:r>
              <a:r>
                <a:rPr lang="en-US" sz="2286" b="1" i="0" u="none" strike="noStrike" cap="none">
                  <a:solidFill>
                    <a:schemeClr val="dk2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test</a:t>
              </a: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5"/>
            <p:cNvSpPr/>
            <p:nvPr/>
          </p:nvSpPr>
          <p:spPr>
            <a:xfrm>
              <a:off x="1504" y="2809"/>
              <a:ext cx="791" cy="423"/>
            </a:xfrm>
            <a:prstGeom prst="rect">
              <a:avLst/>
            </a:prstGeom>
            <a:solidFill>
              <a:srgbClr val="EAEAEA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statement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(</a:t>
              </a:r>
              <a:r>
                <a:rPr lang="en-US" sz="2286" b="1" i="0" u="none" strike="noStrike" cap="none">
                  <a:solidFill>
                    <a:schemeClr val="dk2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body</a:t>
              </a: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5"/>
            <p:cNvSpPr/>
            <p:nvPr/>
          </p:nvSpPr>
          <p:spPr>
            <a:xfrm>
              <a:off x="1471" y="3543"/>
              <a:ext cx="878" cy="508"/>
            </a:xfrm>
            <a:prstGeom prst="rect">
              <a:avLst/>
            </a:prstGeom>
            <a:solidFill>
              <a:srgbClr val="EAEAEA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expr3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(</a:t>
              </a:r>
              <a:r>
                <a:rPr lang="en-US" sz="2286" b="1" i="0" u="none" strike="noStrike" cap="none">
                  <a:solidFill>
                    <a:schemeClr val="dk2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update</a:t>
              </a: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0" name="Google Shape;350;p15"/>
            <p:cNvCxnSpPr/>
            <p:nvPr/>
          </p:nvCxnSpPr>
          <p:spPr>
            <a:xfrm>
              <a:off x="1881" y="860"/>
              <a:ext cx="0" cy="254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51" name="Google Shape;351;p15"/>
            <p:cNvCxnSpPr/>
            <p:nvPr/>
          </p:nvCxnSpPr>
          <p:spPr>
            <a:xfrm>
              <a:off x="1883" y="3243"/>
              <a:ext cx="10" cy="282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52" name="Google Shape;352;p15"/>
            <p:cNvCxnSpPr/>
            <p:nvPr/>
          </p:nvCxnSpPr>
          <p:spPr>
            <a:xfrm>
              <a:off x="2609" y="2222"/>
              <a:ext cx="396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353" name="Google Shape;353;p15"/>
            <p:cNvSpPr txBox="1"/>
            <p:nvPr/>
          </p:nvSpPr>
          <p:spPr>
            <a:xfrm>
              <a:off x="2601" y="1991"/>
              <a:ext cx="362" cy="2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False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5"/>
            <p:cNvSpPr txBox="1"/>
            <p:nvPr/>
          </p:nvSpPr>
          <p:spPr>
            <a:xfrm>
              <a:off x="1995" y="2476"/>
              <a:ext cx="330" cy="2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86"/>
                <a:buFont typeface="Arial"/>
                <a:buNone/>
              </a:pPr>
              <a:r>
                <a:rPr lang="en-US" sz="2286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True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5" name="Google Shape;355;p15"/>
            <p:cNvCxnSpPr/>
            <p:nvPr/>
          </p:nvCxnSpPr>
          <p:spPr>
            <a:xfrm>
              <a:off x="1879" y="1661"/>
              <a:ext cx="8" cy="20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56" name="Google Shape;356;p15"/>
            <p:cNvCxnSpPr/>
            <p:nvPr/>
          </p:nvCxnSpPr>
          <p:spPr>
            <a:xfrm>
              <a:off x="1879" y="2573"/>
              <a:ext cx="13" cy="225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57" name="Google Shape;357;p15"/>
            <p:cNvSpPr/>
            <p:nvPr/>
          </p:nvSpPr>
          <p:spPr>
            <a:xfrm>
              <a:off x="1860" y="1723"/>
              <a:ext cx="62" cy="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4"/>
                <a:buFont typeface="Arial"/>
                <a:buNone/>
              </a:pPr>
              <a:endParaRPr sz="19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880" y="4054"/>
              <a:ext cx="1043" cy="273"/>
            </a:xfrm>
            <a:custGeom>
              <a:avLst/>
              <a:gdLst/>
              <a:ahLst/>
              <a:cxnLst/>
              <a:rect l="l" t="t" r="r" b="b"/>
              <a:pathLst>
                <a:path w="946" h="247" extrusionOk="0">
                  <a:moveTo>
                    <a:pt x="946" y="0"/>
                  </a:moveTo>
                  <a:cubicBezTo>
                    <a:pt x="946" y="82"/>
                    <a:pt x="946" y="165"/>
                    <a:pt x="946" y="247"/>
                  </a:cubicBezTo>
                  <a:lnTo>
                    <a:pt x="0" y="247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4"/>
                <a:buFont typeface="Arial"/>
                <a:buNone/>
              </a:pPr>
              <a:endParaRPr sz="19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9" name="Google Shape;359;p15"/>
            <p:cNvCxnSpPr/>
            <p:nvPr/>
          </p:nvCxnSpPr>
          <p:spPr>
            <a:xfrm flipH="1">
              <a:off x="2975" y="2222"/>
              <a:ext cx="9" cy="231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60" name="Google Shape;360;p15"/>
            <p:cNvCxnSpPr/>
            <p:nvPr/>
          </p:nvCxnSpPr>
          <p:spPr>
            <a:xfrm rot="10800000">
              <a:off x="871" y="2285"/>
              <a:ext cx="0" cy="2064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361" name="Google Shape;361;p15"/>
            <p:cNvCxnSpPr/>
            <p:nvPr/>
          </p:nvCxnSpPr>
          <p:spPr>
            <a:xfrm rot="10800000" flipH="1">
              <a:off x="871" y="2237"/>
              <a:ext cx="288" cy="48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362" name="Google Shape;362;p15"/>
          <p:cNvSpPr txBox="1">
            <a:spLocks noGrp="1"/>
          </p:cNvSpPr>
          <p:nvPr>
            <p:ph type="ftr" idx="11"/>
          </p:nvPr>
        </p:nvSpPr>
        <p:spPr>
          <a:xfrm>
            <a:off x="630080" y="687090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6"/>
          <p:cNvSpPr txBox="1">
            <a:spLocks noGrp="1"/>
          </p:cNvSpPr>
          <p:nvPr>
            <p:ph type="sldNum" idx="12"/>
          </p:nvPr>
        </p:nvSpPr>
        <p:spPr>
          <a:xfrm>
            <a:off x="11537574" y="6760500"/>
            <a:ext cx="5850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17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68" name="Google Shape;368;p1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Example: Computing Factorial</a:t>
            </a:r>
            <a:endParaRPr/>
          </a:p>
        </p:txBody>
      </p:sp>
      <p:sp>
        <p:nvSpPr>
          <p:cNvPr id="369" name="Google Shape;369;p16"/>
          <p:cNvSpPr txBox="1">
            <a:spLocks noGrp="1"/>
          </p:cNvSpPr>
          <p:nvPr>
            <p:ph type="body" idx="1"/>
          </p:nvPr>
        </p:nvSpPr>
        <p:spPr>
          <a:xfrm>
            <a:off x="630080" y="1238251"/>
            <a:ext cx="6150149" cy="390712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 ()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int N, count, prod;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scanf (“%d”, &amp;N) 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prod = 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for</a:t>
            </a:r>
            <a:r>
              <a:rPr lang="en-US" sz="18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(count = 1; count &lt;= N; ++count)  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      prod = prod * count;</a:t>
            </a:r>
            <a:endParaRPr sz="1800">
              <a:solidFill>
                <a:schemeClr val="accent2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printf (“Factorial = %d\n”, prod) 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return 0;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266"/>
              </a:spcBef>
              <a:spcAft>
                <a:spcPts val="0"/>
              </a:spcAft>
              <a:buClr>
                <a:schemeClr val="dk1"/>
              </a:buClr>
              <a:buSzPts val="2953"/>
              <a:buFont typeface="Noto Sans Symbols"/>
              <a:buNone/>
            </a:pPr>
            <a:endParaRPr sz="2953"/>
          </a:p>
        </p:txBody>
      </p:sp>
      <p:sp>
        <p:nvSpPr>
          <p:cNvPr id="370" name="Google Shape;370;p16"/>
          <p:cNvSpPr txBox="1"/>
          <p:nvPr/>
        </p:nvSpPr>
        <p:spPr>
          <a:xfrm>
            <a:off x="7171792" y="2691644"/>
            <a:ext cx="3774348" cy="795859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Factorial = 5040</a:t>
            </a: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6"/>
          <p:cNvSpPr txBox="1"/>
          <p:nvPr/>
        </p:nvSpPr>
        <p:spPr>
          <a:xfrm>
            <a:off x="8381518" y="2283360"/>
            <a:ext cx="101617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16"/>
          <p:cNvSpPr txBox="1">
            <a:spLocks noGrp="1"/>
          </p:cNvSpPr>
          <p:nvPr>
            <p:ph type="ftr" idx="11"/>
          </p:nvPr>
        </p:nvSpPr>
        <p:spPr>
          <a:xfrm>
            <a:off x="630080" y="6818976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7" name="Google Shape;377;p17"/>
          <p:cNvCxnSpPr/>
          <p:nvPr/>
        </p:nvCxnSpPr>
        <p:spPr>
          <a:xfrm>
            <a:off x="3397443" y="3019782"/>
            <a:ext cx="2540427" cy="2177509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78" name="Google Shape;378;p17"/>
          <p:cNvSpPr txBox="1">
            <a:spLocks noGrp="1"/>
          </p:cNvSpPr>
          <p:nvPr>
            <p:ph type="sldNum" idx="12"/>
          </p:nvPr>
        </p:nvSpPr>
        <p:spPr>
          <a:xfrm>
            <a:off x="11598098" y="6800850"/>
            <a:ext cx="5808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18</a:t>
            </a:fld>
            <a:endParaRPr sz="18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79" name="Google Shape;379;p17"/>
          <p:cNvSpPr txBox="1">
            <a:spLocks noGrp="1"/>
          </p:cNvSpPr>
          <p:nvPr>
            <p:ph type="body" idx="1"/>
          </p:nvPr>
        </p:nvSpPr>
        <p:spPr>
          <a:xfrm>
            <a:off x="6228205" y="3600452"/>
            <a:ext cx="2687818" cy="2762526"/>
          </a:xfrm>
          <a:prstGeom prst="rect">
            <a:avLst/>
          </a:pr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39"/>
              <a:buFont typeface="Noto Sans Symbols"/>
              <a:buNone/>
            </a:pPr>
            <a:r>
              <a:rPr lang="en-US" sz="2400"/>
              <a:t>expr1;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323"/>
              </a:spcBef>
              <a:spcAft>
                <a:spcPts val="0"/>
              </a:spcAft>
              <a:buClr>
                <a:schemeClr val="dk1"/>
              </a:buClr>
              <a:buSzPts val="3239"/>
              <a:buFont typeface="Noto Sans Symbols"/>
              <a:buNone/>
            </a:pPr>
            <a:r>
              <a:rPr lang="en-US" sz="2400"/>
              <a:t>while (expr2)  {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323"/>
              </a:spcBef>
              <a:spcAft>
                <a:spcPts val="0"/>
              </a:spcAft>
              <a:buClr>
                <a:schemeClr val="dk1"/>
              </a:buClr>
              <a:buSzPts val="3239"/>
              <a:buFont typeface="Noto Sans Symbols"/>
              <a:buNone/>
            </a:pPr>
            <a:r>
              <a:rPr lang="en-US" sz="2400"/>
              <a:t>      statement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323"/>
              </a:spcBef>
              <a:spcAft>
                <a:spcPts val="0"/>
              </a:spcAft>
              <a:buClr>
                <a:schemeClr val="dk1"/>
              </a:buClr>
              <a:buSzPts val="3239"/>
              <a:buFont typeface="Noto Sans Symbols"/>
              <a:buNone/>
            </a:pPr>
            <a:r>
              <a:rPr lang="en-US" sz="2400"/>
              <a:t>      expr3;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323"/>
              </a:spcBef>
              <a:spcAft>
                <a:spcPts val="0"/>
              </a:spcAft>
              <a:buClr>
                <a:schemeClr val="dk1"/>
              </a:buClr>
              <a:buSzPts val="3239"/>
              <a:buFont typeface="Noto Sans Symbols"/>
              <a:buNone/>
            </a:pPr>
            <a:r>
              <a:rPr lang="en-US" sz="2400"/>
              <a:t>}</a:t>
            </a:r>
            <a:endParaRPr sz="2400"/>
          </a:p>
        </p:txBody>
      </p:sp>
      <p:sp>
        <p:nvSpPr>
          <p:cNvPr id="380" name="Google Shape;380;p17"/>
          <p:cNvSpPr txBox="1">
            <a:spLocks noGrp="1"/>
          </p:cNvSpPr>
          <p:nvPr>
            <p:ph type="title"/>
          </p:nvPr>
        </p:nvSpPr>
        <p:spPr>
          <a:xfrm>
            <a:off x="509588" y="261605"/>
            <a:ext cx="10223338" cy="925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Equivalence of </a:t>
            </a:r>
            <a:r>
              <a:rPr lang="en-US">
                <a:solidFill>
                  <a:srgbClr val="0000FF"/>
                </a:solidFill>
              </a:rPr>
              <a:t>for</a:t>
            </a:r>
            <a:r>
              <a:rPr lang="en-US"/>
              <a:t> and </a:t>
            </a:r>
            <a:r>
              <a:rPr lang="en-US">
                <a:solidFill>
                  <a:srgbClr val="0000FF"/>
                </a:solidFill>
              </a:rPr>
              <a:t>while</a:t>
            </a:r>
            <a:endParaRPr/>
          </a:p>
        </p:txBody>
      </p:sp>
      <p:sp>
        <p:nvSpPr>
          <p:cNvPr id="381" name="Google Shape;381;p17"/>
          <p:cNvSpPr/>
          <p:nvPr/>
        </p:nvSpPr>
        <p:spPr>
          <a:xfrm>
            <a:off x="1925557" y="2229858"/>
            <a:ext cx="3939903" cy="1233922"/>
          </a:xfrm>
          <a:prstGeom prst="rect">
            <a:avLst/>
          </a:pr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noAutofit/>
          </a:bodyPr>
          <a:lstStyle/>
          <a:p>
            <a:pPr marL="377825" marR="0" lvl="0" indent="-3778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1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for ( expr1; expr2; expr3) 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77825" marR="0" lvl="0" indent="-377825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lt2"/>
              </a:buClr>
              <a:buSzPts val="2501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	statement;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17"/>
          <p:cNvSpPr txBox="1"/>
          <p:nvPr/>
        </p:nvSpPr>
        <p:spPr>
          <a:xfrm>
            <a:off x="3179692" y="4035953"/>
            <a:ext cx="1451672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Same as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17"/>
          <p:cNvSpPr txBox="1">
            <a:spLocks noGrp="1"/>
          </p:cNvSpPr>
          <p:nvPr>
            <p:ph type="ftr" idx="11"/>
          </p:nvPr>
        </p:nvSpPr>
        <p:spPr>
          <a:xfrm>
            <a:off x="569555" y="6665526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8"/>
          <p:cNvSpPr txBox="1">
            <a:spLocks noGrp="1"/>
          </p:cNvSpPr>
          <p:nvPr>
            <p:ph type="title"/>
          </p:nvPr>
        </p:nvSpPr>
        <p:spPr>
          <a:xfrm>
            <a:off x="420053" y="240030"/>
            <a:ext cx="11026378" cy="693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Arial Narrow"/>
              <a:buNone/>
            </a:pPr>
            <a:r>
              <a:rPr lang="en-US" sz="3600">
                <a:solidFill>
                  <a:srgbClr val="FF0000"/>
                </a:solidFill>
              </a:rPr>
              <a:t>Sum of first N natural numbers</a:t>
            </a:r>
            <a:endParaRPr/>
          </a:p>
        </p:txBody>
      </p:sp>
      <p:sp>
        <p:nvSpPr>
          <p:cNvPr id="390" name="Google Shape;390;p18"/>
          <p:cNvSpPr txBox="1"/>
          <p:nvPr/>
        </p:nvSpPr>
        <p:spPr>
          <a:xfrm>
            <a:off x="1139051" y="1568804"/>
            <a:ext cx="4804965" cy="399224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 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int N, count, sum;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scanf (“%d”, &amp;N)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sum =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count = 1;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while (count &lt;= N) 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    sum = sum + count;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    count++;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(“Sum = %d\n”, sum)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return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91" name="Google Shape;391;p18"/>
          <p:cNvSpPr txBox="1"/>
          <p:nvPr/>
        </p:nvSpPr>
        <p:spPr>
          <a:xfrm>
            <a:off x="6284421" y="1964429"/>
            <a:ext cx="5674392" cy="3161243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main 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int N, count, sum;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scanf (“%d”, &amp;N)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sum =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for (count=1; count &lt;= N; count++)  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CC"/>
                </a:solidFill>
                <a:latin typeface="Courier"/>
                <a:ea typeface="Courier"/>
                <a:cs typeface="Courier"/>
                <a:sym typeface="Courier"/>
              </a:rPr>
              <a:t>          sum = sum + count;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accent2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(“Sum = %d\n”, sum)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return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392" name="Google Shape;392;p1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93" name="Google Shape;393;p1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r>
              <a:rPr lang="en-US"/>
              <a:t>Repeated Execution of Groups of Instructions</a:t>
            </a:r>
            <a:endParaRPr/>
          </a:p>
        </p:txBody>
      </p:sp>
      <p:sp>
        <p:nvSpPr>
          <p:cNvPr id="113" name="Google Shape;113;p47"/>
          <p:cNvSpPr txBox="1">
            <a:spLocks noGrp="1"/>
          </p:cNvSpPr>
          <p:nvPr>
            <p:ph type="body" idx="1"/>
          </p:nvPr>
        </p:nvSpPr>
        <p:spPr>
          <a:xfrm>
            <a:off x="630078" y="1031539"/>
            <a:ext cx="11551444" cy="5761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0000FF"/>
                </a:solidFill>
              </a:rPr>
              <a:t>Loop</a:t>
            </a:r>
            <a:r>
              <a:rPr lang="en-US"/>
              <a:t>: A group of instructions that is executed repeatedly while some condition remains true. Each execution of that group of instructions is called an </a:t>
            </a:r>
            <a:r>
              <a:rPr lang="en-US">
                <a:solidFill>
                  <a:srgbClr val="0000FF"/>
                </a:solidFill>
              </a:rPr>
              <a:t>iteration</a:t>
            </a:r>
            <a:r>
              <a:rPr lang="en-US"/>
              <a:t> of the loop.</a:t>
            </a:r>
            <a:endParaRPr/>
          </a:p>
          <a:p>
            <a:pPr marL="457200" lvl="0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US"/>
              <a:t>The group of instructions being repeated is called the </a:t>
            </a:r>
            <a:r>
              <a:rPr lang="en-US" b="0"/>
              <a:t>body</a:t>
            </a:r>
            <a:r>
              <a:rPr lang="en-US"/>
              <a:t> of the loop.</a:t>
            </a:r>
            <a:endParaRPr/>
          </a:p>
          <a:p>
            <a:pPr marL="457200" lvl="0" indent="-2286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US" sz="2800" u="sng">
                <a:solidFill>
                  <a:srgbClr val="800000"/>
                </a:solidFill>
              </a:rPr>
              <a:t>How many iterations:</a:t>
            </a:r>
            <a:endParaRPr/>
          </a:p>
          <a:p>
            <a:pPr marL="685800" lvl="0" indent="-4572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AutoNum type="alphaLcParenR"/>
            </a:pPr>
            <a:r>
              <a:rPr lang="en-US">
                <a:solidFill>
                  <a:srgbClr val="0000FF"/>
                </a:solidFill>
              </a:rPr>
              <a:t>Counter-controlled</a:t>
            </a:r>
            <a:r>
              <a:rPr lang="en-US"/>
              <a:t>: A counter steps through a set of values. The loop runs once for each value.</a:t>
            </a:r>
            <a:endParaRPr/>
          </a:p>
          <a:p>
            <a:pPr marL="685800" lvl="0" indent="-4572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AutoNum type="alphaLcParenR"/>
            </a:pPr>
            <a:r>
              <a:rPr lang="en-US">
                <a:solidFill>
                  <a:srgbClr val="0000FF"/>
                </a:solidFill>
              </a:rPr>
              <a:t>Achievement of some condition</a:t>
            </a:r>
            <a:r>
              <a:rPr lang="en-US"/>
              <a:t>: A loop is repeated until some desired condition (like a mathematical equality of inequality) is established.</a:t>
            </a:r>
            <a:endParaRPr/>
          </a:p>
          <a:p>
            <a:pPr marL="685800" lvl="0" indent="-4572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AutoNum type="alphaLcParenR"/>
            </a:pPr>
            <a:r>
              <a:rPr lang="en-US">
                <a:solidFill>
                  <a:srgbClr val="0000FF"/>
                </a:solidFill>
              </a:rPr>
              <a:t>Input-controlled</a:t>
            </a:r>
            <a:r>
              <a:rPr lang="en-US"/>
              <a:t>: A loop is repeated until the user enters some special value indicating end of input.</a:t>
            </a:r>
            <a:endParaRPr/>
          </a:p>
          <a:p>
            <a:pPr marL="228600" lvl="0" indent="0" algn="l" rtl="0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-US"/>
              <a:t>A loop may have infinite number of iterations (e.g. the desired condition is never satisfied, or the user never enters a terminating value).</a:t>
            </a:r>
            <a:endParaRPr/>
          </a:p>
        </p:txBody>
      </p:sp>
      <p:sp>
        <p:nvSpPr>
          <p:cNvPr id="114" name="Google Shape;114;p4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15" name="Google Shape;115;p4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9"/>
          <p:cNvSpPr txBox="1">
            <a:spLocks noGrp="1"/>
          </p:cNvSpPr>
          <p:nvPr>
            <p:ph type="title"/>
          </p:nvPr>
        </p:nvSpPr>
        <p:spPr>
          <a:xfrm>
            <a:off x="420052" y="95250"/>
            <a:ext cx="11551444" cy="88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07529"/>
              <a:buFont typeface="Arial Narrow"/>
              <a:buNone/>
            </a:pPr>
            <a:r>
              <a:rPr lang="en-US"/>
              <a:t>Example: </a:t>
            </a:r>
            <a:r>
              <a:rPr lang="en-US" sz="3000" i="1">
                <a:solidFill>
                  <a:srgbClr val="333399"/>
                </a:solidFill>
              </a:rPr>
              <a:t>Computing e</a:t>
            </a:r>
            <a:r>
              <a:rPr lang="en-US" sz="3000" i="1" baseline="30000">
                <a:solidFill>
                  <a:srgbClr val="333399"/>
                </a:solidFill>
              </a:rPr>
              <a:t>x</a:t>
            </a:r>
            <a:r>
              <a:rPr lang="en-US" sz="3000" i="1">
                <a:solidFill>
                  <a:srgbClr val="333399"/>
                </a:solidFill>
              </a:rPr>
              <a:t> series up to N terms </a:t>
            </a:r>
            <a:r>
              <a:rPr lang="en-US" sz="3000">
                <a:solidFill>
                  <a:srgbClr val="333399"/>
                </a:solidFill>
              </a:rPr>
              <a:t>( 1 + x + (x</a:t>
            </a:r>
            <a:r>
              <a:rPr lang="en-US" sz="3000" baseline="30000">
                <a:solidFill>
                  <a:srgbClr val="333399"/>
                </a:solidFill>
              </a:rPr>
              <a:t>2</a:t>
            </a:r>
            <a:r>
              <a:rPr lang="en-US" sz="3000">
                <a:solidFill>
                  <a:srgbClr val="333399"/>
                </a:solidFill>
              </a:rPr>
              <a:t> / 2!) + (x</a:t>
            </a:r>
            <a:r>
              <a:rPr lang="en-US" sz="3000" baseline="30000">
                <a:solidFill>
                  <a:srgbClr val="333399"/>
                </a:solidFill>
              </a:rPr>
              <a:t>3</a:t>
            </a:r>
            <a:r>
              <a:rPr lang="en-US" sz="3000">
                <a:solidFill>
                  <a:srgbClr val="333399"/>
                </a:solidFill>
              </a:rPr>
              <a:t> / 3!) + … )</a:t>
            </a:r>
            <a:endParaRPr sz="3000" i="1">
              <a:solidFill>
                <a:srgbClr val="333399"/>
              </a:solidFill>
            </a:endParaRPr>
          </a:p>
        </p:txBody>
      </p:sp>
      <p:grpSp>
        <p:nvGrpSpPr>
          <p:cNvPr id="400" name="Google Shape;400;p19"/>
          <p:cNvGrpSpPr/>
          <p:nvPr/>
        </p:nvGrpSpPr>
        <p:grpSpPr>
          <a:xfrm>
            <a:off x="890587" y="1425179"/>
            <a:ext cx="5775722" cy="5200650"/>
            <a:chOff x="1104" y="864"/>
            <a:chExt cx="2640" cy="3120"/>
          </a:xfrm>
        </p:grpSpPr>
        <p:sp>
          <p:nvSpPr>
            <p:cNvPr id="401" name="Google Shape;401;p19"/>
            <p:cNvSpPr/>
            <p:nvPr/>
          </p:nvSpPr>
          <p:spPr>
            <a:xfrm>
              <a:off x="1776" y="864"/>
              <a:ext cx="864" cy="288"/>
            </a:xfrm>
            <a:prstGeom prst="ellipse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START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19"/>
            <p:cNvSpPr/>
            <p:nvPr/>
          </p:nvSpPr>
          <p:spPr>
            <a:xfrm>
              <a:off x="1632" y="1296"/>
              <a:ext cx="1200" cy="192"/>
            </a:xfrm>
            <a:prstGeom prst="flowChartInputOutput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READ  </a:t>
              </a:r>
              <a:r>
                <a:rPr lang="en-US" sz="1800" b="1" i="0" u="none" strike="noStrike" cap="none">
                  <a:solidFill>
                    <a:srgbClr val="A50021"/>
                  </a:solidFill>
                  <a:latin typeface="Arial"/>
                  <a:ea typeface="Arial"/>
                  <a:cs typeface="Arial"/>
                  <a:sym typeface="Arial"/>
                </a:rPr>
                <a:t>X</a:t>
              </a:r>
              <a:r>
                <a:rPr lang="en-US" sz="1800" b="1" i="0" u="none" strike="noStrike" cap="non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,</a:t>
              </a: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N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9"/>
            <p:cNvSpPr/>
            <p:nvPr/>
          </p:nvSpPr>
          <p:spPr>
            <a:xfrm>
              <a:off x="1776" y="1680"/>
              <a:ext cx="912" cy="480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A50021"/>
                  </a:solidFill>
                  <a:latin typeface="Arial"/>
                  <a:ea typeface="Arial"/>
                  <a:cs typeface="Arial"/>
                  <a:sym typeface="Arial"/>
                </a:rPr>
                <a:t>TERM = 1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SUM = 0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COUNT = 1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9"/>
            <p:cNvSpPr/>
            <p:nvPr/>
          </p:nvSpPr>
          <p:spPr>
            <a:xfrm>
              <a:off x="1344" y="2352"/>
              <a:ext cx="1824" cy="336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SUM = SUM + </a:t>
              </a:r>
              <a:r>
                <a:rPr lang="en-US" sz="1800" b="1" i="0" u="none" strike="noStrike" cap="none">
                  <a:solidFill>
                    <a:srgbClr val="A50021"/>
                  </a:solidFill>
                  <a:latin typeface="Arial"/>
                  <a:ea typeface="Arial"/>
                  <a:cs typeface="Arial"/>
                  <a:sym typeface="Arial"/>
                </a:rPr>
                <a:t>TERM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rgbClr val="A50021"/>
                  </a:solidFill>
                  <a:latin typeface="Arial"/>
                  <a:ea typeface="Arial"/>
                  <a:cs typeface="Arial"/>
                  <a:sym typeface="Arial"/>
                </a:rPr>
                <a:t>TERM = TERM * X / COUNT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9"/>
            <p:cNvSpPr/>
            <p:nvPr/>
          </p:nvSpPr>
          <p:spPr>
            <a:xfrm>
              <a:off x="1584" y="2832"/>
              <a:ext cx="1392" cy="240"/>
            </a:xfrm>
            <a:prstGeom prst="rect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COUNT = COUNT + 1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9"/>
            <p:cNvSpPr/>
            <p:nvPr/>
          </p:nvSpPr>
          <p:spPr>
            <a:xfrm>
              <a:off x="1392" y="3168"/>
              <a:ext cx="1680" cy="432"/>
            </a:xfrm>
            <a:prstGeom prst="flowChartDecision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IS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COUNT &gt; N?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07" name="Google Shape;407;p19"/>
            <p:cNvCxnSpPr/>
            <p:nvPr/>
          </p:nvCxnSpPr>
          <p:spPr>
            <a:xfrm rot="10800000">
              <a:off x="1104" y="3408"/>
              <a:ext cx="288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408" name="Google Shape;408;p19"/>
            <p:cNvSpPr/>
            <p:nvPr/>
          </p:nvSpPr>
          <p:spPr>
            <a:xfrm>
              <a:off x="1608" y="3744"/>
              <a:ext cx="1344" cy="240"/>
            </a:xfrm>
            <a:prstGeom prst="flowChartInputOutput">
              <a:avLst/>
            </a:prstGeom>
            <a:solidFill>
              <a:srgbClr val="FFFFCC"/>
            </a:solidFill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OUTPUT  SUM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09" name="Google Shape;409;p19"/>
            <p:cNvCxnSpPr/>
            <p:nvPr/>
          </p:nvCxnSpPr>
          <p:spPr>
            <a:xfrm>
              <a:off x="2208" y="1152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10" name="Google Shape;410;p19"/>
            <p:cNvCxnSpPr/>
            <p:nvPr/>
          </p:nvCxnSpPr>
          <p:spPr>
            <a:xfrm>
              <a:off x="2208" y="1488"/>
              <a:ext cx="0" cy="192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11" name="Google Shape;411;p19"/>
            <p:cNvCxnSpPr/>
            <p:nvPr/>
          </p:nvCxnSpPr>
          <p:spPr>
            <a:xfrm>
              <a:off x="2208" y="2160"/>
              <a:ext cx="0" cy="192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12" name="Google Shape;412;p19"/>
            <p:cNvCxnSpPr/>
            <p:nvPr/>
          </p:nvCxnSpPr>
          <p:spPr>
            <a:xfrm>
              <a:off x="2208" y="2688"/>
              <a:ext cx="0" cy="144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13" name="Google Shape;413;p19"/>
            <p:cNvCxnSpPr/>
            <p:nvPr/>
          </p:nvCxnSpPr>
          <p:spPr>
            <a:xfrm>
              <a:off x="2208" y="3072"/>
              <a:ext cx="0" cy="96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14" name="Google Shape;414;p19"/>
            <p:cNvCxnSpPr/>
            <p:nvPr/>
          </p:nvCxnSpPr>
          <p:spPr>
            <a:xfrm>
              <a:off x="1104" y="2256"/>
              <a:ext cx="1104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415" name="Google Shape;415;p19"/>
            <p:cNvSpPr txBox="1"/>
            <p:nvPr/>
          </p:nvSpPr>
          <p:spPr>
            <a:xfrm>
              <a:off x="3072" y="3083"/>
              <a:ext cx="672" cy="2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1" u="none" strike="noStrike" cap="none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YES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9"/>
            <p:cNvSpPr txBox="1"/>
            <p:nvPr/>
          </p:nvSpPr>
          <p:spPr>
            <a:xfrm>
              <a:off x="1104" y="3168"/>
              <a:ext cx="672" cy="2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1" u="none" strike="noStrike" cap="none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NO</a:t>
              </a:r>
              <a:endParaRPr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17" name="Google Shape;417;p19"/>
            <p:cNvCxnSpPr/>
            <p:nvPr/>
          </p:nvCxnSpPr>
          <p:spPr>
            <a:xfrm rot="10800000">
              <a:off x="1104" y="2256"/>
              <a:ext cx="0" cy="1152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418" name="Google Shape;418;p19"/>
          <p:cNvCxnSpPr>
            <a:stCxn id="406" idx="3"/>
            <a:endCxn id="408" idx="5"/>
          </p:cNvCxnSpPr>
          <p:nvPr/>
        </p:nvCxnSpPr>
        <p:spPr>
          <a:xfrm flipH="1">
            <a:off x="4639625" y="5625704"/>
            <a:ext cx="556500" cy="800100"/>
          </a:xfrm>
          <a:prstGeom prst="bentConnector3">
            <a:avLst>
              <a:gd name="adj1" fmla="val -41078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419" name="Google Shape;419;p19"/>
          <p:cNvSpPr/>
          <p:nvPr/>
        </p:nvSpPr>
        <p:spPr>
          <a:xfrm>
            <a:off x="5970764" y="1139429"/>
            <a:ext cx="6265780" cy="4311951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int main 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float x, term, sum;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int n, count;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scanf (“%f”, &amp;x);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scanf (“%d”, &amp;n);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term = 1.0; sum = 0; 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for (count = 1; count &lt;= n; ++count) 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sum += term;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term *= x/count;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 (“The series sum is %f\n”, sum);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return 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20" name="Google Shape;420;p19"/>
          <p:cNvSpPr txBox="1"/>
          <p:nvPr/>
        </p:nvSpPr>
        <p:spPr>
          <a:xfrm>
            <a:off x="8329302" y="5958028"/>
            <a:ext cx="3774348" cy="1015622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2.3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10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The series sum is 7.506626</a:t>
            </a:r>
            <a:endParaRPr sz="2000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21" name="Google Shape;421;p19"/>
          <p:cNvSpPr txBox="1"/>
          <p:nvPr/>
        </p:nvSpPr>
        <p:spPr>
          <a:xfrm>
            <a:off x="7221213" y="6189016"/>
            <a:ext cx="101617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23" name="Google Shape;423;p1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Some observations on for</a:t>
            </a:r>
            <a:endParaRPr/>
          </a:p>
        </p:txBody>
      </p:sp>
      <p:sp>
        <p:nvSpPr>
          <p:cNvPr id="429" name="Google Shape;429;p20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Initialization, loop-continuation test, and update can contain arithmetic expressions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  for ( k = x;   k &lt;= 4 * x * y;   k += y / x )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rPr lang="en-US"/>
              <a:t>Update may be negative (decrement)</a:t>
            </a:r>
            <a:endParaRPr/>
          </a:p>
          <a:p>
            <a:pPr marL="102870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  for  (digit = 9; digit &gt;= 0; --digit)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If loop continuation test is initially 0 (false)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Body of for structure not performed</a:t>
            </a:r>
            <a:endParaRPr/>
          </a:p>
          <a:p>
            <a: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 statement executed 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Program proceeds with statement after for structure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This is exactly the same as in the case of while loop</a:t>
            </a:r>
            <a:endParaRPr/>
          </a:p>
        </p:txBody>
      </p:sp>
      <p:sp>
        <p:nvSpPr>
          <p:cNvPr id="430" name="Google Shape;430;p2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31" name="Google Shape;431;p20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Looping: </a:t>
            </a:r>
            <a:r>
              <a:rPr lang="en-US">
                <a:solidFill>
                  <a:srgbClr val="0000CC"/>
                </a:solidFill>
              </a:rPr>
              <a:t>do-while</a:t>
            </a:r>
            <a:r>
              <a:rPr lang="en-US"/>
              <a:t> statement</a:t>
            </a:r>
            <a:endParaRPr/>
          </a:p>
        </p:txBody>
      </p:sp>
      <p:sp>
        <p:nvSpPr>
          <p:cNvPr id="437" name="Google Shape;437;p21"/>
          <p:cNvSpPr txBox="1">
            <a:spLocks noGrp="1"/>
          </p:cNvSpPr>
          <p:nvPr>
            <p:ph type="body" idx="1"/>
          </p:nvPr>
        </p:nvSpPr>
        <p:spPr>
          <a:xfrm>
            <a:off x="878845" y="1120142"/>
            <a:ext cx="4122516" cy="2742160"/>
          </a:xfrm>
          <a:prstGeom prst="rect">
            <a:avLst/>
          </a:pr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do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statement;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while (expression);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do {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   Block of statements;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} while (expression);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438" name="Google Shape;438;p2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39" name="Google Shape;439;p2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440" name="Google Shape;440;p21"/>
          <p:cNvSpPr txBox="1"/>
          <p:nvPr/>
        </p:nvSpPr>
        <p:spPr>
          <a:xfrm>
            <a:off x="6565415" y="3015245"/>
            <a:ext cx="175410" cy="435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endParaRPr sz="2286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1" name="Google Shape;441;p21"/>
          <p:cNvSpPr txBox="1"/>
          <p:nvPr/>
        </p:nvSpPr>
        <p:spPr>
          <a:xfrm>
            <a:off x="929571" y="4481211"/>
            <a:ext cx="4647853" cy="2088761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625" tIns="51300" rIns="102625" bIns="513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main ()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int digit=0;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do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printf(“%d\n”,digit++);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while (digit &lt;= 9) 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pic>
        <p:nvPicPr>
          <p:cNvPr id="442" name="Google Shape;44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3225" y="952500"/>
            <a:ext cx="4925871" cy="5671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448" name="Google Shape;448;p22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Problem: Prompt user to input “month” value, keep prompting until a correct value of month is given as input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	</a:t>
            </a:r>
            <a:r>
              <a:rPr lang="en-US" sz="20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do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	    printf (“Please input month {1-12}”);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      scanf (“%d”, &amp;month);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	} while ((month &lt; 1) || (month &gt; 12));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000">
              <a:solidFill>
                <a:srgbClr val="8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49" name="Google Shape;449;p2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50" name="Google Shape;450;p2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Echo characters typed on screen until end of line</a:t>
            </a:r>
            <a:endParaRPr/>
          </a:p>
        </p:txBody>
      </p:sp>
      <p:sp>
        <p:nvSpPr>
          <p:cNvPr id="456" name="Google Shape;456;p23"/>
          <p:cNvSpPr txBox="1">
            <a:spLocks noGrp="1"/>
          </p:cNvSpPr>
          <p:nvPr>
            <p:ph type="body" idx="1"/>
          </p:nvPr>
        </p:nvSpPr>
        <p:spPr>
          <a:xfrm>
            <a:off x="1008126" y="1309255"/>
            <a:ext cx="4477651" cy="29851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 ()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char echo 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do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scanf (“%c”, &amp;echo);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printf (“%c”, echo);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}  while (echo != ‘\n’) 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return 0;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57" name="Google Shape;457;p2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58" name="Google Shape;458;p2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459" name="Google Shape;459;p23"/>
          <p:cNvSpPr txBox="1"/>
          <p:nvPr/>
        </p:nvSpPr>
        <p:spPr>
          <a:xfrm>
            <a:off x="8187962" y="1873566"/>
            <a:ext cx="101617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23"/>
          <p:cNvSpPr txBox="1"/>
          <p:nvPr/>
        </p:nvSpPr>
        <p:spPr>
          <a:xfrm>
            <a:off x="7099208" y="2321165"/>
            <a:ext cx="3774348" cy="795859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This is a test line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This is a test line</a:t>
            </a:r>
            <a:endParaRPr sz="1904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Specifying “Infinite Loop”</a:t>
            </a:r>
            <a:endParaRPr/>
          </a:p>
        </p:txBody>
      </p:sp>
      <p:sp>
        <p:nvSpPr>
          <p:cNvPr id="467" name="Google Shape;467;p24"/>
          <p:cNvSpPr txBox="1">
            <a:spLocks noGrp="1"/>
          </p:cNvSpPr>
          <p:nvPr>
            <p:ph type="body" idx="1"/>
          </p:nvPr>
        </p:nvSpPr>
        <p:spPr>
          <a:xfrm>
            <a:off x="1721780" y="1513523"/>
            <a:ext cx="2664224" cy="1441847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while  (1)  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statements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endParaRPr sz="2400"/>
          </a:p>
        </p:txBody>
      </p:sp>
      <p:sp>
        <p:nvSpPr>
          <p:cNvPr id="468" name="Google Shape;468;p24"/>
          <p:cNvSpPr txBox="1">
            <a:spLocks noGrp="1"/>
          </p:cNvSpPr>
          <p:nvPr>
            <p:ph type="body" idx="2"/>
          </p:nvPr>
        </p:nvSpPr>
        <p:spPr>
          <a:xfrm>
            <a:off x="8816727" y="1426845"/>
            <a:ext cx="2783268" cy="1855232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for  (; ;)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statements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11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69" name="Google Shape;469;p24"/>
          <p:cNvSpPr/>
          <p:nvPr/>
        </p:nvSpPr>
        <p:spPr>
          <a:xfrm>
            <a:off x="4764971" y="4043839"/>
            <a:ext cx="2655957" cy="137183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do  {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statements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  while (1);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52595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70" name="Google Shape;470;p2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71" name="Google Shape;471;p2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The break Statement</a:t>
            </a:r>
            <a:endParaRPr/>
          </a:p>
        </p:txBody>
      </p:sp>
      <p:sp>
        <p:nvSpPr>
          <p:cNvPr id="478" name="Google Shape;478;p25"/>
          <p:cNvSpPr txBox="1">
            <a:spLocks noGrp="1"/>
          </p:cNvSpPr>
          <p:nvPr>
            <p:ph type="body" idx="1"/>
          </p:nvPr>
        </p:nvSpPr>
        <p:spPr>
          <a:xfrm>
            <a:off x="945118" y="1440180"/>
            <a:ext cx="11177335" cy="496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Break out of the loop { }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1115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can use with	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while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do while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for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switch</a:t>
            </a:r>
            <a:endParaRPr/>
          </a:p>
          <a:p>
            <a:pPr marL="514350" lvl="1" indent="-20574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does not work with 	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if 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Char char="•"/>
            </a:pPr>
            <a:r>
              <a:rPr lang="en-US"/>
              <a:t>if-else </a:t>
            </a:r>
            <a:endParaRPr/>
          </a:p>
          <a:p>
            <a:pPr marL="1285875" lvl="2" indent="-257175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Font typeface="Arial Narrow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Causes immediate exit from a </a:t>
            </a:r>
            <a:r>
              <a:rPr lang="en-US" sz="2500" i="1">
                <a:solidFill>
                  <a:srgbClr val="A50021"/>
                </a:solidFill>
              </a:rPr>
              <a:t>while</a:t>
            </a:r>
            <a:r>
              <a:rPr lang="en-US" sz="2500"/>
              <a:t>, </a:t>
            </a:r>
            <a:r>
              <a:rPr lang="en-US" sz="2500" i="1">
                <a:solidFill>
                  <a:srgbClr val="A50021"/>
                </a:solidFill>
              </a:rPr>
              <a:t>do/while</a:t>
            </a:r>
            <a:r>
              <a:rPr lang="en-US" sz="2500" b="0"/>
              <a:t>, </a:t>
            </a:r>
            <a:r>
              <a:rPr lang="en-US" sz="2500" i="1">
                <a:solidFill>
                  <a:srgbClr val="A50021"/>
                </a:solidFill>
              </a:rPr>
              <a:t>for</a:t>
            </a:r>
            <a:r>
              <a:rPr lang="en-US" sz="2500"/>
              <a:t> or </a:t>
            </a:r>
            <a:r>
              <a:rPr lang="en-US" sz="2500" i="1">
                <a:solidFill>
                  <a:srgbClr val="A50021"/>
                </a:solidFill>
              </a:rPr>
              <a:t>switch</a:t>
            </a:r>
            <a:r>
              <a:rPr lang="en-US" sz="2500"/>
              <a:t> structure.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175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US" sz="2500"/>
              <a:t>Program execution continues with the first statement after the structure.</a:t>
            </a:r>
            <a:endParaRPr/>
          </a:p>
        </p:txBody>
      </p:sp>
      <p:sp>
        <p:nvSpPr>
          <p:cNvPr id="479" name="Google Shape;479;p2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80" name="Google Shape;480;p2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Example: </a:t>
            </a:r>
            <a:r>
              <a:rPr lang="en-US" i="1"/>
              <a:t>Find smallest n such that n! exceeds 100</a:t>
            </a:r>
            <a:endParaRPr/>
          </a:p>
        </p:txBody>
      </p:sp>
      <p:sp>
        <p:nvSpPr>
          <p:cNvPr id="487" name="Google Shape;487;p26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500" cy="53124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45720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#include  &lt;stdio.h&gt;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800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int</a:t>
            </a: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fact, i;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fact = 1;  i = 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 Narrow"/>
              <a:buNone/>
            </a:pPr>
            <a:r>
              <a:rPr lang="en-US" sz="18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800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while</a:t>
            </a:r>
            <a:r>
              <a:rPr lang="en-US" sz="18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(1)    {	       /* run loop –break when fact &gt;100*/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fact = fact * i;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</a:t>
            </a:r>
            <a:r>
              <a:rPr lang="en-US" sz="1800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if</a:t>
            </a: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( fact &gt; 100 ) 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	printf ("Factorial of %d  above 100", i);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	</a:t>
            </a:r>
            <a:r>
              <a:rPr lang="en-US" sz="1800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break</a:t>
            </a: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;		/* break out of the while loop */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	i ++ 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	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       return 0; 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Arial Narrow"/>
              <a:buNone/>
            </a:pPr>
            <a:r>
              <a:rPr lang="en-US" sz="1800">
                <a:solidFill>
                  <a:srgbClr val="000099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endParaRPr sz="2400" i="1">
              <a:solidFill>
                <a:srgbClr val="000099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endParaRPr sz="2400" i="1">
              <a:solidFill>
                <a:srgbClr val="000099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endParaRPr sz="2400" i="1">
              <a:solidFill>
                <a:srgbClr val="000099"/>
              </a:solidFill>
            </a:endParaRPr>
          </a:p>
        </p:txBody>
      </p:sp>
      <p:sp>
        <p:nvSpPr>
          <p:cNvPr id="488" name="Google Shape;488;p26"/>
          <p:cNvSpPr/>
          <p:nvPr/>
        </p:nvSpPr>
        <p:spPr>
          <a:xfrm>
            <a:off x="1021132" y="3054012"/>
            <a:ext cx="477000" cy="2097000"/>
          </a:xfrm>
          <a:prstGeom prst="leftBrace">
            <a:avLst>
              <a:gd name="adj1" fmla="val 48089"/>
              <a:gd name="adj2" fmla="val 50000"/>
            </a:avLst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26"/>
          <p:cNvSpPr/>
          <p:nvPr/>
        </p:nvSpPr>
        <p:spPr>
          <a:xfrm>
            <a:off x="1672469" y="3496621"/>
            <a:ext cx="317100" cy="1211700"/>
          </a:xfrm>
          <a:prstGeom prst="leftBrace">
            <a:avLst>
              <a:gd name="adj1" fmla="val 33333"/>
              <a:gd name="adj2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2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91" name="Google Shape;491;p2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Test if a number is prime or not</a:t>
            </a:r>
            <a:endParaRPr/>
          </a:p>
        </p:txBody>
      </p:sp>
      <p:sp>
        <p:nvSpPr>
          <p:cNvPr id="497" name="Google Shape;497;p27"/>
          <p:cNvSpPr txBox="1">
            <a:spLocks noGrp="1"/>
          </p:cNvSpPr>
          <p:nvPr>
            <p:ph type="body" idx="1"/>
          </p:nvPr>
        </p:nvSpPr>
        <p:spPr>
          <a:xfrm>
            <a:off x="798645" y="1120140"/>
            <a:ext cx="7187808" cy="5360669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 fontScale="92500" lnSpcReduction="10000"/>
          </a:bodyPr>
          <a:lstStyle/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int  n, i=2;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double limit;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scanf (“%d”, &amp;n);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limit = sqrt(n);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for (i = 2, i &lt;= limit; i++)  {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  if (n % i == 0)  {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	    printf (“%d is not a prime \n”, n);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	    break;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  }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}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if (i &gt; limit) printf (“%d is a prime \n”, n);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return 0;</a:t>
            </a:r>
            <a:endParaRPr/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8107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498" name="Google Shape;498;p2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499" name="Google Shape;499;p2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Another Way</a:t>
            </a:r>
            <a:endParaRPr/>
          </a:p>
        </p:txBody>
      </p:sp>
      <p:sp>
        <p:nvSpPr>
          <p:cNvPr id="505" name="Google Shape;505;p28"/>
          <p:cNvSpPr txBox="1">
            <a:spLocks noGrp="1"/>
          </p:cNvSpPr>
          <p:nvPr>
            <p:ph type="body" idx="1"/>
          </p:nvPr>
        </p:nvSpPr>
        <p:spPr>
          <a:xfrm>
            <a:off x="1099775" y="1120142"/>
            <a:ext cx="7305640" cy="5203558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 lnSpcReduction="20000"/>
          </a:bodyPr>
          <a:lstStyle/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int  n, i = 2, found = 0;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double limit;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scanf (“%d”, &amp;n);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limit = sqrt(n);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while (i &lt;= limit) 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 if (n % i == 0)  {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	   found = 1; break;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 }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   i = i + 1;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}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if (found == 0) printf (“%d is a prime \n”, 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2286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else printf (“%d is not a prime \n”, 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return 0;</a:t>
            </a:r>
            <a:endParaRPr/>
          </a:p>
          <a:p>
            <a: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06" name="Google Shape;506;p2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07" name="Google Shape;507;p2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 txBox="1">
            <a:spLocks noGrp="1"/>
          </p:cNvSpPr>
          <p:nvPr>
            <p:ph type="title"/>
          </p:nvPr>
        </p:nvSpPr>
        <p:spPr>
          <a:xfrm>
            <a:off x="433387" y="360045"/>
            <a:ext cx="10468497" cy="615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Counter Controlled Loop</a:t>
            </a:r>
            <a:endParaRPr/>
          </a:p>
        </p:txBody>
      </p:sp>
      <p:sp>
        <p:nvSpPr>
          <p:cNvPr id="122" name="Google Shape;122;p3"/>
          <p:cNvSpPr/>
          <p:nvPr/>
        </p:nvSpPr>
        <p:spPr>
          <a:xfrm>
            <a:off x="738187" y="1979771"/>
            <a:ext cx="4508017" cy="306847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Read 5 integers and display the value of their sum.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this example, the loop ‘counts up’ to a maximum value. We can also have loops that ‘count down’.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123" name="Google Shape;123;p3"/>
          <p:cNvGrpSpPr/>
          <p:nvPr/>
        </p:nvGrpSpPr>
        <p:grpSpPr>
          <a:xfrm>
            <a:off x="5950744" y="1326833"/>
            <a:ext cx="5968246" cy="5619036"/>
            <a:chOff x="1008" y="192"/>
            <a:chExt cx="2640" cy="3980"/>
          </a:xfrm>
        </p:grpSpPr>
        <p:sp>
          <p:nvSpPr>
            <p:cNvPr id="124" name="Google Shape;124;p3"/>
            <p:cNvSpPr/>
            <p:nvPr/>
          </p:nvSpPr>
          <p:spPr>
            <a:xfrm>
              <a:off x="1968" y="192"/>
              <a:ext cx="431" cy="236"/>
            </a:xfrm>
            <a:prstGeom prst="ellipse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2000" b="1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344" y="672"/>
              <a:ext cx="1727" cy="295"/>
            </a:xfrm>
            <a:prstGeom prst="rect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counter ← 1, sum ← 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1632" y="1200"/>
              <a:ext cx="1123" cy="590"/>
            </a:xfrm>
            <a:prstGeom prst="diamond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counter &lt; 6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7" name="Google Shape;127;p3"/>
            <p:cNvCxnSpPr/>
            <p:nvPr/>
          </p:nvCxnSpPr>
          <p:spPr>
            <a:xfrm>
              <a:off x="2208" y="432"/>
              <a:ext cx="1" cy="236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28" name="Google Shape;128;p3"/>
            <p:cNvCxnSpPr/>
            <p:nvPr/>
          </p:nvCxnSpPr>
          <p:spPr>
            <a:xfrm>
              <a:off x="2208" y="960"/>
              <a:ext cx="1" cy="236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29" name="Google Shape;129;p3"/>
            <p:cNvSpPr/>
            <p:nvPr/>
          </p:nvSpPr>
          <p:spPr>
            <a:xfrm>
              <a:off x="1392" y="2448"/>
              <a:ext cx="1727" cy="295"/>
            </a:xfrm>
            <a:prstGeom prst="rect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sum ← sum + 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0" name="Google Shape;130;p3"/>
            <p:cNvCxnSpPr/>
            <p:nvPr/>
          </p:nvCxnSpPr>
          <p:spPr>
            <a:xfrm>
              <a:off x="2736" y="1488"/>
              <a:ext cx="912" cy="0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1" name="Google Shape;131;p3"/>
            <p:cNvSpPr txBox="1"/>
            <p:nvPr/>
          </p:nvSpPr>
          <p:spPr>
            <a:xfrm>
              <a:off x="2832" y="1155"/>
              <a:ext cx="367" cy="305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rPr lang="en-US" sz="22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false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3"/>
            <p:cNvSpPr txBox="1"/>
            <p:nvPr/>
          </p:nvSpPr>
          <p:spPr>
            <a:xfrm>
              <a:off x="2446" y="1680"/>
              <a:ext cx="296" cy="28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true</a:t>
              </a:r>
              <a:endParaRPr sz="3000" b="1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1392" y="2965"/>
              <a:ext cx="1727" cy="295"/>
            </a:xfrm>
            <a:prstGeom prst="rect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counter++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4" name="Google Shape;134;p3"/>
            <p:cNvCxnSpPr/>
            <p:nvPr/>
          </p:nvCxnSpPr>
          <p:spPr>
            <a:xfrm>
              <a:off x="2208" y="2736"/>
              <a:ext cx="1" cy="240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35" name="Google Shape;135;p3"/>
            <p:cNvGrpSpPr/>
            <p:nvPr/>
          </p:nvGrpSpPr>
          <p:grpSpPr>
            <a:xfrm>
              <a:off x="1008" y="1488"/>
              <a:ext cx="633" cy="1632"/>
              <a:chOff x="1440" y="1392"/>
              <a:chExt cx="633" cy="1248"/>
            </a:xfrm>
          </p:grpSpPr>
          <p:cxnSp>
            <p:nvCxnSpPr>
              <p:cNvPr id="136" name="Google Shape;136;p3"/>
              <p:cNvCxnSpPr/>
              <p:nvPr/>
            </p:nvCxnSpPr>
            <p:spPr>
              <a:xfrm rot="10800000">
                <a:off x="1440" y="2640"/>
                <a:ext cx="380" cy="0"/>
              </a:xfrm>
              <a:prstGeom prst="straightConnector1">
                <a:avLst/>
              </a:prstGeom>
              <a:noFill/>
              <a:ln w="25400" cap="sq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7" name="Google Shape;137;p3"/>
              <p:cNvCxnSpPr/>
              <p:nvPr/>
            </p:nvCxnSpPr>
            <p:spPr>
              <a:xfrm rot="10800000">
                <a:off x="1440" y="1392"/>
                <a:ext cx="0" cy="1248"/>
              </a:xfrm>
              <a:prstGeom prst="straightConnector1">
                <a:avLst/>
              </a:prstGeom>
              <a:noFill/>
              <a:ln w="25400" cap="sq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8" name="Google Shape;138;p3"/>
              <p:cNvCxnSpPr/>
              <p:nvPr/>
            </p:nvCxnSpPr>
            <p:spPr>
              <a:xfrm>
                <a:off x="1440" y="1392"/>
                <a:ext cx="633" cy="0"/>
              </a:xfrm>
              <a:prstGeom prst="straightConnector1">
                <a:avLst/>
              </a:prstGeom>
              <a:noFill/>
              <a:ln w="25400" cap="sq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</p:grpSp>
        <p:cxnSp>
          <p:nvCxnSpPr>
            <p:cNvPr id="139" name="Google Shape;139;p3"/>
            <p:cNvCxnSpPr/>
            <p:nvPr/>
          </p:nvCxnSpPr>
          <p:spPr>
            <a:xfrm>
              <a:off x="3648" y="1488"/>
              <a:ext cx="0" cy="2064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0" name="Google Shape;140;p3"/>
            <p:cNvCxnSpPr/>
            <p:nvPr/>
          </p:nvCxnSpPr>
          <p:spPr>
            <a:xfrm rot="10800000">
              <a:off x="2688" y="3552"/>
              <a:ext cx="960" cy="0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1" name="Google Shape;141;p3"/>
            <p:cNvCxnSpPr/>
            <p:nvPr/>
          </p:nvCxnSpPr>
          <p:spPr>
            <a:xfrm>
              <a:off x="2208" y="3696"/>
              <a:ext cx="1" cy="240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42" name="Google Shape;142;p3"/>
            <p:cNvSpPr/>
            <p:nvPr/>
          </p:nvSpPr>
          <p:spPr>
            <a:xfrm>
              <a:off x="2016" y="3936"/>
              <a:ext cx="431" cy="236"/>
            </a:xfrm>
            <a:prstGeom prst="ellipse">
              <a:avLst/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2000" b="1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1584" y="3408"/>
              <a:ext cx="1152" cy="288"/>
            </a:xfrm>
            <a:prstGeom prst="parallelogram">
              <a:avLst>
                <a:gd name="adj" fmla="val 100000"/>
              </a:avLst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output sum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1632" y="1968"/>
              <a:ext cx="1152" cy="288"/>
            </a:xfrm>
            <a:prstGeom prst="parallelogram">
              <a:avLst>
                <a:gd name="adj" fmla="val 100000"/>
              </a:avLst>
            </a:prstGeom>
            <a:solidFill>
              <a:schemeClr val="lt1"/>
            </a:solidFill>
            <a:ln w="25400" cap="sq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input 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5" name="Google Shape;145;p3"/>
            <p:cNvCxnSpPr/>
            <p:nvPr/>
          </p:nvCxnSpPr>
          <p:spPr>
            <a:xfrm>
              <a:off x="2208" y="1776"/>
              <a:ext cx="1" cy="192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6" name="Google Shape;146;p3"/>
            <p:cNvCxnSpPr/>
            <p:nvPr/>
          </p:nvCxnSpPr>
          <p:spPr>
            <a:xfrm>
              <a:off x="2208" y="2256"/>
              <a:ext cx="1" cy="192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47" name="Google Shape;147;p3"/>
          <p:cNvSpPr txBox="1">
            <a:spLocks noGrp="1"/>
          </p:cNvSpPr>
          <p:nvPr>
            <p:ph type="sldNum" idx="12"/>
          </p:nvPr>
        </p:nvSpPr>
        <p:spPr>
          <a:xfrm>
            <a:off x="11551444" y="6560820"/>
            <a:ext cx="73509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2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The continue Statement</a:t>
            </a:r>
            <a:endParaRPr/>
          </a:p>
        </p:txBody>
      </p:sp>
      <p:sp>
        <p:nvSpPr>
          <p:cNvPr id="514" name="Google Shape;514;p29"/>
          <p:cNvSpPr txBox="1">
            <a:spLocks noGrp="1"/>
          </p:cNvSpPr>
          <p:nvPr>
            <p:ph type="body" idx="1"/>
          </p:nvPr>
        </p:nvSpPr>
        <p:spPr>
          <a:xfrm>
            <a:off x="945118" y="1440180"/>
            <a:ext cx="11177335" cy="496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Skips the remaining statements in the body of a </a:t>
            </a:r>
            <a:r>
              <a:rPr lang="en-US" sz="2400" i="1">
                <a:solidFill>
                  <a:srgbClr val="A50021"/>
                </a:solidFill>
              </a:rPr>
              <a:t>while</a:t>
            </a:r>
            <a:r>
              <a:rPr lang="en-US" sz="2400"/>
              <a:t>, </a:t>
            </a:r>
            <a:r>
              <a:rPr lang="en-US" sz="2400" i="1">
                <a:solidFill>
                  <a:srgbClr val="A50021"/>
                </a:solidFill>
              </a:rPr>
              <a:t>for</a:t>
            </a:r>
            <a:r>
              <a:rPr lang="en-US" sz="2400"/>
              <a:t> or </a:t>
            </a:r>
            <a:r>
              <a:rPr lang="en-US" sz="2400" i="1">
                <a:solidFill>
                  <a:srgbClr val="A50021"/>
                </a:solidFill>
              </a:rPr>
              <a:t>do/while</a:t>
            </a:r>
            <a:r>
              <a:rPr lang="en-US" sz="2400"/>
              <a:t> loop in the ongoing iteration. 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000090"/>
                </a:solidFill>
              </a:rPr>
              <a:t>Proceeds with the next iteration of the loop.</a:t>
            </a:r>
            <a:endParaRPr>
              <a:solidFill>
                <a:srgbClr val="00009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while and do/while loop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Loop-continuation test is evaluated immediately after the continue statement is executed.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for loop</a:t>
            </a:r>
            <a:endParaRPr/>
          </a:p>
          <a:p>
            <a:pPr marL="514350" lvl="1" indent="-20574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SzPts val="2400"/>
              <a:buChar char="•"/>
            </a:pPr>
            <a:r>
              <a:rPr lang="en-US" sz="2400" i="1">
                <a:solidFill>
                  <a:srgbClr val="A50021"/>
                </a:solidFill>
              </a:rPr>
              <a:t>expression3</a:t>
            </a:r>
            <a:r>
              <a:rPr lang="en-US" sz="2400"/>
              <a:t>  is evaluated, then </a:t>
            </a:r>
            <a:r>
              <a:rPr lang="en-US" sz="2400" i="1">
                <a:solidFill>
                  <a:srgbClr val="A50021"/>
                </a:solidFill>
              </a:rPr>
              <a:t>expression2 </a:t>
            </a:r>
            <a:r>
              <a:rPr lang="en-US" sz="2400"/>
              <a:t> is evaluated.</a:t>
            </a:r>
            <a:endParaRPr sz="2400"/>
          </a:p>
        </p:txBody>
      </p:sp>
      <p:sp>
        <p:nvSpPr>
          <p:cNvPr id="515" name="Google Shape;515;p2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16" name="Google Shape;516;p29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30"/>
          <p:cNvSpPr txBox="1">
            <a:spLocks noGrp="1"/>
          </p:cNvSpPr>
          <p:nvPr>
            <p:ph type="sldNum" idx="12"/>
          </p:nvPr>
        </p:nvSpPr>
        <p:spPr>
          <a:xfrm>
            <a:off x="11566075" y="6749725"/>
            <a:ext cx="6471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31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22" name="Google Shape;522;p30"/>
          <p:cNvSpPr txBox="1">
            <a:spLocks noGrp="1"/>
          </p:cNvSpPr>
          <p:nvPr>
            <p:ph type="title"/>
          </p:nvPr>
        </p:nvSpPr>
        <p:spPr>
          <a:xfrm>
            <a:off x="525065" y="400050"/>
            <a:ext cx="11566922" cy="1088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 with </a:t>
            </a:r>
            <a:r>
              <a:rPr lang="en-US">
                <a:solidFill>
                  <a:srgbClr val="0000FF"/>
                </a:solidFill>
              </a:rPr>
              <a:t>break</a:t>
            </a:r>
            <a:r>
              <a:rPr lang="en-US"/>
              <a:t> and </a:t>
            </a:r>
            <a:r>
              <a:rPr lang="en-US">
                <a:solidFill>
                  <a:srgbClr val="0000FF"/>
                </a:solidFill>
              </a:rPr>
              <a:t>continue: </a:t>
            </a:r>
            <a:br>
              <a:rPr lang="en-US">
                <a:solidFill>
                  <a:srgbClr val="0000FF"/>
                </a:solidFill>
              </a:rPr>
            </a:br>
            <a:r>
              <a:rPr lang="en-US" sz="2667"/>
              <a:t>Add positive numbers until a 0 is typed, but ignore any negative numbers typed</a:t>
            </a:r>
            <a:endParaRPr/>
          </a:p>
        </p:txBody>
      </p:sp>
      <p:sp>
        <p:nvSpPr>
          <p:cNvPr id="523" name="Google Shape;523;p30"/>
          <p:cNvSpPr txBox="1">
            <a:spLocks noGrp="1"/>
          </p:cNvSpPr>
          <p:nvPr>
            <p:ph type="body" idx="1"/>
          </p:nvPr>
        </p:nvSpPr>
        <p:spPr>
          <a:xfrm>
            <a:off x="966787" y="1807821"/>
            <a:ext cx="5684226" cy="485628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int main() {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   int sum = 0, next;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   while (1)  {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scanf(“%d”, &amp;next);    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	 	if (next &lt; 0) continue;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	 	if (next == 0) break;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	 	sum = sum + next;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   } 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   printf (“Sum = %d\n”, sum) 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    return 0;</a:t>
            </a:r>
            <a:endParaRPr sz="19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00000"/>
              </a:lnSpc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None/>
            </a:pPr>
            <a:r>
              <a:rPr lang="en-US" sz="19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667"/>
          </a:p>
        </p:txBody>
      </p:sp>
      <p:sp>
        <p:nvSpPr>
          <p:cNvPr id="524" name="Google Shape;524;p30"/>
          <p:cNvSpPr txBox="1"/>
          <p:nvPr/>
        </p:nvSpPr>
        <p:spPr>
          <a:xfrm>
            <a:off x="7475843" y="2691644"/>
            <a:ext cx="2998194" cy="2554505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-20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-5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 = 90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30"/>
          <p:cNvSpPr txBox="1"/>
          <p:nvPr/>
        </p:nvSpPr>
        <p:spPr>
          <a:xfrm>
            <a:off x="8381518" y="2272776"/>
            <a:ext cx="101617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30"/>
          <p:cNvSpPr txBox="1">
            <a:spLocks noGrp="1"/>
          </p:cNvSpPr>
          <p:nvPr>
            <p:ph type="ftr" idx="11"/>
          </p:nvPr>
        </p:nvSpPr>
        <p:spPr>
          <a:xfrm>
            <a:off x="525080" y="68110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Some Loop Pitfalls</a:t>
            </a:r>
            <a:endParaRPr/>
          </a:p>
        </p:txBody>
      </p:sp>
      <p:sp>
        <p:nvSpPr>
          <p:cNvPr id="532" name="Google Shape;532;p31"/>
          <p:cNvSpPr txBox="1">
            <a:spLocks noGrp="1"/>
          </p:cNvSpPr>
          <p:nvPr>
            <p:ph type="body" idx="1"/>
          </p:nvPr>
        </p:nvSpPr>
        <p:spPr>
          <a:xfrm>
            <a:off x="1662753" y="2029345"/>
            <a:ext cx="3744469" cy="85101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while (sum &lt;= NUM) </a:t>
            </a:r>
            <a:r>
              <a:rPr lang="en-US" sz="20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;</a:t>
            </a: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sum = sum+2;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33" name="Google Shape;533;p3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34" name="Google Shape;534;p31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535" name="Google Shape;535;p31"/>
          <p:cNvSpPr txBox="1"/>
          <p:nvPr/>
        </p:nvSpPr>
        <p:spPr>
          <a:xfrm>
            <a:off x="6164099" y="2183481"/>
            <a:ext cx="4035079" cy="70784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(i=0; i&lt;=NUM; ++i)</a:t>
            </a:r>
            <a:r>
              <a:rPr lang="en-US" sz="2000" b="1" i="0" u="none" strike="noStrike" cap="none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sum = sum+i;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36" name="Google Shape;536;p31"/>
          <p:cNvSpPr txBox="1"/>
          <p:nvPr/>
        </p:nvSpPr>
        <p:spPr>
          <a:xfrm>
            <a:off x="3749776" y="3556598"/>
            <a:ext cx="3846932" cy="70784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(i=1; i</a:t>
            </a:r>
            <a:r>
              <a:rPr lang="en-US" sz="2000" b="1" i="0" u="none" strike="noStrike" cap="none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!=</a:t>
            </a: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10; i=i+2)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sum = sum+i; 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Nested Loops: Printing a 2-D Figure</a:t>
            </a:r>
            <a:endParaRPr/>
          </a:p>
        </p:txBody>
      </p:sp>
      <p:sp>
        <p:nvSpPr>
          <p:cNvPr id="542" name="Google Shape;542;p32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How would you print the following diagram?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/>
              <a:t>* * * * * 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/>
              <a:t>* * * * * 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/>
              <a:t>* * * * *</a:t>
            </a:r>
            <a:endParaRPr/>
          </a:p>
        </p:txBody>
      </p:sp>
      <p:sp>
        <p:nvSpPr>
          <p:cNvPr id="543" name="Google Shape;543;p3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44" name="Google Shape;544;p3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grpSp>
        <p:nvGrpSpPr>
          <p:cNvPr id="545" name="Google Shape;545;p32"/>
          <p:cNvGrpSpPr/>
          <p:nvPr/>
        </p:nvGrpSpPr>
        <p:grpSpPr>
          <a:xfrm>
            <a:off x="1878070" y="3448345"/>
            <a:ext cx="6310239" cy="1013147"/>
            <a:chOff x="484" y="3380"/>
            <a:chExt cx="4173" cy="670"/>
          </a:xfrm>
        </p:grpSpPr>
        <p:sp>
          <p:nvSpPr>
            <p:cNvPr id="546" name="Google Shape;546;p32"/>
            <p:cNvSpPr txBox="1"/>
            <p:nvPr/>
          </p:nvSpPr>
          <p:spPr>
            <a:xfrm>
              <a:off x="484" y="3380"/>
              <a:ext cx="2304" cy="547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repeat 3 times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      print a row of 5 *’s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47" name="Google Shape;547;p32"/>
            <p:cNvCxnSpPr/>
            <p:nvPr/>
          </p:nvCxnSpPr>
          <p:spPr>
            <a:xfrm>
              <a:off x="871" y="3662"/>
              <a:ext cx="1882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48" name="Google Shape;548;p32"/>
            <p:cNvCxnSpPr/>
            <p:nvPr/>
          </p:nvCxnSpPr>
          <p:spPr>
            <a:xfrm>
              <a:off x="853" y="3662"/>
              <a:ext cx="0" cy="326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49" name="Google Shape;549;p32"/>
            <p:cNvCxnSpPr/>
            <p:nvPr/>
          </p:nvCxnSpPr>
          <p:spPr>
            <a:xfrm>
              <a:off x="862" y="3998"/>
              <a:ext cx="1882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50" name="Google Shape;550;p32"/>
            <p:cNvCxnSpPr/>
            <p:nvPr/>
          </p:nvCxnSpPr>
          <p:spPr>
            <a:xfrm>
              <a:off x="2743" y="3671"/>
              <a:ext cx="0" cy="326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551" name="Google Shape;551;p32"/>
            <p:cNvSpPr txBox="1"/>
            <p:nvPr/>
          </p:nvSpPr>
          <p:spPr>
            <a:xfrm>
              <a:off x="3294" y="3503"/>
              <a:ext cx="1363" cy="547"/>
            </a:xfrm>
            <a:prstGeom prst="rect">
              <a:avLst/>
            </a:prstGeom>
            <a:solidFill>
              <a:srgbClr val="EAEAEA"/>
            </a:solidFill>
            <a:ln w="1905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repeat 5 times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    print *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52" name="Google Shape;552;p32"/>
            <p:cNvCxnSpPr/>
            <p:nvPr/>
          </p:nvCxnSpPr>
          <p:spPr>
            <a:xfrm>
              <a:off x="2753" y="3903"/>
              <a:ext cx="554" cy="65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miter lim="800000"/>
              <a:headEnd type="triangle" w="med" len="med"/>
              <a:tailEnd type="triangle" w="med" len="med"/>
            </a:ln>
          </p:spPr>
        </p:cxn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33"/>
          <p:cNvSpPr txBox="1">
            <a:spLocks noGrp="1"/>
          </p:cNvSpPr>
          <p:nvPr>
            <p:ph type="title"/>
          </p:nvPr>
        </p:nvSpPr>
        <p:spPr>
          <a:xfrm>
            <a:off x="493111" y="95250"/>
            <a:ext cx="11903676" cy="825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Nested Loops (full program on next slide)</a:t>
            </a:r>
            <a:endParaRPr/>
          </a:p>
        </p:txBody>
      </p:sp>
      <p:sp>
        <p:nvSpPr>
          <p:cNvPr id="559" name="Google Shape;559;p33"/>
          <p:cNvSpPr txBox="1">
            <a:spLocks noGrp="1"/>
          </p:cNvSpPr>
          <p:nvPr>
            <p:ph type="body" idx="1"/>
          </p:nvPr>
        </p:nvSpPr>
        <p:spPr>
          <a:xfrm>
            <a:off x="738786" y="1361624"/>
            <a:ext cx="5270692" cy="4608577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467558" lvl="0" indent="-46755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#define ROWS 3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#define COLS 5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...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row=1;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while (row &lt;= ROWS) {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/* print a row of 5 *’s */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 …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printf(“\n”);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 row++;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67558" lvl="0" indent="-467558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60" name="Google Shape;560;p33"/>
          <p:cNvSpPr/>
          <p:nvPr/>
        </p:nvSpPr>
        <p:spPr>
          <a:xfrm>
            <a:off x="7311546" y="3966002"/>
            <a:ext cx="3657600" cy="1905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20000" h="120000" fill="none" extrusionOk="0">
                <a:moveTo>
                  <a:pt x="-7580" y="57803"/>
                </a:moveTo>
                <a:lnTo>
                  <a:pt x="-169386" y="25375"/>
                </a:lnTo>
              </a:path>
            </a:pathLst>
          </a:custGeom>
          <a:solidFill>
            <a:srgbClr val="DCE1EF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col=1;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while (col &lt;= COLS) {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printf (“* “);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col++;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61" name="Google Shape;561;p3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62" name="Google Shape;562;p33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Nested Loops</a:t>
            </a:r>
            <a:endParaRPr/>
          </a:p>
        </p:txBody>
      </p:sp>
      <p:sp>
        <p:nvSpPr>
          <p:cNvPr id="568" name="Google Shape;568;p34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const int ROWS = 3;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const int COLS = 5;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...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row = 1;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while (row &lt;= ROWS) {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/* print a row of 5 *’s */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 ...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++row;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69" name="Google Shape;569;p3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70" name="Google Shape;570;p3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grpSp>
        <p:nvGrpSpPr>
          <p:cNvPr id="571" name="Google Shape;571;p34"/>
          <p:cNvGrpSpPr/>
          <p:nvPr/>
        </p:nvGrpSpPr>
        <p:grpSpPr>
          <a:xfrm>
            <a:off x="5760742" y="1623476"/>
            <a:ext cx="6177218" cy="3875393"/>
            <a:chOff x="5119185" y="1623476"/>
            <a:chExt cx="6177218" cy="3875393"/>
          </a:xfrm>
        </p:grpSpPr>
        <p:sp>
          <p:nvSpPr>
            <p:cNvPr id="572" name="Google Shape;572;p34"/>
            <p:cNvSpPr/>
            <p:nvPr/>
          </p:nvSpPr>
          <p:spPr>
            <a:xfrm>
              <a:off x="6217619" y="3411431"/>
              <a:ext cx="3121096" cy="1742007"/>
            </a:xfrm>
            <a:prstGeom prst="rect">
              <a:avLst/>
            </a:prstGeom>
            <a:solidFill>
              <a:srgbClr val="CCCCFF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4"/>
                <a:buFont typeface="Arial"/>
                <a:buNone/>
              </a:pPr>
              <a:endParaRPr sz="19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34"/>
            <p:cNvSpPr/>
            <p:nvPr/>
          </p:nvSpPr>
          <p:spPr>
            <a:xfrm>
              <a:off x="5119185" y="1623476"/>
              <a:ext cx="4593033" cy="3875393"/>
            </a:xfrm>
            <a:prstGeom prst="rect">
              <a:avLst/>
            </a:prstGeom>
            <a:solidFill>
              <a:srgbClr val="F7DDD3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6000" tIns="48000" rIns="96000" bIns="48000" anchor="t" anchorCtr="0">
              <a:noAutofit/>
            </a:bodyPr>
            <a:lstStyle/>
            <a:p>
              <a:pPr marL="377825" marR="0" lvl="0" indent="-37782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row = 1;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while (row &lt;= ROWS) {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/* print a row of 5 *’s */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col = 1;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while (col &lt;= COLS) {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       printf (“* “);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       col++;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}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printf(“\n”);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      ++row;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377825" marR="0" lvl="0" indent="-377825" algn="l" rtl="0">
                <a:lnSpc>
                  <a:spcPct val="100000"/>
                </a:lnSpc>
                <a:spcBef>
                  <a:spcPts val="495"/>
                </a:spcBef>
                <a:spcAft>
                  <a:spcPts val="0"/>
                </a:spcAft>
                <a:buClr>
                  <a:schemeClr val="lt2"/>
                </a:buClr>
                <a:buSzPts val="1858"/>
                <a:buFont typeface="Noto Sans Symbols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sz="1800" b="1" i="0" u="none" strike="noStrike" cap="none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574" name="Google Shape;574;p34"/>
            <p:cNvSpPr txBox="1"/>
            <p:nvPr/>
          </p:nvSpPr>
          <p:spPr>
            <a:xfrm>
              <a:off x="10453671" y="1803551"/>
              <a:ext cx="842732" cy="641898"/>
            </a:xfrm>
            <a:prstGeom prst="rect">
              <a:avLst/>
            </a:prstGeom>
            <a:solidFill>
              <a:srgbClr val="EAEAEA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outer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loop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34"/>
            <p:cNvSpPr txBox="1"/>
            <p:nvPr/>
          </p:nvSpPr>
          <p:spPr>
            <a:xfrm>
              <a:off x="10433457" y="2824318"/>
              <a:ext cx="844336" cy="641898"/>
            </a:xfrm>
            <a:prstGeom prst="rect">
              <a:avLst/>
            </a:prstGeom>
            <a:solidFill>
              <a:srgbClr val="EAEAEA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87075" tIns="43525" rIns="87075" bIns="435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inner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loop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76" name="Google Shape;576;p34"/>
            <p:cNvCxnSpPr>
              <a:stCxn id="574" idx="1"/>
            </p:cNvCxnSpPr>
            <p:nvPr/>
          </p:nvCxnSpPr>
          <p:spPr>
            <a:xfrm flipH="1">
              <a:off x="8719671" y="2124500"/>
              <a:ext cx="1734000" cy="88200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577" name="Google Shape;577;p34"/>
            <p:cNvCxnSpPr>
              <a:stCxn id="575" idx="1"/>
            </p:cNvCxnSpPr>
            <p:nvPr/>
          </p:nvCxnSpPr>
          <p:spPr>
            <a:xfrm flipH="1">
              <a:off x="8968257" y="3145267"/>
              <a:ext cx="1465200" cy="49200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578" name="Google Shape;578;p34"/>
          <p:cNvSpPr txBox="1"/>
          <p:nvPr/>
        </p:nvSpPr>
        <p:spPr>
          <a:xfrm>
            <a:off x="5157787" y="400050"/>
            <a:ext cx="67056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For </a:t>
            </a:r>
            <a:r>
              <a:rPr lang="en-US" sz="2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every</a:t>
            </a:r>
            <a:r>
              <a:rPr lang="en-US" sz="2000" b="1" i="0" u="none" strike="noStrike" cap="none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 iteration of the outer loop, the inner loop runs its entire length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3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2-D Figure: with for loop</a:t>
            </a:r>
            <a:endParaRPr/>
          </a:p>
        </p:txBody>
      </p:sp>
      <p:sp>
        <p:nvSpPr>
          <p:cNvPr id="584" name="Google Shape;584;p35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 sz="2800"/>
              <a:t>Print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/>
              <a:t>      </a:t>
            </a:r>
            <a:r>
              <a:rPr lang="en-US">
                <a:solidFill>
                  <a:srgbClr val="FF0000"/>
                </a:solidFill>
              </a:rPr>
              <a:t>  </a:t>
            </a: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* * * * * 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 * * * * * </a:t>
            </a:r>
            <a:endParaRPr/>
          </a:p>
          <a:p>
            <a:pPr marL="571500" lvl="1" indent="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 * * * * *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585" name="Google Shape;585;p3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586" name="Google Shape;586;p3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587" name="Google Shape;587;p35"/>
          <p:cNvSpPr txBox="1"/>
          <p:nvPr/>
        </p:nvSpPr>
        <p:spPr>
          <a:xfrm>
            <a:off x="4631365" y="2148779"/>
            <a:ext cx="5528450" cy="3314938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const int ROWS = 3;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const int COLS = 5;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....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(row=1; row&lt;=ROWS; ++row)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for (col=1; col&lt;=COLS; ++col)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 printf(“* ”);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printf(“\n”);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36"/>
          <p:cNvSpPr txBox="1">
            <a:spLocks noGrp="1"/>
          </p:cNvSpPr>
          <p:nvPr>
            <p:ph type="sldNum" idx="12"/>
          </p:nvPr>
        </p:nvSpPr>
        <p:spPr>
          <a:xfrm>
            <a:off x="11613375" y="6708100"/>
            <a:ext cx="592500" cy="4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37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93" name="Google Shape;593;p3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Another 2-D Figure</a:t>
            </a:r>
            <a:endParaRPr/>
          </a:p>
        </p:txBody>
      </p:sp>
      <p:sp>
        <p:nvSpPr>
          <p:cNvPr id="594" name="Google Shape;594;p36"/>
          <p:cNvSpPr txBox="1">
            <a:spLocks noGrp="1"/>
          </p:cNvSpPr>
          <p:nvPr>
            <p:ph type="body" idx="1"/>
          </p:nvPr>
        </p:nvSpPr>
        <p:spPr>
          <a:xfrm>
            <a:off x="1688938" y="2080731"/>
            <a:ext cx="2564387" cy="2942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514350" lvl="1" indent="-2057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Noto Sans Symbols"/>
              <a:buNone/>
            </a:pPr>
            <a:r>
              <a:rPr lang="en-US" sz="2800"/>
              <a:t>Print</a:t>
            </a:r>
            <a:endParaRPr sz="2800"/>
          </a:p>
          <a:p>
            <a:pPr marL="514350" lvl="1" indent="-205740" algn="l" rtl="0">
              <a:lnSpc>
                <a:spcPct val="90000"/>
              </a:lnSpc>
              <a:spcBef>
                <a:spcPts val="617"/>
              </a:spcBef>
              <a:spcAft>
                <a:spcPts val="0"/>
              </a:spcAft>
              <a:buSzPts val="2200"/>
              <a:buFont typeface="Noto Sans Symbols"/>
              <a:buNone/>
            </a:pPr>
            <a:r>
              <a:rPr lang="en-US" sz="2200">
                <a:solidFill>
                  <a:schemeClr val="dk2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lang="en-US" sz="22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* </a:t>
            </a:r>
            <a:endParaRPr sz="22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lvl="1" indent="-205740" algn="l" rtl="0">
              <a:lnSpc>
                <a:spcPct val="90000"/>
              </a:lnSpc>
              <a:spcBef>
                <a:spcPts val="617"/>
              </a:spcBef>
              <a:spcAft>
                <a:spcPts val="0"/>
              </a:spcAft>
              <a:buSzPts val="2200"/>
              <a:buFont typeface="Noto Sans Symbols"/>
              <a:buNone/>
            </a:pPr>
            <a:r>
              <a:rPr lang="en-US" sz="22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* *  </a:t>
            </a:r>
            <a:endParaRPr sz="22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lvl="1" indent="-205740" algn="l" rtl="0">
              <a:lnSpc>
                <a:spcPct val="90000"/>
              </a:lnSpc>
              <a:spcBef>
                <a:spcPts val="617"/>
              </a:spcBef>
              <a:spcAft>
                <a:spcPts val="0"/>
              </a:spcAft>
              <a:buSzPts val="2200"/>
              <a:buFont typeface="Noto Sans Symbols"/>
              <a:buNone/>
            </a:pPr>
            <a:r>
              <a:rPr lang="en-US" sz="22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* * * </a:t>
            </a:r>
            <a:endParaRPr sz="22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lvl="1" indent="-205740" algn="l" rtl="0">
              <a:lnSpc>
                <a:spcPct val="90000"/>
              </a:lnSpc>
              <a:spcBef>
                <a:spcPts val="617"/>
              </a:spcBef>
              <a:spcAft>
                <a:spcPts val="0"/>
              </a:spcAft>
              <a:buSzPts val="2200"/>
              <a:buFont typeface="Noto Sans Symbols"/>
              <a:buNone/>
            </a:pPr>
            <a:r>
              <a:rPr lang="en-US" sz="22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* * * *</a:t>
            </a:r>
            <a:endParaRPr sz="22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514350" lvl="1" indent="-205740" algn="l" rtl="0">
              <a:lnSpc>
                <a:spcPct val="90000"/>
              </a:lnSpc>
              <a:spcBef>
                <a:spcPts val="617"/>
              </a:spcBef>
              <a:spcAft>
                <a:spcPts val="0"/>
              </a:spcAft>
              <a:buSzPts val="2200"/>
              <a:buFont typeface="Noto Sans Symbols"/>
              <a:buNone/>
            </a:pPr>
            <a:r>
              <a:rPr lang="en-US" sz="2200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* * * * * </a:t>
            </a:r>
            <a:endParaRPr sz="2200"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90000"/>
              </a:lnSpc>
              <a:spcBef>
                <a:spcPts val="687"/>
              </a:spcBef>
              <a:spcAft>
                <a:spcPts val="0"/>
              </a:spcAft>
              <a:buClr>
                <a:schemeClr val="dk1"/>
              </a:buClr>
              <a:buSzPts val="3715"/>
              <a:buNone/>
            </a:pPr>
            <a:endParaRPr sz="3715"/>
          </a:p>
        </p:txBody>
      </p:sp>
      <p:sp>
        <p:nvSpPr>
          <p:cNvPr id="595" name="Google Shape;595;p36"/>
          <p:cNvSpPr txBox="1"/>
          <p:nvPr/>
        </p:nvSpPr>
        <p:spPr>
          <a:xfrm>
            <a:off x="4399098" y="2076195"/>
            <a:ext cx="5494927" cy="3314938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const int ROWS = 5;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....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row, col;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(row=1; row&lt;=ROWS; ++row)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for (col=1; </a:t>
            </a:r>
            <a:r>
              <a:rPr lang="en-US" sz="1800" b="1" i="0" u="none" strike="noStrike" cap="none">
                <a:solidFill>
                  <a:srgbClr val="C00000"/>
                </a:solidFill>
                <a:latin typeface="Courier"/>
                <a:ea typeface="Courier"/>
                <a:cs typeface="Courier"/>
                <a:sym typeface="Courier"/>
              </a:rPr>
              <a:t>col&lt;=row</a:t>
            </a: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; ++col)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 printf(“* ”);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printf(“\n”);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596" name="Google Shape;596;p36"/>
          <p:cNvSpPr txBox="1">
            <a:spLocks noGrp="1"/>
          </p:cNvSpPr>
          <p:nvPr>
            <p:ph type="ftr" idx="11"/>
          </p:nvPr>
        </p:nvSpPr>
        <p:spPr>
          <a:xfrm>
            <a:off x="630118" y="67748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37"/>
          <p:cNvSpPr txBox="1">
            <a:spLocks noGrp="1"/>
          </p:cNvSpPr>
          <p:nvPr>
            <p:ph type="sldNum" idx="12"/>
          </p:nvPr>
        </p:nvSpPr>
        <p:spPr>
          <a:xfrm>
            <a:off x="11746125" y="6800850"/>
            <a:ext cx="5721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38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02" name="Google Shape;602;p37"/>
          <p:cNvSpPr txBox="1">
            <a:spLocks noGrp="1"/>
          </p:cNvSpPr>
          <p:nvPr>
            <p:ph type="title"/>
          </p:nvPr>
        </p:nvSpPr>
        <p:spPr>
          <a:xfrm>
            <a:off x="890587" y="233530"/>
            <a:ext cx="8325571" cy="861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000" tIns="48000" rIns="96000" bIns="480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</a:pPr>
            <a:r>
              <a:rPr lang="en-US"/>
              <a:t>Yet Another One</a:t>
            </a:r>
            <a:endParaRPr/>
          </a:p>
        </p:txBody>
      </p:sp>
      <p:sp>
        <p:nvSpPr>
          <p:cNvPr id="603" name="Google Shape;603;p37"/>
          <p:cNvSpPr txBox="1">
            <a:spLocks noGrp="1"/>
          </p:cNvSpPr>
          <p:nvPr>
            <p:ph type="body" idx="1"/>
          </p:nvPr>
        </p:nvSpPr>
        <p:spPr>
          <a:xfrm>
            <a:off x="1980551" y="2080731"/>
            <a:ext cx="2271262" cy="3555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000" tIns="48000" rIns="96000" bIns="48000" anchor="t" anchorCtr="0">
            <a:normAutofit/>
          </a:bodyPr>
          <a:lstStyle/>
          <a:p>
            <a:pPr marL="321529" lvl="0" indent="-2057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r>
              <a:rPr lang="en-US"/>
              <a:t>Print</a:t>
            </a:r>
            <a:endParaRPr/>
          </a:p>
          <a:p>
            <a:pPr marL="321529" lvl="0" indent="-20574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* * * * * </a:t>
            </a:r>
            <a:endParaRPr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21529" lvl="0" indent="-20574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* * * *  </a:t>
            </a:r>
            <a:endParaRPr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21529" lvl="0" indent="-20574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  * * * </a:t>
            </a:r>
            <a:endParaRPr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21529" lvl="0" indent="-20574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    * *</a:t>
            </a:r>
            <a:endParaRPr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21529" lvl="0" indent="-205740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rPr lang="en-US">
                <a:solidFill>
                  <a:srgbClr val="FF0000"/>
                </a:solidFill>
                <a:latin typeface="Courier"/>
                <a:ea typeface="Courier"/>
                <a:cs typeface="Courier"/>
                <a:sym typeface="Courier"/>
              </a:rPr>
              <a:t>        * </a:t>
            </a:r>
            <a:endParaRPr>
              <a:solidFill>
                <a:srgbClr val="FF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358367" lvl="0" indent="-358367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</p:txBody>
      </p:sp>
      <p:sp>
        <p:nvSpPr>
          <p:cNvPr id="604" name="Google Shape;604;p37"/>
          <p:cNvSpPr txBox="1"/>
          <p:nvPr/>
        </p:nvSpPr>
        <p:spPr>
          <a:xfrm>
            <a:off x="4195863" y="1931028"/>
            <a:ext cx="5597361" cy="3587136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const int ROWS = 5;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....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int row, col;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(row=0; row&lt;ROWS; ++row)  {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for (col=1; col&lt;=row; ++col)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printf("  ");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for (col=1; col&lt;=ROWS-row; ++col)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      printf("* ");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      printf ("\n");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10800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605" name="Google Shape;605;p37"/>
          <p:cNvSpPr txBox="1">
            <a:spLocks noGrp="1"/>
          </p:cNvSpPr>
          <p:nvPr>
            <p:ph type="ftr" idx="11"/>
          </p:nvPr>
        </p:nvSpPr>
        <p:spPr>
          <a:xfrm>
            <a:off x="630130" y="68008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3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break and continue with nested loops</a:t>
            </a:r>
            <a:endParaRPr/>
          </a:p>
        </p:txBody>
      </p:sp>
      <p:sp>
        <p:nvSpPr>
          <p:cNvPr id="611" name="Google Shape;611;p38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/>
              <a:t>For nested loops, break and continue are matched with the nearest loops (for, while, do-while)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SzPts val="1800"/>
              <a:buNone/>
            </a:pPr>
            <a:r>
              <a:rPr lang="en-US"/>
              <a:t>Example:		  </a:t>
            </a:r>
            <a:endParaRPr/>
          </a:p>
          <a:p>
            <a:pPr marL="914400" lvl="2" indent="457200" algn="l" rtl="0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while (i &lt; n) {</a:t>
            </a:r>
            <a:endParaRPr/>
          </a:p>
          <a:p>
            <a:pPr marL="1485900" lvl="3" indent="0" algn="l" rtl="0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for (k=1; k &lt; m; ++k) {</a:t>
            </a:r>
            <a:endParaRPr/>
          </a:p>
          <a:p>
            <a:pPr marL="1485900" lvl="3" indent="0" algn="l" rtl="0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		 	if  (k % i == 0) break;</a:t>
            </a:r>
            <a:endParaRPr/>
          </a:p>
          <a:p>
            <a:pPr marL="1485900" lvl="3" indent="0" algn="l" rtl="0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}</a:t>
            </a:r>
            <a:endParaRPr/>
          </a:p>
          <a:p>
            <a:pPr marL="1485900" lvl="3" indent="0" algn="l" rtl="0">
              <a:lnSpc>
                <a:spcPct val="13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     i = i + 1;</a:t>
            </a:r>
            <a:endParaRPr/>
          </a:p>
          <a:p>
            <a:pPr marL="914400" lvl="3" indent="4572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000"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612" name="Google Shape;612;p3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613" name="Google Shape;613;p3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614" name="Google Shape;614;p38"/>
          <p:cNvSpPr txBox="1"/>
          <p:nvPr/>
        </p:nvSpPr>
        <p:spPr>
          <a:xfrm>
            <a:off x="6184102" y="4012988"/>
            <a:ext cx="203234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Breaks here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5" name="Google Shape;615;p38"/>
          <p:cNvCxnSpPr/>
          <p:nvPr/>
        </p:nvCxnSpPr>
        <p:spPr>
          <a:xfrm rot="10800000">
            <a:off x="4607478" y="4191463"/>
            <a:ext cx="1451672" cy="0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16" name="Google Shape;616;p38"/>
          <p:cNvCxnSpPr/>
          <p:nvPr/>
        </p:nvCxnSpPr>
        <p:spPr>
          <a:xfrm>
            <a:off x="6585550" y="3521895"/>
            <a:ext cx="13093" cy="536794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"/>
          <p:cNvSpPr txBox="1">
            <a:spLocks noGrp="1"/>
          </p:cNvSpPr>
          <p:nvPr>
            <p:ph type="body" idx="1"/>
          </p:nvPr>
        </p:nvSpPr>
        <p:spPr>
          <a:xfrm>
            <a:off x="671647" y="1401842"/>
            <a:ext cx="10711339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565785" lvl="0" indent="-56578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565785" lvl="0" indent="-565785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	Given an exam marks as input, display the appropriate message based on the rules below:</a:t>
            </a:r>
            <a:endParaRPr/>
          </a:p>
          <a:p>
            <a:pPr marL="565785" lvl="0" indent="-565785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1271052" lvl="1" indent="-563819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SzPts val="2400"/>
              <a:buFont typeface="Noto Sans Symbols"/>
              <a:buChar char="❑"/>
            </a:pPr>
            <a:r>
              <a:rPr lang="en-US" sz="2400">
                <a:solidFill>
                  <a:schemeClr val="dk1"/>
                </a:solidFill>
              </a:rPr>
              <a:t>If marks is greater than 49, display “PASS”, otherwise display “FAIL”</a:t>
            </a:r>
            <a:endParaRPr/>
          </a:p>
          <a:p>
            <a:pPr marL="1271052" lvl="1" indent="-411418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None/>
            </a:pPr>
            <a:endParaRPr sz="2400">
              <a:solidFill>
                <a:schemeClr val="dk1"/>
              </a:solidFill>
            </a:endParaRPr>
          </a:p>
          <a:p>
            <a:pPr marL="1271052" lvl="1" indent="-563819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Font typeface="Noto Sans Symbols"/>
              <a:buChar char="❑"/>
            </a:pPr>
            <a:r>
              <a:rPr lang="en-US" sz="2400">
                <a:solidFill>
                  <a:schemeClr val="dk1"/>
                </a:solidFill>
              </a:rPr>
              <a:t>However, for input outside the 0-100 range, display “WRONG INPUT” and </a:t>
            </a:r>
            <a:r>
              <a:rPr lang="en-US" sz="2400">
                <a:solidFill>
                  <a:srgbClr val="FF0000"/>
                </a:solidFill>
              </a:rPr>
              <a:t>prompt the user to input again until a valid input is entered</a:t>
            </a:r>
            <a:endParaRPr/>
          </a:p>
          <a:p>
            <a:pPr marL="565785" lvl="0" indent="-56578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565785" lvl="0" indent="-565785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</p:txBody>
      </p:sp>
      <p:sp>
        <p:nvSpPr>
          <p:cNvPr id="154" name="Google Shape;154;p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Condition-Controlled Loop</a:t>
            </a:r>
            <a:endParaRPr/>
          </a:p>
        </p:txBody>
      </p:sp>
      <p:sp>
        <p:nvSpPr>
          <p:cNvPr id="155" name="Google Shape;155;p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56" name="Google Shape;156;p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4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622" name="Google Shape;622;p44"/>
          <p:cNvSpPr txBox="1">
            <a:spLocks noGrp="1"/>
          </p:cNvSpPr>
          <p:nvPr>
            <p:ph type="body" idx="1"/>
          </p:nvPr>
        </p:nvSpPr>
        <p:spPr>
          <a:xfrm>
            <a:off x="1112866" y="877201"/>
            <a:ext cx="6245145" cy="5276295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 fontScale="70000" lnSpcReduction="20000"/>
          </a:bodyPr>
          <a:lstStyle/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{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int low, high, desired, i, flag = 0;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scanf(“%d%d%d”, &amp;low, &amp;high, &amp;desired);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i = low;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while (i &lt; high) {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for (j = i+1; j &lt;= high; ++j) {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		 if  (j % i == desired) {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		     flag = 1;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       break;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     }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}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if (flag == 1) break;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   i = i + 1;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  <a:p>
            <a:pPr marL="571500" lvl="1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return 0;</a:t>
            </a:r>
            <a:endParaRPr/>
          </a:p>
          <a:p>
            <a:pPr marL="457200" lvl="0" indent="-2286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ct val="111800"/>
              <a:buNone/>
            </a:pPr>
            <a:r>
              <a:rPr lang="en-US">
                <a:latin typeface="Courier"/>
                <a:ea typeface="Courier"/>
                <a:cs typeface="Courier"/>
                <a:sym typeface="Courier"/>
              </a:rPr>
              <a:t>}</a:t>
            </a:r>
            <a:endParaRPr/>
          </a:p>
        </p:txBody>
      </p:sp>
      <p:sp>
        <p:nvSpPr>
          <p:cNvPr id="623" name="Google Shape;623;p4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624" name="Google Shape;624;p44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  <p:sp>
        <p:nvSpPr>
          <p:cNvPr id="625" name="Google Shape;625;p44"/>
          <p:cNvSpPr txBox="1"/>
          <p:nvPr/>
        </p:nvSpPr>
        <p:spPr>
          <a:xfrm>
            <a:off x="8117203" y="3622678"/>
            <a:ext cx="1335616" cy="703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Breaks here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44"/>
          <p:cNvSpPr txBox="1"/>
          <p:nvPr/>
        </p:nvSpPr>
        <p:spPr>
          <a:xfrm>
            <a:off x="8121103" y="4624187"/>
            <a:ext cx="1279344" cy="703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Breaks here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7" name="Google Shape;627;p44"/>
          <p:cNvCxnSpPr/>
          <p:nvPr/>
        </p:nvCxnSpPr>
        <p:spPr>
          <a:xfrm rot="10800000" flipH="1">
            <a:off x="4167325" y="3757575"/>
            <a:ext cx="3727500" cy="11400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28" name="Google Shape;628;p44"/>
          <p:cNvCxnSpPr/>
          <p:nvPr/>
        </p:nvCxnSpPr>
        <p:spPr>
          <a:xfrm flipH="1">
            <a:off x="3862301" y="4097967"/>
            <a:ext cx="4071782" cy="353498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29" name="Google Shape;629;p44"/>
          <p:cNvCxnSpPr/>
          <p:nvPr/>
        </p:nvCxnSpPr>
        <p:spPr>
          <a:xfrm>
            <a:off x="4791872" y="4647854"/>
            <a:ext cx="3037470" cy="183295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30" name="Google Shape;630;p44"/>
          <p:cNvCxnSpPr/>
          <p:nvPr/>
        </p:nvCxnSpPr>
        <p:spPr>
          <a:xfrm flipH="1">
            <a:off x="2998193" y="5145370"/>
            <a:ext cx="4844242" cy="301129"/>
          </a:xfrm>
          <a:prstGeom prst="straightConnector1">
            <a:avLst/>
          </a:prstGeom>
          <a:noFill/>
          <a:ln w="19050" cap="flat" cmpd="sng">
            <a:solidFill>
              <a:srgbClr val="80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4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r>
              <a:rPr lang="en-US"/>
              <a:t>The comma operator</a:t>
            </a:r>
            <a:endParaRPr/>
          </a:p>
        </p:txBody>
      </p:sp>
      <p:sp>
        <p:nvSpPr>
          <p:cNvPr id="636" name="Google Shape;636;p46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Separates expressions.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Syntax: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0000FF"/>
                </a:solidFill>
              </a:rPr>
              <a:t>expr-1, expr-2, …, expr-n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where </a:t>
            </a:r>
            <a:r>
              <a:rPr lang="en-US">
                <a:solidFill>
                  <a:srgbClr val="0000FF"/>
                </a:solidFill>
              </a:rPr>
              <a:t>expr-1</a:t>
            </a:r>
            <a:r>
              <a:rPr lang="en-US"/>
              <a:t>, </a:t>
            </a:r>
            <a:r>
              <a:rPr lang="en-US">
                <a:solidFill>
                  <a:srgbClr val="0000FF"/>
                </a:solidFill>
              </a:rPr>
              <a:t>expr-2</a:t>
            </a:r>
            <a:r>
              <a:rPr lang="en-US"/>
              <a:t>, …, </a:t>
            </a:r>
            <a:r>
              <a:rPr lang="en-US">
                <a:solidFill>
                  <a:srgbClr val="0000FF"/>
                </a:solidFill>
              </a:rPr>
              <a:t>expr-n</a:t>
            </a:r>
            <a:r>
              <a:rPr lang="en-US"/>
              <a:t> are all expressions.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Is itself an expression, which evaluates to the value of the last expression in sequence.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Useful in for loops.</a:t>
            </a:r>
            <a:endParaRPr/>
          </a:p>
          <a:p>
            <a:pPr marL="914400" lvl="1" indent="-228600" algn="l" rtl="0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Example:  </a:t>
            </a:r>
            <a:r>
              <a:rPr lang="en-US" sz="2400">
                <a:solidFill>
                  <a:srgbClr val="800000"/>
                </a:solidFill>
                <a:latin typeface="Courier"/>
                <a:ea typeface="Courier"/>
                <a:cs typeface="Courier"/>
                <a:sym typeface="Courier"/>
              </a:rPr>
              <a:t>a=1, x=x+2, d=5</a:t>
            </a:r>
            <a:r>
              <a:rPr lang="en-US"/>
              <a:t>   🡪  evaluates to 5</a:t>
            </a:r>
            <a:endParaRPr/>
          </a:p>
        </p:txBody>
      </p:sp>
      <p:sp>
        <p:nvSpPr>
          <p:cNvPr id="637" name="Google Shape;637;p4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638" name="Google Shape;638;p46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45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644" name="Google Shape;644;p45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We can give several expressions separated by commas in place of </a:t>
            </a:r>
            <a:r>
              <a:rPr lang="en-US">
                <a:solidFill>
                  <a:srgbClr val="0000FF"/>
                </a:solidFill>
              </a:rPr>
              <a:t>expr1 </a:t>
            </a:r>
            <a:r>
              <a:rPr lang="en-US"/>
              <a:t>and </a:t>
            </a:r>
            <a:r>
              <a:rPr lang="en-US">
                <a:solidFill>
                  <a:srgbClr val="0000FF"/>
                </a:solidFill>
              </a:rPr>
              <a:t>expr3</a:t>
            </a:r>
            <a:r>
              <a:rPr lang="en-US"/>
              <a:t> in a for loop to do multiple assignments.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/>
              <a:t>Example: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  <a:p>
            <a:pPr marL="819150" lvl="1" indent="-31591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accent2"/>
              </a:buClr>
              <a:buSzPts val="2667"/>
              <a:buNone/>
            </a:pPr>
            <a:r>
              <a:rPr lang="en-US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 </a:t>
            </a: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(fact=1,i=1; i&lt;=10; ++ i)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819150" lvl="1" indent="-31591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accent2"/>
              </a:buClr>
              <a:buSzPts val="2667"/>
              <a:buNone/>
            </a:pP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	  </a:t>
            </a:r>
            <a:r>
              <a:rPr lang="en-US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fact = fact * i;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819150" lvl="1" indent="-31591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accent2"/>
              </a:buClr>
              <a:buSzPts val="2667"/>
              <a:buNone/>
            </a:pPr>
            <a:endParaRPr sz="2000">
              <a:solidFill>
                <a:srgbClr val="0000FF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819150" lvl="1" indent="-31591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accent2"/>
              </a:buClr>
              <a:buSzPts val="2667"/>
              <a:buNone/>
            </a:pPr>
            <a:r>
              <a:rPr lang="en-US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for </a:t>
            </a: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(sum=0,i=1; i&lt;=N; ++i)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819150" lvl="1" indent="-315913" algn="l" rtl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>
                <a:schemeClr val="accent2"/>
              </a:buClr>
              <a:buSzPts val="2667"/>
              <a:buNone/>
            </a:pPr>
            <a:r>
              <a:rPr lang="en-US" sz="2000">
                <a:solidFill>
                  <a:srgbClr val="0000FF"/>
                </a:solidFill>
                <a:latin typeface="Courier"/>
                <a:ea typeface="Courier"/>
                <a:cs typeface="Courier"/>
                <a:sym typeface="Courier"/>
              </a:rPr>
              <a:t>	  </a:t>
            </a:r>
            <a:r>
              <a:rPr lang="en-US" sz="2000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sum = sum + i * i;</a:t>
            </a:r>
            <a:endParaRPr sz="2000">
              <a:latin typeface="Courier"/>
              <a:ea typeface="Courier"/>
              <a:cs typeface="Courier"/>
              <a:sym typeface="Courier"/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sp>
        <p:nvSpPr>
          <p:cNvPr id="645" name="Google Shape;645;p4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646" name="Google Shape;646;p4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4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652" name="Google Shape;652;p4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  <p:sp>
        <p:nvSpPr>
          <p:cNvPr id="653" name="Google Shape;653;p42"/>
          <p:cNvSpPr/>
          <p:nvPr/>
        </p:nvSpPr>
        <p:spPr>
          <a:xfrm>
            <a:off x="966787" y="1771650"/>
            <a:ext cx="10972800" cy="2667000"/>
          </a:xfrm>
          <a:prstGeom prst="rect">
            <a:avLst/>
          </a:prstGeom>
          <a:solidFill>
            <a:srgbClr val="9C1D22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Practice Problems</a:t>
            </a:r>
            <a:endParaRPr sz="4000" b="1" i="0" u="none" strike="noStrike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43"/>
          <p:cNvSpPr txBox="1">
            <a:spLocks noGrp="1"/>
          </p:cNvSpPr>
          <p:nvPr>
            <p:ph type="body" idx="1"/>
          </p:nvPr>
        </p:nvSpPr>
        <p:spPr>
          <a:xfrm>
            <a:off x="552449" y="857250"/>
            <a:ext cx="11582400" cy="5791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489918" lvl="0" indent="-489918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an integer N. Then print the sum of the squares of the first N natural numbers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an integer N. Then read in N numbers and print their maximum and second maximum (do not use arrays even if you know it)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an integer N. Then read in N numbers and print the number of integers between 0 and 10 (including both), between 11 and 20, and &gt; 20. (do not use arrays even if you know it)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Repeat 3, but this time print the average of the numbers in each range.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a positive integer N. If the user enters a negative integer or 0, print a message asking the user to enter the integer again. When the user enters a positive integer N finally, find the sum of the logarithmic series (log</a:t>
            </a:r>
            <a:r>
              <a:rPr lang="en-US" sz="2000" baseline="-25000"/>
              <a:t>e</a:t>
            </a:r>
            <a:r>
              <a:rPr lang="en-US" sz="2000"/>
              <a:t>(1+x)) upto the first N terms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an integer N. Then read in integers, and find the sum of the first N positive integers read. Ignore any negative integers or 0 read (so you may actually read in more than N integers, just find the sum with only the positive integers and stop when N such positive integers are read)</a:t>
            </a:r>
            <a:endParaRPr/>
          </a:p>
          <a:p>
            <a:pPr marL="489918" lvl="0" indent="-489918" algn="just" rtl="0">
              <a:lnSpc>
                <a:spcPct val="10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characters until the ‘\n’ character is typed. Count and print the number of lowercase letters, the number of uppercase letters, and the number of digits entered. </a:t>
            </a:r>
            <a:endParaRPr/>
          </a:p>
          <a:p>
            <a:pPr marL="489918" lvl="0" indent="-368950" algn="l" rtl="0">
              <a:lnSpc>
                <a:spcPct val="100000"/>
              </a:lnSpc>
              <a:spcBef>
                <a:spcPts val="1056"/>
              </a:spcBef>
              <a:spcAft>
                <a:spcPts val="0"/>
              </a:spcAft>
              <a:buClr>
                <a:schemeClr val="dk1"/>
              </a:buClr>
              <a:buSzPts val="1905"/>
              <a:buFont typeface="Arial"/>
              <a:buNone/>
            </a:pPr>
            <a:endParaRPr sz="1904"/>
          </a:p>
          <a:p>
            <a:pPr marL="489918" lvl="0" indent="-343868" algn="l" rtl="0">
              <a:lnSpc>
                <a:spcPct val="100000"/>
              </a:lnSpc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/>
          </a:p>
        </p:txBody>
      </p:sp>
      <p:sp>
        <p:nvSpPr>
          <p:cNvPr id="659" name="Google Shape;659;p43"/>
          <p:cNvSpPr txBox="1">
            <a:spLocks noGrp="1"/>
          </p:cNvSpPr>
          <p:nvPr>
            <p:ph type="title"/>
          </p:nvPr>
        </p:nvSpPr>
        <p:spPr>
          <a:xfrm>
            <a:off x="585787" y="85343"/>
            <a:ext cx="9861707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870"/>
              <a:buFont typeface="Arial Narrow"/>
              <a:buNone/>
            </a:pPr>
            <a:r>
              <a:rPr lang="en-US"/>
              <a:t>Practice Problems </a:t>
            </a:r>
            <a:r>
              <a:rPr lang="en-US" sz="2286"/>
              <a:t>(do each with both for and while loops separately)</a:t>
            </a:r>
            <a:endParaRPr sz="2286"/>
          </a:p>
        </p:txBody>
      </p:sp>
      <p:sp>
        <p:nvSpPr>
          <p:cNvPr id="660" name="Google Shape;660;p43"/>
          <p:cNvSpPr txBox="1">
            <a:spLocks noGrp="1"/>
          </p:cNvSpPr>
          <p:nvPr>
            <p:ph type="sldNum" idx="12"/>
          </p:nvPr>
        </p:nvSpPr>
        <p:spPr>
          <a:xfrm>
            <a:off x="11675100" y="6734550"/>
            <a:ext cx="561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fld id="{00000000-1234-1234-1234-123412341234}" type="slidenum">
              <a:rPr lang="en-US" sz="16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44</a:t>
            </a:fld>
            <a:endParaRPr sz="1600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61" name="Google Shape;661;p43"/>
          <p:cNvSpPr txBox="1">
            <a:spLocks noGrp="1"/>
          </p:cNvSpPr>
          <p:nvPr>
            <p:ph type="ftr" idx="11"/>
          </p:nvPr>
        </p:nvSpPr>
        <p:spPr>
          <a:xfrm>
            <a:off x="701580" y="6734551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"/>
          <p:cNvSpPr txBox="1">
            <a:spLocks noGrp="1"/>
          </p:cNvSpPr>
          <p:nvPr>
            <p:ph type="title"/>
          </p:nvPr>
        </p:nvSpPr>
        <p:spPr>
          <a:xfrm>
            <a:off x="531630" y="360045"/>
            <a:ext cx="5880735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</a:pPr>
            <a:r>
              <a:rPr lang="en-US" sz="3600"/>
              <a:t>Condition-Controlled</a:t>
            </a:r>
            <a:r>
              <a:rPr lang="en-US" sz="5400"/>
              <a:t> </a:t>
            </a:r>
            <a:r>
              <a:rPr lang="en-US" sz="3600"/>
              <a:t>Loop</a:t>
            </a:r>
            <a:endParaRPr/>
          </a:p>
        </p:txBody>
      </p:sp>
      <p:sp>
        <p:nvSpPr>
          <p:cNvPr id="163" name="Google Shape;163;p5"/>
          <p:cNvSpPr/>
          <p:nvPr/>
        </p:nvSpPr>
        <p:spPr>
          <a:xfrm>
            <a:off x="7770972" y="400050"/>
            <a:ext cx="715403" cy="393383"/>
          </a:xfrm>
          <a:prstGeom prst="ellipse">
            <a:avLst/>
          </a:prstGeom>
          <a:solidFill>
            <a:schemeClr val="accent2"/>
          </a:solidFill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5"/>
          <p:cNvCxnSpPr/>
          <p:nvPr/>
        </p:nvCxnSpPr>
        <p:spPr>
          <a:xfrm>
            <a:off x="8086011" y="800100"/>
            <a:ext cx="0" cy="393383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5" name="Google Shape;165;p5"/>
          <p:cNvSpPr txBox="1"/>
          <p:nvPr/>
        </p:nvSpPr>
        <p:spPr>
          <a:xfrm>
            <a:off x="7035879" y="3440430"/>
            <a:ext cx="812017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01304"/>
                </a:solidFill>
                <a:latin typeface="Arial"/>
                <a:ea typeface="Arial"/>
                <a:cs typeface="Arial"/>
                <a:sym typeface="Arial"/>
              </a:rPr>
              <a:t>false</a:t>
            </a:r>
            <a:endParaRPr sz="3200" b="1" i="0" u="none" strike="noStrike" cap="none">
              <a:solidFill>
                <a:srgbClr val="A0130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"/>
          <p:cNvSpPr txBox="1"/>
          <p:nvPr/>
        </p:nvSpPr>
        <p:spPr>
          <a:xfrm>
            <a:off x="6090761" y="2480310"/>
            <a:ext cx="712631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01304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endParaRPr sz="3200" b="1" i="0" u="none" strike="noStrike" cap="none">
              <a:solidFill>
                <a:srgbClr val="A0130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5"/>
          <p:cNvSpPr/>
          <p:nvPr/>
        </p:nvSpPr>
        <p:spPr>
          <a:xfrm>
            <a:off x="7770972" y="6240780"/>
            <a:ext cx="715403" cy="393383"/>
          </a:xfrm>
          <a:prstGeom prst="ellipse">
            <a:avLst/>
          </a:prstGeom>
          <a:solidFill>
            <a:schemeClr val="accent2"/>
          </a:solidFill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5"/>
          <p:cNvSpPr/>
          <p:nvPr/>
        </p:nvSpPr>
        <p:spPr>
          <a:xfrm>
            <a:off x="6720840" y="1200150"/>
            <a:ext cx="3045381" cy="480060"/>
          </a:xfrm>
          <a:prstGeom prst="parallelogram">
            <a:avLst>
              <a:gd name="adj" fmla="val 120833"/>
            </a:avLst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input m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" name="Google Shape;169;p5"/>
          <p:cNvGrpSpPr/>
          <p:nvPr/>
        </p:nvGrpSpPr>
        <p:grpSpPr>
          <a:xfrm>
            <a:off x="5985748" y="1280160"/>
            <a:ext cx="1155144" cy="1680210"/>
            <a:chOff x="1728" y="816"/>
            <a:chExt cx="528" cy="1200"/>
          </a:xfrm>
        </p:grpSpPr>
        <p:grpSp>
          <p:nvGrpSpPr>
            <p:cNvPr id="170" name="Google Shape;170;p5"/>
            <p:cNvGrpSpPr/>
            <p:nvPr/>
          </p:nvGrpSpPr>
          <p:grpSpPr>
            <a:xfrm>
              <a:off x="1728" y="816"/>
              <a:ext cx="528" cy="1200"/>
              <a:chOff x="2160" y="1728"/>
              <a:chExt cx="480" cy="1248"/>
            </a:xfrm>
          </p:grpSpPr>
          <p:cxnSp>
            <p:nvCxnSpPr>
              <p:cNvPr id="171" name="Google Shape;171;p5"/>
              <p:cNvCxnSpPr/>
              <p:nvPr/>
            </p:nvCxnSpPr>
            <p:spPr>
              <a:xfrm rot="10800000">
                <a:off x="2160" y="1728"/>
                <a:ext cx="0" cy="1248"/>
              </a:xfrm>
              <a:prstGeom prst="straightConnector1">
                <a:avLst/>
              </a:prstGeom>
              <a:noFill/>
              <a:ln w="25400" cap="sq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" name="Google Shape;172;p5"/>
              <p:cNvCxnSpPr/>
              <p:nvPr/>
            </p:nvCxnSpPr>
            <p:spPr>
              <a:xfrm>
                <a:off x="2160" y="1728"/>
                <a:ext cx="480" cy="0"/>
              </a:xfrm>
              <a:prstGeom prst="straightConnector1">
                <a:avLst/>
              </a:prstGeom>
              <a:noFill/>
              <a:ln w="25400" cap="sq" cmpd="sng">
                <a:solidFill>
                  <a:schemeClr val="dk1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</p:grpSp>
        <p:cxnSp>
          <p:nvCxnSpPr>
            <p:cNvPr id="173" name="Google Shape;173;p5"/>
            <p:cNvCxnSpPr/>
            <p:nvPr/>
          </p:nvCxnSpPr>
          <p:spPr>
            <a:xfrm>
              <a:off x="1728" y="2016"/>
              <a:ext cx="192" cy="0"/>
            </a:xfrm>
            <a:prstGeom prst="straightConnector1">
              <a:avLst/>
            </a:prstGeom>
            <a:noFill/>
            <a:ln w="25400" cap="sq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74" name="Google Shape;174;p5"/>
          <p:cNvCxnSpPr/>
          <p:nvPr/>
        </p:nvCxnSpPr>
        <p:spPr>
          <a:xfrm>
            <a:off x="8086011" y="1680210"/>
            <a:ext cx="0" cy="96012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5" name="Google Shape;175;p5"/>
          <p:cNvSpPr/>
          <p:nvPr/>
        </p:nvSpPr>
        <p:spPr>
          <a:xfrm>
            <a:off x="6405801" y="2640330"/>
            <a:ext cx="3465433" cy="720090"/>
          </a:xfrm>
          <a:prstGeom prst="diamond">
            <a:avLst/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m&lt;0 || m&gt;100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5"/>
          <p:cNvSpPr/>
          <p:nvPr/>
        </p:nvSpPr>
        <p:spPr>
          <a:xfrm>
            <a:off x="6930866" y="4160520"/>
            <a:ext cx="2310289" cy="640080"/>
          </a:xfrm>
          <a:prstGeom prst="diamond">
            <a:avLst/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m&gt;49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7" name="Google Shape;177;p5"/>
          <p:cNvCxnSpPr/>
          <p:nvPr/>
        </p:nvCxnSpPr>
        <p:spPr>
          <a:xfrm>
            <a:off x="8086011" y="3360420"/>
            <a:ext cx="0" cy="80010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8" name="Google Shape;178;p5"/>
          <p:cNvSpPr/>
          <p:nvPr/>
        </p:nvSpPr>
        <p:spPr>
          <a:xfrm>
            <a:off x="9556194" y="4320540"/>
            <a:ext cx="3045381" cy="480060"/>
          </a:xfrm>
          <a:prstGeom prst="parallelogram">
            <a:avLst>
              <a:gd name="adj" fmla="val 120833"/>
            </a:avLst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“PASS”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5"/>
          <p:cNvSpPr/>
          <p:nvPr/>
        </p:nvSpPr>
        <p:spPr>
          <a:xfrm>
            <a:off x="6405800" y="5200650"/>
            <a:ext cx="3045381" cy="480060"/>
          </a:xfrm>
          <a:prstGeom prst="parallelogram">
            <a:avLst>
              <a:gd name="adj" fmla="val 120833"/>
            </a:avLst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“FAIL”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" name="Google Shape;180;p5"/>
          <p:cNvCxnSpPr/>
          <p:nvPr/>
        </p:nvCxnSpPr>
        <p:spPr>
          <a:xfrm>
            <a:off x="8086011" y="4800600"/>
            <a:ext cx="0" cy="40005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1" name="Google Shape;181;p5"/>
          <p:cNvCxnSpPr/>
          <p:nvPr/>
        </p:nvCxnSpPr>
        <p:spPr>
          <a:xfrm>
            <a:off x="9241155" y="4480560"/>
            <a:ext cx="735092" cy="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2" name="Google Shape;182;p5"/>
          <p:cNvSpPr txBox="1"/>
          <p:nvPr/>
        </p:nvSpPr>
        <p:spPr>
          <a:xfrm>
            <a:off x="9136142" y="4000500"/>
            <a:ext cx="712631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01304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endParaRPr sz="3200" b="1" i="0" u="none" strike="noStrike" cap="none">
              <a:solidFill>
                <a:srgbClr val="A0130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5"/>
          <p:cNvSpPr txBox="1"/>
          <p:nvPr/>
        </p:nvSpPr>
        <p:spPr>
          <a:xfrm>
            <a:off x="6615827" y="4720590"/>
            <a:ext cx="812017" cy="42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01304"/>
                </a:solidFill>
                <a:latin typeface="Arial"/>
                <a:ea typeface="Arial"/>
                <a:cs typeface="Arial"/>
                <a:sym typeface="Arial"/>
              </a:rPr>
              <a:t>false</a:t>
            </a:r>
            <a:endParaRPr sz="3200" b="1" i="0" u="none" strike="noStrike" cap="none">
              <a:solidFill>
                <a:srgbClr val="A0130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4" name="Google Shape;184;p5"/>
          <p:cNvCxnSpPr/>
          <p:nvPr/>
        </p:nvCxnSpPr>
        <p:spPr>
          <a:xfrm>
            <a:off x="8086011" y="5680710"/>
            <a:ext cx="0" cy="56007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5" name="Google Shape;185;p5"/>
          <p:cNvCxnSpPr/>
          <p:nvPr/>
        </p:nvCxnSpPr>
        <p:spPr>
          <a:xfrm rot="10800000">
            <a:off x="10816352" y="4800600"/>
            <a:ext cx="0" cy="112014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6" name="Google Shape;186;p5"/>
          <p:cNvSpPr/>
          <p:nvPr/>
        </p:nvSpPr>
        <p:spPr>
          <a:xfrm>
            <a:off x="3255407" y="1920240"/>
            <a:ext cx="4305538" cy="480060"/>
          </a:xfrm>
          <a:prstGeom prst="parallelogram">
            <a:avLst>
              <a:gd name="adj" fmla="val 170833"/>
            </a:avLst>
          </a:prstGeom>
          <a:solidFill>
            <a:schemeClr val="lt1"/>
          </a:solidFill>
          <a:ln w="28575" cap="sq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“WRONG INPUT”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5"/>
          <p:cNvCxnSpPr/>
          <p:nvPr/>
        </p:nvCxnSpPr>
        <p:spPr>
          <a:xfrm rot="10800000">
            <a:off x="5985748" y="2400300"/>
            <a:ext cx="0" cy="480060"/>
          </a:xfrm>
          <a:prstGeom prst="straightConnector1">
            <a:avLst/>
          </a:prstGeom>
          <a:noFill/>
          <a:ln w="25400" cap="sq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8" name="Google Shape;188;p5"/>
          <p:cNvCxnSpPr/>
          <p:nvPr/>
        </p:nvCxnSpPr>
        <p:spPr>
          <a:xfrm rot="10800000">
            <a:off x="8086011" y="5920740"/>
            <a:ext cx="2730341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9" name="Google Shape;189;p5"/>
          <p:cNvSpPr/>
          <p:nvPr/>
        </p:nvSpPr>
        <p:spPr>
          <a:xfrm>
            <a:off x="3360420" y="800100"/>
            <a:ext cx="8086011" cy="3040380"/>
          </a:xfrm>
          <a:prstGeom prst="ellipse">
            <a:avLst/>
          </a:prstGeom>
          <a:noFill/>
          <a:ln w="25400" cap="flat" cmpd="sng">
            <a:solidFill>
              <a:srgbClr val="8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"/>
          <p:cNvSpPr txBox="1"/>
          <p:nvPr/>
        </p:nvSpPr>
        <p:spPr>
          <a:xfrm>
            <a:off x="1896800" y="4200525"/>
            <a:ext cx="3465433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Condition-controlled loop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5"/>
          <p:cNvCxnSpPr/>
          <p:nvPr/>
        </p:nvCxnSpPr>
        <p:spPr>
          <a:xfrm rot="10800000" flipH="1">
            <a:off x="4410551" y="3680460"/>
            <a:ext cx="420053" cy="48006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92" name="Google Shape;192;p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93" name="Google Shape;193;p5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r>
              <a:rPr lang="en-US"/>
              <a:t>Input-Controlled Loop</a:t>
            </a:r>
            <a:endParaRPr/>
          </a:p>
        </p:txBody>
      </p:sp>
      <p:sp>
        <p:nvSpPr>
          <p:cNvPr id="199" name="Google Shape;199;p48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5837758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265113" lvl="0" indent="-3651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400"/>
              <a:t>Read a sequence of non-negative integers from the user, and display the sum of these integers. </a:t>
            </a:r>
            <a:endParaRPr sz="2400"/>
          </a:p>
          <a:p>
            <a:pPr marL="265113" lvl="0" indent="-3651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/>
          </a:p>
          <a:p>
            <a:pPr marL="265113" lvl="0" indent="-3651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rgbClr val="800000"/>
                </a:solidFill>
              </a:rPr>
              <a:t>A negative input indicates the end of input process.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sp>
        <p:nvSpPr>
          <p:cNvPr id="200" name="Google Shape;200;p4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01" name="Google Shape;201;p48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202" name="Google Shape;202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95840" y="252525"/>
            <a:ext cx="5854700" cy="631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2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8780"/>
              <a:buNone/>
            </a:pPr>
            <a:r>
              <a:rPr lang="en-US"/>
              <a:t>When is the Continuation Condition Checked?</a:t>
            </a:r>
            <a:endParaRPr/>
          </a:p>
        </p:txBody>
      </p:sp>
      <p:sp>
        <p:nvSpPr>
          <p:cNvPr id="208" name="Google Shape;208;p6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09" name="Google Shape;209;p62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10" name="Google Shape;210;p62"/>
          <p:cNvSpPr txBox="1"/>
          <p:nvPr/>
        </p:nvSpPr>
        <p:spPr>
          <a:xfrm>
            <a:off x="878525" y="910700"/>
            <a:ext cx="109290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   Pre-Test Loop</a:t>
            </a:r>
            <a:r>
              <a:rPr lang="en-US" sz="2800" dirty="0">
                <a:latin typeface="Arial Narrow"/>
                <a:ea typeface="Arial Narrow"/>
                <a:cs typeface="Arial Narrow"/>
                <a:sym typeface="Arial Narrow"/>
              </a:rPr>
              <a:t>					</a:t>
            </a:r>
            <a:r>
              <a:rPr lang="en-US" sz="2800" b="1" dirty="0">
                <a:solidFill>
                  <a:srgbClr val="008000"/>
                </a:solidFill>
                <a:latin typeface="Arial Narrow"/>
                <a:ea typeface="Arial Narrow"/>
                <a:cs typeface="Arial Narrow"/>
                <a:sym typeface="Arial Narrow"/>
              </a:rPr>
              <a:t>Post-Test Loop</a:t>
            </a:r>
            <a:endParaRPr sz="2800" b="1" dirty="0">
              <a:solidFill>
                <a:srgbClr val="008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211" name="Google Shape;21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8100" y="1837650"/>
            <a:ext cx="3744132" cy="49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14688" y="1771250"/>
            <a:ext cx="3370658" cy="5032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solidFill>
                  <a:srgbClr val="0000CC"/>
                </a:solidFill>
              </a:rPr>
              <a:t>while</a:t>
            </a:r>
            <a:r>
              <a:rPr lang="en-US" i="1"/>
              <a:t> </a:t>
            </a:r>
            <a:r>
              <a:rPr lang="en-US"/>
              <a:t>Statement</a:t>
            </a:r>
            <a:endParaRPr/>
          </a:p>
        </p:txBody>
      </p:sp>
      <p:sp>
        <p:nvSpPr>
          <p:cNvPr id="219" name="Google Shape;219;p7"/>
          <p:cNvSpPr txBox="1">
            <a:spLocks noGrp="1"/>
          </p:cNvSpPr>
          <p:nvPr>
            <p:ph type="body" idx="1"/>
          </p:nvPr>
        </p:nvSpPr>
        <p:spPr>
          <a:xfrm>
            <a:off x="525065" y="800101"/>
            <a:ext cx="11656500" cy="56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The “while” statement is used to carry out looping operations, in which a group of statements is executed repeatedly, as long as some condition remains satisfied.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</p:txBody>
      </p:sp>
      <p:sp>
        <p:nvSpPr>
          <p:cNvPr id="220" name="Google Shape;220;p7"/>
          <p:cNvSpPr txBox="1"/>
          <p:nvPr/>
        </p:nvSpPr>
        <p:spPr>
          <a:xfrm>
            <a:off x="738187" y="1847850"/>
            <a:ext cx="4223888" cy="729808"/>
          </a:xfrm>
          <a:prstGeom prst="rect">
            <a:avLst/>
          </a:prstGeom>
          <a:solidFill>
            <a:srgbClr val="DCE1E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while</a:t>
            </a:r>
            <a:r>
              <a:rPr lang="en-US" sz="2000" b="1" i="0" u="none" strike="noStrike" cap="none">
                <a:solidFill>
                  <a:srgbClr val="008000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(condition)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statement_to_repeat;</a:t>
            </a:r>
            <a:endParaRPr sz="2000" b="1" i="0" u="none" strike="noStrike" cap="none">
              <a:solidFill>
                <a:schemeClr val="dk1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21" name="Google Shape;221;p7"/>
          <p:cNvSpPr txBox="1"/>
          <p:nvPr/>
        </p:nvSpPr>
        <p:spPr>
          <a:xfrm>
            <a:off x="738187" y="2838450"/>
            <a:ext cx="4021128" cy="1653138"/>
          </a:xfrm>
          <a:prstGeom prst="rect">
            <a:avLst/>
          </a:prstGeom>
          <a:solidFill>
            <a:srgbClr val="DCE1E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A50021"/>
                </a:solidFill>
                <a:latin typeface="Courier"/>
                <a:ea typeface="Courier"/>
                <a:cs typeface="Courier"/>
                <a:sym typeface="Courier"/>
              </a:rPr>
              <a:t>while</a:t>
            </a:r>
            <a:r>
              <a:rPr lang="en-US" sz="2000" b="1" i="0" u="none" strike="noStrike" cap="none">
                <a:solidFill>
                  <a:srgbClr val="008000"/>
                </a:solidFill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(condition) {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statement_1;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	...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ourier"/>
                <a:ea typeface="Courier"/>
                <a:cs typeface="Courier"/>
                <a:sym typeface="Courier"/>
              </a:rPr>
              <a:t>	statement_N;</a:t>
            </a:r>
            <a:endParaRPr sz="2000" b="1" i="0" u="none" strike="noStrike" cap="none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008000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sz="2000" b="1" i="0" u="none" strike="noStrike" cap="none">
              <a:solidFill>
                <a:srgbClr val="008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22" name="Google Shape;222;p7"/>
          <p:cNvSpPr txBox="1"/>
          <p:nvPr/>
        </p:nvSpPr>
        <p:spPr>
          <a:xfrm>
            <a:off x="661987" y="4941148"/>
            <a:ext cx="9923971" cy="97641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6000" tIns="48000" rIns="96000" bIns="480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4"/>
              <a:buFont typeface="Noto Sans Symbols"/>
              <a:buNone/>
            </a:pP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The condition to be tested is any expression enclosed in parentheses.  The condition is evaluated, and if its value is true (non-zero), the loop-body is executed. Then the condition is evaluated again and the same sequence of operations repeats. The loop </a:t>
            </a:r>
            <a:r>
              <a:rPr lang="en-US" sz="1904" b="1" i="0" u="none" strike="noStrike" cap="non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terminates</a:t>
            </a:r>
            <a:r>
              <a:rPr lang="en-US" sz="1904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when the condition evaluates to 0.</a:t>
            </a:r>
            <a:endParaRPr sz="2096" b="0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23" name="Google Shape;223;p7"/>
          <p:cNvSpPr txBox="1"/>
          <p:nvPr/>
        </p:nvSpPr>
        <p:spPr>
          <a:xfrm>
            <a:off x="661987" y="5997213"/>
            <a:ext cx="9923971" cy="729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sng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Note: </a:t>
            </a:r>
            <a:r>
              <a:rPr lang="en-US" sz="2000" b="1" i="0" u="none" strike="noStrike" cap="none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The while-loop will not be entered at all, if the loop-control condition evaluates to false (zero) even before the first iteration.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7"/>
          <p:cNvSpPr/>
          <p:nvPr/>
        </p:nvSpPr>
        <p:spPr>
          <a:xfrm>
            <a:off x="9132849" y="1995762"/>
            <a:ext cx="2002939" cy="993484"/>
          </a:xfrm>
          <a:prstGeom prst="flowChartDecision">
            <a:avLst/>
          </a:prstGeom>
          <a:solidFill>
            <a:srgbClr val="FFFF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7075" tIns="43525" rIns="87075" bIns="435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96"/>
              <a:buFont typeface="Arial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condition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7"/>
          <p:cNvSpPr/>
          <p:nvPr/>
        </p:nvSpPr>
        <p:spPr>
          <a:xfrm>
            <a:off x="9336015" y="3769376"/>
            <a:ext cx="1717111" cy="708468"/>
          </a:xfrm>
          <a:prstGeom prst="flowChartProcess">
            <a:avLst/>
          </a:prstGeom>
          <a:solidFill>
            <a:srgbClr val="FFFF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7075" tIns="43525" rIns="87075" bIns="435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96"/>
              <a:buFont typeface="Arial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statement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96"/>
              <a:buFont typeface="Arial"/>
              <a:buNone/>
            </a:pPr>
            <a:r>
              <a:rPr lang="en-US" sz="209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(loop body)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7"/>
          <p:cNvCxnSpPr/>
          <p:nvPr/>
        </p:nvCxnSpPr>
        <p:spPr>
          <a:xfrm>
            <a:off x="11135788" y="2492504"/>
            <a:ext cx="56360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7" name="Google Shape;227;p7"/>
          <p:cNvSpPr txBox="1"/>
          <p:nvPr/>
        </p:nvSpPr>
        <p:spPr>
          <a:xfrm>
            <a:off x="11118880" y="2104883"/>
            <a:ext cx="932157" cy="439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False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7"/>
          <p:cNvSpPr txBox="1"/>
          <p:nvPr/>
        </p:nvSpPr>
        <p:spPr>
          <a:xfrm>
            <a:off x="10218993" y="3098367"/>
            <a:ext cx="832294" cy="439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075" tIns="43525" rIns="87075" bIns="435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True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Google Shape;229;p7"/>
          <p:cNvCxnSpPr/>
          <p:nvPr/>
        </p:nvCxnSpPr>
        <p:spPr>
          <a:xfrm>
            <a:off x="10154841" y="1499020"/>
            <a:ext cx="0" cy="488599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30" name="Google Shape;230;p7"/>
          <p:cNvCxnSpPr>
            <a:stCxn id="224" idx="2"/>
            <a:endCxn id="225" idx="0"/>
          </p:cNvCxnSpPr>
          <p:nvPr/>
        </p:nvCxnSpPr>
        <p:spPr>
          <a:xfrm>
            <a:off x="10134319" y="2989246"/>
            <a:ext cx="60300" cy="78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31" name="Google Shape;231;p7"/>
          <p:cNvCxnSpPr>
            <a:stCxn id="225" idx="2"/>
            <a:endCxn id="224" idx="1"/>
          </p:cNvCxnSpPr>
          <p:nvPr/>
        </p:nvCxnSpPr>
        <p:spPr>
          <a:xfrm rot="5400000" flipH="1">
            <a:off x="8671021" y="2954294"/>
            <a:ext cx="1985400" cy="1061700"/>
          </a:xfrm>
          <a:prstGeom prst="bentConnector4">
            <a:avLst>
              <a:gd name="adj1" fmla="val -11514"/>
              <a:gd name="adj2" fmla="val 121533"/>
            </a:avLst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32" name="Google Shape;232;p7"/>
          <p:cNvCxnSpPr/>
          <p:nvPr/>
        </p:nvCxnSpPr>
        <p:spPr>
          <a:xfrm>
            <a:off x="11734450" y="2516934"/>
            <a:ext cx="0" cy="29315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3" name="Google Shape;233;p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34" name="Google Shape;234;p7"/>
          <p:cNvSpPr txBox="1">
            <a:spLocks noGrp="1"/>
          </p:cNvSpPr>
          <p:nvPr>
            <p:ph type="sldNum" idx="12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"/>
          <p:cNvSpPr txBox="1">
            <a:spLocks noGrp="1"/>
          </p:cNvSpPr>
          <p:nvPr>
            <p:ph type="sldNum" idx="12"/>
          </p:nvPr>
        </p:nvSpPr>
        <p:spPr>
          <a:xfrm>
            <a:off x="11705289" y="6821275"/>
            <a:ext cx="5130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lang="en-US" sz="1837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9</a:t>
            </a:fld>
            <a:endParaRPr sz="1837" b="1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40" name="Google Shape;240;p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241" name="Google Shape;241;p8"/>
          <p:cNvSpPr txBox="1">
            <a:spLocks noGrp="1"/>
          </p:cNvSpPr>
          <p:nvPr>
            <p:ph type="body" idx="1"/>
          </p:nvPr>
        </p:nvSpPr>
        <p:spPr>
          <a:xfrm>
            <a:off x="966786" y="1387810"/>
            <a:ext cx="5658041" cy="354808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int main()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int i=1, n;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scanf(“%d”, &amp;n);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while (i &lt;= n)  {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    printf (“Line no : %d\n”,i);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          i = i + 1;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	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800">
                <a:latin typeface="Courier"/>
                <a:ea typeface="Courier"/>
                <a:cs typeface="Courier"/>
                <a:sym typeface="Courier"/>
              </a:rPr>
              <a:t>}</a:t>
            </a:r>
            <a:endParaRPr sz="1800"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42" name="Google Shape;242;p8"/>
          <p:cNvSpPr txBox="1"/>
          <p:nvPr/>
        </p:nvSpPr>
        <p:spPr>
          <a:xfrm>
            <a:off x="7244375" y="1608938"/>
            <a:ext cx="3629181" cy="1631175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no : 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no : 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no : 3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Line no : 4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8"/>
          <p:cNvSpPr txBox="1"/>
          <p:nvPr/>
        </p:nvSpPr>
        <p:spPr>
          <a:xfrm>
            <a:off x="8451078" y="1147730"/>
            <a:ext cx="1016171" cy="35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86"/>
              <a:buFont typeface="Arial"/>
              <a:buNone/>
            </a:pPr>
            <a:r>
              <a:rPr lang="en-US" sz="2286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8"/>
          <p:cNvSpPr txBox="1">
            <a:spLocks noGrp="1"/>
          </p:cNvSpPr>
          <p:nvPr>
            <p:ph type="ftr" idx="11"/>
          </p:nvPr>
        </p:nvSpPr>
        <p:spPr>
          <a:xfrm>
            <a:off x="609655" y="6821276"/>
            <a:ext cx="7665900" cy="3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INDIAN INSTITUTE OF TECHNOLOGY KHARAGPUR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4068</Words>
  <Application>Microsoft Macintosh PowerPoint</Application>
  <PresentationFormat>Custom</PresentationFormat>
  <Paragraphs>713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Calibri</vt:lpstr>
      <vt:lpstr>Noto Sans Symbols</vt:lpstr>
      <vt:lpstr>Courier</vt:lpstr>
      <vt:lpstr>Arial Black</vt:lpstr>
      <vt:lpstr>Arial</vt:lpstr>
      <vt:lpstr>Times New Roman</vt:lpstr>
      <vt:lpstr>Arial Narrow</vt:lpstr>
      <vt:lpstr>Essential</vt:lpstr>
      <vt:lpstr>Loops and Iteration</vt:lpstr>
      <vt:lpstr>Repeated Execution of Groups of Instructions</vt:lpstr>
      <vt:lpstr>Counter Controlled Loop</vt:lpstr>
      <vt:lpstr>Condition-Controlled Loop</vt:lpstr>
      <vt:lpstr>Condition-Controlled Loop</vt:lpstr>
      <vt:lpstr>Input-Controlled Loop</vt:lpstr>
      <vt:lpstr>When is the Continuation Condition Checked?</vt:lpstr>
      <vt:lpstr>while Statement</vt:lpstr>
      <vt:lpstr>Example</vt:lpstr>
      <vt:lpstr>Sum of first N natural numbers</vt:lpstr>
      <vt:lpstr>Double your money</vt:lpstr>
      <vt:lpstr>Maximum of inputs</vt:lpstr>
      <vt:lpstr>Find the sum of digits of a number</vt:lpstr>
      <vt:lpstr>Compute GCD of two numbers</vt:lpstr>
      <vt:lpstr>Which expressions decide how long a while loop will run?</vt:lpstr>
      <vt:lpstr>Looping: for Statement</vt:lpstr>
      <vt:lpstr>Example: Computing Factorial</vt:lpstr>
      <vt:lpstr>Equivalence of for and while</vt:lpstr>
      <vt:lpstr>Sum of first N natural numbers</vt:lpstr>
      <vt:lpstr>Example: Computing ex series up to N terms ( 1 + x + (x2 / 2!) + (x3 / 3!) + … )</vt:lpstr>
      <vt:lpstr>Some observations on for</vt:lpstr>
      <vt:lpstr>Looping: do-while statement</vt:lpstr>
      <vt:lpstr>Example</vt:lpstr>
      <vt:lpstr>Echo characters typed on screen until end of line</vt:lpstr>
      <vt:lpstr>Specifying “Infinite Loop”</vt:lpstr>
      <vt:lpstr>The break Statement</vt:lpstr>
      <vt:lpstr>Example: Find smallest n such that n! exceeds 100</vt:lpstr>
      <vt:lpstr>Test if a number is prime or not</vt:lpstr>
      <vt:lpstr>Another Way</vt:lpstr>
      <vt:lpstr>The continue Statement</vt:lpstr>
      <vt:lpstr>Example with break and continue:  Add positive numbers until a 0 is typed, but ignore any negative numbers typed</vt:lpstr>
      <vt:lpstr>Some Loop Pitfalls</vt:lpstr>
      <vt:lpstr>Nested Loops: Printing a 2-D Figure</vt:lpstr>
      <vt:lpstr>Nested Loops (full program on next slide)</vt:lpstr>
      <vt:lpstr>Nested Loops</vt:lpstr>
      <vt:lpstr>2-D Figure: with for loop</vt:lpstr>
      <vt:lpstr>Another 2-D Figure</vt:lpstr>
      <vt:lpstr>Yet Another One</vt:lpstr>
      <vt:lpstr>break and continue with nested loops</vt:lpstr>
      <vt:lpstr>Example</vt:lpstr>
      <vt:lpstr>The comma operator</vt:lpstr>
      <vt:lpstr>Example</vt:lpstr>
      <vt:lpstr>PowerPoint Presentation</vt:lpstr>
      <vt:lpstr>Practice Problems (do each with both for and while loops separately)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Loops and Iteration</dc:title>
  <dc:creator>pallab</dc:creator>
  <cp:lastModifiedBy>Sourangshu Bhattacharya</cp:lastModifiedBy>
  <cp:revision>1</cp:revision>
  <dcterms:created xsi:type="dcterms:W3CDTF">2006-08-16T00:00:00Z</dcterms:created>
  <dcterms:modified xsi:type="dcterms:W3CDTF">2023-08-13T10:21:51Z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