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4.xml.rels" ContentType="application/vnd.openxmlformats-package.relationships+xml"/>
  <Override PartName="/ppt/slideMasters/_rels/slideMaster1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_rels/notesSlide29.xml.rels" ContentType="application/vnd.openxmlformats-package.relationships+xml"/>
  <Override PartName="/ppt/notesSlides/_rels/notesSlide20.xml.rels" ContentType="application/vnd.openxmlformats-package.relationships+xml"/>
  <Override PartName="/ppt/notesSlides/_rels/notesSlide19.xml.rels" ContentType="application/vnd.openxmlformats-package.relationships+xml"/>
  <Override PartName="/ppt/notesSlides/_rels/notesSlide2.xml.rels" ContentType="application/vnd.openxmlformats-package.relationships+xml"/>
  <Override PartName="/ppt/notesSlides/notesSlide29.xml" ContentType="application/vnd.openxmlformats-officedocument.presentationml.notesSlide+xml"/>
  <Override PartName="/ppt/_rels/presentation.xml.rels" ContentType="application/vnd.openxmlformats-package.relationships+xml"/>
  <Override PartName="/ppt/media/image1.png" ContentType="image/png"/>
  <Override PartName="/ppt/slideLayouts/_rels/slideLayout5.xml.rels" ContentType="application/vnd.openxmlformats-package.relationships+xml"/>
  <Override PartName="/ppt/slideLayouts/_rels/slideLayout2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2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47.xml.rels" ContentType="application/vnd.openxmlformats-package.relationships+xml"/>
  <Override PartName="/ppt/slideLayouts/_rels/slideLayout2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31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42.xml.rels" ContentType="application/vnd.openxmlformats-package.relationships+xml"/>
  <Override PartName="/ppt/slideLayouts/_rels/slideLayout35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41.xml.rels" ContentType="application/vnd.openxmlformats-package.relationships+xml"/>
  <Override PartName="/ppt/slideLayouts/_rels/slideLayout34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36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43.xml.rels" ContentType="application/vnd.openxmlformats-package.relationships+xml"/>
  <Override PartName="/ppt/slideLayouts/_rels/slideLayout27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38.xml.rels" ContentType="application/vnd.openxmlformats-package.relationships+xml"/>
  <Override PartName="/ppt/slideLayouts/_rels/slideLayout29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45.xml.rels" ContentType="application/vnd.openxmlformats-package.relationships+xml"/>
  <Override PartName="/ppt/slideLayouts/_rels/slideLayout30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37.xml.rels" ContentType="application/vnd.openxmlformats-package.relationships+xml"/>
  <Override PartName="/ppt/slideLayouts/_rels/slideLayout28.xml.rels" ContentType="application/vnd.openxmlformats-package.relationships+xml"/>
  <Override PartName="/ppt/slideLayouts/_rels/slideLayout44.xml.rels" ContentType="application/vnd.openxmlformats-package.relationships+xml"/>
  <Override PartName="/ppt/slideLayouts/_rels/slideLayout46.xml.rels" ContentType="application/vnd.openxmlformats-package.relationships+xml"/>
  <Override PartName="/ppt/slideLayouts/_rels/slideLayout48.xml.rels" ContentType="application/vnd.openxmlformats-package.relationships+xml"/>
  <Override PartName="/ppt/slideLayouts/_rels/slideLayout33.xml.rels" ContentType="application/vnd.openxmlformats-package.relationships+xml"/>
  <Override PartName="/ppt/slideLayouts/_rels/slideLayout40.xml.rels" ContentType="application/vnd.openxmlformats-package.relationships+xml"/>
  <Override PartName="/ppt/slideLayouts/_rels/slideLayout39.xml.rels" ContentType="application/vnd.openxmlformats-package.relationships+xml"/>
  <Override PartName="/ppt/slideLayouts/slideLayout29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slide29.xml" ContentType="application/vnd.openxmlformats-officedocument.presentationml.slide+xml"/>
  <Override PartName="/ppt/slides/slide28.xml" ContentType="application/vnd.openxmlformats-officedocument.presentationml.slide+xml"/>
  <Override PartName="/ppt/slides/slide27.xml" ContentType="application/vnd.openxmlformats-officedocument.presentationml.slide+xml"/>
  <Override PartName="/ppt/slides/slide26.xml" ContentType="application/vnd.openxmlformats-officedocument.presentationml.slide+xml"/>
  <Override PartName="/ppt/slides/slide25.xml" ContentType="application/vnd.openxmlformats-officedocument.presentationml.slide+xml"/>
  <Override PartName="/ppt/slides/slide11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_rels/slide24.xml.rels" ContentType="application/vnd.openxmlformats-package.relationships+xml"/>
  <Override PartName="/ppt/slides/_rels/slide15.xml.rels" ContentType="application/vnd.openxmlformats-package.relationships+xml"/>
  <Override PartName="/ppt/slides/_rels/slide31.xml.rels" ContentType="application/vnd.openxmlformats-package.relationships+xml"/>
  <Override PartName="/ppt/slides/_rels/slide4.xml.rels" ContentType="application/vnd.openxmlformats-package.relationships+xml"/>
  <Override PartName="/ppt/slides/_rels/slide8.xml.rels" ContentType="application/vnd.openxmlformats-package.relationships+xml"/>
  <Override PartName="/ppt/slides/_rels/slide27.xml.rels" ContentType="application/vnd.openxmlformats-package.relationships+xml"/>
  <Override PartName="/ppt/slides/_rels/slide2.xml.rels" ContentType="application/vnd.openxmlformats-package.relationships+xml"/>
  <Override PartName="/ppt/slides/_rels/slide21.xml.rels" ContentType="application/vnd.openxmlformats-package.relationships+xml"/>
  <Override PartName="/ppt/slides/_rels/slide5.xml.rels" ContentType="application/vnd.openxmlformats-package.relationships+xml"/>
  <Override PartName="/ppt/slides/_rels/slide33.xml.rels" ContentType="application/vnd.openxmlformats-package.relationships+xml"/>
  <Override PartName="/ppt/slides/_rels/slide34.xml.rels" ContentType="application/vnd.openxmlformats-package.relationships+xml"/>
  <Override PartName="/ppt/slides/_rels/slide6.xml.rels" ContentType="application/vnd.openxmlformats-package.relationships+xml"/>
  <Override PartName="/ppt/slides/_rels/slide16.xml.rels" ContentType="application/vnd.openxmlformats-package.relationships+xml"/>
  <Override PartName="/ppt/slides/_rels/slide32.xml.rels" ContentType="application/vnd.openxmlformats-package.relationships+xml"/>
  <Override PartName="/ppt/slides/_rels/slide10.xml.rels" ContentType="application/vnd.openxmlformats-package.relationships+xml"/>
  <Override PartName="/ppt/slides/_rels/slide25.xml.rels" ContentType="application/vnd.openxmlformats-package.relationships+xml"/>
  <Override PartName="/ppt/slides/_rels/slide20.xml.rels" ContentType="application/vnd.openxmlformats-package.relationships+xml"/>
  <Override PartName="/ppt/slides/_rels/slide1.xml.rels" ContentType="application/vnd.openxmlformats-package.relationships+xml"/>
  <Override PartName="/ppt/slides/_rels/slide7.xml.rels" ContentType="application/vnd.openxmlformats-package.relationships+xml"/>
  <Override PartName="/ppt/slides/_rels/slide26.xml.rels" ContentType="application/vnd.openxmlformats-package.relationships+xml"/>
  <Override PartName="/ppt/slides/_rels/slide11.xml.rels" ContentType="application/vnd.openxmlformats-package.relationships+xml"/>
  <Override PartName="/ppt/slides/_rels/slide17.xml.rels" ContentType="application/vnd.openxmlformats-package.relationships+xml"/>
  <Override PartName="/ppt/slides/_rels/slide12.xml.rels" ContentType="application/vnd.openxmlformats-package.relationships+xml"/>
  <Override PartName="/ppt/slides/_rels/slide18.xml.rels" ContentType="application/vnd.openxmlformats-package.relationships+xml"/>
  <Override PartName="/ppt/slides/_rels/slide13.xml.rels" ContentType="application/vnd.openxmlformats-package.relationships+xml"/>
  <Override PartName="/ppt/slides/_rels/slide19.xml.rels" ContentType="application/vnd.openxmlformats-package.relationships+xml"/>
  <Override PartName="/ppt/slides/_rels/slide9.xml.rels" ContentType="application/vnd.openxmlformats-package.relationships+xml"/>
  <Override PartName="/ppt/slides/_rels/slide3.xml.rels" ContentType="application/vnd.openxmlformats-package.relationships+xml"/>
  <Override PartName="/ppt/slides/_rels/slide28.xml.rels" ContentType="application/vnd.openxmlformats-package.relationships+xml"/>
  <Override PartName="/ppt/slides/_rels/slide22.xml.rels" ContentType="application/vnd.openxmlformats-package.relationships+xml"/>
  <Override PartName="/ppt/slides/_rels/slide23.xml.rels" ContentType="application/vnd.openxmlformats-package.relationships+xml"/>
  <Override PartName="/ppt/slides/_rels/slide14.xml.rels" ContentType="application/vnd.openxmlformats-package.relationships+xml"/>
  <Override PartName="/ppt/slides/_rels/slide29.xml.rels" ContentType="application/vnd.openxmlformats-package.relationships+xml"/>
  <Override PartName="/ppt/slides/_rels/slide30.xml.rels" ContentType="application/vnd.openxmlformats-package.relationships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6.xml" ContentType="application/vnd.openxmlformats-officedocument.presentationml.slide+xml"/>
  <Override PartName="/ppt/slides/slide32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  <p:sldMasterId id="2147483674" r:id="rId4"/>
    <p:sldMasterId id="2147483687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</p:sldIdLst>
  <p:sldSz cx="12601575" cy="72009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Relationship Id="rId27" Type="http://schemas.openxmlformats.org/officeDocument/2006/relationships/slide" Target="slides/slide21.xml"/><Relationship Id="rId28" Type="http://schemas.openxmlformats.org/officeDocument/2006/relationships/slide" Target="slides/slide22.xml"/><Relationship Id="rId29" Type="http://schemas.openxmlformats.org/officeDocument/2006/relationships/slide" Target="slides/slide23.xml"/><Relationship Id="rId30" Type="http://schemas.openxmlformats.org/officeDocument/2006/relationships/slide" Target="slides/slide24.xml"/><Relationship Id="rId31" Type="http://schemas.openxmlformats.org/officeDocument/2006/relationships/slide" Target="slides/slide25.xml"/><Relationship Id="rId32" Type="http://schemas.openxmlformats.org/officeDocument/2006/relationships/slide" Target="slides/slide26.xml"/><Relationship Id="rId33" Type="http://schemas.openxmlformats.org/officeDocument/2006/relationships/slide" Target="slides/slide27.xml"/><Relationship Id="rId34" Type="http://schemas.openxmlformats.org/officeDocument/2006/relationships/slide" Target="slides/slide28.xml"/><Relationship Id="rId35" Type="http://schemas.openxmlformats.org/officeDocument/2006/relationships/slide" Target="slides/slide29.xml"/><Relationship Id="rId36" Type="http://schemas.openxmlformats.org/officeDocument/2006/relationships/slide" Target="slides/slide30.xml"/><Relationship Id="rId37" Type="http://schemas.openxmlformats.org/officeDocument/2006/relationships/slide" Target="slides/slide31.xml"/><Relationship Id="rId38" Type="http://schemas.openxmlformats.org/officeDocument/2006/relationships/slide" Target="slides/slide32.xml"/><Relationship Id="rId39" Type="http://schemas.openxmlformats.org/officeDocument/2006/relationships/slide" Target="slides/slide33.xml"/><Relationship Id="rId40" Type="http://schemas.openxmlformats.org/officeDocument/2006/relationships/slide" Target="slides/slide34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5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move the slide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74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75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76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77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78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65D86910-5F14-4692-AF8B-D182496EB977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9.xml.rels><?xml version="1.0" encoding="UTF-8"?>
<Relationships xmlns="http://schemas.openxmlformats.org/package/2006/relationships"><Relationship Id="rId1" Type="http://schemas.openxmlformats.org/officeDocument/2006/relationships/slide" Target="../slides/slide19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20.xml.rels><?xml version="1.0" encoding="UTF-8"?>
<Relationships xmlns="http://schemas.openxmlformats.org/package/2006/relationships"><Relationship Id="rId1" Type="http://schemas.openxmlformats.org/officeDocument/2006/relationships/slide" Target="../slides/slide20.xml"/><Relationship Id="rId2" Type="http://schemas.openxmlformats.org/officeDocument/2006/relationships/notesMaster" Target="../notesMasters/notesMaster1.xml"/>
</Relationships>
</file>

<file path=ppt/notesSlides/_rels/notesSlide29.xml.rels><?xml version="1.0" encoding="UTF-8"?>
<Relationships xmlns="http://schemas.openxmlformats.org/package/2006/relationships"><Relationship Id="rId1" Type="http://schemas.openxmlformats.org/officeDocument/2006/relationships/slide" Target="../slides/slide29.xml"/><Relationship Id="rId2" Type="http://schemas.openxmlformats.org/officeDocument/2006/relationships/notesMaster" Target="../notesMasters/notesMaster1.xml"/>
</Relationships>
</file>

<file path=ppt/notesSlides/notesSlide1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C83175A4-585A-4C5F-B8E6-B70E3D053B51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36" name="PlaceHolder 2"/>
          <p:cNvSpPr>
            <a:spLocks noGrp="1"/>
          </p:cNvSpPr>
          <p:nvPr>
            <p:ph type="sldImg"/>
          </p:nvPr>
        </p:nvSpPr>
        <p:spPr>
          <a:xfrm>
            <a:off x="430200" y="685800"/>
            <a:ext cx="5998320" cy="3428280"/>
          </a:xfrm>
          <a:prstGeom prst="rect">
            <a:avLst/>
          </a:prstGeom>
        </p:spPr>
      </p:sp>
      <p:sp>
        <p:nvSpPr>
          <p:cNvPr id="337" name="PlaceHolder 3"/>
          <p:cNvSpPr>
            <a:spLocks noGrp="1"/>
          </p:cNvSpPr>
          <p:nvPr>
            <p:ph type="body"/>
          </p:nvPr>
        </p:nvSpPr>
        <p:spPr>
          <a:xfrm>
            <a:off x="913680" y="4343760"/>
            <a:ext cx="5029560" cy="41130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D6BD471D-DA02-4ECA-AFE8-CBD8A778B566}" type="slidenum">
              <a:rPr b="1" lang="en-US" sz="11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&lt;number&gt;</a:t>
            </a:fld>
            <a:endParaRPr b="0" lang="en-US" sz="1100" spc="-1" strike="noStrike">
              <a:latin typeface="Arial"/>
            </a:endParaRPr>
          </a:p>
        </p:txBody>
      </p:sp>
      <p:sp>
        <p:nvSpPr>
          <p:cNvPr id="333" name="PlaceHolder 2"/>
          <p:cNvSpPr>
            <a:spLocks noGrp="1"/>
          </p:cNvSpPr>
          <p:nvPr>
            <p:ph type="sldImg"/>
          </p:nvPr>
        </p:nvSpPr>
        <p:spPr>
          <a:xfrm>
            <a:off x="690480" y="915840"/>
            <a:ext cx="5476320" cy="3129840"/>
          </a:xfrm>
          <a:prstGeom prst="rect">
            <a:avLst/>
          </a:prstGeom>
        </p:spPr>
      </p:sp>
      <p:sp>
        <p:nvSpPr>
          <p:cNvPr id="334" name="PlaceHolder 3"/>
          <p:cNvSpPr>
            <a:spLocks noGrp="1"/>
          </p:cNvSpPr>
          <p:nvPr>
            <p:ph type="body"/>
          </p:nvPr>
        </p:nvSpPr>
        <p:spPr>
          <a:xfrm>
            <a:off x="1046160" y="4352760"/>
            <a:ext cx="4769280" cy="41144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20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AAFEDD2D-C997-47E8-84D8-89C7E88DAAC2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39" name="PlaceHolder 2"/>
          <p:cNvSpPr>
            <a:spLocks noGrp="1"/>
          </p:cNvSpPr>
          <p:nvPr>
            <p:ph type="sldImg"/>
          </p:nvPr>
        </p:nvSpPr>
        <p:spPr>
          <a:xfrm>
            <a:off x="430200" y="685800"/>
            <a:ext cx="5998320" cy="3428280"/>
          </a:xfrm>
          <a:prstGeom prst="rect">
            <a:avLst/>
          </a:prstGeom>
        </p:spPr>
      </p:sp>
      <p:sp>
        <p:nvSpPr>
          <p:cNvPr id="340" name="PlaceHolder 3"/>
          <p:cNvSpPr>
            <a:spLocks noGrp="1"/>
          </p:cNvSpPr>
          <p:nvPr>
            <p:ph type="body"/>
          </p:nvPr>
        </p:nvSpPr>
        <p:spPr>
          <a:xfrm>
            <a:off x="913680" y="4343760"/>
            <a:ext cx="5029560" cy="41130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2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1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48B6F644-9E04-4818-A6D6-4D941E4D4132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42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43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3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3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4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3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4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5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subTitle"/>
          </p:nvPr>
        </p:nvSpPr>
        <p:spPr>
          <a:xfrm>
            <a:off x="525240" y="160200"/>
            <a:ext cx="11760840" cy="296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4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5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6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5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6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7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8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2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96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9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subTitle"/>
          </p:nvPr>
        </p:nvSpPr>
        <p:spPr>
          <a:xfrm>
            <a:off x="525240" y="160200"/>
            <a:ext cx="11760840" cy="296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6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7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9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0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1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1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4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5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8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6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7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8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9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0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3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38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0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4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subTitle"/>
          </p:nvPr>
        </p:nvSpPr>
        <p:spPr>
          <a:xfrm>
            <a:off x="525240" y="160200"/>
            <a:ext cx="11760840" cy="296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8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9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2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3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6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7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9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0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8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9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0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1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2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subTitle"/>
          </p:nvPr>
        </p:nvSpPr>
        <p:spPr>
          <a:xfrm>
            <a:off x="525240" y="160200"/>
            <a:ext cx="11760840" cy="296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8.xml"/><Relationship Id="rId6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0.xml"/><Relationship Id="rId8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2.xml"/><Relationship Id="rId10" Type="http://schemas.openxmlformats.org/officeDocument/2006/relationships/slideLayout" Target="../slideLayouts/slideLayout33.xml"/><Relationship Id="rId11" Type="http://schemas.openxmlformats.org/officeDocument/2006/relationships/slideLayout" Target="../slideLayouts/slideLayout34.xml"/><Relationship Id="rId12" Type="http://schemas.openxmlformats.org/officeDocument/2006/relationships/slideLayout" Target="../slideLayouts/slideLayout35.xml"/><Relationship Id="rId13" Type="http://schemas.openxmlformats.org/officeDocument/2006/relationships/slideLayout" Target="../slideLayouts/slideLayout36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37.xml"/><Relationship Id="rId3" Type="http://schemas.openxmlformats.org/officeDocument/2006/relationships/slideLayout" Target="../slideLayouts/slideLayout38.xml"/><Relationship Id="rId4" Type="http://schemas.openxmlformats.org/officeDocument/2006/relationships/slideLayout" Target="../slideLayouts/slideLayout39.xml"/><Relationship Id="rId5" Type="http://schemas.openxmlformats.org/officeDocument/2006/relationships/slideLayout" Target="../slideLayouts/slideLayout40.xml"/><Relationship Id="rId6" Type="http://schemas.openxmlformats.org/officeDocument/2006/relationships/slideLayout" Target="../slideLayouts/slideLayout41.xml"/><Relationship Id="rId7" Type="http://schemas.openxmlformats.org/officeDocument/2006/relationships/slideLayout" Target="../slideLayouts/slideLayout42.xml"/><Relationship Id="rId8" Type="http://schemas.openxmlformats.org/officeDocument/2006/relationships/slideLayout" Target="../slideLayouts/slideLayout43.xml"/><Relationship Id="rId9" Type="http://schemas.openxmlformats.org/officeDocument/2006/relationships/slideLayout" Target="../slideLayouts/slideLayout44.xml"/><Relationship Id="rId10" Type="http://schemas.openxmlformats.org/officeDocument/2006/relationships/slideLayout" Target="../slideLayouts/slideLayout45.xml"/><Relationship Id="rId11" Type="http://schemas.openxmlformats.org/officeDocument/2006/relationships/slideLayout" Target="../slideLayouts/slideLayout46.xml"/><Relationship Id="rId12" Type="http://schemas.openxmlformats.org/officeDocument/2006/relationships/slideLayout" Target="../slideLayouts/slideLayout47.xml"/><Relationship Id="rId13" Type="http://schemas.openxmlformats.org/officeDocument/2006/relationships/slideLayout" Target="../slideLayouts/slideLayout48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 hidden="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" name="CustomShape 2" hidden="1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2" name="CustomShape 3" hidden="1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" name="CustomShape 4" hidden="1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" name="CustomShape 5"/>
          <p:cNvSpPr/>
          <p:nvPr/>
        </p:nvSpPr>
        <p:spPr>
          <a:xfrm>
            <a:off x="0" y="5088600"/>
            <a:ext cx="1333800" cy="211140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" name="CustomShape 6"/>
          <p:cNvSpPr/>
          <p:nvPr/>
        </p:nvSpPr>
        <p:spPr>
          <a:xfrm>
            <a:off x="12404520" y="5088600"/>
            <a:ext cx="196200" cy="21114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6" name="CustomShape 7"/>
          <p:cNvSpPr/>
          <p:nvPr/>
        </p:nvSpPr>
        <p:spPr>
          <a:xfrm>
            <a:off x="12404520" y="0"/>
            <a:ext cx="196200" cy="56001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pic>
        <p:nvPicPr>
          <p:cNvPr id="7" name="Google Shape;28;p35" descr="iitlogo"/>
          <p:cNvPicPr/>
          <p:nvPr/>
        </p:nvPicPr>
        <p:blipFill>
          <a:blip r:embed="rId2"/>
          <a:stretch/>
        </p:blipFill>
        <p:spPr>
          <a:xfrm>
            <a:off x="105840" y="6062400"/>
            <a:ext cx="1088640" cy="1042560"/>
          </a:xfrm>
          <a:prstGeom prst="rect">
            <a:avLst/>
          </a:prstGeom>
          <a:ln>
            <a:noFill/>
          </a:ln>
        </p:spPr>
      </p:pic>
      <p:sp>
        <p:nvSpPr>
          <p:cNvPr id="8" name="CustomShape 8"/>
          <p:cNvSpPr/>
          <p:nvPr/>
        </p:nvSpPr>
        <p:spPr>
          <a:xfrm>
            <a:off x="0" y="0"/>
            <a:ext cx="1333800" cy="56001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" name="PlaceHolder 9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0" name="PlaceHolder 10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8" name="CustomShape 2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9" name="CustomShape 3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0" name="CustomShape 4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1" name="PlaceHolder 5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52" name="PlaceHolder 6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CustomShape 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0" name="CustomShape 2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1" name="CustomShape 3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2" name="CustomShape 4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3" name="PlaceHolder 5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94" name="PlaceHolder 6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  <p:sldLayoutId id="2147483686" r:id="rId13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CustomShape 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2" name="CustomShape 2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3" name="CustomShape 3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4" name="CustomShape 4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5" name="PlaceHolder 5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36" name="PlaceHolder 6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  <p:sldLayoutId id="2147483698" r:id="rId12"/>
    <p:sldLayoutId id="2147483699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9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0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7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9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CustomShape 1"/>
          <p:cNvSpPr/>
          <p:nvPr/>
        </p:nvSpPr>
        <p:spPr>
          <a:xfrm>
            <a:off x="1728720" y="476280"/>
            <a:ext cx="10347120" cy="1199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500" spc="-1" strike="noStrike">
                <a:solidFill>
                  <a:srgbClr val="000000"/>
                </a:solidFill>
                <a:latin typeface="Arial Narrow"/>
                <a:ea typeface="Arial Narrow"/>
              </a:rPr>
              <a:t>DATA TYPES AND EXPRESSIONS</a:t>
            </a:r>
            <a:endParaRPr b="0" lang="en-US" sz="4500" spc="-1" strike="noStrike">
              <a:latin typeface="Arial"/>
            </a:endParaRPr>
          </a:p>
        </p:txBody>
      </p:sp>
      <p:sp>
        <p:nvSpPr>
          <p:cNvPr id="180" name="CustomShape 2"/>
          <p:cNvSpPr/>
          <p:nvPr/>
        </p:nvSpPr>
        <p:spPr>
          <a:xfrm>
            <a:off x="1260000" y="6800760"/>
            <a:ext cx="5450760" cy="39924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ffffff"/>
                </a:solidFill>
                <a:latin typeface="Arial Narrow"/>
                <a:ea typeface="Arial Narrow"/>
              </a:rPr>
              <a:t>INDIAN INSTITUTE OF TECHNOLOGY KHARAGPUR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81" name="CustomShape 3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79C758B8-B62A-4209-988D-A33FDE4376B1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&lt;number&gt;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182" name="CustomShape 4"/>
          <p:cNvSpPr/>
          <p:nvPr/>
        </p:nvSpPr>
        <p:spPr>
          <a:xfrm>
            <a:off x="1805040" y="1683000"/>
            <a:ext cx="8561880" cy="71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700" spc="-1" strike="noStrike">
                <a:solidFill>
                  <a:srgbClr val="d1282e"/>
                </a:solidFill>
                <a:latin typeface="Arial Narrow"/>
                <a:ea typeface="Arial Narrow"/>
              </a:rPr>
              <a:t>CS10003 PROGRAMMING AND DATA STRUCTURES</a:t>
            </a:r>
            <a:endParaRPr b="0" lang="en-US" sz="27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Operators in Expressions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4515480" y="1680120"/>
            <a:ext cx="3571920" cy="71928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8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</a:t>
            </a:r>
            <a:endParaRPr b="0" lang="en-US" sz="2800" spc="-1" strike="noStrike"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630000" y="3680640"/>
            <a:ext cx="3571920" cy="9594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Arithmetic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4515480" y="3680640"/>
            <a:ext cx="3571920" cy="9594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Relational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8400960" y="3680640"/>
            <a:ext cx="3571920" cy="9594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Logical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29" name="CustomShape 6"/>
          <p:cNvSpPr/>
          <p:nvPr/>
        </p:nvSpPr>
        <p:spPr>
          <a:xfrm rot="10800000">
            <a:off x="6405480" y="2401200"/>
            <a:ext cx="360" cy="127944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dk2"/>
            </a:solidFill>
            <a:round/>
            <a:headEnd len="med" type="stealth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230" name="CustomShape 7"/>
          <p:cNvSpPr/>
          <p:nvPr/>
        </p:nvSpPr>
        <p:spPr>
          <a:xfrm flipH="1" rot="10800000">
            <a:off x="2414520" y="2401200"/>
            <a:ext cx="2834640" cy="127944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dk2"/>
            </a:solidFill>
            <a:round/>
            <a:headEnd len="med" type="stealth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231" name="CustomShape 8"/>
          <p:cNvSpPr/>
          <p:nvPr/>
        </p:nvSpPr>
        <p:spPr>
          <a:xfrm rot="10800000">
            <a:off x="7456680" y="2400480"/>
            <a:ext cx="2624760" cy="127944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dk2"/>
            </a:solidFill>
            <a:round/>
            <a:headEnd len="med" type="stealth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232" name="CustomShape 9"/>
          <p:cNvSpPr/>
          <p:nvPr/>
        </p:nvSpPr>
        <p:spPr>
          <a:xfrm>
            <a:off x="8702640" y="1472040"/>
            <a:ext cx="3270240" cy="9594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Assignment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33" name="CustomShape 10"/>
          <p:cNvSpPr/>
          <p:nvPr/>
        </p:nvSpPr>
        <p:spPr>
          <a:xfrm flipH="1" flipV="1">
            <a:off x="8098200" y="2026080"/>
            <a:ext cx="603360" cy="82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dk2"/>
            </a:solidFill>
            <a:round/>
            <a:headEnd len="med" type="stealth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234" name="CustomShape 11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FD5732DA-FC96-4E17-8511-806BDA955F33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&lt;number&gt;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CustomShape 1"/>
          <p:cNvSpPr/>
          <p:nvPr/>
        </p:nvSpPr>
        <p:spPr>
          <a:xfrm>
            <a:off x="6986520" y="2457360"/>
            <a:ext cx="5180760" cy="39618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333399"/>
                </a:solidFill>
                <a:latin typeface="Arial Narrow"/>
                <a:ea typeface="Arial Narrow"/>
              </a:rPr>
              <a:t>EXAMPLE: Suppose x and y are two integer variables, whose values are 13 and 5 respectively.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36" name="CustomShape 2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Arithmetic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37" name="CustomShape 3"/>
          <p:cNvSpPr/>
          <p:nvPr/>
        </p:nvSpPr>
        <p:spPr>
          <a:xfrm>
            <a:off x="630000" y="1120320"/>
            <a:ext cx="4984200" cy="59198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Addition ::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+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Subtraction ::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"/>
                <a:ea typeface="Arial"/>
              </a:rPr>
              <a:t>–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Division ::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/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Multiplication ::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*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Modulus ::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%  (remainder of division)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 u="sng">
                <a:solidFill>
                  <a:srgbClr val="333399"/>
                </a:solidFill>
                <a:uFillTx/>
                <a:latin typeface="Arial Narrow"/>
                <a:ea typeface="Arial Narrow"/>
              </a:rPr>
              <a:t>Examples: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distance = rate * time 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netIncome = income - tax 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speed = distance / time 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area = PI * radius * radius;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y = a * x * x + b*x + c;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quotient = dividend / divisor;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remainder = dividend % divisor;</a:t>
            </a:r>
            <a:endParaRPr b="0" lang="en-US" sz="2000" spc="-1" strike="noStrike">
              <a:latin typeface="Arial"/>
            </a:endParaRPr>
          </a:p>
        </p:txBody>
      </p:sp>
      <p:graphicFrame>
        <p:nvGraphicFramePr>
          <p:cNvPr id="238" name="Table 4"/>
          <p:cNvGraphicFramePr/>
          <p:nvPr/>
        </p:nvGraphicFramePr>
        <p:xfrm>
          <a:off x="8205840" y="3448080"/>
          <a:ext cx="2250000" cy="2336400"/>
        </p:xfrm>
        <a:graphic>
          <a:graphicData uri="http://schemas.openxmlformats.org/drawingml/2006/table">
            <a:tbl>
              <a:tblPr/>
              <a:tblGrid>
                <a:gridCol w="1522080"/>
                <a:gridCol w="728280"/>
              </a:tblGrid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x + y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18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x – y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x * y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65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x / y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2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1724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x % y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3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39" name="CustomShape 5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D336B267-F007-42CF-B7A6-0D3264AD37F2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11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Operator Precedence of Arithmetic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41" name="CustomShape 2"/>
          <p:cNvSpPr/>
          <p:nvPr/>
        </p:nvSpPr>
        <p:spPr>
          <a:xfrm>
            <a:off x="617760" y="1467000"/>
            <a:ext cx="574632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660240" indent="-659520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 decreasing order of priority</a:t>
            </a:r>
            <a:endParaRPr b="0" lang="en-US" sz="2000" spc="-1" strike="noStrike">
              <a:latin typeface="Arial"/>
            </a:endParaRPr>
          </a:p>
          <a:p>
            <a:pPr lvl="2" marL="1603080" indent="-47088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 Narrow"/>
              <a:buAutoNum type="arabicPeriod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Parentheses ::  ( )</a:t>
            </a:r>
            <a:endParaRPr b="0" lang="en-US" sz="2000" spc="-1" strike="noStrike">
              <a:latin typeface="Arial"/>
            </a:endParaRPr>
          </a:p>
          <a:p>
            <a:pPr lvl="2" marL="1603080" indent="-47088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 Narrow"/>
              <a:buAutoNum type="arabicPeriod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Unary minus ::  </a:t>
            </a:r>
            <a:r>
              <a:rPr b="1" lang="en-US" sz="2000" spc="-1" strike="noStrike">
                <a:solidFill>
                  <a:srgbClr val="000000"/>
                </a:solidFill>
                <a:latin typeface="Arial"/>
                <a:ea typeface="Arial"/>
              </a:rPr>
              <a:t>–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5</a:t>
            </a:r>
            <a:endParaRPr b="0" lang="en-US" sz="2000" spc="-1" strike="noStrike">
              <a:latin typeface="Arial"/>
            </a:endParaRPr>
          </a:p>
          <a:p>
            <a:pPr lvl="2" marL="1603080" indent="-47088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 Narrow"/>
              <a:buAutoNum type="arabicPeriod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Multiplication, Division, and Modulus</a:t>
            </a:r>
            <a:endParaRPr b="0" lang="en-US" sz="2000" spc="-1" strike="noStrike">
              <a:latin typeface="Arial"/>
            </a:endParaRPr>
          </a:p>
          <a:p>
            <a:pPr lvl="2" marL="1603080" indent="-47088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 Narrow"/>
              <a:buAutoNum type="arabicPeriod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Addition and Subtraction</a:t>
            </a:r>
            <a:endParaRPr b="0" lang="en-US" sz="2000" spc="-1" strike="noStrike">
              <a:latin typeface="Arial"/>
            </a:endParaRPr>
          </a:p>
          <a:p>
            <a:pPr marL="660240" indent="-65952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660240" indent="-6595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For operators of the </a:t>
            </a:r>
            <a:r>
              <a:rPr b="1" i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same priority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evaluation is from </a:t>
            </a:r>
            <a:r>
              <a:rPr b="1" i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left to right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as they appear.</a:t>
            </a:r>
            <a:endParaRPr b="0" lang="en-US" sz="2000" spc="-1" strike="noStrike">
              <a:latin typeface="Arial"/>
            </a:endParaRPr>
          </a:p>
          <a:p>
            <a:pPr marL="660240" indent="-6595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660240" indent="-6595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Parenthesis may be used to change the precedence of operator evaluation.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42" name="CustomShape 3"/>
          <p:cNvSpPr/>
          <p:nvPr/>
        </p:nvSpPr>
        <p:spPr>
          <a:xfrm>
            <a:off x="7235640" y="1467000"/>
            <a:ext cx="4755600" cy="50634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514440" indent="-205200">
              <a:lnSpc>
                <a:spcPct val="14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+ b * c – d / e       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a + (b * c) – (d / e)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* – b + d % e – f 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a * (– b) + (d % e) – f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– b + c + d         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(((a – b) + c) + d)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* y * z               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 ((x * y) * z)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+ b + c * d * e   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(a + b) + ((c * d) * e)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43" name="CustomShape 4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D1B2E99-8B53-46F5-9BC8-E86841F0CAA8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12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Integer, Real, and Mixed-mode Arithmetic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45" name="CustomShape 2"/>
          <p:cNvSpPr/>
          <p:nvPr/>
        </p:nvSpPr>
        <p:spPr>
          <a:xfrm>
            <a:off x="437400" y="1405080"/>
            <a:ext cx="3351960" cy="5280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90"/>
                </a:solidFill>
                <a:latin typeface="Arial Narrow"/>
                <a:ea typeface="Arial Narrow"/>
              </a:rPr>
              <a:t>INTEGER ARITHMETIC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When the operands in an arithmetic expression are integers, the expression is called </a:t>
            </a:r>
            <a:r>
              <a:rPr b="1" i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integer expression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and the operation is called </a:t>
            </a:r>
            <a:r>
              <a:rPr b="1" i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integer arithmetic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.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Integer arithmetic always yields integer values.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For example: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25 / 10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evaluates to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2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46" name="CustomShape 3"/>
          <p:cNvSpPr/>
          <p:nvPr/>
        </p:nvSpPr>
        <p:spPr>
          <a:xfrm>
            <a:off x="3786120" y="1405080"/>
            <a:ext cx="4329360" cy="4165560"/>
          </a:xfrm>
          <a:prstGeom prst="rect">
            <a:avLst/>
          </a:prstGeom>
          <a:solidFill>
            <a:srgbClr val="e9e9ed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90"/>
                </a:solidFill>
                <a:latin typeface="Arial Narrow"/>
                <a:ea typeface="Arial Narrow"/>
              </a:rPr>
              <a:t>REAL ARITHMETIC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Arithmetic operations involving only real or floating-point operands.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Since floating-point values are rounded to the number of significant digits permissible, the final value is an approximation of the final result.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1.0 / 3.0 * 3.0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will have the value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0.99999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and not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1.0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modulus operator cannot be used with real operands.</a:t>
            </a: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47" name="CustomShape 4"/>
          <p:cNvSpPr/>
          <p:nvPr/>
        </p:nvSpPr>
        <p:spPr>
          <a:xfrm>
            <a:off x="8358120" y="1406880"/>
            <a:ext cx="3809160" cy="4860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90"/>
                </a:solidFill>
                <a:latin typeface="Arial Narrow"/>
                <a:ea typeface="Arial Narrow"/>
              </a:rPr>
              <a:t>MIXED-MODE ARITHMETIC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When one of the operands is integer and the other is real, the expression is called a </a:t>
            </a:r>
            <a:r>
              <a:rPr b="1" i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mixed-mode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arithmetic expression.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If either operand is of the real type, then only real arithmetic is performed, and the result is a real number.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25 / 10  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evaluates to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2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25 / 10.0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evaluates to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   2.5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48" name="CustomShape 5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82253F43-29FD-44C5-A2C6-8D8CD43E2FA2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13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ntr" presetID="1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nodeType="clickEffect" fill="hold" presetClass="entr" presetID="1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1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90" spc="-1" strike="noStrike">
                <a:solidFill>
                  <a:srgbClr val="d1282e"/>
                </a:solidFill>
                <a:latin typeface="Arial Narrow"/>
                <a:ea typeface="Arial Narrow"/>
              </a:rPr>
              <a:t>Similar code – different results !!</a:t>
            </a:r>
            <a:endParaRPr b="0" lang="en-US" sz="4190" spc="-1" strike="noStrike">
              <a:latin typeface="Arial"/>
            </a:endParaRPr>
          </a:p>
        </p:txBody>
      </p:sp>
      <p:sp>
        <p:nvSpPr>
          <p:cNvPr id="250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ED1B67EF-3076-4AEB-A7EC-67DFFFA43DB5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14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51" name="CustomShape 3"/>
          <p:cNvSpPr/>
          <p:nvPr/>
        </p:nvSpPr>
        <p:spPr>
          <a:xfrm>
            <a:off x="738360" y="1390680"/>
            <a:ext cx="8925840" cy="5079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a=10, b=4, c;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float x;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c = a / b;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x = a / b;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The value of c will be 2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The value of x will be 2.0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But we want 2.5 to be stored in x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Solution: Typecasting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53" name="CustomShape 2"/>
          <p:cNvSpPr/>
          <p:nvPr/>
        </p:nvSpPr>
        <p:spPr>
          <a:xfrm>
            <a:off x="5866920" y="1847880"/>
            <a:ext cx="5462640" cy="4494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Changing the type of a variable during its use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General form 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(type_name) variable_name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Example: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x = ((float) a) / b;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Now x will store 2.5 (type of a is considered to be float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for this operation only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now it is a mixed-mode expression, so real values are generated)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54" name="CustomShape 3"/>
          <p:cNvSpPr/>
          <p:nvPr/>
        </p:nvSpPr>
        <p:spPr>
          <a:xfrm>
            <a:off x="842400" y="2381400"/>
            <a:ext cx="3662280" cy="198972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a=10, b=4, c;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float x;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c = a / b;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x = ((float) a) / b;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55" name="CustomShape 4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D5BCEF5B-9920-4EB3-B740-7D5E78BC9D94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15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200" spc="-1" strike="noStrike">
                <a:solidFill>
                  <a:srgbClr val="d1282e"/>
                </a:solidFill>
                <a:latin typeface="Arial Narrow"/>
                <a:ea typeface="Arial Narrow"/>
              </a:rPr>
              <a:t>Restrictions on Typecasting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257" name="CustomShape 2"/>
          <p:cNvSpPr/>
          <p:nvPr/>
        </p:nvSpPr>
        <p:spPr>
          <a:xfrm>
            <a:off x="630000" y="1695600"/>
            <a:ext cx="11550600" cy="4736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Not everything can be typecast to anything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float/double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should not be typecast to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int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(as an int cannot store everything a float/double can store)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01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int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should not be typecast to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char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(same reason)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58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3F5872A-00AD-497B-A380-32F941D76832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16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9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809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Finding Average of 2 Integers</a:t>
            </a:r>
            <a:endParaRPr b="0" lang="en-US" sz="3809" spc="-1" strike="noStrike">
              <a:latin typeface="Arial"/>
            </a:endParaRPr>
          </a:p>
        </p:txBody>
      </p:sp>
      <p:sp>
        <p:nvSpPr>
          <p:cNvPr id="260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D029E87E-B22A-4814-9C93-924B3A98B8C2}" type="slidenum">
              <a:rPr b="1" lang="en-US" sz="1240" spc="-1" strike="noStrike">
                <a:solidFill>
                  <a:srgbClr val="000000"/>
                </a:solidFill>
                <a:latin typeface="Arial Black"/>
                <a:ea typeface="Arial Black"/>
              </a:rPr>
              <a:t>17</a:t>
            </a:fld>
            <a:endParaRPr b="0" lang="en-US" sz="1240" spc="-1" strike="noStrike">
              <a:latin typeface="Arial"/>
            </a:endParaRPr>
          </a:p>
        </p:txBody>
      </p:sp>
      <p:sp>
        <p:nvSpPr>
          <p:cNvPr id="261" name="CustomShape 3"/>
          <p:cNvSpPr/>
          <p:nvPr/>
        </p:nvSpPr>
        <p:spPr>
          <a:xfrm>
            <a:off x="1082880" y="3137040"/>
            <a:ext cx="3461760" cy="1835640"/>
          </a:xfrm>
          <a:prstGeom prst="rect">
            <a:avLst/>
          </a:prstGeom>
          <a:solidFill>
            <a:srgbClr val="eaeaea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a, b;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float avg;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scanf(“%d%d”, &amp;a, &amp;b);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avg = (a + b)/2;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printf(“%f\n”, avg);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62" name="CustomShape 4"/>
          <p:cNvSpPr/>
          <p:nvPr/>
        </p:nvSpPr>
        <p:spPr>
          <a:xfrm>
            <a:off x="1500120" y="2693880"/>
            <a:ext cx="2467080" cy="304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Wrong program !! Why?</a:t>
            </a:r>
            <a:endParaRPr b="0" lang="en-US" sz="2000" spc="-1" strike="noStrike">
              <a:latin typeface="Arial"/>
            </a:endParaRPr>
          </a:p>
        </p:txBody>
      </p:sp>
      <p:grpSp>
        <p:nvGrpSpPr>
          <p:cNvPr id="263" name="Group 5"/>
          <p:cNvGrpSpPr/>
          <p:nvPr/>
        </p:nvGrpSpPr>
        <p:grpSpPr>
          <a:xfrm>
            <a:off x="6122880" y="1457280"/>
            <a:ext cx="3782520" cy="4745160"/>
            <a:chOff x="6122880" y="1457280"/>
            <a:chExt cx="3782520" cy="4745160"/>
          </a:xfrm>
        </p:grpSpPr>
        <p:sp>
          <p:nvSpPr>
            <p:cNvPr id="264" name="CustomShape 6"/>
            <p:cNvSpPr/>
            <p:nvPr/>
          </p:nvSpPr>
          <p:spPr>
            <a:xfrm>
              <a:off x="6122880" y="1457280"/>
              <a:ext cx="3782520" cy="1804680"/>
            </a:xfrm>
            <a:prstGeom prst="rect">
              <a:avLst/>
            </a:prstGeom>
            <a:solidFill>
              <a:srgbClr val="dce1ef"/>
            </a:solidFill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6120" rIns="96120" tIns="47880" bIns="47880">
              <a:noAutofit/>
            </a:bodyPr>
            <a:p>
              <a:pPr marL="378000" indent="-377280">
                <a:lnSpc>
                  <a:spcPct val="80000"/>
                </a:lnSpc>
                <a:spcBef>
                  <a:spcPts val="400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int a, b;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float avg;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scanf(“%d%d”, &amp;a, &amp;b);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avg = (</a:t>
              </a:r>
              <a:r>
                <a:rPr b="1" lang="en-US" sz="1800" spc="-1" strike="noStrike">
                  <a:solidFill>
                    <a:srgbClr val="c00000"/>
                  </a:solidFill>
                  <a:latin typeface="Courier New"/>
                  <a:ea typeface="Courier New"/>
                </a:rPr>
                <a:t>(float) </a:t>
              </a: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(a + b))/2;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printf(“%f\n”, avg);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400"/>
                </a:spcBef>
                <a:tabLst>
                  <a:tab algn="l" pos="0"/>
                </a:tabLst>
              </a:pPr>
              <a:endParaRPr b="0" lang="en-US" sz="1800" spc="-1" strike="noStrike">
                <a:latin typeface="Arial"/>
              </a:endParaRPr>
            </a:p>
          </p:txBody>
        </p:sp>
        <p:sp>
          <p:nvSpPr>
            <p:cNvPr id="265" name="CustomShape 7"/>
            <p:cNvSpPr/>
            <p:nvPr/>
          </p:nvSpPr>
          <p:spPr>
            <a:xfrm>
              <a:off x="6269760" y="4429080"/>
              <a:ext cx="3595320" cy="1773360"/>
            </a:xfrm>
            <a:prstGeom prst="rect">
              <a:avLst/>
            </a:prstGeom>
            <a:solidFill>
              <a:srgbClr val="f7ddd3"/>
            </a:solidFill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6120" rIns="96120" tIns="47880" bIns="47880">
              <a:noAutofit/>
            </a:bodyPr>
            <a:p>
              <a:pPr marL="378000" indent="-377280">
                <a:lnSpc>
                  <a:spcPct val="80000"/>
                </a:lnSpc>
                <a:spcBef>
                  <a:spcPts val="400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int a, b;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float avg;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scanf(“%d%d”, &amp;a, &amp;b);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avg = (a + b) / </a:t>
              </a:r>
              <a:r>
                <a:rPr b="1" lang="en-US" sz="1800" spc="-1" strike="noStrike">
                  <a:solidFill>
                    <a:srgbClr val="c00000"/>
                  </a:solidFill>
                  <a:latin typeface="Courier New"/>
                  <a:ea typeface="Courier New"/>
                </a:rPr>
                <a:t>2.0</a:t>
              </a: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1001"/>
                </a:spcBef>
                <a:tabLst>
                  <a:tab algn="l" pos="0"/>
                </a:tabLst>
              </a:pPr>
              <a:r>
                <a:rPr b="1" lang="en-US" sz="1800" spc="-1" strike="noStrike">
                  <a:solidFill>
                    <a:srgbClr val="000000"/>
                  </a:solidFill>
                  <a:latin typeface="Courier New"/>
                  <a:ea typeface="Courier New"/>
                </a:rPr>
                <a:t>printf(“%f\n”, avg);</a:t>
              </a:r>
              <a:endParaRPr b="0" lang="en-US" sz="1800" spc="-1" strike="noStrike">
                <a:latin typeface="Arial"/>
              </a:endParaRPr>
            </a:p>
            <a:p>
              <a:pPr marL="378000" indent="-377280">
                <a:lnSpc>
                  <a:spcPct val="80000"/>
                </a:lnSpc>
                <a:spcBef>
                  <a:spcPts val="400"/>
                </a:spcBef>
                <a:tabLst>
                  <a:tab algn="l" pos="0"/>
                </a:tabLst>
              </a:pPr>
              <a:endParaRPr b="0" lang="en-US" sz="1800" spc="-1" strike="noStrike">
                <a:latin typeface="Arial"/>
              </a:endParaRPr>
            </a:p>
          </p:txBody>
        </p:sp>
        <p:sp>
          <p:nvSpPr>
            <p:cNvPr id="266" name="CustomShape 8"/>
            <p:cNvSpPr/>
            <p:nvPr/>
          </p:nvSpPr>
          <p:spPr>
            <a:xfrm>
              <a:off x="7099200" y="3699720"/>
              <a:ext cx="2467080" cy="30456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>
              <a:spAutoFit/>
            </a:bodyPr>
            <a:p>
              <a:pPr>
                <a:lnSpc>
                  <a:spcPct val="100000"/>
                </a:lnSpc>
                <a:tabLst>
                  <a:tab algn="l" pos="0"/>
                </a:tabLst>
              </a:pPr>
              <a:r>
                <a:rPr b="1" lang="en-US" sz="2000" spc="-1" strike="noStrike">
                  <a:solidFill>
                    <a:srgbClr val="c00000"/>
                  </a:solidFill>
                  <a:latin typeface="Arial Narrow"/>
                  <a:ea typeface="Arial Narrow"/>
                </a:rPr>
                <a:t>Correct programs</a:t>
              </a:r>
              <a:endParaRPr b="0" lang="en-US" sz="2000" spc="-1" strike="noStrike">
                <a:latin typeface="Arial"/>
              </a:endParaRPr>
            </a:p>
          </p:txBody>
        </p:sp>
        <p:sp>
          <p:nvSpPr>
            <p:cNvPr id="267" name="CustomShape 9"/>
            <p:cNvSpPr/>
            <p:nvPr/>
          </p:nvSpPr>
          <p:spPr>
            <a:xfrm rot="10800000">
              <a:off x="7969680" y="3355560"/>
              <a:ext cx="360" cy="27504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9360">
              <a:solidFill>
                <a:schemeClr val="dk1"/>
              </a:solidFill>
              <a:round/>
              <a:tailEnd len="med" type="triangle" w="med"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68" name="CustomShape 10"/>
            <p:cNvSpPr/>
            <p:nvPr/>
          </p:nvSpPr>
          <p:spPr>
            <a:xfrm>
              <a:off x="7970040" y="4044240"/>
              <a:ext cx="360" cy="3441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9360">
              <a:solidFill>
                <a:schemeClr val="dk1"/>
              </a:solidFill>
              <a:round/>
              <a:tailEnd len="med" type="triangle" w="med"/>
            </a:ln>
          </p:spPr>
          <p:style>
            <a:lnRef idx="0"/>
            <a:fillRef idx="0"/>
            <a:effectRef idx="0"/>
            <a:fontRef idx="minor"/>
          </p:style>
        </p:sp>
      </p:grp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1" dur="indefinite" restart="never" nodeType="tmRoot">
          <p:childTnLst>
            <p:seq>
              <p:cTn id="12" dur="indefinite" nodeType="mainSeq">
                <p:childTnLst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nodeType="clickEffect" fill="hold" presetClass="entr" presetID="1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More Assignment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70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6BD13099-B319-427F-BECD-0592705B0F15}" type="slidenum">
              <a:rPr b="1" lang="en-US" sz="1240" spc="-1" strike="noStrike">
                <a:solidFill>
                  <a:srgbClr val="000000"/>
                </a:solidFill>
                <a:latin typeface="Arial Black"/>
                <a:ea typeface="Arial Black"/>
              </a:rPr>
              <a:t>18</a:t>
            </a:fld>
            <a:endParaRPr b="0" lang="en-US" sz="1240" spc="-1" strike="noStrike">
              <a:latin typeface="Arial"/>
            </a:endParaRPr>
          </a:p>
        </p:txBody>
      </p:sp>
      <p:sp>
        <p:nvSpPr>
          <p:cNvPr id="271" name="CustomShape 3"/>
          <p:cNvSpPr/>
          <p:nvPr/>
        </p:nvSpPr>
        <p:spPr>
          <a:xfrm>
            <a:off x="890640" y="2152800"/>
            <a:ext cx="6019200" cy="3656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+=, -=, *=, /=, %=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Operators for special type of assignments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a += b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is the same as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a = a + b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Same for -=, *=, /=, and %=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Exact same rules apply for multiple assignment operators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Suppose x and y are two integer variables, whose values are 5 and 10 respectively.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graphicFrame>
        <p:nvGraphicFramePr>
          <p:cNvPr id="272" name="Table 4"/>
          <p:cNvGraphicFramePr/>
          <p:nvPr/>
        </p:nvGraphicFramePr>
        <p:xfrm>
          <a:off x="8205840" y="2127600"/>
          <a:ext cx="2851920" cy="3540960"/>
        </p:xfrm>
        <a:graphic>
          <a:graphicData uri="http://schemas.openxmlformats.org/drawingml/2006/table">
            <a:tbl>
              <a:tblPr/>
              <a:tblGrid>
                <a:gridCol w="947520"/>
                <a:gridCol w="1904760"/>
              </a:tblGrid>
              <a:tr h="88524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x += 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Stores 15 in x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0"/>
                        </a:spcBef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Evaluates to 15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88524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x –= 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Stores -5 in x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0"/>
                        </a:spcBef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Evaluates to -5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88524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x *= 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Stores 50 in x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0"/>
                        </a:spcBef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Evaluates to 50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88560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x /= 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Stores </a:t>
                      </a:r>
                      <a:r>
                        <a:rPr b="1" lang="en-US" sz="2000" spc="-1" strike="noStrike">
                          <a:solidFill>
                            <a:srgbClr val="0000ff"/>
                          </a:solidFill>
                          <a:latin typeface="Arial Narrow"/>
                          <a:ea typeface="Arial Narrow"/>
                        </a:rPr>
                        <a:t>0</a:t>
                      </a: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 in x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0"/>
                        </a:spcBef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Evaluates to </a:t>
                      </a:r>
                      <a:r>
                        <a:rPr b="1" lang="en-US" sz="2000" spc="-1" strike="noStrike">
                          <a:solidFill>
                            <a:srgbClr val="0000ff"/>
                          </a:solidFill>
                          <a:latin typeface="Arial Narrow"/>
                          <a:ea typeface="Arial Narrow"/>
                        </a:rPr>
                        <a:t>0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7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Increment (++) and Decrement (--) Operators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274" name="CustomShape 2"/>
          <p:cNvSpPr/>
          <p:nvPr/>
        </p:nvSpPr>
        <p:spPr>
          <a:xfrm>
            <a:off x="662040" y="1314360"/>
            <a:ext cx="10522440" cy="4960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12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Both of these are unary operators; they operate on a single operand.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2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increment operator causes its operand to be increased by 1.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2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Example: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a++, ++count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20000"/>
              </a:lnSpc>
              <a:spcBef>
                <a:spcPts val="1599"/>
              </a:spcBef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decrement operator causes its operand to be decreased by 1.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2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Example: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i--, --distance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75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31B9D1A4-1A38-49CD-B3C7-E7DDCD451BD1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19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CustomShape 1"/>
          <p:cNvSpPr/>
          <p:nvPr/>
        </p:nvSpPr>
        <p:spPr>
          <a:xfrm>
            <a:off x="420120" y="320040"/>
            <a:ext cx="9710640" cy="779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3320" rIns="103320" tIns="51840" bIns="5184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600" spc="-1" strike="noStrike">
                <a:solidFill>
                  <a:srgbClr val="d1282e"/>
                </a:solidFill>
                <a:latin typeface="Arial Narrow"/>
                <a:ea typeface="Arial Narrow"/>
              </a:rPr>
              <a:t>Data Types in C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184" name="CustomShape 2"/>
          <p:cNvSpPr/>
          <p:nvPr/>
        </p:nvSpPr>
        <p:spPr>
          <a:xfrm>
            <a:off x="585720" y="1456200"/>
            <a:ext cx="6552360" cy="5424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3320" rIns="103320" tIns="51840" bIns="51840">
            <a:noAutofit/>
          </a:bodyPr>
          <a:p>
            <a:pPr marL="565920" indent="-565200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int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::  integer quantity</a:t>
            </a:r>
            <a:endParaRPr b="0" lang="en-US" sz="2000" spc="-1" strike="noStrike">
              <a:latin typeface="Arial"/>
            </a:endParaRPr>
          </a:p>
          <a:p>
            <a:pPr marL="1037160" indent="-47088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Typically occupies 4 bytes (32 bits) in memory.</a:t>
            </a: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913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char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::  single character</a:t>
            </a:r>
            <a:endParaRPr b="0" lang="en-US" sz="2000" spc="-1" strike="noStrike">
              <a:latin typeface="Arial"/>
            </a:endParaRPr>
          </a:p>
          <a:p>
            <a:pPr marL="1037160" indent="-47088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Typically occupies 1 byte (8 bits) in memory.</a:t>
            </a: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913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float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::  floating-point number (a number with a decimal point)</a:t>
            </a:r>
            <a:endParaRPr b="0" lang="en-US" sz="2000" spc="-1" strike="noStrike">
              <a:latin typeface="Arial"/>
            </a:endParaRPr>
          </a:p>
          <a:p>
            <a:pPr marL="1037160" indent="-47088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Typically occupies 4 bytes (32 bits) in memory.</a:t>
            </a: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913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65920" indent="-565200">
              <a:lnSpc>
                <a:spcPct val="100000"/>
              </a:lnSpc>
              <a:spcBef>
                <a:spcPts val="1587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993300"/>
                </a:solidFill>
                <a:latin typeface="Arial Narrow"/>
                <a:ea typeface="Arial Narrow"/>
              </a:rPr>
              <a:t>double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::  double-precision floating-point number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85" name="CustomShape 3"/>
          <p:cNvSpPr/>
          <p:nvPr/>
        </p:nvSpPr>
        <p:spPr>
          <a:xfrm>
            <a:off x="7900920" y="1847880"/>
            <a:ext cx="3975120" cy="390060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9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Arial Narrow"/>
                <a:ea typeface="Arial Narrow"/>
              </a:rPr>
              <a:t>Some of the basic data types can be augmented by using certain data type qualifiers: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1035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short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long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signed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unsigned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9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90000"/>
              </a:lnSpc>
              <a:spcBef>
                <a:spcPts val="1035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Arial Narrow"/>
                <a:ea typeface="Arial Narrow"/>
              </a:rPr>
              <a:t>Typical examples: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1035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short int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long int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unsigned int</a:t>
            </a:r>
            <a:endParaRPr b="0" lang="en-US" sz="18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360"/>
              </a:spcBef>
              <a:buClr>
                <a:srgbClr val="d1282e"/>
              </a:buClr>
              <a:buFont typeface="Arial Narrow"/>
              <a:buChar char="•"/>
              <a:tabLst>
                <a:tab algn="l" pos="0"/>
              </a:tabLst>
            </a:pPr>
            <a:r>
              <a:rPr b="1" lang="en-US" sz="1800" spc="-1" strike="noStrike">
                <a:solidFill>
                  <a:srgbClr val="002060"/>
                </a:solidFill>
                <a:latin typeface="Arial Narrow"/>
                <a:ea typeface="Arial Narrow"/>
              </a:rPr>
              <a:t>unsigned char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86" name="CustomShape 4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3B02D0E-C5EF-418D-9332-C99205120325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Pre-increment versus Post-increment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77" name="CustomShape 2"/>
          <p:cNvSpPr/>
          <p:nvPr/>
        </p:nvSpPr>
        <p:spPr>
          <a:xfrm>
            <a:off x="485640" y="1440360"/>
            <a:ext cx="5280840" cy="4960080"/>
          </a:xfrm>
          <a:prstGeom prst="rect">
            <a:avLst/>
          </a:prstGeom>
          <a:solidFill>
            <a:srgbClr val="e9e9ed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 written before the operand (++i, --i))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Called pre-increment operator.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Operator will be altered in value </a:t>
            </a:r>
            <a:r>
              <a:rPr b="1" i="1" lang="en-US" sz="2000" spc="-1" strike="noStrike">
                <a:solidFill>
                  <a:srgbClr val="a50021"/>
                </a:solidFill>
                <a:latin typeface="Arial Narrow"/>
                <a:ea typeface="Arial Narrow"/>
              </a:rPr>
              <a:t>before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it is utilized for its intended purpose in the statement.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Operator written after the operand (i++, i--)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Called post-increment operator.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Operator will be altered in value </a:t>
            </a:r>
            <a:r>
              <a:rPr b="1" i="1" lang="en-US" sz="2000" spc="-1" strike="noStrike">
                <a:solidFill>
                  <a:srgbClr val="a50021"/>
                </a:solidFill>
                <a:latin typeface="Arial Narrow"/>
                <a:ea typeface="Arial Narrow"/>
              </a:rPr>
              <a:t>after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it is utilized for its intended purpose in the statement.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78" name="CustomShape 3"/>
          <p:cNvSpPr/>
          <p:nvPr/>
        </p:nvSpPr>
        <p:spPr>
          <a:xfrm>
            <a:off x="6529320" y="1440360"/>
            <a:ext cx="5280840" cy="3851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 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 u="sng">
                <a:solidFill>
                  <a:srgbClr val="000000"/>
                </a:solidFill>
                <a:uFillTx/>
                <a:latin typeface="Arial Narrow"/>
                <a:ea typeface="Arial Narrow"/>
              </a:rPr>
              <a:t>Initial values ::  a = 10;  b = 20;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= 50 + ++a;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= 11, x = 61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= 50 + a++;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= 60, a = 11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= a++ + --b;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b = 19, x = 29, a = 11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x = a++ – ++a;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??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79" name="CustomShape 4"/>
          <p:cNvSpPr/>
          <p:nvPr/>
        </p:nvSpPr>
        <p:spPr>
          <a:xfrm>
            <a:off x="6529320" y="4667400"/>
            <a:ext cx="5822280" cy="1154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i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Called </a:t>
            </a:r>
            <a:r>
              <a:rPr b="1" i="1" lang="en-US" sz="2000" spc="-1" strike="noStrike">
                <a:solidFill>
                  <a:srgbClr val="a50021"/>
                </a:solidFill>
                <a:latin typeface="Arial Narrow"/>
                <a:ea typeface="Arial Narrow"/>
              </a:rPr>
              <a:t>side effects</a:t>
            </a:r>
            <a:r>
              <a:rPr b="1" i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:: while calculating some values, something else get changed.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i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Best to avoid such complicated statements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80" name="CustomShape 5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0E3D6311-4D96-40AD-BDC0-6E1CC15ED820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20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Relational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82" name="CustomShape 2"/>
          <p:cNvSpPr/>
          <p:nvPr/>
        </p:nvSpPr>
        <p:spPr>
          <a:xfrm>
            <a:off x="630000" y="112032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Used to compare two quantities.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83" name="CustomShape 3"/>
          <p:cNvSpPr/>
          <p:nvPr/>
        </p:nvSpPr>
        <p:spPr>
          <a:xfrm>
            <a:off x="814320" y="2235240"/>
            <a:ext cx="3885480" cy="257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&lt;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less than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&gt;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greater than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&lt;=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less than or equal to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&gt;=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greater than or equal to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==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equal to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!=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not equal to 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84" name="CustomShape 4"/>
          <p:cNvSpPr/>
          <p:nvPr/>
        </p:nvSpPr>
        <p:spPr>
          <a:xfrm>
            <a:off x="5234040" y="1136520"/>
            <a:ext cx="6465600" cy="4825080"/>
          </a:xfrm>
          <a:prstGeom prst="rect">
            <a:avLst/>
          </a:prstGeom>
          <a:solidFill>
            <a:srgbClr val="fff3ca"/>
          </a:solidFill>
          <a:ln w="936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514440" indent="-205200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10 &gt; 20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is false, so value is 0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25 &lt; 35.5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is true, so value is non-zero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12 &gt; (7 + 5)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is false, so value is 0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32 != 21             is true, so value is non-zero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Note: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The value corresponding to TRUE can be any non-zero value, not necessarily 1; FALSE is 0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When arithmetic expressions are used on either side of a relational operator, the arithmetic expressions will be evaluated first and then the results compared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a + b &gt; c – d    is the same as   (a + b) &gt; (c – d)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85" name="CustomShape 5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CF361FA-1D6A-47B1-863F-A99FB5C35618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21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Logical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87" name="CustomShape 2"/>
          <p:cNvSpPr/>
          <p:nvPr/>
        </p:nvSpPr>
        <p:spPr>
          <a:xfrm>
            <a:off x="773640" y="1238400"/>
            <a:ext cx="483192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There are three logical operators in C (also called logical connectives).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!       :  Unary negation (NOT)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&amp;&amp;   :  Logical AND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| |     :  Logical OR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What do these operators do?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They act upon operands that are themselves logical expressions.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individual logical expressions get combined into more complex conditions that are true or false.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88" name="CustomShape 3"/>
          <p:cNvSpPr/>
          <p:nvPr/>
        </p:nvSpPr>
        <p:spPr>
          <a:xfrm>
            <a:off x="6910560" y="1619280"/>
            <a:ext cx="4831920" cy="2742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Unary negation operator (!)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Single operand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Value is 0 if operand is non-zero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Value is 1 if operand is 0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Example:   ! (grade == ‘A’)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289" name="CustomShape 4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2850795C-7677-47F1-936F-2E2998D08076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Logical Operators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91" name="CustomShape 2"/>
          <p:cNvSpPr/>
          <p:nvPr/>
        </p:nvSpPr>
        <p:spPr>
          <a:xfrm>
            <a:off x="867240" y="1238400"/>
            <a:ext cx="483192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There are three logical operators in C (also called logical connectives).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   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!       :  Unary negation (NOT)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&amp;&amp;   :  Logical AND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73763"/>
                </a:solidFill>
                <a:latin typeface="Arial Narrow"/>
                <a:ea typeface="Arial Narrow"/>
              </a:rPr>
              <a:t>| |     :  Logical OR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What do these operators do?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They act upon operands that are themselves logical expressions.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individual logical expressions get combined into more complex conditions that are true or false.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92" name="CustomShape 3"/>
          <p:cNvSpPr/>
          <p:nvPr/>
        </p:nvSpPr>
        <p:spPr>
          <a:xfrm>
            <a:off x="6910560" y="1619280"/>
            <a:ext cx="4831920" cy="2174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lvl="1" marL="514440" indent="-205200">
              <a:lnSpc>
                <a:spcPct val="100000"/>
              </a:lnSpc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Logical AND</a:t>
            </a:r>
            <a:endParaRPr b="0" lang="en-US" sz="2000" spc="-1" strike="noStrike">
              <a:latin typeface="Arial"/>
            </a:endParaRPr>
          </a:p>
          <a:p>
            <a:pPr lvl="2" marL="1285920" indent="-25632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Result is true if both the operands are true.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Logical OR</a:t>
            </a:r>
            <a:endParaRPr b="0" lang="en-US" sz="2000" spc="-1" strike="noStrike">
              <a:latin typeface="Arial"/>
            </a:endParaRPr>
          </a:p>
          <a:p>
            <a:pPr lvl="2" marL="1285920" indent="-25632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Result is true if at least one of the operands are true.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graphicFrame>
        <p:nvGraphicFramePr>
          <p:cNvPr id="293" name="Table 4"/>
          <p:cNvGraphicFramePr/>
          <p:nvPr/>
        </p:nvGraphicFramePr>
        <p:xfrm>
          <a:off x="6774120" y="4112640"/>
          <a:ext cx="5104080" cy="2399400"/>
        </p:xfrm>
        <a:graphic>
          <a:graphicData uri="http://schemas.openxmlformats.org/drawingml/2006/table">
            <a:tbl>
              <a:tblPr/>
              <a:tblGrid>
                <a:gridCol w="1218240"/>
                <a:gridCol w="1143000"/>
                <a:gridCol w="1371600"/>
                <a:gridCol w="1371600"/>
              </a:tblGrid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993300"/>
                          </a:solidFill>
                          <a:latin typeface="Arial Narrow"/>
                          <a:ea typeface="Arial Narrow"/>
                        </a:rPr>
                        <a:t>X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993300"/>
                          </a:solidFill>
                          <a:latin typeface="Arial Narrow"/>
                          <a:ea typeface="Arial Narrow"/>
                        </a:rPr>
                        <a:t>Y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993300"/>
                          </a:solidFill>
                          <a:latin typeface="Arial Narrow"/>
                          <a:ea typeface="Arial Narrow"/>
                        </a:rPr>
                        <a:t>X  &amp;&amp;  Y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993300"/>
                          </a:solidFill>
                          <a:latin typeface="Arial Narrow"/>
                          <a:ea typeface="Arial Narrow"/>
                        </a:rPr>
                        <a:t>X  | |  Y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FALSE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8024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252595"/>
                          </a:solidFill>
                          <a:latin typeface="Arial Narrow"/>
                          <a:ea typeface="Arial Narrow"/>
                        </a:rPr>
                        <a:t>TRUE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94" name="CustomShape 5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BBF191C-80BF-44D2-857E-D2917BD34193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23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CustomShape 1"/>
          <p:cNvSpPr/>
          <p:nvPr/>
        </p:nvSpPr>
        <p:spPr>
          <a:xfrm>
            <a:off x="525240" y="13068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6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Examples of Logical Expressions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296" name="CustomShape 2"/>
          <p:cNvSpPr/>
          <p:nvPr/>
        </p:nvSpPr>
        <p:spPr>
          <a:xfrm>
            <a:off x="630000" y="1120320"/>
            <a:ext cx="11550600" cy="514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89000"/>
          </a:bodyPr>
          <a:p>
            <a:pPr>
              <a:lnSpc>
                <a:spcPct val="13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(count &lt;= 100)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((math+phys+chem)/3 &gt;= 60)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((sex == ‘M’) &amp;&amp; (age &gt;= 21))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((marks &gt;= 80) &amp;&amp; (marks &lt; 90))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((balance &gt; 5000) | | (no_of_trans &gt; 25))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(! (grade == ‘A’))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Suppose we wish to express that </a:t>
            </a:r>
            <a:r>
              <a:rPr b="1" i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a should not have the value of 2 or 3.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Does the following expression capture this requirement?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(( a != 2) || ( a != 3))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– No.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 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3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latin typeface="Arial Narrow"/>
                <a:ea typeface="Arial Narrow"/>
              </a:rPr>
              <a:t>Correct is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 !(( a == 2) || ( a == 3)) </a:t>
            </a:r>
            <a:r>
              <a:rPr b="1" lang="en-US" sz="2000" spc="-1" strike="noStrike">
                <a:latin typeface="Arial Narrow"/>
                <a:ea typeface="Arial Narrow"/>
              </a:rPr>
              <a:t>which is same as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(( a != 2) &amp;&amp; ( a != 3))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97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BE02010-32F0-4FAE-BF00-976AFA646298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24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AND and OR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99" name="CustomShape 2"/>
          <p:cNvSpPr/>
          <p:nvPr/>
        </p:nvSpPr>
        <p:spPr>
          <a:xfrm>
            <a:off x="1042920" y="2194560"/>
            <a:ext cx="10908000" cy="406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8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&lt;stdio.h&gt;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 () 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scanf(“%d%d”, &amp;i, &amp;j);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 “%d AND %d = %d, %d OR %d=%d\n”, i, j, i&amp;&amp;j, i, j, i||j ) 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675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8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</p:txBody>
      </p:sp>
      <p:sp>
        <p:nvSpPr>
          <p:cNvPr id="300" name="CustomShape 3"/>
          <p:cNvSpPr/>
          <p:nvPr/>
        </p:nvSpPr>
        <p:spPr>
          <a:xfrm>
            <a:off x="6993360" y="2366640"/>
            <a:ext cx="3628440" cy="700200"/>
          </a:xfrm>
          <a:prstGeom prst="rect">
            <a:avLst/>
          </a:prstGeom>
          <a:solidFill>
            <a:schemeClr val="dk1"/>
          </a:solidFill>
          <a:ln w="25560">
            <a:solidFill>
              <a:srgbClr val="ff000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2000" spc="-1" strike="noStrike">
                <a:solidFill>
                  <a:srgbClr val="ffffff"/>
                </a:solidFill>
                <a:latin typeface="Arial"/>
                <a:ea typeface="Arial"/>
              </a:rPr>
              <a:t>3 0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2000" spc="-1" strike="noStrike">
                <a:solidFill>
                  <a:srgbClr val="ffffff"/>
                </a:solidFill>
                <a:latin typeface="Arial"/>
                <a:ea typeface="Arial"/>
              </a:rPr>
              <a:t>3 AND 0 = 0, 3 OR 0 = 1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301" name="CustomShape 4"/>
          <p:cNvSpPr/>
          <p:nvPr/>
        </p:nvSpPr>
        <p:spPr>
          <a:xfrm>
            <a:off x="7016400" y="1928880"/>
            <a:ext cx="1015560" cy="348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Arial Narrow"/>
                <a:ea typeface="Arial Narrow"/>
              </a:rPr>
              <a:t>Output</a:t>
            </a:r>
            <a:endParaRPr b="0" lang="en-US" sz="2290" spc="-1" strike="noStrike">
              <a:latin typeface="Arial"/>
            </a:endParaRPr>
          </a:p>
        </p:txBody>
      </p:sp>
      <p:sp>
        <p:nvSpPr>
          <p:cNvPr id="302" name="CustomShape 5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BFF6EFB7-8A7F-4DC8-933C-C86F1CF0B5A5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CustomShape 1"/>
          <p:cNvSpPr/>
          <p:nvPr/>
        </p:nvSpPr>
        <p:spPr>
          <a:xfrm>
            <a:off x="662040" y="203400"/>
            <a:ext cx="3823560" cy="1276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d1282e"/>
                </a:solidFill>
                <a:latin typeface="Arial Narrow"/>
                <a:ea typeface="Arial Narrow"/>
              </a:rPr>
              <a:t>Precedence among different operators (there are many other operators in C, some of which we will see later)</a:t>
            </a:r>
            <a:endParaRPr b="0" lang="en-US" sz="2000" spc="-1" strike="noStrike">
              <a:latin typeface="Arial"/>
            </a:endParaRPr>
          </a:p>
        </p:txBody>
      </p:sp>
      <p:graphicFrame>
        <p:nvGraphicFramePr>
          <p:cNvPr id="304" name="Table 2"/>
          <p:cNvGraphicFramePr/>
          <p:nvPr/>
        </p:nvGraphicFramePr>
        <p:xfrm>
          <a:off x="5150160" y="739440"/>
          <a:ext cx="5929560" cy="5721120"/>
        </p:xfrm>
        <a:graphic>
          <a:graphicData uri="http://schemas.openxmlformats.org/drawingml/2006/table">
            <a:tbl>
              <a:tblPr/>
              <a:tblGrid>
                <a:gridCol w="2093760"/>
                <a:gridCol w="1806480"/>
                <a:gridCol w="2029680"/>
              </a:tblGrid>
              <a:tr h="41544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Operator Class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Operators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Associativity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</a:tr>
              <a:tr h="53604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Unary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postfix ++, --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70164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Unary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prefix ++, --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─    </a:t>
                      </a: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!   &amp;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Right to Left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4568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*  /  %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4568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+  ─ 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99072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&lt;   &lt;=  &gt;  &gt;=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9392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==   !=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9536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&amp;&amp;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9536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Binary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||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Left to Right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70164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Assignment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=   +=   ─ = </a:t>
                      </a:r>
                      <a:endParaRPr b="0" lang="en-US" sz="20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*=   /=    %=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0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Right to Left</a:t>
                      </a:r>
                      <a:endParaRPr b="0" lang="en-US" sz="20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305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780DCBB-AE2F-478F-8B23-3F3576CB8BC3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Expression Evaluation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307" name="CustomShape 2"/>
          <p:cNvSpPr/>
          <p:nvPr/>
        </p:nvSpPr>
        <p:spPr>
          <a:xfrm>
            <a:off x="662040" y="1162080"/>
            <a:ext cx="11505600" cy="2818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An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assignment expression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evaluates to a value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Value of an assignment expression is the value assigned to the l-value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Example: value of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a = 3 is 3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b = 2*4 – 6 is 2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 = 2*u + 3*v – w is whatever the arithmetic expression 2*u + 3*v – w  evaluates to given the current values stored in variables u, v, w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308" name="CustomShape 3"/>
          <p:cNvSpPr/>
          <p:nvPr/>
        </p:nvSpPr>
        <p:spPr>
          <a:xfrm>
            <a:off x="684720" y="4089240"/>
            <a:ext cx="10362600" cy="3112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rmAutofit/>
          </a:bodyPr>
          <a:p>
            <a:pPr>
              <a:lnSpc>
                <a:spcPct val="9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Consider a = b = c = 5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Three assignment operators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Rightmost assignment expression is c=5, evaluates to value 5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Now you have a = b = 5 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Rightmost assignment expression is b=5, evaluates to value 5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Now you have a = 5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Evaluates to value 5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So all three variables store 5, the final value the assignment expression evaluates to is 5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309" name="CustomShape 4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DCEEF99-016B-4FD6-B62D-2A6704E06805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CustomShape 1"/>
          <p:cNvSpPr/>
          <p:nvPr/>
        </p:nvSpPr>
        <p:spPr>
          <a:xfrm>
            <a:off x="1424160" y="1924200"/>
            <a:ext cx="8781840" cy="4190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more non-trivial example: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a = 3 &amp;&amp; (b = 4)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b = 4 is an assignment expression, evaluates to 4 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&amp;&amp; has higher precedence than =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3 &amp;&amp; (b = 4) evaluates to true as both operands of &amp;&amp; are non-0, so final value of the logical expression is true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a = 3 &amp;&amp; (b = 4) is an assignment expression, evaluates to 1 (true)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Note that changing to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b = 0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would have made the final value 0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311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311B27B-DA3B-4115-AC0E-7AFB49521F00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28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7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Statements and Blocks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313" name="CustomShape 2"/>
          <p:cNvSpPr/>
          <p:nvPr/>
        </p:nvSpPr>
        <p:spPr>
          <a:xfrm>
            <a:off x="630000" y="1467000"/>
            <a:ext cx="11550600" cy="5409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9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An expression followed by a semicolon becomes a statement.</a:t>
            </a:r>
            <a:endParaRPr b="0" lang="en-US" sz="20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x = 5;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i++;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printf (“The sum is %d\n”, sum”) 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9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Braces { and } are used to group declarations and statements together into a compound statement, or block.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endParaRPr b="0" lang="en-US" sz="2000" spc="-1" strike="noStrike">
              <a:latin typeface="Arial"/>
            </a:endParaRPr>
          </a:p>
          <a:p>
            <a:pPr marL="1285920" indent="-256320">
              <a:lnSpc>
                <a:spcPct val="100000"/>
              </a:lnSpc>
              <a:spcBef>
                <a:spcPts val="1199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{</a:t>
            </a:r>
            <a:br/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     sum = sum + count;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count++;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printf (“sum = %d\n”, sum) ;</a:t>
            </a:r>
            <a:endParaRPr b="0" lang="en-US" sz="1800" spc="-1" strike="noStrike">
              <a:latin typeface="Arial"/>
            </a:endParaRPr>
          </a:p>
          <a:p>
            <a:pPr marL="1285920" indent="-256320">
              <a:lnSpc>
                <a:spcPct val="100000"/>
              </a:lnSpc>
              <a:spcBef>
                <a:spcPts val="601"/>
              </a:spcBef>
              <a:spcAft>
                <a:spcPts val="601"/>
              </a:spcAft>
              <a:tabLst>
                <a:tab algn="l" pos="0"/>
              </a:tabLst>
            </a:pP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3366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14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A08A3CFF-8C90-4708-8645-98226606A117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29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CustomShape 1"/>
          <p:cNvSpPr/>
          <p:nvPr/>
        </p:nvSpPr>
        <p:spPr>
          <a:xfrm>
            <a:off x="525240" y="41436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Constants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188" name="CustomShape 2"/>
          <p:cNvSpPr/>
          <p:nvPr/>
        </p:nvSpPr>
        <p:spPr>
          <a:xfrm>
            <a:off x="4515480" y="1680120"/>
            <a:ext cx="3571920" cy="71928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Constants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89" name="CustomShape 3"/>
          <p:cNvSpPr/>
          <p:nvPr/>
        </p:nvSpPr>
        <p:spPr>
          <a:xfrm>
            <a:off x="1575360" y="3200400"/>
            <a:ext cx="3571920" cy="87948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Numeric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Constants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0" name="CustomShape 4"/>
          <p:cNvSpPr/>
          <p:nvPr/>
        </p:nvSpPr>
        <p:spPr>
          <a:xfrm>
            <a:off x="6930720" y="3200400"/>
            <a:ext cx="3571920" cy="87948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 anchor="ctr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Character</a:t>
            </a:r>
            <a:endParaRPr b="0" lang="en-US" sz="2000" spc="-1" strike="noStrike">
              <a:latin typeface="Arial"/>
            </a:endParaRPr>
          </a:p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Constants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1" name="CustomShape 5"/>
          <p:cNvSpPr/>
          <p:nvPr/>
        </p:nvSpPr>
        <p:spPr>
          <a:xfrm>
            <a:off x="9976320" y="4880520"/>
            <a:ext cx="1469520" cy="41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string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2" name="CustomShape 6"/>
          <p:cNvSpPr/>
          <p:nvPr/>
        </p:nvSpPr>
        <p:spPr>
          <a:xfrm>
            <a:off x="5919840" y="4880520"/>
            <a:ext cx="2834640" cy="41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single character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3" name="CustomShape 7"/>
          <p:cNvSpPr/>
          <p:nvPr/>
        </p:nvSpPr>
        <p:spPr>
          <a:xfrm>
            <a:off x="3846600" y="4893480"/>
            <a:ext cx="2834640" cy="41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floating-point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4" name="CustomShape 8"/>
          <p:cNvSpPr/>
          <p:nvPr/>
        </p:nvSpPr>
        <p:spPr>
          <a:xfrm>
            <a:off x="630000" y="4880520"/>
            <a:ext cx="2204640" cy="41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integer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5" name="CustomShape 9"/>
          <p:cNvSpPr/>
          <p:nvPr/>
        </p:nvSpPr>
        <p:spPr>
          <a:xfrm flipH="1" rot="10800000">
            <a:off x="3360240" y="2400840"/>
            <a:ext cx="1889640" cy="7995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head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196" name="CustomShape 10"/>
          <p:cNvSpPr/>
          <p:nvPr/>
        </p:nvSpPr>
        <p:spPr>
          <a:xfrm rot="10800000">
            <a:off x="7351560" y="2400120"/>
            <a:ext cx="1364400" cy="7995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head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197" name="CustomShape 11"/>
          <p:cNvSpPr/>
          <p:nvPr/>
        </p:nvSpPr>
        <p:spPr>
          <a:xfrm flipH="1">
            <a:off x="1364400" y="4080600"/>
            <a:ext cx="944280" cy="8794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tail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198" name="CustomShape 12"/>
          <p:cNvSpPr/>
          <p:nvPr/>
        </p:nvSpPr>
        <p:spPr>
          <a:xfrm>
            <a:off x="4410720" y="4080600"/>
            <a:ext cx="419400" cy="8794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tail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199" name="CustomShape 13"/>
          <p:cNvSpPr/>
          <p:nvPr/>
        </p:nvSpPr>
        <p:spPr>
          <a:xfrm flipH="1">
            <a:off x="7140240" y="4080600"/>
            <a:ext cx="419400" cy="8794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tail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200" name="CustomShape 14"/>
          <p:cNvSpPr/>
          <p:nvPr/>
        </p:nvSpPr>
        <p:spPr>
          <a:xfrm>
            <a:off x="9766080" y="4080600"/>
            <a:ext cx="734400" cy="8794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000080"/>
            </a:solidFill>
            <a:round/>
            <a:tailEnd len="sm" type="arrow" w="sm"/>
          </a:ln>
        </p:spPr>
        <p:style>
          <a:lnRef idx="0"/>
          <a:fillRef idx="0"/>
          <a:effectRef idx="0"/>
          <a:fontRef idx="minor"/>
        </p:style>
      </p:sp>
      <p:sp>
        <p:nvSpPr>
          <p:cNvPr id="201" name="CustomShape 15"/>
          <p:cNvSpPr/>
          <p:nvPr/>
        </p:nvSpPr>
        <p:spPr>
          <a:xfrm>
            <a:off x="1728720" y="6162840"/>
            <a:ext cx="9243720" cy="41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We have studied integer, floating-point, and single character constants earlier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02" name="CustomShape 16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976F80D3-1A25-41A2-90E9-7F94B6C57A05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&lt;number&gt;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9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809" spc="-1" strike="noStrike">
                <a:solidFill>
                  <a:srgbClr val="d1282e"/>
                </a:solidFill>
                <a:latin typeface="Arial Narrow"/>
                <a:ea typeface="Arial Narrow"/>
              </a:rPr>
              <a:t>Doing More Complex Mathematical Operations</a:t>
            </a:r>
            <a:endParaRPr b="0" lang="en-US" sz="3809" spc="-1" strike="noStrike">
              <a:latin typeface="Arial"/>
            </a:endParaRPr>
          </a:p>
        </p:txBody>
      </p:sp>
      <p:sp>
        <p:nvSpPr>
          <p:cNvPr id="316" name="CustomShape 2"/>
          <p:cNvSpPr/>
          <p:nvPr/>
        </p:nvSpPr>
        <p:spPr>
          <a:xfrm>
            <a:off x="738360" y="1467000"/>
            <a:ext cx="9448200" cy="5485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9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 provides some mathematical functions to use in the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math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library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Can be used to perform common mathematical calculations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Two steps needed: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(1) Must include a special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header file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#include &lt;math.h&gt;</a:t>
            </a:r>
            <a:endParaRPr b="0" lang="en-US" sz="2000" spc="-1" strike="noStrike">
              <a:latin typeface="Arial"/>
            </a:endParaRPr>
          </a:p>
          <a:p>
            <a:pPr marL="51444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(2) Must tell the compiler to link the </a:t>
            </a: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math library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: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gcc &lt;program name&gt; –lm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9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printf ("%f", sqrt(900.0));</a:t>
            </a: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 </a:t>
            </a:r>
            <a:endParaRPr b="0" lang="en-US" sz="2000" spc="-1" strike="noStrike">
              <a:latin typeface="Arial"/>
            </a:endParaRPr>
          </a:p>
          <a:p>
            <a:pPr lvl="2" marL="1285920" indent="-256320">
              <a:lnSpc>
                <a:spcPct val="90000"/>
              </a:lnSpc>
              <a:spcBef>
                <a:spcPts val="1001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Calls function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sqrt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, which returns the square root of its argument</a:t>
            </a:r>
            <a:endParaRPr b="0" lang="en-US" sz="2000" spc="-1" strike="noStrike">
              <a:latin typeface="Arial"/>
            </a:endParaRPr>
          </a:p>
          <a:p>
            <a:pPr marL="343080" indent="-21528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Return values of math functions are of type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Arguments may be constants, variables, or expressions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317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32B0629E-1900-42E1-9334-CD02CE7DE9B4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30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Math Library Functions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319" name="CustomShape 2"/>
          <p:cNvSpPr/>
          <p:nvPr/>
        </p:nvSpPr>
        <p:spPr>
          <a:xfrm>
            <a:off x="1042920" y="1542960"/>
            <a:ext cx="9039960" cy="5360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514440" indent="-205200">
              <a:lnSpc>
                <a:spcPct val="12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acos(double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arc cosine of x.  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asin(double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arc sine of 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atan(double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arc tangent of x.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atan2(double y, 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arc tangent of y/x.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cos(double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cosine of angle in radians.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cosh(double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the hyperbolic cosine of x.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sin(double x)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           – Compute sine of angle in radians.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sinh(double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the hyperbolic sine of 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tan(double x)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       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tangent of angle in radians.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tanh(double x)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      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the hyperbolic tangent of x. </a:t>
            </a:r>
            <a:endParaRPr b="0" lang="en-US" sz="2000" spc="-1" strike="noStrike">
              <a:latin typeface="Arial"/>
            </a:endParaRPr>
          </a:p>
          <a:p>
            <a:pPr marL="514440" indent="-205200" algn="r">
              <a:lnSpc>
                <a:spcPct val="12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 algn="r">
              <a:lnSpc>
                <a:spcPct val="120000"/>
              </a:lnSpc>
              <a:spcBef>
                <a:spcPts val="1236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320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F43C4225-6872-452A-9DE8-5F1E1C35A66F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31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Math Library Functions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322" name="CustomShape 2"/>
          <p:cNvSpPr/>
          <p:nvPr/>
        </p:nvSpPr>
        <p:spPr>
          <a:xfrm>
            <a:off x="1042920" y="1542960"/>
            <a:ext cx="9279720" cy="4318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ceil(double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Get smallest integral value that exceeds x.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floor(double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Get largest integral value less than 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exp(double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exponential of x.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fabs 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absolute value of x.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log(double x)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log to the base e of 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log10 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log to the base 10 of x.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pow (double x, double y)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– Compute x raised to the power y.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4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sqrt(double x)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– Compute the square root of x.</a:t>
            </a:r>
            <a:endParaRPr b="0" lang="en-US" sz="2000" spc="-1" strike="noStrike">
              <a:latin typeface="Arial"/>
            </a:endParaRPr>
          </a:p>
          <a:p>
            <a:pPr marL="514440" indent="-205200" algn="r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 algn="r">
              <a:lnSpc>
                <a:spcPct val="100000"/>
              </a:lnSpc>
              <a:spcBef>
                <a:spcPts val="1236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323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3EA022F-E37D-4F67-8C59-F16274920344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 Black"/>
              </a:rPr>
              <a:t>32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430" spc="-1" strike="noStrike">
                <a:solidFill>
                  <a:srgbClr val="d1282e"/>
                </a:solidFill>
                <a:latin typeface="Arial Narrow"/>
                <a:ea typeface="Arial Narrow"/>
              </a:rPr>
              <a:t>Computing distance between two points</a:t>
            </a:r>
            <a:endParaRPr b="0" lang="en-US" sz="3430" spc="-1" strike="noStrike">
              <a:latin typeface="Arial"/>
            </a:endParaRPr>
          </a:p>
        </p:txBody>
      </p:sp>
      <p:sp>
        <p:nvSpPr>
          <p:cNvPr id="325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3904CE30-D6DA-45B9-9233-FA106B7FA014}" type="slidenum">
              <a:rPr b="1" lang="en-US" sz="2300" spc="-1" strike="noStrike">
                <a:solidFill>
                  <a:srgbClr val="000000"/>
                </a:solidFill>
                <a:latin typeface="Arial Black"/>
                <a:ea typeface="Arial Black"/>
              </a:rPr>
              <a:t>33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326" name="CustomShape 3"/>
          <p:cNvSpPr/>
          <p:nvPr/>
        </p:nvSpPr>
        <p:spPr>
          <a:xfrm>
            <a:off x="890640" y="1242000"/>
            <a:ext cx="8641800" cy="5482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&lt;stdio.h&gt;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c00000"/>
                </a:solidFill>
                <a:latin typeface="Courier New"/>
                <a:ea typeface="Courier New"/>
              </a:rPr>
              <a:t>#include &lt;math.h&gt;</a:t>
            </a:r>
            <a:br/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</a:t>
            </a:r>
            <a:br/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x1, y1, x2, y2;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c00000"/>
                </a:solidFill>
                <a:latin typeface="Courier New"/>
                <a:ea typeface="Courier New"/>
              </a:rPr>
              <a:t>double dist;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printf(“Enter coordinates of first point: “);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scanf(“%d%d”, &amp;x1, &amp;y1);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printf(“Enter coordinates of second point: “);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scanf(“%d%d”, &amp;x2, &amp;y2);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c00000"/>
                </a:solidFill>
                <a:latin typeface="Courier New"/>
                <a:ea typeface="Courier New"/>
              </a:rPr>
              <a:t>dist = sqrt(pow(x1 – x2, 2) + pow(y1 – y2, 2));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printf(“Distance = </a:t>
            </a:r>
            <a:r>
              <a:rPr b="1" lang="en-US" sz="1600" spc="-1" strike="noStrike">
                <a:solidFill>
                  <a:srgbClr val="c00000"/>
                </a:solidFill>
                <a:latin typeface="Courier New"/>
                <a:ea typeface="Courier New"/>
              </a:rPr>
              <a:t>%lf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\n”, dist);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601"/>
              </a:spcBef>
              <a:tabLst>
                <a:tab algn="l" pos="0"/>
              </a:tabLst>
            </a:pP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br/>
            <a:r>
              <a:rPr b="1" lang="en-US" sz="16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636"/>
              </a:spcBef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</p:txBody>
      </p:sp>
      <p:sp>
        <p:nvSpPr>
          <p:cNvPr id="327" name="CustomShape 4"/>
          <p:cNvSpPr/>
          <p:nvPr/>
        </p:nvSpPr>
        <p:spPr>
          <a:xfrm>
            <a:off x="7684200" y="1430640"/>
            <a:ext cx="4534200" cy="962280"/>
          </a:xfrm>
          <a:prstGeom prst="rect">
            <a:avLst/>
          </a:prstGeom>
          <a:solidFill>
            <a:schemeClr val="dk1"/>
          </a:solidFill>
          <a:ln w="25560">
            <a:solidFill>
              <a:srgbClr val="ff000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1910" spc="-1" strike="noStrike">
                <a:solidFill>
                  <a:srgbClr val="f2f2f2"/>
                </a:solidFill>
                <a:latin typeface="Arial"/>
                <a:ea typeface="Arial"/>
              </a:rPr>
              <a:t>Enter coordinates of first point: 3  4</a:t>
            </a:r>
            <a:endParaRPr b="0" lang="en-US" sz="191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1910" spc="-1" strike="noStrike">
                <a:solidFill>
                  <a:srgbClr val="f2f2f2"/>
                </a:solidFill>
                <a:latin typeface="Arial"/>
                <a:ea typeface="Arial"/>
              </a:rPr>
              <a:t>Enter coordinates of second point: 2  7</a:t>
            </a:r>
            <a:endParaRPr b="0" lang="en-US" sz="191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1910" spc="-1" strike="noStrike">
                <a:solidFill>
                  <a:srgbClr val="f2f2f2"/>
                </a:solidFill>
                <a:latin typeface="Arial"/>
                <a:ea typeface="Arial"/>
              </a:rPr>
              <a:t>Distance = 3.162278</a:t>
            </a:r>
            <a:endParaRPr b="0" lang="en-US" sz="1910" spc="-1" strike="noStrike">
              <a:latin typeface="Arial"/>
            </a:endParaRPr>
          </a:p>
        </p:txBody>
      </p:sp>
      <p:sp>
        <p:nvSpPr>
          <p:cNvPr id="328" name="CustomShape 5"/>
          <p:cNvSpPr/>
          <p:nvPr/>
        </p:nvSpPr>
        <p:spPr>
          <a:xfrm>
            <a:off x="7711920" y="1015560"/>
            <a:ext cx="1015560" cy="348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Arial Narrow"/>
                <a:ea typeface="Arial Narrow"/>
              </a:rPr>
              <a:t>Output</a:t>
            </a:r>
            <a:endParaRPr b="0" lang="en-US" sz="229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Practice Problems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330" name="CustomShape 2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13935C1-699F-4A63-808B-86B2591C8D76}" type="slidenum">
              <a:rPr b="1" lang="en-US" sz="2300" spc="-1" strike="noStrike">
                <a:solidFill>
                  <a:srgbClr val="000000"/>
                </a:solidFill>
                <a:latin typeface="Arial Black"/>
                <a:ea typeface="Arial Black"/>
              </a:rPr>
              <a:t>34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331" name="CustomShape 3"/>
          <p:cNvSpPr/>
          <p:nvPr/>
        </p:nvSpPr>
        <p:spPr>
          <a:xfrm>
            <a:off x="508680" y="1847880"/>
            <a:ext cx="11760840" cy="5079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489960" indent="-489240">
              <a:lnSpc>
                <a:spcPct val="100000"/>
              </a:lnSpc>
              <a:buClr>
                <a:srgbClr val="000000"/>
              </a:buClr>
              <a:buFont typeface="Arial Black"/>
              <a:buAutoNum type="arabicPeriod"/>
            </a:pP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Read in three integers and print their average</a:t>
            </a:r>
            <a:endParaRPr b="0" lang="en-US" sz="1910" spc="-1" strike="noStrike">
              <a:latin typeface="Arial"/>
            </a:endParaRPr>
          </a:p>
          <a:p>
            <a:pPr marL="489960" indent="-489240">
              <a:lnSpc>
                <a:spcPct val="100000"/>
              </a:lnSpc>
              <a:spcBef>
                <a:spcPts val="1057"/>
              </a:spcBef>
              <a:buClr>
                <a:srgbClr val="000000"/>
              </a:buClr>
              <a:buFont typeface="Arial Black"/>
              <a:buAutoNum type="arabicPeriod"/>
            </a:pP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Read in four integers a, b, c, d. Compute and print the value of the expression</a:t>
            </a:r>
            <a:endParaRPr b="0" lang="en-US" sz="191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57"/>
              </a:spcBef>
              <a:tabLst>
                <a:tab algn="l" pos="0"/>
              </a:tabLst>
            </a:pP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a+b/c/d*10*5-b+20*d/c</a:t>
            </a:r>
            <a:endParaRPr b="0" lang="en-US" sz="191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57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910" spc="-1" strike="noStrike">
                <a:solidFill>
                  <a:srgbClr val="002060"/>
                </a:solidFill>
                <a:latin typeface="Arial Narrow"/>
                <a:ea typeface="Arial Narrow"/>
              </a:rPr>
              <a:t>Explain to yourself the value printed based on precedence of operators taught</a:t>
            </a:r>
            <a:endParaRPr b="0" lang="en-US" sz="191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38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910" spc="-1" strike="noStrike">
                <a:solidFill>
                  <a:srgbClr val="002060"/>
                </a:solidFill>
                <a:latin typeface="Arial Narrow"/>
                <a:ea typeface="Arial Narrow"/>
              </a:rPr>
              <a:t>Repeat by putting parentheses around different parts (you choose) and first do by hand what should be printed, and then run the program to verify if you got it right</a:t>
            </a:r>
            <a:endParaRPr b="0" lang="en-US" sz="191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38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1910" spc="-1" strike="noStrike">
                <a:solidFill>
                  <a:srgbClr val="002060"/>
                </a:solidFill>
                <a:latin typeface="Arial Narrow"/>
                <a:ea typeface="Arial Narrow"/>
              </a:rPr>
              <a:t>Repeat similar thing for the expression a&amp;&amp;b||c&amp;&amp;d&gt;a||c&lt;=b</a:t>
            </a:r>
            <a:endParaRPr b="0" lang="en-US" sz="1910" spc="-1" strike="noStrike">
              <a:latin typeface="Arial"/>
            </a:endParaRPr>
          </a:p>
          <a:p>
            <a:pPr marL="489960" indent="-489240">
              <a:lnSpc>
                <a:spcPct val="100000"/>
              </a:lnSpc>
              <a:spcBef>
                <a:spcPts val="380"/>
              </a:spcBef>
              <a:buClr>
                <a:srgbClr val="000000"/>
              </a:buClr>
              <a:buFont typeface="Arial Black"/>
              <a:buAutoNum type="arabicPeriod" startAt="3"/>
              <a:tabLst>
                <a:tab algn="l" pos="0"/>
              </a:tabLst>
            </a:pP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Read in the coordinates (real numbers) of three points in 2-d plane, and print the area of the triangle formed by them</a:t>
            </a:r>
            <a:endParaRPr b="0" lang="en-US" sz="1910" spc="-1" strike="noStrike">
              <a:latin typeface="Arial"/>
            </a:endParaRPr>
          </a:p>
          <a:p>
            <a:pPr marL="489960" indent="-489240">
              <a:lnSpc>
                <a:spcPct val="100000"/>
              </a:lnSpc>
              <a:spcBef>
                <a:spcPts val="1057"/>
              </a:spcBef>
              <a:buClr>
                <a:srgbClr val="000000"/>
              </a:buClr>
              <a:buFont typeface="Arial Black"/>
              <a:buAutoNum type="arabicPeriod" startAt="3"/>
              <a:tabLst>
                <a:tab algn="l" pos="0"/>
              </a:tabLst>
            </a:pPr>
            <a:r>
              <a:rPr b="1" lang="en-US" sz="1910" spc="-1" strike="noStrike">
                <a:solidFill>
                  <a:srgbClr val="000000"/>
                </a:solidFill>
                <a:latin typeface="Arial Narrow"/>
                <a:ea typeface="Arial Narrow"/>
              </a:rPr>
              <a:t>Read in the principal amount P, interest rate I, and number of years N, and print the compound interest (compounded annually) earned by P after N years</a:t>
            </a:r>
            <a:endParaRPr b="0" lang="en-US" sz="191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Integer and Floating-point Constants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04" name="CustomShape 2"/>
          <p:cNvSpPr/>
          <p:nvPr/>
        </p:nvSpPr>
        <p:spPr>
          <a:xfrm>
            <a:off x="630000" y="112032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Integer constants: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Consists of a sequence of digits, with possibly a plus or a minus sign before it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Embedded spaces, commas and non-digit characters are not permitted between digits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Examples: </a:t>
            </a:r>
            <a:r>
              <a:rPr b="1" lang="en-US" sz="2400" spc="-1" strike="noStrike">
                <a:solidFill>
                  <a:srgbClr val="800000"/>
                </a:solidFill>
                <a:latin typeface="Arial Narrow"/>
                <a:ea typeface="Arial Narrow"/>
              </a:rPr>
              <a:t>10, 39994, -765 </a:t>
            </a:r>
            <a:endParaRPr b="0" lang="en-US" sz="2400" spc="-1" strike="noStrike">
              <a:latin typeface="Arial"/>
            </a:endParaRPr>
          </a:p>
          <a:p>
            <a:pPr marL="343080" indent="-21528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Floating point constants – Two different notations: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Decimal notation: </a:t>
            </a:r>
            <a:endParaRPr b="0" lang="en-US" sz="2400" spc="-1" strike="noStrike">
              <a:latin typeface="Arial"/>
            </a:endParaRPr>
          </a:p>
          <a:p>
            <a:pPr lvl="2" marL="971640" indent="-20484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c00000"/>
                </a:solidFill>
                <a:latin typeface="Arial Narrow"/>
                <a:ea typeface="Arial Narrow"/>
              </a:rPr>
              <a:t>25.0,  0.0034,  .84,  -2.234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Exponential (scientific) notation:</a:t>
            </a:r>
            <a:endParaRPr b="0" lang="en-US" sz="2400" spc="-1" strike="noStrike">
              <a:latin typeface="Arial"/>
            </a:endParaRPr>
          </a:p>
          <a:p>
            <a:pPr lvl="2" marL="971640" indent="-20484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c00000"/>
                </a:solidFill>
                <a:latin typeface="Arial Narrow"/>
                <a:ea typeface="Arial Narrow"/>
              </a:rPr>
              <a:t>3.45e23,  0.123e-12,  123e2</a:t>
            </a:r>
            <a:endParaRPr b="0" lang="en-US" sz="2400" spc="-1" strike="noStrike">
              <a:latin typeface="Arial"/>
            </a:endParaRPr>
          </a:p>
          <a:p>
            <a:pPr marL="457200" indent="-22788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</p:txBody>
      </p:sp>
      <p:sp>
        <p:nvSpPr>
          <p:cNvPr id="205" name="CustomShape 3"/>
          <p:cNvSpPr/>
          <p:nvPr/>
        </p:nvSpPr>
        <p:spPr>
          <a:xfrm rot="16200000">
            <a:off x="11757960" y="659304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280C9D2B-3302-4381-AE51-51C577749142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4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Single Character and String Constants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630000" y="1542960"/>
            <a:ext cx="5441400" cy="4799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SINGLE CHARACTER CONSTANTS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Contains a single character enclosed within a pair of single quote marks.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Examples ::  ‘2’, ‘+’, ‘Z’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Some special backslash characters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\n’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new line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\t’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horizontal tab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\’’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single quote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\”’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double quote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\\’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backslash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\0’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null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6529320" y="1338120"/>
            <a:ext cx="5562000" cy="531144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STRING CONSTANTS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Sequence of characters enclosed in double quotes.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characters may be letters, numbers, special characters and blank spaces.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“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nice”,  “Good Morning”,  “3+6”,  “3”, “C”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Differences from character constants: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07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C’ and “C” are not equivalent.</a:t>
            </a:r>
            <a:endParaRPr b="0" lang="en-US" sz="20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‘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C’ has an equivalent integer value while “C” does not.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0902CD1-CEE1-4DEB-947F-F29D2812285E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CustomShape 1"/>
          <p:cNvSpPr/>
          <p:nvPr/>
        </p:nvSpPr>
        <p:spPr>
          <a:xfrm>
            <a:off x="525240" y="24768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600" spc="-1" strike="noStrike">
                <a:solidFill>
                  <a:srgbClr val="d1282e"/>
                </a:solidFill>
                <a:latin typeface="Arial Narrow"/>
                <a:ea typeface="Arial Narrow"/>
              </a:rPr>
              <a:t>More about Character Constants and Variables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211" name="CustomShape 2"/>
          <p:cNvSpPr/>
          <p:nvPr/>
        </p:nvSpPr>
        <p:spPr>
          <a:xfrm>
            <a:off x="577800" y="110124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  C language, a character constant is actually a small integer (1 byte)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character constant ‘A’ is internally an integer value 65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Character constants mapped to integers via ASCII codes (American Standard Code for Information Interchange)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A’: 65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‘B’: 66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… ‘Z’: 90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a’: 97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‘b’: 98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… ‘z’: 122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0’: 48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‘1’: 49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… ‘9’: 57  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An example: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char cvar = ‘A’;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printf (“%c %d”, cvar, cvar); 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/* Print the same value twice, once as character, second time as integer */ 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12" name="CustomShape 3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56FE0E28-CA1C-4748-A70E-0F5032125A69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CustomShape 1"/>
          <p:cNvSpPr/>
          <p:nvPr/>
        </p:nvSpPr>
        <p:spPr>
          <a:xfrm>
            <a:off x="525240" y="24768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600" spc="-1" strike="noStrike">
                <a:solidFill>
                  <a:srgbClr val="d1282e"/>
                </a:solidFill>
                <a:latin typeface="Arial Narrow"/>
                <a:ea typeface="Arial Narrow"/>
              </a:rPr>
              <a:t>Variable Values and Variable Addresses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214" name="CustomShape 2"/>
          <p:cNvSpPr/>
          <p:nvPr/>
        </p:nvSpPr>
        <p:spPr>
          <a:xfrm>
            <a:off x="630000" y="146700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 C terminology, in an expression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speed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(a variable name) refers to the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contents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of the memory location where the variable is stored.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&amp;speed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refers to the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address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of the memory location where the variable is stored.</a:t>
            </a: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7812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printf (“%f %f %f”, speed, time, distance);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/* We need only the values of the vars to print them */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0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scanf (“%f %f”, &amp;speed, &amp;time);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/* We need the address of the vars to store the values read */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15" name="CustomShape 3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33198E47-8A8E-484B-8854-C492CFE89CB9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Assignment Statement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17" name="CustomShape 2"/>
          <p:cNvSpPr/>
          <p:nvPr/>
        </p:nvSpPr>
        <p:spPr>
          <a:xfrm>
            <a:off x="662040" y="1314360"/>
            <a:ext cx="5441400" cy="5596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83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Used to assign values to variables, using the assignment operator (=).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96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General syntax: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80"/>
                </a:solidFill>
                <a:latin typeface="Arial Narrow"/>
                <a:ea typeface="Arial Narrow"/>
              </a:rPr>
              <a:t>    </a:t>
            </a:r>
            <a:r>
              <a:rPr b="1" lang="en-US" sz="2000" spc="-1" strike="noStrike">
                <a:solidFill>
                  <a:srgbClr val="800080"/>
                </a:solidFill>
                <a:latin typeface="Arial Narrow"/>
                <a:ea typeface="Arial Narrow"/>
              </a:rPr>
              <a:t>variable_name  =  expression;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241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Left of = is called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l-value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must be a modifiable variable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Right of = is called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r-value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can be any expression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896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4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velocity = 20;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37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b = 15;  temp = 12.5;   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37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= A + 10;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37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v = u + f * t;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371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 = u * t + 0.5 * f * t * t;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18" name="CustomShape 3"/>
          <p:cNvSpPr/>
          <p:nvPr/>
        </p:nvSpPr>
        <p:spPr>
          <a:xfrm>
            <a:off x="6856920" y="1847880"/>
            <a:ext cx="5202720" cy="3912120"/>
          </a:xfrm>
          <a:prstGeom prst="rect">
            <a:avLst/>
          </a:prstGeom>
          <a:solidFill>
            <a:srgbClr val="fff3ca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value can be assigned to a variable at the time the variable is declared.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int   speed = 30;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char  flag = ‘y’;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Several variables can be assigned the same value using multiple assignment operators.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a = b = c = 5;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flag1 = flag2 = ‘y’;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800000"/>
                </a:solidFill>
                <a:latin typeface="Arial Narrow"/>
                <a:ea typeface="Arial Narrow"/>
              </a:rPr>
              <a:t>speed = flow = 0.0;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19" name="CustomShape 4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850FAED0-096A-4CC0-AB78-CC6246ACDECF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8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Types of l-value and r-value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21" name="CustomShape 2"/>
          <p:cNvSpPr/>
          <p:nvPr/>
        </p:nvSpPr>
        <p:spPr>
          <a:xfrm>
            <a:off x="662040" y="1208160"/>
            <a:ext cx="11277000" cy="2666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343080" indent="-342360">
              <a:lnSpc>
                <a:spcPct val="90000"/>
              </a:lnSpc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Usually should be the same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If not, the type of the r-value will be internally converted to the type of the l-value, and then assigned to it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Example: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90000"/>
              </a:lnSpc>
              <a:spcBef>
                <a:spcPts val="107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 a;</a:t>
            </a:r>
            <a:endParaRPr b="0" lang="en-US" sz="2000" spc="-1" strike="noStrike">
              <a:latin typeface="Arial"/>
            </a:endParaRPr>
          </a:p>
          <a:p>
            <a:pPr marL="30852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      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a = 2*3;</a:t>
            </a:r>
            <a:endParaRPr b="0" lang="en-US" sz="2000" spc="-1" strike="noStrike">
              <a:latin typeface="Arial"/>
            </a:endParaRPr>
          </a:p>
          <a:p>
            <a:pPr lvl="2" marL="971640" indent="-20484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Type of r-value is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int 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and the value is 6</a:t>
            </a:r>
            <a:endParaRPr b="0" lang="en-US" sz="2000" spc="-1" strike="noStrike">
              <a:latin typeface="Arial"/>
            </a:endParaRPr>
          </a:p>
          <a:p>
            <a:pPr lvl="2" marL="971640" indent="-204840">
              <a:lnSpc>
                <a:spcPct val="90000"/>
              </a:lnSpc>
              <a:spcBef>
                <a:spcPts val="400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Type of l-value is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double</a:t>
            </a:r>
            <a:r>
              <a:rPr b="1" lang="en-US" sz="2000" spc="-1" strike="noStrike">
                <a:solidFill>
                  <a:srgbClr val="c00000"/>
                </a:solidFill>
                <a:latin typeface="Arial Narrow"/>
                <a:ea typeface="Arial Narrow"/>
              </a:rPr>
              <a:t>, so stores 6.0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22" name="CustomShape 3"/>
          <p:cNvSpPr/>
          <p:nvPr/>
        </p:nvSpPr>
        <p:spPr>
          <a:xfrm>
            <a:off x="814320" y="4283280"/>
            <a:ext cx="8636760" cy="2815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marL="514440" indent="-205200">
              <a:lnSpc>
                <a:spcPct val="90000"/>
              </a:lnSpc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      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int a;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90000"/>
              </a:lnSpc>
              <a:spcBef>
                <a:spcPts val="400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	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    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a = 2*3.2;</a:t>
            </a:r>
            <a:endParaRPr b="0" lang="en-US" sz="2000" spc="-1" strike="noStrike">
              <a:latin typeface="Arial"/>
            </a:endParaRPr>
          </a:p>
          <a:p>
            <a:pPr lvl="3" marL="343080" indent="-342360">
              <a:lnSpc>
                <a:spcPct val="9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Type of r-value is float/double and the value is 6.4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Type of l-value is int, so internally converted to 6</a:t>
            </a:r>
            <a:endParaRPr b="0" lang="en-US" sz="2000" spc="-1" strike="noStrike">
              <a:latin typeface="Arial"/>
            </a:endParaRPr>
          </a:p>
          <a:p>
            <a:pPr marL="343080" indent="-342360">
              <a:lnSpc>
                <a:spcPct val="90000"/>
              </a:lnSpc>
              <a:spcBef>
                <a:spcPts val="107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So </a:t>
            </a:r>
            <a:r>
              <a:rPr b="1" lang="en-US" sz="2000" spc="-1" strike="noStrike">
                <a:solidFill>
                  <a:srgbClr val="0000ff"/>
                </a:solidFill>
                <a:latin typeface="Arial Narrow"/>
                <a:ea typeface="Arial Narrow"/>
              </a:rPr>
              <a:t>a</a:t>
            </a:r>
            <a:r>
              <a:rPr b="1" lang="en-US" sz="2000" spc="-1" strike="noStrike">
                <a:solidFill>
                  <a:srgbClr val="000000"/>
                </a:solidFill>
                <a:latin typeface="Arial Narrow"/>
                <a:ea typeface="Arial Narrow"/>
              </a:rPr>
              <a:t> stores 6, and not 6.4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23" name="CustomShape 4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BDFBE10E-6C7D-4D33-B437-5759D0F7361C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Application>LibreOffice/6.4.7.2$Linux_X86_64 LibreOffice_project/40$Build-2</Application>
  <Words>3733</Words>
  <Paragraphs>537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2006-08-16T00:00:00Z</dcterms:created>
  <dc:creator>pallab</dc:creator>
  <dc:description/>
  <dc:language>en-US</dc:language>
  <cp:lastModifiedBy/>
  <dcterms:modified xsi:type="dcterms:W3CDTF">2023-08-21T18:57:43Z</dcterms:modified>
  <cp:revision>9</cp:revision>
  <dc:subject/>
  <dc:title>DATA TYPES AND EXPRESSIONS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0x01010051C0C9652F1DEF4287A66D9ECAE44CF3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34</vt:i4>
  </property>
  <property fmtid="{D5CDD505-2E9C-101B-9397-08002B2CF9AE}" pid="9" name="PresentationFormat">
    <vt:lpwstr>Custom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34</vt:i4>
  </property>
</Properties>
</file>