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</p:sldIdLst>
  <p:sldSz cy="7200900" cx="12601575"/>
  <p:notesSz cx="6858000" cy="9144000"/>
  <p:embeddedFontLst>
    <p:embeddedFont>
      <p:font typeface="Arimo"/>
      <p:regular r:id="rId48"/>
      <p:bold r:id="rId49"/>
      <p:italic r:id="rId50"/>
      <p:boldItalic r:id="rId51"/>
    </p:embeddedFont>
    <p:embeddedFont>
      <p:font typeface="Arial Narrow"/>
      <p:regular r:id="rId52"/>
      <p:bold r:id="rId53"/>
      <p:italic r:id="rId54"/>
      <p:boldItalic r:id="rId55"/>
    </p:embeddedFont>
    <p:embeddedFont>
      <p:font typeface="Arial Black"/>
      <p:regular r:id="rId56"/>
    </p:embeddedFont>
    <p:embeddedFont>
      <p:font typeface="Questrial"/>
      <p:regular r:id="rId5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26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58" roundtripDataSignature="AMtx7miK4UeCZlvHnFigDr3HfDtbWPZd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6B6D617-B0AB-49C7-B505-D0C866EAC179}">
  <a:tblStyle styleId="{36B6D617-B0AB-49C7-B505-D0C866EAC179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268" orient="horz"/>
        <p:guide pos="396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Arimo-regular.fntdata"/><Relationship Id="rId47" Type="http://schemas.openxmlformats.org/officeDocument/2006/relationships/slide" Target="slides/slide41.xml"/><Relationship Id="rId49" Type="http://schemas.openxmlformats.org/officeDocument/2006/relationships/font" Target="fonts/Arim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Arimo-boldItalic.fntdata"/><Relationship Id="rId50" Type="http://schemas.openxmlformats.org/officeDocument/2006/relationships/font" Target="fonts/Arimo-italic.fntdata"/><Relationship Id="rId53" Type="http://schemas.openxmlformats.org/officeDocument/2006/relationships/font" Target="fonts/ArialNarrow-bold.fntdata"/><Relationship Id="rId52" Type="http://schemas.openxmlformats.org/officeDocument/2006/relationships/font" Target="fonts/ArialNarrow-regular.fntdata"/><Relationship Id="rId11" Type="http://schemas.openxmlformats.org/officeDocument/2006/relationships/slide" Target="slides/slide5.xml"/><Relationship Id="rId55" Type="http://schemas.openxmlformats.org/officeDocument/2006/relationships/font" Target="fonts/ArialNarrow-boldItalic.fntdata"/><Relationship Id="rId10" Type="http://schemas.openxmlformats.org/officeDocument/2006/relationships/slide" Target="slides/slide4.xml"/><Relationship Id="rId54" Type="http://schemas.openxmlformats.org/officeDocument/2006/relationships/font" Target="fonts/ArialNarrow-italic.fntdata"/><Relationship Id="rId13" Type="http://schemas.openxmlformats.org/officeDocument/2006/relationships/slide" Target="slides/slide7.xml"/><Relationship Id="rId57" Type="http://schemas.openxmlformats.org/officeDocument/2006/relationships/font" Target="fonts/Questrial-regular.fntdata"/><Relationship Id="rId12" Type="http://schemas.openxmlformats.org/officeDocument/2006/relationships/slide" Target="slides/slide6.xml"/><Relationship Id="rId56" Type="http://schemas.openxmlformats.org/officeDocument/2006/relationships/font" Target="fonts/ArialBlack-regular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58" Type="http://customschemas.google.com/relationships/presentationmetadata" Target="meta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1" name="Google Shape;181;p10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2" name="Google Shape;182;p10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0" name="Google Shape;190;p1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1" name="Google Shape;19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0" name="Google Shape;230;p12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1" name="Google Shape;23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1" name="Google Shape;271;p13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2" name="Google Shape;27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8" name="Google Shape;308;p1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9" name="Google Shape;30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5:notes"/>
          <p:cNvSpPr/>
          <p:nvPr>
            <p:ph idx="2" type="sldImg"/>
          </p:nvPr>
        </p:nvSpPr>
        <p:spPr>
          <a:xfrm>
            <a:off x="2774950" y="500063"/>
            <a:ext cx="4376738" cy="250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5:notes"/>
          <p:cNvSpPr txBox="1"/>
          <p:nvPr>
            <p:ph idx="1" type="body"/>
          </p:nvPr>
        </p:nvSpPr>
        <p:spPr>
          <a:xfrm>
            <a:off x="1323975" y="3167063"/>
            <a:ext cx="7278688" cy="300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4" name="Google Shape;354;p16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5" name="Google Shape;355;p16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2" name="Google Shape;362;p17:notes"/>
          <p:cNvSpPr/>
          <p:nvPr>
            <p:ph idx="2" type="sldImg"/>
          </p:nvPr>
        </p:nvSpPr>
        <p:spPr>
          <a:xfrm>
            <a:off x="690563" y="915988"/>
            <a:ext cx="5476875" cy="31305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3" name="Google Shape;363;p17:notes"/>
          <p:cNvSpPr txBox="1"/>
          <p:nvPr>
            <p:ph idx="1" type="body"/>
          </p:nvPr>
        </p:nvSpPr>
        <p:spPr>
          <a:xfrm>
            <a:off x="1046263" y="4352774"/>
            <a:ext cx="4769941" cy="34758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8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19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8" name="Google Shape;398;p20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99" name="Google Shape;399;p20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8" name="Google Shape;408;p21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9" name="Google Shape;409;p21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22:notes"/>
          <p:cNvSpPr/>
          <p:nvPr>
            <p:ph idx="2" type="sldImg"/>
          </p:nvPr>
        </p:nvSpPr>
        <p:spPr>
          <a:xfrm>
            <a:off x="2774950" y="500063"/>
            <a:ext cx="4376738" cy="250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22:notes"/>
          <p:cNvSpPr txBox="1"/>
          <p:nvPr>
            <p:ph idx="1" type="body"/>
          </p:nvPr>
        </p:nvSpPr>
        <p:spPr>
          <a:xfrm>
            <a:off x="1323975" y="3167063"/>
            <a:ext cx="7278688" cy="300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4" name="Google Shape;424;p23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5" name="Google Shape;425;p23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2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25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6" name="Google Shape;446;p26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47" name="Google Shape;447;p26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6" name="Google Shape;456;p27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57" name="Google Shape;457;p27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6" name="Google Shape;466;p28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67" name="Google Shape;467;p28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3" name="Google Shape;473;p29:notes"/>
          <p:cNvSpPr/>
          <p:nvPr>
            <p:ph idx="2" type="sldImg"/>
          </p:nvPr>
        </p:nvSpPr>
        <p:spPr>
          <a:xfrm>
            <a:off x="690563" y="915988"/>
            <a:ext cx="5476875" cy="31305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4" name="Google Shape;474;p29:notes"/>
          <p:cNvSpPr txBox="1"/>
          <p:nvPr>
            <p:ph idx="1" type="body"/>
          </p:nvPr>
        </p:nvSpPr>
        <p:spPr>
          <a:xfrm>
            <a:off x="1046263" y="4352774"/>
            <a:ext cx="4769941" cy="34758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2" name="Google Shape;112;p3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3" name="Google Shape;113;p3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30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3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32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3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3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35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36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37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38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39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4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40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9" name="Google Shape;559;p40:notes"/>
          <p:cNvSpPr txBox="1"/>
          <p:nvPr>
            <p:ph idx="1" type="body"/>
          </p:nvPr>
        </p:nvSpPr>
        <p:spPr>
          <a:xfrm>
            <a:off x="1514475" y="3175000"/>
            <a:ext cx="6904038" cy="2535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41:notes"/>
          <p:cNvSpPr/>
          <p:nvPr>
            <p:ph idx="2" type="sldImg"/>
          </p:nvPr>
        </p:nvSpPr>
        <p:spPr>
          <a:xfrm>
            <a:off x="428625" y="685800"/>
            <a:ext cx="600075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6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4" name="Google Shape;134;p6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7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Google Shape;142;p7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0" name="Google Shape;150;p8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1" name="Google Shape;151;p8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2" name="Google Shape;172;p9:notes"/>
          <p:cNvSpPr/>
          <p:nvPr>
            <p:ph idx="2" type="sldImg"/>
          </p:nvPr>
        </p:nvSpPr>
        <p:spPr>
          <a:xfrm>
            <a:off x="430213" y="685800"/>
            <a:ext cx="5999162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3" name="Google Shape;173;p9:notes"/>
          <p:cNvSpPr txBox="1"/>
          <p:nvPr>
            <p:ph idx="1" type="body"/>
          </p:nvPr>
        </p:nvSpPr>
        <p:spPr>
          <a:xfrm>
            <a:off x="913805" y="4343704"/>
            <a:ext cx="5030391" cy="4113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3"/>
          <p:cNvSpPr txBox="1"/>
          <p:nvPr>
            <p:ph idx="11" type="ftr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3"/>
          <p:cNvSpPr/>
          <p:nvPr/>
        </p:nvSpPr>
        <p:spPr>
          <a:xfrm>
            <a:off x="-1" y="5088636"/>
            <a:ext cx="1334542" cy="21122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43"/>
          <p:cNvSpPr txBox="1"/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 Narrow"/>
              <a:buNone/>
              <a:defRPr sz="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3"/>
          <p:cNvSpPr txBox="1"/>
          <p:nvPr>
            <p:ph idx="1" type="subTitle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lvl="0" algn="l">
              <a:spcBef>
                <a:spcPts val="54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b="1" sz="2700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algn="ctr">
              <a:spcBef>
                <a:spcPts val="675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6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3"/>
          <p:cNvSpPr txBox="1"/>
          <p:nvPr>
            <p:ph idx="10" type="dt"/>
          </p:nvPr>
        </p:nvSpPr>
        <p:spPr>
          <a:xfrm>
            <a:off x="9954577" y="6800850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3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43"/>
          <p:cNvSpPr/>
          <p:nvPr/>
        </p:nvSpPr>
        <p:spPr>
          <a:xfrm>
            <a:off x="12404674" y="0"/>
            <a:ext cx="196901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43"/>
          <p:cNvSpPr txBox="1"/>
          <p:nvPr>
            <p:ph idx="12" type="sldNum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iitlogo" id="28" name="Google Shape;28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875" y="6062489"/>
            <a:ext cx="1089512" cy="104316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3"/>
          <p:cNvSpPr/>
          <p:nvPr/>
        </p:nvSpPr>
        <p:spPr>
          <a:xfrm>
            <a:off x="-1" y="0"/>
            <a:ext cx="1334542" cy="560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2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52"/>
          <p:cNvSpPr txBox="1"/>
          <p:nvPr>
            <p:ph idx="1" type="body"/>
          </p:nvPr>
        </p:nvSpPr>
        <p:spPr>
          <a:xfrm rot="5400000">
            <a:off x="3749635" y="-1999415"/>
            <a:ext cx="5312331" cy="1155144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52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5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52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3"/>
          <p:cNvSpPr txBox="1"/>
          <p:nvPr>
            <p:ph type="title"/>
          </p:nvPr>
        </p:nvSpPr>
        <p:spPr>
          <a:xfrm rot="5400000">
            <a:off x="7481769" y="1942745"/>
            <a:ext cx="6144101" cy="2835355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53"/>
          <p:cNvSpPr txBox="1"/>
          <p:nvPr>
            <p:ph idx="1" type="body"/>
          </p:nvPr>
        </p:nvSpPr>
        <p:spPr>
          <a:xfrm rot="5400000">
            <a:off x="1706047" y="-787596"/>
            <a:ext cx="6144101" cy="8296037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53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53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53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4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4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5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5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spcBef>
                <a:spcPts val="675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5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5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5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6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6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6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46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7"/>
          <p:cNvSpPr txBox="1"/>
          <p:nvPr>
            <p:ph type="title"/>
          </p:nvPr>
        </p:nvSpPr>
        <p:spPr>
          <a:xfrm>
            <a:off x="630078" y="1520190"/>
            <a:ext cx="10711339" cy="4537234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Font typeface="Arial Narrow"/>
              <a:buNone/>
              <a:defRPr b="0" sz="99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7"/>
          <p:cNvSpPr txBox="1"/>
          <p:nvPr>
            <p:ph idx="1" type="body"/>
          </p:nvPr>
        </p:nvSpPr>
        <p:spPr>
          <a:xfrm>
            <a:off x="630078" y="240031"/>
            <a:ext cx="10711339" cy="112014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b="0" sz="23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8" name="Google Shape;48;p47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7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47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8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48"/>
          <p:cNvSpPr txBox="1"/>
          <p:nvPr>
            <p:ph idx="1" type="body"/>
          </p:nvPr>
        </p:nvSpPr>
        <p:spPr>
          <a:xfrm>
            <a:off x="2247281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0050" lvl="1" marL="91440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indent="-374650" lvl="2" marL="1371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54" name="Google Shape;54;p48"/>
          <p:cNvSpPr txBox="1"/>
          <p:nvPr>
            <p:ph idx="2" type="body"/>
          </p:nvPr>
        </p:nvSpPr>
        <p:spPr>
          <a:xfrm>
            <a:off x="7014877" y="1653542"/>
            <a:ext cx="4536567" cy="475226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0050" lvl="1" marL="914400" algn="l">
              <a:spcBef>
                <a:spcPts val="675"/>
              </a:spcBef>
              <a:spcAft>
                <a:spcPts val="0"/>
              </a:spcAft>
              <a:buSzPts val="2700"/>
              <a:buChar char="•"/>
              <a:defRPr sz="2700"/>
            </a:lvl2pPr>
            <a:lvl3pPr indent="-374650" lvl="2" marL="1371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55" name="Google Shape;55;p48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8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8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9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9"/>
          <p:cNvSpPr txBox="1"/>
          <p:nvPr>
            <p:ph idx="1" type="body"/>
          </p:nvPr>
        </p:nvSpPr>
        <p:spPr>
          <a:xfrm>
            <a:off x="2243080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sz="20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300"/>
              <a:buNone/>
              <a:defRPr b="1" sz="23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8pPr>
            <a:lvl9pPr indent="-228600" lvl="8" marL="4114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61" name="Google Shape;61;p49"/>
          <p:cNvSpPr txBox="1"/>
          <p:nvPr>
            <p:ph idx="2" type="body"/>
          </p:nvPr>
        </p:nvSpPr>
        <p:spPr>
          <a:xfrm>
            <a:off x="2243080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indent="-374650" lvl="1" marL="91440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62" name="Google Shape;62;p49"/>
          <p:cNvSpPr txBox="1"/>
          <p:nvPr>
            <p:ph idx="3" type="body"/>
          </p:nvPr>
        </p:nvSpPr>
        <p:spPr>
          <a:xfrm>
            <a:off x="7019077" y="1651406"/>
            <a:ext cx="4536567" cy="67175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0" sz="20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2300"/>
              <a:buNone/>
              <a:defRPr b="1" sz="23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5pPr>
            <a:lvl6pPr indent="-228600" lvl="5" marL="27432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6pPr>
            <a:lvl7pPr indent="-228600" lvl="6" marL="32004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7pPr>
            <a:lvl8pPr indent="-228600" lvl="7" marL="3657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8pPr>
            <a:lvl9pPr indent="-228600" lvl="8" marL="41148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  <p:sp>
        <p:nvSpPr>
          <p:cNvPr id="63" name="Google Shape;63;p49"/>
          <p:cNvSpPr txBox="1"/>
          <p:nvPr>
            <p:ph idx="4" type="body"/>
          </p:nvPr>
        </p:nvSpPr>
        <p:spPr>
          <a:xfrm>
            <a:off x="7019077" y="2372334"/>
            <a:ext cx="4536567" cy="403250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indent="-374650" lvl="1" marL="914400" algn="l">
              <a:spcBef>
                <a:spcPts val="675"/>
              </a:spcBef>
              <a:spcAft>
                <a:spcPts val="0"/>
              </a:spcAft>
              <a:buSzPts val="2300"/>
              <a:buChar char="•"/>
              <a:defRPr sz="23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64" name="Google Shape;64;p49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49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9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0"/>
          <p:cNvSpPr txBox="1"/>
          <p:nvPr>
            <p:ph idx="1" type="body"/>
          </p:nvPr>
        </p:nvSpPr>
        <p:spPr>
          <a:xfrm>
            <a:off x="4926867" y="1680210"/>
            <a:ext cx="7044631" cy="4704588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/>
            </a:lvl1pPr>
            <a:lvl2pPr indent="-431800" lvl="1" marL="914400" algn="l">
              <a:spcBef>
                <a:spcPts val="675"/>
              </a:spcBef>
              <a:spcAft>
                <a:spcPts val="0"/>
              </a:spcAft>
              <a:buSzPts val="3200"/>
              <a:buChar char="•"/>
              <a:defRPr sz="3200"/>
            </a:lvl2pPr>
            <a:lvl3pPr indent="-400050" lvl="2" marL="1371600" algn="l">
              <a:spcBef>
                <a:spcPts val="540"/>
              </a:spcBef>
              <a:spcAft>
                <a:spcPts val="0"/>
              </a:spcAft>
              <a:buSzPts val="2700"/>
              <a:buChar char="•"/>
              <a:defRPr sz="2700"/>
            </a:lvl3pPr>
            <a:lvl4pPr indent="-374650" lvl="3" marL="18288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4pPr>
            <a:lvl5pPr indent="-374650" lvl="4" marL="22860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5pPr>
            <a:lvl6pPr indent="-374650" lvl="5" marL="27432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6pPr>
            <a:lvl7pPr indent="-374650" lvl="6" marL="32004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7pPr>
            <a:lvl8pPr indent="-374650" lvl="7" marL="36576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8pPr>
            <a:lvl9pPr indent="-374650" lvl="8" marL="4114800" algn="l">
              <a:spcBef>
                <a:spcPts val="460"/>
              </a:spcBef>
              <a:spcAft>
                <a:spcPts val="0"/>
              </a:spcAft>
              <a:buSzPts val="2300"/>
              <a:buChar char="•"/>
              <a:defRPr sz="2300"/>
            </a:lvl9pPr>
          </a:lstStyle>
          <a:p/>
        </p:txBody>
      </p:sp>
      <p:sp>
        <p:nvSpPr>
          <p:cNvPr id="69" name="Google Shape;69;p50"/>
          <p:cNvSpPr txBox="1"/>
          <p:nvPr>
            <p:ph idx="2" type="body"/>
          </p:nvPr>
        </p:nvSpPr>
        <p:spPr>
          <a:xfrm>
            <a:off x="630079" y="1680210"/>
            <a:ext cx="4145832" cy="4704588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0" name="Google Shape;70;p50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50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50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" name="Google Shape;73;p50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1"/>
          <p:cNvSpPr/>
          <p:nvPr/>
        </p:nvSpPr>
        <p:spPr>
          <a:xfrm>
            <a:off x="12404674" y="5088636"/>
            <a:ext cx="196901" cy="211226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51"/>
          <p:cNvSpPr/>
          <p:nvPr>
            <p:ph idx="2" type="pic"/>
          </p:nvPr>
        </p:nvSpPr>
        <p:spPr>
          <a:xfrm>
            <a:off x="-1" y="0"/>
            <a:ext cx="12404334" cy="5088636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7" name="Google Shape;77;p51"/>
          <p:cNvSpPr txBox="1"/>
          <p:nvPr>
            <p:ph idx="1" type="body"/>
          </p:nvPr>
        </p:nvSpPr>
        <p:spPr>
          <a:xfrm>
            <a:off x="630078" y="6000750"/>
            <a:ext cx="11236405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algn="l">
              <a:spcBef>
                <a:spcPts val="675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20"/>
              </a:spcBef>
              <a:spcAft>
                <a:spcPts val="0"/>
              </a:spcAft>
              <a:buSzPts val="1100"/>
              <a:buNone/>
              <a:defRPr sz="11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8" name="Google Shape;78;p51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51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51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1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51"/>
          <p:cNvSpPr txBox="1"/>
          <p:nvPr>
            <p:ph type="title"/>
          </p:nvPr>
        </p:nvSpPr>
        <p:spPr>
          <a:xfrm>
            <a:off x="630078" y="5200650"/>
            <a:ext cx="11236405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 Narrow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51"/>
          <p:cNvSpPr/>
          <p:nvPr/>
        </p:nvSpPr>
        <p:spPr>
          <a:xfrm>
            <a:off x="12404674" y="0"/>
            <a:ext cx="196901" cy="508863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2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Arial Narrow"/>
              <a:buNone/>
              <a:defRPr b="1" i="0" sz="41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2"/>
          <p:cNvSpPr txBox="1"/>
          <p:nvPr>
            <p:ph idx="1" type="body"/>
          </p:nvPr>
        </p:nvSpPr>
        <p:spPr>
          <a:xfrm>
            <a:off x="630078" y="1120141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>
            <a:lvl1pPr indent="-228600" lvl="0" marL="457200" marR="0" rtl="0" algn="l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1" i="0" sz="23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indent="-374650" lvl="1" marL="914400" marR="0" rtl="0" algn="l">
              <a:spcBef>
                <a:spcPts val="675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-374650" lvl="2" marL="13716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-374650" lvl="3" marL="18288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-374650" lvl="4" marL="2286000" marR="0" rtl="0" algn="l"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Arial"/>
              <a:buChar char="•"/>
              <a:defRPr b="1" i="0" sz="23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2"/>
          <p:cNvSpPr txBox="1"/>
          <p:nvPr>
            <p:ph idx="10" type="dt"/>
          </p:nvPr>
        </p:nvSpPr>
        <p:spPr>
          <a:xfrm>
            <a:off x="9346168" y="6760846"/>
            <a:ext cx="1680210" cy="36004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02850" spcFirstLastPara="1" rIns="102850" wrap="square" tIns="5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4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2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1" i="0" sz="2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42"/>
          <p:cNvSpPr/>
          <p:nvPr/>
        </p:nvSpPr>
        <p:spPr>
          <a:xfrm>
            <a:off x="12404674" y="0"/>
            <a:ext cx="196901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2"/>
          <p:cNvSpPr/>
          <p:nvPr/>
        </p:nvSpPr>
        <p:spPr>
          <a:xfrm>
            <a:off x="12404674" y="1120140"/>
            <a:ext cx="196901" cy="6080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42"/>
          <p:cNvSpPr/>
          <p:nvPr/>
        </p:nvSpPr>
        <p:spPr>
          <a:xfrm>
            <a:off x="0" y="13335"/>
            <a:ext cx="420053" cy="14401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2"/>
          <p:cNvSpPr/>
          <p:nvPr/>
        </p:nvSpPr>
        <p:spPr>
          <a:xfrm>
            <a:off x="0" y="1120140"/>
            <a:ext cx="420053" cy="609409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/>
          <p:nvPr>
            <p:ph idx="11" type="ftr"/>
          </p:nvPr>
        </p:nvSpPr>
        <p:spPr>
          <a:xfrm>
            <a:off x="0" y="6800850"/>
            <a:ext cx="6757987" cy="4000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0" name="Google Shape;100;p1"/>
          <p:cNvSpPr txBox="1"/>
          <p:nvPr>
            <p:ph type="ctrTitle"/>
          </p:nvPr>
        </p:nvSpPr>
        <p:spPr>
          <a:xfrm>
            <a:off x="1728787" y="880110"/>
            <a:ext cx="10347723" cy="1200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Narrow"/>
              <a:buNone/>
            </a:pPr>
            <a:r>
              <a:rPr lang="en-US" sz="4000"/>
              <a:t>CONDITIONALS AND BRANCHING</a:t>
            </a:r>
            <a:endParaRPr sz="4000"/>
          </a:p>
        </p:txBody>
      </p:sp>
      <p:sp>
        <p:nvSpPr>
          <p:cNvPr id="101" name="Google Shape;101;p1"/>
          <p:cNvSpPr txBox="1"/>
          <p:nvPr>
            <p:ph idx="1" type="subTitle"/>
          </p:nvPr>
        </p:nvSpPr>
        <p:spPr>
          <a:xfrm>
            <a:off x="1728787" y="2080260"/>
            <a:ext cx="8562499" cy="72009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</a:pPr>
            <a:r>
              <a:rPr lang="en-US"/>
              <a:t>CS10003 PROGRAMMING AND DATA STRUCTURES</a:t>
            </a:r>
            <a:endParaRPr/>
          </a:p>
        </p:txBody>
      </p:sp>
      <p:sp>
        <p:nvSpPr>
          <p:cNvPr id="102" name="Google Shape;102;p1"/>
          <p:cNvSpPr txBox="1"/>
          <p:nvPr>
            <p:ph idx="12" type="sldNum"/>
          </p:nvPr>
        </p:nvSpPr>
        <p:spPr>
          <a:xfrm rot="-5400000">
            <a:off x="11825287" y="6610350"/>
            <a:ext cx="609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"/>
          <p:cNvSpPr txBox="1"/>
          <p:nvPr>
            <p:ph type="title"/>
          </p:nvPr>
        </p:nvSpPr>
        <p:spPr>
          <a:xfrm>
            <a:off x="585787" y="24765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Branching: </a:t>
            </a:r>
            <a:r>
              <a:rPr i="1" lang="en-US">
                <a:solidFill>
                  <a:srgbClr val="0000CC"/>
                </a:solidFill>
              </a:rPr>
              <a:t>if-else</a:t>
            </a:r>
            <a:r>
              <a:rPr i="1" lang="en-US"/>
              <a:t> Statement</a:t>
            </a:r>
            <a:endParaRPr/>
          </a:p>
        </p:txBody>
      </p:sp>
      <p:sp>
        <p:nvSpPr>
          <p:cNvPr id="185" name="Google Shape;185;p10"/>
          <p:cNvSpPr txBox="1"/>
          <p:nvPr>
            <p:ph idx="1" type="body"/>
          </p:nvPr>
        </p:nvSpPr>
        <p:spPr>
          <a:xfrm>
            <a:off x="662896" y="1495187"/>
            <a:ext cx="5040630" cy="280035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if (expression) {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Block of statements;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}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else {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Block of statements;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} </a:t>
            </a:r>
            <a:endParaRPr/>
          </a:p>
        </p:txBody>
      </p:sp>
      <p:sp>
        <p:nvSpPr>
          <p:cNvPr id="186" name="Google Shape;186;p10"/>
          <p:cNvSpPr/>
          <p:nvPr/>
        </p:nvSpPr>
        <p:spPr>
          <a:xfrm>
            <a:off x="7215187" y="1085850"/>
            <a:ext cx="4231243" cy="5715000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(expression) { 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Block of statements; 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 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</a:t>
            </a:r>
            <a:r>
              <a:rPr b="1" lang="en-US" sz="2000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if  (expression) {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	Block of statements; 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} 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else { 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	Block of statements; </a:t>
            </a:r>
            <a:endParaRPr/>
          </a:p>
          <a:p>
            <a:pPr indent="-342900" lvl="0" marL="3429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rgbClr val="7030A0"/>
                </a:solidFill>
                <a:latin typeface="Arial Narrow"/>
                <a:ea typeface="Arial Narrow"/>
                <a:cs typeface="Arial Narrow"/>
                <a:sym typeface="Arial Narrow"/>
              </a:rPr>
              <a:t>} </a:t>
            </a:r>
            <a:endParaRPr/>
          </a:p>
        </p:txBody>
      </p:sp>
      <p:sp>
        <p:nvSpPr>
          <p:cNvPr id="187" name="Google Shape;187;p10"/>
          <p:cNvSpPr txBox="1"/>
          <p:nvPr/>
        </p:nvSpPr>
        <p:spPr>
          <a:xfrm>
            <a:off x="966786" y="5200650"/>
            <a:ext cx="473673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If a block contains only one statement, the braces are not needed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"/>
          <p:cNvSpPr txBox="1"/>
          <p:nvPr>
            <p:ph type="title"/>
          </p:nvPr>
        </p:nvSpPr>
        <p:spPr>
          <a:xfrm>
            <a:off x="387237" y="247650"/>
            <a:ext cx="11866483" cy="64008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 Narrow"/>
              <a:buNone/>
            </a:pPr>
            <a:r>
              <a:rPr i="1" lang="en-US" sz="4000">
                <a:solidFill>
                  <a:srgbClr val="FF0000"/>
                </a:solidFill>
              </a:rPr>
              <a:t>Grade Computation</a:t>
            </a:r>
            <a:endParaRPr/>
          </a:p>
        </p:txBody>
      </p:sp>
      <p:sp>
        <p:nvSpPr>
          <p:cNvPr id="194" name="Google Shape;194;p11"/>
          <p:cNvSpPr/>
          <p:nvPr/>
        </p:nvSpPr>
        <p:spPr>
          <a:xfrm>
            <a:off x="1260158" y="1858566"/>
            <a:ext cx="1890236" cy="560070"/>
          </a:xfrm>
          <a:prstGeom prst="ellipse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START</a:t>
            </a:r>
            <a:endParaRPr/>
          </a:p>
        </p:txBody>
      </p:sp>
      <p:sp>
        <p:nvSpPr>
          <p:cNvPr id="195" name="Google Shape;195;p11"/>
          <p:cNvSpPr/>
          <p:nvPr/>
        </p:nvSpPr>
        <p:spPr>
          <a:xfrm>
            <a:off x="525065" y="2818686"/>
            <a:ext cx="3045381" cy="480060"/>
          </a:xfrm>
          <a:prstGeom prst="flowChartInputOutpu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READ  MARKS</a:t>
            </a:r>
            <a:endParaRPr sz="1100"/>
          </a:p>
        </p:txBody>
      </p:sp>
      <p:sp>
        <p:nvSpPr>
          <p:cNvPr id="196" name="Google Shape;196;p11"/>
          <p:cNvSpPr/>
          <p:nvPr/>
        </p:nvSpPr>
        <p:spPr>
          <a:xfrm>
            <a:off x="735092" y="4818936"/>
            <a:ext cx="2520315" cy="640080"/>
          </a:xfrm>
          <a:prstGeom prst="flowChartInputOutpu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  “A”</a:t>
            </a:r>
            <a:endParaRPr/>
          </a:p>
        </p:txBody>
      </p:sp>
      <p:sp>
        <p:nvSpPr>
          <p:cNvPr id="197" name="Google Shape;197;p11"/>
          <p:cNvSpPr/>
          <p:nvPr/>
        </p:nvSpPr>
        <p:spPr>
          <a:xfrm>
            <a:off x="945125" y="3618775"/>
            <a:ext cx="2520300" cy="720100"/>
          </a:xfrm>
          <a:prstGeom prst="flowChartDecision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MARKS ≥ 80?</a:t>
            </a:r>
            <a:endParaRPr sz="1000"/>
          </a:p>
        </p:txBody>
      </p:sp>
      <p:cxnSp>
        <p:nvCxnSpPr>
          <p:cNvPr id="198" name="Google Shape;198;p11"/>
          <p:cNvCxnSpPr/>
          <p:nvPr/>
        </p:nvCxnSpPr>
        <p:spPr>
          <a:xfrm>
            <a:off x="2205276" y="2418636"/>
            <a:ext cx="0" cy="40005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9" name="Google Shape;199;p11"/>
          <p:cNvSpPr/>
          <p:nvPr/>
        </p:nvSpPr>
        <p:spPr>
          <a:xfrm>
            <a:off x="3885486" y="3618786"/>
            <a:ext cx="2520315" cy="720090"/>
          </a:xfrm>
          <a:prstGeom prst="flowChartDecision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MARKS ≥ 70?</a:t>
            </a:r>
            <a:endParaRPr sz="1000"/>
          </a:p>
        </p:txBody>
      </p:sp>
      <p:sp>
        <p:nvSpPr>
          <p:cNvPr id="200" name="Google Shape;200;p11"/>
          <p:cNvSpPr/>
          <p:nvPr/>
        </p:nvSpPr>
        <p:spPr>
          <a:xfrm>
            <a:off x="6825853" y="3618786"/>
            <a:ext cx="2520315" cy="720090"/>
          </a:xfrm>
          <a:prstGeom prst="flowChartDecision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MARKS ≥ 60?</a:t>
            </a:r>
            <a:endParaRPr sz="1600"/>
          </a:p>
        </p:txBody>
      </p:sp>
      <p:cxnSp>
        <p:nvCxnSpPr>
          <p:cNvPr id="201" name="Google Shape;201;p11"/>
          <p:cNvCxnSpPr/>
          <p:nvPr/>
        </p:nvCxnSpPr>
        <p:spPr>
          <a:xfrm>
            <a:off x="2205276" y="3298746"/>
            <a:ext cx="0" cy="32004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2" name="Google Shape;202;p11"/>
          <p:cNvCxnSpPr/>
          <p:nvPr/>
        </p:nvCxnSpPr>
        <p:spPr>
          <a:xfrm>
            <a:off x="3432617" y="3967163"/>
            <a:ext cx="525066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3" name="Google Shape;203;p11"/>
          <p:cNvCxnSpPr/>
          <p:nvPr/>
        </p:nvCxnSpPr>
        <p:spPr>
          <a:xfrm>
            <a:off x="6405800" y="3980498"/>
            <a:ext cx="525066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4" name="Google Shape;204;p11"/>
          <p:cNvSpPr/>
          <p:nvPr/>
        </p:nvSpPr>
        <p:spPr>
          <a:xfrm>
            <a:off x="3780472" y="4818936"/>
            <a:ext cx="2415302" cy="560070"/>
          </a:xfrm>
          <a:prstGeom prst="flowChartInputOutpu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  “B”</a:t>
            </a:r>
            <a:endParaRPr/>
          </a:p>
        </p:txBody>
      </p:sp>
      <p:sp>
        <p:nvSpPr>
          <p:cNvPr id="205" name="Google Shape;205;p11"/>
          <p:cNvSpPr/>
          <p:nvPr/>
        </p:nvSpPr>
        <p:spPr>
          <a:xfrm>
            <a:off x="6720840" y="4818936"/>
            <a:ext cx="2415302" cy="560070"/>
          </a:xfrm>
          <a:prstGeom prst="flowChartInputOutpu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  “C”</a:t>
            </a:r>
            <a:endParaRPr/>
          </a:p>
        </p:txBody>
      </p:sp>
      <p:cxnSp>
        <p:nvCxnSpPr>
          <p:cNvPr id="206" name="Google Shape;206;p11"/>
          <p:cNvCxnSpPr/>
          <p:nvPr/>
        </p:nvCxnSpPr>
        <p:spPr>
          <a:xfrm>
            <a:off x="2205276" y="4338876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7" name="Google Shape;207;p11"/>
          <p:cNvCxnSpPr/>
          <p:nvPr/>
        </p:nvCxnSpPr>
        <p:spPr>
          <a:xfrm>
            <a:off x="5145643" y="4338876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8" name="Google Shape;208;p11"/>
          <p:cNvCxnSpPr/>
          <p:nvPr/>
        </p:nvCxnSpPr>
        <p:spPr>
          <a:xfrm>
            <a:off x="8086011" y="4338876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9" name="Google Shape;209;p11"/>
          <p:cNvSpPr/>
          <p:nvPr/>
        </p:nvSpPr>
        <p:spPr>
          <a:xfrm>
            <a:off x="7140893" y="5859066"/>
            <a:ext cx="1890236" cy="560070"/>
          </a:xfrm>
          <a:prstGeom prst="ellipse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</a:t>
            </a:r>
            <a:endParaRPr/>
          </a:p>
        </p:txBody>
      </p:sp>
      <p:sp>
        <p:nvSpPr>
          <p:cNvPr id="210" name="Google Shape;210;p11"/>
          <p:cNvSpPr/>
          <p:nvPr/>
        </p:nvSpPr>
        <p:spPr>
          <a:xfrm>
            <a:off x="4095512" y="5859066"/>
            <a:ext cx="1890236" cy="560070"/>
          </a:xfrm>
          <a:prstGeom prst="ellipse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</a:t>
            </a:r>
            <a:endParaRPr/>
          </a:p>
        </p:txBody>
      </p:sp>
      <p:sp>
        <p:nvSpPr>
          <p:cNvPr id="211" name="Google Shape;211;p11"/>
          <p:cNvSpPr/>
          <p:nvPr/>
        </p:nvSpPr>
        <p:spPr>
          <a:xfrm>
            <a:off x="1155145" y="5859066"/>
            <a:ext cx="1890236" cy="560070"/>
          </a:xfrm>
          <a:prstGeom prst="ellipse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</a:t>
            </a:r>
            <a:endParaRPr/>
          </a:p>
        </p:txBody>
      </p:sp>
      <p:cxnSp>
        <p:nvCxnSpPr>
          <p:cNvPr id="212" name="Google Shape;212;p11"/>
          <p:cNvCxnSpPr/>
          <p:nvPr/>
        </p:nvCxnSpPr>
        <p:spPr>
          <a:xfrm>
            <a:off x="2205276" y="5379006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3" name="Google Shape;213;p11"/>
          <p:cNvCxnSpPr/>
          <p:nvPr/>
        </p:nvCxnSpPr>
        <p:spPr>
          <a:xfrm>
            <a:off x="5145643" y="5379006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4" name="Google Shape;214;p11"/>
          <p:cNvCxnSpPr/>
          <p:nvPr/>
        </p:nvCxnSpPr>
        <p:spPr>
          <a:xfrm>
            <a:off x="8086011" y="5379006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5" name="Google Shape;215;p11"/>
          <p:cNvSpPr txBox="1"/>
          <p:nvPr/>
        </p:nvSpPr>
        <p:spPr>
          <a:xfrm>
            <a:off x="7245906" y="4418886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  <a:endParaRPr/>
          </a:p>
        </p:txBody>
      </p:sp>
      <p:sp>
        <p:nvSpPr>
          <p:cNvPr id="216" name="Google Shape;216;p11"/>
          <p:cNvSpPr txBox="1"/>
          <p:nvPr/>
        </p:nvSpPr>
        <p:spPr>
          <a:xfrm>
            <a:off x="4305538" y="4418886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  <a:endParaRPr/>
          </a:p>
        </p:txBody>
      </p:sp>
      <p:sp>
        <p:nvSpPr>
          <p:cNvPr id="217" name="Google Shape;217;p11"/>
          <p:cNvSpPr txBox="1"/>
          <p:nvPr/>
        </p:nvSpPr>
        <p:spPr>
          <a:xfrm>
            <a:off x="1365171" y="4418886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  <a:endParaRPr/>
          </a:p>
        </p:txBody>
      </p:sp>
      <p:sp>
        <p:nvSpPr>
          <p:cNvPr id="218" name="Google Shape;218;p11"/>
          <p:cNvSpPr txBox="1"/>
          <p:nvPr/>
        </p:nvSpPr>
        <p:spPr>
          <a:xfrm>
            <a:off x="6300787" y="3538776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endParaRPr/>
          </a:p>
        </p:txBody>
      </p:sp>
      <p:sp>
        <p:nvSpPr>
          <p:cNvPr id="219" name="Google Shape;219;p11"/>
          <p:cNvSpPr txBox="1"/>
          <p:nvPr/>
        </p:nvSpPr>
        <p:spPr>
          <a:xfrm>
            <a:off x="3360420" y="3538776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endParaRPr/>
          </a:p>
        </p:txBody>
      </p:sp>
      <p:grpSp>
        <p:nvGrpSpPr>
          <p:cNvPr id="220" name="Google Shape;220;p11"/>
          <p:cNvGrpSpPr/>
          <p:nvPr/>
        </p:nvGrpSpPr>
        <p:grpSpPr>
          <a:xfrm>
            <a:off x="9241155" y="3580448"/>
            <a:ext cx="2415302" cy="2960370"/>
            <a:chOff x="4416" y="1632"/>
            <a:chExt cx="1104" cy="1776"/>
          </a:xfrm>
        </p:grpSpPr>
        <p:sp>
          <p:nvSpPr>
            <p:cNvPr id="221" name="Google Shape;221;p11"/>
            <p:cNvSpPr/>
            <p:nvPr/>
          </p:nvSpPr>
          <p:spPr>
            <a:xfrm>
              <a:off x="4416" y="2448"/>
              <a:ext cx="1104" cy="336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OUTPUT  “F”</a:t>
              </a:r>
              <a:endParaRPr/>
            </a:p>
          </p:txBody>
        </p:sp>
        <p:cxnSp>
          <p:nvCxnSpPr>
            <p:cNvPr id="222" name="Google Shape;222;p11"/>
            <p:cNvCxnSpPr/>
            <p:nvPr/>
          </p:nvCxnSpPr>
          <p:spPr>
            <a:xfrm>
              <a:off x="4464" y="1872"/>
              <a:ext cx="528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3" name="Google Shape;223;p11"/>
            <p:cNvCxnSpPr/>
            <p:nvPr/>
          </p:nvCxnSpPr>
          <p:spPr>
            <a:xfrm>
              <a:off x="4992" y="1872"/>
              <a:ext cx="0" cy="576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24" name="Google Shape;224;p11"/>
            <p:cNvSpPr/>
            <p:nvPr/>
          </p:nvSpPr>
          <p:spPr>
            <a:xfrm>
              <a:off x="4560" y="3072"/>
              <a:ext cx="864" cy="336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STOP</a:t>
              </a:r>
              <a:endParaRPr/>
            </a:p>
          </p:txBody>
        </p:sp>
        <p:cxnSp>
          <p:nvCxnSpPr>
            <p:cNvPr id="225" name="Google Shape;225;p11"/>
            <p:cNvCxnSpPr/>
            <p:nvPr/>
          </p:nvCxnSpPr>
          <p:spPr>
            <a:xfrm>
              <a:off x="4992" y="2784"/>
              <a:ext cx="0" cy="288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26" name="Google Shape;226;p11"/>
            <p:cNvSpPr txBox="1"/>
            <p:nvPr/>
          </p:nvSpPr>
          <p:spPr>
            <a:xfrm>
              <a:off x="4560" y="1632"/>
              <a:ext cx="672" cy="2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2200">
                  <a:solidFill>
                    <a:srgbClr val="3333CC"/>
                  </a:solidFill>
                  <a:latin typeface="Arial"/>
                  <a:ea typeface="Arial"/>
                  <a:cs typeface="Arial"/>
                  <a:sym typeface="Arial"/>
                </a:rPr>
                <a:t>NO</a:t>
              </a:r>
              <a:endParaRPr/>
            </a:p>
          </p:txBody>
        </p:sp>
      </p:grpSp>
      <p:sp>
        <p:nvSpPr>
          <p:cNvPr id="227" name="Google Shape;227;p11"/>
          <p:cNvSpPr/>
          <p:nvPr/>
        </p:nvSpPr>
        <p:spPr>
          <a:xfrm>
            <a:off x="5775722" y="689799"/>
            <a:ext cx="6449556" cy="25153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(marks &gt;= 80) printf (“A”) ;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if (marks &gt;= 70) printf (“B”) ;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if (marks &gt;= 60) printf (“C”) ;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printf (“Failed”) ;</a:t>
            </a:r>
            <a:endParaRPr/>
          </a:p>
          <a:p>
            <a:pPr indent="-342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printf (“\nEnd\n”) ;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"/>
          <p:cNvSpPr txBox="1"/>
          <p:nvPr>
            <p:ph type="title"/>
          </p:nvPr>
        </p:nvSpPr>
        <p:spPr>
          <a:xfrm>
            <a:off x="387237" y="247650"/>
            <a:ext cx="11866483" cy="64008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 Narrow"/>
              <a:buNone/>
            </a:pPr>
            <a:r>
              <a:rPr i="1" lang="en-US" sz="4000">
                <a:solidFill>
                  <a:srgbClr val="FF0000"/>
                </a:solidFill>
              </a:rPr>
              <a:t>Grade Computation</a:t>
            </a:r>
            <a:endParaRPr/>
          </a:p>
        </p:txBody>
      </p:sp>
      <p:grpSp>
        <p:nvGrpSpPr>
          <p:cNvPr id="234" name="Google Shape;234;p12"/>
          <p:cNvGrpSpPr/>
          <p:nvPr/>
        </p:nvGrpSpPr>
        <p:grpSpPr>
          <a:xfrm>
            <a:off x="585787" y="2486946"/>
            <a:ext cx="7543800" cy="4085304"/>
            <a:chOff x="525065" y="1858566"/>
            <a:chExt cx="11131392" cy="4682252"/>
          </a:xfrm>
        </p:grpSpPr>
        <p:sp>
          <p:nvSpPr>
            <p:cNvPr id="235" name="Google Shape;235;p12"/>
            <p:cNvSpPr/>
            <p:nvPr/>
          </p:nvSpPr>
          <p:spPr>
            <a:xfrm>
              <a:off x="1260158" y="1858566"/>
              <a:ext cx="1890236" cy="560070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START</a:t>
              </a:r>
              <a:endParaRPr/>
            </a:p>
          </p:txBody>
        </p:sp>
        <p:sp>
          <p:nvSpPr>
            <p:cNvPr id="236" name="Google Shape;236;p12"/>
            <p:cNvSpPr/>
            <p:nvPr/>
          </p:nvSpPr>
          <p:spPr>
            <a:xfrm>
              <a:off x="525065" y="2818686"/>
              <a:ext cx="3045381" cy="480060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READ  MARKS</a:t>
              </a:r>
              <a:endParaRPr sz="1200"/>
            </a:p>
          </p:txBody>
        </p:sp>
        <p:sp>
          <p:nvSpPr>
            <p:cNvPr id="237" name="Google Shape;237;p12"/>
            <p:cNvSpPr/>
            <p:nvPr/>
          </p:nvSpPr>
          <p:spPr>
            <a:xfrm>
              <a:off x="735092" y="4818936"/>
              <a:ext cx="2520315" cy="640080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OUTPUT  “A”</a:t>
              </a:r>
              <a:endParaRPr/>
            </a:p>
          </p:txBody>
        </p:sp>
        <p:sp>
          <p:nvSpPr>
            <p:cNvPr id="238" name="Google Shape;238;p12"/>
            <p:cNvSpPr/>
            <p:nvPr/>
          </p:nvSpPr>
          <p:spPr>
            <a:xfrm>
              <a:off x="945118" y="3618786"/>
              <a:ext cx="2520315" cy="720090"/>
            </a:xfrm>
            <a:prstGeom prst="flowChartDecision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MARKS ≥ 80?</a:t>
              </a:r>
              <a:endParaRPr/>
            </a:p>
          </p:txBody>
        </p:sp>
        <p:cxnSp>
          <p:nvCxnSpPr>
            <p:cNvPr id="239" name="Google Shape;239;p12"/>
            <p:cNvCxnSpPr/>
            <p:nvPr/>
          </p:nvCxnSpPr>
          <p:spPr>
            <a:xfrm>
              <a:off x="2205276" y="2418636"/>
              <a:ext cx="0" cy="40005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40" name="Google Shape;240;p12"/>
            <p:cNvSpPr/>
            <p:nvPr/>
          </p:nvSpPr>
          <p:spPr>
            <a:xfrm>
              <a:off x="3885486" y="3618786"/>
              <a:ext cx="2520315" cy="720090"/>
            </a:xfrm>
            <a:prstGeom prst="flowChartDecision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MARKS ≥ 70?</a:t>
              </a:r>
              <a:endParaRPr/>
            </a:p>
          </p:txBody>
        </p:sp>
        <p:sp>
          <p:nvSpPr>
            <p:cNvPr id="241" name="Google Shape;241;p12"/>
            <p:cNvSpPr/>
            <p:nvPr/>
          </p:nvSpPr>
          <p:spPr>
            <a:xfrm>
              <a:off x="6825853" y="3618786"/>
              <a:ext cx="2520315" cy="720090"/>
            </a:xfrm>
            <a:prstGeom prst="flowChartDecision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MARKS ≥ 60?</a:t>
              </a:r>
              <a:endParaRPr/>
            </a:p>
          </p:txBody>
        </p:sp>
        <p:cxnSp>
          <p:nvCxnSpPr>
            <p:cNvPr id="242" name="Google Shape;242;p12"/>
            <p:cNvCxnSpPr/>
            <p:nvPr/>
          </p:nvCxnSpPr>
          <p:spPr>
            <a:xfrm>
              <a:off x="2205276" y="3298746"/>
              <a:ext cx="0" cy="32004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43" name="Google Shape;243;p12"/>
            <p:cNvCxnSpPr/>
            <p:nvPr/>
          </p:nvCxnSpPr>
          <p:spPr>
            <a:xfrm>
              <a:off x="3432617" y="3967163"/>
              <a:ext cx="525066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44" name="Google Shape;244;p12"/>
            <p:cNvCxnSpPr/>
            <p:nvPr/>
          </p:nvCxnSpPr>
          <p:spPr>
            <a:xfrm>
              <a:off x="6405800" y="3980498"/>
              <a:ext cx="525066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45" name="Google Shape;245;p12"/>
            <p:cNvSpPr/>
            <p:nvPr/>
          </p:nvSpPr>
          <p:spPr>
            <a:xfrm>
              <a:off x="3780472" y="4818936"/>
              <a:ext cx="2415302" cy="560070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OUTPUT  “B”</a:t>
              </a:r>
              <a:endParaRPr/>
            </a:p>
          </p:txBody>
        </p:sp>
        <p:sp>
          <p:nvSpPr>
            <p:cNvPr id="246" name="Google Shape;246;p12"/>
            <p:cNvSpPr/>
            <p:nvPr/>
          </p:nvSpPr>
          <p:spPr>
            <a:xfrm>
              <a:off x="6720840" y="4818936"/>
              <a:ext cx="2415302" cy="560070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OUTPUT  “C”</a:t>
              </a:r>
              <a:endParaRPr/>
            </a:p>
          </p:txBody>
        </p:sp>
        <p:cxnSp>
          <p:nvCxnSpPr>
            <p:cNvPr id="247" name="Google Shape;247;p12"/>
            <p:cNvCxnSpPr/>
            <p:nvPr/>
          </p:nvCxnSpPr>
          <p:spPr>
            <a:xfrm>
              <a:off x="2205276" y="4338876"/>
              <a:ext cx="0" cy="48006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48" name="Google Shape;248;p12"/>
            <p:cNvCxnSpPr/>
            <p:nvPr/>
          </p:nvCxnSpPr>
          <p:spPr>
            <a:xfrm>
              <a:off x="5145643" y="4338876"/>
              <a:ext cx="0" cy="48006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49" name="Google Shape;249;p12"/>
            <p:cNvCxnSpPr/>
            <p:nvPr/>
          </p:nvCxnSpPr>
          <p:spPr>
            <a:xfrm>
              <a:off x="8086011" y="4338876"/>
              <a:ext cx="0" cy="48006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50" name="Google Shape;250;p12"/>
            <p:cNvSpPr/>
            <p:nvPr/>
          </p:nvSpPr>
          <p:spPr>
            <a:xfrm>
              <a:off x="7140893" y="5859066"/>
              <a:ext cx="1890236" cy="560070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STOP</a:t>
              </a:r>
              <a:endParaRPr/>
            </a:p>
          </p:txBody>
        </p:sp>
        <p:sp>
          <p:nvSpPr>
            <p:cNvPr id="251" name="Google Shape;251;p12"/>
            <p:cNvSpPr/>
            <p:nvPr/>
          </p:nvSpPr>
          <p:spPr>
            <a:xfrm>
              <a:off x="4095512" y="5859066"/>
              <a:ext cx="1890236" cy="560070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STOP</a:t>
              </a:r>
              <a:endParaRPr/>
            </a:p>
          </p:txBody>
        </p:sp>
        <p:sp>
          <p:nvSpPr>
            <p:cNvPr id="252" name="Google Shape;252;p12"/>
            <p:cNvSpPr/>
            <p:nvPr/>
          </p:nvSpPr>
          <p:spPr>
            <a:xfrm>
              <a:off x="1155145" y="5859066"/>
              <a:ext cx="1890236" cy="560070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56575" lIns="113150" spcFirstLastPara="1" rIns="113150" wrap="square" tIns="565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6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STOP</a:t>
              </a:r>
              <a:endParaRPr/>
            </a:p>
          </p:txBody>
        </p:sp>
        <p:cxnSp>
          <p:nvCxnSpPr>
            <p:cNvPr id="253" name="Google Shape;253;p12"/>
            <p:cNvCxnSpPr/>
            <p:nvPr/>
          </p:nvCxnSpPr>
          <p:spPr>
            <a:xfrm>
              <a:off x="2205276" y="5379006"/>
              <a:ext cx="0" cy="48006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54" name="Google Shape;254;p12"/>
            <p:cNvCxnSpPr/>
            <p:nvPr/>
          </p:nvCxnSpPr>
          <p:spPr>
            <a:xfrm>
              <a:off x="5145643" y="5379006"/>
              <a:ext cx="0" cy="48006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55" name="Google Shape;255;p12"/>
            <p:cNvCxnSpPr/>
            <p:nvPr/>
          </p:nvCxnSpPr>
          <p:spPr>
            <a:xfrm>
              <a:off x="8086011" y="5379006"/>
              <a:ext cx="0" cy="48006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56" name="Google Shape;256;p12"/>
            <p:cNvSpPr txBox="1"/>
            <p:nvPr/>
          </p:nvSpPr>
          <p:spPr>
            <a:xfrm>
              <a:off x="7245907" y="4418886"/>
              <a:ext cx="1470184" cy="413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6575" lIns="113150" spcFirstLastPara="1" rIns="113150" wrap="square" tIns="565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1600">
                  <a:solidFill>
                    <a:srgbClr val="3333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YES</a:t>
              </a:r>
              <a:endParaRPr/>
            </a:p>
          </p:txBody>
        </p:sp>
        <p:sp>
          <p:nvSpPr>
            <p:cNvPr id="257" name="Google Shape;257;p12"/>
            <p:cNvSpPr txBox="1"/>
            <p:nvPr/>
          </p:nvSpPr>
          <p:spPr>
            <a:xfrm>
              <a:off x="4305537" y="4418886"/>
              <a:ext cx="1470184" cy="413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6575" lIns="113150" spcFirstLastPara="1" rIns="113150" wrap="square" tIns="565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1600">
                  <a:solidFill>
                    <a:srgbClr val="3333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YES</a:t>
              </a:r>
              <a:endParaRPr/>
            </a:p>
          </p:txBody>
        </p:sp>
        <p:sp>
          <p:nvSpPr>
            <p:cNvPr id="258" name="Google Shape;258;p12"/>
            <p:cNvSpPr txBox="1"/>
            <p:nvPr/>
          </p:nvSpPr>
          <p:spPr>
            <a:xfrm>
              <a:off x="1365171" y="4418886"/>
              <a:ext cx="1470184" cy="413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6575" lIns="113150" spcFirstLastPara="1" rIns="113150" wrap="square" tIns="565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1600">
                  <a:solidFill>
                    <a:srgbClr val="3333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YES</a:t>
              </a:r>
              <a:endParaRPr/>
            </a:p>
          </p:txBody>
        </p:sp>
        <p:sp>
          <p:nvSpPr>
            <p:cNvPr id="259" name="Google Shape;259;p12"/>
            <p:cNvSpPr txBox="1"/>
            <p:nvPr/>
          </p:nvSpPr>
          <p:spPr>
            <a:xfrm>
              <a:off x="6300787" y="3538776"/>
              <a:ext cx="1470184" cy="413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6575" lIns="113150" spcFirstLastPara="1" rIns="113150" wrap="square" tIns="565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1600">
                  <a:solidFill>
                    <a:srgbClr val="3333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NO</a:t>
              </a:r>
              <a:endParaRPr/>
            </a:p>
          </p:txBody>
        </p:sp>
        <p:sp>
          <p:nvSpPr>
            <p:cNvPr id="260" name="Google Shape;260;p12"/>
            <p:cNvSpPr txBox="1"/>
            <p:nvPr/>
          </p:nvSpPr>
          <p:spPr>
            <a:xfrm>
              <a:off x="3360420" y="3538776"/>
              <a:ext cx="1470184" cy="413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6575" lIns="113150" spcFirstLastPara="1" rIns="113150" wrap="square" tIns="565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1600">
                  <a:solidFill>
                    <a:srgbClr val="3333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NO</a:t>
              </a:r>
              <a:endParaRPr/>
            </a:p>
          </p:txBody>
        </p:sp>
        <p:grpSp>
          <p:nvGrpSpPr>
            <p:cNvPr id="261" name="Google Shape;261;p12"/>
            <p:cNvGrpSpPr/>
            <p:nvPr/>
          </p:nvGrpSpPr>
          <p:grpSpPr>
            <a:xfrm>
              <a:off x="9241155" y="3580448"/>
              <a:ext cx="2415302" cy="2960370"/>
              <a:chOff x="4416" y="1632"/>
              <a:chExt cx="1104" cy="1776"/>
            </a:xfrm>
          </p:grpSpPr>
          <p:sp>
            <p:nvSpPr>
              <p:cNvPr id="262" name="Google Shape;262;p12"/>
              <p:cNvSpPr/>
              <p:nvPr/>
            </p:nvSpPr>
            <p:spPr>
              <a:xfrm>
                <a:off x="4416" y="2448"/>
                <a:ext cx="1104" cy="336"/>
              </a:xfrm>
              <a:prstGeom prst="flowChartInputOutput">
                <a:avLst/>
              </a:prstGeom>
              <a:solidFill>
                <a:srgbClr val="FFFFCC"/>
              </a:solidFill>
              <a:ln cap="flat" cmpd="sng" w="2857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600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OUTPUT  “F”</a:t>
                </a:r>
                <a:endParaRPr/>
              </a:p>
            </p:txBody>
          </p:sp>
          <p:cxnSp>
            <p:nvCxnSpPr>
              <p:cNvPr id="263" name="Google Shape;263;p12"/>
              <p:cNvCxnSpPr/>
              <p:nvPr/>
            </p:nvCxnSpPr>
            <p:spPr>
              <a:xfrm>
                <a:off x="4464" y="1872"/>
                <a:ext cx="528" cy="0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64" name="Google Shape;264;p12"/>
              <p:cNvCxnSpPr/>
              <p:nvPr/>
            </p:nvCxnSpPr>
            <p:spPr>
              <a:xfrm>
                <a:off x="4992" y="1872"/>
                <a:ext cx="0" cy="576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265" name="Google Shape;265;p12"/>
              <p:cNvSpPr/>
              <p:nvPr/>
            </p:nvSpPr>
            <p:spPr>
              <a:xfrm>
                <a:off x="4560" y="3072"/>
                <a:ext cx="864" cy="336"/>
              </a:xfrm>
              <a:prstGeom prst="ellipse">
                <a:avLst/>
              </a:prstGeom>
              <a:solidFill>
                <a:srgbClr val="FFFFCC"/>
              </a:solidFill>
              <a:ln cap="flat" cmpd="sng" w="2857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600">
                    <a:solidFill>
                      <a:schemeClr val="dk1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STOP</a:t>
                </a:r>
                <a:endParaRPr/>
              </a:p>
            </p:txBody>
          </p:sp>
          <p:cxnSp>
            <p:nvCxnSpPr>
              <p:cNvPr id="266" name="Google Shape;266;p12"/>
              <p:cNvCxnSpPr/>
              <p:nvPr/>
            </p:nvCxnSpPr>
            <p:spPr>
              <a:xfrm>
                <a:off x="4992" y="2784"/>
                <a:ext cx="0" cy="288"/>
              </a:xfrm>
              <a:prstGeom prst="straightConnector1">
                <a:avLst/>
              </a:prstGeom>
              <a:noFill/>
              <a:ln cap="flat" cmpd="sng" w="28575">
                <a:solidFill>
                  <a:schemeClr val="dk1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267" name="Google Shape;267;p12"/>
              <p:cNvSpPr txBox="1"/>
              <p:nvPr/>
            </p:nvSpPr>
            <p:spPr>
              <a:xfrm>
                <a:off x="4560" y="1632"/>
                <a:ext cx="672" cy="2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-US" sz="1600">
                    <a:solidFill>
                      <a:srgbClr val="3333CC"/>
                    </a:solidFill>
                    <a:latin typeface="Arial Narrow"/>
                    <a:ea typeface="Arial Narrow"/>
                    <a:cs typeface="Arial Narrow"/>
                    <a:sym typeface="Arial Narrow"/>
                  </a:rPr>
                  <a:t>NO</a:t>
                </a:r>
                <a:endParaRPr/>
              </a:p>
            </p:txBody>
          </p:sp>
        </p:grpSp>
      </p:grpSp>
      <p:sp>
        <p:nvSpPr>
          <p:cNvPr id="268" name="Google Shape;268;p12"/>
          <p:cNvSpPr txBox="1"/>
          <p:nvPr/>
        </p:nvSpPr>
        <p:spPr>
          <a:xfrm>
            <a:off x="8288961" y="261875"/>
            <a:ext cx="4123450" cy="5427662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main () {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int marks;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scanf (“%d”, &amp;marks) ;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if (marks&gt;= 80) 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	 printf (“A: ”) ;</a:t>
            </a:r>
            <a:b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 printf (“Good Job!”) ;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 }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else if (marks &gt;= 70)  printf (“B ”) ;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else if (marks &gt;= 60)  printf (“C ”) ;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else 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{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	 printf (“Failed: ”) ;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	 printf (“Study hard!”) ;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  <a:p>
            <a:pPr indent="-205740" lvl="1" marL="51435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return 0;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type="title"/>
          </p:nvPr>
        </p:nvSpPr>
        <p:spPr>
          <a:xfrm>
            <a:off x="420052" y="320040"/>
            <a:ext cx="10711339" cy="800100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4000"/>
              <a:buFont typeface="Arial Narrow"/>
              <a:buNone/>
            </a:pPr>
            <a:r>
              <a:rPr i="1" lang="en-US" sz="4000">
                <a:solidFill>
                  <a:srgbClr val="333399"/>
                </a:solidFill>
              </a:rPr>
              <a:t>Largest of three numbers</a:t>
            </a:r>
            <a:endParaRPr/>
          </a:p>
        </p:txBody>
      </p:sp>
      <p:sp>
        <p:nvSpPr>
          <p:cNvPr id="275" name="Google Shape;275;p13"/>
          <p:cNvSpPr/>
          <p:nvPr/>
        </p:nvSpPr>
        <p:spPr>
          <a:xfrm>
            <a:off x="5040630" y="1440180"/>
            <a:ext cx="1890236" cy="560070"/>
          </a:xfrm>
          <a:prstGeom prst="ellipse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START</a:t>
            </a:r>
            <a:endParaRPr/>
          </a:p>
        </p:txBody>
      </p:sp>
      <p:sp>
        <p:nvSpPr>
          <p:cNvPr id="276" name="Google Shape;276;p13"/>
          <p:cNvSpPr/>
          <p:nvPr/>
        </p:nvSpPr>
        <p:spPr>
          <a:xfrm>
            <a:off x="4515564" y="2240280"/>
            <a:ext cx="3045381" cy="560070"/>
          </a:xfrm>
          <a:prstGeom prst="flowChartInputOutpu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READ  X, Y, Z</a:t>
            </a:r>
            <a:endParaRPr/>
          </a:p>
        </p:txBody>
      </p:sp>
      <p:sp>
        <p:nvSpPr>
          <p:cNvPr id="277" name="Google Shape;277;p13"/>
          <p:cNvSpPr/>
          <p:nvPr/>
        </p:nvSpPr>
        <p:spPr>
          <a:xfrm>
            <a:off x="4830604" y="4800600"/>
            <a:ext cx="2520315" cy="880110"/>
          </a:xfrm>
          <a:prstGeom prst="flowChartDecision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</a:t>
            </a:r>
            <a:endParaRPr sz="13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 &gt; Z?</a:t>
            </a:r>
            <a:endParaRPr sz="1300"/>
          </a:p>
        </p:txBody>
      </p:sp>
      <p:sp>
        <p:nvSpPr>
          <p:cNvPr id="278" name="Google Shape;278;p13"/>
          <p:cNvSpPr/>
          <p:nvPr/>
        </p:nvSpPr>
        <p:spPr>
          <a:xfrm>
            <a:off x="4725591" y="3040380"/>
            <a:ext cx="2520315" cy="880110"/>
          </a:xfrm>
          <a:prstGeom prst="flowChartDecision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 &gt; Y?</a:t>
            </a:r>
            <a:endParaRPr/>
          </a:p>
        </p:txBody>
      </p:sp>
      <p:sp>
        <p:nvSpPr>
          <p:cNvPr id="279" name="Google Shape;279;p13"/>
          <p:cNvSpPr/>
          <p:nvPr/>
        </p:nvSpPr>
        <p:spPr>
          <a:xfrm>
            <a:off x="2940368" y="4000500"/>
            <a:ext cx="1785223" cy="400050"/>
          </a:xfrm>
          <a:prstGeom prst="rec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 = X</a:t>
            </a:r>
            <a:endParaRPr/>
          </a:p>
        </p:txBody>
      </p:sp>
      <p:sp>
        <p:nvSpPr>
          <p:cNvPr id="280" name="Google Shape;280;p13"/>
          <p:cNvSpPr/>
          <p:nvPr/>
        </p:nvSpPr>
        <p:spPr>
          <a:xfrm>
            <a:off x="7350919" y="4000500"/>
            <a:ext cx="1785223" cy="400050"/>
          </a:xfrm>
          <a:prstGeom prst="rec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 = Y</a:t>
            </a:r>
            <a:endParaRPr/>
          </a:p>
        </p:txBody>
      </p:sp>
      <p:sp>
        <p:nvSpPr>
          <p:cNvPr id="281" name="Google Shape;281;p13"/>
          <p:cNvSpPr/>
          <p:nvPr/>
        </p:nvSpPr>
        <p:spPr>
          <a:xfrm>
            <a:off x="2100263" y="5520690"/>
            <a:ext cx="2730341" cy="400050"/>
          </a:xfrm>
          <a:prstGeom prst="flowChartInputOutpu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  Max</a:t>
            </a:r>
            <a:endParaRPr sz="1000"/>
          </a:p>
        </p:txBody>
      </p:sp>
      <p:sp>
        <p:nvSpPr>
          <p:cNvPr id="282" name="Google Shape;282;p13"/>
          <p:cNvSpPr/>
          <p:nvPr/>
        </p:nvSpPr>
        <p:spPr>
          <a:xfrm>
            <a:off x="7140893" y="5520690"/>
            <a:ext cx="2730341" cy="400050"/>
          </a:xfrm>
          <a:prstGeom prst="flowChartInputOutput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  Z</a:t>
            </a:r>
            <a:endParaRPr/>
          </a:p>
        </p:txBody>
      </p:sp>
      <p:sp>
        <p:nvSpPr>
          <p:cNvPr id="283" name="Google Shape;283;p13"/>
          <p:cNvSpPr/>
          <p:nvPr/>
        </p:nvSpPr>
        <p:spPr>
          <a:xfrm>
            <a:off x="2625328" y="6080760"/>
            <a:ext cx="1890236" cy="480060"/>
          </a:xfrm>
          <a:prstGeom prst="ellipse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</a:t>
            </a:r>
            <a:endParaRPr/>
          </a:p>
        </p:txBody>
      </p:sp>
      <p:sp>
        <p:nvSpPr>
          <p:cNvPr id="284" name="Google Shape;284;p13"/>
          <p:cNvSpPr/>
          <p:nvPr/>
        </p:nvSpPr>
        <p:spPr>
          <a:xfrm>
            <a:off x="7455932" y="6080760"/>
            <a:ext cx="1890236" cy="480060"/>
          </a:xfrm>
          <a:prstGeom prst="ellipse">
            <a:avLst/>
          </a:prstGeom>
          <a:solidFill>
            <a:srgbClr val="FFFF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STOP</a:t>
            </a:r>
            <a:endParaRPr/>
          </a:p>
        </p:txBody>
      </p:sp>
      <p:cxnSp>
        <p:nvCxnSpPr>
          <p:cNvPr id="285" name="Google Shape;285;p13"/>
          <p:cNvCxnSpPr/>
          <p:nvPr/>
        </p:nvCxnSpPr>
        <p:spPr>
          <a:xfrm>
            <a:off x="5985748" y="2000250"/>
            <a:ext cx="0" cy="24003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6" name="Google Shape;286;p13"/>
          <p:cNvCxnSpPr/>
          <p:nvPr/>
        </p:nvCxnSpPr>
        <p:spPr>
          <a:xfrm>
            <a:off x="5985748" y="2800350"/>
            <a:ext cx="0" cy="24003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7" name="Google Shape;287;p13"/>
          <p:cNvCxnSpPr/>
          <p:nvPr/>
        </p:nvCxnSpPr>
        <p:spPr>
          <a:xfrm>
            <a:off x="7245906" y="3520440"/>
            <a:ext cx="945118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8" name="Google Shape;288;p13"/>
          <p:cNvCxnSpPr/>
          <p:nvPr/>
        </p:nvCxnSpPr>
        <p:spPr>
          <a:xfrm rot="10800000">
            <a:off x="3780473" y="3520440"/>
            <a:ext cx="945118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" name="Google Shape;289;p13"/>
          <p:cNvCxnSpPr/>
          <p:nvPr/>
        </p:nvCxnSpPr>
        <p:spPr>
          <a:xfrm>
            <a:off x="8191024" y="3520440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0" name="Google Shape;290;p13"/>
          <p:cNvCxnSpPr/>
          <p:nvPr/>
        </p:nvCxnSpPr>
        <p:spPr>
          <a:xfrm>
            <a:off x="3780473" y="3520440"/>
            <a:ext cx="0" cy="48006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1" name="Google Shape;291;p13"/>
          <p:cNvCxnSpPr/>
          <p:nvPr/>
        </p:nvCxnSpPr>
        <p:spPr>
          <a:xfrm>
            <a:off x="3780473" y="4560570"/>
            <a:ext cx="4515564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2" name="Google Shape;292;p13"/>
          <p:cNvCxnSpPr/>
          <p:nvPr/>
        </p:nvCxnSpPr>
        <p:spPr>
          <a:xfrm rot="10800000">
            <a:off x="3780473" y="4400550"/>
            <a:ext cx="0" cy="16002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3" name="Google Shape;293;p13"/>
          <p:cNvCxnSpPr/>
          <p:nvPr/>
        </p:nvCxnSpPr>
        <p:spPr>
          <a:xfrm rot="10800000">
            <a:off x="8296037" y="4400550"/>
            <a:ext cx="0" cy="16002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4" name="Google Shape;294;p13"/>
          <p:cNvCxnSpPr/>
          <p:nvPr/>
        </p:nvCxnSpPr>
        <p:spPr>
          <a:xfrm>
            <a:off x="6090761" y="4560570"/>
            <a:ext cx="0" cy="24003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5" name="Google Shape;295;p13"/>
          <p:cNvCxnSpPr/>
          <p:nvPr/>
        </p:nvCxnSpPr>
        <p:spPr>
          <a:xfrm>
            <a:off x="7350919" y="5200650"/>
            <a:ext cx="945118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6" name="Google Shape;296;p13"/>
          <p:cNvCxnSpPr/>
          <p:nvPr/>
        </p:nvCxnSpPr>
        <p:spPr>
          <a:xfrm rot="10800000">
            <a:off x="3465433" y="5200650"/>
            <a:ext cx="1365171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7" name="Google Shape;297;p13"/>
          <p:cNvCxnSpPr/>
          <p:nvPr/>
        </p:nvCxnSpPr>
        <p:spPr>
          <a:xfrm>
            <a:off x="8296037" y="5200650"/>
            <a:ext cx="0" cy="32004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8" name="Google Shape;298;p13"/>
          <p:cNvCxnSpPr/>
          <p:nvPr/>
        </p:nvCxnSpPr>
        <p:spPr>
          <a:xfrm>
            <a:off x="8401050" y="5920740"/>
            <a:ext cx="0" cy="16002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9" name="Google Shape;299;p13"/>
          <p:cNvCxnSpPr/>
          <p:nvPr/>
        </p:nvCxnSpPr>
        <p:spPr>
          <a:xfrm>
            <a:off x="3465433" y="5200650"/>
            <a:ext cx="0" cy="32004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0" name="Google Shape;300;p13"/>
          <p:cNvCxnSpPr/>
          <p:nvPr/>
        </p:nvCxnSpPr>
        <p:spPr>
          <a:xfrm>
            <a:off x="3465433" y="5920740"/>
            <a:ext cx="0" cy="16002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1" name="Google Shape;301;p13"/>
          <p:cNvSpPr txBox="1"/>
          <p:nvPr/>
        </p:nvSpPr>
        <p:spPr>
          <a:xfrm>
            <a:off x="3780472" y="3120390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  <a:endParaRPr/>
          </a:p>
        </p:txBody>
      </p:sp>
      <p:sp>
        <p:nvSpPr>
          <p:cNvPr id="302" name="Google Shape;302;p13"/>
          <p:cNvSpPr txBox="1"/>
          <p:nvPr/>
        </p:nvSpPr>
        <p:spPr>
          <a:xfrm>
            <a:off x="3255407" y="4880610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YES</a:t>
            </a:r>
            <a:endParaRPr/>
          </a:p>
        </p:txBody>
      </p:sp>
      <p:sp>
        <p:nvSpPr>
          <p:cNvPr id="303" name="Google Shape;303;p13"/>
          <p:cNvSpPr txBox="1"/>
          <p:nvPr/>
        </p:nvSpPr>
        <p:spPr>
          <a:xfrm>
            <a:off x="7350919" y="3120390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endParaRPr/>
          </a:p>
        </p:txBody>
      </p:sp>
      <p:sp>
        <p:nvSpPr>
          <p:cNvPr id="304" name="Google Shape;304;p13"/>
          <p:cNvSpPr txBox="1"/>
          <p:nvPr/>
        </p:nvSpPr>
        <p:spPr>
          <a:xfrm>
            <a:off x="7770971" y="4880610"/>
            <a:ext cx="1470184" cy="452817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20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endParaRPr/>
          </a:p>
        </p:txBody>
      </p:sp>
      <p:sp>
        <p:nvSpPr>
          <p:cNvPr id="305" name="Google Shape;305;p13"/>
          <p:cNvSpPr txBox="1"/>
          <p:nvPr/>
        </p:nvSpPr>
        <p:spPr>
          <a:xfrm>
            <a:off x="7770972" y="2240280"/>
            <a:ext cx="432101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Assume all 3 numbers are distinct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" name="Google Shape;311;p14"/>
          <p:cNvGrpSpPr/>
          <p:nvPr/>
        </p:nvGrpSpPr>
        <p:grpSpPr>
          <a:xfrm>
            <a:off x="306288" y="1573530"/>
            <a:ext cx="6615827" cy="4587240"/>
            <a:chOff x="960" y="864"/>
            <a:chExt cx="3552" cy="3072"/>
          </a:xfrm>
        </p:grpSpPr>
        <p:sp>
          <p:nvSpPr>
            <p:cNvPr id="312" name="Google Shape;312;p14"/>
            <p:cNvSpPr/>
            <p:nvPr/>
          </p:nvSpPr>
          <p:spPr>
            <a:xfrm>
              <a:off x="2304" y="864"/>
              <a:ext cx="864" cy="336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START</a:t>
              </a:r>
              <a:endParaRPr/>
            </a:p>
          </p:txBody>
        </p:sp>
        <p:sp>
          <p:nvSpPr>
            <p:cNvPr id="313" name="Google Shape;313;p14"/>
            <p:cNvSpPr/>
            <p:nvPr/>
          </p:nvSpPr>
          <p:spPr>
            <a:xfrm>
              <a:off x="2064" y="1344"/>
              <a:ext cx="1392" cy="336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READ  X, Y, Z</a:t>
              </a:r>
              <a:endParaRPr/>
            </a:p>
          </p:txBody>
        </p:sp>
        <p:sp>
          <p:nvSpPr>
            <p:cNvPr id="314" name="Google Shape;314;p14"/>
            <p:cNvSpPr/>
            <p:nvPr/>
          </p:nvSpPr>
          <p:spPr>
            <a:xfrm>
              <a:off x="2208" y="2880"/>
              <a:ext cx="1152" cy="528"/>
            </a:xfrm>
            <a:prstGeom prst="flowChartDecision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IS</a:t>
              </a:r>
              <a:endParaRPr sz="13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Max &gt; Z?</a:t>
              </a:r>
              <a:endParaRPr sz="1300"/>
            </a:p>
          </p:txBody>
        </p:sp>
        <p:sp>
          <p:nvSpPr>
            <p:cNvPr id="315" name="Google Shape;315;p14"/>
            <p:cNvSpPr/>
            <p:nvPr/>
          </p:nvSpPr>
          <p:spPr>
            <a:xfrm>
              <a:off x="2160" y="1824"/>
              <a:ext cx="1152" cy="528"/>
            </a:xfrm>
            <a:prstGeom prst="flowChartDecision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IS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X &gt; Y?</a:t>
              </a:r>
              <a:endParaRPr/>
            </a:p>
          </p:txBody>
        </p:sp>
        <p:sp>
          <p:nvSpPr>
            <p:cNvPr id="316" name="Google Shape;316;p14"/>
            <p:cNvSpPr/>
            <p:nvPr/>
          </p:nvSpPr>
          <p:spPr>
            <a:xfrm>
              <a:off x="1344" y="2400"/>
              <a:ext cx="816" cy="240"/>
            </a:xfrm>
            <a:prstGeom prst="rec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Max = X</a:t>
              </a:r>
              <a:endParaRPr/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3360" y="2400"/>
              <a:ext cx="816" cy="240"/>
            </a:xfrm>
            <a:prstGeom prst="rec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Max = Y</a:t>
              </a:r>
              <a:endParaRPr/>
            </a:p>
          </p:txBody>
        </p:sp>
        <p:sp>
          <p:nvSpPr>
            <p:cNvPr id="318" name="Google Shape;318;p14"/>
            <p:cNvSpPr/>
            <p:nvPr/>
          </p:nvSpPr>
          <p:spPr>
            <a:xfrm>
              <a:off x="960" y="3312"/>
              <a:ext cx="1248" cy="240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OUTPUT  Max</a:t>
              </a:r>
              <a:endParaRPr sz="1200"/>
            </a:p>
          </p:txBody>
        </p:sp>
        <p:sp>
          <p:nvSpPr>
            <p:cNvPr id="319" name="Google Shape;319;p14"/>
            <p:cNvSpPr/>
            <p:nvPr/>
          </p:nvSpPr>
          <p:spPr>
            <a:xfrm>
              <a:off x="3264" y="3312"/>
              <a:ext cx="1248" cy="240"/>
            </a:xfrm>
            <a:prstGeom prst="flowChartInputOutput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OUTPUT  Z</a:t>
              </a:r>
              <a:endParaRPr/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1200" y="3648"/>
              <a:ext cx="864" cy="288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STOP</a:t>
              </a:r>
              <a:endParaRPr/>
            </a:p>
          </p:txBody>
        </p:sp>
        <p:sp>
          <p:nvSpPr>
            <p:cNvPr id="321" name="Google Shape;321;p14"/>
            <p:cNvSpPr/>
            <p:nvPr/>
          </p:nvSpPr>
          <p:spPr>
            <a:xfrm>
              <a:off x="3408" y="3648"/>
              <a:ext cx="864" cy="288"/>
            </a:xfrm>
            <a:prstGeom prst="ellipse">
              <a:avLst/>
            </a:prstGeom>
            <a:solidFill>
              <a:srgbClr val="FFFFCC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STOP</a:t>
              </a:r>
              <a:endParaRPr/>
            </a:p>
          </p:txBody>
        </p:sp>
        <p:cxnSp>
          <p:nvCxnSpPr>
            <p:cNvPr id="322" name="Google Shape;322;p14"/>
            <p:cNvCxnSpPr/>
            <p:nvPr/>
          </p:nvCxnSpPr>
          <p:spPr>
            <a:xfrm>
              <a:off x="2736" y="1200"/>
              <a:ext cx="0" cy="144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23" name="Google Shape;323;p14"/>
            <p:cNvCxnSpPr/>
            <p:nvPr/>
          </p:nvCxnSpPr>
          <p:spPr>
            <a:xfrm>
              <a:off x="2736" y="1680"/>
              <a:ext cx="0" cy="144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24" name="Google Shape;324;p14"/>
            <p:cNvCxnSpPr/>
            <p:nvPr/>
          </p:nvCxnSpPr>
          <p:spPr>
            <a:xfrm>
              <a:off x="3312" y="2112"/>
              <a:ext cx="432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5" name="Google Shape;325;p14"/>
            <p:cNvCxnSpPr/>
            <p:nvPr/>
          </p:nvCxnSpPr>
          <p:spPr>
            <a:xfrm rot="10800000">
              <a:off x="1728" y="2112"/>
              <a:ext cx="432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6" name="Google Shape;326;p14"/>
            <p:cNvCxnSpPr/>
            <p:nvPr/>
          </p:nvCxnSpPr>
          <p:spPr>
            <a:xfrm>
              <a:off x="3744" y="2112"/>
              <a:ext cx="0" cy="288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27" name="Google Shape;327;p14"/>
            <p:cNvCxnSpPr/>
            <p:nvPr/>
          </p:nvCxnSpPr>
          <p:spPr>
            <a:xfrm>
              <a:off x="1728" y="2112"/>
              <a:ext cx="0" cy="288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28" name="Google Shape;328;p14"/>
            <p:cNvCxnSpPr/>
            <p:nvPr/>
          </p:nvCxnSpPr>
          <p:spPr>
            <a:xfrm>
              <a:off x="1728" y="2736"/>
              <a:ext cx="2064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9" name="Google Shape;329;p14"/>
            <p:cNvCxnSpPr/>
            <p:nvPr/>
          </p:nvCxnSpPr>
          <p:spPr>
            <a:xfrm rot="10800000">
              <a:off x="1728" y="2640"/>
              <a:ext cx="0" cy="96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30" name="Google Shape;330;p14"/>
            <p:cNvCxnSpPr/>
            <p:nvPr/>
          </p:nvCxnSpPr>
          <p:spPr>
            <a:xfrm rot="10800000">
              <a:off x="3792" y="2640"/>
              <a:ext cx="0" cy="96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31" name="Google Shape;331;p14"/>
            <p:cNvCxnSpPr/>
            <p:nvPr/>
          </p:nvCxnSpPr>
          <p:spPr>
            <a:xfrm>
              <a:off x="2784" y="2736"/>
              <a:ext cx="0" cy="144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32" name="Google Shape;332;p14"/>
            <p:cNvCxnSpPr/>
            <p:nvPr/>
          </p:nvCxnSpPr>
          <p:spPr>
            <a:xfrm>
              <a:off x="3360" y="3120"/>
              <a:ext cx="432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33" name="Google Shape;333;p14"/>
            <p:cNvCxnSpPr/>
            <p:nvPr/>
          </p:nvCxnSpPr>
          <p:spPr>
            <a:xfrm rot="10800000">
              <a:off x="1584" y="3120"/>
              <a:ext cx="624" cy="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34" name="Google Shape;334;p14"/>
            <p:cNvCxnSpPr/>
            <p:nvPr/>
          </p:nvCxnSpPr>
          <p:spPr>
            <a:xfrm>
              <a:off x="3792" y="3120"/>
              <a:ext cx="0" cy="192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35" name="Google Shape;335;p14"/>
            <p:cNvCxnSpPr/>
            <p:nvPr/>
          </p:nvCxnSpPr>
          <p:spPr>
            <a:xfrm>
              <a:off x="3840" y="3552"/>
              <a:ext cx="0" cy="96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36" name="Google Shape;336;p14"/>
            <p:cNvCxnSpPr/>
            <p:nvPr/>
          </p:nvCxnSpPr>
          <p:spPr>
            <a:xfrm>
              <a:off x="1584" y="3120"/>
              <a:ext cx="0" cy="192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337" name="Google Shape;337;p14"/>
            <p:cNvCxnSpPr/>
            <p:nvPr/>
          </p:nvCxnSpPr>
          <p:spPr>
            <a:xfrm>
              <a:off x="1584" y="3552"/>
              <a:ext cx="0" cy="96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38" name="Google Shape;338;p14"/>
            <p:cNvSpPr txBox="1"/>
            <p:nvPr/>
          </p:nvSpPr>
          <p:spPr>
            <a:xfrm>
              <a:off x="1728" y="1872"/>
              <a:ext cx="672" cy="2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2000">
                  <a:solidFill>
                    <a:srgbClr val="3333CC"/>
                  </a:solidFill>
                  <a:latin typeface="Arial"/>
                  <a:ea typeface="Arial"/>
                  <a:cs typeface="Arial"/>
                  <a:sym typeface="Arial"/>
                </a:rPr>
                <a:t>YES</a:t>
              </a:r>
              <a:endParaRPr/>
            </a:p>
          </p:txBody>
        </p:sp>
        <p:sp>
          <p:nvSpPr>
            <p:cNvPr id="339" name="Google Shape;339;p14"/>
            <p:cNvSpPr txBox="1"/>
            <p:nvPr/>
          </p:nvSpPr>
          <p:spPr>
            <a:xfrm>
              <a:off x="1489" y="2928"/>
              <a:ext cx="671" cy="2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2000">
                  <a:solidFill>
                    <a:srgbClr val="3333CC"/>
                  </a:solidFill>
                  <a:latin typeface="Arial"/>
                  <a:ea typeface="Arial"/>
                  <a:cs typeface="Arial"/>
                  <a:sym typeface="Arial"/>
                </a:rPr>
                <a:t>YES</a:t>
              </a:r>
              <a:endParaRPr/>
            </a:p>
          </p:txBody>
        </p:sp>
        <p:sp>
          <p:nvSpPr>
            <p:cNvPr id="340" name="Google Shape;340;p14"/>
            <p:cNvSpPr txBox="1"/>
            <p:nvPr/>
          </p:nvSpPr>
          <p:spPr>
            <a:xfrm>
              <a:off x="3361" y="1872"/>
              <a:ext cx="671" cy="2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2000">
                  <a:solidFill>
                    <a:srgbClr val="3333CC"/>
                  </a:solidFill>
                  <a:latin typeface="Arial"/>
                  <a:ea typeface="Arial"/>
                  <a:cs typeface="Arial"/>
                  <a:sym typeface="Arial"/>
                </a:rPr>
                <a:t>NO</a:t>
              </a:r>
              <a:endParaRPr/>
            </a:p>
          </p:txBody>
        </p:sp>
        <p:sp>
          <p:nvSpPr>
            <p:cNvPr id="341" name="Google Shape;341;p14"/>
            <p:cNvSpPr txBox="1"/>
            <p:nvPr/>
          </p:nvSpPr>
          <p:spPr>
            <a:xfrm>
              <a:off x="3554" y="2928"/>
              <a:ext cx="670" cy="2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2000">
                  <a:solidFill>
                    <a:srgbClr val="3333CC"/>
                  </a:solidFill>
                  <a:latin typeface="Arial"/>
                  <a:ea typeface="Arial"/>
                  <a:cs typeface="Arial"/>
                  <a:sym typeface="Arial"/>
                </a:rPr>
                <a:t>NO</a:t>
              </a:r>
              <a:endParaRPr/>
            </a:p>
          </p:txBody>
        </p:sp>
      </p:grpSp>
      <p:sp>
        <p:nvSpPr>
          <p:cNvPr id="342" name="Google Shape;342;p14"/>
          <p:cNvSpPr txBox="1"/>
          <p:nvPr/>
        </p:nvSpPr>
        <p:spPr>
          <a:xfrm>
            <a:off x="8038347" y="1599685"/>
            <a:ext cx="3507307" cy="4672177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main () {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int x, y, z, max;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scanf (“%d%d%d”,&amp;x,&amp;y,&amp;z);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if (x&gt;y)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max = x;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else max = y;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if (max &gt; z)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 printf (“%d”, max) 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else printf (“%d”,z);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  <p:sp>
        <p:nvSpPr>
          <p:cNvPr id="343" name="Google Shape;343;p14"/>
          <p:cNvSpPr txBox="1"/>
          <p:nvPr/>
        </p:nvSpPr>
        <p:spPr>
          <a:xfrm>
            <a:off x="4418829" y="856169"/>
            <a:ext cx="432101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Assume all 3 numbers are distinct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5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Another version</a:t>
            </a:r>
            <a:endParaRPr/>
          </a:p>
        </p:txBody>
      </p:sp>
      <p:sp>
        <p:nvSpPr>
          <p:cNvPr id="349" name="Google Shape;349;p15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50" name="Google Shape;350;p15"/>
          <p:cNvSpPr txBox="1"/>
          <p:nvPr>
            <p:ph idx="4294967295" type="body"/>
          </p:nvPr>
        </p:nvSpPr>
        <p:spPr>
          <a:xfrm>
            <a:off x="1195387" y="1466850"/>
            <a:ext cx="8640763" cy="557369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205740" lvl="1" marL="514350" rtl="0" algn="l"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int main()  {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 int  a,b,c;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 scanf (“%d%d%d”, &amp;a, &amp;b, &amp;c);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 if ((a &gt;= b) &amp;&amp; (a &gt;= c))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     printf (“\n The largest number is: %d”, a);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 if ((b &gt;= a) &amp;&amp; (b &gt;= c))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     printf (“\n The largest number is: %d”, b);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if ((c &gt;= a) &amp;&amp; (c &gt;= b))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     printf (“\n The largest number is: %d”, c);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   return 0;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chemeClr val="dk1"/>
                </a:solidFill>
              </a:rPr>
              <a:t>}</a:t>
            </a:r>
            <a:endParaRPr/>
          </a:p>
        </p:txBody>
      </p:sp>
      <p:sp>
        <p:nvSpPr>
          <p:cNvPr id="351" name="Google Shape;351;p15"/>
          <p:cNvSpPr txBox="1"/>
          <p:nvPr/>
        </p:nvSpPr>
        <p:spPr>
          <a:xfrm>
            <a:off x="7672387" y="3143250"/>
            <a:ext cx="429910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There are many different ways to write the same program correctly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6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 Narrow"/>
              <a:buNone/>
            </a:pPr>
            <a:r>
              <a:rPr lang="en-US" sz="3000"/>
              <a:t>Confusing Equality (==) and Assignment (=) Operators</a:t>
            </a:r>
            <a:endParaRPr sz="3000"/>
          </a:p>
        </p:txBody>
      </p:sp>
      <p:sp>
        <p:nvSpPr>
          <p:cNvPr id="358" name="Google Shape;358;p16"/>
          <p:cNvSpPr txBox="1"/>
          <p:nvPr>
            <p:ph idx="1" type="body"/>
          </p:nvPr>
        </p:nvSpPr>
        <p:spPr>
          <a:xfrm>
            <a:off x="718652" y="1619250"/>
            <a:ext cx="11551444" cy="531233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Dangerous error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Does not ordinarily cause syntax errors.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Any expression that produces a value can be used in control structures.  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Nonzero values are true, zero values are false.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Example:  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	if ( payCode == 4 )</a:t>
            </a:r>
            <a:br>
              <a:rPr lang="en-US" sz="2000"/>
            </a:br>
            <a:r>
              <a:rPr lang="en-US" sz="2000"/>
              <a:t>   printf( "You get a bonus!\n" ); 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t/>
            </a:r>
            <a:endParaRPr sz="2000"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   if ( payCode = 4 )</a:t>
            </a:r>
            <a:br>
              <a:rPr lang="en-US" sz="2000"/>
            </a:br>
            <a:r>
              <a:rPr lang="en-US" sz="2000"/>
              <a:t>   printf( "You get a bonus!\n" ); </a:t>
            </a:r>
            <a:endParaRPr/>
          </a:p>
          <a:p>
            <a:pPr indent="-78740" lvl="1" marL="51435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359" name="Google Shape;359;p16"/>
          <p:cNvSpPr txBox="1"/>
          <p:nvPr/>
        </p:nvSpPr>
        <p:spPr>
          <a:xfrm>
            <a:off x="4624387" y="5289262"/>
            <a:ext cx="45878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b="1" sz="32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7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500"/>
              <a:t>Dangling else problem</a:t>
            </a:r>
            <a:endParaRPr/>
          </a:p>
        </p:txBody>
      </p:sp>
      <p:sp>
        <p:nvSpPr>
          <p:cNvPr id="366" name="Google Shape;366;p17"/>
          <p:cNvSpPr txBox="1"/>
          <p:nvPr>
            <p:ph idx="1" type="body"/>
          </p:nvPr>
        </p:nvSpPr>
        <p:spPr>
          <a:xfrm>
            <a:off x="1078573" y="1570197"/>
            <a:ext cx="9197400" cy="518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467558" lvl="0" marL="46755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if (exp1) if (exp2) stmta else stmtb</a:t>
            </a:r>
            <a:endParaRPr sz="2000"/>
          </a:p>
        </p:txBody>
      </p:sp>
      <p:sp>
        <p:nvSpPr>
          <p:cNvPr id="367" name="Google Shape;367;p17"/>
          <p:cNvSpPr txBox="1"/>
          <p:nvPr/>
        </p:nvSpPr>
        <p:spPr>
          <a:xfrm>
            <a:off x="1408926" y="2668667"/>
            <a:ext cx="1996261" cy="2565861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t" bIns="51300" lIns="102625" spcFirstLastPara="1" rIns="102625" wrap="square" tIns="513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if (exp1) {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66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 if (exp2)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	stmta</a:t>
            </a:r>
            <a:endParaRPr b="1" sz="2000">
              <a:solidFill>
                <a:srgbClr val="000066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 else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	stmtb</a:t>
            </a:r>
            <a:endParaRPr b="1" sz="2000">
              <a:solidFill>
                <a:srgbClr val="000066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66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  <p:sp>
        <p:nvSpPr>
          <p:cNvPr id="368" name="Google Shape;368;p17"/>
          <p:cNvSpPr txBox="1"/>
          <p:nvPr/>
        </p:nvSpPr>
        <p:spPr>
          <a:xfrm>
            <a:off x="4384299" y="3375422"/>
            <a:ext cx="846669" cy="411425"/>
          </a:xfrm>
          <a:prstGeom prst="rect">
            <a:avLst/>
          </a:prstGeom>
          <a:noFill/>
          <a:ln>
            <a:noFill/>
          </a:ln>
        </p:spPr>
        <p:txBody>
          <a:bodyPr anchorCtr="0" anchor="t" bIns="51300" lIns="102625" spcFirstLastPara="1" rIns="102625" wrap="square" tIns="513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OR</a:t>
            </a:r>
            <a:endParaRPr/>
          </a:p>
        </p:txBody>
      </p:sp>
      <p:sp>
        <p:nvSpPr>
          <p:cNvPr id="369" name="Google Shape;369;p17"/>
          <p:cNvSpPr txBox="1"/>
          <p:nvPr/>
        </p:nvSpPr>
        <p:spPr>
          <a:xfrm>
            <a:off x="5571044" y="2725642"/>
            <a:ext cx="2101343" cy="2258084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t" bIns="51300" lIns="102625" spcFirstLastPara="1" rIns="102625" wrap="square" tIns="513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if (exp1)  {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  if (exp2)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	stmta</a:t>
            </a:r>
            <a:endParaRPr b="1" sz="2000">
              <a:solidFill>
                <a:srgbClr val="000066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else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66"/>
                </a:solidFill>
                <a:latin typeface="Arial Narrow"/>
                <a:ea typeface="Arial Narrow"/>
                <a:cs typeface="Arial Narrow"/>
                <a:sym typeface="Arial Narrow"/>
              </a:rPr>
              <a:t>    	stmtb</a:t>
            </a:r>
            <a:endParaRPr b="1" sz="20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70" name="Google Shape;370;p17"/>
          <p:cNvSpPr txBox="1"/>
          <p:nvPr/>
        </p:nvSpPr>
        <p:spPr>
          <a:xfrm>
            <a:off x="8434387" y="3375422"/>
            <a:ext cx="335533" cy="411425"/>
          </a:xfrm>
          <a:prstGeom prst="rect">
            <a:avLst/>
          </a:prstGeom>
          <a:noFill/>
          <a:ln>
            <a:noFill/>
          </a:ln>
        </p:spPr>
        <p:txBody>
          <a:bodyPr anchorCtr="0" anchor="t" bIns="51300" lIns="102625" spcFirstLastPara="1" rIns="102625" wrap="square" tIns="513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?</a:t>
            </a:r>
            <a:endParaRPr/>
          </a:p>
        </p:txBody>
      </p:sp>
      <p:sp>
        <p:nvSpPr>
          <p:cNvPr id="371" name="Google Shape;371;p17"/>
          <p:cNvSpPr txBox="1"/>
          <p:nvPr/>
        </p:nvSpPr>
        <p:spPr>
          <a:xfrm>
            <a:off x="2300889" y="6191250"/>
            <a:ext cx="4207177" cy="42204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Which one is the correct interpretation?</a:t>
            </a:r>
            <a:endParaRPr/>
          </a:p>
        </p:txBody>
      </p:sp>
      <p:sp>
        <p:nvSpPr>
          <p:cNvPr id="372" name="Google Shape;372;p17"/>
          <p:cNvSpPr txBox="1"/>
          <p:nvPr/>
        </p:nvSpPr>
        <p:spPr>
          <a:xfrm>
            <a:off x="7748587" y="4593832"/>
            <a:ext cx="3289683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X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An “else” clause is associated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with the closest preceding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unmatched “if”.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8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 – wrong program</a:t>
            </a:r>
            <a:endParaRPr/>
          </a:p>
        </p:txBody>
      </p:sp>
      <p:sp>
        <p:nvSpPr>
          <p:cNvPr id="378" name="Google Shape;378;p18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3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23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79" name="Google Shape;379;p18"/>
          <p:cNvSpPr txBox="1"/>
          <p:nvPr>
            <p:ph idx="4294967295" type="body"/>
          </p:nvPr>
        </p:nvSpPr>
        <p:spPr>
          <a:xfrm>
            <a:off x="661987" y="1845398"/>
            <a:ext cx="3484563" cy="4500563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t" bIns="51425" lIns="102850" spcFirstLastPara="1" rIns="102850" wrap="square" tIns="5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int main()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{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int x;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scanf(“%d”, &amp;x);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if (x &gt;= 0)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	if (x &lt;= 100)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	   printf(“ABC\n”);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else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	printf(“XYZ\n”);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return 0;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}</a:t>
            </a:r>
            <a:endParaRPr sz="2286"/>
          </a:p>
        </p:txBody>
      </p:sp>
      <p:sp>
        <p:nvSpPr>
          <p:cNvPr id="380" name="Google Shape;380;p18"/>
          <p:cNvSpPr txBox="1"/>
          <p:nvPr/>
        </p:nvSpPr>
        <p:spPr>
          <a:xfrm>
            <a:off x="7253448" y="5994198"/>
            <a:ext cx="3487038" cy="615553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Not what we want, should have printed XYZ</a:t>
            </a:r>
            <a:endParaRPr/>
          </a:p>
        </p:txBody>
      </p:sp>
      <p:sp>
        <p:nvSpPr>
          <p:cNvPr id="381" name="Google Shape;381;p18"/>
          <p:cNvSpPr txBox="1"/>
          <p:nvPr/>
        </p:nvSpPr>
        <p:spPr>
          <a:xfrm>
            <a:off x="4975850" y="1332373"/>
            <a:ext cx="5764636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Print “ABC” if a number is between 0 and 100, or “XYZ” if it is –ve. Do not print anything in other cases.</a:t>
            </a:r>
            <a:endParaRPr b="1" sz="2000">
              <a:solidFill>
                <a:srgbClr val="C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82" name="Google Shape;382;p18"/>
          <p:cNvSpPr txBox="1"/>
          <p:nvPr/>
        </p:nvSpPr>
        <p:spPr>
          <a:xfrm>
            <a:off x="6173767" y="3455284"/>
            <a:ext cx="2431551" cy="707886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150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XYZ</a:t>
            </a:r>
            <a:endParaRPr b="1" sz="18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83" name="Google Shape;383;p18"/>
          <p:cNvSpPr txBox="1"/>
          <p:nvPr/>
        </p:nvSpPr>
        <p:spPr>
          <a:xfrm>
            <a:off x="5574952" y="3019782"/>
            <a:ext cx="384693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Outputs for different inputs</a:t>
            </a:r>
            <a:endParaRPr/>
          </a:p>
        </p:txBody>
      </p:sp>
      <p:sp>
        <p:nvSpPr>
          <p:cNvPr id="384" name="Google Shape;384;p18"/>
          <p:cNvSpPr txBox="1"/>
          <p:nvPr/>
        </p:nvSpPr>
        <p:spPr>
          <a:xfrm>
            <a:off x="6173767" y="5186706"/>
            <a:ext cx="2431551" cy="707886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-20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85" name="Google Shape;385;p18"/>
          <p:cNvSpPr txBox="1"/>
          <p:nvPr/>
        </p:nvSpPr>
        <p:spPr>
          <a:xfrm>
            <a:off x="7194473" y="4326287"/>
            <a:ext cx="3484014" cy="615553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Not what we want, should not have printed anything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9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Example - Correct Program</a:t>
            </a:r>
            <a:endParaRPr/>
          </a:p>
        </p:txBody>
      </p:sp>
      <p:sp>
        <p:nvSpPr>
          <p:cNvPr id="391" name="Google Shape;391;p19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3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23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92" name="Google Shape;392;p19"/>
          <p:cNvSpPr txBox="1"/>
          <p:nvPr>
            <p:ph idx="4294967295" type="body"/>
          </p:nvPr>
        </p:nvSpPr>
        <p:spPr>
          <a:xfrm>
            <a:off x="814387" y="1375055"/>
            <a:ext cx="3411538" cy="5399087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t" bIns="51425" lIns="102850" spcFirstLastPara="1" rIns="102850" wrap="square" tIns="5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int main()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{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int x;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scanf(“%d”, &amp;x);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if (x &gt;= 0)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{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	if (x &lt;= 100)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	   printf(“ABC\n”);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}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else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	printf(“XYZ\n”);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      return 0;</a:t>
            </a:r>
            <a:endParaRPr/>
          </a:p>
          <a:p>
            <a:pPr indent="0" lvl="0" marL="0" rtl="0" algn="l">
              <a:spcBef>
                <a:spcPts val="109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286"/>
              <a:t>}</a:t>
            </a:r>
            <a:endParaRPr sz="2286"/>
          </a:p>
        </p:txBody>
      </p:sp>
      <p:sp>
        <p:nvSpPr>
          <p:cNvPr id="393" name="Google Shape;393;p19"/>
          <p:cNvSpPr txBox="1"/>
          <p:nvPr/>
        </p:nvSpPr>
        <p:spPr>
          <a:xfrm>
            <a:off x="7165743" y="2534379"/>
            <a:ext cx="2431551" cy="693267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150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94" name="Google Shape;394;p19"/>
          <p:cNvSpPr txBox="1"/>
          <p:nvPr/>
        </p:nvSpPr>
        <p:spPr>
          <a:xfrm>
            <a:off x="6458052" y="2086780"/>
            <a:ext cx="384693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Outputs for different inputs</a:t>
            </a:r>
            <a:endParaRPr/>
          </a:p>
        </p:txBody>
      </p:sp>
      <p:sp>
        <p:nvSpPr>
          <p:cNvPr id="395" name="Google Shape;395;p19"/>
          <p:cNvSpPr txBox="1"/>
          <p:nvPr/>
        </p:nvSpPr>
        <p:spPr>
          <a:xfrm>
            <a:off x="7180864" y="3976979"/>
            <a:ext cx="2431551" cy="707886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-20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XYZ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08" name="Google Shape;108;p2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p2"/>
          <p:cNvSpPr/>
          <p:nvPr/>
        </p:nvSpPr>
        <p:spPr>
          <a:xfrm>
            <a:off x="966787" y="1771650"/>
            <a:ext cx="10972800" cy="2667000"/>
          </a:xfrm>
          <a:prstGeom prst="rect">
            <a:avLst/>
          </a:prstGeom>
          <a:solidFill>
            <a:srgbClr val="9C1D22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Following a good style of writing programs</a:t>
            </a:r>
            <a:endParaRPr b="1" i="0" sz="4000" u="none" cap="none" strike="noStrik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0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More examples</a:t>
            </a:r>
            <a:endParaRPr/>
          </a:p>
        </p:txBody>
      </p:sp>
      <p:sp>
        <p:nvSpPr>
          <p:cNvPr id="402" name="Google Shape;402;p20"/>
          <p:cNvSpPr txBox="1"/>
          <p:nvPr>
            <p:ph idx="1" type="body"/>
          </p:nvPr>
        </p:nvSpPr>
        <p:spPr>
          <a:xfrm>
            <a:off x="945118" y="1009650"/>
            <a:ext cx="3374469" cy="57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if e1 s1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else if e2 s2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if e1 s1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else if e2 s2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else s3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if e1 if e2 s1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else s2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else s3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if e1 if e2 s1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else s2</a:t>
            </a:r>
            <a:endParaRPr/>
          </a:p>
        </p:txBody>
      </p:sp>
      <p:sp>
        <p:nvSpPr>
          <p:cNvPr id="403" name="Google Shape;403;p20"/>
          <p:cNvSpPr txBox="1"/>
          <p:nvPr/>
        </p:nvSpPr>
        <p:spPr>
          <a:xfrm>
            <a:off x="4564575" y="2762250"/>
            <a:ext cx="1126612" cy="1945534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</p:txBody>
      </p:sp>
      <p:sp>
        <p:nvSpPr>
          <p:cNvPr id="404" name="Google Shape;404;p20"/>
          <p:cNvSpPr txBox="1"/>
          <p:nvPr/>
        </p:nvSpPr>
        <p:spPr>
          <a:xfrm>
            <a:off x="7291387" y="933450"/>
            <a:ext cx="3374469" cy="57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e1 s1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{ if e2 s2 }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e1 s1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{ if e2 s2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else s3 }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e1 { if e2 s1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else s2 }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else s3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e1 { if e2 s1</a:t>
            </a:r>
            <a:endParaRPr/>
          </a:p>
          <a:p>
            <a: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else s2 }</a:t>
            </a:r>
            <a:endParaRPr/>
          </a:p>
        </p:txBody>
      </p:sp>
      <p:sp>
        <p:nvSpPr>
          <p:cNvPr id="405" name="Google Shape;405;p20"/>
          <p:cNvSpPr/>
          <p:nvPr/>
        </p:nvSpPr>
        <p:spPr>
          <a:xfrm>
            <a:off x="2185987" y="6733868"/>
            <a:ext cx="82296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While programming, it is always good to explicitly give the { and } to avoid any mistakes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1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The Conditional Operator </a:t>
            </a:r>
            <a:r>
              <a:rPr lang="en-US" sz="4000">
                <a:solidFill>
                  <a:schemeClr val="dk1"/>
                </a:solidFill>
              </a:rPr>
              <a:t>?:</a:t>
            </a:r>
            <a:endParaRPr/>
          </a:p>
        </p:txBody>
      </p:sp>
      <p:sp>
        <p:nvSpPr>
          <p:cNvPr id="412" name="Google Shape;412;p21"/>
          <p:cNvSpPr txBox="1"/>
          <p:nvPr>
            <p:ph idx="1" type="body"/>
          </p:nvPr>
        </p:nvSpPr>
        <p:spPr>
          <a:xfrm>
            <a:off x="472558" y="1466850"/>
            <a:ext cx="11656457" cy="513207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This makes use of an expression that is either true or false. An appropriate value is selected, depending on the outcome of the logical expression.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Example: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interest =        (balance&gt;5000) ?  balance*0.2  :  balance*0.1;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t/>
            </a:r>
            <a:endParaRPr sz="2000"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t/>
            </a:r>
            <a:endParaRPr sz="2000"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t/>
            </a:r>
            <a:endParaRPr sz="2000"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Equivalent to:	</a:t>
            </a:r>
            <a:r>
              <a:rPr lang="en-US" sz="2000">
                <a:solidFill>
                  <a:srgbClr val="800000"/>
                </a:solidFill>
              </a:rPr>
              <a:t>if (balance &gt; 5000) 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>
                <a:solidFill>
                  <a:srgbClr val="800000"/>
                </a:solidFill>
              </a:rPr>
              <a:t>				interest = balance * 0.2;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>
                <a:solidFill>
                  <a:srgbClr val="800000"/>
                </a:solidFill>
              </a:rPr>
              <a:t>			else 	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>
                <a:solidFill>
                  <a:srgbClr val="800000"/>
                </a:solidFill>
              </a:rPr>
              <a:t>				interest = balance * 0.1;</a:t>
            </a:r>
            <a:endParaRPr sz="2000"/>
          </a:p>
        </p:txBody>
      </p:sp>
      <p:sp>
        <p:nvSpPr>
          <p:cNvPr id="413" name="Google Shape;413;p21"/>
          <p:cNvSpPr/>
          <p:nvPr/>
        </p:nvSpPr>
        <p:spPr>
          <a:xfrm rot="5400000">
            <a:off x="4364491" y="1421948"/>
            <a:ext cx="214991" cy="4572000"/>
          </a:xfrm>
          <a:prstGeom prst="rightBrace">
            <a:avLst>
              <a:gd fmla="val 113333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21"/>
          <p:cNvSpPr txBox="1"/>
          <p:nvPr/>
        </p:nvSpPr>
        <p:spPr>
          <a:xfrm>
            <a:off x="2185986" y="3815443"/>
            <a:ext cx="5292223" cy="42204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20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Returns a value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2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More Examples</a:t>
            </a:r>
            <a:endParaRPr/>
          </a:p>
        </p:txBody>
      </p:sp>
      <p:sp>
        <p:nvSpPr>
          <p:cNvPr id="420" name="Google Shape;420;p22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21" name="Google Shape;421;p22"/>
          <p:cNvSpPr txBox="1"/>
          <p:nvPr>
            <p:ph idx="4294967295" type="body"/>
          </p:nvPr>
        </p:nvSpPr>
        <p:spPr>
          <a:xfrm>
            <a:off x="661987" y="1480181"/>
            <a:ext cx="9072563" cy="4935538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None/>
            </a:pPr>
            <a:r>
              <a:rPr lang="en-US" sz="2000">
                <a:solidFill>
                  <a:srgbClr val="0000FF"/>
                </a:solidFill>
              </a:rPr>
              <a:t>     if ((a &gt;10) &amp;&amp; (b &lt; 5)) </a:t>
            </a:r>
            <a:endParaRPr/>
          </a:p>
          <a:p>
            <a:pPr indent="-257175" lvl="2" marL="1285875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rgbClr val="0000FF"/>
                </a:solidFill>
              </a:rPr>
              <a:t>	  x = a + b;</a:t>
            </a:r>
            <a:endParaRPr/>
          </a:p>
          <a:p>
            <a:pPr indent="-257175" lvl="2" marL="1285875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rgbClr val="0000FF"/>
                </a:solidFill>
              </a:rPr>
              <a:t>else x = 0;</a:t>
            </a:r>
            <a:endParaRPr/>
          </a:p>
          <a:p>
            <a:pPr indent="-257175" lvl="2" marL="1285875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-257175" lvl="2" marL="1285875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/>
              <a:t>x = ((a &gt; 10) &amp;&amp; (b &lt; 5)) ? a + b : 0</a:t>
            </a:r>
            <a:endParaRPr sz="2000">
              <a:solidFill>
                <a:srgbClr val="0000FF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/>
              <a:t>	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rgbClr val="0000FF"/>
              </a:buClr>
              <a:buSzPts val="2000"/>
              <a:buNone/>
            </a:pPr>
            <a:r>
              <a:rPr lang="en-US" sz="2000">
                <a:solidFill>
                  <a:srgbClr val="0000FF"/>
                </a:solidFill>
              </a:rPr>
              <a:t>      if (marks &gt;= 60)</a:t>
            </a:r>
            <a:endParaRPr/>
          </a:p>
          <a:p>
            <a:pPr indent="-257175" lvl="2" marL="1285875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rgbClr val="0000FF"/>
                </a:solidFill>
              </a:rPr>
              <a:t>     printf(“Passed \n”);</a:t>
            </a:r>
            <a:endParaRPr/>
          </a:p>
          <a:p>
            <a:pPr indent="-257175" lvl="2" marL="1285875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en-US" sz="2000">
                <a:solidFill>
                  <a:srgbClr val="0000FF"/>
                </a:solidFill>
              </a:rPr>
              <a:t>else printf(“Failed \n”);	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lang="en-US" sz="2000"/>
              <a:t>    (marks &gt;= 60) ? printf(“Passed \n”) : printf(“Failed \n”);</a:t>
            </a:r>
            <a:endParaRPr/>
          </a:p>
          <a:p>
            <a:pPr indent="-257175" lvl="2" marL="1285875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t/>
            </a:r>
            <a:endParaRPr sz="20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3"/>
          <p:cNvSpPr txBox="1"/>
          <p:nvPr>
            <p:ph type="title"/>
          </p:nvPr>
        </p:nvSpPr>
        <p:spPr>
          <a:xfrm>
            <a:off x="525065" y="130858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 Narrow"/>
              <a:buNone/>
            </a:pPr>
            <a:r>
              <a:rPr lang="en-US" sz="4000"/>
              <a:t>The </a:t>
            </a:r>
            <a:r>
              <a:rPr i="1" lang="en-US" sz="4000">
                <a:solidFill>
                  <a:srgbClr val="0000CC"/>
                </a:solidFill>
              </a:rPr>
              <a:t>switch</a:t>
            </a:r>
            <a:r>
              <a:rPr lang="en-US" sz="4000"/>
              <a:t> statement</a:t>
            </a:r>
            <a:endParaRPr/>
          </a:p>
        </p:txBody>
      </p:sp>
      <p:sp>
        <p:nvSpPr>
          <p:cNvPr id="428" name="Google Shape;428;p23"/>
          <p:cNvSpPr txBox="1"/>
          <p:nvPr>
            <p:ph idx="1" type="body"/>
          </p:nvPr>
        </p:nvSpPr>
        <p:spPr>
          <a:xfrm>
            <a:off x="626238" y="1390650"/>
            <a:ext cx="11389549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This causes a particular group of statements to be chosen from several available groups.</a:t>
            </a:r>
            <a:endParaRPr/>
          </a:p>
          <a:p>
            <a:pPr indent="-205740" lvl="1" marL="51435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Uses “switch” statement and “case” labels.</a:t>
            </a:r>
            <a:endParaRPr/>
          </a:p>
          <a:p>
            <a:pPr indent="-205740" lvl="1" marL="51435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Syntax of the “switch” statement:</a:t>
            </a:r>
            <a:endParaRPr/>
          </a:p>
          <a:p>
            <a:pPr indent="-78740" lvl="1" marL="51435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switch (expression)  {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	case expression-1: { …….. }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	case expression-2: { …….. }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t/>
            </a:r>
            <a:endParaRPr sz="2000"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	case expression-m: { …….. }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	default: { ……… }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rPr lang="en-US" sz="2000"/>
              <a:t>}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4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Syntax of switch statement</a:t>
            </a:r>
            <a:endParaRPr/>
          </a:p>
        </p:txBody>
      </p:sp>
      <p:sp>
        <p:nvSpPr>
          <p:cNvPr id="434" name="Google Shape;434;p24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35" name="Google Shape;435;p24"/>
          <p:cNvSpPr txBox="1"/>
          <p:nvPr>
            <p:ph idx="4294967295" type="body"/>
          </p:nvPr>
        </p:nvSpPr>
        <p:spPr>
          <a:xfrm>
            <a:off x="966787" y="1398355"/>
            <a:ext cx="10287000" cy="5369813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257175" lvl="2" marL="1285875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b="1" lang="en-US" sz="2000"/>
              <a:t>switch (</a:t>
            </a:r>
            <a:r>
              <a:rPr b="1" lang="en-US" sz="2000">
                <a:solidFill>
                  <a:srgbClr val="0000FF"/>
                </a:solidFill>
              </a:rPr>
              <a:t>expression</a:t>
            </a:r>
            <a:r>
              <a:rPr b="1" lang="en-US" sz="2000"/>
              <a:t>)  {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b="1" lang="en-US" sz="2000"/>
              <a:t>	case </a:t>
            </a:r>
            <a:r>
              <a:rPr b="1" lang="en-US" sz="2000">
                <a:solidFill>
                  <a:srgbClr val="0000FF"/>
                </a:solidFill>
              </a:rPr>
              <a:t>const-expr-1</a:t>
            </a:r>
            <a:r>
              <a:rPr b="1" lang="en-US" sz="2000"/>
              <a:t>: S-1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b="1" lang="en-US" sz="2000"/>
              <a:t>	case </a:t>
            </a:r>
            <a:r>
              <a:rPr b="1" lang="en-US" sz="2000">
                <a:solidFill>
                  <a:srgbClr val="0000FF"/>
                </a:solidFill>
              </a:rPr>
              <a:t>const-expr-2</a:t>
            </a:r>
            <a:r>
              <a:rPr b="1" lang="en-US" sz="2000"/>
              <a:t>: S-2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b="1" lang="en-US" sz="2000"/>
              <a:t>        :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b="1" lang="en-US" sz="2000"/>
              <a:t>	case </a:t>
            </a:r>
            <a:r>
              <a:rPr b="1" lang="en-US" sz="2000">
                <a:solidFill>
                  <a:srgbClr val="0000FF"/>
                </a:solidFill>
              </a:rPr>
              <a:t>const-expr-m</a:t>
            </a:r>
            <a:r>
              <a:rPr b="1" lang="en-US" sz="2000"/>
              <a:t>: S-m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b="1" lang="en-US" sz="2000"/>
              <a:t>	</a:t>
            </a:r>
            <a:r>
              <a:rPr b="1" lang="en-US" sz="2000">
                <a:solidFill>
                  <a:srgbClr val="0000FF"/>
                </a:solidFill>
              </a:rPr>
              <a:t>default</a:t>
            </a:r>
            <a:r>
              <a:rPr b="1" lang="en-US" sz="2000"/>
              <a:t>: S</a:t>
            </a:r>
            <a:endParaRPr/>
          </a:p>
          <a:p>
            <a:pPr indent="-257175" lvl="2" marL="1285875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b="1" lang="en-US" sz="2000"/>
              <a:t>}</a:t>
            </a:r>
            <a:endParaRPr/>
          </a:p>
          <a:p>
            <a:pPr indent="-215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rgbClr val="0000FF"/>
              </a:solidFill>
            </a:endParaRPr>
          </a:p>
          <a:p>
            <a:pPr indent="-342900" lvl="0" marL="342900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FF"/>
                </a:solidFill>
              </a:rPr>
              <a:t>expression</a:t>
            </a:r>
            <a:r>
              <a:rPr lang="en-US" sz="2000"/>
              <a:t> is any integer-valued expression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FF"/>
                </a:solidFill>
              </a:rPr>
              <a:t>const-expr-1, const-expr-2,…</a:t>
            </a:r>
            <a:r>
              <a:rPr lang="en-US" sz="2000"/>
              <a:t>are any </a:t>
            </a:r>
            <a:r>
              <a:rPr lang="en-US" sz="2000">
                <a:solidFill>
                  <a:srgbClr val="0000FF"/>
                </a:solidFill>
              </a:rPr>
              <a:t>constant</a:t>
            </a:r>
            <a:r>
              <a:rPr lang="en-US" sz="2000"/>
              <a:t> integer-valued expressions</a:t>
            </a:r>
            <a:endParaRPr/>
          </a:p>
          <a:p>
            <a:pPr indent="-205740" lvl="1" marL="514350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Values must be distinct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FF"/>
                </a:solidFill>
              </a:rPr>
              <a:t>S-1, S-2, …,S-m, S</a:t>
            </a:r>
            <a:r>
              <a:rPr lang="en-US" sz="2000"/>
              <a:t> are statements/compound statements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Default is optional, and can come anywhere (not necessarily at the end as shown)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5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Behavior of </a:t>
            </a:r>
            <a:r>
              <a:rPr lang="en-US">
                <a:solidFill>
                  <a:srgbClr val="0000FF"/>
                </a:solidFill>
              </a:rPr>
              <a:t>switch</a:t>
            </a:r>
            <a:endParaRPr/>
          </a:p>
        </p:txBody>
      </p:sp>
      <p:sp>
        <p:nvSpPr>
          <p:cNvPr id="441" name="Google Shape;441;p25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42" name="Google Shape;442;p25"/>
          <p:cNvSpPr txBox="1"/>
          <p:nvPr>
            <p:ph idx="4294967295" type="body"/>
          </p:nvPr>
        </p:nvSpPr>
        <p:spPr>
          <a:xfrm>
            <a:off x="995600" y="4235576"/>
            <a:ext cx="108204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FF"/>
                </a:solidFill>
              </a:rPr>
              <a:t>expression</a:t>
            </a:r>
            <a:r>
              <a:rPr lang="en-US" sz="2000"/>
              <a:t> is first evaluated</a:t>
            </a:r>
            <a:endParaRPr/>
          </a:p>
          <a:p>
            <a:pPr indent="-342900" lvl="0" marL="34290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It is then compared with </a:t>
            </a:r>
            <a:r>
              <a:rPr lang="en-US" sz="2000">
                <a:solidFill>
                  <a:srgbClr val="0000FF"/>
                </a:solidFill>
              </a:rPr>
              <a:t>const-expr-1</a:t>
            </a:r>
            <a:r>
              <a:rPr lang="en-US" sz="2000"/>
              <a:t>, </a:t>
            </a:r>
            <a:r>
              <a:rPr lang="en-US" sz="2000">
                <a:solidFill>
                  <a:srgbClr val="0000FF"/>
                </a:solidFill>
              </a:rPr>
              <a:t>const-expr-2,…</a:t>
            </a:r>
            <a:r>
              <a:rPr lang="en-US" sz="2000"/>
              <a:t>for equality</a:t>
            </a:r>
            <a:r>
              <a:rPr lang="en-US" sz="200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FF0000"/>
                </a:solidFill>
              </a:rPr>
              <a:t>in order</a:t>
            </a:r>
            <a:endParaRPr/>
          </a:p>
          <a:p>
            <a:pPr indent="-342900" lvl="0" marL="34290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If it matches any one, </a:t>
            </a:r>
            <a:r>
              <a:rPr lang="en-US" sz="2000">
                <a:solidFill>
                  <a:srgbClr val="FF0000"/>
                </a:solidFill>
              </a:rPr>
              <a:t>all statements from that point till the end of the switch are executed </a:t>
            </a:r>
            <a:r>
              <a:rPr lang="en-US" sz="2000"/>
              <a:t>(including statements for default, if present)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Use </a:t>
            </a:r>
            <a:r>
              <a:rPr lang="en-US" sz="2000">
                <a:solidFill>
                  <a:srgbClr val="0000FF"/>
                </a:solidFill>
              </a:rPr>
              <a:t>break</a:t>
            </a:r>
            <a:r>
              <a:rPr lang="en-US" sz="2000"/>
              <a:t> statements if you do not want this  (see example)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Statements corresponding to </a:t>
            </a:r>
            <a:r>
              <a:rPr lang="en-US" sz="2000">
                <a:solidFill>
                  <a:srgbClr val="0000FF"/>
                </a:solidFill>
              </a:rPr>
              <a:t>default</a:t>
            </a:r>
            <a:r>
              <a:rPr lang="en-US" sz="2000"/>
              <a:t>, if present, are executed if no other expression matches</a:t>
            </a:r>
            <a:endParaRPr/>
          </a:p>
        </p:txBody>
      </p:sp>
      <p:sp>
        <p:nvSpPr>
          <p:cNvPr id="443" name="Google Shape;443;p25"/>
          <p:cNvSpPr txBox="1"/>
          <p:nvPr/>
        </p:nvSpPr>
        <p:spPr>
          <a:xfrm>
            <a:off x="1500187" y="1299844"/>
            <a:ext cx="5486400" cy="243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2" marL="1028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switch (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expression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 {</a:t>
            </a:r>
            <a:endParaRPr/>
          </a:p>
          <a:p>
            <a:pPr indent="0" lvl="2" marL="1028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case 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const-expr-1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S-1</a:t>
            </a:r>
            <a:endParaRPr/>
          </a:p>
          <a:p>
            <a:pPr indent="0" lvl="2" marL="1028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case 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const-expr-2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S-2</a:t>
            </a:r>
            <a:endParaRPr/>
          </a:p>
          <a:p>
            <a:pPr indent="0" lvl="2" marL="1028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:</a:t>
            </a:r>
            <a:endParaRPr/>
          </a:p>
          <a:p>
            <a:pPr indent="0" lvl="2" marL="1028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case 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const-expr-m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S-m</a:t>
            </a:r>
            <a:endParaRPr/>
          </a:p>
          <a:p>
            <a:pPr indent="0" lvl="2" marL="1028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1" i="0" lang="en-US" sz="20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default</a:t>
            </a: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S</a:t>
            </a:r>
            <a:endParaRPr/>
          </a:p>
          <a:p>
            <a:pPr indent="0" lvl="2" marL="1028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6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Examples</a:t>
            </a:r>
            <a:endParaRPr/>
          </a:p>
        </p:txBody>
      </p:sp>
      <p:sp>
        <p:nvSpPr>
          <p:cNvPr id="450" name="Google Shape;450;p26"/>
          <p:cNvSpPr txBox="1"/>
          <p:nvPr>
            <p:ph idx="1" type="body"/>
          </p:nvPr>
        </p:nvSpPr>
        <p:spPr>
          <a:xfrm>
            <a:off x="1017315" y="1085850"/>
            <a:ext cx="5880735" cy="536662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switch ( letter ) {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case 'A':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printf ("First letter \n");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break;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case 'Z':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printf ("Last letter \n");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break;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default :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printf ("Middle letter \n");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break;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} 			</a:t>
            </a:r>
            <a:endParaRPr/>
          </a:p>
        </p:txBody>
      </p:sp>
      <p:grpSp>
        <p:nvGrpSpPr>
          <p:cNvPr id="451" name="Google Shape;451;p26"/>
          <p:cNvGrpSpPr/>
          <p:nvPr/>
        </p:nvGrpSpPr>
        <p:grpSpPr>
          <a:xfrm>
            <a:off x="5843587" y="4591050"/>
            <a:ext cx="3550756" cy="1015127"/>
            <a:chOff x="3048" y="2718"/>
            <a:chExt cx="1623" cy="609"/>
          </a:xfrm>
        </p:grpSpPr>
        <p:sp>
          <p:nvSpPr>
            <p:cNvPr id="452" name="Google Shape;452;p26"/>
            <p:cNvSpPr txBox="1"/>
            <p:nvPr/>
          </p:nvSpPr>
          <p:spPr>
            <a:xfrm>
              <a:off x="3500" y="2718"/>
              <a:ext cx="1171" cy="609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Will print this statement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for all letters other than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A or Z </a:t>
              </a:r>
              <a:endParaRPr/>
            </a:p>
          </p:txBody>
        </p:sp>
        <p:cxnSp>
          <p:nvCxnSpPr>
            <p:cNvPr id="453" name="Google Shape;453;p26"/>
            <p:cNvCxnSpPr/>
            <p:nvPr/>
          </p:nvCxnSpPr>
          <p:spPr>
            <a:xfrm flipH="1">
              <a:off x="3048" y="2800"/>
              <a:ext cx="466" cy="153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7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Examples</a:t>
            </a:r>
            <a:endParaRPr/>
          </a:p>
        </p:txBody>
      </p:sp>
      <p:sp>
        <p:nvSpPr>
          <p:cNvPr id="460" name="Google Shape;460;p27"/>
          <p:cNvSpPr txBox="1"/>
          <p:nvPr/>
        </p:nvSpPr>
        <p:spPr>
          <a:xfrm>
            <a:off x="814387" y="1603534"/>
            <a:ext cx="4902800" cy="4510595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switch ( choice = getchar( ) ) {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case ‘r’ :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case ‘R’: printf(“Red”);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       break;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case ‘b’ :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case ‘B’ : printf(“Blue”);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         break;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case ‘g’ :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case ‘G’: printf(“Green”);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         break;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default: printf(“Black”);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  <p:grpSp>
        <p:nvGrpSpPr>
          <p:cNvPr id="461" name="Google Shape;461;p27"/>
          <p:cNvGrpSpPr/>
          <p:nvPr/>
        </p:nvGrpSpPr>
        <p:grpSpPr>
          <a:xfrm>
            <a:off x="2795587" y="1924050"/>
            <a:ext cx="7372796" cy="1323499"/>
            <a:chOff x="1306" y="1238"/>
            <a:chExt cx="3370" cy="794"/>
          </a:xfrm>
        </p:grpSpPr>
        <p:sp>
          <p:nvSpPr>
            <p:cNvPr id="462" name="Google Shape;462;p27"/>
            <p:cNvSpPr txBox="1"/>
            <p:nvPr/>
          </p:nvSpPr>
          <p:spPr>
            <a:xfrm>
              <a:off x="2975" y="1238"/>
              <a:ext cx="1701" cy="794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Since there isn’t a </a:t>
              </a:r>
              <a:r>
                <a:rPr b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break </a:t>
              </a: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statement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here, the control passes to the next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statement </a:t>
              </a:r>
              <a:r>
                <a:rPr b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(printf)</a:t>
              </a: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</a:t>
              </a:r>
              <a:r>
                <a:rPr b="1" i="1" lang="en-US" sz="2000">
                  <a:solidFill>
                    <a:srgbClr val="C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without checking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2000">
                  <a:solidFill>
                    <a:srgbClr val="C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the next condition</a:t>
              </a:r>
              <a:r>
                <a:rPr b="1" i="1" lang="en-US" sz="2000">
                  <a:solidFill>
                    <a:srgbClr val="0000CC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.</a:t>
              </a:r>
              <a:endParaRPr/>
            </a:p>
          </p:txBody>
        </p:sp>
        <p:cxnSp>
          <p:nvCxnSpPr>
            <p:cNvPr id="463" name="Google Shape;463;p27"/>
            <p:cNvCxnSpPr/>
            <p:nvPr/>
          </p:nvCxnSpPr>
          <p:spPr>
            <a:xfrm flipH="1">
              <a:off x="1306" y="1320"/>
              <a:ext cx="1683" cy="124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8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Another way</a:t>
            </a:r>
            <a:endParaRPr/>
          </a:p>
        </p:txBody>
      </p:sp>
      <p:sp>
        <p:nvSpPr>
          <p:cNvPr id="470" name="Google Shape;470;p28"/>
          <p:cNvSpPr txBox="1"/>
          <p:nvPr>
            <p:ph idx="1" type="body"/>
          </p:nvPr>
        </p:nvSpPr>
        <p:spPr>
          <a:xfrm>
            <a:off x="798537" y="1543050"/>
            <a:ext cx="11004500" cy="5097304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switch  ( choice = toupper( getchar( ) ) )  {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case ‘R’:	printf (“RED \n”);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	break;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case ‘G’:	printf (“GREEN \n”);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	break;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case ‘B’:	printf (“BLUE \n”);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		break;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default:	printf (“Invalid choice \n”);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}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9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Rounding a Digit</a:t>
            </a:r>
            <a:endParaRPr/>
          </a:p>
        </p:txBody>
      </p:sp>
      <p:sp>
        <p:nvSpPr>
          <p:cNvPr id="477" name="Google Shape;477;p29"/>
          <p:cNvSpPr txBox="1"/>
          <p:nvPr>
            <p:ph idx="1" type="body"/>
          </p:nvPr>
        </p:nvSpPr>
        <p:spPr>
          <a:xfrm>
            <a:off x="661987" y="1085850"/>
            <a:ext cx="110045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switch (digit)   {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0: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1: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2: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3: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4: result = 0; printf (“Round down\n”); break;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5: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6: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7: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8: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		case 9: result = 10; printf(“Round up\n”); break;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 Narrow"/>
              <a:buNone/>
            </a:pPr>
            <a:r>
              <a:rPr lang="en-US" sz="2400"/>
              <a:t>}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Good style of writing programs</a:t>
            </a:r>
            <a:endParaRPr/>
          </a:p>
        </p:txBody>
      </p:sp>
      <p:sp>
        <p:nvSpPr>
          <p:cNvPr id="116" name="Google Shape;116;p3"/>
          <p:cNvSpPr txBox="1"/>
          <p:nvPr>
            <p:ph idx="1" type="body"/>
          </p:nvPr>
        </p:nvSpPr>
        <p:spPr>
          <a:xfrm>
            <a:off x="738187" y="1648540"/>
            <a:ext cx="11548349" cy="499229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205740" lvl="1" marL="51435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Programs have to be correct 🡪 Follow the C syntax correctly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Programs should be understandable to others, not only to the writer 🡪 follow a good style</a:t>
            </a:r>
            <a:endParaRPr sz="2000"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 good style</a:t>
            </a:r>
            <a:endParaRPr/>
          </a:p>
          <a:p>
            <a:pPr indent="-257175" lvl="2" marL="1285875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 single statement in a line</a:t>
            </a:r>
            <a:endParaRPr/>
          </a:p>
          <a:p>
            <a:pPr indent="-257175" lvl="2" marL="1285875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Meaningful variable names, e.g., roll, count, price 	(instead of aa, b, c)</a:t>
            </a:r>
            <a:endParaRPr/>
          </a:p>
          <a:p>
            <a:pPr indent="-257175" lvl="2" marL="1285875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Indentation - leave some horizontal space (e.g., one tab-space) after opening a brace, till you close that brace</a:t>
            </a:r>
            <a:endParaRPr/>
          </a:p>
          <a:p>
            <a:pPr indent="-257175" lvl="2" marL="1285875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Comments </a:t>
            </a:r>
            <a:endParaRPr/>
          </a:p>
          <a:p>
            <a:pPr indent="-257175" lvl="3" marL="1800225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Single line comment		// compute the interest</a:t>
            </a:r>
            <a:endParaRPr/>
          </a:p>
          <a:p>
            <a:pPr indent="-257175" lvl="3" marL="1800225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Multiple line comment		/* this comment can span more than one line */</a:t>
            </a:r>
            <a:endParaRPr/>
          </a:p>
          <a:p>
            <a:pPr indent="-78740" lvl="1" marL="51435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Another guideline – before asking for user-input (e.g., using scanf), tell the user what input is expected (using a printf) – this is called a “prompt”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t/>
            </a:r>
            <a:endParaRPr sz="2000">
              <a:solidFill>
                <a:srgbClr val="3366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0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191"/>
              <a:t>More Data Types in C</a:t>
            </a:r>
            <a:endParaRPr/>
          </a:p>
        </p:txBody>
      </p:sp>
      <p:sp>
        <p:nvSpPr>
          <p:cNvPr id="483" name="Google Shape;483;p30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84" name="Google Shape;484;p30"/>
          <p:cNvSpPr txBox="1"/>
          <p:nvPr>
            <p:ph idx="4294967295" type="body"/>
          </p:nvPr>
        </p:nvSpPr>
        <p:spPr>
          <a:xfrm>
            <a:off x="784937" y="1568184"/>
            <a:ext cx="8709025" cy="4935537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Some of the basic data types can be augmented by using certain data type qualifiers:</a:t>
            </a:r>
            <a:endParaRPr/>
          </a:p>
          <a:p>
            <a:pPr indent="-205740" lvl="1" marL="514350" rtl="0" algn="l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short</a:t>
            </a:r>
            <a:endParaRPr/>
          </a:p>
          <a:p>
            <a:pPr indent="-205740" lvl="1" marL="5143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long</a:t>
            </a:r>
            <a:endParaRPr/>
          </a:p>
          <a:p>
            <a:pPr indent="-205740" lvl="1" marL="5143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signed</a:t>
            </a:r>
            <a:endParaRPr/>
          </a:p>
          <a:p>
            <a:pPr indent="-205740" lvl="1" marL="5143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unsigned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Typical examples:</a:t>
            </a:r>
            <a:endParaRPr/>
          </a:p>
          <a:p>
            <a:pPr indent="-205740" lvl="1" marL="514350" rtl="0" algn="l">
              <a:lnSpc>
                <a:spcPct val="90000"/>
              </a:lnSpc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short int (usually 2 bytes)</a:t>
            </a:r>
            <a:endParaRPr/>
          </a:p>
          <a:p>
            <a:pPr indent="-205740" lvl="1" marL="5143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long int (usually 4 bytes)</a:t>
            </a:r>
            <a:endParaRPr/>
          </a:p>
          <a:p>
            <a:pPr indent="-205740" lvl="1" marL="51435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unsigned int (usually 4 bytes, but no way to store + or -)</a:t>
            </a:r>
            <a:endParaRPr/>
          </a:p>
        </p:txBody>
      </p:sp>
      <p:sp>
        <p:nvSpPr>
          <p:cNvPr id="485" name="Google Shape;485;p30"/>
          <p:cNvSpPr txBox="1"/>
          <p:nvPr/>
        </p:nvSpPr>
        <p:spPr>
          <a:xfrm>
            <a:off x="3905527" y="2173937"/>
            <a:ext cx="3443721" cy="3156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size qualifier</a:t>
            </a:r>
            <a:endParaRPr/>
          </a:p>
        </p:txBody>
      </p:sp>
      <p:sp>
        <p:nvSpPr>
          <p:cNvPr id="486" name="Google Shape;486;p30"/>
          <p:cNvSpPr txBox="1"/>
          <p:nvPr/>
        </p:nvSpPr>
        <p:spPr>
          <a:xfrm>
            <a:off x="3905527" y="2913021"/>
            <a:ext cx="3443721" cy="3156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sign qualifier</a:t>
            </a:r>
            <a:endParaRPr/>
          </a:p>
        </p:txBody>
      </p:sp>
      <p:cxnSp>
        <p:nvCxnSpPr>
          <p:cNvPr id="487" name="Google Shape;487;p30"/>
          <p:cNvCxnSpPr/>
          <p:nvPr/>
        </p:nvCxnSpPr>
        <p:spPr>
          <a:xfrm rot="10800000">
            <a:off x="2453854" y="2173936"/>
            <a:ext cx="1291395" cy="148879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8" name="Google Shape;488;p30"/>
          <p:cNvCxnSpPr/>
          <p:nvPr/>
        </p:nvCxnSpPr>
        <p:spPr>
          <a:xfrm flipH="1">
            <a:off x="2453853" y="2340706"/>
            <a:ext cx="1291394" cy="148879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9" name="Google Shape;489;p30"/>
          <p:cNvCxnSpPr/>
          <p:nvPr/>
        </p:nvCxnSpPr>
        <p:spPr>
          <a:xfrm rot="10800000">
            <a:off x="2420207" y="2801155"/>
            <a:ext cx="1325039" cy="289744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0" name="Google Shape;490;p30"/>
          <p:cNvCxnSpPr/>
          <p:nvPr/>
        </p:nvCxnSpPr>
        <p:spPr>
          <a:xfrm flipH="1">
            <a:off x="2453852" y="3090899"/>
            <a:ext cx="1291393" cy="11995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31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3429"/>
              <a:t>Some typical sizes (some of these can vary depending on type of machine)</a:t>
            </a:r>
            <a:endParaRPr/>
          </a:p>
        </p:txBody>
      </p:sp>
      <p:sp>
        <p:nvSpPr>
          <p:cNvPr id="496" name="Google Shape;496;p31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aphicFrame>
        <p:nvGraphicFramePr>
          <p:cNvPr id="497" name="Google Shape;497;p31"/>
          <p:cNvGraphicFramePr/>
          <p:nvPr/>
        </p:nvGraphicFramePr>
        <p:xfrm>
          <a:off x="890587" y="14760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{36B6D617-B0AB-49C7-B505-D0C866EAC179}</a:tableStyleId>
              </a:tblPr>
              <a:tblGrid>
                <a:gridCol w="2270350"/>
                <a:gridCol w="1111025"/>
                <a:gridCol w="3583550"/>
                <a:gridCol w="3855475"/>
              </a:tblGrid>
              <a:tr h="821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 Narrow"/>
                        <a:buNone/>
                      </a:pPr>
                      <a:r>
                        <a:rPr b="1" i="0" lang="en-US" sz="2000" u="none" cap="none" strike="noStrik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Integer data type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 Narrow"/>
                        <a:buNone/>
                      </a:pPr>
                      <a:r>
                        <a:rPr b="1" i="0" lang="en-US" sz="2000" u="none" cap="none" strike="noStrik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#Bits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 Narrow"/>
                        <a:buNone/>
                      </a:pPr>
                      <a:r>
                        <a:rPr b="1" i="0" lang="en-US" sz="2000" u="none" cap="none" strike="noStrik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Minimum value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 Narrow"/>
                        <a:buNone/>
                      </a:pPr>
                      <a:r>
                        <a:rPr b="1" i="0" lang="en-US" sz="2000" u="none" cap="none" strike="noStrike">
                          <a:solidFill>
                            <a:schemeClr val="dk1"/>
                          </a:solidFill>
                          <a:latin typeface="Arial Narrow"/>
                          <a:ea typeface="Arial Narrow"/>
                          <a:cs typeface="Arial Narrow"/>
                          <a:sym typeface="Arial Narrow"/>
                        </a:rPr>
                        <a:t>Maximum value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char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 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-128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127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short 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 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-32768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32767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 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-2147483648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2147483647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long 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 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-2147483648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2147483647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6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long long 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-9223372036854775808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9223372036854775807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unsigned char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255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unsigned short 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65535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unsigned 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4294967295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unsigned long 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4294967295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6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500"/>
                        <a:buFont typeface="Arimo"/>
                        <a:buNone/>
                      </a:pPr>
                      <a:r>
                        <a:rPr b="0" i="0" lang="en-US" sz="1500" u="none" cap="none" strike="noStrike">
                          <a:solidFill>
                            <a:schemeClr val="dk1"/>
                          </a:solidFill>
                          <a:latin typeface="Arimo"/>
                          <a:ea typeface="Arimo"/>
                          <a:cs typeface="Arimo"/>
                          <a:sym typeface="Arimo"/>
                        </a:rPr>
                        <a:t>unsigned long long int</a:t>
                      </a:r>
                      <a:endParaRPr b="0" i="0" sz="15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900"/>
                        <a:buFont typeface="Arial"/>
                        <a:buNone/>
                      </a:pP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b="0" baseline="3000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r>
                        <a:rPr b="0" i="0" lang="en-US" sz="19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 = 18446744073709551615 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2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More on the </a:t>
            </a:r>
            <a:r>
              <a:rPr lang="en-US">
                <a:solidFill>
                  <a:srgbClr val="0000FF"/>
                </a:solidFill>
              </a:rPr>
              <a:t>char</a:t>
            </a:r>
            <a:r>
              <a:rPr lang="en-US"/>
              <a:t> type</a:t>
            </a:r>
            <a:endParaRPr/>
          </a:p>
        </p:txBody>
      </p:sp>
      <p:sp>
        <p:nvSpPr>
          <p:cNvPr id="503" name="Google Shape;503;p32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04" name="Google Shape;504;p32"/>
          <p:cNvSpPr txBox="1"/>
          <p:nvPr>
            <p:ph idx="4294967295" type="body"/>
          </p:nvPr>
        </p:nvSpPr>
        <p:spPr>
          <a:xfrm>
            <a:off x="890587" y="1562124"/>
            <a:ext cx="8710612" cy="5153025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Is actually stored as an integer internally</a:t>
            </a:r>
            <a:endParaRPr/>
          </a:p>
          <a:p>
            <a:pPr indent="-342900" lvl="0" marL="34290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Each character has an integer code associated with it (</a:t>
            </a:r>
            <a:r>
              <a:rPr lang="en-US" sz="2000">
                <a:solidFill>
                  <a:srgbClr val="0000FF"/>
                </a:solidFill>
              </a:rPr>
              <a:t>ASCII</a:t>
            </a:r>
            <a:r>
              <a:rPr lang="en-US" sz="2000"/>
              <a:t> code value)</a:t>
            </a:r>
            <a:endParaRPr/>
          </a:p>
          <a:p>
            <a:pPr indent="-342900" lvl="0" marL="34290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Internally, storing a character means storing its integer code</a:t>
            </a:r>
            <a:endParaRPr/>
          </a:p>
          <a:p>
            <a:pPr indent="-342900" lvl="0" marL="34290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All operators that are allowed on int are allowed on char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 32 + ‘a’ will evaluate to 32 + 97 (the integer ascii code of the character ‘a’) = 129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Same for other operators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Can switch on chars constants in </a:t>
            </a:r>
            <a:r>
              <a:rPr lang="en-US" sz="2000">
                <a:solidFill>
                  <a:srgbClr val="0000FF"/>
                </a:solidFill>
              </a:rPr>
              <a:t>switch</a:t>
            </a:r>
            <a:r>
              <a:rPr lang="en-US" sz="2000"/>
              <a:t>, as they are integer constants</a:t>
            </a:r>
            <a:endParaRPr/>
          </a:p>
          <a:p>
            <a:pPr indent="-215900" lvl="0" marL="342900" rtl="0" algn="l">
              <a:lnSpc>
                <a:spcPct val="80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33"/>
          <p:cNvSpPr txBox="1"/>
          <p:nvPr>
            <p:ph idx="12" type="sldNum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10" name="Google Shape;510;p33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Another example</a:t>
            </a:r>
            <a:endParaRPr/>
          </a:p>
        </p:txBody>
      </p:sp>
      <p:sp>
        <p:nvSpPr>
          <p:cNvPr id="511" name="Google Shape;511;p33"/>
          <p:cNvSpPr txBox="1"/>
          <p:nvPr/>
        </p:nvSpPr>
        <p:spPr>
          <a:xfrm>
            <a:off x="4527001" y="1971047"/>
            <a:ext cx="3919515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Noto Sans Symbols"/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Will print 302 (99*3 + 5)</a:t>
            </a:r>
            <a:endParaRPr/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Noto Sans Symbols"/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(ASCII code of ‘c’ = 99</a:t>
            </a:r>
            <a:endParaRPr/>
          </a:p>
        </p:txBody>
      </p:sp>
      <p:sp>
        <p:nvSpPr>
          <p:cNvPr id="512" name="Google Shape;512;p33"/>
          <p:cNvSpPr/>
          <p:nvPr/>
        </p:nvSpPr>
        <p:spPr>
          <a:xfrm>
            <a:off x="1188154" y="1924050"/>
            <a:ext cx="254042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int a;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a = ‘c’ * 3 + 5;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printf(“%d”, a);</a:t>
            </a:r>
            <a:endParaRPr/>
          </a:p>
        </p:txBody>
      </p:sp>
      <p:sp>
        <p:nvSpPr>
          <p:cNvPr id="513" name="Google Shape;513;p33"/>
          <p:cNvSpPr/>
          <p:nvPr/>
        </p:nvSpPr>
        <p:spPr>
          <a:xfrm>
            <a:off x="1277539" y="3956391"/>
            <a:ext cx="3484014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char c = ‘A’;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printf(“%c = %d”, c, c);</a:t>
            </a:r>
            <a:endParaRPr/>
          </a:p>
        </p:txBody>
      </p:sp>
      <p:sp>
        <p:nvSpPr>
          <p:cNvPr id="514" name="Google Shape;514;p33"/>
          <p:cNvSpPr txBox="1"/>
          <p:nvPr/>
        </p:nvSpPr>
        <p:spPr>
          <a:xfrm>
            <a:off x="5124472" y="3842757"/>
            <a:ext cx="3919515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Noto Sans Symbols"/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Will print A = 65</a:t>
            </a:r>
            <a:endParaRPr/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Noto Sans Symbols"/>
              <a:buNone/>
            </a:pPr>
            <a:r>
              <a:rPr b="1" lang="en-US" sz="2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(ASCII code of ‘A’ = 65)</a:t>
            </a:r>
            <a:endParaRPr/>
          </a:p>
        </p:txBody>
      </p:sp>
      <p:cxnSp>
        <p:nvCxnSpPr>
          <p:cNvPr id="515" name="Google Shape;515;p33"/>
          <p:cNvCxnSpPr/>
          <p:nvPr/>
        </p:nvCxnSpPr>
        <p:spPr>
          <a:xfrm flipH="1">
            <a:off x="2857578" y="2624299"/>
            <a:ext cx="1451672" cy="145167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16" name="Google Shape;516;p33"/>
          <p:cNvCxnSpPr/>
          <p:nvPr/>
        </p:nvCxnSpPr>
        <p:spPr>
          <a:xfrm flipH="1">
            <a:off x="3745383" y="4350841"/>
            <a:ext cx="1161338" cy="72584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17" name="Google Shape;517;p33"/>
          <p:cNvSpPr txBox="1"/>
          <p:nvPr/>
        </p:nvSpPr>
        <p:spPr>
          <a:xfrm>
            <a:off x="890587" y="5657850"/>
            <a:ext cx="914038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Assigning char to int is fine. But other way round is dangerous, as size of int is larger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34"/>
          <p:cNvSpPr txBox="1"/>
          <p:nvPr>
            <p:ph idx="12" type="sldNum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23" name="Google Shape;523;p34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ASCII Code</a:t>
            </a:r>
            <a:endParaRPr/>
          </a:p>
        </p:txBody>
      </p:sp>
      <p:sp>
        <p:nvSpPr>
          <p:cNvPr id="524" name="Google Shape;524;p34"/>
          <p:cNvSpPr txBox="1"/>
          <p:nvPr>
            <p:ph idx="1" type="body"/>
          </p:nvPr>
        </p:nvSpPr>
        <p:spPr>
          <a:xfrm>
            <a:off x="665261" y="1543050"/>
            <a:ext cx="11502926" cy="485856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Each character is assigned a unique integer value (code) between 32 and 127 </a:t>
            </a:r>
            <a:endParaRPr/>
          </a:p>
          <a:p>
            <a:pPr indent="-342900" lvl="0" marL="34290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The code of a character is represented by an 8-bit unit. Since an 8-bit unit can hold a total of 2</a:t>
            </a:r>
            <a:r>
              <a:rPr baseline="30000" lang="en-US" sz="2000"/>
              <a:t>8</a:t>
            </a:r>
            <a:r>
              <a:rPr lang="en-US" sz="2000"/>
              <a:t>=256 values and the computer character set is much smaller than that, some values of this 8-bit unit do not correspond to visible characters </a:t>
            </a:r>
            <a:endParaRPr/>
          </a:p>
          <a:p>
            <a:pPr indent="-342900" lvl="0" marL="34290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But never try to remember exact ASCII codes while programming. Use the facts that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C stores characters as integers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ASCII codes of some important characters are contiguous (digits, lowercase alphabets, uppercase alphabets)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5"/>
          <p:cNvSpPr txBox="1"/>
          <p:nvPr>
            <p:ph idx="12" type="sldNum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aphicFrame>
        <p:nvGraphicFramePr>
          <p:cNvPr id="530" name="Google Shape;530;p35"/>
          <p:cNvGraphicFramePr/>
          <p:nvPr/>
        </p:nvGraphicFramePr>
        <p:xfrm>
          <a:off x="1900406" y="5489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{36B6D617-B0AB-49C7-B505-D0C866EAC179}</a:tableStyleId>
              </a:tblPr>
              <a:tblGrid>
                <a:gridCol w="1072125"/>
                <a:gridCol w="609400"/>
                <a:gridCol w="1212750"/>
                <a:gridCol w="1267200"/>
                <a:gridCol w="441550"/>
                <a:gridCol w="1072125"/>
                <a:gridCol w="609400"/>
                <a:gridCol w="1215775"/>
                <a:gridCol w="1327675"/>
              </a:tblGrid>
              <a:tr h="300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Decimal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Hex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Binary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Character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Decimal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Hex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Binary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Character </a:t>
                      </a:r>
                      <a:endParaRPr b="0" i="0" sz="11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SPACE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!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"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#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$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%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&amp;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00100111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'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01010111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2a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5a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Z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2b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5b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[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2c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5c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\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2d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5d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]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2e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.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5e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^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2f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00101111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5f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01011111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_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`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0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36"/>
          <p:cNvSpPr txBox="1"/>
          <p:nvPr>
            <p:ph idx="12" type="sldNum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aphicFrame>
        <p:nvGraphicFramePr>
          <p:cNvPr id="536" name="Google Shape;536;p36"/>
          <p:cNvGraphicFramePr/>
          <p:nvPr/>
        </p:nvGraphicFramePr>
        <p:xfrm>
          <a:off x="3034525" y="62452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{36B6D617-B0AB-49C7-B505-D0C866EAC179}</a:tableStyleId>
              </a:tblPr>
              <a:tblGrid>
                <a:gridCol w="455150"/>
                <a:gridCol w="458175"/>
                <a:gridCol w="1247525"/>
                <a:gridCol w="500525"/>
                <a:gridCol w="458175"/>
                <a:gridCol w="586725"/>
                <a:gridCol w="458175"/>
                <a:gridCol w="1249050"/>
                <a:gridCol w="1184025"/>
              </a:tblGrid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00110111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01100111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3a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: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6a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3b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;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6b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6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3c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&lt;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6c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3d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=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6d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3e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&gt;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6e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3f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00111111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?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6f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01101111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@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01110000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01110001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72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01110010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01110011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74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01110100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69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117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75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01110101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05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118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01110110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 </a:t>
                      </a:r>
                      <a:endParaRPr/>
                    </a:p>
                  </a:txBody>
                  <a:tcPr marT="48000" marB="48000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7"/>
          <p:cNvSpPr txBox="1"/>
          <p:nvPr>
            <p:ph idx="12" type="sldNum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aphicFrame>
        <p:nvGraphicFramePr>
          <p:cNvPr id="542" name="Google Shape;542;p37"/>
          <p:cNvGraphicFramePr/>
          <p:nvPr/>
        </p:nvGraphicFramePr>
        <p:xfrm>
          <a:off x="3619730" y="24542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{36B6D617-B0AB-49C7-B505-D0C866EAC179}</a:tableStyleId>
              </a:tblPr>
              <a:tblGrid>
                <a:gridCol w="370475"/>
                <a:gridCol w="372000"/>
                <a:gridCol w="1013150"/>
                <a:gridCol w="406775"/>
                <a:gridCol w="373500"/>
                <a:gridCol w="476325"/>
                <a:gridCol w="372000"/>
                <a:gridCol w="1016175"/>
                <a:gridCol w="961725"/>
              </a:tblGrid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71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01000111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119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01110111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72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01001000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78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01111000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x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49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01001001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79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01111001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74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4a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01001010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122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7a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01111010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z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75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4b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01001011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123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7b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01111011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{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4c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01001100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124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7c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01111100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|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4d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01001101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125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7d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01111101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}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78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4e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01001110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126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7e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01111110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~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79</a:t>
                      </a:r>
                      <a:endParaRPr/>
                    </a:p>
                  </a:txBody>
                  <a:tcPr marT="47975" marB="47975" marR="96000" marL="960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4f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01001111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  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127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7f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01111111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i="0" lang="en-US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DELETE </a:t>
                      </a:r>
                      <a:endParaRPr/>
                    </a:p>
                  </a:txBody>
                  <a:tcPr marT="47975" marB="47975" marR="96000" marL="9600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8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9973"/>
              <a:buFont typeface="Arial Narrow"/>
              <a:buNone/>
            </a:pPr>
            <a:r>
              <a:rPr lang="en-US" sz="3809"/>
              <a:t>Example: checking if a character is a lowercase alphabet</a:t>
            </a:r>
            <a:endParaRPr sz="3809"/>
          </a:p>
        </p:txBody>
      </p:sp>
      <p:sp>
        <p:nvSpPr>
          <p:cNvPr id="548" name="Google Shape;548;p38"/>
          <p:cNvSpPr txBox="1"/>
          <p:nvPr>
            <p:ph idx="1" type="body"/>
          </p:nvPr>
        </p:nvSpPr>
        <p:spPr>
          <a:xfrm>
            <a:off x="814387" y="1466850"/>
            <a:ext cx="8641988" cy="4959881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int main()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{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char c1;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scanf(“%c”, &amp;c1);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                  </a:t>
            </a:r>
            <a:r>
              <a:rPr lang="en-US" sz="2000">
                <a:solidFill>
                  <a:srgbClr val="0000FF"/>
                </a:solidFill>
              </a:rPr>
              <a:t>/* the ascii code of c1 must lie between the ascii codes of ‘a’ and ‘z’ */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if (c1 &gt;= ‘a’ &amp;&amp; c1&lt;= ‘z’)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      printf(“%c is a lowercase alphabet\n”, c1);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else printf(“%c is not a lowercase alphabet\n”, c1);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	return 0;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}</a:t>
            </a:r>
            <a:endParaRPr sz="2000"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549" name="Google Shape;549;p38"/>
          <p:cNvSpPr txBox="1"/>
          <p:nvPr>
            <p:ph idx="12" type="sldNum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1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9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9973"/>
              <a:buFont typeface="Arial Narrow"/>
              <a:buNone/>
            </a:pPr>
            <a:r>
              <a:rPr lang="en-US" sz="3809"/>
              <a:t>Example: converting a character from lowercase to uppercase</a:t>
            </a:r>
            <a:endParaRPr sz="3809"/>
          </a:p>
        </p:txBody>
      </p:sp>
      <p:sp>
        <p:nvSpPr>
          <p:cNvPr id="555" name="Google Shape;555;p39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3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23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56" name="Google Shape;556;p39"/>
          <p:cNvSpPr txBox="1"/>
          <p:nvPr>
            <p:ph idx="4294967295" type="body"/>
          </p:nvPr>
        </p:nvSpPr>
        <p:spPr>
          <a:xfrm>
            <a:off x="1042987" y="1389189"/>
            <a:ext cx="10744200" cy="5360987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int main()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{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char c1;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scanf(“%c”, &amp;c1);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</a:t>
            </a:r>
            <a:r>
              <a:rPr lang="en-US" sz="2100">
                <a:solidFill>
                  <a:srgbClr val="0000FF"/>
                </a:solidFill>
              </a:rPr>
              <a:t>/* convert to uppercase if lowercase, else leave as it is */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if (c1 &gt;= ‘a’ &amp;&amp; c1&lt;= ‘z’)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	</a:t>
            </a:r>
            <a:r>
              <a:rPr lang="en-US" sz="2100">
                <a:solidFill>
                  <a:srgbClr val="0000FF"/>
                </a:solidFill>
              </a:rPr>
              <a:t>/* since ascii codes of uppercase letters are contiguous, the uppercase version of c1 will be as far 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rgbClr val="0000FF"/>
              </a:buClr>
              <a:buSzPct val="100000"/>
              <a:buNone/>
            </a:pPr>
            <a:r>
              <a:rPr lang="en-US" sz="2100">
                <a:solidFill>
                  <a:srgbClr val="0000FF"/>
                </a:solidFill>
              </a:rPr>
              <a:t>	    away from the ascii code of ‘A’ as it is from the ascii code of ‘a’ */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	c1 = ‘A’ + (c1 – ‘a’);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printf((“The letter is %c\n”, c1);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        return 0;</a:t>
            </a:r>
            <a:endParaRPr/>
          </a:p>
          <a:p>
            <a:pPr indent="0" lvl="0" marL="0" rtl="0" algn="l">
              <a:spcBef>
                <a:spcPts val="106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100"/>
              <a:t>}</a:t>
            </a:r>
            <a:endParaRPr sz="2100"/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/>
          <p:nvPr>
            <p:ph idx="11" type="ftr"/>
          </p:nvPr>
        </p:nvSpPr>
        <p:spPr>
          <a:xfrm>
            <a:off x="630080" y="6800851"/>
            <a:ext cx="7665958" cy="314706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INDIAN INSTITUTE OF TECHNOLOGY KHARAGPUR</a:t>
            </a:r>
            <a:endParaRPr/>
          </a:p>
        </p:txBody>
      </p:sp>
      <p:sp>
        <p:nvSpPr>
          <p:cNvPr id="122" name="Google Shape;122;p4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4"/>
          <p:cNvSpPr/>
          <p:nvPr/>
        </p:nvSpPr>
        <p:spPr>
          <a:xfrm>
            <a:off x="966787" y="1771650"/>
            <a:ext cx="10972800" cy="2667000"/>
          </a:xfrm>
          <a:prstGeom prst="rect">
            <a:avLst/>
          </a:prstGeom>
          <a:solidFill>
            <a:srgbClr val="9C1D22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Conditionals</a:t>
            </a:r>
            <a:endParaRPr b="1" i="0" sz="4000" u="none" cap="none" strike="noStrik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0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Evaluating expressions</a:t>
            </a:r>
            <a:endParaRPr/>
          </a:p>
        </p:txBody>
      </p:sp>
      <p:sp>
        <p:nvSpPr>
          <p:cNvPr id="562" name="Google Shape;562;p40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8"/>
              <a:buFont typeface="Noto Sans Symbols"/>
              <a:buNone/>
            </a:pPr>
            <a:fld id="{00000000-1234-1234-1234-123412341234}" type="slidenum">
              <a:rPr b="1" lang="en-US" sz="1238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1238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63" name="Google Shape;563;p40"/>
          <p:cNvSpPr/>
          <p:nvPr/>
        </p:nvSpPr>
        <p:spPr>
          <a:xfrm>
            <a:off x="661987" y="963186"/>
            <a:ext cx="4436674" cy="6097024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ctr" bIns="43525" lIns="87075" spcFirstLastPara="1" rIns="87075" wrap="square" tIns="4352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 main () {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int operand1, operand2;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int result = 0;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char operation 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</a:t>
            </a:r>
            <a:r>
              <a:rPr b="1" lang="en-US" sz="2000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/* Get the input values */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339933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</a:t>
            </a: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printf (“Enter operand1 :”);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scanf(“%d”,&amp;operand1) 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printf (“Enter operation :”);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scanf (“\n%c”,&amp;operation);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printf (“Enter operand 2 :”);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scanf (“%d”, &amp;operand2);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switch (operation)    {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case ‘+’ :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result=operand1+operand2;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break;</a:t>
            </a:r>
            <a:endParaRPr/>
          </a:p>
        </p:txBody>
      </p:sp>
      <p:sp>
        <p:nvSpPr>
          <p:cNvPr id="564" name="Google Shape;564;p40"/>
          <p:cNvSpPr/>
          <p:nvPr/>
        </p:nvSpPr>
        <p:spPr>
          <a:xfrm>
            <a:off x="6300788" y="459691"/>
            <a:ext cx="4355017" cy="6576378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txBody>
          <a:bodyPr anchorCtr="0" anchor="ctr" bIns="43525" lIns="87075" spcFirstLastPara="1" rIns="87075" wrap="square" tIns="43525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case ‘-’ :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result=operand1-operand2;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break;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case ‘*’ :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result=operand1*operand2;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break;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case ‘/’ :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if (operand2 !=0)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     result=operand1/operand2;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else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     printf(“Divide by 0 error”);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break;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default: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	printf(“Invalid operation\n”);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    return;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}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printf (“The answer is %d\n”,result);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return 0;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1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9973"/>
              <a:buFont typeface="Arial Narrow"/>
              <a:buNone/>
            </a:pPr>
            <a:r>
              <a:rPr lang="en-US" sz="3809"/>
              <a:t>Practice Problems</a:t>
            </a:r>
            <a:endParaRPr sz="3809"/>
          </a:p>
        </p:txBody>
      </p:sp>
      <p:sp>
        <p:nvSpPr>
          <p:cNvPr id="570" name="Google Shape;570;p41"/>
          <p:cNvSpPr txBox="1"/>
          <p:nvPr>
            <p:ph idx="12" type="sldNum"/>
          </p:nvPr>
        </p:nvSpPr>
        <p:spPr>
          <a:xfrm rot="-5400000">
            <a:off x="11758303" y="6592657"/>
            <a:ext cx="741426" cy="31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30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‹#›</a:t>
            </a:fld>
            <a:endParaRPr b="1" sz="230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71" name="Google Shape;571;p41"/>
          <p:cNvSpPr txBox="1"/>
          <p:nvPr>
            <p:ph idx="4294967295" type="body"/>
          </p:nvPr>
        </p:nvSpPr>
        <p:spPr>
          <a:xfrm>
            <a:off x="890587" y="1390776"/>
            <a:ext cx="10896600" cy="5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 lnSpcReduction="10000"/>
          </a:bodyPr>
          <a:lstStyle/>
          <a:p>
            <a:pPr indent="-489918" lvl="0" marL="489918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3 integers and print a message if any one of them is equal to the sum of the other two.</a:t>
            </a:r>
            <a:endParaRPr/>
          </a:p>
          <a:p>
            <a:pPr indent="-489918" lvl="0" marL="489918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the coordinates of two points and print the equation of the line joining them in y = mx +c form.</a:t>
            </a:r>
            <a:endParaRPr/>
          </a:p>
          <a:p>
            <a:pPr indent="-489918" lvl="0" marL="489918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the coordinates of 3 points in 2-d plane and check if they are collinear. Print a suitable message.</a:t>
            </a:r>
            <a:endParaRPr/>
          </a:p>
          <a:p>
            <a:pPr indent="-489918" lvl="0" marL="489918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the coordinates of a point, and the center and radius of a circle. Check and print if the point is inside or outside the circle.</a:t>
            </a:r>
            <a:endParaRPr/>
          </a:p>
          <a:p>
            <a:pPr indent="-489918" lvl="0" marL="489918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Read in the coefficients a, b, c of the quadratic equation ax</a:t>
            </a:r>
            <a:r>
              <a:rPr baseline="30000" lang="en-US" sz="2000"/>
              <a:t>2</a:t>
            </a:r>
            <a:r>
              <a:rPr lang="en-US" sz="2000"/>
              <a:t> + bx + c = 0, and print its roots nicely (for imaginary roots, print  in x + iy form)</a:t>
            </a:r>
            <a:endParaRPr/>
          </a:p>
          <a:p>
            <a:pPr indent="-489918" lvl="0" marL="489918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Suppose the digits 0, 1, 2, 3, 4, 5, 6, 7, 8, 9 are mapped to the lowercase letters a, b, c, d, e, f, g, h, i, j respectively. Read in a single digit integer as a character (using %c in scanf) and print its corresponding lowercase letter. Do this both using switch and without using switch (two programs). Do not use any ascii code value directly.</a:t>
            </a:r>
            <a:endParaRPr/>
          </a:p>
          <a:p>
            <a:pPr indent="-489918" lvl="0" marL="489918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/>
              <a:t>Suppose that you have to print the grades of a student, with &gt;= 90 marks getting EX, 80-89 getting A, 70-79 getting B, 60-69 getting C, 50-59 getting D, 35-49 getting P and &lt;30 getting F. Read in the marks of a student and print his/her grade. </a:t>
            </a:r>
            <a:endParaRPr/>
          </a:p>
          <a:p>
            <a:pPr indent="-362918" lvl="0" marL="489918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Branching / Conditionals: What do they do?</a:t>
            </a:r>
            <a:endParaRPr/>
          </a:p>
        </p:txBody>
      </p:sp>
      <p:sp>
        <p:nvSpPr>
          <p:cNvPr id="130" name="Google Shape;130;p5"/>
          <p:cNvSpPr txBox="1"/>
          <p:nvPr>
            <p:ph idx="1" type="body"/>
          </p:nvPr>
        </p:nvSpPr>
        <p:spPr>
          <a:xfrm>
            <a:off x="738187" y="1648540"/>
            <a:ext cx="11548349" cy="499229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205740" lvl="1" marL="51435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Allow </a:t>
            </a:r>
            <a:r>
              <a:rPr lang="en-US" sz="2000">
                <a:solidFill>
                  <a:srgbClr val="FF0000"/>
                </a:solidFill>
              </a:rPr>
              <a:t>different sets of instructions </a:t>
            </a:r>
            <a:r>
              <a:rPr lang="en-US" sz="2000"/>
              <a:t>to be executed depending on the outcome of a logical condition / test</a:t>
            </a:r>
            <a:endParaRPr/>
          </a:p>
          <a:p>
            <a:pPr indent="-78740" lvl="1" marL="514350" rtl="0" algn="l">
              <a:spcBef>
                <a:spcPts val="4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Whether the condition is TRUE (non-zero) or FALSE (zero)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Font typeface="Arial Narrow"/>
              <a:buNone/>
            </a:pPr>
            <a:r>
              <a:t/>
            </a:r>
            <a:endParaRPr sz="2000">
              <a:solidFill>
                <a:srgbClr val="3366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How do we specify the condition?</a:t>
            </a:r>
            <a:endParaRPr/>
          </a:p>
        </p:txBody>
      </p:sp>
      <p:sp>
        <p:nvSpPr>
          <p:cNvPr id="137" name="Google Shape;137;p6"/>
          <p:cNvSpPr txBox="1"/>
          <p:nvPr>
            <p:ph idx="1" type="body"/>
          </p:nvPr>
        </p:nvSpPr>
        <p:spPr>
          <a:xfrm>
            <a:off x="630078" y="1466850"/>
            <a:ext cx="11551444" cy="4965622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Using relational operators.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Four relation operators: 		&lt;, &lt;=, &gt;, &gt;=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Two equality operations: 		==, !=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Using logical operators / connectives.</a:t>
            </a:r>
            <a:endParaRPr/>
          </a:p>
          <a:p>
            <a:pPr indent="-205740" lvl="1" marL="514350" rtl="0" algn="l">
              <a:spcBef>
                <a:spcPts val="1075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Two logical connectives: 		&amp;&amp;, | |</a:t>
            </a:r>
            <a:endParaRPr/>
          </a:p>
          <a:p>
            <a:pPr indent="-205740" lvl="1" marL="514350" rtl="0" algn="l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Unary negation operator: 		!</a:t>
            </a:r>
            <a:endParaRPr/>
          </a:p>
        </p:txBody>
      </p:sp>
      <p:sp>
        <p:nvSpPr>
          <p:cNvPr id="138" name="Google Shape;138;p6"/>
          <p:cNvSpPr txBox="1"/>
          <p:nvPr/>
        </p:nvSpPr>
        <p:spPr>
          <a:xfrm>
            <a:off x="7138987" y="1543050"/>
            <a:ext cx="4756309" cy="3505200"/>
          </a:xfrm>
          <a:prstGeom prst="rect">
            <a:avLst/>
          </a:prstGeom>
          <a:solidFill>
            <a:srgbClr val="E8E8DF"/>
          </a:solidFill>
          <a:ln>
            <a:noFill/>
          </a:ln>
        </p:spPr>
        <p:txBody>
          <a:bodyPr anchorCtr="0" anchor="t" bIns="51425" lIns="102850" spcFirstLastPara="1" rIns="102850" wrap="square" tIns="51425">
            <a:normAutofit/>
          </a:bodyPr>
          <a:lstStyle/>
          <a:p>
            <a:pPr indent="-205740" lvl="1" marL="5143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EXAMPLES</a:t>
            </a:r>
            <a:endParaRPr/>
          </a:p>
          <a:p>
            <a:pPr indent="-205740" lvl="1" marL="51435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( count &lt;= 100 )</a:t>
            </a:r>
            <a:endParaRPr/>
          </a:p>
          <a:p>
            <a:pPr indent="-205740" lvl="1" marL="51435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( (math+phys+chem ) / 3 &gt;= 60 )</a:t>
            </a:r>
            <a:endParaRPr/>
          </a:p>
          <a:p>
            <a:pPr indent="-205740" lvl="1" marL="51435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( (sex == ’M’) &amp;&amp; (age &gt;= 21) )</a:t>
            </a:r>
            <a:endParaRPr/>
          </a:p>
          <a:p>
            <a:pPr indent="-205740" lvl="1" marL="51435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( (marks &gt;== 80) &amp;&amp; (marks &lt; 90) )</a:t>
            </a:r>
            <a:endParaRPr/>
          </a:p>
          <a:p>
            <a:pPr indent="-205740" lvl="1" marL="51435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( (balance &gt; 5000) | | (no_of_trans &gt; 25) )</a:t>
            </a:r>
            <a:endParaRPr/>
          </a:p>
          <a:p>
            <a:pPr indent="-205740" lvl="1" marL="514350" marR="0" rtl="0" algn="l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( !(grade == ’A’) 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"/>
          <p:cNvSpPr txBox="1"/>
          <p:nvPr>
            <p:ph type="title"/>
          </p:nvPr>
        </p:nvSpPr>
        <p:spPr>
          <a:xfrm>
            <a:off x="525065" y="160354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 sz="4000"/>
              <a:t>Branching: </a:t>
            </a:r>
            <a:r>
              <a:rPr i="1" lang="en-US" sz="4000"/>
              <a:t>The</a:t>
            </a:r>
            <a:r>
              <a:rPr i="1" lang="en-US" sz="4000">
                <a:solidFill>
                  <a:schemeClr val="accent2"/>
                </a:solidFill>
              </a:rPr>
              <a:t> </a:t>
            </a:r>
            <a:r>
              <a:rPr i="1" lang="en-US" sz="4000">
                <a:solidFill>
                  <a:srgbClr val="0000CC"/>
                </a:solidFill>
              </a:rPr>
              <a:t>if </a:t>
            </a:r>
            <a:r>
              <a:rPr i="1" lang="en-US" sz="4000"/>
              <a:t>Statement</a:t>
            </a:r>
            <a:endParaRPr/>
          </a:p>
        </p:txBody>
      </p:sp>
      <p:sp>
        <p:nvSpPr>
          <p:cNvPr id="145" name="Google Shape;145;p7"/>
          <p:cNvSpPr txBox="1"/>
          <p:nvPr>
            <p:ph idx="1" type="body"/>
          </p:nvPr>
        </p:nvSpPr>
        <p:spPr>
          <a:xfrm>
            <a:off x="945118" y="1440180"/>
            <a:ext cx="10606326" cy="304038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if (expression)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statement;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if (expression) {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 	Block of statements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} </a:t>
            </a:r>
            <a:endParaRPr/>
          </a:p>
        </p:txBody>
      </p:sp>
      <p:sp>
        <p:nvSpPr>
          <p:cNvPr id="146" name="Google Shape;146;p7"/>
          <p:cNvSpPr txBox="1"/>
          <p:nvPr/>
        </p:nvSpPr>
        <p:spPr>
          <a:xfrm>
            <a:off x="1009888" y="4846625"/>
            <a:ext cx="10396299" cy="134536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The condition to be tested is any expression enclosed in parentheses.  The expression is evaluated, and if its value is non-zero, the statement is executed. 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CC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CC"/>
                </a:solidFill>
                <a:latin typeface="Arial Narrow"/>
                <a:ea typeface="Arial Narrow"/>
                <a:cs typeface="Arial Narrow"/>
                <a:sym typeface="Arial Narrow"/>
              </a:rPr>
              <a:t>Note the position of the semi-colon.</a:t>
            </a:r>
            <a:endParaRPr/>
          </a:p>
        </p:txBody>
      </p:sp>
      <p:sp>
        <p:nvSpPr>
          <p:cNvPr id="147" name="Google Shape;147;p7"/>
          <p:cNvSpPr txBox="1"/>
          <p:nvPr/>
        </p:nvSpPr>
        <p:spPr>
          <a:xfrm>
            <a:off x="6681787" y="1771650"/>
            <a:ext cx="525780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Note: indentation (after opening a brace, leave some horizontal space in the following lines, till you close that brace)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/>
          <p:nvPr/>
        </p:nvSpPr>
        <p:spPr>
          <a:xfrm>
            <a:off x="2618765" y="1836897"/>
            <a:ext cx="0" cy="683419"/>
          </a:xfrm>
          <a:custGeom>
            <a:rect b="b" l="l" r="r" t="t"/>
            <a:pathLst>
              <a:path extrusionOk="0" h="20000" w="20000">
                <a:moveTo>
                  <a:pt x="0" y="19958"/>
                </a:moveTo>
                <a:lnTo>
                  <a:pt x="0" y="0"/>
                </a:lnTo>
              </a:path>
            </a:pathLst>
          </a:cu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triangle"/>
            <a:tailEnd len="med" w="med" type="none"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8"/>
          <p:cNvSpPr/>
          <p:nvPr/>
        </p:nvSpPr>
        <p:spPr>
          <a:xfrm>
            <a:off x="2618765" y="3748803"/>
            <a:ext cx="0" cy="683419"/>
          </a:xfrm>
          <a:custGeom>
            <a:rect b="b" l="l" r="r" t="t"/>
            <a:pathLst>
              <a:path extrusionOk="0" h="20000" w="20000">
                <a:moveTo>
                  <a:pt x="0" y="19958"/>
                </a:moveTo>
                <a:lnTo>
                  <a:pt x="0" y="0"/>
                </a:lnTo>
              </a:path>
            </a:pathLst>
          </a:cu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triangle"/>
            <a:tailEnd len="med" w="med" type="none"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"/>
          <p:cNvSpPr/>
          <p:nvPr/>
        </p:nvSpPr>
        <p:spPr>
          <a:xfrm>
            <a:off x="2522504" y="1665208"/>
            <a:ext cx="194711" cy="171688"/>
          </a:xfrm>
          <a:prstGeom prst="ellipse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8"/>
          <p:cNvSpPr/>
          <p:nvPr/>
        </p:nvSpPr>
        <p:spPr>
          <a:xfrm>
            <a:off x="2522504" y="4432221"/>
            <a:ext cx="194711" cy="171688"/>
          </a:xfrm>
          <a:prstGeom prst="ellipse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8"/>
          <p:cNvSpPr/>
          <p:nvPr/>
        </p:nvSpPr>
        <p:spPr>
          <a:xfrm>
            <a:off x="4178647" y="3135392"/>
            <a:ext cx="778847" cy="0"/>
          </a:xfrm>
          <a:custGeom>
            <a:rect b="b" l="l" r="r" t="t"/>
            <a:pathLst>
              <a:path extrusionOk="0" h="20000" w="20000">
                <a:moveTo>
                  <a:pt x="19958" y="0"/>
                </a:moveTo>
                <a:lnTo>
                  <a:pt x="0" y="0"/>
                </a:lnTo>
              </a:path>
            </a:pathLst>
          </a:cu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triangle"/>
            <a:tailEnd len="med" w="med" type="none"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8"/>
          <p:cNvSpPr/>
          <p:nvPr/>
        </p:nvSpPr>
        <p:spPr>
          <a:xfrm>
            <a:off x="2642831" y="3908822"/>
            <a:ext cx="3507002" cy="0"/>
          </a:xfrm>
          <a:custGeom>
            <a:rect b="b" l="l" r="r" t="t"/>
            <a:pathLst>
              <a:path extrusionOk="0" h="20000" w="20000">
                <a:moveTo>
                  <a:pt x="19991" y="0"/>
                </a:moveTo>
                <a:lnTo>
                  <a:pt x="0" y="0"/>
                </a:lnTo>
              </a:path>
            </a:pathLst>
          </a:cu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8"/>
          <p:cNvSpPr/>
          <p:nvPr/>
        </p:nvSpPr>
        <p:spPr>
          <a:xfrm>
            <a:off x="6125766" y="3308747"/>
            <a:ext cx="0" cy="600075"/>
          </a:xfrm>
          <a:custGeom>
            <a:rect b="b" l="l" r="r" t="t"/>
            <a:pathLst>
              <a:path extrusionOk="0" h="20000" w="20000">
                <a:moveTo>
                  <a:pt x="0" y="0"/>
                </a:moveTo>
                <a:lnTo>
                  <a:pt x="0" y="19952"/>
                </a:lnTo>
              </a:path>
            </a:pathLst>
          </a:custGeom>
          <a:noFill/>
          <a:ln cap="flat" cmpd="sng" w="2857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56575" lIns="113150" spcFirstLastPara="1" rIns="113150" wrap="square" tIns="565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8"/>
          <p:cNvSpPr/>
          <p:nvPr/>
        </p:nvSpPr>
        <p:spPr>
          <a:xfrm>
            <a:off x="4218028" y="2845357"/>
            <a:ext cx="689149" cy="343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true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8"/>
          <p:cNvSpPr/>
          <p:nvPr/>
        </p:nvSpPr>
        <p:spPr>
          <a:xfrm>
            <a:off x="1855232" y="3963829"/>
            <a:ext cx="844481" cy="343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false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2" name="Google Shape;162;p8"/>
          <p:cNvGrpSpPr/>
          <p:nvPr/>
        </p:nvGrpSpPr>
        <p:grpSpPr>
          <a:xfrm>
            <a:off x="1061072" y="2520315"/>
            <a:ext cx="3117576" cy="1228487"/>
            <a:chOff x="0" y="0"/>
            <a:chExt cx="20000" cy="20000"/>
          </a:xfrm>
        </p:grpSpPr>
        <p:sp>
          <p:nvSpPr>
            <p:cNvPr id="163" name="Google Shape;163;p8"/>
            <p:cNvSpPr/>
            <p:nvPr/>
          </p:nvSpPr>
          <p:spPr>
            <a:xfrm>
              <a:off x="0" y="0"/>
              <a:ext cx="20000" cy="20000"/>
            </a:xfrm>
            <a:custGeom>
              <a:rect b="b" l="l" r="r" t="t"/>
              <a:pathLst>
                <a:path extrusionOk="0" h="20000" w="20000">
                  <a:moveTo>
                    <a:pt x="19990" y="10000"/>
                  </a:moveTo>
                  <a:lnTo>
                    <a:pt x="9990" y="19977"/>
                  </a:lnTo>
                  <a:lnTo>
                    <a:pt x="0" y="10000"/>
                  </a:lnTo>
                  <a:lnTo>
                    <a:pt x="9990" y="0"/>
                  </a:lnTo>
                  <a:lnTo>
                    <a:pt x="19990" y="10000"/>
                  </a:lnTo>
                  <a:close/>
                </a:path>
              </a:pathLst>
            </a:custGeom>
            <a:solidFill>
              <a:srgbClr val="FFFFD9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8"/>
            <p:cNvSpPr/>
            <p:nvPr/>
          </p:nvSpPr>
          <p:spPr>
            <a:xfrm>
              <a:off x="4365" y="8372"/>
              <a:ext cx="11260" cy="4233"/>
            </a:xfrm>
            <a:prstGeom prst="rect">
              <a:avLst/>
            </a:prstGeom>
            <a:solidFill>
              <a:srgbClr val="FFFFD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000000"/>
                  </a:solidFill>
                  <a:latin typeface="Questrial"/>
                  <a:ea typeface="Questrial"/>
                  <a:cs typeface="Questrial"/>
                  <a:sym typeface="Questrial"/>
                </a:rPr>
                <a:t>marks &gt;= 40</a:t>
              </a:r>
              <a:endParaRPr sz="20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5" name="Google Shape;165;p8"/>
          <p:cNvSpPr/>
          <p:nvPr/>
        </p:nvSpPr>
        <p:spPr>
          <a:xfrm>
            <a:off x="4935617" y="2560320"/>
            <a:ext cx="2730341" cy="803434"/>
          </a:xfrm>
          <a:prstGeom prst="rect">
            <a:avLst/>
          </a:prstGeom>
          <a:solidFill>
            <a:srgbClr val="FFFFD9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print “Passed”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print “Good luck</a:t>
            </a:r>
            <a:r>
              <a:rPr lang="en-US" sz="2200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”</a:t>
            </a:r>
            <a:endParaRPr sz="220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8"/>
          <p:cNvSpPr/>
          <p:nvPr/>
        </p:nvSpPr>
        <p:spPr>
          <a:xfrm>
            <a:off x="0" y="1623537"/>
            <a:ext cx="7560945" cy="42204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8"/>
          <p:cNvSpPr/>
          <p:nvPr/>
        </p:nvSpPr>
        <p:spPr>
          <a:xfrm>
            <a:off x="0" y="3910489"/>
            <a:ext cx="7560945" cy="806760"/>
          </a:xfrm>
          <a:prstGeom prst="rect">
            <a:avLst/>
          </a:prstGeom>
          <a:noFill/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8"/>
          <p:cNvSpPr txBox="1"/>
          <p:nvPr/>
        </p:nvSpPr>
        <p:spPr>
          <a:xfrm>
            <a:off x="8545623" y="3918040"/>
            <a:ext cx="2812118" cy="2363853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txBody>
          <a:bodyPr anchorCtr="0" anchor="t" bIns="56575" lIns="113150" spcFirstLastPara="1" rIns="113150" wrap="square" tIns="5657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if (marks&gt;=40)  {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printf(“Passed \n”);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printf(“Good luck\n”);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}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printf (“End\n”) ;</a:t>
            </a:r>
            <a:endParaRPr/>
          </a:p>
        </p:txBody>
      </p:sp>
      <p:sp>
        <p:nvSpPr>
          <p:cNvPr id="169" name="Google Shape;169;p8"/>
          <p:cNvSpPr txBox="1"/>
          <p:nvPr/>
        </p:nvSpPr>
        <p:spPr>
          <a:xfrm>
            <a:off x="8545623" y="1358275"/>
            <a:ext cx="2941638" cy="1640661"/>
          </a:xfrm>
          <a:prstGeom prst="rect">
            <a:avLst/>
          </a:prstGeom>
          <a:solidFill>
            <a:srgbClr val="E8E8DF"/>
          </a:solidFill>
          <a:ln>
            <a:noFill/>
          </a:ln>
        </p:spPr>
        <p:txBody>
          <a:bodyPr anchorCtr="0" anchor="t" bIns="50375" lIns="100775" spcFirstLastPara="1" rIns="100775" wrap="square" tIns="503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A decision can be made on any expression. 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zero :- false </a:t>
            </a:r>
            <a:endParaRPr/>
          </a:p>
          <a:p>
            <a:pPr indent="0" lvl="0" marL="0" marR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nonzero :- true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/>
          <p:nvPr>
            <p:ph type="title"/>
          </p:nvPr>
        </p:nvSpPr>
        <p:spPr>
          <a:xfrm>
            <a:off x="585787" y="247650"/>
            <a:ext cx="11761470" cy="639746"/>
          </a:xfrm>
          <a:prstGeom prst="rect">
            <a:avLst/>
          </a:prstGeom>
          <a:noFill/>
          <a:ln>
            <a:noFill/>
          </a:ln>
        </p:spPr>
        <p:txBody>
          <a:bodyPr anchorCtr="0" anchor="b" bIns="51425" lIns="102850" spcFirstLastPara="1" rIns="102850" wrap="square" tIns="5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 Narrow"/>
              <a:buNone/>
            </a:pPr>
            <a:r>
              <a:rPr lang="en-US"/>
              <a:t>Branching: </a:t>
            </a:r>
            <a:r>
              <a:rPr i="1" lang="en-US">
                <a:solidFill>
                  <a:srgbClr val="0000CC"/>
                </a:solidFill>
              </a:rPr>
              <a:t>if-else</a:t>
            </a:r>
            <a:r>
              <a:rPr i="1" lang="en-US"/>
              <a:t> Statement</a:t>
            </a:r>
            <a:endParaRPr/>
          </a:p>
        </p:txBody>
      </p:sp>
      <p:sp>
        <p:nvSpPr>
          <p:cNvPr id="176" name="Google Shape;176;p9"/>
          <p:cNvSpPr txBox="1"/>
          <p:nvPr>
            <p:ph idx="1" type="body"/>
          </p:nvPr>
        </p:nvSpPr>
        <p:spPr>
          <a:xfrm>
            <a:off x="662896" y="1495187"/>
            <a:ext cx="5040630" cy="280035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102850" spcFirstLastPara="1" rIns="102850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if (expression) {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Block of statements;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}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else {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	Block of statements; </a:t>
            </a:r>
            <a:endParaRPr/>
          </a:p>
          <a:p>
            <a:pPr indent="0" lvl="0" marL="0" rtl="0" algn="l"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 Narrow"/>
              <a:buNone/>
            </a:pPr>
            <a:r>
              <a:rPr lang="en-US" sz="2000"/>
              <a:t>} </a:t>
            </a:r>
            <a:endParaRPr/>
          </a:p>
        </p:txBody>
      </p:sp>
      <p:sp>
        <p:nvSpPr>
          <p:cNvPr id="177" name="Google Shape;177;p9"/>
          <p:cNvSpPr txBox="1"/>
          <p:nvPr/>
        </p:nvSpPr>
        <p:spPr>
          <a:xfrm>
            <a:off x="966786" y="5200650"/>
            <a:ext cx="4736739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If a block contains only one statement, the braces are not needed</a:t>
            </a:r>
            <a:endParaRPr/>
          </a:p>
        </p:txBody>
      </p:sp>
      <p:sp>
        <p:nvSpPr>
          <p:cNvPr id="178" name="Google Shape;178;p9"/>
          <p:cNvSpPr txBox="1"/>
          <p:nvPr/>
        </p:nvSpPr>
        <p:spPr>
          <a:xfrm>
            <a:off x="6681787" y="1771650"/>
            <a:ext cx="525780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Note: indentation (after opening a brace, leave some horizontal space in the following lines, till you close that brace)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pallab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