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7200900" cx="12601575"/>
  <p:notesSz cx="6858000" cy="9144000"/>
  <p:embeddedFontLst>
    <p:embeddedFont>
      <p:font typeface="Arial Narrow"/>
      <p:regular r:id="rId35"/>
      <p:bold r:id="rId36"/>
      <p:italic r:id="rId37"/>
      <p:boldItalic r:id="rId38"/>
    </p:embeddedFont>
    <p:embeddedFont>
      <p:font typeface="Tahoma"/>
      <p:regular r:id="rId39"/>
      <p:bold r:id="rId40"/>
    </p:embeddedFont>
    <p:embeddedFont>
      <p:font typeface="Arial Black"/>
      <p:regular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2" roundtripDataSignature="AMtx7mhbwqBN0dV3P1uhur5YhbSWu1Cz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68" orient="horz"/>
        <p:guide pos="396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Tahoma-bold.fntdata"/><Relationship Id="rId20" Type="http://schemas.openxmlformats.org/officeDocument/2006/relationships/slide" Target="slides/slide15.xml"/><Relationship Id="rId42" Type="http://customschemas.google.com/relationships/presentationmetadata" Target="metadata"/><Relationship Id="rId41" Type="http://schemas.openxmlformats.org/officeDocument/2006/relationships/font" Target="fonts/ArialBlack-regular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ArialNarrow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ArialNarrow-italic.fntdata"/><Relationship Id="rId14" Type="http://schemas.openxmlformats.org/officeDocument/2006/relationships/slide" Target="slides/slide9.xml"/><Relationship Id="rId36" Type="http://schemas.openxmlformats.org/officeDocument/2006/relationships/font" Target="fonts/ArialNarrow-bold.fntdata"/><Relationship Id="rId17" Type="http://schemas.openxmlformats.org/officeDocument/2006/relationships/slide" Target="slides/slide12.xml"/><Relationship Id="rId39" Type="http://schemas.openxmlformats.org/officeDocument/2006/relationships/font" Target="fonts/Tahoma-regular.fntdata"/><Relationship Id="rId16" Type="http://schemas.openxmlformats.org/officeDocument/2006/relationships/slide" Target="slides/slide11.xml"/><Relationship Id="rId38" Type="http://schemas.openxmlformats.org/officeDocument/2006/relationships/font" Target="fonts/ArialNarrow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0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6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2" name="Google Shape;38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7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8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19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1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20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408b8480f4_0_7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g2408b8480f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g2408b8480f4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408b8480f4_0_0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408b8480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g2408b8480f4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408b8480f4_0_14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408b8480f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g2408b8480f4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408b8480f4_0_31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2408b8480f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g2408b8480f4_0_3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2408b8480f4_0_48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2408b8480f4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g2408b8480f4_0_4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24172a4c13a_0_0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24172a4c13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g24172a4c13a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2408b8480f4_0_55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2408b8480f4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g2408b8480f4_0_5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2408b8480f4_0_62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2408b8480f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g2408b8480f4_0_6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408b8480f4_0_71:notes"/>
          <p:cNvSpPr/>
          <p:nvPr>
            <p:ph idx="2" type="sldImg"/>
          </p:nvPr>
        </p:nvSpPr>
        <p:spPr>
          <a:xfrm>
            <a:off x="428625" y="685800"/>
            <a:ext cx="600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2408b8480f4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g2408b8480f4_0_7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9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2"/>
          <p:cNvSpPr txBox="1"/>
          <p:nvPr>
            <p:ph idx="11" type="ftr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2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2"/>
          <p:cNvSpPr txBox="1"/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2"/>
          <p:cNvSpPr txBox="1"/>
          <p:nvPr>
            <p:ph idx="1" type="subTitle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3" name="Google Shape;23;p22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2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2"/>
          <p:cNvSpPr txBox="1"/>
          <p:nvPr>
            <p:ph idx="12" type="sldNum"/>
          </p:nvPr>
        </p:nvSpPr>
        <p:spPr>
          <a:xfrm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itlogo" id="26" name="Google Shape;26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22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1"/>
          <p:cNvSpPr txBox="1"/>
          <p:nvPr>
            <p:ph idx="1" type="body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2"/>
          <p:cNvSpPr txBox="1"/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2"/>
          <p:cNvSpPr txBox="1"/>
          <p:nvPr>
            <p:ph idx="1" type="body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32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3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3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23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2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2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/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b="0" sz="99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5"/>
          <p:cNvSpPr txBox="1"/>
          <p:nvPr>
            <p:ph idx="1" type="body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b="0" sz="23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25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2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6"/>
          <p:cNvSpPr txBox="1"/>
          <p:nvPr>
            <p:ph idx="1" type="body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47" name="Google Shape;47;p26"/>
          <p:cNvSpPr txBox="1"/>
          <p:nvPr>
            <p:ph idx="2" type="body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48" name="Google Shape;48;p26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2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7"/>
          <p:cNvSpPr txBox="1"/>
          <p:nvPr>
            <p:ph idx="1" type="body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54" name="Google Shape;54;p27"/>
          <p:cNvSpPr txBox="1"/>
          <p:nvPr>
            <p:ph idx="2" type="body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55" name="Google Shape;55;p27"/>
          <p:cNvSpPr txBox="1"/>
          <p:nvPr>
            <p:ph idx="3" type="body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56" name="Google Shape;56;p27"/>
          <p:cNvSpPr txBox="1"/>
          <p:nvPr>
            <p:ph idx="4" type="body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57" name="Google Shape;57;p27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2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8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8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2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8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/>
          <p:nvPr>
            <p:ph idx="1" type="body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indent="-431800" lvl="1" marL="9144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indent="-400050" lvl="2" marL="137160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indent="-374650" lvl="3" marL="1828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indent="-374650" lvl="4" marL="22860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indent="-374650" lvl="5" marL="27432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indent="-374650" lvl="6" marL="32004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indent="-374650" lvl="7" marL="3657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indent="-374650" lvl="8" marL="4114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/>
        </p:txBody>
      </p:sp>
      <p:sp>
        <p:nvSpPr>
          <p:cNvPr id="67" name="Google Shape;67;p29"/>
          <p:cNvSpPr txBox="1"/>
          <p:nvPr>
            <p:ph idx="2" type="body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8" name="Google Shape;68;p29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29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9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2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30"/>
          <p:cNvSpPr/>
          <p:nvPr>
            <p:ph idx="2" type="pic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5" name="Google Shape;75;p30"/>
          <p:cNvSpPr txBox="1"/>
          <p:nvPr>
            <p:ph idx="1" type="body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30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30"/>
          <p:cNvSpPr txBox="1"/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0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b="1" i="0" sz="41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marR="0" rtl="0" algn="l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374650" lvl="1" marL="914400" marR="0" rtl="0" algn="l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374650" lvl="2" marL="13716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374650" lvl="3" marL="18288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374650" lvl="4" marL="22860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21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1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1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1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ctrTitle"/>
          </p:nvPr>
        </p:nvSpPr>
        <p:spPr>
          <a:xfrm>
            <a:off x="1728787" y="476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Sorting</a:t>
            </a:r>
            <a:endParaRPr/>
          </a:p>
        </p:txBody>
      </p:sp>
      <p:sp>
        <p:nvSpPr>
          <p:cNvPr id="99" name="Google Shape;99;p1"/>
          <p:cNvSpPr txBox="1"/>
          <p:nvPr>
            <p:ph idx="1" type="subTitle"/>
          </p:nvPr>
        </p:nvSpPr>
        <p:spPr>
          <a:xfrm>
            <a:off x="1815950" y="1762169"/>
            <a:ext cx="8086010" cy="88011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 cap="none">
                <a:latin typeface="Arial Narrow"/>
                <a:ea typeface="Arial Narrow"/>
                <a:cs typeface="Arial Narrow"/>
                <a:sym typeface="Arial Narrow"/>
              </a:rPr>
              <a:t>CS10003 PROGRAMMING AND DATA STRUCTURES</a:t>
            </a:r>
            <a:endParaRPr cap="none"/>
          </a:p>
        </p:txBody>
      </p:sp>
      <p:sp>
        <p:nvSpPr>
          <p:cNvPr id="100" name="Google Shape;100;p1"/>
          <p:cNvSpPr txBox="1"/>
          <p:nvPr>
            <p:ph idx="11" type="ftr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019537" y="2739449"/>
            <a:ext cx="856249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 u="none" cap="none" strike="noStrike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5771792" y="5825490"/>
            <a:ext cx="18473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BUBBLE SORT: </a:t>
            </a:r>
            <a:r>
              <a:rPr lang="en-US"/>
              <a:t>T</a:t>
            </a: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he idea</a:t>
            </a:r>
            <a:endParaRPr/>
          </a:p>
        </p:txBody>
      </p:sp>
      <p:sp>
        <p:nvSpPr>
          <p:cNvPr id="285" name="Google Shape;285;p10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General situation:</a:t>
            </a:r>
            <a:endParaRPr/>
          </a:p>
          <a:p>
            <a:pPr indent="0" lvl="0" marL="0" rtl="0" algn="l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t/>
            </a:r>
            <a:endParaRPr/>
          </a:p>
        </p:txBody>
      </p:sp>
      <p:sp>
        <p:nvSpPr>
          <p:cNvPr id="286" name="Google Shape;286;p1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87" name="Google Shape;287;p10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8" name="Google Shape;288;p10"/>
          <p:cNvSpPr txBox="1"/>
          <p:nvPr/>
        </p:nvSpPr>
        <p:spPr>
          <a:xfrm>
            <a:off x="4471987" y="5276850"/>
            <a:ext cx="3962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Lighter elements bubble up.</a:t>
            </a:r>
            <a:endParaRPr sz="16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Heavier elements settle down.</a:t>
            </a:r>
            <a:endParaRPr b="1" sz="2200">
              <a:solidFill>
                <a:srgbClr val="33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289" name="Google Shape;289;p10"/>
          <p:cNvGrpSpPr/>
          <p:nvPr/>
        </p:nvGrpSpPr>
        <p:grpSpPr>
          <a:xfrm>
            <a:off x="1656549" y="1870780"/>
            <a:ext cx="2097228" cy="4303250"/>
            <a:chOff x="1656549" y="1870780"/>
            <a:chExt cx="2097228" cy="4303250"/>
          </a:xfrm>
        </p:grpSpPr>
        <p:sp>
          <p:nvSpPr>
            <p:cNvPr id="290" name="Google Shape;290;p10"/>
            <p:cNvSpPr/>
            <p:nvPr/>
          </p:nvSpPr>
          <p:spPr>
            <a:xfrm flipH="1">
              <a:off x="1656549" y="1942409"/>
              <a:ext cx="391976" cy="1793510"/>
            </a:xfrm>
            <a:prstGeom prst="rect">
              <a:avLst/>
            </a:prstGeom>
            <a:solidFill>
              <a:srgbClr val="CCFFCC"/>
            </a:solidFill>
            <a:ln cap="flat" cmpd="sng" w="285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 flipH="1">
              <a:off x="1657778" y="3735555"/>
              <a:ext cx="391976" cy="2344216"/>
            </a:xfrm>
            <a:prstGeom prst="rect">
              <a:avLst/>
            </a:prstGeom>
            <a:solidFill>
              <a:srgbClr val="F7DDD3"/>
            </a:solidFill>
            <a:ln cap="flat" cmpd="sng" w="285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2084636" y="1870780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/>
            </a:p>
          </p:txBody>
        </p:sp>
        <p:sp>
          <p:nvSpPr>
            <p:cNvPr id="293" name="Google Shape;293;p10"/>
            <p:cNvSpPr txBox="1"/>
            <p:nvPr/>
          </p:nvSpPr>
          <p:spPr>
            <a:xfrm>
              <a:off x="2103895" y="5773920"/>
              <a:ext cx="950122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size-1</a:t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>
              <a:off x="2126994" y="3344396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</a:t>
              </a:r>
              <a:endParaRPr/>
            </a:p>
          </p:txBody>
        </p:sp>
        <p:cxnSp>
          <p:nvCxnSpPr>
            <p:cNvPr id="295" name="Google Shape;295;p10"/>
            <p:cNvCxnSpPr/>
            <p:nvPr/>
          </p:nvCxnSpPr>
          <p:spPr>
            <a:xfrm>
              <a:off x="1857780" y="4913256"/>
              <a:ext cx="624736" cy="3698"/>
            </a:xfrm>
            <a:prstGeom prst="straightConnector1">
              <a:avLst/>
            </a:prstGeom>
            <a:noFill/>
            <a:ln cap="flat" cmpd="sng" w="41275">
              <a:solidFill>
                <a:schemeClr val="accent5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39999" rotWithShape="0" algn="bl" dist="23000">
                <a:srgbClr val="000000">
                  <a:alpha val="40000"/>
                </a:srgbClr>
              </a:outerShdw>
            </a:effectLst>
          </p:spPr>
        </p:cxnSp>
        <p:sp>
          <p:nvSpPr>
            <p:cNvPr id="296" name="Google Shape;296;p10"/>
            <p:cNvSpPr txBox="1"/>
            <p:nvPr/>
          </p:nvSpPr>
          <p:spPr>
            <a:xfrm>
              <a:off x="2481494" y="4711216"/>
              <a:ext cx="10966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sorted</a:t>
              </a:r>
              <a:endPara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7" name="Google Shape;297;p10"/>
            <p:cNvCxnSpPr/>
            <p:nvPr/>
          </p:nvCxnSpPr>
          <p:spPr>
            <a:xfrm>
              <a:off x="1868756" y="2827629"/>
              <a:ext cx="624736" cy="3698"/>
            </a:xfrm>
            <a:prstGeom prst="straightConnector1">
              <a:avLst/>
            </a:prstGeom>
            <a:noFill/>
            <a:ln cap="flat" cmpd="sng" w="41275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39999" rotWithShape="0" algn="bl" dist="23000">
                <a:srgbClr val="000000">
                  <a:alpha val="40000"/>
                </a:srgbClr>
              </a:outerShdw>
            </a:effectLst>
          </p:spPr>
        </p:cxnSp>
        <p:sp>
          <p:nvSpPr>
            <p:cNvPr id="298" name="Google Shape;298;p10"/>
            <p:cNvSpPr txBox="1"/>
            <p:nvPr/>
          </p:nvSpPr>
          <p:spPr>
            <a:xfrm>
              <a:off x="2481492" y="2625589"/>
              <a:ext cx="12722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unsorted</a:t>
              </a:r>
              <a:endParaRPr b="1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p10"/>
          <p:cNvSpPr txBox="1"/>
          <p:nvPr/>
        </p:nvSpPr>
        <p:spPr>
          <a:xfrm>
            <a:off x="3786187" y="1695450"/>
            <a:ext cx="4448100" cy="33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every pass, we go on comparing neighboring pairs, and swap them if out of order.</a:t>
            </a:r>
            <a:endParaRPr b="1" sz="21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for j = 0 to k-1</a:t>
            </a:r>
            <a:endParaRPr b="1" sz="21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(x[j] &gt; x[j+1]) </a:t>
            </a:r>
            <a:endParaRPr sz="21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interchange them.</a:t>
            </a:r>
            <a:endParaRPr b="1" sz="2100">
              <a:solidFill>
                <a:srgbClr val="7030A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At the end of this iteration, the ‘next largest’ element (among the unsorted part) will settle at x[k].</a:t>
            </a:r>
            <a:endParaRPr b="1" sz="2100">
              <a:solidFill>
                <a:srgbClr val="7030A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300" name="Google Shape;300;p10"/>
          <p:cNvGrpSpPr/>
          <p:nvPr/>
        </p:nvGrpSpPr>
        <p:grpSpPr>
          <a:xfrm>
            <a:off x="9055035" y="1870780"/>
            <a:ext cx="2097228" cy="4303250"/>
            <a:chOff x="1656549" y="1870780"/>
            <a:chExt cx="2097228" cy="4303250"/>
          </a:xfrm>
        </p:grpSpPr>
        <p:sp>
          <p:nvSpPr>
            <p:cNvPr id="301" name="Google Shape;301;p10"/>
            <p:cNvSpPr/>
            <p:nvPr/>
          </p:nvSpPr>
          <p:spPr>
            <a:xfrm flipH="1">
              <a:off x="1656549" y="1920456"/>
              <a:ext cx="391976" cy="1442246"/>
            </a:xfrm>
            <a:prstGeom prst="rect">
              <a:avLst/>
            </a:prstGeom>
            <a:solidFill>
              <a:srgbClr val="CCFFCC"/>
            </a:solidFill>
            <a:ln cap="flat" cmpd="sng" w="285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 flipH="1">
              <a:off x="1657778" y="3373315"/>
              <a:ext cx="391976" cy="2706456"/>
            </a:xfrm>
            <a:prstGeom prst="rect">
              <a:avLst/>
            </a:prstGeom>
            <a:solidFill>
              <a:srgbClr val="F7DDD3"/>
            </a:solidFill>
            <a:ln cap="flat" cmpd="sng" w="2857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2084636" y="1870780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2103895" y="5773920"/>
              <a:ext cx="950122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size-1</a:t>
              </a:r>
              <a:endParaRPr/>
            </a:p>
          </p:txBody>
        </p:sp>
        <p:sp>
          <p:nvSpPr>
            <p:cNvPr id="305" name="Google Shape;305;p10"/>
            <p:cNvSpPr txBox="1"/>
            <p:nvPr/>
          </p:nvSpPr>
          <p:spPr>
            <a:xfrm>
              <a:off x="2072109" y="2990850"/>
              <a:ext cx="6411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k-1</a:t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" name="Google Shape;306;p10"/>
            <p:cNvCxnSpPr/>
            <p:nvPr/>
          </p:nvCxnSpPr>
          <p:spPr>
            <a:xfrm>
              <a:off x="1857780" y="4913256"/>
              <a:ext cx="624736" cy="3698"/>
            </a:xfrm>
            <a:prstGeom prst="straightConnector1">
              <a:avLst/>
            </a:prstGeom>
            <a:noFill/>
            <a:ln cap="flat" cmpd="sng" w="41275">
              <a:solidFill>
                <a:schemeClr val="accent5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39999" rotWithShape="0" algn="bl" dist="23000">
                <a:srgbClr val="000000">
                  <a:alpha val="40000"/>
                </a:srgbClr>
              </a:outerShdw>
            </a:effectLst>
          </p:spPr>
        </p:cxnSp>
        <p:sp>
          <p:nvSpPr>
            <p:cNvPr id="307" name="Google Shape;307;p10"/>
            <p:cNvSpPr txBox="1"/>
            <p:nvPr/>
          </p:nvSpPr>
          <p:spPr>
            <a:xfrm>
              <a:off x="2481494" y="4711216"/>
              <a:ext cx="10966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sorted</a:t>
              </a:r>
              <a:endPara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" name="Google Shape;308;p10"/>
            <p:cNvCxnSpPr/>
            <p:nvPr/>
          </p:nvCxnSpPr>
          <p:spPr>
            <a:xfrm>
              <a:off x="1868756" y="2827629"/>
              <a:ext cx="624736" cy="3698"/>
            </a:xfrm>
            <a:prstGeom prst="straightConnector1">
              <a:avLst/>
            </a:prstGeom>
            <a:noFill/>
            <a:ln cap="flat" cmpd="sng" w="41275">
              <a:solidFill>
                <a:schemeClr val="dk1"/>
              </a:solidFill>
              <a:prstDash val="solid"/>
              <a:round/>
              <a:headEnd len="sm" w="sm" type="none"/>
              <a:tailEnd len="med" w="med" type="triangle"/>
            </a:ln>
            <a:effectLst>
              <a:outerShdw blurRad="39999" rotWithShape="0" algn="bl" dist="23000">
                <a:srgbClr val="000000">
                  <a:alpha val="40000"/>
                </a:srgbClr>
              </a:outerShdw>
            </a:effectLst>
          </p:spPr>
        </p:cxnSp>
        <p:sp>
          <p:nvSpPr>
            <p:cNvPr id="309" name="Google Shape;309;p10"/>
            <p:cNvSpPr txBox="1"/>
            <p:nvPr/>
          </p:nvSpPr>
          <p:spPr>
            <a:xfrm>
              <a:off x="2481492" y="2625589"/>
              <a:ext cx="12722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unsorted</a:t>
              </a:r>
              <a:endParaRPr b="1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0" name="Google Shape;310;p10"/>
          <p:cNvSpPr txBox="1"/>
          <p:nvPr/>
        </p:nvSpPr>
        <p:spPr>
          <a:xfrm>
            <a:off x="1076441" y="1835247"/>
            <a:ext cx="53682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x:</a:t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10"/>
          <p:cNvSpPr txBox="1"/>
          <p:nvPr/>
        </p:nvSpPr>
        <p:spPr>
          <a:xfrm>
            <a:off x="8507857" y="1835246"/>
            <a:ext cx="53682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x:</a:t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0"/>
          <p:cNvSpPr txBox="1"/>
          <p:nvPr/>
        </p:nvSpPr>
        <p:spPr>
          <a:xfrm>
            <a:off x="9501187" y="3352740"/>
            <a:ext cx="64118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Bubble Sort</a:t>
            </a:r>
            <a:endParaRPr/>
          </a:p>
        </p:txBody>
      </p:sp>
      <p:sp>
        <p:nvSpPr>
          <p:cNvPr id="318" name="Google Shape;318;p11"/>
          <p:cNvSpPr txBox="1"/>
          <p:nvPr>
            <p:ph idx="1" type="body"/>
          </p:nvPr>
        </p:nvSpPr>
        <p:spPr>
          <a:xfrm>
            <a:off x="738187" y="1416519"/>
            <a:ext cx="6248400" cy="4393731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void bubble_sort (int x[], int size) {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int t;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 for (i = 0; i &lt; size; i++) </a:t>
            </a:r>
            <a:endParaRPr/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 for (j = 0; j &lt; size-i-1; j++)</a:t>
            </a:r>
            <a:endParaRPr/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 if (x[j] &gt; x[j+1]) {</a:t>
            </a:r>
            <a:endParaRPr/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</a:pPr>
            <a:r>
              <a:rPr lang="en-US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	     			</a:t>
            </a:r>
            <a:r>
              <a:rPr lang="en-US" sz="18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// swap a[j] and a[j+1]</a:t>
            </a:r>
            <a:endParaRPr>
              <a:solidFill>
                <a:srgbClr val="0000CC"/>
              </a:solidFill>
            </a:endParaRPr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     t = a[j]; 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          a[j] = a[j+1]; 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          a[j+1] = t;</a:t>
            </a:r>
            <a:endParaRPr/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 }</a:t>
            </a:r>
            <a:endParaRPr/>
          </a:p>
          <a:p>
            <a:pPr indent="0" lvl="0" marL="0" rtl="0" algn="l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19" name="Google Shape;319;p1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20" name="Google Shape;320;p11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1" name="Google Shape;321;p11"/>
          <p:cNvSpPr txBox="1"/>
          <p:nvPr/>
        </p:nvSpPr>
        <p:spPr>
          <a:xfrm>
            <a:off x="7138987" y="1847850"/>
            <a:ext cx="5135700" cy="34785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How do the passes proceed?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1, we consider index 0 to size-1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2, we consider index 0 to size-2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3, we consider index 0 to size-3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size-1, we consider index 0 to 1.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28" name="Google Shape;328;p1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9" name="Google Shape;329;p12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 more efficient sorting method: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Mergesort</a:t>
            </a:r>
            <a:endParaRPr b="1" sz="36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36" name="Google Shape;336;p1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7" name="Google Shape;337;p13"/>
          <p:cNvSpPr/>
          <p:nvPr/>
        </p:nvSpPr>
        <p:spPr>
          <a:xfrm>
            <a:off x="1907739" y="3398758"/>
            <a:ext cx="7409989" cy="2792492"/>
          </a:xfrm>
          <a:prstGeom prst="rect">
            <a:avLst/>
          </a:prstGeom>
          <a:noFill/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3"/>
          <p:cNvSpPr txBox="1"/>
          <p:nvPr>
            <p:ph type="title"/>
          </p:nvPr>
        </p:nvSpPr>
        <p:spPr>
          <a:xfrm>
            <a:off x="945118" y="320040"/>
            <a:ext cx="10711339" cy="64008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339" name="Google Shape;339;p13"/>
          <p:cNvSpPr txBox="1"/>
          <p:nvPr>
            <p:ph idx="1" type="body"/>
          </p:nvPr>
        </p:nvSpPr>
        <p:spPr>
          <a:xfrm>
            <a:off x="661988" y="400050"/>
            <a:ext cx="10994470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A popular sorting algorithm based on the </a:t>
            </a:r>
            <a:r>
              <a:rPr lang="en-US" sz="2400">
                <a:solidFill>
                  <a:srgbClr val="CC0000"/>
                </a:solidFill>
              </a:rPr>
              <a:t>divide-and-conquer</a:t>
            </a:r>
            <a:r>
              <a:rPr lang="en-US" sz="2400"/>
              <a:t> approach.</a:t>
            </a:r>
            <a:endParaRPr/>
          </a:p>
          <a:p>
            <a:pPr indent="-53340" lvl="1" marL="514350" rtl="0" algn="l">
              <a:spcBef>
                <a:spcPts val="1155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u="sng"/>
              <a:t>Basic idea (divide-and-conquer method)</a:t>
            </a:r>
            <a:endParaRPr sz="2400"/>
          </a:p>
          <a:p>
            <a:pPr indent="-257175" lvl="2" marL="1285875" rtl="0" algn="l">
              <a:lnSpc>
                <a:spcPct val="125000"/>
              </a:lnSpc>
              <a:spcBef>
                <a:spcPts val="13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sort (list)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if the list has length greater than 1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{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Partition the list into lowlist and highlist;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sort (lowlist);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sort (highlist);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combine (lowlist, highlist);</a:t>
            </a:r>
            <a:endParaRPr/>
          </a:p>
          <a:p>
            <a:pPr indent="-257175" lvl="2" marL="1285875" rtl="0" algn="l">
              <a:lnSpc>
                <a:spcPct val="125000"/>
              </a:lnSpc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-257175" lvl="2" marL="1285875" rtl="0" algn="l">
              <a:spcBef>
                <a:spcPts val="100"/>
              </a:spcBef>
              <a:spcAft>
                <a:spcPts val="0"/>
              </a:spcAft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46" name="Google Shape;346;p1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7" name="Google Shape;347;p14"/>
          <p:cNvSpPr txBox="1"/>
          <p:nvPr>
            <p:ph type="title"/>
          </p:nvPr>
        </p:nvSpPr>
        <p:spPr>
          <a:xfrm>
            <a:off x="525065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Merge Sort</a:t>
            </a:r>
            <a:endParaRPr/>
          </a:p>
        </p:txBody>
      </p:sp>
      <p:sp>
        <p:nvSpPr>
          <p:cNvPr id="348" name="Google Shape;348;p14"/>
          <p:cNvSpPr/>
          <p:nvPr/>
        </p:nvSpPr>
        <p:spPr>
          <a:xfrm>
            <a:off x="2769722" y="1543526"/>
            <a:ext cx="7059946" cy="393383"/>
          </a:xfrm>
          <a:prstGeom prst="rect">
            <a:avLst/>
          </a:prstGeom>
          <a:solidFill>
            <a:srgbClr val="FF99C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Input Array</a:t>
            </a:r>
            <a:endParaRPr/>
          </a:p>
        </p:txBody>
      </p:sp>
      <p:cxnSp>
        <p:nvCxnSpPr>
          <p:cNvPr id="349" name="Google Shape;349;p14"/>
          <p:cNvCxnSpPr/>
          <p:nvPr/>
        </p:nvCxnSpPr>
        <p:spPr>
          <a:xfrm>
            <a:off x="8788287" y="1423512"/>
            <a:ext cx="0" cy="765096"/>
          </a:xfrm>
          <a:prstGeom prst="straightConnector1">
            <a:avLst/>
          </a:prstGeom>
          <a:noFill/>
          <a:ln>
            <a:noFill/>
          </a:ln>
        </p:spPr>
      </p:cxnSp>
      <p:grpSp>
        <p:nvGrpSpPr>
          <p:cNvPr id="350" name="Google Shape;350;p14"/>
          <p:cNvGrpSpPr/>
          <p:nvPr/>
        </p:nvGrpSpPr>
        <p:grpSpPr>
          <a:xfrm>
            <a:off x="1855233" y="2026921"/>
            <a:ext cx="8361670" cy="1210151"/>
            <a:chOff x="848" y="1216"/>
            <a:chExt cx="3822" cy="726"/>
          </a:xfrm>
        </p:grpSpPr>
        <p:sp>
          <p:nvSpPr>
            <p:cNvPr id="351" name="Google Shape;351;p14"/>
            <p:cNvSpPr/>
            <p:nvPr/>
          </p:nvSpPr>
          <p:spPr>
            <a:xfrm>
              <a:off x="848" y="1700"/>
              <a:ext cx="1621" cy="242"/>
            </a:xfrm>
            <a:prstGeom prst="rect">
              <a:avLst/>
            </a:prstGeom>
            <a:solidFill>
              <a:srgbClr val="CCFFC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</a:t>
              </a:r>
              <a:endParaRPr/>
            </a:p>
          </p:txBody>
        </p:sp>
        <p:sp>
          <p:nvSpPr>
            <p:cNvPr id="352" name="Google Shape;352;p14"/>
            <p:cNvSpPr/>
            <p:nvPr/>
          </p:nvSpPr>
          <p:spPr>
            <a:xfrm>
              <a:off x="3049" y="1652"/>
              <a:ext cx="1621" cy="242"/>
            </a:xfrm>
            <a:prstGeom prst="rect">
              <a:avLst/>
            </a:prstGeom>
            <a:solidFill>
              <a:srgbClr val="CC99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Part-II</a:t>
              </a:r>
              <a:endParaRPr/>
            </a:p>
          </p:txBody>
        </p:sp>
        <p:cxnSp>
          <p:nvCxnSpPr>
            <p:cNvPr id="353" name="Google Shape;353;p14"/>
            <p:cNvCxnSpPr/>
            <p:nvPr/>
          </p:nvCxnSpPr>
          <p:spPr>
            <a:xfrm flipH="1">
              <a:off x="1888" y="1241"/>
              <a:ext cx="484" cy="411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54" name="Google Shape;354;p14"/>
            <p:cNvCxnSpPr/>
            <p:nvPr/>
          </p:nvCxnSpPr>
          <p:spPr>
            <a:xfrm>
              <a:off x="3146" y="1216"/>
              <a:ext cx="581" cy="339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55" name="Google Shape;355;p14"/>
          <p:cNvGrpSpPr/>
          <p:nvPr/>
        </p:nvGrpSpPr>
        <p:grpSpPr>
          <a:xfrm>
            <a:off x="6300787" y="3237071"/>
            <a:ext cx="5716653" cy="726758"/>
            <a:chOff x="2880" y="1942"/>
            <a:chExt cx="2613" cy="436"/>
          </a:xfrm>
        </p:grpSpPr>
        <p:sp>
          <p:nvSpPr>
            <p:cNvPr id="356" name="Google Shape;356;p14"/>
            <p:cNvSpPr/>
            <p:nvPr/>
          </p:nvSpPr>
          <p:spPr>
            <a:xfrm>
              <a:off x="2880" y="2160"/>
              <a:ext cx="1234" cy="218"/>
            </a:xfrm>
            <a:prstGeom prst="rect">
              <a:avLst/>
            </a:prstGeom>
            <a:solidFill>
              <a:srgbClr val="CCFFC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</a:t>
              </a:r>
              <a:endParaRPr/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4380" y="2160"/>
              <a:ext cx="1113" cy="194"/>
            </a:xfrm>
            <a:prstGeom prst="rect">
              <a:avLst/>
            </a:prstGeom>
            <a:solidFill>
              <a:srgbClr val="CC99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Part-II</a:t>
              </a:r>
              <a:endParaRPr/>
            </a:p>
          </p:txBody>
        </p:sp>
        <p:cxnSp>
          <p:nvCxnSpPr>
            <p:cNvPr id="358" name="Google Shape;358;p14"/>
            <p:cNvCxnSpPr/>
            <p:nvPr/>
          </p:nvCxnSpPr>
          <p:spPr>
            <a:xfrm flipH="1">
              <a:off x="3557" y="1942"/>
              <a:ext cx="146" cy="218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59" name="Google Shape;359;p14"/>
            <p:cNvCxnSpPr/>
            <p:nvPr/>
          </p:nvCxnSpPr>
          <p:spPr>
            <a:xfrm>
              <a:off x="4283" y="1942"/>
              <a:ext cx="411" cy="218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360" name="Google Shape;360;p14"/>
          <p:cNvGrpSpPr/>
          <p:nvPr/>
        </p:nvGrpSpPr>
        <p:grpSpPr>
          <a:xfrm>
            <a:off x="625703" y="3277076"/>
            <a:ext cx="5303163" cy="768430"/>
            <a:chOff x="286" y="1966"/>
            <a:chExt cx="2424" cy="461"/>
          </a:xfrm>
        </p:grpSpPr>
        <p:sp>
          <p:nvSpPr>
            <p:cNvPr id="361" name="Google Shape;361;p14"/>
            <p:cNvSpPr/>
            <p:nvPr/>
          </p:nvSpPr>
          <p:spPr>
            <a:xfrm>
              <a:off x="286" y="2160"/>
              <a:ext cx="992" cy="242"/>
            </a:xfrm>
            <a:prstGeom prst="rect">
              <a:avLst/>
            </a:prstGeom>
            <a:solidFill>
              <a:srgbClr val="CCFFC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</a:t>
              </a:r>
              <a:endParaRPr/>
            </a:p>
          </p:txBody>
        </p:sp>
        <p:sp>
          <p:nvSpPr>
            <p:cNvPr id="362" name="Google Shape;362;p14"/>
            <p:cNvSpPr/>
            <p:nvPr/>
          </p:nvSpPr>
          <p:spPr>
            <a:xfrm>
              <a:off x="1622" y="2160"/>
              <a:ext cx="1088" cy="267"/>
            </a:xfrm>
            <a:prstGeom prst="rect">
              <a:avLst/>
            </a:prstGeom>
            <a:solidFill>
              <a:srgbClr val="CC99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Part-II</a:t>
              </a:r>
              <a:endParaRPr/>
            </a:p>
          </p:txBody>
        </p:sp>
        <p:cxnSp>
          <p:nvCxnSpPr>
            <p:cNvPr id="363" name="Google Shape;363;p14"/>
            <p:cNvCxnSpPr/>
            <p:nvPr/>
          </p:nvCxnSpPr>
          <p:spPr>
            <a:xfrm flipH="1">
              <a:off x="969" y="1966"/>
              <a:ext cx="266" cy="194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64" name="Google Shape;364;p14"/>
            <p:cNvCxnSpPr/>
            <p:nvPr/>
          </p:nvCxnSpPr>
          <p:spPr>
            <a:xfrm>
              <a:off x="1888" y="1991"/>
              <a:ext cx="242" cy="169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365" name="Google Shape;365;p14"/>
          <p:cNvSpPr/>
          <p:nvPr/>
        </p:nvSpPr>
        <p:spPr>
          <a:xfrm>
            <a:off x="5876360" y="4648916"/>
            <a:ext cx="424428" cy="201691"/>
          </a:xfrm>
          <a:prstGeom prst="ellipse">
            <a:avLst/>
          </a:prstGeom>
          <a:solidFill>
            <a:srgbClr val="993300"/>
          </a:solidFill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4"/>
          <p:cNvSpPr/>
          <p:nvPr/>
        </p:nvSpPr>
        <p:spPr>
          <a:xfrm>
            <a:off x="5876360" y="5293995"/>
            <a:ext cx="424428" cy="161687"/>
          </a:xfrm>
          <a:prstGeom prst="ellipse">
            <a:avLst/>
          </a:prstGeom>
          <a:solidFill>
            <a:srgbClr val="993300"/>
          </a:solidFill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4"/>
          <p:cNvSpPr/>
          <p:nvPr/>
        </p:nvSpPr>
        <p:spPr>
          <a:xfrm>
            <a:off x="4741616" y="4674276"/>
            <a:ext cx="581948" cy="1491853"/>
          </a:xfrm>
          <a:prstGeom prst="downArrow">
            <a:avLst>
              <a:gd fmla="val 50000" name="adj1"/>
              <a:gd fmla="val 84117" name="adj2"/>
            </a:avLst>
          </a:prstGeom>
          <a:solidFill>
            <a:schemeClr val="hlink"/>
          </a:solidFill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4"/>
          <p:cNvSpPr txBox="1"/>
          <p:nvPr/>
        </p:nvSpPr>
        <p:spPr>
          <a:xfrm>
            <a:off x="2833385" y="5108534"/>
            <a:ext cx="1355435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-285750" lvl="0" marL="74295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Split</a:t>
            </a:r>
            <a:endParaRPr/>
          </a:p>
        </p:txBody>
      </p:sp>
      <p:sp>
        <p:nvSpPr>
          <p:cNvPr id="369" name="Google Shape;369;p14"/>
          <p:cNvSpPr/>
          <p:nvPr/>
        </p:nvSpPr>
        <p:spPr>
          <a:xfrm>
            <a:off x="6875276" y="4583549"/>
            <a:ext cx="476935" cy="1571863"/>
          </a:xfrm>
          <a:prstGeom prst="upArrow">
            <a:avLst>
              <a:gd fmla="val 50000" name="adj1"/>
              <a:gd fmla="val 108142" name="adj2"/>
            </a:avLst>
          </a:prstGeom>
          <a:solidFill>
            <a:schemeClr val="hlink"/>
          </a:solidFill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4"/>
          <p:cNvSpPr txBox="1"/>
          <p:nvPr/>
        </p:nvSpPr>
        <p:spPr>
          <a:xfrm>
            <a:off x="7113475" y="4845601"/>
            <a:ext cx="2716193" cy="926793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-285750" lvl="0" marL="74295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Merge</a:t>
            </a:r>
            <a:endParaRPr/>
          </a:p>
          <a:p>
            <a:pPr indent="-285750" lvl="0" marL="742950" marR="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Sorted Arrays</a:t>
            </a:r>
            <a:endParaRPr/>
          </a:p>
        </p:txBody>
      </p:sp>
      <p:sp>
        <p:nvSpPr>
          <p:cNvPr id="371" name="Google Shape;371;p14"/>
          <p:cNvSpPr/>
          <p:nvPr/>
        </p:nvSpPr>
        <p:spPr>
          <a:xfrm>
            <a:off x="5931055" y="5819061"/>
            <a:ext cx="369733" cy="160020"/>
          </a:xfrm>
          <a:prstGeom prst="ellipse">
            <a:avLst/>
          </a:prstGeom>
          <a:solidFill>
            <a:srgbClr val="993300"/>
          </a:solidFill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78" name="Google Shape;378;p1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9" name="Google Shape;379;p15"/>
          <p:cNvSpPr txBox="1"/>
          <p:nvPr>
            <p:ph idx="1" type="body"/>
          </p:nvPr>
        </p:nvSpPr>
        <p:spPr>
          <a:xfrm>
            <a:off x="1728788" y="257175"/>
            <a:ext cx="7924799" cy="6467475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void merge_sort (int *A, int n)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int i, j, k, m;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int *B, *C;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Narrow"/>
              <a:buNone/>
            </a:pPr>
            <a:r>
              <a:t/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if (n &gt; 1)  {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	k = n/2;   m = n - k;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	B = (int *) malloc (k * sizeof(int));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	C = (int *) malloc (m * sizeof(int));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	for (i=0; i&lt;k; i++)  B[i] = A[i];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		for (j=k; j&lt;n; j++)  C[j-k] = A[j];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-US" sz="18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// B contains first half of A </a:t>
            </a:r>
            <a:endParaRPr>
              <a:solidFill>
                <a:srgbClr val="0000CC"/>
              </a:solidFill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		// C contains second half of A</a:t>
            </a:r>
            <a:endParaRPr>
              <a:solidFill>
                <a:srgbClr val="0000CC"/>
              </a:solidFill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	merge_sort (B, k);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	merge_sort (C, m);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	merge (B, C, A, k, m); </a:t>
            </a:r>
            <a:r>
              <a:rPr lang="en-US" sz="18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// destination array is A</a:t>
            </a:r>
            <a:endParaRPr>
              <a:solidFill>
                <a:srgbClr val="0000CC"/>
              </a:solidFill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	free(B); free(C);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86" name="Google Shape;386;p1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7" name="Google Shape;387;p1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Merging two sorted arrays</a:t>
            </a:r>
            <a:endParaRPr/>
          </a:p>
        </p:txBody>
      </p:sp>
      <p:sp>
        <p:nvSpPr>
          <p:cNvPr id="388" name="Google Shape;388;p16"/>
          <p:cNvSpPr txBox="1"/>
          <p:nvPr/>
        </p:nvSpPr>
        <p:spPr>
          <a:xfrm>
            <a:off x="1777375" y="2658079"/>
            <a:ext cx="374398" cy="498984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389" name="Google Shape;389;p16"/>
          <p:cNvSpPr/>
          <p:nvPr/>
        </p:nvSpPr>
        <p:spPr>
          <a:xfrm>
            <a:off x="1855232" y="2188608"/>
            <a:ext cx="3546381" cy="403384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Sorted Array</a:t>
            </a:r>
            <a:endParaRPr/>
          </a:p>
        </p:txBody>
      </p:sp>
      <p:sp>
        <p:nvSpPr>
          <p:cNvPr id="390" name="Google Shape;390;p16"/>
          <p:cNvSpPr/>
          <p:nvPr/>
        </p:nvSpPr>
        <p:spPr>
          <a:xfrm>
            <a:off x="7359670" y="2228613"/>
            <a:ext cx="3546381" cy="403384"/>
          </a:xfrm>
          <a:prstGeom prst="rect">
            <a:avLst/>
          </a:prstGeom>
          <a:solidFill>
            <a:srgbClr val="CC99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Sorted Array</a:t>
            </a:r>
            <a:endParaRPr/>
          </a:p>
        </p:txBody>
      </p:sp>
      <p:sp>
        <p:nvSpPr>
          <p:cNvPr id="391" name="Google Shape;391;p16"/>
          <p:cNvSpPr txBox="1"/>
          <p:nvPr/>
        </p:nvSpPr>
        <p:spPr>
          <a:xfrm>
            <a:off x="7359670" y="2713674"/>
            <a:ext cx="374398" cy="498984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392" name="Google Shape;392;p16"/>
          <p:cNvSpPr txBox="1"/>
          <p:nvPr/>
        </p:nvSpPr>
        <p:spPr>
          <a:xfrm>
            <a:off x="5029693" y="2591092"/>
            <a:ext cx="462563" cy="498984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</a:t>
            </a:r>
            <a:endParaRPr/>
          </a:p>
        </p:txBody>
      </p:sp>
      <p:sp>
        <p:nvSpPr>
          <p:cNvPr id="393" name="Google Shape;393;p16"/>
          <p:cNvSpPr txBox="1"/>
          <p:nvPr/>
        </p:nvSpPr>
        <p:spPr>
          <a:xfrm>
            <a:off x="10472343" y="2713674"/>
            <a:ext cx="388824" cy="498984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</a:t>
            </a:r>
            <a:endParaRPr/>
          </a:p>
        </p:txBody>
      </p:sp>
      <p:sp>
        <p:nvSpPr>
          <p:cNvPr id="394" name="Google Shape;394;p16"/>
          <p:cNvSpPr txBox="1"/>
          <p:nvPr/>
        </p:nvSpPr>
        <p:spPr>
          <a:xfrm>
            <a:off x="582201" y="2129900"/>
            <a:ext cx="1195200" cy="4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Array a</a:t>
            </a:r>
            <a:endParaRPr/>
          </a:p>
        </p:txBody>
      </p:sp>
      <p:sp>
        <p:nvSpPr>
          <p:cNvPr id="395" name="Google Shape;395;p16"/>
          <p:cNvSpPr txBox="1"/>
          <p:nvPr/>
        </p:nvSpPr>
        <p:spPr>
          <a:xfrm>
            <a:off x="6218901" y="2171575"/>
            <a:ext cx="1195200" cy="4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Array b</a:t>
            </a:r>
            <a:endParaRPr/>
          </a:p>
        </p:txBody>
      </p:sp>
      <p:grpSp>
        <p:nvGrpSpPr>
          <p:cNvPr id="396" name="Google Shape;396;p16"/>
          <p:cNvGrpSpPr/>
          <p:nvPr/>
        </p:nvGrpSpPr>
        <p:grpSpPr>
          <a:xfrm>
            <a:off x="1950876" y="2673669"/>
            <a:ext cx="9180517" cy="2290287"/>
            <a:chOff x="892" y="1604"/>
            <a:chExt cx="4196" cy="1374"/>
          </a:xfrm>
        </p:grpSpPr>
        <p:sp>
          <p:nvSpPr>
            <p:cNvPr id="397" name="Google Shape;397;p16"/>
            <p:cNvSpPr/>
            <p:nvPr/>
          </p:nvSpPr>
          <p:spPr>
            <a:xfrm>
              <a:off x="1477" y="2348"/>
              <a:ext cx="3227" cy="242"/>
            </a:xfrm>
            <a:prstGeom prst="rect">
              <a:avLst/>
            </a:prstGeom>
            <a:solidFill>
              <a:srgbClr val="FF99C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rPr>
                <a:t>Merged sorted array</a:t>
              </a:r>
              <a:endParaRPr/>
            </a:p>
          </p:txBody>
        </p:sp>
        <p:sp>
          <p:nvSpPr>
            <p:cNvPr id="398" name="Google Shape;398;p16"/>
            <p:cNvSpPr/>
            <p:nvPr/>
          </p:nvSpPr>
          <p:spPr>
            <a:xfrm>
              <a:off x="1816" y="1604"/>
              <a:ext cx="266" cy="556"/>
            </a:xfrm>
            <a:prstGeom prst="curvedRightArrow">
              <a:avLst>
                <a:gd fmla="val 41805" name="adj1"/>
                <a:gd fmla="val 83609" name="adj2"/>
                <a:gd fmla="val 33333" name="adj3"/>
              </a:avLst>
            </a:prstGeom>
            <a:solidFill>
              <a:schemeClr val="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6"/>
            <p:cNvSpPr/>
            <p:nvPr/>
          </p:nvSpPr>
          <p:spPr>
            <a:xfrm>
              <a:off x="3751" y="1628"/>
              <a:ext cx="339" cy="532"/>
            </a:xfrm>
            <a:prstGeom prst="curvedLeftArrow">
              <a:avLst>
                <a:gd fmla="val 31386" name="adj1"/>
                <a:gd fmla="val 62773" name="adj2"/>
                <a:gd fmla="val 33333" name="adj3"/>
              </a:avLst>
            </a:prstGeom>
            <a:solidFill>
              <a:schemeClr val="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6"/>
            <p:cNvSpPr txBox="1"/>
            <p:nvPr/>
          </p:nvSpPr>
          <p:spPr>
            <a:xfrm>
              <a:off x="1259" y="2644"/>
              <a:ext cx="151" cy="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5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0</a:t>
              </a:r>
              <a:endParaRPr/>
            </a:p>
          </p:txBody>
        </p:sp>
        <p:sp>
          <p:nvSpPr>
            <p:cNvPr id="401" name="Google Shape;401;p16"/>
            <p:cNvSpPr txBox="1"/>
            <p:nvPr/>
          </p:nvSpPr>
          <p:spPr>
            <a:xfrm>
              <a:off x="4646" y="2692"/>
              <a:ext cx="442" cy="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5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m+n-1</a:t>
              </a:r>
              <a:endParaRPr/>
            </a:p>
          </p:txBody>
        </p:sp>
        <p:sp>
          <p:nvSpPr>
            <p:cNvPr id="402" name="Google Shape;402;p16"/>
            <p:cNvSpPr txBox="1"/>
            <p:nvPr/>
          </p:nvSpPr>
          <p:spPr>
            <a:xfrm>
              <a:off x="892" y="2333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Array c</a:t>
              </a:r>
              <a:endParaRPr/>
            </a:p>
          </p:txBody>
        </p:sp>
      </p:grpSp>
      <p:cxnSp>
        <p:nvCxnSpPr>
          <p:cNvPr id="403" name="Google Shape;403;p16"/>
          <p:cNvCxnSpPr/>
          <p:nvPr/>
        </p:nvCxnSpPr>
        <p:spPr>
          <a:xfrm>
            <a:off x="8788287" y="1423512"/>
            <a:ext cx="0" cy="765096"/>
          </a:xfrm>
          <a:prstGeom prst="straightConnector1">
            <a:avLst/>
          </a:prstGeom>
          <a:noFill/>
          <a:ln>
            <a:noFill/>
          </a:ln>
        </p:spPr>
      </p:cxnSp>
      <p:grpSp>
        <p:nvGrpSpPr>
          <p:cNvPr id="404" name="Google Shape;404;p16"/>
          <p:cNvGrpSpPr/>
          <p:nvPr/>
        </p:nvGrpSpPr>
        <p:grpSpPr>
          <a:xfrm>
            <a:off x="2309228" y="1301830"/>
            <a:ext cx="282223" cy="886778"/>
            <a:chOff x="1251" y="781"/>
            <a:chExt cx="129" cy="532"/>
          </a:xfrm>
        </p:grpSpPr>
        <p:cxnSp>
          <p:nvCxnSpPr>
            <p:cNvPr id="405" name="Google Shape;405;p16"/>
            <p:cNvCxnSpPr/>
            <p:nvPr/>
          </p:nvCxnSpPr>
          <p:spPr>
            <a:xfrm>
              <a:off x="1380" y="854"/>
              <a:ext cx="0" cy="459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06" name="Google Shape;406;p16"/>
            <p:cNvSpPr txBox="1"/>
            <p:nvPr/>
          </p:nvSpPr>
          <p:spPr>
            <a:xfrm>
              <a:off x="1251" y="781"/>
              <a:ext cx="118" cy="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5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i</a:t>
              </a:r>
              <a:endParaRPr b="1" baseline="-25000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07" name="Google Shape;407;p16"/>
          <p:cNvGrpSpPr/>
          <p:nvPr/>
        </p:nvGrpSpPr>
        <p:grpSpPr>
          <a:xfrm>
            <a:off x="9624825" y="1350170"/>
            <a:ext cx="387236" cy="878444"/>
            <a:chOff x="3864" y="810"/>
            <a:chExt cx="177" cy="527"/>
          </a:xfrm>
        </p:grpSpPr>
        <p:cxnSp>
          <p:nvCxnSpPr>
            <p:cNvPr id="408" name="Google Shape;408;p16"/>
            <p:cNvCxnSpPr/>
            <p:nvPr/>
          </p:nvCxnSpPr>
          <p:spPr>
            <a:xfrm>
              <a:off x="4041" y="926"/>
              <a:ext cx="0" cy="411"/>
            </a:xfrm>
            <a:prstGeom prst="straightConnector1">
              <a:avLst/>
            </a:prstGeom>
            <a:noFill/>
            <a:ln cap="flat" cmpd="sng" w="9525">
              <a:solidFill>
                <a:srgbClr val="CC99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09" name="Google Shape;409;p16"/>
            <p:cNvSpPr txBox="1"/>
            <p:nvPr/>
          </p:nvSpPr>
          <p:spPr>
            <a:xfrm>
              <a:off x="3864" y="810"/>
              <a:ext cx="118" cy="2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5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j</a:t>
              </a:r>
              <a:endParaRPr b="1" baseline="-25000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sp>
        <p:nvSpPr>
          <p:cNvPr id="410" name="Google Shape;410;p16"/>
          <p:cNvSpPr txBox="1"/>
          <p:nvPr/>
        </p:nvSpPr>
        <p:spPr>
          <a:xfrm>
            <a:off x="676817" y="5124450"/>
            <a:ext cx="11186700" cy="10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-285750" lvl="0" marL="7429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Copy element from a (indexed by i) if its value is smaller than the element in b pointed by j ; otherwise, copy the element from b (indexed by j).</a:t>
            </a:r>
            <a:endParaRPr/>
          </a:p>
          <a:p>
            <a:pPr indent="-285750" lvl="0" marL="742950" marR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one of the arrays a or b get exhausted, simply copy the rest of the other array.</a:t>
            </a:r>
            <a:endParaRPr/>
          </a:p>
        </p:txBody>
      </p:sp>
      <p:cxnSp>
        <p:nvCxnSpPr>
          <p:cNvPr id="411" name="Google Shape;411;p16"/>
          <p:cNvCxnSpPr/>
          <p:nvPr/>
        </p:nvCxnSpPr>
        <p:spPr>
          <a:xfrm rot="10800000">
            <a:off x="4852987" y="4332298"/>
            <a:ext cx="0" cy="725091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2" name="Google Shape;412;p16"/>
          <p:cNvCxnSpPr/>
          <p:nvPr/>
        </p:nvCxnSpPr>
        <p:spPr>
          <a:xfrm>
            <a:off x="2149670" y="2188608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3" name="Google Shape;413;p16"/>
          <p:cNvCxnSpPr/>
          <p:nvPr/>
        </p:nvCxnSpPr>
        <p:spPr>
          <a:xfrm>
            <a:off x="2414587" y="2188608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4" name="Google Shape;414;p16"/>
          <p:cNvCxnSpPr/>
          <p:nvPr/>
        </p:nvCxnSpPr>
        <p:spPr>
          <a:xfrm>
            <a:off x="2719387" y="2182620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5" name="Google Shape;415;p16"/>
          <p:cNvCxnSpPr/>
          <p:nvPr/>
        </p:nvCxnSpPr>
        <p:spPr>
          <a:xfrm>
            <a:off x="4395787" y="2182620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6" name="Google Shape;416;p16"/>
          <p:cNvCxnSpPr/>
          <p:nvPr/>
        </p:nvCxnSpPr>
        <p:spPr>
          <a:xfrm>
            <a:off x="4700587" y="2182620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7" name="Google Shape;417;p16"/>
          <p:cNvCxnSpPr/>
          <p:nvPr/>
        </p:nvCxnSpPr>
        <p:spPr>
          <a:xfrm>
            <a:off x="5027590" y="2182620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8" name="Google Shape;418;p16"/>
          <p:cNvCxnSpPr/>
          <p:nvPr/>
        </p:nvCxnSpPr>
        <p:spPr>
          <a:xfrm>
            <a:off x="7636070" y="2234601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9" name="Google Shape;419;p16"/>
          <p:cNvCxnSpPr/>
          <p:nvPr/>
        </p:nvCxnSpPr>
        <p:spPr>
          <a:xfrm>
            <a:off x="7900987" y="2234601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0" name="Google Shape;420;p16"/>
          <p:cNvCxnSpPr/>
          <p:nvPr/>
        </p:nvCxnSpPr>
        <p:spPr>
          <a:xfrm>
            <a:off x="8205787" y="2228613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1" name="Google Shape;421;p16"/>
          <p:cNvCxnSpPr/>
          <p:nvPr/>
        </p:nvCxnSpPr>
        <p:spPr>
          <a:xfrm>
            <a:off x="9882187" y="2228613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2" name="Google Shape;422;p16"/>
          <p:cNvCxnSpPr/>
          <p:nvPr/>
        </p:nvCxnSpPr>
        <p:spPr>
          <a:xfrm>
            <a:off x="10186987" y="2228613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3" name="Google Shape;423;p16"/>
          <p:cNvCxnSpPr/>
          <p:nvPr/>
        </p:nvCxnSpPr>
        <p:spPr>
          <a:xfrm>
            <a:off x="10513990" y="2228613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4" name="Google Shape;424;p16"/>
          <p:cNvCxnSpPr/>
          <p:nvPr/>
        </p:nvCxnSpPr>
        <p:spPr>
          <a:xfrm>
            <a:off x="3520156" y="391472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5" name="Google Shape;425;p16"/>
          <p:cNvCxnSpPr/>
          <p:nvPr/>
        </p:nvCxnSpPr>
        <p:spPr>
          <a:xfrm>
            <a:off x="3785073" y="391472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6" name="Google Shape;426;p16"/>
          <p:cNvCxnSpPr/>
          <p:nvPr/>
        </p:nvCxnSpPr>
        <p:spPr>
          <a:xfrm>
            <a:off x="4093090" y="3913287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7" name="Google Shape;427;p16"/>
          <p:cNvCxnSpPr/>
          <p:nvPr/>
        </p:nvCxnSpPr>
        <p:spPr>
          <a:xfrm>
            <a:off x="4434235" y="3919275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8" name="Google Shape;428;p16"/>
          <p:cNvCxnSpPr/>
          <p:nvPr/>
        </p:nvCxnSpPr>
        <p:spPr>
          <a:xfrm>
            <a:off x="4699152" y="3919275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9" name="Google Shape;429;p16"/>
          <p:cNvCxnSpPr/>
          <p:nvPr/>
        </p:nvCxnSpPr>
        <p:spPr>
          <a:xfrm>
            <a:off x="5003952" y="3913287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0" name="Google Shape;430;p16"/>
          <p:cNvCxnSpPr/>
          <p:nvPr/>
        </p:nvCxnSpPr>
        <p:spPr>
          <a:xfrm>
            <a:off x="8531475" y="391511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1" name="Google Shape;431;p16"/>
          <p:cNvCxnSpPr/>
          <p:nvPr/>
        </p:nvCxnSpPr>
        <p:spPr>
          <a:xfrm>
            <a:off x="8796392" y="391511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2" name="Google Shape;432;p16"/>
          <p:cNvCxnSpPr/>
          <p:nvPr/>
        </p:nvCxnSpPr>
        <p:spPr>
          <a:xfrm>
            <a:off x="9101192" y="3909126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3" name="Google Shape;433;p16"/>
          <p:cNvCxnSpPr/>
          <p:nvPr/>
        </p:nvCxnSpPr>
        <p:spPr>
          <a:xfrm>
            <a:off x="9442337" y="391511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4" name="Google Shape;434;p16"/>
          <p:cNvCxnSpPr/>
          <p:nvPr/>
        </p:nvCxnSpPr>
        <p:spPr>
          <a:xfrm>
            <a:off x="9707254" y="3915114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5" name="Google Shape;435;p16"/>
          <p:cNvCxnSpPr/>
          <p:nvPr/>
        </p:nvCxnSpPr>
        <p:spPr>
          <a:xfrm>
            <a:off x="10012054" y="3909126"/>
            <a:ext cx="2103" cy="402484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6" name="Google Shape;436;p16"/>
          <p:cNvSpPr txBox="1"/>
          <p:nvPr/>
        </p:nvSpPr>
        <p:spPr>
          <a:xfrm>
            <a:off x="5005386" y="4571523"/>
            <a:ext cx="396217" cy="477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43" name="Google Shape;443;p1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4" name="Google Shape;444;p17"/>
          <p:cNvSpPr txBox="1"/>
          <p:nvPr/>
        </p:nvSpPr>
        <p:spPr>
          <a:xfrm>
            <a:off x="1042975" y="582200"/>
            <a:ext cx="10896600" cy="62187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merge (int *a, int *b, int *c, int m, int n) 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            // c is the destination array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int i=0, j=0, k=0, p;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  </a:t>
            </a:r>
            <a:r>
              <a:rPr b="1"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loop as long as neither array a nor array b is completed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while ((i&lt;m) &amp;&amp; (j&lt;n))</a:t>
            </a: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	if (a[i] &lt; b[j])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	{ c[k] = a[i]; i++; } 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	else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	{ c[k] = b[j]; j++; }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	k++;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} 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if (i == m) {  </a:t>
            </a:r>
            <a:r>
              <a:rPr b="1"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array a completed; copy rest of array b to array c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	for (p=j; p&lt;n; p++) 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	{ c[k] = b[p]; k++; }</a:t>
            </a:r>
            <a:endParaRPr/>
          </a:p>
          <a:p>
            <a:pPr indent="0" lvl="0" marL="0" marR="0" rtl="0" algn="l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} else {       </a:t>
            </a:r>
            <a:r>
              <a:rPr b="1"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array b completed; copy rest of array a to array c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	  	for (p=i; p&lt;m; p++)  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	{ c[k] = a[p]; k++; }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}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51" name="Google Shape;451;p18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2" name="Google Shape;452;p18"/>
          <p:cNvSpPr txBox="1"/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Example: showing the merge phase only</a:t>
            </a:r>
            <a:endParaRPr/>
          </a:p>
        </p:txBody>
      </p:sp>
      <p:sp>
        <p:nvSpPr>
          <p:cNvPr id="453" name="Google Shape;453;p18"/>
          <p:cNvSpPr txBox="1"/>
          <p:nvPr>
            <p:ph idx="1" type="body"/>
          </p:nvPr>
        </p:nvSpPr>
        <p:spPr>
          <a:xfrm>
            <a:off x="674125" y="1440175"/>
            <a:ext cx="11612400" cy="49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Initial array A contains 16 elements: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66, 33, 40, 22, 55, 88, 60, 11, 80, 20, 50, 44, 77, 30, 47, 23</a:t>
            </a:r>
            <a:endParaRPr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Pass 1 :: Merge each pair of elements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(33, 66) (22, 40) (55, 88) (11, 60) (20, 80) (44, 50) (30, 70) (23, 47)</a:t>
            </a:r>
            <a:endParaRPr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Pass 2 :: Merge each pair of pairs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(22, 33, 40, 66)  (11, 55, 60, 88)  (20, 44, 50, 80)  (23, 30, 47, 77)</a:t>
            </a:r>
            <a:endParaRPr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Pass 3 :: Merge each pair of sorted quadruplets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(11, 22, 33, 40, 55, 60, 66, 88)  (20, 23, 30, 44, 47, 50, 77, 80)</a:t>
            </a:r>
            <a:endParaRPr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Pass 4 :: Merge the two sorted subarrays to get the final list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(11, 20, 22, 23, 30, 33, 40, 44, 47, 50, 55, 60, 66, 77, 80, 88)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9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60" name="Google Shape;460;p19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1" name="Google Shape;461;p19"/>
          <p:cNvSpPr txBox="1"/>
          <p:nvPr>
            <p:ph idx="1" type="body"/>
          </p:nvPr>
        </p:nvSpPr>
        <p:spPr>
          <a:xfrm>
            <a:off x="661988" y="247650"/>
            <a:ext cx="5257799" cy="68580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void merge_sort (int *A, int n)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int i, j, k, m;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int *B, *C;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if (n &gt; 1)  {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k = n/2;   m = n - k;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B = (int *) malloc (k * sizeof(int));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C = (int *) malloc (m * sizeof(int));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for (i=0; i&lt;k; i++)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 	B[i] = A[i];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for (j=k; j&lt;n; j++)  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 	C[j-k] = A[j];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B contains first half of A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Courier New"/>
              <a:buNone/>
            </a:pPr>
            <a:r>
              <a:rPr lang="en-US" sz="16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    // C contains second half of A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merge_sort (B, k);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merge_sort (C, m);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merge (B, C, A, k, m); </a:t>
            </a:r>
            <a:r>
              <a:rPr lang="en-US" sz="1600">
                <a:solidFill>
                  <a:srgbClr val="7030A0"/>
                </a:solidFill>
                <a:latin typeface="Courier New"/>
                <a:ea typeface="Courier New"/>
                <a:cs typeface="Courier New"/>
                <a:sym typeface="Courier New"/>
              </a:rPr>
              <a:t>// dest A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  free(B); free(C);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ourier New"/>
              <a:buNone/>
            </a:pPr>
            <a:r>
              <a:rPr lang="en-US" sz="16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462" name="Google Shape;462;p19"/>
          <p:cNvSpPr txBox="1"/>
          <p:nvPr/>
        </p:nvSpPr>
        <p:spPr>
          <a:xfrm>
            <a:off x="5995987" y="323850"/>
            <a:ext cx="6248400" cy="67056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merge (int *a, int *b, int *c, int m, int n)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int i=0, j=0, k=0, p;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while ((i &lt; m) &amp;&amp; (j &lt; n))</a:t>
            </a: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{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	if (a[i] &lt; b[j]) 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{ c[k] = a[i]; i++; } 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else 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{ c[k] = b[j]; j++;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	k++;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(i == m) {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	for (p=j; p&lt;n; p++)  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c[k] = b[p]; k++;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} else  {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	for (p=i; p&lt;m; p++)  </a:t>
            </a:r>
            <a:endParaRPr b="1" sz="1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{ c[k] = a[p]; k++;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9" name="Google Shape;109;p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2"/>
          <p:cNvSpPr txBox="1"/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The Basic Problem</a:t>
            </a:r>
            <a:endParaRPr sz="2800"/>
          </a:p>
        </p:txBody>
      </p:sp>
      <p:sp>
        <p:nvSpPr>
          <p:cNvPr id="111" name="Google Shape;111;p2"/>
          <p:cNvSpPr txBox="1"/>
          <p:nvPr>
            <p:ph idx="1" type="body"/>
          </p:nvPr>
        </p:nvSpPr>
        <p:spPr>
          <a:xfrm>
            <a:off x="630078" y="1336119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Given an array:  </a:t>
            </a: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x[0], x[1], ... , x[size-1] </a:t>
            </a:r>
            <a:r>
              <a:rPr lang="en-US" sz="2400"/>
              <a:t>reorder the elements so that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        </a:t>
            </a:r>
            <a:r>
              <a:rPr lang="en-US" sz="2400">
                <a:solidFill>
                  <a:srgbClr val="CC0000"/>
                </a:solidFill>
                <a:latin typeface="Courier New"/>
                <a:ea typeface="Courier New"/>
                <a:cs typeface="Courier New"/>
                <a:sym typeface="Courier New"/>
              </a:rPr>
              <a:t>x[0] &lt;= x[1] &lt;= ...  &lt;= x[size-1]</a:t>
            </a:r>
            <a:endParaRPr/>
          </a:p>
          <a:p>
            <a:pPr indent="-104775" lvl="2" marL="1285875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rgbClr val="CC0000"/>
              </a:solidFill>
            </a:endParaRPr>
          </a:p>
          <a:p>
            <a:pPr indent="-257175" lvl="2" marL="1285875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008000"/>
                </a:solidFill>
              </a:rPr>
              <a:t>That is, reorder entries so that the list is in increasing (non-decreasing) order.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We can also sort a list of elements in decreasing (non-increasing) order.</a:t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We prefer not to use additional arrays for the element rearrangement.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Time complexity of merge sort</a:t>
            </a:r>
            <a:endParaRPr/>
          </a:p>
        </p:txBody>
      </p:sp>
      <p:sp>
        <p:nvSpPr>
          <p:cNvPr id="468" name="Google Shape;468;p20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If n denotes the number of elements to be sorted, then the number of comparisons required in merge sort is approximately proportional to  </a:t>
            </a:r>
            <a:r>
              <a:rPr lang="en-US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n log n</a:t>
            </a:r>
            <a:r>
              <a:rPr lang="en-US"/>
              <a:t>.</a:t>
            </a:r>
            <a:endParaRPr/>
          </a:p>
          <a:p>
            <a:pPr indent="0" lvl="0" marL="0" rtl="0" algn="l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We need extra storage space as we have to temporarily create space for the arrays B and C.</a:t>
            </a:r>
            <a:endParaRPr/>
          </a:p>
        </p:txBody>
      </p:sp>
      <p:sp>
        <p:nvSpPr>
          <p:cNvPr id="469" name="Google Shape;469;p2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70" name="Google Shape;470;p20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2408b8480f4_0_7"/>
          <p:cNvSpPr txBox="1"/>
          <p:nvPr>
            <p:ph idx="11" type="ftr"/>
          </p:nvPr>
        </p:nvSpPr>
        <p:spPr>
          <a:xfrm>
            <a:off x="630080" y="68008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77" name="Google Shape;477;g2408b8480f4_0_7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8" name="Google Shape;478;g2408b8480f4_0_7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Practically best</a:t>
            </a: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sorting method: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Quick</a:t>
            </a: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sort</a:t>
            </a:r>
            <a:endParaRPr b="1" sz="36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408b8480f4_0_0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 to Quick Sort</a:t>
            </a:r>
            <a:endParaRPr/>
          </a:p>
        </p:txBody>
      </p:sp>
      <p:sp>
        <p:nvSpPr>
          <p:cNvPr id="485" name="Google Shape;485;g2408b8480f4_0_0"/>
          <p:cNvSpPr txBox="1"/>
          <p:nvPr>
            <p:ph idx="1" type="body"/>
          </p:nvPr>
        </p:nvSpPr>
        <p:spPr>
          <a:xfrm>
            <a:off x="630075" y="1120150"/>
            <a:ext cx="11551500" cy="5927700"/>
          </a:xfrm>
          <a:prstGeom prst="rect">
            <a:avLst/>
          </a:prstGeom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Merge sort is a theoretically best (optimal) sorting algorithm.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Quick sort is the practically best general-purpose sorting algorithm.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Problems of merge sort: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Extra</a:t>
            </a:r>
            <a:r>
              <a:rPr lang="en-US">
                <a:solidFill>
                  <a:srgbClr val="002060"/>
                </a:solidFill>
              </a:rPr>
              <a:t> space requirement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Merging step is </a:t>
            </a:r>
            <a:r>
              <a:rPr lang="en-US">
                <a:solidFill>
                  <a:srgbClr val="002060"/>
                </a:solidFill>
              </a:rPr>
              <a:t>difficult</a:t>
            </a:r>
            <a:r>
              <a:rPr lang="en-US">
                <a:solidFill>
                  <a:srgbClr val="002060"/>
                </a:solidFill>
              </a:rPr>
              <a:t> to carry out without extra arrays.</a:t>
            </a:r>
            <a:endParaRPr>
              <a:solidFill>
                <a:srgbClr val="00206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Quick sort is another recursive sorting algorithm.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Quick sort takes a divide-and-conquer approach.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In merge sort, the main work (merging) is done after the recursive calls return.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In quick sort, the main work (partitioning) is done before the recursive calls are made.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Basic idea of quick sort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Choose an element p of the array A as the pivot.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Decompose the array in three parts: L consisting the elements of A less than (or equal to) p, R consisting of the </a:t>
            </a:r>
            <a:r>
              <a:rPr lang="en-US">
                <a:solidFill>
                  <a:srgbClr val="002060"/>
                </a:solidFill>
              </a:rPr>
              <a:t>elements</a:t>
            </a:r>
            <a:r>
              <a:rPr lang="en-US">
                <a:solidFill>
                  <a:srgbClr val="002060"/>
                </a:solidFill>
              </a:rPr>
              <a:t> of A larger than p, and the single element p.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Recursively sort L and R.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Output sorted(L) followed by p followed by sorted(R).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If partitioning is done in A itself, then there is no task left after the recursive calls.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486" name="Google Shape;486;g2408b8480f4_0_0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408b8480f4_0_14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Quick sort: </a:t>
            </a:r>
            <a:r>
              <a:rPr lang="en-US"/>
              <a:t>Skeleton</a:t>
            </a:r>
            <a:r>
              <a:rPr lang="en-US"/>
              <a:t> of the algorithm</a:t>
            </a:r>
            <a:endParaRPr/>
          </a:p>
        </p:txBody>
      </p:sp>
      <p:sp>
        <p:nvSpPr>
          <p:cNvPr id="493" name="Google Shape;493;g2408b8480f4_0_14"/>
          <p:cNvSpPr txBox="1"/>
          <p:nvPr>
            <p:ph idx="1" type="body"/>
          </p:nvPr>
        </p:nvSpPr>
        <p:spPr>
          <a:xfrm>
            <a:off x="630075" y="1751775"/>
            <a:ext cx="6080700" cy="34251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void quicksort ( int A[], int n 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int pivotidx;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if (n &lt;= 1) return;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pivotidx = partition (A, 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quicksort (A, pivotidx);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quicksort (A+pivotidx+1, n-pivotidx-1);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spcBef>
                <a:spcPts val="675"/>
              </a:spcBef>
              <a:spcAft>
                <a:spcPts val="675"/>
              </a:spcAft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94" name="Google Shape;494;g2408b8480f4_0_14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5" name="Google Shape;495;g2408b8480f4_0_14"/>
          <p:cNvSpPr txBox="1"/>
          <p:nvPr/>
        </p:nvSpPr>
        <p:spPr>
          <a:xfrm>
            <a:off x="7313250" y="1567625"/>
            <a:ext cx="47292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Original array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496" name="Google Shape;496;g2408b8480f4_0_14"/>
          <p:cNvCxnSpPr>
            <a:stCxn id="495" idx="2"/>
          </p:cNvCxnSpPr>
          <p:nvPr/>
        </p:nvCxnSpPr>
        <p:spPr>
          <a:xfrm>
            <a:off x="9677850" y="2106425"/>
            <a:ext cx="0" cy="1039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7" name="Google Shape;497;g2408b8480f4_0_14"/>
          <p:cNvSpPr txBox="1"/>
          <p:nvPr/>
        </p:nvSpPr>
        <p:spPr>
          <a:xfrm>
            <a:off x="7313250" y="3194925"/>
            <a:ext cx="15321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L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98" name="Google Shape;498;g2408b8480f4_0_14"/>
          <p:cNvSpPr txBox="1"/>
          <p:nvPr/>
        </p:nvSpPr>
        <p:spPr>
          <a:xfrm>
            <a:off x="8845350" y="3194925"/>
            <a:ext cx="2964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7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99" name="Google Shape;499;g2408b8480f4_0_14"/>
          <p:cNvSpPr txBox="1"/>
          <p:nvPr/>
        </p:nvSpPr>
        <p:spPr>
          <a:xfrm>
            <a:off x="9141750" y="3194925"/>
            <a:ext cx="29007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R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00" name="Google Shape;500;g2408b8480f4_0_14"/>
          <p:cNvSpPr txBox="1"/>
          <p:nvPr/>
        </p:nvSpPr>
        <p:spPr>
          <a:xfrm>
            <a:off x="9785050" y="2378775"/>
            <a:ext cx="15933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Partitioning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501" name="Google Shape;501;g2408b8480f4_0_14"/>
          <p:cNvCxnSpPr>
            <a:stCxn id="497" idx="2"/>
          </p:cNvCxnSpPr>
          <p:nvPr/>
        </p:nvCxnSpPr>
        <p:spPr>
          <a:xfrm>
            <a:off x="8079300" y="3733725"/>
            <a:ext cx="0" cy="995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02" name="Google Shape;502;g2408b8480f4_0_14"/>
          <p:cNvCxnSpPr>
            <a:stCxn id="499" idx="2"/>
          </p:cNvCxnSpPr>
          <p:nvPr/>
        </p:nvCxnSpPr>
        <p:spPr>
          <a:xfrm>
            <a:off x="10592100" y="3733725"/>
            <a:ext cx="0" cy="995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3" name="Google Shape;503;g2408b8480f4_0_14"/>
          <p:cNvSpPr txBox="1"/>
          <p:nvPr/>
        </p:nvSpPr>
        <p:spPr>
          <a:xfrm>
            <a:off x="8406150" y="3970025"/>
            <a:ext cx="2001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Recursive calls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04" name="Google Shape;504;g2408b8480f4_0_14"/>
          <p:cNvSpPr txBox="1"/>
          <p:nvPr/>
        </p:nvSpPr>
        <p:spPr>
          <a:xfrm>
            <a:off x="7313250" y="4745125"/>
            <a:ext cx="47292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Sorted array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408b8480f4_0_31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Partitioning using extra arrays</a:t>
            </a:r>
            <a:endParaRPr/>
          </a:p>
        </p:txBody>
      </p:sp>
      <p:sp>
        <p:nvSpPr>
          <p:cNvPr id="511" name="Google Shape;511;g2408b8480f4_0_31"/>
          <p:cNvSpPr txBox="1"/>
          <p:nvPr>
            <p:ph idx="1" type="body"/>
          </p:nvPr>
        </p:nvSpPr>
        <p:spPr>
          <a:xfrm>
            <a:off x="1825400" y="929475"/>
            <a:ext cx="8950800" cy="60570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int partition ( int A[], int n 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int *L, *R, p, i, j, l, r;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if (n &lt;= 1) return n-1;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L = (int *)malloc(n * sizeof(int));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R = (int *)malloc(n * sizeof(int));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p = A[n-1];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Choose the last element of A as pivot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l = r = 0; 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Initialize the sizes of L and R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for (i=0; i&lt;=n-2; ++i)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if (A[i] &lt;= p) L[l++] = A[i]; else R[r++] = A[i];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for (i=0; i&lt;l; ++i) A[i] = L[i];  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Copy L to A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A[i++] = p;                       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Append p to A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for (j=0; j&lt;r; ++j) A[i++] = R[j];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Append R to A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free(L); free(R);  </a:t>
            </a:r>
            <a:r>
              <a:rPr lang="en-US" sz="20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No further needs for L and R</a:t>
            </a:r>
            <a:endParaRPr sz="20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return l;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675"/>
              </a:spcAft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12" name="Google Shape;512;g2408b8480f4_0_31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2408b8480f4_0_48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In-place partitioning</a:t>
            </a:r>
            <a:endParaRPr/>
          </a:p>
        </p:txBody>
      </p:sp>
      <p:sp>
        <p:nvSpPr>
          <p:cNvPr id="519" name="Google Shape;519;g2408b8480f4_0_48"/>
          <p:cNvSpPr txBox="1"/>
          <p:nvPr>
            <p:ph idx="1" type="body"/>
          </p:nvPr>
        </p:nvSpPr>
        <p:spPr>
          <a:xfrm>
            <a:off x="630075" y="1263150"/>
            <a:ext cx="11551500" cy="5376000"/>
          </a:xfrm>
          <a:prstGeom prst="rect">
            <a:avLst/>
          </a:prstGeom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Possibility of partitioning A without any extra arrays make quick sort attractive and efficient.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There are many variants of the in-place partitioning algorithm.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We follow the CLRS variant:</a:t>
            </a:r>
            <a:endParaRPr/>
          </a:p>
          <a:p>
            <a:pPr indent="0" lvl="0" marL="457200" rtl="0" algn="ctr">
              <a:spcBef>
                <a:spcPts val="675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E69138"/>
                </a:solidFill>
              </a:rPr>
              <a:t>Cormen , </a:t>
            </a:r>
            <a:r>
              <a:rPr lang="en-US">
                <a:solidFill>
                  <a:srgbClr val="E69138"/>
                </a:solidFill>
              </a:rPr>
              <a:t>Leiserson</a:t>
            </a:r>
            <a:r>
              <a:rPr lang="en-US">
                <a:solidFill>
                  <a:srgbClr val="E69138"/>
                </a:solidFill>
              </a:rPr>
              <a:t>, Rivest, and Stein, </a:t>
            </a:r>
            <a:r>
              <a:rPr i="1" lang="en-US">
                <a:solidFill>
                  <a:srgbClr val="E69138"/>
                </a:solidFill>
              </a:rPr>
              <a:t>Introduction to Algorithms</a:t>
            </a:r>
            <a:r>
              <a:rPr lang="en-US">
                <a:solidFill>
                  <a:srgbClr val="E69138"/>
                </a:solidFill>
              </a:rPr>
              <a:t>, 4th Edition, MIT Press</a:t>
            </a:r>
            <a:endParaRPr>
              <a:solidFill>
                <a:srgbClr val="E69138"/>
              </a:solidFill>
            </a:endParaRPr>
          </a:p>
          <a:p>
            <a:pPr indent="-342900" lvl="0" marL="457200" rtl="0" algn="l">
              <a:spcBef>
                <a:spcPts val="675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We take p = A[n–1] as the pivot.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The array A is always maintained as the concatenation LRUp, where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L consists of elements &lt;= p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R consists of elements &gt; p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U is the unprocessed part (elements in U are not yet classified to go to L or R)</a:t>
            </a:r>
            <a:endParaRPr>
              <a:solidFill>
                <a:srgbClr val="00206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Each iteration processes one element from U, and sends that element to L or R as </a:t>
            </a:r>
            <a:r>
              <a:rPr lang="en-US"/>
              <a:t>appropriate</a:t>
            </a:r>
            <a:r>
              <a:rPr lang="en-US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After n – 1 iterations, there are no unprocessed elements, so the array is of the form LRp.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It is then converted to the form LpR.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Blocks (L and R) are never fully shifted. Only </a:t>
            </a:r>
            <a:r>
              <a:rPr lang="en-US"/>
              <a:t>element swaps are used.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This may destroy the order of the (equal) keys in the partitioned array.</a:t>
            </a:r>
            <a:endParaRPr/>
          </a:p>
        </p:txBody>
      </p:sp>
      <p:sp>
        <p:nvSpPr>
          <p:cNvPr id="520" name="Google Shape;520;g2408b8480f4_0_48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4172a4c13a_0_0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In-place partitioning</a:t>
            </a:r>
            <a:endParaRPr/>
          </a:p>
        </p:txBody>
      </p:sp>
      <p:sp>
        <p:nvSpPr>
          <p:cNvPr id="527" name="Google Shape;527;g24172a4c13a_0_0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8" name="Google Shape;528;g24172a4c13a_0_0"/>
          <p:cNvSpPr txBox="1"/>
          <p:nvPr/>
        </p:nvSpPr>
        <p:spPr>
          <a:xfrm>
            <a:off x="837550" y="1215475"/>
            <a:ext cx="16443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29" name="Google Shape;529;g24172a4c13a_0_0"/>
          <p:cNvSpPr txBox="1"/>
          <p:nvPr/>
        </p:nvSpPr>
        <p:spPr>
          <a:xfrm>
            <a:off x="2481900" y="1215475"/>
            <a:ext cx="8682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0" name="Google Shape;530;g24172a4c13a_0_0"/>
          <p:cNvSpPr txBox="1"/>
          <p:nvPr/>
        </p:nvSpPr>
        <p:spPr>
          <a:xfrm>
            <a:off x="3350100" y="1215475"/>
            <a:ext cx="21246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Unprocessed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1" name="Google Shape;531;g24172a4c13a_0_0"/>
          <p:cNvSpPr txBox="1"/>
          <p:nvPr/>
        </p:nvSpPr>
        <p:spPr>
          <a:xfrm>
            <a:off x="5474700" y="1215475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2" name="Google Shape;532;g24172a4c13a_0_0"/>
          <p:cNvSpPr txBox="1"/>
          <p:nvPr/>
        </p:nvSpPr>
        <p:spPr>
          <a:xfrm>
            <a:off x="8518000" y="1215475"/>
            <a:ext cx="8682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3" name="Google Shape;533;g24172a4c13a_0_0"/>
          <p:cNvSpPr txBox="1"/>
          <p:nvPr/>
        </p:nvSpPr>
        <p:spPr>
          <a:xfrm>
            <a:off x="9386200" y="1215475"/>
            <a:ext cx="21246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Unprocessed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4" name="Google Shape;534;g24172a4c13a_0_0"/>
          <p:cNvSpPr txBox="1"/>
          <p:nvPr/>
        </p:nvSpPr>
        <p:spPr>
          <a:xfrm>
            <a:off x="11510800" y="1215475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5" name="Google Shape;535;g24172a4c13a_0_0"/>
          <p:cNvSpPr txBox="1"/>
          <p:nvPr/>
        </p:nvSpPr>
        <p:spPr>
          <a:xfrm>
            <a:off x="6873700" y="1215475"/>
            <a:ext cx="16443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6" name="Google Shape;536;g24172a4c13a_0_0"/>
          <p:cNvSpPr txBox="1"/>
          <p:nvPr/>
        </p:nvSpPr>
        <p:spPr>
          <a:xfrm>
            <a:off x="3350150" y="728450"/>
            <a:ext cx="27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7" name="Google Shape;537;g24172a4c13a_0_0"/>
          <p:cNvSpPr txBox="1"/>
          <p:nvPr/>
        </p:nvSpPr>
        <p:spPr>
          <a:xfrm>
            <a:off x="9386200" y="728450"/>
            <a:ext cx="27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8" name="Google Shape;538;g24172a4c13a_0_0"/>
          <p:cNvSpPr txBox="1"/>
          <p:nvPr/>
        </p:nvSpPr>
        <p:spPr>
          <a:xfrm>
            <a:off x="837550" y="3388500"/>
            <a:ext cx="16443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39" name="Google Shape;539;g24172a4c13a_0_0"/>
          <p:cNvSpPr txBox="1"/>
          <p:nvPr/>
        </p:nvSpPr>
        <p:spPr>
          <a:xfrm>
            <a:off x="2481900" y="3388500"/>
            <a:ext cx="12258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0" name="Google Shape;540;g24172a4c13a_0_0"/>
          <p:cNvSpPr txBox="1"/>
          <p:nvPr/>
        </p:nvSpPr>
        <p:spPr>
          <a:xfrm>
            <a:off x="3707750" y="3388500"/>
            <a:ext cx="17670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Unprocessed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1" name="Google Shape;541;g24172a4c13a_0_0"/>
          <p:cNvSpPr txBox="1"/>
          <p:nvPr/>
        </p:nvSpPr>
        <p:spPr>
          <a:xfrm>
            <a:off x="5474800" y="3388500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2" name="Google Shape;542;g24172a4c13a_0_0"/>
          <p:cNvSpPr txBox="1"/>
          <p:nvPr/>
        </p:nvSpPr>
        <p:spPr>
          <a:xfrm>
            <a:off x="3707750" y="2933925"/>
            <a:ext cx="27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3" name="Google Shape;543;g24172a4c13a_0_0"/>
          <p:cNvSpPr txBox="1"/>
          <p:nvPr/>
        </p:nvSpPr>
        <p:spPr>
          <a:xfrm>
            <a:off x="837550" y="2395125"/>
            <a:ext cx="5025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Case 1: A[i] &gt; p</a:t>
            </a:r>
            <a:endParaRPr b="1" sz="2500">
              <a:solidFill>
                <a:srgbClr val="33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4" name="Google Shape;544;g24172a4c13a_0_0"/>
          <p:cNvSpPr txBox="1"/>
          <p:nvPr/>
        </p:nvSpPr>
        <p:spPr>
          <a:xfrm>
            <a:off x="6873700" y="2417288"/>
            <a:ext cx="5025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Case 2: A[i] &lt;= p</a:t>
            </a:r>
            <a:endParaRPr b="1" sz="2500">
              <a:solidFill>
                <a:srgbClr val="33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5" name="Google Shape;545;g24172a4c13a_0_0"/>
          <p:cNvSpPr txBox="1"/>
          <p:nvPr/>
        </p:nvSpPr>
        <p:spPr>
          <a:xfrm>
            <a:off x="6873700" y="3388500"/>
            <a:ext cx="16443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6" name="Google Shape;546;g24172a4c13a_0_0"/>
          <p:cNvSpPr txBox="1"/>
          <p:nvPr/>
        </p:nvSpPr>
        <p:spPr>
          <a:xfrm>
            <a:off x="8518000" y="3388500"/>
            <a:ext cx="8682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7" name="Google Shape;547;g24172a4c13a_0_0"/>
          <p:cNvSpPr txBox="1"/>
          <p:nvPr/>
        </p:nvSpPr>
        <p:spPr>
          <a:xfrm>
            <a:off x="9386200" y="3388500"/>
            <a:ext cx="21246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Unprocessed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8" name="Google Shape;548;g24172a4c13a_0_0"/>
          <p:cNvSpPr txBox="1"/>
          <p:nvPr/>
        </p:nvSpPr>
        <p:spPr>
          <a:xfrm>
            <a:off x="11510800" y="3388500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49" name="Google Shape;549;g24172a4c13a_0_0"/>
          <p:cNvSpPr txBox="1"/>
          <p:nvPr/>
        </p:nvSpPr>
        <p:spPr>
          <a:xfrm>
            <a:off x="9386200" y="2933925"/>
            <a:ext cx="27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0" name="Google Shape;550;g24172a4c13a_0_0"/>
          <p:cNvSpPr/>
          <p:nvPr/>
        </p:nvSpPr>
        <p:spPr>
          <a:xfrm>
            <a:off x="8569075" y="3973250"/>
            <a:ext cx="929475" cy="255382"/>
          </a:xfrm>
          <a:custGeom>
            <a:rect b="b" l="l" r="r" t="t"/>
            <a:pathLst>
              <a:path extrusionOk="0" h="18386" w="37179">
                <a:moveTo>
                  <a:pt x="37179" y="0"/>
                </a:moveTo>
                <a:cubicBezTo>
                  <a:pt x="33979" y="3064"/>
                  <a:pt x="24174" y="18386"/>
                  <a:pt x="17977" y="18386"/>
                </a:cubicBezTo>
                <a:cubicBezTo>
                  <a:pt x="11781" y="18386"/>
                  <a:pt x="2996" y="3064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triangle"/>
            <a:tailEnd len="med" w="med" type="triangle"/>
          </a:ln>
        </p:spPr>
      </p:sp>
      <p:sp>
        <p:nvSpPr>
          <p:cNvPr id="551" name="Google Shape;551;g24172a4c13a_0_0"/>
          <p:cNvSpPr txBox="1"/>
          <p:nvPr/>
        </p:nvSpPr>
        <p:spPr>
          <a:xfrm>
            <a:off x="8875600" y="4582725"/>
            <a:ext cx="8682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2" name="Google Shape;552;g24172a4c13a_0_0"/>
          <p:cNvSpPr txBox="1"/>
          <p:nvPr/>
        </p:nvSpPr>
        <p:spPr>
          <a:xfrm>
            <a:off x="9743800" y="4582725"/>
            <a:ext cx="1767000" cy="5388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Unprocessed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3" name="Google Shape;553;g24172a4c13a_0_0"/>
          <p:cNvSpPr txBox="1"/>
          <p:nvPr/>
        </p:nvSpPr>
        <p:spPr>
          <a:xfrm>
            <a:off x="11510800" y="4582725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4" name="Google Shape;554;g24172a4c13a_0_0"/>
          <p:cNvSpPr txBox="1"/>
          <p:nvPr/>
        </p:nvSpPr>
        <p:spPr>
          <a:xfrm>
            <a:off x="6873700" y="4582725"/>
            <a:ext cx="20019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5" name="Google Shape;555;g24172a4c13a_0_0"/>
          <p:cNvSpPr txBox="1"/>
          <p:nvPr/>
        </p:nvSpPr>
        <p:spPr>
          <a:xfrm>
            <a:off x="9743800" y="4136725"/>
            <a:ext cx="27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i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6" name="Google Shape;556;g24172a4c13a_0_0"/>
          <p:cNvSpPr txBox="1"/>
          <p:nvPr/>
        </p:nvSpPr>
        <p:spPr>
          <a:xfrm>
            <a:off x="5136338" y="5395550"/>
            <a:ext cx="2328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After end of loop</a:t>
            </a:r>
            <a:endParaRPr b="1" sz="2500">
              <a:solidFill>
                <a:srgbClr val="33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7" name="Google Shape;557;g24172a4c13a_0_0"/>
          <p:cNvSpPr txBox="1"/>
          <p:nvPr/>
        </p:nvSpPr>
        <p:spPr>
          <a:xfrm>
            <a:off x="837550" y="6053850"/>
            <a:ext cx="29418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8" name="Google Shape;558;g24172a4c13a_0_0"/>
          <p:cNvSpPr txBox="1"/>
          <p:nvPr/>
        </p:nvSpPr>
        <p:spPr>
          <a:xfrm>
            <a:off x="3779350" y="6053850"/>
            <a:ext cx="16953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59" name="Google Shape;559;g24172a4c13a_0_0"/>
          <p:cNvSpPr txBox="1"/>
          <p:nvPr/>
        </p:nvSpPr>
        <p:spPr>
          <a:xfrm>
            <a:off x="5474700" y="6053850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60" name="Google Shape;560;g24172a4c13a_0_0"/>
          <p:cNvSpPr/>
          <p:nvPr/>
        </p:nvSpPr>
        <p:spPr>
          <a:xfrm>
            <a:off x="3840475" y="6633528"/>
            <a:ext cx="1838502" cy="377143"/>
          </a:xfrm>
          <a:custGeom>
            <a:rect b="b" l="l" r="r" t="t"/>
            <a:pathLst>
              <a:path extrusionOk="0" h="18386" w="37179">
                <a:moveTo>
                  <a:pt x="37179" y="0"/>
                </a:moveTo>
                <a:cubicBezTo>
                  <a:pt x="33979" y="3064"/>
                  <a:pt x="24174" y="18386"/>
                  <a:pt x="17977" y="18386"/>
                </a:cubicBezTo>
                <a:cubicBezTo>
                  <a:pt x="11781" y="18386"/>
                  <a:pt x="2996" y="3064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triangle"/>
            <a:tailEnd len="med" w="med" type="triangle"/>
          </a:ln>
        </p:spPr>
      </p:sp>
      <p:sp>
        <p:nvSpPr>
          <p:cNvPr id="561" name="Google Shape;561;g24172a4c13a_0_0"/>
          <p:cNvSpPr txBox="1"/>
          <p:nvPr/>
        </p:nvSpPr>
        <p:spPr>
          <a:xfrm>
            <a:off x="6873700" y="6053850"/>
            <a:ext cx="2941800" cy="538800"/>
          </a:xfrm>
          <a:prstGeom prst="rect">
            <a:avLst/>
          </a:prstGeom>
          <a:solidFill>
            <a:srgbClr val="9AD3DE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&lt;=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62" name="Google Shape;562;g24172a4c13a_0_0"/>
          <p:cNvSpPr txBox="1"/>
          <p:nvPr/>
        </p:nvSpPr>
        <p:spPr>
          <a:xfrm>
            <a:off x="9815500" y="6053850"/>
            <a:ext cx="388200" cy="5388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63" name="Google Shape;563;g24172a4c13a_0_0"/>
          <p:cNvSpPr txBox="1"/>
          <p:nvPr/>
        </p:nvSpPr>
        <p:spPr>
          <a:xfrm>
            <a:off x="10203700" y="6053850"/>
            <a:ext cx="1695300" cy="538800"/>
          </a:xfrm>
          <a:prstGeom prst="rect">
            <a:avLst/>
          </a:prstGeom>
          <a:solidFill>
            <a:srgbClr val="FFE599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latin typeface="Arial Narrow"/>
                <a:ea typeface="Arial Narrow"/>
                <a:cs typeface="Arial Narrow"/>
                <a:sym typeface="Arial Narrow"/>
              </a:rPr>
              <a:t>&gt; p</a:t>
            </a:r>
            <a:endParaRPr b="1" sz="230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564" name="Google Shape;564;g24172a4c13a_0_0"/>
          <p:cNvCxnSpPr/>
          <p:nvPr/>
        </p:nvCxnSpPr>
        <p:spPr>
          <a:xfrm flipH="1">
            <a:off x="1624050" y="1930450"/>
            <a:ext cx="10200" cy="1256400"/>
          </a:xfrm>
          <a:prstGeom prst="straightConnector1">
            <a:avLst/>
          </a:prstGeom>
          <a:noFill/>
          <a:ln cap="flat" cmpd="sng" w="38100">
            <a:solidFill>
              <a:srgbClr val="3366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5" name="Google Shape;565;g24172a4c13a_0_0"/>
          <p:cNvCxnSpPr/>
          <p:nvPr/>
        </p:nvCxnSpPr>
        <p:spPr>
          <a:xfrm flipH="1">
            <a:off x="7690750" y="1930450"/>
            <a:ext cx="10200" cy="1256400"/>
          </a:xfrm>
          <a:prstGeom prst="straightConnector1">
            <a:avLst/>
          </a:prstGeom>
          <a:noFill/>
          <a:ln cap="flat" cmpd="sng" w="38100">
            <a:solidFill>
              <a:srgbClr val="3366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66" name="Google Shape;566;g24172a4c13a_0_0"/>
          <p:cNvCxnSpPr/>
          <p:nvPr/>
        </p:nvCxnSpPr>
        <p:spPr>
          <a:xfrm>
            <a:off x="5958500" y="6322500"/>
            <a:ext cx="819600" cy="1500"/>
          </a:xfrm>
          <a:prstGeom prst="straightConnector1">
            <a:avLst/>
          </a:prstGeom>
          <a:noFill/>
          <a:ln cap="flat" cmpd="sng" w="38100">
            <a:solidFill>
              <a:srgbClr val="3366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2408b8480f4_0_55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In-place partitioning: The code</a:t>
            </a:r>
            <a:endParaRPr/>
          </a:p>
        </p:txBody>
      </p:sp>
      <p:sp>
        <p:nvSpPr>
          <p:cNvPr id="573" name="Google Shape;573;g2408b8480f4_0_55"/>
          <p:cNvSpPr txBox="1"/>
          <p:nvPr>
            <p:ph idx="1" type="body"/>
          </p:nvPr>
        </p:nvSpPr>
        <p:spPr>
          <a:xfrm>
            <a:off x="2064975" y="1048650"/>
            <a:ext cx="8681700" cy="56823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int partition ( int A[], int n )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{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int lend = -1, i;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int p, t;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p = A[n-1];  </a:t>
            </a:r>
            <a:r>
              <a:rPr lang="en-US" sz="2027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Last element of A is the pivot</a:t>
            </a:r>
            <a:endParaRPr sz="2027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for (i=0; i&lt;=n-2; ++i) {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   if (A[i] &lt;= p) { </a:t>
            </a:r>
            <a:r>
              <a:rPr lang="en-US" sz="2027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Region L grows</a:t>
            </a:r>
            <a:endParaRPr sz="2027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      ++lend;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      t = A[lend]; A[lend] = A[i]; A[i] = t;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   }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   </a:t>
            </a:r>
            <a:r>
              <a:rPr lang="en-US" sz="2027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else Region R grows, ++i will do it</a:t>
            </a:r>
            <a:endParaRPr sz="2027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i = lend + 1;  </a:t>
            </a:r>
            <a:r>
              <a:rPr lang="en-US" sz="2027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// i is the first index of Region R</a:t>
            </a:r>
            <a:endParaRPr sz="2027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t = A[i]; A[i] = A[n-1]; A[n-1] = t;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0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   return i;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  <a:p>
            <a:pPr indent="0" lvl="0" marL="0" rtl="0" algn="l">
              <a:lnSpc>
                <a:spcPct val="80000"/>
              </a:lnSpc>
              <a:spcBef>
                <a:spcPts val="675"/>
              </a:spcBef>
              <a:spcAft>
                <a:spcPts val="675"/>
              </a:spcAft>
              <a:buSzPts val="1018"/>
              <a:buNone/>
            </a:pPr>
            <a:r>
              <a:rPr lang="en-US" sz="2027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27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74" name="Google Shape;574;g2408b8480f4_0_55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408b8480f4_0_62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In-place partitioning: An example</a:t>
            </a:r>
            <a:endParaRPr/>
          </a:p>
        </p:txBody>
      </p:sp>
      <p:sp>
        <p:nvSpPr>
          <p:cNvPr id="581" name="Google Shape;581;g2408b8480f4_0_62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82" name="Google Shape;582;g2408b8480f4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5325" y="952354"/>
            <a:ext cx="10230922" cy="6096145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g2408b8480f4_0_62"/>
          <p:cNvSpPr txBox="1"/>
          <p:nvPr/>
        </p:nvSpPr>
        <p:spPr>
          <a:xfrm>
            <a:off x="5311300" y="1338050"/>
            <a:ext cx="50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2408b8480f4_0_71"/>
          <p:cNvSpPr txBox="1"/>
          <p:nvPr>
            <p:ph type="title"/>
          </p:nvPr>
        </p:nvSpPr>
        <p:spPr>
          <a:xfrm>
            <a:off x="525065" y="160354"/>
            <a:ext cx="11761500" cy="639600"/>
          </a:xfrm>
          <a:prstGeom prst="rect">
            <a:avLst/>
          </a:prstGeom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Performance of quick sort</a:t>
            </a:r>
            <a:endParaRPr/>
          </a:p>
        </p:txBody>
      </p:sp>
      <p:sp>
        <p:nvSpPr>
          <p:cNvPr id="590" name="Google Shape;590;g2408b8480f4_0_71"/>
          <p:cNvSpPr txBox="1"/>
          <p:nvPr>
            <p:ph idx="1" type="body"/>
          </p:nvPr>
        </p:nvSpPr>
        <p:spPr>
          <a:xfrm>
            <a:off x="630075" y="1175700"/>
            <a:ext cx="11551500" cy="5519100"/>
          </a:xfrm>
          <a:prstGeom prst="rect">
            <a:avLst/>
          </a:prstGeom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Running times are specified as “</a:t>
            </a:r>
            <a:r>
              <a:rPr i="1" lang="en-US"/>
              <a:t>roughly proportional to a function of the input size</a:t>
            </a:r>
            <a:r>
              <a:rPr lang="en-US"/>
              <a:t>.”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No (comparison-based) sorting </a:t>
            </a:r>
            <a:r>
              <a:rPr lang="en-US"/>
              <a:t>algorithm</a:t>
            </a:r>
            <a:r>
              <a:rPr lang="en-US"/>
              <a:t> can run faster than n log n is the worst case.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For merge sort: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All cases are the same. No specific best / worst / average case.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Each case has running time n log n for merge sort.</a:t>
            </a:r>
            <a:endParaRPr>
              <a:solidFill>
                <a:srgbClr val="00206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For quick sort: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Best case: Partitioning divides the array roughly into two equal halves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Worst case: Partitioning always gives one subarray of size one less than the array.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Average case: The pivot is any one element (smallest to largest) with equal probability.</a:t>
            </a:r>
            <a:endParaRPr>
              <a:solidFill>
                <a:srgbClr val="00206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Example of worst case: The array is already sorted in ascending or descending order.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Running time of quick sort:</a:t>
            </a:r>
            <a:endParaRPr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Best and average case: n log n</a:t>
            </a:r>
            <a:endParaRPr>
              <a:solidFill>
                <a:srgbClr val="002060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Char char="■"/>
            </a:pPr>
            <a:r>
              <a:rPr lang="en-US">
                <a:solidFill>
                  <a:srgbClr val="002060"/>
                </a:solidFill>
              </a:rPr>
              <a:t>Worst case: n</a:t>
            </a:r>
            <a:r>
              <a:rPr baseline="30000" lang="en-US">
                <a:solidFill>
                  <a:srgbClr val="002060"/>
                </a:solidFill>
              </a:rPr>
              <a:t>2</a:t>
            </a:r>
            <a:endParaRPr baseline="30000">
              <a:solidFill>
                <a:srgbClr val="00206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Quick sort is not theoretically optimal.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Char char="●"/>
            </a:pPr>
            <a:r>
              <a:rPr lang="en-US"/>
              <a:t>In practice, quick sort is considered the fastest sorting algorithm for “general” arrays.</a:t>
            </a:r>
            <a:endParaRPr/>
          </a:p>
        </p:txBody>
      </p:sp>
      <p:sp>
        <p:nvSpPr>
          <p:cNvPr id="591" name="Google Shape;591;g2408b8480f4_0_71"/>
          <p:cNvSpPr txBox="1"/>
          <p:nvPr>
            <p:ph idx="12" type="sldNum"/>
          </p:nvPr>
        </p:nvSpPr>
        <p:spPr>
          <a:xfrm>
            <a:off x="11758303" y="6592657"/>
            <a:ext cx="741300" cy="315000"/>
          </a:xfrm>
          <a:prstGeom prst="rect">
            <a:avLst/>
          </a:prstGeom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18" name="Google Shape;118;p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3"/>
          <p:cNvSpPr txBox="1"/>
          <p:nvPr>
            <p:ph type="title"/>
          </p:nvPr>
        </p:nvSpPr>
        <p:spPr>
          <a:xfrm>
            <a:off x="509587" y="4461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Example</a:t>
            </a: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630078" y="1336119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Original list: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10, 30, 20, 80, 70, 10, 60, 40, 70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Sorted in non-decreasing order: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10, 10, 20, 30, 40, 60, 70, 70, 80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Sorted in non-increasing order: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80, 70, 70, 60, 40, 30, 20, 10, 10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27" name="Google Shape;127;p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4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Selection Sort</a:t>
            </a:r>
            <a:endParaRPr b="1" sz="36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/>
          <p:nvPr>
            <p:ph idx="11" type="ftr"/>
          </p:nvPr>
        </p:nvSpPr>
        <p:spPr>
          <a:xfrm>
            <a:off x="509587" y="6724650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35" name="Google Shape;135;p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5"/>
          <p:cNvSpPr txBox="1"/>
          <p:nvPr>
            <p:ph type="title"/>
          </p:nvPr>
        </p:nvSpPr>
        <p:spPr>
          <a:xfrm>
            <a:off x="525065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SELECTION SORT: The idea</a:t>
            </a:r>
            <a:endParaRPr/>
          </a:p>
        </p:txBody>
      </p:sp>
      <p:sp>
        <p:nvSpPr>
          <p:cNvPr id="137" name="Google Shape;137;p5"/>
          <p:cNvSpPr txBox="1"/>
          <p:nvPr>
            <p:ph idx="1" type="body"/>
          </p:nvPr>
        </p:nvSpPr>
        <p:spPr>
          <a:xfrm>
            <a:off x="945118" y="1440181"/>
            <a:ext cx="10711339" cy="69008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General situation :</a:t>
            </a:r>
            <a:endParaRPr/>
          </a:p>
        </p:txBody>
      </p:sp>
      <p:sp>
        <p:nvSpPr>
          <p:cNvPr id="138" name="Google Shape;138;p5"/>
          <p:cNvSpPr/>
          <p:nvPr/>
        </p:nvSpPr>
        <p:spPr>
          <a:xfrm>
            <a:off x="5880735" y="2400300"/>
            <a:ext cx="3360420" cy="400050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remainder, unsorted</a:t>
            </a:r>
            <a:endParaRPr/>
          </a:p>
        </p:txBody>
      </p:sp>
      <p:sp>
        <p:nvSpPr>
          <p:cNvPr id="139" name="Google Shape;139;p5"/>
          <p:cNvSpPr/>
          <p:nvPr/>
        </p:nvSpPr>
        <p:spPr>
          <a:xfrm>
            <a:off x="2205276" y="2400300"/>
            <a:ext cx="3675459" cy="400050"/>
          </a:xfrm>
          <a:prstGeom prst="rect">
            <a:avLst/>
          </a:prstGeom>
          <a:solidFill>
            <a:srgbClr val="F7DDD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smallest elements, sorted</a:t>
            </a:r>
            <a:endParaRPr/>
          </a:p>
        </p:txBody>
      </p:sp>
      <p:sp>
        <p:nvSpPr>
          <p:cNvPr id="140" name="Google Shape;140;p5"/>
          <p:cNvSpPr txBox="1"/>
          <p:nvPr/>
        </p:nvSpPr>
        <p:spPr>
          <a:xfrm>
            <a:off x="2205276" y="197191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141" name="Google Shape;141;p5"/>
          <p:cNvSpPr txBox="1"/>
          <p:nvPr/>
        </p:nvSpPr>
        <p:spPr>
          <a:xfrm>
            <a:off x="8379886" y="192024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size-1</a:t>
            </a:r>
            <a:endParaRPr/>
          </a:p>
        </p:txBody>
      </p:sp>
      <p:sp>
        <p:nvSpPr>
          <p:cNvPr id="142" name="Google Shape;142;p5"/>
          <p:cNvSpPr txBox="1"/>
          <p:nvPr/>
        </p:nvSpPr>
        <p:spPr>
          <a:xfrm>
            <a:off x="5880735" y="197191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</a:t>
            </a:r>
            <a:endParaRPr/>
          </a:p>
        </p:txBody>
      </p:sp>
      <p:sp>
        <p:nvSpPr>
          <p:cNvPr id="143" name="Google Shape;143;p5"/>
          <p:cNvSpPr txBox="1"/>
          <p:nvPr/>
        </p:nvSpPr>
        <p:spPr>
          <a:xfrm>
            <a:off x="1050131" y="2997227"/>
            <a:ext cx="9441600" cy="18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 Steps: </a:t>
            </a:r>
            <a:endParaRPr b="1" sz="2400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52400" lvl="1" marL="5143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Initialize </a:t>
            </a:r>
            <a:r>
              <a:rPr b="1" i="0" lang="en-US" sz="24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k = 0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 </a:t>
            </a:r>
            <a:endParaRPr/>
          </a:p>
          <a:p>
            <a:pPr indent="-152400" lvl="1" marL="5143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Find smallest element, </a:t>
            </a:r>
            <a:r>
              <a:rPr b="1" i="0" lang="en-US" sz="2400" u="none" cap="none" strike="noStrik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mval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in the array segment  </a:t>
            </a:r>
            <a:r>
              <a:rPr b="1" i="0" lang="en-US" sz="24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x[k...size-1]</a:t>
            </a:r>
            <a:endParaRPr/>
          </a:p>
          <a:p>
            <a:pPr indent="-152400" lvl="1" marL="5143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Swap smallest element with </a:t>
            </a:r>
            <a:r>
              <a:rPr b="1" i="0" lang="en-US" sz="24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x[k]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then increase </a:t>
            </a:r>
            <a:r>
              <a:rPr b="1" i="0" lang="en-US" sz="2400" u="none" cap="none" strike="noStrik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k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  </a:t>
            </a:r>
            <a:endParaRPr/>
          </a:p>
        </p:txBody>
      </p:sp>
      <p:sp>
        <p:nvSpPr>
          <p:cNvPr id="144" name="Google Shape;144;p5"/>
          <p:cNvSpPr txBox="1"/>
          <p:nvPr/>
        </p:nvSpPr>
        <p:spPr>
          <a:xfrm>
            <a:off x="1583104" y="2381250"/>
            <a:ext cx="452945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x:</a:t>
            </a:r>
            <a:endParaRPr/>
          </a:p>
        </p:txBody>
      </p:sp>
      <p:sp>
        <p:nvSpPr>
          <p:cNvPr id="145" name="Google Shape;145;p5"/>
          <p:cNvSpPr/>
          <p:nvPr/>
        </p:nvSpPr>
        <p:spPr>
          <a:xfrm>
            <a:off x="2203556" y="5360670"/>
            <a:ext cx="3675459" cy="400050"/>
          </a:xfrm>
          <a:prstGeom prst="rect">
            <a:avLst/>
          </a:prstGeom>
          <a:solidFill>
            <a:srgbClr val="F7DDD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6" name="Google Shape;146;p5"/>
          <p:cNvSpPr/>
          <p:nvPr/>
        </p:nvSpPr>
        <p:spPr>
          <a:xfrm>
            <a:off x="5879015" y="5360670"/>
            <a:ext cx="3360420" cy="400050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/>
          </a:p>
        </p:txBody>
      </p:sp>
      <p:sp>
        <p:nvSpPr>
          <p:cNvPr id="147" name="Google Shape;147;p5"/>
          <p:cNvSpPr txBox="1"/>
          <p:nvPr/>
        </p:nvSpPr>
        <p:spPr>
          <a:xfrm>
            <a:off x="2185987" y="493228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148" name="Google Shape;148;p5"/>
          <p:cNvSpPr txBox="1"/>
          <p:nvPr/>
        </p:nvSpPr>
        <p:spPr>
          <a:xfrm>
            <a:off x="6062402" y="4880610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</a:t>
            </a:r>
            <a:endParaRPr/>
          </a:p>
        </p:txBody>
      </p:sp>
      <p:sp>
        <p:nvSpPr>
          <p:cNvPr id="149" name="Google Shape;149;p5"/>
          <p:cNvSpPr txBox="1"/>
          <p:nvPr/>
        </p:nvSpPr>
        <p:spPr>
          <a:xfrm>
            <a:off x="8401051" y="488061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size-1</a:t>
            </a:r>
            <a:endParaRPr/>
          </a:p>
        </p:txBody>
      </p:sp>
      <p:sp>
        <p:nvSpPr>
          <p:cNvPr id="150" name="Google Shape;150;p5"/>
          <p:cNvSpPr txBox="1"/>
          <p:nvPr/>
        </p:nvSpPr>
        <p:spPr>
          <a:xfrm>
            <a:off x="7265929" y="488061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mval</a:t>
            </a:r>
            <a:endParaRPr/>
          </a:p>
        </p:txBody>
      </p:sp>
      <p:cxnSp>
        <p:nvCxnSpPr>
          <p:cNvPr id="151" name="Google Shape;151;p5"/>
          <p:cNvCxnSpPr/>
          <p:nvPr/>
        </p:nvCxnSpPr>
        <p:spPr>
          <a:xfrm>
            <a:off x="6480268" y="5364004"/>
            <a:ext cx="0" cy="403384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2" name="Google Shape;152;p5"/>
          <p:cNvCxnSpPr/>
          <p:nvPr/>
        </p:nvCxnSpPr>
        <p:spPr>
          <a:xfrm>
            <a:off x="7455932" y="5360670"/>
            <a:ext cx="0" cy="40005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5"/>
          <p:cNvCxnSpPr/>
          <p:nvPr/>
        </p:nvCxnSpPr>
        <p:spPr>
          <a:xfrm>
            <a:off x="7875984" y="5360670"/>
            <a:ext cx="0" cy="40005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5"/>
          <p:cNvCxnSpPr/>
          <p:nvPr/>
        </p:nvCxnSpPr>
        <p:spPr>
          <a:xfrm>
            <a:off x="6249194" y="5612374"/>
            <a:ext cx="0" cy="556736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5"/>
          <p:cNvCxnSpPr/>
          <p:nvPr/>
        </p:nvCxnSpPr>
        <p:spPr>
          <a:xfrm>
            <a:off x="7665958" y="5600700"/>
            <a:ext cx="0" cy="56007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6" name="Google Shape;156;p5"/>
          <p:cNvSpPr txBox="1"/>
          <p:nvPr/>
        </p:nvSpPr>
        <p:spPr>
          <a:xfrm>
            <a:off x="6300787" y="6080760"/>
            <a:ext cx="1575197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swap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63" name="Google Shape;163;p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4" name="Google Shape;164;p6"/>
          <p:cNvSpPr txBox="1"/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Subproblem </a:t>
            </a:r>
            <a:endParaRPr/>
          </a:p>
        </p:txBody>
      </p:sp>
      <p:sp>
        <p:nvSpPr>
          <p:cNvPr id="165" name="Google Shape;165;p6"/>
          <p:cNvSpPr txBox="1"/>
          <p:nvPr>
            <p:ph idx="1" type="body"/>
          </p:nvPr>
        </p:nvSpPr>
        <p:spPr>
          <a:xfrm>
            <a:off x="1195387" y="1463516"/>
            <a:ext cx="8686800" cy="4956334"/>
          </a:xfrm>
          <a:prstGeom prst="rect">
            <a:avLst/>
          </a:prstGeom>
          <a:solidFill>
            <a:srgbClr val="F7DDD3"/>
          </a:solidFill>
          <a:ln cap="flat" cmpd="sng" w="317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/*  Find index of smallest element in x[k...size-1] */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t/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int min_loc (int x[ ], int k, int size)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int j, pos;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t/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pos = k;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for (j=k+1; j&lt;size; j++)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    if (x[j] &lt; x[pos])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        pos = j;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return pos;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-US" sz="2400"/>
              <a:t>	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72" name="Google Shape;172;p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3" name="Google Shape;173;p7"/>
          <p:cNvSpPr txBox="1"/>
          <p:nvPr>
            <p:ph type="title"/>
          </p:nvPr>
        </p:nvSpPr>
        <p:spPr>
          <a:xfrm>
            <a:off x="585787" y="247650"/>
            <a:ext cx="10711339" cy="740093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Selection Sort Function</a:t>
            </a:r>
            <a:endParaRPr/>
          </a:p>
        </p:txBody>
      </p:sp>
      <p:sp>
        <p:nvSpPr>
          <p:cNvPr id="174" name="Google Shape;174;p7"/>
          <p:cNvSpPr txBox="1"/>
          <p:nvPr>
            <p:ph idx="1" type="body"/>
          </p:nvPr>
        </p:nvSpPr>
        <p:spPr>
          <a:xfrm>
            <a:off x="1347787" y="1314450"/>
            <a:ext cx="7717868" cy="53340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/* Sort x[0..size-1] in non-decreasing order */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t/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int sel_sort (int x[], int size) {  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int k, m, temp;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for (k = 0; k &lt; size-1; k++) {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m = min_loc (x, k, size);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-US" sz="200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/* Swap x[k], x[m]*/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temp = x[k];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x[k] = x[m]; 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x[m] = temp;  </a:t>
            </a:r>
            <a:endParaRPr sz="2000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81" name="Google Shape;181;p8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2" name="Google Shape;182;p8"/>
          <p:cNvSpPr txBox="1"/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Example</a:t>
            </a:r>
            <a:endParaRPr/>
          </a:p>
        </p:txBody>
      </p:sp>
      <p:grpSp>
        <p:nvGrpSpPr>
          <p:cNvPr id="183" name="Google Shape;183;p8"/>
          <p:cNvGrpSpPr/>
          <p:nvPr/>
        </p:nvGrpSpPr>
        <p:grpSpPr>
          <a:xfrm>
            <a:off x="503189" y="3235405"/>
            <a:ext cx="5692586" cy="525065"/>
            <a:chOff x="230" y="1941"/>
            <a:chExt cx="2602" cy="315"/>
          </a:xfrm>
        </p:grpSpPr>
        <p:sp>
          <p:nvSpPr>
            <p:cNvPr id="184" name="Google Shape;184;p8"/>
            <p:cNvSpPr/>
            <p:nvPr/>
          </p:nvSpPr>
          <p:spPr>
            <a:xfrm>
              <a:off x="528" y="196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185" name="Google Shape;185;p8"/>
            <p:cNvSpPr/>
            <p:nvPr/>
          </p:nvSpPr>
          <p:spPr>
            <a:xfrm>
              <a:off x="816" y="1968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104" y="1968"/>
              <a:ext cx="288" cy="288"/>
            </a:xfrm>
            <a:prstGeom prst="rect">
              <a:avLst/>
            </a:prstGeom>
            <a:solidFill>
              <a:schemeClr val="accent2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187" name="Google Shape;187;p8"/>
            <p:cNvSpPr/>
            <p:nvPr/>
          </p:nvSpPr>
          <p:spPr>
            <a:xfrm>
              <a:off x="1392" y="196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1680" y="196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1968" y="196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2256" y="196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2544" y="196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192" name="Google Shape;192;p8"/>
            <p:cNvSpPr txBox="1"/>
            <p:nvPr/>
          </p:nvSpPr>
          <p:spPr>
            <a:xfrm>
              <a:off x="230" y="194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sp>
        <p:nvSpPr>
          <p:cNvPr id="193" name="Google Shape;193;p8"/>
          <p:cNvSpPr/>
          <p:nvPr/>
        </p:nvSpPr>
        <p:spPr>
          <a:xfrm>
            <a:off x="1155144" y="2480310"/>
            <a:ext cx="630079" cy="48006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3</a:t>
            </a:r>
            <a:endParaRPr/>
          </a:p>
        </p:txBody>
      </p:sp>
      <p:sp>
        <p:nvSpPr>
          <p:cNvPr id="194" name="Google Shape;194;p8"/>
          <p:cNvSpPr/>
          <p:nvPr/>
        </p:nvSpPr>
        <p:spPr>
          <a:xfrm>
            <a:off x="1785223" y="2480310"/>
            <a:ext cx="630079" cy="48006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12</a:t>
            </a:r>
            <a:endParaRPr/>
          </a:p>
        </p:txBody>
      </p:sp>
      <p:sp>
        <p:nvSpPr>
          <p:cNvPr id="195" name="Google Shape;195;p8"/>
          <p:cNvSpPr/>
          <p:nvPr/>
        </p:nvSpPr>
        <p:spPr>
          <a:xfrm>
            <a:off x="2415302" y="2480310"/>
            <a:ext cx="630079" cy="48006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-5</a:t>
            </a:r>
            <a:endParaRPr/>
          </a:p>
        </p:txBody>
      </p:sp>
      <p:sp>
        <p:nvSpPr>
          <p:cNvPr id="196" name="Google Shape;196;p8"/>
          <p:cNvSpPr/>
          <p:nvPr/>
        </p:nvSpPr>
        <p:spPr>
          <a:xfrm>
            <a:off x="3045381" y="2480310"/>
            <a:ext cx="630079" cy="48006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6</a:t>
            </a:r>
            <a:endParaRPr/>
          </a:p>
        </p:txBody>
      </p:sp>
      <p:sp>
        <p:nvSpPr>
          <p:cNvPr id="197" name="Google Shape;197;p8"/>
          <p:cNvSpPr/>
          <p:nvPr/>
        </p:nvSpPr>
        <p:spPr>
          <a:xfrm>
            <a:off x="4305538" y="2480310"/>
            <a:ext cx="630079" cy="48006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21</a:t>
            </a:r>
            <a:endParaRPr/>
          </a:p>
        </p:txBody>
      </p:sp>
      <p:sp>
        <p:nvSpPr>
          <p:cNvPr id="198" name="Google Shape;198;p8"/>
          <p:cNvSpPr/>
          <p:nvPr/>
        </p:nvSpPr>
        <p:spPr>
          <a:xfrm>
            <a:off x="4935617" y="2480310"/>
            <a:ext cx="630079" cy="48006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-17</a:t>
            </a:r>
            <a:endParaRPr/>
          </a:p>
        </p:txBody>
      </p:sp>
      <p:sp>
        <p:nvSpPr>
          <p:cNvPr id="199" name="Google Shape;199;p8"/>
          <p:cNvSpPr/>
          <p:nvPr/>
        </p:nvSpPr>
        <p:spPr>
          <a:xfrm>
            <a:off x="5565696" y="2480310"/>
            <a:ext cx="630079" cy="48006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45</a:t>
            </a:r>
            <a:endParaRPr/>
          </a:p>
        </p:txBody>
      </p:sp>
      <p:sp>
        <p:nvSpPr>
          <p:cNvPr id="200" name="Google Shape;200;p8"/>
          <p:cNvSpPr txBox="1"/>
          <p:nvPr/>
        </p:nvSpPr>
        <p:spPr>
          <a:xfrm>
            <a:off x="503189" y="2435305"/>
            <a:ext cx="425694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x:</a:t>
            </a:r>
            <a:endParaRPr/>
          </a:p>
        </p:txBody>
      </p:sp>
      <p:grpSp>
        <p:nvGrpSpPr>
          <p:cNvPr id="201" name="Google Shape;201;p8"/>
          <p:cNvGrpSpPr/>
          <p:nvPr/>
        </p:nvGrpSpPr>
        <p:grpSpPr>
          <a:xfrm>
            <a:off x="503189" y="4035505"/>
            <a:ext cx="5692586" cy="525065"/>
            <a:chOff x="230" y="2421"/>
            <a:chExt cx="2602" cy="315"/>
          </a:xfrm>
        </p:grpSpPr>
        <p:sp>
          <p:nvSpPr>
            <p:cNvPr id="202" name="Google Shape;202;p8"/>
            <p:cNvSpPr/>
            <p:nvPr/>
          </p:nvSpPr>
          <p:spPr>
            <a:xfrm>
              <a:off x="528" y="244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816" y="244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1104" y="2448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1392" y="244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1680" y="244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1968" y="244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2256" y="2448"/>
              <a:ext cx="288" cy="288"/>
            </a:xfrm>
            <a:prstGeom prst="rect">
              <a:avLst/>
            </a:prstGeom>
            <a:solidFill>
              <a:schemeClr val="accent2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2544" y="2448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10" name="Google Shape;210;p8"/>
            <p:cNvSpPr txBox="1"/>
            <p:nvPr/>
          </p:nvSpPr>
          <p:spPr>
            <a:xfrm>
              <a:off x="230" y="242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11" name="Google Shape;211;p8"/>
          <p:cNvGrpSpPr/>
          <p:nvPr/>
        </p:nvGrpSpPr>
        <p:grpSpPr>
          <a:xfrm>
            <a:off x="503189" y="4828938"/>
            <a:ext cx="5692586" cy="525065"/>
            <a:chOff x="326" y="2997"/>
            <a:chExt cx="2602" cy="315"/>
          </a:xfrm>
        </p:grpSpPr>
        <p:sp>
          <p:nvSpPr>
            <p:cNvPr id="212" name="Google Shape;212;p8"/>
            <p:cNvSpPr/>
            <p:nvPr/>
          </p:nvSpPr>
          <p:spPr>
            <a:xfrm>
              <a:off x="624" y="302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912" y="302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1200" y="302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1488" y="3024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1776" y="302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064" y="302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2352" y="302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2640" y="302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20" name="Google Shape;220;p8"/>
            <p:cNvSpPr txBox="1"/>
            <p:nvPr/>
          </p:nvSpPr>
          <p:spPr>
            <a:xfrm>
              <a:off x="326" y="299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21" name="Google Shape;221;p8"/>
          <p:cNvGrpSpPr/>
          <p:nvPr/>
        </p:nvGrpSpPr>
        <p:grpSpPr>
          <a:xfrm>
            <a:off x="503189" y="5629038"/>
            <a:ext cx="5692586" cy="525065"/>
            <a:chOff x="326" y="3477"/>
            <a:chExt cx="2602" cy="315"/>
          </a:xfrm>
        </p:grpSpPr>
        <p:sp>
          <p:nvSpPr>
            <p:cNvPr id="222" name="Google Shape;222;p8"/>
            <p:cNvSpPr/>
            <p:nvPr/>
          </p:nvSpPr>
          <p:spPr>
            <a:xfrm>
              <a:off x="624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912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1200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1488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1776" y="3504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2064" y="350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2352" y="3504"/>
              <a:ext cx="288" cy="288"/>
            </a:xfrm>
            <a:prstGeom prst="rect">
              <a:avLst/>
            </a:prstGeom>
            <a:solidFill>
              <a:schemeClr val="accent2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2640" y="350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30" name="Google Shape;230;p8"/>
            <p:cNvSpPr txBox="1"/>
            <p:nvPr/>
          </p:nvSpPr>
          <p:spPr>
            <a:xfrm>
              <a:off x="326" y="347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31" name="Google Shape;231;p8"/>
          <p:cNvGrpSpPr/>
          <p:nvPr/>
        </p:nvGrpSpPr>
        <p:grpSpPr>
          <a:xfrm>
            <a:off x="6620379" y="3246666"/>
            <a:ext cx="5692586" cy="525066"/>
            <a:chOff x="3014" y="1461"/>
            <a:chExt cx="2602" cy="315"/>
          </a:xfrm>
        </p:grpSpPr>
        <p:sp>
          <p:nvSpPr>
            <p:cNvPr id="232" name="Google Shape;232;p8"/>
            <p:cNvSpPr/>
            <p:nvPr/>
          </p:nvSpPr>
          <p:spPr>
            <a:xfrm>
              <a:off x="3312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3600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3888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4176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4464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4752" y="1488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5040" y="1488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39" name="Google Shape;239;p8"/>
            <p:cNvSpPr/>
            <p:nvPr/>
          </p:nvSpPr>
          <p:spPr>
            <a:xfrm>
              <a:off x="5328" y="1488"/>
              <a:ext cx="288" cy="288"/>
            </a:xfrm>
            <a:prstGeom prst="rect">
              <a:avLst/>
            </a:prstGeom>
            <a:solidFill>
              <a:schemeClr val="accent2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40" name="Google Shape;240;p8"/>
            <p:cNvSpPr txBox="1"/>
            <p:nvPr/>
          </p:nvSpPr>
          <p:spPr>
            <a:xfrm>
              <a:off x="3014" y="146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41" name="Google Shape;241;p8"/>
          <p:cNvGrpSpPr/>
          <p:nvPr/>
        </p:nvGrpSpPr>
        <p:grpSpPr>
          <a:xfrm>
            <a:off x="6620377" y="2457839"/>
            <a:ext cx="5692586" cy="525066"/>
            <a:chOff x="326" y="3477"/>
            <a:chExt cx="2602" cy="315"/>
          </a:xfrm>
        </p:grpSpPr>
        <p:sp>
          <p:nvSpPr>
            <p:cNvPr id="242" name="Google Shape;242;p8"/>
            <p:cNvSpPr/>
            <p:nvPr/>
          </p:nvSpPr>
          <p:spPr>
            <a:xfrm>
              <a:off x="624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43" name="Google Shape;243;p8"/>
            <p:cNvSpPr/>
            <p:nvPr/>
          </p:nvSpPr>
          <p:spPr>
            <a:xfrm>
              <a:off x="912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44" name="Google Shape;244;p8"/>
            <p:cNvSpPr/>
            <p:nvPr/>
          </p:nvSpPr>
          <p:spPr>
            <a:xfrm>
              <a:off x="1200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45" name="Google Shape;245;p8"/>
            <p:cNvSpPr/>
            <p:nvPr/>
          </p:nvSpPr>
          <p:spPr>
            <a:xfrm>
              <a:off x="1488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1776" y="3504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2064" y="3504"/>
              <a:ext cx="288" cy="288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48" name="Google Shape;248;p8"/>
            <p:cNvSpPr/>
            <p:nvPr/>
          </p:nvSpPr>
          <p:spPr>
            <a:xfrm>
              <a:off x="2352" y="350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2640" y="3504"/>
              <a:ext cx="288" cy="288"/>
            </a:xfrm>
            <a:prstGeom prst="rect">
              <a:avLst/>
            </a:prstGeom>
            <a:solidFill>
              <a:schemeClr val="accen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326" y="347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51" name="Google Shape;251;p8"/>
          <p:cNvGrpSpPr/>
          <p:nvPr/>
        </p:nvGrpSpPr>
        <p:grpSpPr>
          <a:xfrm>
            <a:off x="6620375" y="4828950"/>
            <a:ext cx="5666150" cy="545052"/>
            <a:chOff x="3062" y="1989"/>
            <a:chExt cx="2602" cy="327"/>
          </a:xfrm>
        </p:grpSpPr>
        <p:sp>
          <p:nvSpPr>
            <p:cNvPr id="252" name="Google Shape;252;p8"/>
            <p:cNvSpPr/>
            <p:nvPr/>
          </p:nvSpPr>
          <p:spPr>
            <a:xfrm>
              <a:off x="3360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3648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3936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4224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4512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5088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58" name="Google Shape;258;p8"/>
            <p:cNvSpPr/>
            <p:nvPr/>
          </p:nvSpPr>
          <p:spPr>
            <a:xfrm>
              <a:off x="5376" y="2016"/>
              <a:ext cx="288" cy="288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3062" y="198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sp>
        <p:nvSpPr>
          <p:cNvPr id="260" name="Google Shape;260;p8"/>
          <p:cNvSpPr/>
          <p:nvPr/>
        </p:nvSpPr>
        <p:spPr>
          <a:xfrm>
            <a:off x="3675510" y="2480386"/>
            <a:ext cx="630000" cy="48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142</a:t>
            </a:r>
            <a:endParaRPr/>
          </a:p>
        </p:txBody>
      </p:sp>
      <p:sp>
        <p:nvSpPr>
          <p:cNvPr id="261" name="Google Shape;261;p8"/>
          <p:cNvSpPr/>
          <p:nvPr/>
        </p:nvSpPr>
        <p:spPr>
          <a:xfrm>
            <a:off x="10411729" y="4874008"/>
            <a:ext cx="630000" cy="480000"/>
          </a:xfrm>
          <a:prstGeom prst="rect">
            <a:avLst/>
          </a:prstGeom>
          <a:solidFill>
            <a:srgbClr val="9AD3DE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21</a:t>
            </a:r>
            <a:endParaRPr/>
          </a:p>
        </p:txBody>
      </p:sp>
      <p:sp>
        <p:nvSpPr>
          <p:cNvPr id="262" name="Google Shape;262;p8"/>
          <p:cNvSpPr/>
          <p:nvPr/>
        </p:nvSpPr>
        <p:spPr>
          <a:xfrm>
            <a:off x="9781650" y="4081050"/>
            <a:ext cx="630000" cy="483600"/>
          </a:xfrm>
          <a:prstGeom prst="rect">
            <a:avLst/>
          </a:prstGeom>
          <a:solidFill>
            <a:srgbClr val="9AD3DE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12</a:t>
            </a:r>
            <a:endParaRPr/>
          </a:p>
        </p:txBody>
      </p:sp>
      <p:grpSp>
        <p:nvGrpSpPr>
          <p:cNvPr id="263" name="Google Shape;263;p8"/>
          <p:cNvGrpSpPr/>
          <p:nvPr/>
        </p:nvGrpSpPr>
        <p:grpSpPr>
          <a:xfrm>
            <a:off x="6620375" y="4027800"/>
            <a:ext cx="5666150" cy="545075"/>
            <a:chOff x="3062" y="1989"/>
            <a:chExt cx="2614" cy="327"/>
          </a:xfrm>
        </p:grpSpPr>
        <p:sp>
          <p:nvSpPr>
            <p:cNvPr id="264" name="Google Shape;264;p8"/>
            <p:cNvSpPr/>
            <p:nvPr/>
          </p:nvSpPr>
          <p:spPr>
            <a:xfrm>
              <a:off x="3360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3648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3936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4224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4800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5088" y="2016"/>
              <a:ext cx="300" cy="300"/>
            </a:xfrm>
            <a:prstGeom prst="rect">
              <a:avLst/>
            </a:prstGeom>
            <a:solidFill>
              <a:srgbClr val="9AD3DE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70" name="Google Shape;270;p8"/>
            <p:cNvSpPr/>
            <p:nvPr/>
          </p:nvSpPr>
          <p:spPr>
            <a:xfrm>
              <a:off x="5376" y="2016"/>
              <a:ext cx="300" cy="300"/>
            </a:xfrm>
            <a:prstGeom prst="rect">
              <a:avLst/>
            </a:prstGeom>
            <a:solidFill>
              <a:srgbClr val="FF0000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71" name="Google Shape;271;p8"/>
            <p:cNvSpPr txBox="1"/>
            <p:nvPr/>
          </p:nvSpPr>
          <p:spPr>
            <a:xfrm>
              <a:off x="3062" y="198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9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78" name="Google Shape;278;p9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9" name="Google Shape;279;p9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Bubble Sort</a:t>
            </a:r>
            <a:endParaRPr b="1" sz="36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