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601575" cy="7200900"/>
  <p:notesSz cx="6858000" cy="9144000"/>
  <p:embeddedFontLst>
    <p:embeddedFont>
      <p:font typeface="Arial Black" panose="020B0A04020102020204" pitchFamily="34" charset="0"/>
      <p:regular r:id="rId14"/>
      <p:bold r:id="rId15"/>
    </p:embeddedFont>
    <p:embeddedFont>
      <p:font typeface="Arial Narrow" panose="020B0606020202030204" pitchFamily="3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2" roundtripDataSignature="AMtx7mhbwqBN0dV3P1uhur5YhbSWu1Cz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98" y="36"/>
      </p:cViewPr>
      <p:guideLst>
        <p:guide orient="horz" pos="226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42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2"/>
          <p:cNvSpPr txBox="1">
            <a:spLocks noGrp="1"/>
          </p:cNvSpPr>
          <p:nvPr>
            <p:ph type="ftr" idx="11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2"/>
          <p:cNvSpPr txBox="1">
            <a:spLocks noGrp="1"/>
          </p:cNvSpPr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ubTitle" idx="1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 b="1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22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2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2"/>
          <p:cNvSpPr txBox="1">
            <a:spLocks noGrp="1"/>
          </p:cNvSpPr>
          <p:nvPr>
            <p:ph type="sldNum" idx="12"/>
          </p:nvPr>
        </p:nvSpPr>
        <p:spPr>
          <a:xfrm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" name="Google Shape;26;p22" descr="iit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22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1"/>
          <p:cNvSpPr txBox="1">
            <a:spLocks noGrp="1"/>
          </p:cNvSpPr>
          <p:nvPr>
            <p:ph type="body" idx="1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31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3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2"/>
          <p:cNvSpPr txBox="1">
            <a:spLocks noGrp="1"/>
          </p:cNvSpPr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2"/>
          <p:cNvSpPr txBox="1">
            <a:spLocks noGrp="1"/>
          </p:cNvSpPr>
          <p:nvPr>
            <p:ph type="body" idx="1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32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2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2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5"/>
          <p:cNvSpPr txBox="1">
            <a:spLocks noGrp="1"/>
          </p:cNvSpPr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sz="9900" b="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body" idx="1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L="457200" lvl="0" indent="-22860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23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25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6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6"/>
          <p:cNvSpPr txBox="1">
            <a:spLocks noGrp="1"/>
          </p:cNvSpPr>
          <p:nvPr>
            <p:ph type="body" idx="1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7" name="Google Shape;47;p26"/>
          <p:cNvSpPr txBox="1">
            <a:spLocks noGrp="1"/>
          </p:cNvSpPr>
          <p:nvPr>
            <p:ph type="body" idx="2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005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marL="1371600" lvl="2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8" name="Google Shape;48;p26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2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6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7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body" idx="1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54" name="Google Shape;54;p27"/>
          <p:cNvSpPr txBox="1">
            <a:spLocks noGrp="1"/>
          </p:cNvSpPr>
          <p:nvPr>
            <p:ph type="body" idx="2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5" name="Google Shape;55;p27"/>
          <p:cNvSpPr txBox="1">
            <a:spLocks noGrp="1"/>
          </p:cNvSpPr>
          <p:nvPr>
            <p:ph type="body" idx="3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2300"/>
              <a:buNone/>
              <a:defRPr sz="2300" b="1"/>
            </a:lvl2pPr>
            <a:lvl3pPr marL="1371600" lvl="2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5pPr>
            <a:lvl6pPr marL="2743200" lvl="5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6pPr>
            <a:lvl7pPr marL="3200400" lvl="6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7pPr>
            <a:lvl8pPr marL="3657600" lvl="7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8pPr>
            <a:lvl9pPr marL="4114800" lvl="8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56" name="Google Shape;56;p27"/>
          <p:cNvSpPr txBox="1">
            <a:spLocks noGrp="1"/>
          </p:cNvSpPr>
          <p:nvPr>
            <p:ph type="body" idx="4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marL="914400" lvl="1" indent="-37465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7" name="Google Shape;57;p27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2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7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8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8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2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8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>
            <a:spLocks noGrp="1"/>
          </p:cNvSpPr>
          <p:nvPr>
            <p:ph type="body" idx="1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marL="914400" lvl="1" indent="-431800" algn="l"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marL="1371600" lvl="2" indent="-400050" algn="l"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marL="1828800" lvl="3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marL="2286000" lvl="4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marL="2743200" lvl="5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marL="3200400" lvl="6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marL="3657600" lvl="7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marL="4114800" lvl="8" indent="-37465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>
            <a:endParaRPr/>
          </a:p>
        </p:txBody>
      </p:sp>
      <p:sp>
        <p:nvSpPr>
          <p:cNvPr id="67" name="Google Shape;67;p29"/>
          <p:cNvSpPr txBox="1">
            <a:spLocks noGrp="1"/>
          </p:cNvSpPr>
          <p:nvPr>
            <p:ph type="body" idx="2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29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2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9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29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30"/>
          <p:cNvSpPr>
            <a:spLocks noGrp="1"/>
          </p:cNvSpPr>
          <p:nvPr>
            <p:ph type="pic" idx="2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5" name="Google Shape;75;p30"/>
          <p:cNvSpPr txBox="1">
            <a:spLocks noGrp="1"/>
          </p:cNvSpPr>
          <p:nvPr>
            <p:ph type="body" idx="1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marL="914400" lvl="1" indent="-2286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30"/>
          <p:cNvSpPr txBox="1">
            <a:spLocks noGrp="1"/>
          </p:cNvSpPr>
          <p:nvPr>
            <p:ph type="dt" idx="10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3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0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23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30"/>
          <p:cNvSpPr txBox="1">
            <a:spLocks noGrp="1"/>
          </p:cNvSpPr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0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sz="41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1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>
            <a:lvl1pPr marL="457200" marR="0" lvl="0" indent="-228600" algn="l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marR="0" lvl="1" indent="-374650" algn="l" rtl="0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marR="0" lvl="2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marR="0" lvl="3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marR="0" lvl="4" indent="-374650" algn="l" rtl="0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sz="23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1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23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21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1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1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1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1728787" y="47625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</a:pPr>
            <a:r>
              <a:rPr lang="en-US"/>
              <a:t>Sorting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1815950" y="1762169"/>
            <a:ext cx="8086010" cy="88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 cap="none">
                <a:latin typeface="Arial Narrow"/>
                <a:ea typeface="Arial Narrow"/>
                <a:cs typeface="Arial Narrow"/>
                <a:sym typeface="Arial Narrow"/>
              </a:rPr>
              <a:t>CS10003 PROGRAMMING AND DATA STRUCTURES</a:t>
            </a:r>
            <a:endParaRPr cap="none"/>
          </a:p>
        </p:txBody>
      </p:sp>
      <p:sp>
        <p:nvSpPr>
          <p:cNvPr id="100" name="Google Shape;100;p1"/>
          <p:cNvSpPr txBox="1">
            <a:spLocks noGrp="1"/>
          </p:cNvSpPr>
          <p:nvPr>
            <p:ph type="ftr" idx="11"/>
          </p:nvPr>
        </p:nvSpPr>
        <p:spPr>
          <a:xfrm>
            <a:off x="1260158" y="6800850"/>
            <a:ext cx="545150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019537" y="2739449"/>
            <a:ext cx="8562499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02" name="Google Shape;102;p1"/>
          <p:cNvSpPr/>
          <p:nvPr/>
        </p:nvSpPr>
        <p:spPr>
          <a:xfrm>
            <a:off x="5771792" y="5825490"/>
            <a:ext cx="18473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0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BUBBLE SORT: </a:t>
            </a:r>
            <a:r>
              <a:rPr lang="en-US"/>
              <a:t>T</a:t>
            </a: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he idea</a:t>
            </a:r>
            <a:endParaRPr/>
          </a:p>
        </p:txBody>
      </p:sp>
      <p:sp>
        <p:nvSpPr>
          <p:cNvPr id="285" name="Google Shape;285;p10"/>
          <p:cNvSpPr txBox="1">
            <a:spLocks noGrp="1"/>
          </p:cNvSpPr>
          <p:nvPr>
            <p:ph type="body" idx="1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General situation:</a:t>
            </a:r>
            <a:endParaRPr/>
          </a:p>
          <a:p>
            <a:pPr marL="0" lvl="0" indent="0" algn="l" rtl="0">
              <a:spcBef>
                <a:spcPts val="1135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/>
          </a:p>
        </p:txBody>
      </p:sp>
      <p:sp>
        <p:nvSpPr>
          <p:cNvPr id="286" name="Google Shape;286;p10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87" name="Google Shape;287;p10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88" name="Google Shape;288;p10"/>
          <p:cNvSpPr txBox="1"/>
          <p:nvPr/>
        </p:nvSpPr>
        <p:spPr>
          <a:xfrm>
            <a:off x="4471987" y="5276850"/>
            <a:ext cx="39624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Lighter elements bubble up.</a:t>
            </a:r>
            <a:endParaRPr sz="16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336600"/>
                </a:solidFill>
                <a:latin typeface="Arial Narrow"/>
                <a:ea typeface="Arial Narrow"/>
                <a:cs typeface="Arial Narrow"/>
                <a:sym typeface="Arial Narrow"/>
              </a:rPr>
              <a:t>Heavier elements settle down.</a:t>
            </a:r>
            <a:endParaRPr sz="2200" b="1">
              <a:solidFill>
                <a:srgbClr val="3366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289" name="Google Shape;289;p10"/>
          <p:cNvGrpSpPr/>
          <p:nvPr/>
        </p:nvGrpSpPr>
        <p:grpSpPr>
          <a:xfrm>
            <a:off x="1656549" y="1870780"/>
            <a:ext cx="2097228" cy="4303250"/>
            <a:chOff x="1656549" y="1870780"/>
            <a:chExt cx="2097228" cy="4303250"/>
          </a:xfrm>
        </p:grpSpPr>
        <p:sp>
          <p:nvSpPr>
            <p:cNvPr id="290" name="Google Shape;290;p10"/>
            <p:cNvSpPr/>
            <p:nvPr/>
          </p:nvSpPr>
          <p:spPr>
            <a:xfrm flipH="1">
              <a:off x="1656549" y="1942409"/>
              <a:ext cx="391976" cy="1793510"/>
            </a:xfrm>
            <a:prstGeom prst="rect">
              <a:avLst/>
            </a:prstGeom>
            <a:solidFill>
              <a:srgbClr val="CCFFCC"/>
            </a:solidFill>
            <a:ln w="285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 flipH="1">
              <a:off x="1657778" y="3735555"/>
              <a:ext cx="391976" cy="2344216"/>
            </a:xfrm>
            <a:prstGeom prst="rect">
              <a:avLst/>
            </a:prstGeom>
            <a:solidFill>
              <a:srgbClr val="F7DDD3"/>
            </a:solidFill>
            <a:ln w="285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0"/>
            <p:cNvSpPr txBox="1"/>
            <p:nvPr/>
          </p:nvSpPr>
          <p:spPr>
            <a:xfrm>
              <a:off x="2084636" y="1870780"/>
              <a:ext cx="399690" cy="408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/>
            </a:p>
          </p:txBody>
        </p:sp>
        <p:sp>
          <p:nvSpPr>
            <p:cNvPr id="293" name="Google Shape;293;p10"/>
            <p:cNvSpPr txBox="1"/>
            <p:nvPr/>
          </p:nvSpPr>
          <p:spPr>
            <a:xfrm>
              <a:off x="2103895" y="5773920"/>
              <a:ext cx="95012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size-1</a:t>
              </a:r>
              <a:endParaRPr/>
            </a:p>
          </p:txBody>
        </p:sp>
        <p:sp>
          <p:nvSpPr>
            <p:cNvPr id="294" name="Google Shape;294;p10"/>
            <p:cNvSpPr txBox="1"/>
            <p:nvPr/>
          </p:nvSpPr>
          <p:spPr>
            <a:xfrm>
              <a:off x="2126994" y="3344396"/>
              <a:ext cx="399690" cy="408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</a:t>
              </a:r>
              <a:endParaRPr/>
            </a:p>
          </p:txBody>
        </p:sp>
        <p:cxnSp>
          <p:nvCxnSpPr>
            <p:cNvPr id="295" name="Google Shape;295;p10"/>
            <p:cNvCxnSpPr/>
            <p:nvPr/>
          </p:nvCxnSpPr>
          <p:spPr>
            <a:xfrm>
              <a:off x="1857780" y="4913256"/>
              <a:ext cx="624736" cy="3698"/>
            </a:xfrm>
            <a:prstGeom prst="straightConnector1">
              <a:avLst/>
            </a:prstGeom>
            <a:noFill/>
            <a:ln w="41275" cap="flat" cmpd="sng">
              <a:solidFill>
                <a:schemeClr val="accent5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9999" dist="23000" algn="bl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96" name="Google Shape;296;p10"/>
            <p:cNvSpPr txBox="1"/>
            <p:nvPr/>
          </p:nvSpPr>
          <p:spPr>
            <a:xfrm>
              <a:off x="2481494" y="4711216"/>
              <a:ext cx="10966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sorted</a:t>
              </a:r>
              <a:endParaRPr sz="2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7" name="Google Shape;297;p10"/>
            <p:cNvCxnSpPr/>
            <p:nvPr/>
          </p:nvCxnSpPr>
          <p:spPr>
            <a:xfrm>
              <a:off x="1868756" y="2827629"/>
              <a:ext cx="624736" cy="3698"/>
            </a:xfrm>
            <a:prstGeom prst="straightConnector1">
              <a:avLst/>
            </a:prstGeom>
            <a:noFill/>
            <a:ln w="412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9999" dist="23000" algn="bl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98" name="Google Shape;298;p10"/>
            <p:cNvSpPr txBox="1"/>
            <p:nvPr/>
          </p:nvSpPr>
          <p:spPr>
            <a:xfrm>
              <a:off x="2481492" y="2625589"/>
              <a:ext cx="1272285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unsorted</a:t>
              </a:r>
              <a:endParaRPr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9" name="Google Shape;299;p10"/>
          <p:cNvSpPr txBox="1"/>
          <p:nvPr/>
        </p:nvSpPr>
        <p:spPr>
          <a:xfrm>
            <a:off x="3786187" y="1695450"/>
            <a:ext cx="4448100" cy="3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every pass, we go on comparing neighboring pairs, and swap them if out of order.</a:t>
            </a:r>
            <a:endParaRPr sz="21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for j = 0 to k-1</a:t>
            </a:r>
            <a:endParaRPr sz="21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if (x[j] &gt; x[j+1]) </a:t>
            </a:r>
            <a:endParaRPr sz="21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interchange them.</a:t>
            </a:r>
            <a:endParaRPr sz="2100" b="1">
              <a:solidFill>
                <a:srgbClr val="7030A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At the end of this iteration, the ‘next largest’ element (among the unsorted part) will settle at x[k].</a:t>
            </a:r>
            <a:endParaRPr sz="2100" b="1">
              <a:solidFill>
                <a:srgbClr val="7030A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300" name="Google Shape;300;p10"/>
          <p:cNvGrpSpPr/>
          <p:nvPr/>
        </p:nvGrpSpPr>
        <p:grpSpPr>
          <a:xfrm>
            <a:off x="9055035" y="1870780"/>
            <a:ext cx="2097228" cy="4303250"/>
            <a:chOff x="1656549" y="1870780"/>
            <a:chExt cx="2097228" cy="4303250"/>
          </a:xfrm>
        </p:grpSpPr>
        <p:sp>
          <p:nvSpPr>
            <p:cNvPr id="301" name="Google Shape;301;p10"/>
            <p:cNvSpPr/>
            <p:nvPr/>
          </p:nvSpPr>
          <p:spPr>
            <a:xfrm flipH="1">
              <a:off x="1656549" y="1920456"/>
              <a:ext cx="391976" cy="1442246"/>
            </a:xfrm>
            <a:prstGeom prst="rect">
              <a:avLst/>
            </a:prstGeom>
            <a:solidFill>
              <a:srgbClr val="CCFFCC"/>
            </a:solidFill>
            <a:ln w="285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0"/>
            <p:cNvSpPr/>
            <p:nvPr/>
          </p:nvSpPr>
          <p:spPr>
            <a:xfrm flipH="1">
              <a:off x="1657778" y="3373315"/>
              <a:ext cx="391976" cy="2706456"/>
            </a:xfrm>
            <a:prstGeom prst="rect">
              <a:avLst/>
            </a:prstGeom>
            <a:solidFill>
              <a:srgbClr val="F7DDD3"/>
            </a:solidFill>
            <a:ln w="2857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0"/>
            <p:cNvSpPr txBox="1"/>
            <p:nvPr/>
          </p:nvSpPr>
          <p:spPr>
            <a:xfrm>
              <a:off x="2084636" y="1870780"/>
              <a:ext cx="399690" cy="4084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/>
            </a:p>
          </p:txBody>
        </p:sp>
        <p:sp>
          <p:nvSpPr>
            <p:cNvPr id="304" name="Google Shape;304;p10"/>
            <p:cNvSpPr txBox="1"/>
            <p:nvPr/>
          </p:nvSpPr>
          <p:spPr>
            <a:xfrm>
              <a:off x="2103895" y="5773920"/>
              <a:ext cx="95012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size-1</a:t>
              </a:r>
              <a:endParaRPr/>
            </a:p>
          </p:txBody>
        </p:sp>
        <p:sp>
          <p:nvSpPr>
            <p:cNvPr id="305" name="Google Shape;305;p10"/>
            <p:cNvSpPr txBox="1"/>
            <p:nvPr/>
          </p:nvSpPr>
          <p:spPr>
            <a:xfrm>
              <a:off x="2072109" y="2990850"/>
              <a:ext cx="6411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k-1</a:t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6" name="Google Shape;306;p10"/>
            <p:cNvCxnSpPr/>
            <p:nvPr/>
          </p:nvCxnSpPr>
          <p:spPr>
            <a:xfrm>
              <a:off x="1857780" y="4913256"/>
              <a:ext cx="624736" cy="3698"/>
            </a:xfrm>
            <a:prstGeom prst="straightConnector1">
              <a:avLst/>
            </a:prstGeom>
            <a:noFill/>
            <a:ln w="41275" cap="flat" cmpd="sng">
              <a:solidFill>
                <a:schemeClr val="accent5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9999" dist="23000" algn="bl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307" name="Google Shape;307;p10"/>
            <p:cNvSpPr txBox="1"/>
            <p:nvPr/>
          </p:nvSpPr>
          <p:spPr>
            <a:xfrm>
              <a:off x="2481494" y="4711216"/>
              <a:ext cx="1096653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sorted</a:t>
              </a:r>
              <a:endParaRPr sz="2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8" name="Google Shape;308;p10"/>
            <p:cNvCxnSpPr/>
            <p:nvPr/>
          </p:nvCxnSpPr>
          <p:spPr>
            <a:xfrm>
              <a:off x="1868756" y="2827629"/>
              <a:ext cx="624736" cy="3698"/>
            </a:xfrm>
            <a:prstGeom prst="straightConnector1">
              <a:avLst/>
            </a:prstGeom>
            <a:noFill/>
            <a:ln w="4127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39999" dist="23000" algn="bl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309" name="Google Shape;309;p10"/>
            <p:cNvSpPr txBox="1"/>
            <p:nvPr/>
          </p:nvSpPr>
          <p:spPr>
            <a:xfrm>
              <a:off x="2481492" y="2625589"/>
              <a:ext cx="1272285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unsorted</a:t>
              </a:r>
              <a:endParaRPr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0" name="Google Shape;310;p10"/>
          <p:cNvSpPr txBox="1"/>
          <p:nvPr/>
        </p:nvSpPr>
        <p:spPr>
          <a:xfrm>
            <a:off x="1076441" y="1835247"/>
            <a:ext cx="53682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x:</a:t>
            </a: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10"/>
          <p:cNvSpPr txBox="1"/>
          <p:nvPr/>
        </p:nvSpPr>
        <p:spPr>
          <a:xfrm>
            <a:off x="8507857" y="1835246"/>
            <a:ext cx="53682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x:</a:t>
            </a:r>
            <a:endParaRPr sz="2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0"/>
          <p:cNvSpPr txBox="1"/>
          <p:nvPr/>
        </p:nvSpPr>
        <p:spPr>
          <a:xfrm>
            <a:off x="9501187" y="3352740"/>
            <a:ext cx="641183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1"/>
          <p:cNvSpPr txBox="1">
            <a:spLocks noGrp="1"/>
          </p:cNvSpPr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>
                <a:latin typeface="Arial Narrow"/>
                <a:ea typeface="Arial Narrow"/>
                <a:cs typeface="Arial Narrow"/>
                <a:sym typeface="Arial Narrow"/>
              </a:rPr>
              <a:t>Bubble Sort</a:t>
            </a:r>
            <a:endParaRPr/>
          </a:p>
        </p:txBody>
      </p:sp>
      <p:sp>
        <p:nvSpPr>
          <p:cNvPr id="318" name="Google Shape;318;p11"/>
          <p:cNvSpPr txBox="1">
            <a:spLocks noGrp="1"/>
          </p:cNvSpPr>
          <p:nvPr>
            <p:ph type="body" idx="1"/>
          </p:nvPr>
        </p:nvSpPr>
        <p:spPr>
          <a:xfrm>
            <a:off x="738187" y="1416519"/>
            <a:ext cx="6248400" cy="4393731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void bubble_sort (int x[], int size) {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int t;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 for (i = 0; i &lt; size; i++) </a:t>
            </a:r>
            <a:endParaRPr/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 for (j = 0; j &lt; size-i-1; j++)</a:t>
            </a:r>
            <a:endParaRPr/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 if (x[j] &gt; x[j+1]) {</a:t>
            </a:r>
            <a:endParaRPr/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</a:pPr>
            <a:r>
              <a:rPr lang="en-US" sz="180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	     			</a:t>
            </a:r>
            <a:r>
              <a:rPr lang="en-US" sz="18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// swap a[j] and a[j+1]</a:t>
            </a:r>
            <a:endParaRPr>
              <a:solidFill>
                <a:srgbClr val="0000CC"/>
              </a:solidFill>
            </a:endParaRPr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     t = a[j]; 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          a[j] = a[j+1]; 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              a[j+1] = t;</a:t>
            </a:r>
            <a:endParaRPr/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            }</a:t>
            </a:r>
            <a:endParaRPr/>
          </a:p>
          <a:p>
            <a:pPr marL="0" lvl="0" indent="0" algn="l" rtl="0">
              <a:spcBef>
                <a:spcPts val="103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319" name="Google Shape;319;p11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320" name="Google Shape;320;p11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321" name="Google Shape;321;p11"/>
          <p:cNvSpPr txBox="1"/>
          <p:nvPr/>
        </p:nvSpPr>
        <p:spPr>
          <a:xfrm>
            <a:off x="7138987" y="1847850"/>
            <a:ext cx="5135700" cy="3478500"/>
          </a:xfrm>
          <a:prstGeom prst="rect">
            <a:avLst/>
          </a:prstGeom>
          <a:solidFill>
            <a:srgbClr val="CCFFCC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How do the passes proceed?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1, we consider index 0 to size-1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2, we consider index 0 to size-2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3, we consider index 0 to size-3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……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 pass size-1, we consider index 0 to 1.</a:t>
            </a:r>
            <a:endParaRPr sz="1900"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9" name="Google Shape;109;p2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The Basic Problem</a:t>
            </a:r>
            <a:endParaRPr sz="2800"/>
          </a:p>
        </p:txBody>
      </p:sp>
      <p:sp>
        <p:nvSpPr>
          <p:cNvPr id="111" name="Google Shape;111;p2"/>
          <p:cNvSpPr txBox="1">
            <a:spLocks noGrp="1"/>
          </p:cNvSpPr>
          <p:nvPr>
            <p:ph type="body" idx="1"/>
          </p:nvPr>
        </p:nvSpPr>
        <p:spPr>
          <a:xfrm>
            <a:off x="630078" y="1336119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Given an array:  </a:t>
            </a:r>
            <a:r>
              <a:rPr lang="en-US" sz="2000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x[0], x[1], ... , x[size-1] </a:t>
            </a:r>
            <a:r>
              <a:rPr lang="en-US" sz="2400"/>
              <a:t>reorder the elements so that</a:t>
            </a:r>
            <a:endParaRPr/>
          </a:p>
          <a:p>
            <a:pPr marL="514350" lvl="1" indent="-205740" algn="l" rtl="0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        </a:t>
            </a:r>
            <a:r>
              <a:rPr lang="en-US" sz="2400">
                <a:solidFill>
                  <a:srgbClr val="CC0000"/>
                </a:solidFill>
                <a:latin typeface="Courier New"/>
                <a:ea typeface="Courier New"/>
                <a:cs typeface="Courier New"/>
                <a:sym typeface="Courier New"/>
              </a:rPr>
              <a:t>x[0] &lt;= x[1] &lt;= ...  &lt;= x[size-1]</a:t>
            </a:r>
            <a:endParaRPr/>
          </a:p>
          <a:p>
            <a:pPr marL="1285875" lvl="2" indent="-104775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sz="2400">
              <a:solidFill>
                <a:srgbClr val="CC0000"/>
              </a:solidFill>
            </a:endParaRPr>
          </a:p>
          <a:p>
            <a:pPr marL="1285875" lvl="2" indent="-257175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008000"/>
                </a:solidFill>
              </a:rPr>
              <a:t>That is, reorder entries so that the list is in increasing (non-decreasing) order.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We can also sort a list of elements in decreasing (non-increasing) order.</a:t>
            </a:r>
            <a:endParaRPr sz="2400"/>
          </a:p>
          <a:p>
            <a:pPr marL="0" lvl="0" indent="0" algn="l" rtl="0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We prefer not to use additional arrays for the element rearrangement.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9" name="Google Shape;119;p3"/>
          <p:cNvSpPr txBox="1">
            <a:spLocks noGrp="1"/>
          </p:cNvSpPr>
          <p:nvPr>
            <p:ph type="title"/>
          </p:nvPr>
        </p:nvSpPr>
        <p:spPr>
          <a:xfrm>
            <a:off x="509587" y="4461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Example</a:t>
            </a:r>
            <a:endParaRPr/>
          </a:p>
        </p:txBody>
      </p:sp>
      <p:sp>
        <p:nvSpPr>
          <p:cNvPr id="120" name="Google Shape;120;p3"/>
          <p:cNvSpPr txBox="1">
            <a:spLocks noGrp="1"/>
          </p:cNvSpPr>
          <p:nvPr>
            <p:ph type="body" idx="1"/>
          </p:nvPr>
        </p:nvSpPr>
        <p:spPr>
          <a:xfrm>
            <a:off x="630078" y="1336119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Original list:</a:t>
            </a:r>
            <a:endParaRPr/>
          </a:p>
          <a:p>
            <a:pPr marL="514350" lvl="1" indent="-205740" algn="l" rtl="0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10, 30, 20, 80, 70, 10, 60, 40, 70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Sorted in non-decreasing order:</a:t>
            </a:r>
            <a:endParaRPr/>
          </a:p>
          <a:p>
            <a:pPr marL="514350" lvl="1" indent="-205740" algn="l" rtl="0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10, 10, 20, 30, 40, 60, 70, 70, 80</a:t>
            </a:r>
            <a:endParaRPr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l" rtl="0">
              <a:spcBef>
                <a:spcPts val="1155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Sorted in non-increasing order:</a:t>
            </a:r>
            <a:endParaRPr/>
          </a:p>
          <a:p>
            <a:pPr marL="514350" lvl="1" indent="-205740" algn="l" rtl="0">
              <a:spcBef>
                <a:spcPts val="1155"/>
              </a:spcBef>
              <a:spcAft>
                <a:spcPts val="0"/>
              </a:spcAft>
              <a:buSzPts val="2400"/>
              <a:buFont typeface="Arial Narrow"/>
              <a:buNone/>
            </a:pPr>
            <a:r>
              <a:rPr lang="en-US" sz="2400"/>
              <a:t>  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80, 70, 70, 60, 40, 30, 20, 10, 10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27" name="Google Shape;127;p4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8" name="Google Shape;128;p4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Selection Sort</a:t>
            </a:r>
            <a:endParaRPr sz="3600" b="1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>
            <a:spLocks noGrp="1"/>
          </p:cNvSpPr>
          <p:nvPr>
            <p:ph type="ftr" idx="11"/>
          </p:nvPr>
        </p:nvSpPr>
        <p:spPr>
          <a:xfrm>
            <a:off x="509587" y="6724650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35" name="Google Shape;135;p5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36" name="Google Shape;136;p5"/>
          <p:cNvSpPr txBox="1">
            <a:spLocks noGrp="1"/>
          </p:cNvSpPr>
          <p:nvPr>
            <p:ph type="title"/>
          </p:nvPr>
        </p:nvSpPr>
        <p:spPr>
          <a:xfrm>
            <a:off x="525065" y="3699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SELECTION SORT: The idea</a:t>
            </a:r>
            <a:endParaRPr/>
          </a:p>
        </p:txBody>
      </p:sp>
      <p:sp>
        <p:nvSpPr>
          <p:cNvPr id="137" name="Google Shape;137;p5"/>
          <p:cNvSpPr txBox="1">
            <a:spLocks noGrp="1"/>
          </p:cNvSpPr>
          <p:nvPr>
            <p:ph type="body" idx="1"/>
          </p:nvPr>
        </p:nvSpPr>
        <p:spPr>
          <a:xfrm>
            <a:off x="945118" y="1440181"/>
            <a:ext cx="10711339" cy="69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General situation :</a:t>
            </a:r>
            <a:endParaRPr/>
          </a:p>
        </p:txBody>
      </p:sp>
      <p:sp>
        <p:nvSpPr>
          <p:cNvPr id="138" name="Google Shape;138;p5"/>
          <p:cNvSpPr/>
          <p:nvPr/>
        </p:nvSpPr>
        <p:spPr>
          <a:xfrm>
            <a:off x="5880735" y="2400300"/>
            <a:ext cx="3360420" cy="40005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remainder, unsorted</a:t>
            </a:r>
            <a:endParaRPr/>
          </a:p>
        </p:txBody>
      </p:sp>
      <p:sp>
        <p:nvSpPr>
          <p:cNvPr id="139" name="Google Shape;139;p5"/>
          <p:cNvSpPr/>
          <p:nvPr/>
        </p:nvSpPr>
        <p:spPr>
          <a:xfrm>
            <a:off x="2205276" y="2400300"/>
            <a:ext cx="3675459" cy="400050"/>
          </a:xfrm>
          <a:prstGeom prst="rect">
            <a:avLst/>
          </a:prstGeom>
          <a:solidFill>
            <a:srgbClr val="F7DDD3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smallest elements, sorted</a:t>
            </a:r>
            <a:endParaRPr/>
          </a:p>
        </p:txBody>
      </p:sp>
      <p:sp>
        <p:nvSpPr>
          <p:cNvPr id="140" name="Google Shape;140;p5"/>
          <p:cNvSpPr txBox="1"/>
          <p:nvPr/>
        </p:nvSpPr>
        <p:spPr>
          <a:xfrm>
            <a:off x="2205276" y="1971914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/>
          </a:p>
        </p:txBody>
      </p:sp>
      <p:sp>
        <p:nvSpPr>
          <p:cNvPr id="141" name="Google Shape;141;p5"/>
          <p:cNvSpPr txBox="1"/>
          <p:nvPr/>
        </p:nvSpPr>
        <p:spPr>
          <a:xfrm>
            <a:off x="8379886" y="1920240"/>
            <a:ext cx="1807101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size-1</a:t>
            </a:r>
            <a:endParaRPr/>
          </a:p>
        </p:txBody>
      </p:sp>
      <p:sp>
        <p:nvSpPr>
          <p:cNvPr id="142" name="Google Shape;142;p5"/>
          <p:cNvSpPr txBox="1"/>
          <p:nvPr/>
        </p:nvSpPr>
        <p:spPr>
          <a:xfrm>
            <a:off x="5880735" y="1971914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</a:t>
            </a:r>
            <a:endParaRPr/>
          </a:p>
        </p:txBody>
      </p:sp>
      <p:sp>
        <p:nvSpPr>
          <p:cNvPr id="143" name="Google Shape;143;p5"/>
          <p:cNvSpPr txBox="1"/>
          <p:nvPr/>
        </p:nvSpPr>
        <p:spPr>
          <a:xfrm>
            <a:off x="1050131" y="2997227"/>
            <a:ext cx="9441600" cy="18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 Steps: </a:t>
            </a:r>
            <a:endParaRPr sz="2400" b="1">
              <a:solidFill>
                <a:srgbClr val="C0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514350" marR="0" lvl="1" indent="-1524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Char char="•"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Initialize </a:t>
            </a:r>
            <a:r>
              <a:rPr lang="en-US" sz="2400" b="1" i="0" u="none" strike="noStrike" cap="non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k = 0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 </a:t>
            </a:r>
            <a:endParaRPr/>
          </a:p>
          <a:p>
            <a:pPr marL="514350" marR="0" lvl="1" indent="-1524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Char char="•"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Find smallest element, </a:t>
            </a:r>
            <a:r>
              <a:rPr lang="en-US" sz="2400" b="1" i="0" u="none" strike="noStrike" cap="non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mval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in the array segment  </a:t>
            </a:r>
            <a:r>
              <a:rPr lang="en-US" sz="2400" b="1" i="0" u="none" strike="noStrike" cap="non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x[k...size-1]</a:t>
            </a:r>
            <a:endParaRPr/>
          </a:p>
          <a:p>
            <a:pPr marL="514350" marR="0" lvl="1" indent="-1524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Char char="•"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Swap smallest element with </a:t>
            </a:r>
            <a:r>
              <a:rPr lang="en-US" sz="2400" b="1" i="0" u="none" strike="noStrike" cap="non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x[k]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, then increase </a:t>
            </a:r>
            <a:r>
              <a:rPr lang="en-US" sz="2400" b="1" i="0" u="none" strike="noStrike" cap="none">
                <a:solidFill>
                  <a:srgbClr val="800000"/>
                </a:solidFill>
                <a:latin typeface="Courier New"/>
                <a:ea typeface="Courier New"/>
                <a:cs typeface="Courier New"/>
                <a:sym typeface="Courier New"/>
              </a:rPr>
              <a:t>k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.  </a:t>
            </a:r>
            <a:endParaRPr/>
          </a:p>
        </p:txBody>
      </p:sp>
      <p:sp>
        <p:nvSpPr>
          <p:cNvPr id="144" name="Google Shape;144;p5"/>
          <p:cNvSpPr txBox="1"/>
          <p:nvPr/>
        </p:nvSpPr>
        <p:spPr>
          <a:xfrm>
            <a:off x="1583104" y="2381250"/>
            <a:ext cx="452945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x:</a:t>
            </a:r>
            <a:endParaRPr/>
          </a:p>
        </p:txBody>
      </p:sp>
      <p:sp>
        <p:nvSpPr>
          <p:cNvPr id="145" name="Google Shape;145;p5"/>
          <p:cNvSpPr/>
          <p:nvPr/>
        </p:nvSpPr>
        <p:spPr>
          <a:xfrm>
            <a:off x="2203556" y="5360670"/>
            <a:ext cx="3675459" cy="400050"/>
          </a:xfrm>
          <a:prstGeom prst="rect">
            <a:avLst/>
          </a:prstGeom>
          <a:solidFill>
            <a:srgbClr val="F7DDD3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6" name="Google Shape;146;p5"/>
          <p:cNvSpPr/>
          <p:nvPr/>
        </p:nvSpPr>
        <p:spPr>
          <a:xfrm>
            <a:off x="5879015" y="5360670"/>
            <a:ext cx="3360420" cy="400050"/>
          </a:xfrm>
          <a:prstGeom prst="rect">
            <a:avLst/>
          </a:prstGeom>
          <a:solidFill>
            <a:srgbClr val="CCFFCC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/>
          </a:p>
        </p:txBody>
      </p:sp>
      <p:sp>
        <p:nvSpPr>
          <p:cNvPr id="147" name="Google Shape;147;p5"/>
          <p:cNvSpPr txBox="1"/>
          <p:nvPr/>
        </p:nvSpPr>
        <p:spPr>
          <a:xfrm>
            <a:off x="2185987" y="4932284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0</a:t>
            </a:r>
            <a:endParaRPr/>
          </a:p>
        </p:txBody>
      </p:sp>
      <p:sp>
        <p:nvSpPr>
          <p:cNvPr id="148" name="Google Shape;148;p5"/>
          <p:cNvSpPr txBox="1"/>
          <p:nvPr/>
        </p:nvSpPr>
        <p:spPr>
          <a:xfrm>
            <a:off x="6062402" y="4880610"/>
            <a:ext cx="369588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</a:t>
            </a:r>
            <a:endParaRPr/>
          </a:p>
        </p:txBody>
      </p:sp>
      <p:sp>
        <p:nvSpPr>
          <p:cNvPr id="149" name="Google Shape;149;p5"/>
          <p:cNvSpPr txBox="1"/>
          <p:nvPr/>
        </p:nvSpPr>
        <p:spPr>
          <a:xfrm>
            <a:off x="8401051" y="4880610"/>
            <a:ext cx="1807101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size-1</a:t>
            </a:r>
            <a:endParaRPr/>
          </a:p>
        </p:txBody>
      </p:sp>
      <p:sp>
        <p:nvSpPr>
          <p:cNvPr id="150" name="Google Shape;150;p5"/>
          <p:cNvSpPr txBox="1"/>
          <p:nvPr/>
        </p:nvSpPr>
        <p:spPr>
          <a:xfrm>
            <a:off x="7265929" y="4880610"/>
            <a:ext cx="1807101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mval</a:t>
            </a:r>
            <a:endParaRPr/>
          </a:p>
        </p:txBody>
      </p:sp>
      <p:cxnSp>
        <p:nvCxnSpPr>
          <p:cNvPr id="151" name="Google Shape;151;p5"/>
          <p:cNvCxnSpPr/>
          <p:nvPr/>
        </p:nvCxnSpPr>
        <p:spPr>
          <a:xfrm>
            <a:off x="6480268" y="5364004"/>
            <a:ext cx="0" cy="403384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2" name="Google Shape;152;p5"/>
          <p:cNvCxnSpPr/>
          <p:nvPr/>
        </p:nvCxnSpPr>
        <p:spPr>
          <a:xfrm>
            <a:off x="7455932" y="5360670"/>
            <a:ext cx="0" cy="40005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3" name="Google Shape;153;p5"/>
          <p:cNvCxnSpPr/>
          <p:nvPr/>
        </p:nvCxnSpPr>
        <p:spPr>
          <a:xfrm>
            <a:off x="7875984" y="5360670"/>
            <a:ext cx="0" cy="40005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5"/>
          <p:cNvCxnSpPr/>
          <p:nvPr/>
        </p:nvCxnSpPr>
        <p:spPr>
          <a:xfrm>
            <a:off x="6249194" y="5612374"/>
            <a:ext cx="0" cy="556736"/>
          </a:xfrm>
          <a:prstGeom prst="straightConnector1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5" name="Google Shape;155;p5"/>
          <p:cNvCxnSpPr/>
          <p:nvPr/>
        </p:nvCxnSpPr>
        <p:spPr>
          <a:xfrm>
            <a:off x="7665958" y="5600700"/>
            <a:ext cx="0" cy="560070"/>
          </a:xfrm>
          <a:prstGeom prst="straightConnector1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6" name="Google Shape;156;p5"/>
          <p:cNvSpPr txBox="1"/>
          <p:nvPr/>
        </p:nvSpPr>
        <p:spPr>
          <a:xfrm>
            <a:off x="6300787" y="6080760"/>
            <a:ext cx="1575197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swap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63" name="Google Shape;163;p6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64" name="Google Shape;164;p6"/>
          <p:cNvSpPr txBox="1">
            <a:spLocks noGrp="1"/>
          </p:cNvSpPr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Subproblem </a:t>
            </a:r>
            <a:endParaRPr/>
          </a:p>
        </p:txBody>
      </p:sp>
      <p:sp>
        <p:nvSpPr>
          <p:cNvPr id="165" name="Google Shape;165;p6"/>
          <p:cNvSpPr txBox="1">
            <a:spLocks noGrp="1"/>
          </p:cNvSpPr>
          <p:nvPr>
            <p:ph type="body" idx="1"/>
          </p:nvPr>
        </p:nvSpPr>
        <p:spPr>
          <a:xfrm>
            <a:off x="1195387" y="1463516"/>
            <a:ext cx="8686800" cy="4956334"/>
          </a:xfrm>
          <a:prstGeom prst="rect">
            <a:avLst/>
          </a:prstGeom>
          <a:solidFill>
            <a:srgbClr val="F7DDD3"/>
          </a:solidFill>
          <a:ln w="317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/*  Find index of smallest element in x[k...size-1] */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int min_loc (int x[ ], int k, int size)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{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int j, pos;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pos = k;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for (j=k+1; j&lt;size; j++)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      if (x[j] &lt; x[pos])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            pos = j;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return pos;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-US" sz="2400"/>
              <a:t>	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72" name="Google Shape;172;p7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73" name="Google Shape;173;p7"/>
          <p:cNvSpPr txBox="1">
            <a:spLocks noGrp="1"/>
          </p:cNvSpPr>
          <p:nvPr>
            <p:ph type="title"/>
          </p:nvPr>
        </p:nvSpPr>
        <p:spPr>
          <a:xfrm>
            <a:off x="585787" y="247650"/>
            <a:ext cx="10711339" cy="740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Selection Sort Function</a:t>
            </a:r>
            <a:endParaRPr/>
          </a:p>
        </p:txBody>
      </p:sp>
      <p:sp>
        <p:nvSpPr>
          <p:cNvPr id="174" name="Google Shape;174;p7"/>
          <p:cNvSpPr txBox="1">
            <a:spLocks noGrp="1"/>
          </p:cNvSpPr>
          <p:nvPr>
            <p:ph type="body" idx="1"/>
          </p:nvPr>
        </p:nvSpPr>
        <p:spPr>
          <a:xfrm>
            <a:off x="1347787" y="1314450"/>
            <a:ext cx="7717868" cy="5334000"/>
          </a:xfrm>
          <a:prstGeom prst="rect">
            <a:avLst/>
          </a:prstGeom>
          <a:solidFill>
            <a:srgbClr val="F7DDD3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ts val="2000"/>
              <a:buFont typeface="Courier New"/>
              <a:buNone/>
            </a:pPr>
            <a:r>
              <a:rPr lang="en-US" sz="2000">
                <a:solidFill>
                  <a:srgbClr val="0000CC"/>
                </a:solidFill>
                <a:latin typeface="Courier New"/>
                <a:ea typeface="Courier New"/>
                <a:cs typeface="Courier New"/>
                <a:sym typeface="Courier New"/>
              </a:rPr>
              <a:t>/* Sort x[0..size-1] in non-decreasing order */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int sel_sort (int x[], int size) {  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int k, m, temp;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for (k = 0; k &lt; size-1; k++) {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m = min_loc (x, k, size);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	</a:t>
            </a:r>
            <a:r>
              <a:rPr lang="en-US" sz="2000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/* Swap x[k], x[m]*/</a:t>
            </a:r>
            <a:endParaRPr sz="200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temp = x[k];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x[k] = x[m]; 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   x[m] = temp;  </a:t>
            </a:r>
            <a:endParaRPr sz="2000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/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r>
              <a:rPr lang="en-US" sz="200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81" name="Google Shape;181;p8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82" name="Google Shape;182;p8"/>
          <p:cNvSpPr txBox="1">
            <a:spLocks noGrp="1"/>
          </p:cNvSpPr>
          <p:nvPr>
            <p:ph type="title"/>
          </p:nvPr>
        </p:nvSpPr>
        <p:spPr>
          <a:xfrm>
            <a:off x="525065" y="29370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Example</a:t>
            </a:r>
            <a:endParaRPr/>
          </a:p>
        </p:txBody>
      </p:sp>
      <p:grpSp>
        <p:nvGrpSpPr>
          <p:cNvPr id="183" name="Google Shape;183;p8"/>
          <p:cNvGrpSpPr/>
          <p:nvPr/>
        </p:nvGrpSpPr>
        <p:grpSpPr>
          <a:xfrm>
            <a:off x="503189" y="3235405"/>
            <a:ext cx="5692586" cy="525065"/>
            <a:chOff x="230" y="1941"/>
            <a:chExt cx="2602" cy="315"/>
          </a:xfrm>
        </p:grpSpPr>
        <p:sp>
          <p:nvSpPr>
            <p:cNvPr id="184" name="Google Shape;184;p8"/>
            <p:cNvSpPr/>
            <p:nvPr/>
          </p:nvSpPr>
          <p:spPr>
            <a:xfrm>
              <a:off x="528" y="196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185" name="Google Shape;185;p8"/>
            <p:cNvSpPr/>
            <p:nvPr/>
          </p:nvSpPr>
          <p:spPr>
            <a:xfrm>
              <a:off x="816" y="1968"/>
              <a:ext cx="288" cy="2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186" name="Google Shape;186;p8"/>
            <p:cNvSpPr/>
            <p:nvPr/>
          </p:nvSpPr>
          <p:spPr>
            <a:xfrm>
              <a:off x="1104" y="1968"/>
              <a:ext cx="288" cy="288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187" name="Google Shape;187;p8"/>
            <p:cNvSpPr/>
            <p:nvPr/>
          </p:nvSpPr>
          <p:spPr>
            <a:xfrm>
              <a:off x="1392" y="196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1680" y="196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189" name="Google Shape;189;p8"/>
            <p:cNvSpPr/>
            <p:nvPr/>
          </p:nvSpPr>
          <p:spPr>
            <a:xfrm>
              <a:off x="1968" y="196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2256" y="196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2544" y="196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192" name="Google Shape;192;p8"/>
            <p:cNvSpPr txBox="1"/>
            <p:nvPr/>
          </p:nvSpPr>
          <p:spPr>
            <a:xfrm>
              <a:off x="230" y="1941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sp>
        <p:nvSpPr>
          <p:cNvPr id="193" name="Google Shape;193;p8"/>
          <p:cNvSpPr/>
          <p:nvPr/>
        </p:nvSpPr>
        <p:spPr>
          <a:xfrm>
            <a:off x="1155144" y="2480310"/>
            <a:ext cx="630079" cy="48006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3</a:t>
            </a:r>
            <a:endParaRPr/>
          </a:p>
        </p:txBody>
      </p:sp>
      <p:sp>
        <p:nvSpPr>
          <p:cNvPr id="194" name="Google Shape;194;p8"/>
          <p:cNvSpPr/>
          <p:nvPr/>
        </p:nvSpPr>
        <p:spPr>
          <a:xfrm>
            <a:off x="1785223" y="2480310"/>
            <a:ext cx="630079" cy="48006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12</a:t>
            </a:r>
            <a:endParaRPr/>
          </a:p>
        </p:txBody>
      </p:sp>
      <p:sp>
        <p:nvSpPr>
          <p:cNvPr id="195" name="Google Shape;195;p8"/>
          <p:cNvSpPr/>
          <p:nvPr/>
        </p:nvSpPr>
        <p:spPr>
          <a:xfrm>
            <a:off x="2415302" y="2480310"/>
            <a:ext cx="630079" cy="48006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-5</a:t>
            </a:r>
            <a:endParaRPr/>
          </a:p>
        </p:txBody>
      </p:sp>
      <p:sp>
        <p:nvSpPr>
          <p:cNvPr id="196" name="Google Shape;196;p8"/>
          <p:cNvSpPr/>
          <p:nvPr/>
        </p:nvSpPr>
        <p:spPr>
          <a:xfrm>
            <a:off x="3045381" y="2480310"/>
            <a:ext cx="630079" cy="48006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6</a:t>
            </a:r>
            <a:endParaRPr/>
          </a:p>
        </p:txBody>
      </p:sp>
      <p:sp>
        <p:nvSpPr>
          <p:cNvPr id="197" name="Google Shape;197;p8"/>
          <p:cNvSpPr/>
          <p:nvPr/>
        </p:nvSpPr>
        <p:spPr>
          <a:xfrm>
            <a:off x="4305538" y="2480310"/>
            <a:ext cx="630079" cy="48006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21</a:t>
            </a:r>
            <a:endParaRPr/>
          </a:p>
        </p:txBody>
      </p:sp>
      <p:sp>
        <p:nvSpPr>
          <p:cNvPr id="198" name="Google Shape;198;p8"/>
          <p:cNvSpPr/>
          <p:nvPr/>
        </p:nvSpPr>
        <p:spPr>
          <a:xfrm>
            <a:off x="4935617" y="2480310"/>
            <a:ext cx="630079" cy="48006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-17</a:t>
            </a:r>
            <a:endParaRPr/>
          </a:p>
        </p:txBody>
      </p:sp>
      <p:sp>
        <p:nvSpPr>
          <p:cNvPr id="199" name="Google Shape;199;p8"/>
          <p:cNvSpPr/>
          <p:nvPr/>
        </p:nvSpPr>
        <p:spPr>
          <a:xfrm>
            <a:off x="5565696" y="2480310"/>
            <a:ext cx="630079" cy="48006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13150" tIns="56575" rIns="113150" bIns="56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45</a:t>
            </a:r>
            <a:endParaRPr/>
          </a:p>
        </p:txBody>
      </p:sp>
      <p:sp>
        <p:nvSpPr>
          <p:cNvPr id="200" name="Google Shape;200;p8"/>
          <p:cNvSpPr txBox="1"/>
          <p:nvPr/>
        </p:nvSpPr>
        <p:spPr>
          <a:xfrm>
            <a:off x="503189" y="2435305"/>
            <a:ext cx="425694" cy="483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50" tIns="56575" rIns="113150" bIns="565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x:</a:t>
            </a:r>
            <a:endParaRPr/>
          </a:p>
        </p:txBody>
      </p:sp>
      <p:grpSp>
        <p:nvGrpSpPr>
          <p:cNvPr id="201" name="Google Shape;201;p8"/>
          <p:cNvGrpSpPr/>
          <p:nvPr/>
        </p:nvGrpSpPr>
        <p:grpSpPr>
          <a:xfrm>
            <a:off x="503189" y="4035505"/>
            <a:ext cx="5692586" cy="525065"/>
            <a:chOff x="230" y="2421"/>
            <a:chExt cx="2602" cy="315"/>
          </a:xfrm>
        </p:grpSpPr>
        <p:sp>
          <p:nvSpPr>
            <p:cNvPr id="202" name="Google Shape;202;p8"/>
            <p:cNvSpPr/>
            <p:nvPr/>
          </p:nvSpPr>
          <p:spPr>
            <a:xfrm>
              <a:off x="528" y="244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816" y="244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1104" y="2448"/>
              <a:ext cx="288" cy="2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1392" y="244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1680" y="244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1968" y="244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2256" y="2448"/>
              <a:ext cx="288" cy="288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2544" y="2448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10" name="Google Shape;210;p8"/>
            <p:cNvSpPr txBox="1"/>
            <p:nvPr/>
          </p:nvSpPr>
          <p:spPr>
            <a:xfrm>
              <a:off x="230" y="2421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11" name="Google Shape;211;p8"/>
          <p:cNvGrpSpPr/>
          <p:nvPr/>
        </p:nvGrpSpPr>
        <p:grpSpPr>
          <a:xfrm>
            <a:off x="503189" y="4828938"/>
            <a:ext cx="5692586" cy="525065"/>
            <a:chOff x="326" y="2997"/>
            <a:chExt cx="2602" cy="315"/>
          </a:xfrm>
        </p:grpSpPr>
        <p:sp>
          <p:nvSpPr>
            <p:cNvPr id="212" name="Google Shape;212;p8"/>
            <p:cNvSpPr/>
            <p:nvPr/>
          </p:nvSpPr>
          <p:spPr>
            <a:xfrm>
              <a:off x="624" y="302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912" y="302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1200" y="302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1488" y="3024"/>
              <a:ext cx="288" cy="2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1776" y="302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2064" y="302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2352" y="302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2640" y="302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20" name="Google Shape;220;p8"/>
            <p:cNvSpPr txBox="1"/>
            <p:nvPr/>
          </p:nvSpPr>
          <p:spPr>
            <a:xfrm>
              <a:off x="326" y="2997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21" name="Google Shape;221;p8"/>
          <p:cNvGrpSpPr/>
          <p:nvPr/>
        </p:nvGrpSpPr>
        <p:grpSpPr>
          <a:xfrm>
            <a:off x="503189" y="5629038"/>
            <a:ext cx="5692586" cy="525065"/>
            <a:chOff x="326" y="3477"/>
            <a:chExt cx="2602" cy="315"/>
          </a:xfrm>
        </p:grpSpPr>
        <p:sp>
          <p:nvSpPr>
            <p:cNvPr id="222" name="Google Shape;222;p8"/>
            <p:cNvSpPr/>
            <p:nvPr/>
          </p:nvSpPr>
          <p:spPr>
            <a:xfrm>
              <a:off x="624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912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1200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1488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1776" y="3504"/>
              <a:ext cx="288" cy="2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2064" y="350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2352" y="3504"/>
              <a:ext cx="288" cy="288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2640" y="350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30" name="Google Shape;230;p8"/>
            <p:cNvSpPr txBox="1"/>
            <p:nvPr/>
          </p:nvSpPr>
          <p:spPr>
            <a:xfrm>
              <a:off x="326" y="3477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31" name="Google Shape;231;p8"/>
          <p:cNvGrpSpPr/>
          <p:nvPr/>
        </p:nvGrpSpPr>
        <p:grpSpPr>
          <a:xfrm>
            <a:off x="6620379" y="3246666"/>
            <a:ext cx="5692586" cy="525066"/>
            <a:chOff x="3014" y="1461"/>
            <a:chExt cx="2602" cy="315"/>
          </a:xfrm>
        </p:grpSpPr>
        <p:sp>
          <p:nvSpPr>
            <p:cNvPr id="232" name="Google Shape;232;p8"/>
            <p:cNvSpPr/>
            <p:nvPr/>
          </p:nvSpPr>
          <p:spPr>
            <a:xfrm>
              <a:off x="3312" y="148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33" name="Google Shape;233;p8"/>
            <p:cNvSpPr/>
            <p:nvPr/>
          </p:nvSpPr>
          <p:spPr>
            <a:xfrm>
              <a:off x="3600" y="148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3888" y="148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35" name="Google Shape;235;p8"/>
            <p:cNvSpPr/>
            <p:nvPr/>
          </p:nvSpPr>
          <p:spPr>
            <a:xfrm>
              <a:off x="4176" y="148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4464" y="148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4752" y="1488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5040" y="1488"/>
              <a:ext cx="288" cy="2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39" name="Google Shape;239;p8"/>
            <p:cNvSpPr/>
            <p:nvPr/>
          </p:nvSpPr>
          <p:spPr>
            <a:xfrm>
              <a:off x="5328" y="1488"/>
              <a:ext cx="288" cy="288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40" name="Google Shape;240;p8"/>
            <p:cNvSpPr txBox="1"/>
            <p:nvPr/>
          </p:nvSpPr>
          <p:spPr>
            <a:xfrm>
              <a:off x="3014" y="1461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41" name="Google Shape;241;p8"/>
          <p:cNvGrpSpPr/>
          <p:nvPr/>
        </p:nvGrpSpPr>
        <p:grpSpPr>
          <a:xfrm>
            <a:off x="6620377" y="2457839"/>
            <a:ext cx="5692586" cy="525066"/>
            <a:chOff x="326" y="3477"/>
            <a:chExt cx="2602" cy="315"/>
          </a:xfrm>
        </p:grpSpPr>
        <p:sp>
          <p:nvSpPr>
            <p:cNvPr id="242" name="Google Shape;242;p8"/>
            <p:cNvSpPr/>
            <p:nvPr/>
          </p:nvSpPr>
          <p:spPr>
            <a:xfrm>
              <a:off x="624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43" name="Google Shape;243;p8"/>
            <p:cNvSpPr/>
            <p:nvPr/>
          </p:nvSpPr>
          <p:spPr>
            <a:xfrm>
              <a:off x="912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44" name="Google Shape;244;p8"/>
            <p:cNvSpPr/>
            <p:nvPr/>
          </p:nvSpPr>
          <p:spPr>
            <a:xfrm>
              <a:off x="1200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45" name="Google Shape;245;p8"/>
            <p:cNvSpPr/>
            <p:nvPr/>
          </p:nvSpPr>
          <p:spPr>
            <a:xfrm>
              <a:off x="1488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1776" y="3504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2064" y="3504"/>
              <a:ext cx="288" cy="2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48" name="Google Shape;248;p8"/>
            <p:cNvSpPr/>
            <p:nvPr/>
          </p:nvSpPr>
          <p:spPr>
            <a:xfrm>
              <a:off x="2352" y="350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2640" y="3504"/>
              <a:ext cx="288" cy="288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50" name="Google Shape;250;p8"/>
            <p:cNvSpPr txBox="1"/>
            <p:nvPr/>
          </p:nvSpPr>
          <p:spPr>
            <a:xfrm>
              <a:off x="326" y="3477"/>
              <a:ext cx="175" cy="2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grpSp>
        <p:nvGrpSpPr>
          <p:cNvPr id="251" name="Google Shape;251;p8"/>
          <p:cNvGrpSpPr/>
          <p:nvPr/>
        </p:nvGrpSpPr>
        <p:grpSpPr>
          <a:xfrm>
            <a:off x="6620375" y="4828950"/>
            <a:ext cx="5666150" cy="545052"/>
            <a:chOff x="3062" y="1989"/>
            <a:chExt cx="2602" cy="327"/>
          </a:xfrm>
        </p:grpSpPr>
        <p:sp>
          <p:nvSpPr>
            <p:cNvPr id="252" name="Google Shape;252;p8"/>
            <p:cNvSpPr/>
            <p:nvPr/>
          </p:nvSpPr>
          <p:spPr>
            <a:xfrm>
              <a:off x="3360" y="2016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3648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54" name="Google Shape;254;p8"/>
            <p:cNvSpPr/>
            <p:nvPr/>
          </p:nvSpPr>
          <p:spPr>
            <a:xfrm>
              <a:off x="3936" y="2016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4224" y="2016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4512" y="2016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12</a:t>
              </a:r>
              <a:endParaRPr/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5088" y="2016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58" name="Google Shape;258;p8"/>
            <p:cNvSpPr/>
            <p:nvPr/>
          </p:nvSpPr>
          <p:spPr>
            <a:xfrm>
              <a:off x="5376" y="2016"/>
              <a:ext cx="288" cy="288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59" name="Google Shape;259;p8"/>
            <p:cNvSpPr txBox="1"/>
            <p:nvPr/>
          </p:nvSpPr>
          <p:spPr>
            <a:xfrm>
              <a:off x="3062" y="198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  <p:sp>
        <p:nvSpPr>
          <p:cNvPr id="260" name="Google Shape;260;p8"/>
          <p:cNvSpPr/>
          <p:nvPr/>
        </p:nvSpPr>
        <p:spPr>
          <a:xfrm>
            <a:off x="3675510" y="2480386"/>
            <a:ext cx="630000" cy="480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142</a:t>
            </a:r>
            <a:endParaRPr/>
          </a:p>
        </p:txBody>
      </p:sp>
      <p:sp>
        <p:nvSpPr>
          <p:cNvPr id="261" name="Google Shape;261;p8"/>
          <p:cNvSpPr/>
          <p:nvPr/>
        </p:nvSpPr>
        <p:spPr>
          <a:xfrm>
            <a:off x="10411729" y="4874008"/>
            <a:ext cx="630000" cy="480000"/>
          </a:xfrm>
          <a:prstGeom prst="rect">
            <a:avLst/>
          </a:prstGeom>
          <a:solidFill>
            <a:srgbClr val="9AD3DE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21</a:t>
            </a:r>
            <a:endParaRPr/>
          </a:p>
        </p:txBody>
      </p:sp>
      <p:sp>
        <p:nvSpPr>
          <p:cNvPr id="262" name="Google Shape;262;p8"/>
          <p:cNvSpPr/>
          <p:nvPr/>
        </p:nvSpPr>
        <p:spPr>
          <a:xfrm>
            <a:off x="9781650" y="4081050"/>
            <a:ext cx="630000" cy="483600"/>
          </a:xfrm>
          <a:prstGeom prst="rect">
            <a:avLst/>
          </a:prstGeom>
          <a:solidFill>
            <a:srgbClr val="9AD3DE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12</a:t>
            </a:r>
            <a:endParaRPr/>
          </a:p>
        </p:txBody>
      </p:sp>
      <p:grpSp>
        <p:nvGrpSpPr>
          <p:cNvPr id="263" name="Google Shape;263;p8"/>
          <p:cNvGrpSpPr/>
          <p:nvPr/>
        </p:nvGrpSpPr>
        <p:grpSpPr>
          <a:xfrm>
            <a:off x="6620375" y="4027800"/>
            <a:ext cx="5666150" cy="545075"/>
            <a:chOff x="3062" y="1989"/>
            <a:chExt cx="2614" cy="327"/>
          </a:xfrm>
        </p:grpSpPr>
        <p:sp>
          <p:nvSpPr>
            <p:cNvPr id="264" name="Google Shape;264;p8"/>
            <p:cNvSpPr/>
            <p:nvPr/>
          </p:nvSpPr>
          <p:spPr>
            <a:xfrm>
              <a:off x="3360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-17</a:t>
              </a:r>
              <a:endParaRPr/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3648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-5</a:t>
              </a:r>
              <a:endParaRPr/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3936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3</a:t>
              </a:r>
              <a:endParaRPr/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4224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6</a:t>
              </a:r>
              <a:endParaRPr/>
            </a:p>
          </p:txBody>
        </p:sp>
        <p:sp>
          <p:nvSpPr>
            <p:cNvPr id="268" name="Google Shape;268;p8"/>
            <p:cNvSpPr/>
            <p:nvPr/>
          </p:nvSpPr>
          <p:spPr>
            <a:xfrm>
              <a:off x="4800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21</a:t>
              </a:r>
              <a:endParaRPr/>
            </a:p>
          </p:txBody>
        </p:sp>
        <p:sp>
          <p:nvSpPr>
            <p:cNvPr id="269" name="Google Shape;269;p8"/>
            <p:cNvSpPr/>
            <p:nvPr/>
          </p:nvSpPr>
          <p:spPr>
            <a:xfrm>
              <a:off x="5088" y="2016"/>
              <a:ext cx="300" cy="300"/>
            </a:xfrm>
            <a:prstGeom prst="rect">
              <a:avLst/>
            </a:prstGeom>
            <a:solidFill>
              <a:srgbClr val="9AD3DE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45</a:t>
              </a:r>
              <a:endParaRPr/>
            </a:p>
          </p:txBody>
        </p:sp>
        <p:sp>
          <p:nvSpPr>
            <p:cNvPr id="270" name="Google Shape;270;p8"/>
            <p:cNvSpPr/>
            <p:nvPr/>
          </p:nvSpPr>
          <p:spPr>
            <a:xfrm>
              <a:off x="5376" y="2016"/>
              <a:ext cx="300" cy="3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142</a:t>
              </a:r>
              <a:endParaRPr/>
            </a:p>
          </p:txBody>
        </p:sp>
        <p:sp>
          <p:nvSpPr>
            <p:cNvPr id="271" name="Google Shape;271;p8"/>
            <p:cNvSpPr txBox="1"/>
            <p:nvPr/>
          </p:nvSpPr>
          <p:spPr>
            <a:xfrm>
              <a:off x="3062" y="1989"/>
              <a:ext cx="300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x:</a:t>
              </a: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9"/>
          <p:cNvSpPr txBox="1">
            <a:spLocks noGrp="1"/>
          </p:cNvSpPr>
          <p:nvPr>
            <p:ph type="ftr" idx="11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278" name="Google Shape;278;p9"/>
          <p:cNvSpPr txBox="1">
            <a:spLocks noGrp="1"/>
          </p:cNvSpPr>
          <p:nvPr>
            <p:ph type="sldNum" idx="12"/>
          </p:nvPr>
        </p:nvSpPr>
        <p:spPr>
          <a:xfrm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2850" tIns="51425" rIns="102850" bIns="5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79" name="Google Shape;279;p9"/>
          <p:cNvSpPr/>
          <p:nvPr/>
        </p:nvSpPr>
        <p:spPr>
          <a:xfrm>
            <a:off x="738187" y="1847850"/>
            <a:ext cx="11353800" cy="2362200"/>
          </a:xfrm>
          <a:prstGeom prst="rect">
            <a:avLst/>
          </a:prstGeom>
          <a:solidFill>
            <a:srgbClr val="681316"/>
          </a:solidFill>
          <a:ln w="2857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Bubble Sort</a:t>
            </a:r>
            <a:endParaRPr sz="3600" b="1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909</Words>
  <Application>Microsoft Office PowerPoint</Application>
  <PresentationFormat>Custom</PresentationFormat>
  <Paragraphs>224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Narrow</vt:lpstr>
      <vt:lpstr>Arial Black</vt:lpstr>
      <vt:lpstr>Arial</vt:lpstr>
      <vt:lpstr>Calibri</vt:lpstr>
      <vt:lpstr>Courier New</vt:lpstr>
      <vt:lpstr>Essential</vt:lpstr>
      <vt:lpstr>Sorting</vt:lpstr>
      <vt:lpstr>The Basic Problem</vt:lpstr>
      <vt:lpstr>Example</vt:lpstr>
      <vt:lpstr>PowerPoint Presentation</vt:lpstr>
      <vt:lpstr>SELECTION SORT: The idea</vt:lpstr>
      <vt:lpstr>Subproblem </vt:lpstr>
      <vt:lpstr>Selection Sort Function</vt:lpstr>
      <vt:lpstr>Example</vt:lpstr>
      <vt:lpstr>PowerPoint Presentation</vt:lpstr>
      <vt:lpstr>BUBBLE SORT: The idea</vt:lpstr>
      <vt:lpstr>Bubble Sort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Sorting</dc:title>
  <dc:creator>pallab</dc:creator>
  <cp:lastModifiedBy>rschakraborty</cp:lastModifiedBy>
  <cp:revision>1</cp:revision>
  <dcterms:created xsi:type="dcterms:W3CDTF">2006-08-16T00:00:00Z</dcterms:created>
  <dcterms:modified xsi:type="dcterms:W3CDTF">2023-10-26T16:11:01Z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