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4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</p:sldIdLst>
  <p:sldSz cx="12601575" cy="7200900"/>
  <p:notesSz cx="6858000" cy="9144000"/>
  <p:embeddedFontLst>
    <p:embeddedFont>
      <p:font typeface="Arial Black" panose="020B0604020202020204" pitchFamily="34" charset="0"/>
      <p:regular r:id="rId43"/>
      <p:bold r:id="rId44"/>
    </p:embeddedFont>
    <p:embeddedFont>
      <p:font typeface="Arial Narrow" panose="020B0604020202020204" pitchFamily="34" charset="0"/>
      <p:regular r:id="rId45"/>
      <p:bold r:id="rId46"/>
      <p:italic r:id="rId47"/>
      <p:boldItalic r:id="rId48"/>
    </p:embeddedFont>
    <p:embeddedFont>
      <p:font typeface="Calibri" panose="020F0502020204030204" pitchFamily="34" charset="0"/>
      <p:regular r:id="rId49"/>
      <p:bold r:id="rId50"/>
      <p:italic r:id="rId51"/>
      <p:boldItalic r:id="rId52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3969">
          <p15:clr>
            <a:srgbClr val="A4A3A4"/>
          </p15:clr>
        </p15:guide>
      </p15:sldGuideLst>
    </p:ext>
    <p:ext uri="http://customooxmlschemas.google.com/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53" roundtripDataSignature="AMtx7mibCXo5rlqnhiAFjyJq6QygiK4of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0"/>
    <p:restoredTop sz="94697"/>
  </p:normalViewPr>
  <p:slideViewPr>
    <p:cSldViewPr snapToGrid="0">
      <p:cViewPr varScale="1">
        <p:scale>
          <a:sx n="103" d="100"/>
          <a:sy n="103" d="100"/>
        </p:scale>
        <p:origin x="760" y="168"/>
      </p:cViewPr>
      <p:guideLst>
        <p:guide orient="horz" pos="2268"/>
        <p:guide pos="396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notesMaster" Target="notesMasters/notesMaster1.xml"/><Relationship Id="rId47" Type="http://schemas.openxmlformats.org/officeDocument/2006/relationships/font" Target="fonts/font5.fntdata"/><Relationship Id="rId50" Type="http://schemas.openxmlformats.org/officeDocument/2006/relationships/font" Target="fonts/font8.fntdata"/><Relationship Id="rId55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font" Target="fonts/font3.fntdata"/><Relationship Id="rId53" Type="http://customschemas.google.com/relationships/presentationmetadata" Target="metadata"/><Relationship Id="rId5" Type="http://schemas.openxmlformats.org/officeDocument/2006/relationships/slide" Target="slides/slide4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font" Target="fonts/font1.fntdata"/><Relationship Id="rId48" Type="http://schemas.openxmlformats.org/officeDocument/2006/relationships/font" Target="fonts/font6.fntdata"/><Relationship Id="rId56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font" Target="fonts/font9.fntdata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font" Target="fonts/font4.fntdata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font" Target="fonts/font7.fntdata"/><Relationship Id="rId57" Type="http://schemas.openxmlformats.org/officeDocument/2006/relationships/tableStyles" Target="tableStyles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font" Target="fonts/font2.fntdata"/><Relationship Id="rId52" Type="http://schemas.openxmlformats.org/officeDocument/2006/relationships/font" Target="fonts/font10.fntdata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97" name="Google Shape;97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p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203" name="Google Shape;203;p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6" name="Google Shape;216;p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217" name="Google Shape;217;p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p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226" name="Google Shape;226;p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p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234" name="Google Shape;234;p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Google Shape;241;p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242" name="Google Shape;242;p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p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253" name="Google Shape;253;p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" name="Google Shape;259;p1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260" name="Google Shape;260;p16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p1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268" name="Google Shape;268;p17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9" name="Google Shape;279;p1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280" name="Google Shape;280;p18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" name="Google Shape;289;p1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290" name="Google Shape;290;p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105" name="Google Shape;10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" name="Google Shape;296;p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297" name="Google Shape;297;p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1" name="Google Shape;311;p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312" name="Google Shape;312;p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p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329" name="Google Shape;329;p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341" name="Google Shape;341;p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p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348" name="Google Shape;348;p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6" name="Google Shape;356;p2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357" name="Google Shape;357;p25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p2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366" name="Google Shape;366;p26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p2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376" name="Google Shape;376;p27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p2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383" name="Google Shape;383;p28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" name="Google Shape;389;p2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390" name="Google Shape;390;p29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111" name="Google Shape;111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6" name="Google Shape;396;p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397" name="Google Shape;397;p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" name="Google Shape;407;p3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408" name="Google Shape;408;p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6" name="Google Shape;416;p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417" name="Google Shape;417;p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" name="Google Shape;329;p4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0" name="Google Shape;330;p42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6" name="Google Shape;336;p4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7" name="Google Shape;337;p43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Google Shape;343;p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4" name="Google Shape;344;p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Google Shape;352;p4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53" name="Google Shape;353;p45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1" name="Google Shape;361;p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62" name="Google Shape;362;p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" name="Google Shape;368;p4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69" name="Google Shape;369;p47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p4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8" name="Google Shape;378;p48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136" name="Google Shape;136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6" name="Google Shape;386;p2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387" name="Google Shape;387;p29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p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143" name="Google Shape;143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5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159" name="Google Shape;159;p52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176" name="Google Shape;176;p7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Google Shape;186;p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187" name="Google Shape;187;p8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Google Shape;194;p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195" name="Google Shape;195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Title Slide" type="title">
  <p:cSld name="TITLE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41"/>
          <p:cNvSpPr txBox="1">
            <a:spLocks noGrp="1"/>
          </p:cNvSpPr>
          <p:nvPr>
            <p:ph type="ftr" idx="11"/>
          </p:nvPr>
        </p:nvSpPr>
        <p:spPr>
          <a:xfrm>
            <a:off x="0" y="6800850"/>
            <a:ext cx="6757987" cy="400050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41"/>
          <p:cNvSpPr/>
          <p:nvPr/>
        </p:nvSpPr>
        <p:spPr>
          <a:xfrm>
            <a:off x="-1" y="5088636"/>
            <a:ext cx="1334542" cy="2112264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" name="Google Shape;22;p41"/>
          <p:cNvSpPr txBox="1">
            <a:spLocks noGrp="1"/>
          </p:cNvSpPr>
          <p:nvPr>
            <p:ph type="ctrTitle"/>
          </p:nvPr>
        </p:nvSpPr>
        <p:spPr>
          <a:xfrm>
            <a:off x="1728787" y="880110"/>
            <a:ext cx="10347723" cy="12001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Arial Narrow"/>
              <a:buNone/>
              <a:defRPr sz="4500">
                <a:solidFill>
                  <a:schemeClr val="dk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41"/>
          <p:cNvSpPr txBox="1">
            <a:spLocks noGrp="1"/>
          </p:cNvSpPr>
          <p:nvPr>
            <p:ph type="subTitle" idx="1"/>
          </p:nvPr>
        </p:nvSpPr>
        <p:spPr>
          <a:xfrm>
            <a:off x="1728787" y="2080260"/>
            <a:ext cx="8562499" cy="7200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lvl="0" algn="l">
              <a:lnSpc>
                <a:spcPct val="100000"/>
              </a:lnSpc>
              <a:spcBef>
                <a:spcPts val="540"/>
              </a:spcBef>
              <a:spcAft>
                <a:spcPts val="0"/>
              </a:spcAft>
              <a:buClr>
                <a:schemeClr val="dk2"/>
              </a:buClr>
              <a:buSzPts val="2700"/>
              <a:buNone/>
              <a:defRPr sz="2700" b="1" cap="none">
                <a:solidFill>
                  <a:schemeClr val="dk2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lvl="1" algn="ctr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2pPr>
            <a:lvl3pPr lvl="2" algn="ctr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3pPr>
            <a:lvl4pPr lvl="3" algn="ctr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4pPr>
            <a:lvl5pPr lvl="4" algn="ctr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5pPr>
            <a:lvl6pPr lvl="5" algn="ctr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6pPr>
            <a:lvl7pPr lvl="6" algn="ctr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7pPr>
            <a:lvl8pPr lvl="7" algn="ctr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8pPr>
            <a:lvl9pPr lvl="8" algn="ctr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4" name="Google Shape;24;p41"/>
          <p:cNvSpPr txBox="1">
            <a:spLocks noGrp="1"/>
          </p:cNvSpPr>
          <p:nvPr>
            <p:ph type="dt" idx="10"/>
          </p:nvPr>
        </p:nvSpPr>
        <p:spPr>
          <a:xfrm>
            <a:off x="9954577" y="6800850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41"/>
          <p:cNvSpPr/>
          <p:nvPr/>
        </p:nvSpPr>
        <p:spPr>
          <a:xfrm>
            <a:off x="12404674" y="5088636"/>
            <a:ext cx="196901" cy="2112264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" name="Google Shape;26;p41"/>
          <p:cNvSpPr/>
          <p:nvPr/>
        </p:nvSpPr>
        <p:spPr>
          <a:xfrm>
            <a:off x="12404674" y="0"/>
            <a:ext cx="196901" cy="56007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" name="Google Shape;27;p41"/>
          <p:cNvSpPr txBox="1">
            <a:spLocks noGrp="1"/>
          </p:cNvSpPr>
          <p:nvPr>
            <p:ph type="sldNum" idx="12"/>
          </p:nvPr>
        </p:nvSpPr>
        <p:spPr>
          <a:xfrm rot="-5400000">
            <a:off x="11825287" y="6610350"/>
            <a:ext cx="609600" cy="381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pic>
        <p:nvPicPr>
          <p:cNvPr id="28" name="Google Shape;28;p41" descr="iitlogo"/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105875" y="6062489"/>
            <a:ext cx="1089512" cy="1043161"/>
          </a:xfrm>
          <a:prstGeom prst="rect">
            <a:avLst/>
          </a:prstGeom>
          <a:noFill/>
          <a:ln>
            <a:noFill/>
          </a:ln>
        </p:spPr>
      </p:pic>
      <p:sp>
        <p:nvSpPr>
          <p:cNvPr id="29" name="Google Shape;29;p41"/>
          <p:cNvSpPr/>
          <p:nvPr/>
        </p:nvSpPr>
        <p:spPr>
          <a:xfrm>
            <a:off x="-1" y="0"/>
            <a:ext cx="1334542" cy="56007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50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5" name="Google Shape;85;p50"/>
          <p:cNvSpPr txBox="1">
            <a:spLocks noGrp="1"/>
          </p:cNvSpPr>
          <p:nvPr>
            <p:ph type="body" idx="1"/>
          </p:nvPr>
        </p:nvSpPr>
        <p:spPr>
          <a:xfrm rot="5400000">
            <a:off x="3749635" y="-1999415"/>
            <a:ext cx="5312331" cy="115514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marL="914400" lvl="1" indent="-34290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  <a:defRPr/>
            </a:lvl2pPr>
            <a:lvl3pPr marL="1371600" lvl="2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3pPr>
            <a:lvl4pPr marL="1828800" lvl="3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4pPr>
            <a:lvl5pPr marL="2286000" lvl="4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5pPr>
            <a:lvl6pPr marL="2743200" lvl="5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6pPr>
            <a:lvl7pPr marL="3200400" lvl="6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7pPr>
            <a:lvl8pPr marL="3657600" lvl="7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8pPr>
            <a:lvl9pPr marL="4114800" lvl="8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6" name="Google Shape;86;p50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7" name="Google Shape;87;p50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8" name="Google Shape;88;p50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51"/>
          <p:cNvSpPr txBox="1">
            <a:spLocks noGrp="1"/>
          </p:cNvSpPr>
          <p:nvPr>
            <p:ph type="title"/>
          </p:nvPr>
        </p:nvSpPr>
        <p:spPr>
          <a:xfrm rot="5400000">
            <a:off x="7481769" y="1942745"/>
            <a:ext cx="6144101" cy="283535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1" name="Google Shape;91;p51"/>
          <p:cNvSpPr txBox="1">
            <a:spLocks noGrp="1"/>
          </p:cNvSpPr>
          <p:nvPr>
            <p:ph type="body" idx="1"/>
          </p:nvPr>
        </p:nvSpPr>
        <p:spPr>
          <a:xfrm rot="5400000">
            <a:off x="1706047" y="-787596"/>
            <a:ext cx="6144101" cy="82960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marL="914400" lvl="1" indent="-34290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  <a:defRPr/>
            </a:lvl2pPr>
            <a:lvl3pPr marL="1371600" lvl="2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3pPr>
            <a:lvl4pPr marL="1828800" lvl="3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4pPr>
            <a:lvl5pPr marL="2286000" lvl="4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5pPr>
            <a:lvl6pPr marL="2743200" lvl="5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6pPr>
            <a:lvl7pPr marL="3200400" lvl="6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7pPr>
            <a:lvl8pPr marL="3657600" lvl="7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8pPr>
            <a:lvl9pPr marL="4114800" lvl="8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92" name="Google Shape;92;p51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3" name="Google Shape;93;p51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4" name="Google Shape;94;p51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42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42"/>
          <p:cNvSpPr txBox="1">
            <a:spLocks noGrp="1"/>
          </p:cNvSpPr>
          <p:nvPr>
            <p:ph type="body" idx="1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marL="914400" lvl="1" indent="-34290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  <a:defRPr/>
            </a:lvl2pPr>
            <a:lvl3pPr marL="1371600" lvl="2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3pPr>
            <a:lvl4pPr marL="1828800" lvl="3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4pPr>
            <a:lvl5pPr marL="2286000" lvl="4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5pPr>
            <a:lvl6pPr marL="2743200" lvl="5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6pPr>
            <a:lvl7pPr marL="3200400" lvl="6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7pPr>
            <a:lvl8pPr marL="3657600" lvl="7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8pPr>
            <a:lvl9pPr marL="4114800" lvl="8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42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42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42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43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43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43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0" name="Google Shape;40;p43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44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44"/>
          <p:cNvSpPr txBox="1">
            <a:spLocks noGrp="1"/>
          </p:cNvSpPr>
          <p:nvPr>
            <p:ph type="body" idx="1"/>
          </p:nvPr>
        </p:nvSpPr>
        <p:spPr>
          <a:xfrm>
            <a:off x="2247281" y="1653542"/>
            <a:ext cx="4536567" cy="47522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  <a:defRPr sz="3200"/>
            </a:lvl1pPr>
            <a:lvl2pPr marL="914400" lvl="1" indent="-40005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2700"/>
              <a:buChar char="•"/>
              <a:defRPr sz="2700"/>
            </a:lvl2pPr>
            <a:lvl3pPr marL="1371600" lvl="2" indent="-374650" algn="l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3pPr>
            <a:lvl4pPr marL="1828800" lvl="3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4pPr>
            <a:lvl5pPr marL="2286000" lvl="4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5pPr>
            <a:lvl6pPr marL="2743200" lvl="5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6pPr>
            <a:lvl7pPr marL="3200400" lvl="6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7pPr>
            <a:lvl8pPr marL="3657600" lvl="7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8pPr>
            <a:lvl9pPr marL="4114800" lvl="8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44" name="Google Shape;44;p44"/>
          <p:cNvSpPr txBox="1">
            <a:spLocks noGrp="1"/>
          </p:cNvSpPr>
          <p:nvPr>
            <p:ph type="body" idx="2"/>
          </p:nvPr>
        </p:nvSpPr>
        <p:spPr>
          <a:xfrm>
            <a:off x="7014877" y="1653542"/>
            <a:ext cx="4536567" cy="47522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  <a:defRPr sz="3200"/>
            </a:lvl1pPr>
            <a:lvl2pPr marL="914400" lvl="1" indent="-40005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2700"/>
              <a:buChar char="•"/>
              <a:defRPr sz="2700"/>
            </a:lvl2pPr>
            <a:lvl3pPr marL="1371600" lvl="2" indent="-374650" algn="l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3pPr>
            <a:lvl4pPr marL="1828800" lvl="3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4pPr>
            <a:lvl5pPr marL="2286000" lvl="4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5pPr>
            <a:lvl6pPr marL="2743200" lvl="5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6pPr>
            <a:lvl7pPr marL="3200400" lvl="6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7pPr>
            <a:lvl8pPr marL="3657600" lvl="7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8pPr>
            <a:lvl9pPr marL="4114800" lvl="8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45" name="Google Shape;45;p44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6" name="Google Shape;46;p44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44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45"/>
          <p:cNvSpPr txBox="1">
            <a:spLocks noGrp="1"/>
          </p:cNvSpPr>
          <p:nvPr>
            <p:ph type="title"/>
          </p:nvPr>
        </p:nvSpPr>
        <p:spPr>
          <a:xfrm>
            <a:off x="630078" y="1520190"/>
            <a:ext cx="10711339" cy="453723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900"/>
              <a:buFont typeface="Arial Narrow"/>
              <a:buNone/>
              <a:defRPr sz="9900" b="0" cap="none">
                <a:solidFill>
                  <a:schemeClr val="dk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0" name="Google Shape;50;p45"/>
          <p:cNvSpPr txBox="1">
            <a:spLocks noGrp="1"/>
          </p:cNvSpPr>
          <p:nvPr>
            <p:ph type="body" idx="1"/>
          </p:nvPr>
        </p:nvSpPr>
        <p:spPr>
          <a:xfrm>
            <a:off x="630078" y="240031"/>
            <a:ext cx="10711339" cy="11201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None/>
              <a:defRPr sz="2300" b="0" cap="none">
                <a:solidFill>
                  <a:schemeClr val="dk2"/>
                </a:solidFill>
                <a:latin typeface="Arial Black"/>
                <a:ea typeface="Arial Black"/>
                <a:cs typeface="Arial Black"/>
                <a:sym typeface="Arial Black"/>
              </a:defRPr>
            </a:lvl1pPr>
            <a:lvl2pPr marL="914400" lvl="1" indent="-22860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51" name="Google Shape;51;p45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45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53" name="Google Shape;53;p45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46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100"/>
              <a:buFont typeface="Arial Narrow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46"/>
          <p:cNvSpPr txBox="1">
            <a:spLocks noGrp="1"/>
          </p:cNvSpPr>
          <p:nvPr>
            <p:ph type="body" idx="1"/>
          </p:nvPr>
        </p:nvSpPr>
        <p:spPr>
          <a:xfrm>
            <a:off x="2243080" y="1651406"/>
            <a:ext cx="4536567" cy="6717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0" cap="none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defRPr>
            </a:lvl1pPr>
            <a:lvl2pPr marL="914400" lvl="1" indent="-22860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2300"/>
              <a:buNone/>
              <a:defRPr sz="2300" b="1"/>
            </a:lvl2pPr>
            <a:lvl3pPr marL="1371600" lvl="2" indent="-228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None/>
              <a:defRPr sz="2000" b="1"/>
            </a:lvl3pPr>
            <a:lvl4pPr marL="1828800" lvl="3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4pPr>
            <a:lvl5pPr marL="2286000" lvl="4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5pPr>
            <a:lvl6pPr marL="2743200" lvl="5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6pPr>
            <a:lvl7pPr marL="3200400" lvl="6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7pPr>
            <a:lvl8pPr marL="3657600" lvl="7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8pPr>
            <a:lvl9pPr marL="4114800" lvl="8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9pPr>
          </a:lstStyle>
          <a:p>
            <a:endParaRPr/>
          </a:p>
        </p:txBody>
      </p:sp>
      <p:sp>
        <p:nvSpPr>
          <p:cNvPr id="57" name="Google Shape;57;p46"/>
          <p:cNvSpPr txBox="1">
            <a:spLocks noGrp="1"/>
          </p:cNvSpPr>
          <p:nvPr>
            <p:ph type="body" idx="2"/>
          </p:nvPr>
        </p:nvSpPr>
        <p:spPr>
          <a:xfrm>
            <a:off x="2243080" y="2372334"/>
            <a:ext cx="4536567" cy="4032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540"/>
              </a:spcBef>
              <a:spcAft>
                <a:spcPts val="0"/>
              </a:spcAft>
              <a:buClr>
                <a:schemeClr val="dk1"/>
              </a:buClr>
              <a:buSzPts val="2700"/>
              <a:buNone/>
              <a:defRPr sz="2700"/>
            </a:lvl1pPr>
            <a:lvl2pPr marL="914400" lvl="1" indent="-37465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2300"/>
              <a:buChar char="•"/>
              <a:defRPr sz="2300"/>
            </a:lvl2pPr>
            <a:lvl3pPr marL="1371600" lvl="2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3pPr>
            <a:lvl4pPr marL="1828800" lvl="3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4pPr>
            <a:lvl5pPr marL="2286000" lvl="4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5pPr>
            <a:lvl6pPr marL="2743200" lvl="5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6pPr>
            <a:lvl7pPr marL="3200400" lvl="6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7pPr>
            <a:lvl8pPr marL="3657600" lvl="7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8pPr>
            <a:lvl9pPr marL="4114800" lvl="8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58" name="Google Shape;58;p46"/>
          <p:cNvSpPr txBox="1">
            <a:spLocks noGrp="1"/>
          </p:cNvSpPr>
          <p:nvPr>
            <p:ph type="body" idx="3"/>
          </p:nvPr>
        </p:nvSpPr>
        <p:spPr>
          <a:xfrm>
            <a:off x="7019077" y="1651406"/>
            <a:ext cx="4536567" cy="6717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0" cap="none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defRPr>
            </a:lvl1pPr>
            <a:lvl2pPr marL="914400" lvl="1" indent="-22860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2300"/>
              <a:buNone/>
              <a:defRPr sz="2300" b="1"/>
            </a:lvl2pPr>
            <a:lvl3pPr marL="1371600" lvl="2" indent="-228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None/>
              <a:defRPr sz="2000" b="1"/>
            </a:lvl3pPr>
            <a:lvl4pPr marL="1828800" lvl="3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4pPr>
            <a:lvl5pPr marL="2286000" lvl="4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5pPr>
            <a:lvl6pPr marL="2743200" lvl="5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6pPr>
            <a:lvl7pPr marL="3200400" lvl="6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7pPr>
            <a:lvl8pPr marL="3657600" lvl="7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8pPr>
            <a:lvl9pPr marL="4114800" lvl="8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9pPr>
          </a:lstStyle>
          <a:p>
            <a:endParaRPr/>
          </a:p>
        </p:txBody>
      </p:sp>
      <p:sp>
        <p:nvSpPr>
          <p:cNvPr id="59" name="Google Shape;59;p46"/>
          <p:cNvSpPr txBox="1">
            <a:spLocks noGrp="1"/>
          </p:cNvSpPr>
          <p:nvPr>
            <p:ph type="body" idx="4"/>
          </p:nvPr>
        </p:nvSpPr>
        <p:spPr>
          <a:xfrm>
            <a:off x="7019077" y="2372334"/>
            <a:ext cx="4536567" cy="4032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540"/>
              </a:spcBef>
              <a:spcAft>
                <a:spcPts val="0"/>
              </a:spcAft>
              <a:buClr>
                <a:schemeClr val="dk1"/>
              </a:buClr>
              <a:buSzPts val="2700"/>
              <a:buNone/>
              <a:defRPr sz="2700"/>
            </a:lvl1pPr>
            <a:lvl2pPr marL="914400" lvl="1" indent="-37465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2300"/>
              <a:buChar char="•"/>
              <a:defRPr sz="2300"/>
            </a:lvl2pPr>
            <a:lvl3pPr marL="1371600" lvl="2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3pPr>
            <a:lvl4pPr marL="1828800" lvl="3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4pPr>
            <a:lvl5pPr marL="2286000" lvl="4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5pPr>
            <a:lvl6pPr marL="2743200" lvl="5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6pPr>
            <a:lvl7pPr marL="3200400" lvl="6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7pPr>
            <a:lvl8pPr marL="3657600" lvl="7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8pPr>
            <a:lvl9pPr marL="4114800" lvl="8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60" name="Google Shape;60;p46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1" name="Google Shape;61;p46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2" name="Google Shape;62;p46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47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5" name="Google Shape;65;p47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47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48"/>
          <p:cNvSpPr txBox="1">
            <a:spLocks noGrp="1"/>
          </p:cNvSpPr>
          <p:nvPr>
            <p:ph type="body" idx="1"/>
          </p:nvPr>
        </p:nvSpPr>
        <p:spPr>
          <a:xfrm>
            <a:off x="4926867" y="1680210"/>
            <a:ext cx="7044631" cy="470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72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/>
            </a:lvl1pPr>
            <a:lvl2pPr marL="914400" lvl="1" indent="-43180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3200"/>
              <a:buChar char="•"/>
              <a:defRPr sz="3200"/>
            </a:lvl2pPr>
            <a:lvl3pPr marL="1371600" lvl="2" indent="-400050" algn="l">
              <a:lnSpc>
                <a:spcPct val="100000"/>
              </a:lnSpc>
              <a:spcBef>
                <a:spcPts val="540"/>
              </a:spcBef>
              <a:spcAft>
                <a:spcPts val="0"/>
              </a:spcAft>
              <a:buSzPts val="2700"/>
              <a:buChar char="•"/>
              <a:defRPr sz="2700"/>
            </a:lvl3pPr>
            <a:lvl4pPr marL="1828800" lvl="3" indent="-374650" algn="l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4pPr>
            <a:lvl5pPr marL="2286000" lvl="4" indent="-374650" algn="l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5pPr>
            <a:lvl6pPr marL="2743200" lvl="5" indent="-374650" algn="l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6pPr>
            <a:lvl7pPr marL="3200400" lvl="6" indent="-374650" algn="l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7pPr>
            <a:lvl8pPr marL="3657600" lvl="7" indent="-374650" algn="l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8pPr>
            <a:lvl9pPr marL="4114800" lvl="8" indent="-374650" algn="l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9pPr>
          </a:lstStyle>
          <a:p>
            <a:endParaRPr/>
          </a:p>
        </p:txBody>
      </p:sp>
      <p:sp>
        <p:nvSpPr>
          <p:cNvPr id="69" name="Google Shape;69;p48"/>
          <p:cNvSpPr txBox="1">
            <a:spLocks noGrp="1"/>
          </p:cNvSpPr>
          <p:nvPr>
            <p:ph type="body" idx="2"/>
          </p:nvPr>
        </p:nvSpPr>
        <p:spPr>
          <a:xfrm>
            <a:off x="630079" y="1680210"/>
            <a:ext cx="4145832" cy="470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1pPr>
            <a:lvl2pPr marL="914400" lvl="1" indent="-22860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400"/>
              <a:buNone/>
              <a:defRPr sz="1400"/>
            </a:lvl2pPr>
            <a:lvl3pPr marL="1371600" lvl="2" indent="-228600" algn="l">
              <a:lnSpc>
                <a:spcPct val="100000"/>
              </a:lnSpc>
              <a:spcBef>
                <a:spcPts val="220"/>
              </a:spcBef>
              <a:spcAft>
                <a:spcPts val="0"/>
              </a:spcAft>
              <a:buSzPts val="1100"/>
              <a:buNone/>
              <a:defRPr sz="1100"/>
            </a:lvl3pPr>
            <a:lvl4pPr marL="1828800" lvl="3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4pPr>
            <a:lvl5pPr marL="2286000" lvl="4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5pPr>
            <a:lvl6pPr marL="2743200" lvl="5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6pPr>
            <a:lvl7pPr marL="3200400" lvl="6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7pPr>
            <a:lvl8pPr marL="3657600" lvl="7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8pPr>
            <a:lvl9pPr marL="4114800" lvl="8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70" name="Google Shape;70;p48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1" name="Google Shape;71;p48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48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73" name="Google Shape;73;p48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Picture with Caption" type="picTx">
  <p:cSld name="PICTURE_WITH_CAPTION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49"/>
          <p:cNvSpPr/>
          <p:nvPr/>
        </p:nvSpPr>
        <p:spPr>
          <a:xfrm>
            <a:off x="12404674" y="5088636"/>
            <a:ext cx="196901" cy="2112264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" name="Google Shape;76;p49"/>
          <p:cNvSpPr>
            <a:spLocks noGrp="1"/>
          </p:cNvSpPr>
          <p:nvPr>
            <p:ph type="pic" idx="2"/>
          </p:nvPr>
        </p:nvSpPr>
        <p:spPr>
          <a:xfrm>
            <a:off x="-1" y="0"/>
            <a:ext cx="12404334" cy="5088636"/>
          </a:xfrm>
          <a:prstGeom prst="rect">
            <a:avLst/>
          </a:prstGeom>
          <a:solidFill>
            <a:srgbClr val="BFBFBF"/>
          </a:solidFill>
          <a:ln>
            <a:noFill/>
          </a:ln>
        </p:spPr>
      </p:sp>
      <p:sp>
        <p:nvSpPr>
          <p:cNvPr id="77" name="Google Shape;77;p49"/>
          <p:cNvSpPr txBox="1">
            <a:spLocks noGrp="1"/>
          </p:cNvSpPr>
          <p:nvPr>
            <p:ph type="body" idx="1"/>
          </p:nvPr>
        </p:nvSpPr>
        <p:spPr>
          <a:xfrm>
            <a:off x="630078" y="6000750"/>
            <a:ext cx="11236405" cy="4800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1pPr>
            <a:lvl2pPr marL="914400" lvl="1" indent="-228600" algn="l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400"/>
              <a:buNone/>
              <a:defRPr sz="1400"/>
            </a:lvl2pPr>
            <a:lvl3pPr marL="1371600" lvl="2" indent="-228600" algn="l">
              <a:lnSpc>
                <a:spcPct val="100000"/>
              </a:lnSpc>
              <a:spcBef>
                <a:spcPts val="220"/>
              </a:spcBef>
              <a:spcAft>
                <a:spcPts val="0"/>
              </a:spcAft>
              <a:buSzPts val="1100"/>
              <a:buNone/>
              <a:defRPr sz="1100"/>
            </a:lvl3pPr>
            <a:lvl4pPr marL="1828800" lvl="3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4pPr>
            <a:lvl5pPr marL="2286000" lvl="4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5pPr>
            <a:lvl6pPr marL="2743200" lvl="5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6pPr>
            <a:lvl7pPr marL="3200400" lvl="6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7pPr>
            <a:lvl8pPr marL="3657600" lvl="7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8pPr>
            <a:lvl9pPr marL="4114800" lvl="8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78" name="Google Shape;78;p49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49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0" name="Google Shape;80;p49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81" name="Google Shape;81;p49"/>
          <p:cNvSpPr txBox="1">
            <a:spLocks noGrp="1"/>
          </p:cNvSpPr>
          <p:nvPr>
            <p:ph type="title"/>
          </p:nvPr>
        </p:nvSpPr>
        <p:spPr>
          <a:xfrm>
            <a:off x="630078" y="5200650"/>
            <a:ext cx="11236405" cy="80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Font typeface="Arial Narrow"/>
              <a:buNone/>
              <a:defRPr sz="3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2" name="Google Shape;82;p49"/>
          <p:cNvSpPr/>
          <p:nvPr/>
        </p:nvSpPr>
        <p:spPr>
          <a:xfrm>
            <a:off x="12404674" y="0"/>
            <a:ext cx="196901" cy="5088636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40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100"/>
              <a:buFont typeface="Arial Narrow"/>
              <a:buNone/>
              <a:defRPr sz="4100" b="1" i="0" u="none" strike="noStrike" cap="none">
                <a:solidFill>
                  <a:schemeClr val="dk2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1" name="Google Shape;11;p40"/>
          <p:cNvSpPr txBox="1">
            <a:spLocks noGrp="1"/>
          </p:cNvSpPr>
          <p:nvPr>
            <p:ph type="body" idx="1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Clr>
                <a:schemeClr val="dk1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marL="914400" marR="0" lvl="1" indent="-37465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sz="23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defRPr>
            </a:lvl2pPr>
            <a:lvl3pPr marL="1371600" marR="0" lvl="2" indent="-374650" algn="l" rtl="0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sz="23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defRPr>
            </a:lvl3pPr>
            <a:lvl4pPr marL="1828800" marR="0" lvl="3" indent="-374650" algn="l" rtl="0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sz="2300" b="1" i="0" u="none" strike="noStrike" cap="none">
                <a:solidFill>
                  <a:srgbClr val="7030A0"/>
                </a:solidFill>
                <a:latin typeface="Arial Narrow"/>
                <a:ea typeface="Arial Narrow"/>
                <a:cs typeface="Arial Narrow"/>
                <a:sym typeface="Arial Narrow"/>
              </a:defRPr>
            </a:lvl4pPr>
            <a:lvl5pPr marL="2286000" marR="0" lvl="4" indent="-374650" algn="l" rtl="0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sz="23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defRPr>
            </a:lvl5pPr>
            <a:lvl6pPr marL="2743200" marR="0" lvl="5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2" name="Google Shape;12;p40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3" name="Google Shape;13;p40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4" name="Google Shape;14;p40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5" name="Google Shape;15;p40"/>
          <p:cNvSpPr/>
          <p:nvPr/>
        </p:nvSpPr>
        <p:spPr>
          <a:xfrm>
            <a:off x="12404674" y="0"/>
            <a:ext cx="196901" cy="144018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" name="Google Shape;16;p40"/>
          <p:cNvSpPr/>
          <p:nvPr/>
        </p:nvSpPr>
        <p:spPr>
          <a:xfrm>
            <a:off x="12404674" y="1120140"/>
            <a:ext cx="196901" cy="60807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" name="Google Shape;17;p40"/>
          <p:cNvSpPr/>
          <p:nvPr/>
        </p:nvSpPr>
        <p:spPr>
          <a:xfrm>
            <a:off x="0" y="13335"/>
            <a:ext cx="420053" cy="144018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" name="Google Shape;18;p40"/>
          <p:cNvSpPr/>
          <p:nvPr/>
        </p:nvSpPr>
        <p:spPr>
          <a:xfrm>
            <a:off x="0" y="1120140"/>
            <a:ext cx="420053" cy="6094095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1"/>
          <p:cNvSpPr txBox="1">
            <a:spLocks noGrp="1"/>
          </p:cNvSpPr>
          <p:nvPr>
            <p:ph type="ctrTitle"/>
          </p:nvPr>
        </p:nvSpPr>
        <p:spPr>
          <a:xfrm>
            <a:off x="1728787" y="476250"/>
            <a:ext cx="10347723" cy="12001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Arial Narrow"/>
              <a:buNone/>
            </a:pPr>
            <a:r>
              <a:rPr lang="en-US"/>
              <a:t>FUNCTIONS</a:t>
            </a:r>
            <a:endParaRPr/>
          </a:p>
        </p:txBody>
      </p:sp>
      <p:sp>
        <p:nvSpPr>
          <p:cNvPr id="100" name="Google Shape;100;p1"/>
          <p:cNvSpPr txBox="1">
            <a:spLocks noGrp="1"/>
          </p:cNvSpPr>
          <p:nvPr>
            <p:ph type="subTitle" idx="1"/>
          </p:nvPr>
        </p:nvSpPr>
        <p:spPr>
          <a:xfrm>
            <a:off x="1728787" y="1771650"/>
            <a:ext cx="8086010" cy="8801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700"/>
              <a:buNone/>
            </a:pPr>
            <a:r>
              <a:rPr lang="en-US" cap="none"/>
              <a:t>CS10003: PROGRAMMING AND DATA STRUCTURES</a:t>
            </a:r>
            <a:endParaRPr cap="none"/>
          </a:p>
        </p:txBody>
      </p:sp>
      <p:sp>
        <p:nvSpPr>
          <p:cNvPr id="101" name="Google Shape;101;p1"/>
          <p:cNvSpPr txBox="1">
            <a:spLocks noGrp="1"/>
          </p:cNvSpPr>
          <p:nvPr>
            <p:ph type="ftr" idx="11"/>
          </p:nvPr>
        </p:nvSpPr>
        <p:spPr>
          <a:xfrm>
            <a:off x="1260158" y="6800850"/>
            <a:ext cx="5451507" cy="400050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02" name="Google Shape;102;p1"/>
          <p:cNvSpPr txBox="1">
            <a:spLocks noGrp="1"/>
          </p:cNvSpPr>
          <p:nvPr>
            <p:ph type="sldNum" idx="12"/>
          </p:nvPr>
        </p:nvSpPr>
        <p:spPr>
          <a:xfrm rot="-5400000">
            <a:off x="11825287" y="6610350"/>
            <a:ext cx="609600" cy="381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1</a:t>
            </a:fld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p10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/>
              <a:t>Example:</a:t>
            </a:r>
            <a:endParaRPr/>
          </a:p>
        </p:txBody>
      </p:sp>
      <p:sp>
        <p:nvSpPr>
          <p:cNvPr id="206" name="Google Shape;206;p10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 sz="2300" b="1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rPr>
              <a:t>10</a:t>
            </a:fld>
            <a:endParaRPr sz="2300" b="1">
              <a:solidFill>
                <a:schemeClr val="dk1"/>
              </a:solidFill>
              <a:latin typeface="Arial Black"/>
              <a:ea typeface="Arial Black"/>
              <a:cs typeface="Arial Black"/>
              <a:sym typeface="Arial Black"/>
            </a:endParaRPr>
          </a:p>
        </p:txBody>
      </p:sp>
      <p:sp>
        <p:nvSpPr>
          <p:cNvPr id="207" name="Google Shape;207;p10"/>
          <p:cNvSpPr txBox="1">
            <a:spLocks noGrp="1"/>
          </p:cNvSpPr>
          <p:nvPr>
            <p:ph type="body" idx="4294967295"/>
          </p:nvPr>
        </p:nvSpPr>
        <p:spPr>
          <a:xfrm>
            <a:off x="798645" y="1515363"/>
            <a:ext cx="5349743" cy="48641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#include &lt;stdio.h&gt;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C00000"/>
              </a:buClr>
              <a:buSzPts val="1800"/>
              <a:buNone/>
            </a:pPr>
            <a:r>
              <a:rPr lang="en-US" sz="1800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int sum( int, int 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int main( )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{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 int x, y;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 scanf(“%d%d”, &amp;x, &amp;y);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 printf(“Sum = %d\n”, </a:t>
            </a:r>
            <a:r>
              <a:rPr lang="en-US" sz="1800">
                <a:solidFill>
                  <a:srgbClr val="FF0000"/>
                </a:solidFill>
                <a:latin typeface="Courier"/>
                <a:ea typeface="Courier"/>
                <a:cs typeface="Courier"/>
                <a:sym typeface="Courier"/>
              </a:rPr>
              <a:t>sum(x, y)</a:t>
            </a: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}</a:t>
            </a:r>
            <a:endParaRPr/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int sum (int a, int b)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{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 return a + b;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208" name="Google Shape;208;p10"/>
          <p:cNvSpPr txBox="1"/>
          <p:nvPr/>
        </p:nvSpPr>
        <p:spPr>
          <a:xfrm>
            <a:off x="6757987" y="2107346"/>
            <a:ext cx="5208600" cy="1137707"/>
          </a:xfrm>
          <a:prstGeom prst="rect">
            <a:avLst/>
          </a:prstGeom>
          <a:solidFill>
            <a:srgbClr val="DCE1EF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This program needs a function prototype or function declaration since</a:t>
            </a:r>
            <a:r>
              <a:rPr lang="en-US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t</a:t>
            </a:r>
            <a:r>
              <a:rPr lang="en-US"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he function call comes before the function definition.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9" name="Google Shape;209;p10"/>
          <p:cNvSpPr txBox="1"/>
          <p:nvPr/>
        </p:nvSpPr>
        <p:spPr>
          <a:xfrm>
            <a:off x="4657639" y="1170400"/>
            <a:ext cx="4114800" cy="400110"/>
          </a:xfrm>
          <a:prstGeom prst="rect">
            <a:avLst/>
          </a:prstGeom>
          <a:solidFill>
            <a:srgbClr val="9AD3DE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Function prototype / declaration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0" name="Google Shape;210;p10"/>
          <p:cNvSpPr txBox="1"/>
          <p:nvPr/>
        </p:nvSpPr>
        <p:spPr>
          <a:xfrm>
            <a:off x="6393451" y="4217310"/>
            <a:ext cx="1676400" cy="400110"/>
          </a:xfrm>
          <a:prstGeom prst="rect">
            <a:avLst/>
          </a:prstGeom>
          <a:solidFill>
            <a:srgbClr val="9AD3DE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Function call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1" name="Google Shape;211;p10"/>
          <p:cNvSpPr txBox="1"/>
          <p:nvPr/>
        </p:nvSpPr>
        <p:spPr>
          <a:xfrm>
            <a:off x="5026861" y="5232853"/>
            <a:ext cx="2357334" cy="400110"/>
          </a:xfrm>
          <a:prstGeom prst="rect">
            <a:avLst/>
          </a:prstGeom>
          <a:solidFill>
            <a:srgbClr val="9AD3DE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Function definition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2" name="Google Shape;212;p10"/>
          <p:cNvCxnSpPr/>
          <p:nvPr/>
        </p:nvCxnSpPr>
        <p:spPr>
          <a:xfrm flipH="1">
            <a:off x="3600450" y="1540694"/>
            <a:ext cx="1084402" cy="410095"/>
          </a:xfrm>
          <a:prstGeom prst="straightConnector1">
            <a:avLst/>
          </a:prstGeom>
          <a:noFill/>
          <a:ln w="38100" cap="flat" cmpd="sng">
            <a:solidFill>
              <a:srgbClr val="800000"/>
            </a:solidFill>
            <a:prstDash val="solid"/>
            <a:round/>
            <a:headEnd type="none" w="sm" len="sm"/>
            <a:tailEnd type="stealth" w="med" len="med"/>
          </a:ln>
        </p:spPr>
      </p:cxnSp>
      <p:cxnSp>
        <p:nvCxnSpPr>
          <p:cNvPr id="213" name="Google Shape;213;p10"/>
          <p:cNvCxnSpPr/>
          <p:nvPr/>
        </p:nvCxnSpPr>
        <p:spPr>
          <a:xfrm rot="10800000">
            <a:off x="4968464" y="4061321"/>
            <a:ext cx="1371600" cy="316766"/>
          </a:xfrm>
          <a:prstGeom prst="straightConnector1">
            <a:avLst/>
          </a:prstGeom>
          <a:noFill/>
          <a:ln w="38100" cap="flat" cmpd="sng">
            <a:solidFill>
              <a:srgbClr val="800000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14" name="Google Shape;214;p10"/>
          <p:cNvSpPr/>
          <p:nvPr/>
        </p:nvSpPr>
        <p:spPr>
          <a:xfrm>
            <a:off x="4090987" y="4735248"/>
            <a:ext cx="762000" cy="1388179"/>
          </a:xfrm>
          <a:prstGeom prst="rightBrace">
            <a:avLst>
              <a:gd name="adj1" fmla="val 8333"/>
              <a:gd name="adj2" fmla="val 50000"/>
            </a:avLst>
          </a:prstGeom>
          <a:noFill/>
          <a:ln w="38100" cap="flat" cmpd="sng">
            <a:solidFill>
              <a:srgbClr val="777777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1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Google Shape;219;p11"/>
          <p:cNvSpPr/>
          <p:nvPr/>
        </p:nvSpPr>
        <p:spPr>
          <a:xfrm>
            <a:off x="6991419" y="2919638"/>
            <a:ext cx="5158463" cy="2448306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4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0" name="Google Shape;220;p11"/>
          <p:cNvSpPr txBox="1">
            <a:spLocks noGrp="1"/>
          </p:cNvSpPr>
          <p:nvPr>
            <p:ph type="sldNum" idx="12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38"/>
              <a:buFont typeface="Noto Sans Symbols"/>
              <a:buNone/>
            </a:pPr>
            <a:fld id="{00000000-1234-1234-1234-123412341234}" type="slidenum">
              <a:rPr lang="en-US" sz="1238" b="1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rPr>
              <a:t>11</a:t>
            </a:fld>
            <a:endParaRPr sz="1238" b="1">
              <a:solidFill>
                <a:schemeClr val="dk1"/>
              </a:solidFill>
              <a:latin typeface="Arial Black"/>
              <a:ea typeface="Arial Black"/>
              <a:cs typeface="Arial Black"/>
              <a:sym typeface="Arial Black"/>
            </a:endParaRPr>
          </a:p>
        </p:txBody>
      </p:sp>
      <p:sp>
        <p:nvSpPr>
          <p:cNvPr id="221" name="Google Shape;221;p11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/>
              <a:t>Return value</a:t>
            </a:r>
            <a:endParaRPr/>
          </a:p>
        </p:txBody>
      </p:sp>
      <p:sp>
        <p:nvSpPr>
          <p:cNvPr id="222" name="Google Shape;222;p11"/>
          <p:cNvSpPr txBox="1">
            <a:spLocks noGrp="1"/>
          </p:cNvSpPr>
          <p:nvPr>
            <p:ph type="body" idx="1"/>
          </p:nvPr>
        </p:nvSpPr>
        <p:spPr>
          <a:xfrm>
            <a:off x="529383" y="1034312"/>
            <a:ext cx="6381004" cy="5839274"/>
          </a:xfrm>
          <a:prstGeom prst="rect">
            <a:avLst/>
          </a:prstGeom>
          <a:solidFill>
            <a:srgbClr val="E4E4E4"/>
          </a:solidFill>
          <a:ln>
            <a:noFill/>
          </a:ln>
        </p:spPr>
        <p:txBody>
          <a:bodyPr spcFirstLastPara="1" wrap="square" lIns="102850" tIns="51425" rIns="102850" bIns="51425" anchor="t" anchorCtr="0">
            <a:normAutofit fontScale="92500" lnSpcReduction="10000"/>
          </a:bodyPr>
          <a:lstStyle/>
          <a:p>
            <a:pPr marL="342900" lvl="0" indent="-34293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900"/>
              <a:t>A function can return a single value</a:t>
            </a:r>
            <a:endParaRPr sz="1900"/>
          </a:p>
          <a:p>
            <a:pPr marL="308610" lvl="1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SzPct val="100000"/>
              <a:buNone/>
            </a:pPr>
            <a:r>
              <a:rPr lang="en-US" sz="1900"/>
              <a:t>	</a:t>
            </a:r>
            <a:r>
              <a:rPr lang="en-US" sz="1900">
                <a:solidFill>
                  <a:srgbClr val="C00000"/>
                </a:solidFill>
              </a:rPr>
              <a:t>Using return statement</a:t>
            </a:r>
            <a:endParaRPr sz="1900"/>
          </a:p>
          <a:p>
            <a:pPr marL="342900" lvl="0" indent="-342931" algn="l" rtl="0">
              <a:lnSpc>
                <a:spcPct val="100000"/>
              </a:lnSpc>
              <a:spcBef>
                <a:spcPts val="933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900"/>
              <a:t>Like all values in C, a function return value has a type</a:t>
            </a:r>
            <a:endParaRPr sz="1900"/>
          </a:p>
          <a:p>
            <a:pPr marL="342900" lvl="0" indent="-342931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900"/>
              <a:t>The return value can be assigned to a variable in the calling function</a:t>
            </a:r>
            <a:endParaRPr sz="1900"/>
          </a:p>
          <a:p>
            <a:pPr marL="0" lvl="0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endParaRPr sz="1800"/>
          </a:p>
          <a:p>
            <a:pPr marL="0" lvl="0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int main( )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{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 int x, y, s;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 scanf(“%d%d”, &amp;x, &amp;y);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 s = </a:t>
            </a:r>
            <a:r>
              <a:rPr lang="en-US" sz="1800">
                <a:solidFill>
                  <a:srgbClr val="FF0000"/>
                </a:solidFill>
                <a:latin typeface="Courier"/>
                <a:ea typeface="Courier"/>
                <a:cs typeface="Courier"/>
                <a:sym typeface="Courier"/>
              </a:rPr>
              <a:t>sum(x, y)</a:t>
            </a: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;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}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int sum (int a, int b)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{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 return a + b;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00000"/>
              </a:lnSpc>
              <a:spcBef>
                <a:spcPts val="1008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}</a:t>
            </a:r>
            <a:endParaRPr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223" name="Google Shape;223;p11"/>
          <p:cNvSpPr txBox="1"/>
          <p:nvPr/>
        </p:nvSpPr>
        <p:spPr>
          <a:xfrm>
            <a:off x="6651013" y="864109"/>
            <a:ext cx="5616702" cy="60129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285750" marR="0" lvl="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1800"/>
              <a:buFont typeface="Arial"/>
              <a:buChar char="•"/>
            </a:pPr>
            <a:r>
              <a:rPr lang="en-US" sz="18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Sometimes a function </a:t>
            </a:r>
            <a:r>
              <a:rPr lang="en-US" sz="1800" b="1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is</a:t>
            </a:r>
            <a:r>
              <a:rPr lang="en-US" sz="18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 not meant for returning anything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285750" marR="0" lvl="0" indent="-285750" algn="l" rtl="0">
              <a:lnSpc>
                <a:spcPct val="100000"/>
              </a:lnSpc>
              <a:spcBef>
                <a:spcPts val="1035"/>
              </a:spcBef>
              <a:spcAft>
                <a:spcPts val="0"/>
              </a:spcAft>
              <a:buClr>
                <a:srgbClr val="C00000"/>
              </a:buClr>
              <a:buSzPts val="1800"/>
              <a:buFont typeface="Arial"/>
              <a:buChar char="•"/>
            </a:pPr>
            <a:r>
              <a:rPr lang="en-US" sz="18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Such functions are of type void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1035"/>
              </a:spcBef>
              <a:spcAft>
                <a:spcPts val="0"/>
              </a:spcAft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08610" marR="0" lvl="1" indent="0" algn="l" rtl="0">
              <a:lnSpc>
                <a:spcPct val="100000"/>
              </a:lnSpc>
              <a:spcBef>
                <a:spcPts val="1035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None/>
            </a:pPr>
            <a:r>
              <a:rPr lang="en-US" sz="1800" b="1" i="0" u="sng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Example</a:t>
            </a:r>
            <a:r>
              <a:rPr lang="en-US" sz="18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: A function which prints if a number is divisible by 7 or not.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Noto Sans Symbols"/>
              <a:buNone/>
            </a:pPr>
            <a:endParaRPr sz="1800" b="1" i="0" u="none" strike="noStrike" cap="none">
              <a:solidFill>
                <a:srgbClr val="C00000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Noto Sans Symbols"/>
              <a:buNone/>
            </a:pPr>
            <a:r>
              <a:rPr lang="en-US" sz="1600" b="1" i="0" u="none" strike="noStrike" cap="none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void</a:t>
            </a:r>
            <a:r>
              <a:rPr lang="en-US" sz="1600" b="1" i="0" u="none" strike="noStrike" cap="none">
                <a:solidFill>
                  <a:srgbClr val="002060"/>
                </a:solidFill>
                <a:latin typeface="Courier"/>
                <a:ea typeface="Courier"/>
                <a:cs typeface="Courier"/>
                <a:sym typeface="Courier"/>
              </a:rPr>
              <a:t>  div7 (int n)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Noto Sans Symbols"/>
              <a:buNone/>
            </a:pPr>
            <a:r>
              <a:rPr lang="en-US" sz="1600" b="1" i="0" u="none" strike="noStrike" cap="none">
                <a:solidFill>
                  <a:srgbClr val="002060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Noto Sans Symbols"/>
              <a:buNone/>
            </a:pPr>
            <a:r>
              <a:rPr lang="en-US" sz="1600" b="1" i="0" u="none" strike="noStrike" cap="none">
                <a:solidFill>
                  <a:srgbClr val="002060"/>
                </a:solidFill>
                <a:latin typeface="Courier"/>
                <a:ea typeface="Courier"/>
                <a:cs typeface="Courier"/>
                <a:sym typeface="Courier"/>
              </a:rPr>
              <a:t>	if  ((n % 7) == 0)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Noto Sans Symbols"/>
              <a:buNone/>
            </a:pPr>
            <a:r>
              <a:rPr lang="en-US" sz="1600" b="1" i="0" u="none" strike="noStrike" cap="none">
                <a:solidFill>
                  <a:srgbClr val="002060"/>
                </a:solidFill>
                <a:latin typeface="Courier"/>
                <a:ea typeface="Courier"/>
                <a:cs typeface="Courier"/>
                <a:sym typeface="Courier"/>
              </a:rPr>
              <a:t>	   printf (“%d divisible by 7”, n);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Noto Sans Symbols"/>
              <a:buNone/>
            </a:pPr>
            <a:r>
              <a:rPr lang="en-US" sz="1600" b="1" i="0" u="none" strike="noStrike" cap="none">
                <a:solidFill>
                  <a:srgbClr val="002060"/>
                </a:solidFill>
                <a:latin typeface="Courier"/>
                <a:ea typeface="Courier"/>
                <a:cs typeface="Courier"/>
                <a:sym typeface="Courier"/>
              </a:rPr>
              <a:t>	else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Noto Sans Symbols"/>
              <a:buNone/>
            </a:pPr>
            <a:r>
              <a:rPr lang="en-US" sz="1600" b="1" i="0" u="none" strike="noStrike" cap="none">
                <a:solidFill>
                  <a:srgbClr val="002060"/>
                </a:solidFill>
                <a:latin typeface="Courier"/>
                <a:ea typeface="Courier"/>
                <a:cs typeface="Courier"/>
                <a:sym typeface="Courier"/>
              </a:rPr>
              <a:t>	   printf (“%d not divisible by 7”, n);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Noto Sans Symbols"/>
              <a:buNone/>
            </a:pPr>
            <a:r>
              <a:rPr lang="en-US" sz="1600" b="1" i="0" u="none" strike="noStrike" cap="none">
                <a:solidFill>
                  <a:srgbClr val="002060"/>
                </a:solidFill>
                <a:latin typeface="Courier"/>
                <a:ea typeface="Courier"/>
                <a:cs typeface="Courier"/>
                <a:sym typeface="Courier"/>
              </a:rPr>
              <a:t>	</a:t>
            </a:r>
            <a:r>
              <a:rPr lang="en-US" sz="1600" b="1" i="0" u="none" strike="noStrike" cap="none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return;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Noto Sans Symbols"/>
              <a:buNone/>
            </a:pPr>
            <a:r>
              <a:rPr lang="en-US" sz="1600" b="1" i="0" u="none" strike="noStrike" cap="none">
                <a:solidFill>
                  <a:srgbClr val="002060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514350" marR="0" lvl="1" indent="-914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None/>
            </a:pPr>
            <a:endParaRPr sz="1800" b="1" i="0" u="none" strike="noStrike" cap="none">
              <a:solidFill>
                <a:srgbClr val="002060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</a:pPr>
            <a:r>
              <a:rPr lang="en-US" sz="18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The return type is void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</a:pPr>
            <a:r>
              <a:rPr lang="en-US" sz="18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The return statement for void functions is optional at the end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12"/>
          <p:cNvSpPr txBox="1">
            <a:spLocks noGrp="1"/>
          </p:cNvSpPr>
          <p:nvPr>
            <p:ph type="title"/>
          </p:nvPr>
        </p:nvSpPr>
        <p:spPr>
          <a:xfrm>
            <a:off x="523023" y="293193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ct val="100000"/>
              <a:buFont typeface="Arial Narrow"/>
              <a:buNone/>
            </a:pPr>
            <a:r>
              <a:rPr lang="en-US">
                <a:solidFill>
                  <a:srgbClr val="C00000"/>
                </a:solidFill>
              </a:rPr>
              <a:t>The </a:t>
            </a:r>
            <a:r>
              <a:rPr lang="en-US">
                <a:solidFill>
                  <a:srgbClr val="0000FF"/>
                </a:solidFill>
              </a:rPr>
              <a:t>return</a:t>
            </a:r>
            <a:r>
              <a:rPr lang="en-US"/>
              <a:t> statement</a:t>
            </a:r>
            <a:endParaRPr/>
          </a:p>
        </p:txBody>
      </p:sp>
      <p:sp>
        <p:nvSpPr>
          <p:cNvPr id="229" name="Google Shape;229;p12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38"/>
              <a:buFont typeface="Noto Sans Symbols"/>
              <a:buNone/>
            </a:pPr>
            <a:fld id="{00000000-1234-1234-1234-123412341234}" type="slidenum">
              <a:rPr lang="en-US" sz="1238" b="1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rPr>
              <a:t>12</a:t>
            </a:fld>
            <a:endParaRPr sz="1238" b="1">
              <a:solidFill>
                <a:schemeClr val="dk1"/>
              </a:solidFill>
              <a:latin typeface="Arial Black"/>
              <a:ea typeface="Arial Black"/>
              <a:cs typeface="Arial Black"/>
              <a:sym typeface="Arial Black"/>
            </a:endParaRPr>
          </a:p>
        </p:txBody>
      </p:sp>
      <p:sp>
        <p:nvSpPr>
          <p:cNvPr id="230" name="Google Shape;230;p12"/>
          <p:cNvSpPr txBox="1">
            <a:spLocks noGrp="1"/>
          </p:cNvSpPr>
          <p:nvPr>
            <p:ph type="body" idx="4294967295"/>
          </p:nvPr>
        </p:nvSpPr>
        <p:spPr>
          <a:xfrm>
            <a:off x="525065" y="1112866"/>
            <a:ext cx="5470922" cy="58514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 lnSpcReduction="10000"/>
          </a:bodyPr>
          <a:lstStyle/>
          <a:p>
            <a:pPr marL="0" lvl="0" indent="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/>
              <a:t>In a value-returning function, </a:t>
            </a:r>
            <a:r>
              <a:rPr lang="en-US" sz="1800">
                <a:solidFill>
                  <a:srgbClr val="0000FF"/>
                </a:solidFill>
              </a:rPr>
              <a:t>return</a:t>
            </a:r>
            <a:r>
              <a:rPr lang="en-US" sz="1800"/>
              <a:t> does two distinct things:</a:t>
            </a:r>
            <a:endParaRPr/>
          </a:p>
          <a:p>
            <a:pPr marL="514350" lvl="1" indent="-205740" algn="l" rtl="0">
              <a:lnSpc>
                <a:spcPct val="110000"/>
              </a:lnSpc>
              <a:spcBef>
                <a:spcPts val="1035"/>
              </a:spcBef>
              <a:spcAft>
                <a:spcPts val="0"/>
              </a:spcAft>
              <a:buSzPts val="1800"/>
              <a:buChar char="•"/>
            </a:pPr>
            <a:r>
              <a:rPr lang="en-US" sz="1800"/>
              <a:t>Specify the value returned by the execution of the function.</a:t>
            </a:r>
            <a:endParaRPr/>
          </a:p>
          <a:p>
            <a:pPr marL="514350" lvl="1" indent="-205740" algn="l" rtl="0">
              <a:lnSpc>
                <a:spcPct val="11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</a:pPr>
            <a:r>
              <a:rPr lang="en-US" sz="1800"/>
              <a:t>Terminate the execution of the called function and transfer control back to the caller function.</a:t>
            </a:r>
            <a:endParaRPr/>
          </a:p>
          <a:p>
            <a:pPr marL="0" lvl="0" indent="0" algn="l" rtl="0">
              <a:lnSpc>
                <a:spcPct val="11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endParaRPr sz="1800"/>
          </a:p>
          <a:p>
            <a:pPr marL="0" lvl="0" indent="0" algn="l" rtl="0">
              <a:lnSpc>
                <a:spcPct val="110000"/>
              </a:lnSpc>
              <a:spcBef>
                <a:spcPts val="103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/>
              <a:t>A function can only return </a:t>
            </a:r>
            <a:r>
              <a:rPr lang="en-US" sz="1800">
                <a:solidFill>
                  <a:srgbClr val="800000"/>
                </a:solidFill>
              </a:rPr>
              <a:t>one value</a:t>
            </a:r>
            <a:r>
              <a:rPr lang="en-US" sz="1800"/>
              <a:t>.</a:t>
            </a:r>
            <a:endParaRPr/>
          </a:p>
          <a:p>
            <a:pPr marL="514350" lvl="1" indent="-205740" algn="l" rtl="0">
              <a:lnSpc>
                <a:spcPct val="110000"/>
              </a:lnSpc>
              <a:spcBef>
                <a:spcPts val="1035"/>
              </a:spcBef>
              <a:spcAft>
                <a:spcPts val="0"/>
              </a:spcAft>
              <a:buSzPts val="1800"/>
              <a:buChar char="•"/>
            </a:pPr>
            <a:r>
              <a:rPr lang="en-US" sz="1800"/>
              <a:t>The value can be any expression matching the return type.</a:t>
            </a:r>
            <a:endParaRPr/>
          </a:p>
          <a:p>
            <a:pPr marL="514350" lvl="1" indent="-205740" algn="l" rtl="0">
              <a:lnSpc>
                <a:spcPct val="11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</a:pPr>
            <a:r>
              <a:rPr lang="en-US" sz="1800"/>
              <a:t>It might contain more than one return statement.</a:t>
            </a:r>
            <a:endParaRPr/>
          </a:p>
          <a:p>
            <a:pPr marL="0" lvl="0" indent="0" algn="l" rtl="0">
              <a:lnSpc>
                <a:spcPct val="11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endParaRPr sz="1800"/>
          </a:p>
          <a:p>
            <a:pPr marL="0" lvl="0" indent="0" algn="l" rtl="0">
              <a:lnSpc>
                <a:spcPct val="110000"/>
              </a:lnSpc>
              <a:spcBef>
                <a:spcPts val="103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/>
              <a:t>In a void function:</a:t>
            </a:r>
            <a:endParaRPr/>
          </a:p>
          <a:p>
            <a:pPr marL="514350" lvl="1" indent="-205740" algn="l" rtl="0">
              <a:lnSpc>
                <a:spcPct val="110000"/>
              </a:lnSpc>
              <a:spcBef>
                <a:spcPts val="1035"/>
              </a:spcBef>
              <a:spcAft>
                <a:spcPts val="0"/>
              </a:spcAft>
              <a:buSzPts val="1800"/>
              <a:buChar char="•"/>
            </a:pPr>
            <a:r>
              <a:rPr lang="en-US" sz="1800"/>
              <a:t>"return” is optional at the end of the function body.</a:t>
            </a:r>
            <a:endParaRPr/>
          </a:p>
          <a:p>
            <a:pPr marL="514350" lvl="1" indent="-205740" algn="l" rtl="0">
              <a:lnSpc>
                <a:spcPct val="11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</a:pPr>
            <a:r>
              <a:rPr lang="en-US" sz="1800"/>
              <a:t>"return” may also be used to terminate execution of the function explicitly </a:t>
            </a:r>
            <a:r>
              <a:rPr lang="en-US" sz="1800">
                <a:solidFill>
                  <a:srgbClr val="C00000"/>
                </a:solidFill>
              </a:rPr>
              <a:t>before reaching the end</a:t>
            </a:r>
            <a:r>
              <a:rPr lang="en-US" sz="1800"/>
              <a:t>.</a:t>
            </a:r>
            <a:endParaRPr/>
          </a:p>
          <a:p>
            <a:pPr marL="514350" lvl="1" indent="-205740" algn="l" rtl="0">
              <a:lnSpc>
                <a:spcPct val="11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</a:pPr>
            <a:r>
              <a:rPr lang="en-US" sz="1800"/>
              <a:t>No return value should appear following “return”.</a:t>
            </a:r>
            <a:endParaRPr/>
          </a:p>
        </p:txBody>
      </p:sp>
      <p:sp>
        <p:nvSpPr>
          <p:cNvPr id="231" name="Google Shape;231;p12"/>
          <p:cNvSpPr txBox="1"/>
          <p:nvPr/>
        </p:nvSpPr>
        <p:spPr>
          <a:xfrm>
            <a:off x="5957108" y="851016"/>
            <a:ext cx="6376571" cy="5132278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void compute_and_print_itax ()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float income;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scanf (“%f”, &amp;income);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if (income &lt; 50000)	{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printf (“Income tax = Nil\n”);	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</a:t>
            </a:r>
            <a:r>
              <a:rPr lang="en-US" sz="1400" b="1" i="0" u="none" strike="noStrike" cap="none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return;  </a:t>
            </a:r>
            <a:r>
              <a:rPr lang="en-US" sz="1400" b="1" i="0" u="none" strike="noStrike" cap="none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/* Terminates function execution */</a:t>
            </a:r>
            <a:endParaRPr sz="1400" b="1" i="0" u="none" strike="noStrike" cap="none">
              <a:solidFill>
                <a:srgbClr val="0000FF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}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if (income &lt; 60000)	{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printf (“Income tax = %f\n”, 0.1*(income-50000));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</a:t>
            </a:r>
            <a:r>
              <a:rPr lang="en-US" sz="1400" b="1" i="0" u="none" strike="noStrike" cap="none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return;</a:t>
            </a:r>
            <a:r>
              <a:rPr lang="en-US" sz="1400" b="1" i="0" u="none" strike="noStrike" cap="none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  /* Terminates function execution */</a:t>
            </a:r>
            <a:endParaRPr sz="1400" b="1" i="0" u="none" strike="noStrike" cap="none">
              <a:solidFill>
                <a:srgbClr val="0000FF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}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if (income &lt; 150000) 	{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printf (“Income tax = %f\n”,0.2*(income-60000)+1000);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</a:t>
            </a:r>
            <a:r>
              <a:rPr lang="en-US" sz="1400" b="1" i="0" u="none" strike="noStrike" cap="none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return ;</a:t>
            </a:r>
            <a:r>
              <a:rPr lang="en-US" sz="1400" b="1" i="0" u="none" strike="noStrike" cap="none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 /* Terminates function execution */</a:t>
            </a:r>
            <a:endParaRPr sz="1400" b="1" i="0" u="none" strike="noStrike" cap="none">
              <a:solidFill>
                <a:srgbClr val="0000FF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}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printf (“Income tax = %f\n”,0.3*(income-150000)+19000);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4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4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Google Shape;236;p13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 sz="4191"/>
              <a:t>Another Example: What is happening here?</a:t>
            </a:r>
            <a:endParaRPr/>
          </a:p>
        </p:txBody>
      </p:sp>
      <p:sp>
        <p:nvSpPr>
          <p:cNvPr id="237" name="Google Shape;237;p13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38"/>
              <a:buFont typeface="Noto Sans Symbols"/>
              <a:buNone/>
            </a:pPr>
            <a:fld id="{00000000-1234-1234-1234-123412341234}" type="slidenum">
              <a:rPr lang="en-US" sz="1238" b="1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rPr>
              <a:t>13</a:t>
            </a:fld>
            <a:endParaRPr sz="1238" b="1">
              <a:solidFill>
                <a:schemeClr val="dk1"/>
              </a:solidFill>
              <a:latin typeface="Arial Black"/>
              <a:ea typeface="Arial Black"/>
              <a:cs typeface="Arial Black"/>
              <a:sym typeface="Arial Black"/>
            </a:endParaRPr>
          </a:p>
        </p:txBody>
      </p:sp>
      <p:sp>
        <p:nvSpPr>
          <p:cNvPr id="238" name="Google Shape;238;p13"/>
          <p:cNvSpPr txBox="1">
            <a:spLocks noGrp="1"/>
          </p:cNvSpPr>
          <p:nvPr>
            <p:ph type="body" idx="4294967295"/>
          </p:nvPr>
        </p:nvSpPr>
        <p:spPr>
          <a:xfrm>
            <a:off x="722972" y="1544920"/>
            <a:ext cx="4788990" cy="3953949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int main()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{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int numb, flag, j=3;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scanf(“%d”,&amp;numb);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while (j &lt;= numb)  {  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60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  </a:t>
            </a:r>
            <a:r>
              <a:rPr lang="en-US" sz="1600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flag = prime(j);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60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  if (flag == 0)  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60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    printf( “%d is prime\n”, j );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60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    j++;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60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  }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60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return 0;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60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239" name="Google Shape;239;p13"/>
          <p:cNvSpPr txBox="1">
            <a:spLocks noGrp="1"/>
          </p:cNvSpPr>
          <p:nvPr>
            <p:ph type="body" idx="4294967295"/>
          </p:nvPr>
        </p:nvSpPr>
        <p:spPr>
          <a:xfrm>
            <a:off x="6559365" y="1695450"/>
            <a:ext cx="5158463" cy="3620123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oto Sans Symbols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int prime (int x)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oto Sans Symbols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{ 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oto Sans Symbols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int i, test;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oto Sans Symbols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i=2, test =0;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oto Sans Symbols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while ((i &lt;= sqrt(x)) &amp;&amp; (test ==0))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28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{  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28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    if (x%i==0) test = 1;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28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    i++;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28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}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28"/>
              <a:buFont typeface="Arial Narrow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   return test;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oto Sans Symbols"/>
              <a:buNone/>
            </a:pPr>
            <a:r>
              <a:rPr lang="en-US" sz="1600"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>
              <a:latin typeface="Courier"/>
              <a:ea typeface="Courier"/>
              <a:cs typeface="Courier"/>
              <a:sym typeface="Courier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4" name="Google Shape;244;p14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 sz="4191"/>
              <a:t>Tracking the flow of control</a:t>
            </a:r>
            <a:r>
              <a:rPr lang="en-US"/>
              <a:t> </a:t>
            </a:r>
            <a:endParaRPr/>
          </a:p>
        </p:txBody>
      </p:sp>
      <p:sp>
        <p:nvSpPr>
          <p:cNvPr id="245" name="Google Shape;245;p14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38"/>
              <a:buFont typeface="Noto Sans Symbols"/>
              <a:buNone/>
            </a:pPr>
            <a:fld id="{00000000-1234-1234-1234-123412341234}" type="slidenum">
              <a:rPr lang="en-US" sz="1238" b="1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rPr>
              <a:t>14</a:t>
            </a:fld>
            <a:endParaRPr sz="1238" b="1">
              <a:solidFill>
                <a:schemeClr val="dk1"/>
              </a:solidFill>
              <a:latin typeface="Arial Black"/>
              <a:ea typeface="Arial Black"/>
              <a:cs typeface="Arial Black"/>
              <a:sym typeface="Arial Black"/>
            </a:endParaRPr>
          </a:p>
        </p:txBody>
      </p:sp>
      <p:sp>
        <p:nvSpPr>
          <p:cNvPr id="246" name="Google Shape;246;p14"/>
          <p:cNvSpPr txBox="1">
            <a:spLocks noGrp="1"/>
          </p:cNvSpPr>
          <p:nvPr>
            <p:ph type="body" idx="4294967295"/>
          </p:nvPr>
        </p:nvSpPr>
        <p:spPr>
          <a:xfrm>
            <a:off x="738187" y="1324966"/>
            <a:ext cx="4210050" cy="5357795"/>
          </a:xfrm>
          <a:prstGeom prst="rect">
            <a:avLst/>
          </a:prstGeom>
          <a:solidFill>
            <a:srgbClr val="F8F8F8"/>
          </a:solidFill>
          <a:ln>
            <a:noFill/>
          </a:ln>
        </p:spPr>
        <p:txBody>
          <a:bodyPr spcFirstLastPara="1" wrap="square" lIns="102850" tIns="51425" rIns="102850" bIns="51425" anchor="t" anchorCtr="0">
            <a:normAutofit fontScale="92500" lnSpcReduction="20000"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9947"/>
              <a:buFont typeface="Noto Sans Symbols"/>
              <a:buNone/>
            </a:pPr>
            <a:r>
              <a:rPr lang="en-US" sz="1904"/>
              <a:t>int main()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99947"/>
              <a:buFont typeface="Noto Sans Symbols"/>
              <a:buNone/>
            </a:pPr>
            <a:r>
              <a:rPr lang="en-US" sz="1904"/>
              <a:t>{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99947"/>
              <a:buFont typeface="Noto Sans Symbols"/>
              <a:buNone/>
            </a:pPr>
            <a:r>
              <a:rPr lang="en-US" sz="1904"/>
              <a:t>  int numb, flag, j=3;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99947"/>
              <a:buFont typeface="Noto Sans Symbols"/>
              <a:buNone/>
            </a:pPr>
            <a:r>
              <a:rPr lang="en-US" sz="1904"/>
              <a:t>  scanf(“%d”,&amp;numb);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99947"/>
              <a:buFont typeface="Noto Sans Symbols"/>
              <a:buNone/>
            </a:pPr>
            <a:r>
              <a:rPr lang="en-US" sz="1904"/>
              <a:t>  printf(“numb = %d \n”,numb);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82956"/>
              <a:buFont typeface="Arial Narrow"/>
              <a:buNone/>
            </a:pPr>
            <a:r>
              <a:rPr lang="en-US" sz="1904"/>
              <a:t>  while (j &lt;= numb)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82956"/>
              <a:buFont typeface="Arial Narrow"/>
              <a:buNone/>
            </a:pPr>
            <a:r>
              <a:rPr lang="en-US" sz="1904"/>
              <a:t>  {  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rgbClr val="C00000"/>
              </a:buClr>
              <a:buSzPct val="82956"/>
              <a:buFont typeface="Arial Narrow"/>
              <a:buNone/>
            </a:pPr>
            <a:r>
              <a:rPr lang="en-US" sz="1904">
                <a:solidFill>
                  <a:srgbClr val="C00000"/>
                </a:solidFill>
              </a:rPr>
              <a:t>     printf(“\nMain, j = %d\n”,j);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82956"/>
              <a:buFont typeface="Arial Narrow"/>
              <a:buNone/>
            </a:pPr>
            <a:r>
              <a:rPr lang="en-US" sz="1904"/>
              <a:t>     flag = prime(j);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82956"/>
              <a:buFont typeface="Arial Narrow"/>
              <a:buNone/>
            </a:pPr>
            <a:r>
              <a:rPr lang="en-US" sz="1904"/>
              <a:t>     </a:t>
            </a:r>
            <a:r>
              <a:rPr lang="en-US" sz="1904">
                <a:solidFill>
                  <a:srgbClr val="C00000"/>
                </a:solidFill>
              </a:rPr>
              <a:t>printf(“Main, flag = %d\n”,flag);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82956"/>
              <a:buFont typeface="Arial Narrow"/>
              <a:buNone/>
            </a:pPr>
            <a:r>
              <a:rPr lang="en-US" sz="1904"/>
              <a:t>     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rgbClr val="C00000"/>
              </a:buClr>
              <a:buSzPct val="82956"/>
              <a:buFont typeface="Arial Narrow"/>
              <a:buNone/>
            </a:pPr>
            <a:r>
              <a:rPr lang="en-US" sz="1904">
                <a:solidFill>
                  <a:srgbClr val="C00000"/>
                </a:solidFill>
              </a:rPr>
              <a:t>     if (flag == 0) printf(“%d is prime\n”,j);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82956"/>
              <a:buFont typeface="Arial Narrow"/>
              <a:buNone/>
            </a:pPr>
            <a:r>
              <a:rPr lang="en-US" sz="1904"/>
              <a:t>     j++;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82956"/>
              <a:buFont typeface="Arial Narrow"/>
              <a:buNone/>
            </a:pPr>
            <a:r>
              <a:rPr lang="en-US" sz="1904"/>
              <a:t>  }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82956"/>
              <a:buFont typeface="Arial Narrow"/>
              <a:buNone/>
            </a:pPr>
            <a:r>
              <a:rPr lang="en-US" sz="1904"/>
              <a:t>  return 0;</a:t>
            </a:r>
            <a:endParaRPr/>
          </a:p>
          <a:p>
            <a:pPr marL="0" lvl="0" indent="0" algn="l" rtl="0">
              <a:lnSpc>
                <a:spcPct val="90000"/>
              </a:lnSpc>
              <a:spcBef>
                <a:spcPts val="1027"/>
              </a:spcBef>
              <a:spcAft>
                <a:spcPts val="0"/>
              </a:spcAft>
              <a:buClr>
                <a:schemeClr val="dk1"/>
              </a:buClr>
              <a:buSzPct val="82956"/>
              <a:buFont typeface="Arial Narrow"/>
              <a:buNone/>
            </a:pPr>
            <a:r>
              <a:rPr lang="en-US" sz="1904"/>
              <a:t> }</a:t>
            </a:r>
            <a:endParaRPr/>
          </a:p>
        </p:txBody>
      </p:sp>
      <p:sp>
        <p:nvSpPr>
          <p:cNvPr id="247" name="Google Shape;247;p14"/>
          <p:cNvSpPr txBox="1"/>
          <p:nvPr/>
        </p:nvSpPr>
        <p:spPr>
          <a:xfrm>
            <a:off x="5081587" y="1771650"/>
            <a:ext cx="3644901" cy="4795837"/>
          </a:xfrm>
          <a:prstGeom prst="rect">
            <a:avLst/>
          </a:prstGeom>
          <a:solidFill>
            <a:srgbClr val="DCE1EF"/>
          </a:solidFill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int prime(int x)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{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int i, test;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i = 2;  test = 0;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endParaRPr sz="1800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</a:t>
            </a:r>
            <a:r>
              <a:rPr lang="en-US" sz="18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printf(“In function, x = %d \n”,x);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while ((i &lt;= sqrt(x)) &amp;&amp; (test == 0))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94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{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94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    if (x%i == 0) test = 1;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94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    i++;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94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}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94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</a:t>
            </a:r>
            <a:r>
              <a:rPr lang="en-US" sz="18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printf(“Returning, test = %d \n”,test);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94"/>
              <a:buFont typeface="Arial"/>
              <a:buNone/>
            </a:pPr>
            <a:endParaRPr sz="1800" b="1" i="0" u="none" strike="noStrike" cap="none">
              <a:solidFill>
                <a:srgbClr val="C00000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94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return test;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}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48" name="Google Shape;248;p14"/>
          <p:cNvCxnSpPr/>
          <p:nvPr/>
        </p:nvCxnSpPr>
        <p:spPr>
          <a:xfrm rot="10800000" flipH="1">
            <a:off x="3862387" y="3295651"/>
            <a:ext cx="1371600" cy="873917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stealth" w="med" len="med"/>
          </a:ln>
        </p:spPr>
      </p:cxnSp>
      <p:cxnSp>
        <p:nvCxnSpPr>
          <p:cNvPr id="249" name="Google Shape;249;p14"/>
          <p:cNvCxnSpPr/>
          <p:nvPr/>
        </p:nvCxnSpPr>
        <p:spPr>
          <a:xfrm rot="10800000">
            <a:off x="3862387" y="4286250"/>
            <a:ext cx="1371600" cy="11430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50" name="Google Shape;250;p14"/>
          <p:cNvSpPr txBox="1"/>
          <p:nvPr/>
        </p:nvSpPr>
        <p:spPr>
          <a:xfrm>
            <a:off x="9272588" y="1374963"/>
            <a:ext cx="2590800" cy="5257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PROGRAM OUTPUT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5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numb = 5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endParaRPr sz="1800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Main, j = 3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In function, x = 3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Returning, test = 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Main, flag = 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3 is prime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endParaRPr sz="1800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Main, j = 4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oto Sans Symbols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In function, x = 4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Returning, test = 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Main, flag = 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endParaRPr sz="1800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Main, j = 5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In function, x = 5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Returning, test = 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Main, flag = 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5 is prime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p15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Nested Functions</a:t>
            </a:r>
            <a:endParaRPr/>
          </a:p>
        </p:txBody>
      </p:sp>
      <p:sp>
        <p:nvSpPr>
          <p:cNvPr id="256" name="Google Shape;256;p15"/>
          <p:cNvSpPr txBox="1">
            <a:spLocks noGrp="1"/>
          </p:cNvSpPr>
          <p:nvPr>
            <p:ph type="body" idx="1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A function cannot be defined within another function. It can be called within another function.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All function definitions must be disjoint.</a:t>
            </a: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Nested function calls are allowed.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A calls B, B calls C, C calls D, etc.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The function called last will be the first to return.</a:t>
            </a: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A function can also call itself, either directly or in a cycle.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A calls B, B calls C, C calls back A.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Called </a:t>
            </a:r>
            <a:r>
              <a:rPr lang="en-US">
                <a:solidFill>
                  <a:srgbClr val="800000"/>
                </a:solidFill>
              </a:rPr>
              <a:t>recursive call </a:t>
            </a:r>
            <a:r>
              <a:rPr lang="en-US"/>
              <a:t>or </a:t>
            </a:r>
            <a:r>
              <a:rPr lang="en-US">
                <a:solidFill>
                  <a:srgbClr val="800000"/>
                </a:solidFill>
              </a:rPr>
              <a:t>recursion</a:t>
            </a:r>
            <a:r>
              <a:rPr lang="en-US"/>
              <a:t>.</a:t>
            </a:r>
            <a:endParaRPr/>
          </a:p>
        </p:txBody>
      </p:sp>
      <p:sp>
        <p:nvSpPr>
          <p:cNvPr id="257" name="Google Shape;257;p15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15</a:t>
            </a:fld>
            <a:endParaRPr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p16"/>
          <p:cNvSpPr txBox="1">
            <a:spLocks noGrp="1"/>
          </p:cNvSpPr>
          <p:nvPr>
            <p:ph type="sldNum" idx="12"/>
          </p:nvPr>
        </p:nvSpPr>
        <p:spPr>
          <a:xfrm>
            <a:off x="10575139" y="6669405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en-US" sz="14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16</a:t>
            </a:fld>
            <a:endParaRPr sz="1400" b="1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3" name="Google Shape;263;p16"/>
          <p:cNvSpPr txBox="1">
            <a:spLocks noGrp="1"/>
          </p:cNvSpPr>
          <p:nvPr>
            <p:ph type="title"/>
          </p:nvPr>
        </p:nvSpPr>
        <p:spPr>
          <a:xfrm>
            <a:off x="420053" y="171450"/>
            <a:ext cx="11866483" cy="80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C3300"/>
              </a:buClr>
              <a:buSzPts val="4100"/>
              <a:buFont typeface="Arial Narrow"/>
              <a:buNone/>
            </a:pPr>
            <a:r>
              <a:rPr lang="en-US" sz="3600">
                <a:solidFill>
                  <a:srgbClr val="CC3300"/>
                </a:solidFill>
              </a:rPr>
              <a:t>Example: main( ) calls ncr( ), ncr( ) calls fact( )</a:t>
            </a:r>
            <a:endParaRPr sz="3600"/>
          </a:p>
        </p:txBody>
      </p:sp>
      <p:sp>
        <p:nvSpPr>
          <p:cNvPr id="264" name="Google Shape;264;p16"/>
          <p:cNvSpPr txBox="1">
            <a:spLocks noGrp="1"/>
          </p:cNvSpPr>
          <p:nvPr>
            <p:ph type="body" idx="1"/>
          </p:nvPr>
        </p:nvSpPr>
        <p:spPr>
          <a:xfrm>
            <a:off x="942959" y="1816824"/>
            <a:ext cx="4752300" cy="428431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#include  &lt;stdio.h&gt;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rgbClr val="CC0000"/>
              </a:buClr>
              <a:buSzPts val="2000"/>
              <a:buFont typeface="Arial Narrow"/>
              <a:buNone/>
            </a:pPr>
            <a:r>
              <a:rPr lang="en-US" sz="1800">
                <a:solidFill>
                  <a:srgbClr val="CC0000"/>
                </a:solidFill>
                <a:latin typeface="Courier"/>
                <a:ea typeface="Courier"/>
                <a:cs typeface="Courier"/>
                <a:sym typeface="Courier"/>
              </a:rPr>
              <a:t>int ncr (int n, int r);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rgbClr val="CC0000"/>
              </a:buClr>
              <a:buSzPts val="2000"/>
              <a:buFont typeface="Arial Narrow"/>
              <a:buNone/>
            </a:pPr>
            <a:r>
              <a:rPr lang="en-US" sz="1800">
                <a:solidFill>
                  <a:srgbClr val="CC0000"/>
                </a:solidFill>
                <a:latin typeface="Courier"/>
                <a:ea typeface="Courier"/>
                <a:cs typeface="Courier"/>
                <a:sym typeface="Courier"/>
              </a:rPr>
              <a:t>int fact (int n);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endParaRPr sz="1800">
              <a:solidFill>
                <a:srgbClr val="CC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main()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{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int i, m, n, sum=0;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scanf (“%d %d”, &amp;m, &amp;n);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	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for (i=1; i&lt;=m; i+=2)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   sum = sum + </a:t>
            </a:r>
            <a:r>
              <a:rPr lang="en-US" sz="1800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ncr(n, i) </a:t>
            </a: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printf (“Result: %d \n”, sum);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265" name="Google Shape;265;p16"/>
          <p:cNvSpPr txBox="1">
            <a:spLocks noGrp="1"/>
          </p:cNvSpPr>
          <p:nvPr>
            <p:ph type="body" idx="2"/>
          </p:nvPr>
        </p:nvSpPr>
        <p:spPr>
          <a:xfrm>
            <a:off x="6192774" y="1911512"/>
            <a:ext cx="5577424" cy="4333632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int  ncr (int n, int r)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{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return (</a:t>
            </a:r>
            <a:r>
              <a:rPr lang="en-US" sz="1800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fact(n)</a:t>
            </a: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/</a:t>
            </a:r>
            <a:r>
              <a:rPr lang="en-US" sz="1800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fact(r)</a:t>
            </a: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/</a:t>
            </a:r>
            <a:r>
              <a:rPr lang="en-US" sz="1800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fact(n-r)</a:t>
            </a: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int  fact (int n)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{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	int  i, temp=1;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	for (i=1; i&lt;=n; i++) 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       temp *= i;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	return (temp);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17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Local variables</a:t>
            </a:r>
            <a:endParaRPr/>
          </a:p>
        </p:txBody>
      </p:sp>
      <p:sp>
        <p:nvSpPr>
          <p:cNvPr id="271" name="Google Shape;271;p17"/>
          <p:cNvSpPr txBox="1">
            <a:spLocks noGrp="1"/>
          </p:cNvSpPr>
          <p:nvPr>
            <p:ph type="body" idx="1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A function can define its own local variables.</a:t>
            </a: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The local variables are known (can be accessed) only within the function in which they are declared.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Local variables cease to exist when the function returns.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Each execution of the function uses a new set of local variables.</a:t>
            </a: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Parameters are also local.</a:t>
            </a:r>
            <a:endParaRPr/>
          </a:p>
        </p:txBody>
      </p:sp>
      <p:sp>
        <p:nvSpPr>
          <p:cNvPr id="272" name="Google Shape;272;p17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17</a:t>
            </a:fld>
            <a:endParaRPr/>
          </a:p>
        </p:txBody>
      </p:sp>
      <p:sp>
        <p:nvSpPr>
          <p:cNvPr id="273" name="Google Shape;273;p17"/>
          <p:cNvSpPr txBox="1"/>
          <p:nvPr/>
        </p:nvSpPr>
        <p:spPr>
          <a:xfrm>
            <a:off x="1156489" y="4000951"/>
            <a:ext cx="4520789" cy="2743275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/* Find the area of a circle with diameter d */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double circle_area (</a:t>
            </a:r>
            <a:r>
              <a:rPr lang="en-US" sz="1600" b="1" i="0" u="none" strike="noStrike" cap="none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double d</a:t>
            </a: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)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</a:t>
            </a:r>
            <a:r>
              <a:rPr lang="en-US" sz="1600" b="1" i="0" u="none" strike="noStrike" cap="none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double radius, area;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radius = d/2.0;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area = 3.14*radius*radius;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return (area);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274" name="Google Shape;274;p17"/>
          <p:cNvSpPr txBox="1"/>
          <p:nvPr/>
        </p:nvSpPr>
        <p:spPr>
          <a:xfrm>
            <a:off x="6706177" y="3887447"/>
            <a:ext cx="1202573" cy="4001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parameter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5" name="Google Shape;275;p17"/>
          <p:cNvSpPr txBox="1"/>
          <p:nvPr/>
        </p:nvSpPr>
        <p:spPr>
          <a:xfrm>
            <a:off x="6706177" y="5220468"/>
            <a:ext cx="2188636" cy="4001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local variables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76" name="Google Shape;276;p17"/>
          <p:cNvCxnSpPr>
            <a:stCxn id="274" idx="1"/>
          </p:cNvCxnSpPr>
          <p:nvPr/>
        </p:nvCxnSpPr>
        <p:spPr>
          <a:xfrm flipH="1">
            <a:off x="4805077" y="4087502"/>
            <a:ext cx="1901100" cy="691200"/>
          </a:xfrm>
          <a:prstGeom prst="straightConnector1">
            <a:avLst/>
          </a:prstGeom>
          <a:noFill/>
          <a:ln w="19050" cap="flat" cmpd="sng">
            <a:solidFill>
              <a:srgbClr val="800000"/>
            </a:solidFill>
            <a:prstDash val="solid"/>
            <a:round/>
            <a:headEnd type="none" w="sm" len="sm"/>
            <a:tailEnd type="stealth" w="med" len="med"/>
          </a:ln>
        </p:spPr>
      </p:cxnSp>
      <p:cxnSp>
        <p:nvCxnSpPr>
          <p:cNvPr id="277" name="Google Shape;277;p17"/>
          <p:cNvCxnSpPr>
            <a:stCxn id="275" idx="1"/>
          </p:cNvCxnSpPr>
          <p:nvPr/>
        </p:nvCxnSpPr>
        <p:spPr>
          <a:xfrm rot="10800000">
            <a:off x="4700077" y="5407323"/>
            <a:ext cx="2006100" cy="13200"/>
          </a:xfrm>
          <a:prstGeom prst="straightConnector1">
            <a:avLst/>
          </a:prstGeom>
          <a:noFill/>
          <a:ln w="19050" cap="flat" cmpd="sng">
            <a:solidFill>
              <a:srgbClr val="800000"/>
            </a:solidFill>
            <a:prstDash val="solid"/>
            <a:round/>
            <a:headEnd type="none" w="sm" len="sm"/>
            <a:tailEnd type="stealth" w="med" len="med"/>
          </a:ln>
        </p:spPr>
      </p:cxn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p18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/>
              <a:t>Revisiting nCr</a:t>
            </a:r>
            <a:endParaRPr/>
          </a:p>
        </p:txBody>
      </p:sp>
      <p:sp>
        <p:nvSpPr>
          <p:cNvPr id="283" name="Google Shape;283;p18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18</a:t>
            </a:fld>
            <a:endParaRPr/>
          </a:p>
        </p:txBody>
      </p:sp>
      <p:sp>
        <p:nvSpPr>
          <p:cNvPr id="284" name="Google Shape;284;p18"/>
          <p:cNvSpPr txBox="1"/>
          <p:nvPr/>
        </p:nvSpPr>
        <p:spPr>
          <a:xfrm>
            <a:off x="660344" y="1660115"/>
            <a:ext cx="5571708" cy="43434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int  ncr (</a:t>
            </a:r>
            <a:r>
              <a:rPr lang="en-US" sz="1800" b="1" i="0" u="none" strike="noStrike" cap="none">
                <a:solidFill>
                  <a:srgbClr val="800000"/>
                </a:solidFill>
                <a:latin typeface="Courier"/>
                <a:ea typeface="Courier"/>
                <a:cs typeface="Courier"/>
                <a:sym typeface="Courier"/>
              </a:rPr>
              <a:t>int n</a:t>
            </a: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, int r)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return (</a:t>
            </a:r>
            <a:r>
              <a:rPr lang="en-US" sz="1800" b="1" i="0" u="none" strike="noStrike" cap="none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fact(n)</a:t>
            </a: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/</a:t>
            </a:r>
            <a:r>
              <a:rPr lang="en-US" sz="1800" b="1" i="0" u="none" strike="noStrike" cap="none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fact(r)</a:t>
            </a: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/</a:t>
            </a:r>
            <a:r>
              <a:rPr lang="en-US" sz="1800" b="1" i="0" u="none" strike="noStrike" cap="none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fact(n-r)</a:t>
            </a: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);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endParaRPr sz="18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int  fact (</a:t>
            </a:r>
            <a:r>
              <a:rPr lang="en-US" sz="1800" b="1" i="0" u="none" strike="noStrike" cap="none">
                <a:solidFill>
                  <a:srgbClr val="800000"/>
                </a:solidFill>
                <a:latin typeface="Courier"/>
                <a:ea typeface="Courier"/>
                <a:cs typeface="Courier"/>
                <a:sym typeface="Courier"/>
              </a:rPr>
              <a:t>int n</a:t>
            </a: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)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int  i, temp=1;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for (i=1; i&lt;=n; i++) </a:t>
            </a:r>
            <a:endParaRPr sz="18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 temp *= i;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return (temp);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285" name="Google Shape;285;p18"/>
          <p:cNvSpPr txBox="1"/>
          <p:nvPr/>
        </p:nvSpPr>
        <p:spPr>
          <a:xfrm>
            <a:off x="7999545" y="2282536"/>
            <a:ext cx="2120993" cy="119002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The n in ncr( ) and the n in fact( ) are different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86" name="Google Shape;286;p18"/>
          <p:cNvCxnSpPr/>
          <p:nvPr/>
        </p:nvCxnSpPr>
        <p:spPr>
          <a:xfrm rot="10800000">
            <a:off x="3011285" y="2225733"/>
            <a:ext cx="4909705" cy="536794"/>
          </a:xfrm>
          <a:prstGeom prst="straightConnector1">
            <a:avLst/>
          </a:prstGeom>
          <a:noFill/>
          <a:ln w="19050" cap="flat" cmpd="sng">
            <a:solidFill>
              <a:srgbClr val="800000"/>
            </a:solidFill>
            <a:prstDash val="solid"/>
            <a:round/>
            <a:headEnd type="none" w="sm" len="sm"/>
            <a:tailEnd type="stealth" w="med" len="med"/>
          </a:ln>
        </p:spPr>
      </p:cxnSp>
      <p:cxnSp>
        <p:nvCxnSpPr>
          <p:cNvPr id="287" name="Google Shape;287;p18"/>
          <p:cNvCxnSpPr/>
          <p:nvPr/>
        </p:nvCxnSpPr>
        <p:spPr>
          <a:xfrm flipH="1">
            <a:off x="3260044" y="3050563"/>
            <a:ext cx="4713316" cy="589165"/>
          </a:xfrm>
          <a:prstGeom prst="straightConnector1">
            <a:avLst/>
          </a:prstGeom>
          <a:noFill/>
          <a:ln w="19050" cap="flat" cmpd="sng">
            <a:solidFill>
              <a:srgbClr val="800000"/>
            </a:solidFill>
            <a:prstDash val="solid"/>
            <a:round/>
            <a:headEnd type="none" w="sm" len="sm"/>
            <a:tailEnd type="stealth" w="med" len="med"/>
          </a:ln>
        </p:spPr>
      </p:cxn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p19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Scope of a variable</a:t>
            </a:r>
            <a:endParaRPr/>
          </a:p>
        </p:txBody>
      </p:sp>
      <p:sp>
        <p:nvSpPr>
          <p:cNvPr id="293" name="Google Shape;293;p19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19</a:t>
            </a:fld>
            <a:endParaRPr/>
          </a:p>
        </p:txBody>
      </p:sp>
      <p:sp>
        <p:nvSpPr>
          <p:cNvPr id="294" name="Google Shape;294;p19"/>
          <p:cNvSpPr txBox="1">
            <a:spLocks noGrp="1"/>
          </p:cNvSpPr>
          <p:nvPr>
            <p:ph type="body" idx="4294967295"/>
          </p:nvPr>
        </p:nvSpPr>
        <p:spPr>
          <a:xfrm>
            <a:off x="1095375" y="1390650"/>
            <a:ext cx="10635546" cy="5226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342900" lvl="0" indent="-3429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Part of the program from which the value of the variable can be used (seen).</a:t>
            </a:r>
            <a:endParaRPr/>
          </a:p>
          <a:p>
            <a:pPr marL="342900" lvl="0" indent="-215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endParaRPr sz="2000"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Scope of a variable - Within the block in which the variable is defined.</a:t>
            </a:r>
            <a:endParaRPr/>
          </a:p>
          <a:p>
            <a:pPr marL="1285875" lvl="2" indent="-257175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Block = group of statements enclosed within { }</a:t>
            </a:r>
            <a:endParaRPr/>
          </a:p>
          <a:p>
            <a:pPr marL="342900" lvl="0" indent="-21590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endParaRPr sz="2000"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Local variable – scope is usually the function in which it is defined.</a:t>
            </a:r>
            <a:endParaRPr/>
          </a:p>
          <a:p>
            <a:pPr marL="1285875" lvl="2" indent="-257175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So two local variables of two functions can have the same name, but they are different variables</a:t>
            </a:r>
            <a:endParaRPr/>
          </a:p>
          <a:p>
            <a:pPr marL="342900" lvl="0" indent="-21590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endParaRPr sz="2000"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Global variables – declared outside all functions (even main). </a:t>
            </a:r>
            <a:endParaRPr/>
          </a:p>
          <a:p>
            <a:pPr marL="1285875" lvl="2" indent="-257175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Scope is entire program by default, but can be hidden in a block if local variable of same name defined</a:t>
            </a:r>
            <a:endParaRPr sz="2000"/>
          </a:p>
          <a:p>
            <a:pPr marL="1285875" lvl="2" indent="-257175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You are encouraged to avoid global variables</a:t>
            </a:r>
            <a:endParaRPr sz="2000"/>
          </a:p>
          <a:p>
            <a:pPr marL="342900" lvl="0" indent="-21590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endParaRPr sz="2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Introduction</a:t>
            </a:r>
            <a:endParaRPr/>
          </a:p>
        </p:txBody>
      </p:sp>
      <p:sp>
        <p:nvSpPr>
          <p:cNvPr id="108" name="Google Shape;108;p2"/>
          <p:cNvSpPr txBox="1">
            <a:spLocks noGrp="1"/>
          </p:cNvSpPr>
          <p:nvPr>
            <p:ph type="body" idx="1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 lnSpcReduction="10000"/>
          </a:bodyPr>
          <a:lstStyle/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 sz="2800" u="sng">
                <a:solidFill>
                  <a:srgbClr val="800000"/>
                </a:solidFill>
              </a:rPr>
              <a:t>Function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A program segment that carries out a specific, well-defined task.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Examples </a:t>
            </a:r>
            <a:endParaRPr/>
          </a:p>
          <a:p>
            <a:pPr marL="1371600" lvl="2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A function to find the gcd of two numbers</a:t>
            </a:r>
            <a:endParaRPr/>
          </a:p>
          <a:p>
            <a:pPr marL="1371600" lvl="2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A function to find the largest of n numbers</a:t>
            </a:r>
            <a:endParaRPr/>
          </a:p>
          <a:p>
            <a:pPr marL="0" lvl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None/>
            </a:pP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A function will carry out its intended task whenever it is called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Functions may call other functions (or itself)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A function may be called multiple times (with different arguments)</a:t>
            </a:r>
            <a:endParaRPr/>
          </a:p>
          <a:p>
            <a:pPr marL="914400" lvl="1" indent="-2286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None/>
            </a:pP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Every C program consists of one or more functions.</a:t>
            </a:r>
            <a:endParaRPr/>
          </a:p>
          <a:p>
            <a:pPr marL="1371600" lvl="2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One of these functions must be called “main”.</a:t>
            </a:r>
            <a:endParaRPr/>
          </a:p>
          <a:p>
            <a:pPr marL="1371600" lvl="2" indent="-3429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Execution of the program always begins by carrying out the instructions in “main”.</a:t>
            </a:r>
            <a:endParaRPr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9" name="Google Shape;299;p20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ct val="100000"/>
              <a:buFont typeface="Arial Narrow"/>
              <a:buNone/>
            </a:pPr>
            <a:r>
              <a:rPr lang="en-US" sz="4000">
                <a:solidFill>
                  <a:srgbClr val="C00000"/>
                </a:solidFill>
              </a:rPr>
              <a:t>What happens here?</a:t>
            </a:r>
            <a:endParaRPr/>
          </a:p>
        </p:txBody>
      </p:sp>
      <p:sp>
        <p:nvSpPr>
          <p:cNvPr id="300" name="Google Shape;300;p20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20</a:t>
            </a:fld>
            <a:endParaRPr/>
          </a:p>
        </p:txBody>
      </p:sp>
      <p:sp>
        <p:nvSpPr>
          <p:cNvPr id="301" name="Google Shape;301;p20"/>
          <p:cNvSpPr txBox="1">
            <a:spLocks noGrp="1"/>
          </p:cNvSpPr>
          <p:nvPr>
            <p:ph type="body" idx="4294967295"/>
          </p:nvPr>
        </p:nvSpPr>
        <p:spPr>
          <a:xfrm>
            <a:off x="3790949" y="1197624"/>
            <a:ext cx="6091238" cy="5558129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7200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#include  &lt;stdio.h&gt;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int A;   </a:t>
            </a:r>
            <a:r>
              <a:rPr lang="en-US" sz="1800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/* This </a:t>
            </a:r>
            <a:r>
              <a:rPr lang="en-US" sz="1800">
                <a:solidFill>
                  <a:srgbClr val="0000CC"/>
                </a:solidFill>
                <a:latin typeface="Courier"/>
                <a:ea typeface="Courier"/>
                <a:cs typeface="Courier"/>
                <a:sym typeface="Courier"/>
              </a:rPr>
              <a:t>A</a:t>
            </a:r>
            <a:r>
              <a:rPr lang="en-US" sz="1800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 is a global variable */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void main( )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	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A = 1;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myProc( 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   printf ( "A = %d\n", A 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endParaRPr sz="1800">
              <a:solidFill>
                <a:schemeClr val="accent2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void myProc( )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	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A = 2;</a:t>
            </a:r>
            <a:endParaRPr/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/* other statements */</a:t>
            </a:r>
            <a:endParaRPr sz="1800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    printf ( "A = %d\n", A 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}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</p:txBody>
      </p:sp>
      <p:grpSp>
        <p:nvGrpSpPr>
          <p:cNvPr id="302" name="Google Shape;302;p20"/>
          <p:cNvGrpSpPr/>
          <p:nvPr/>
        </p:nvGrpSpPr>
        <p:grpSpPr>
          <a:xfrm>
            <a:off x="7973376" y="3014650"/>
            <a:ext cx="3158100" cy="402555"/>
            <a:chOff x="3901015" y="3003948"/>
            <a:chExt cx="3158100" cy="402555"/>
          </a:xfrm>
        </p:grpSpPr>
        <p:cxnSp>
          <p:nvCxnSpPr>
            <p:cNvPr id="303" name="Google Shape;303;p20"/>
            <p:cNvCxnSpPr>
              <a:endCxn id="304" idx="1"/>
            </p:cNvCxnSpPr>
            <p:nvPr/>
          </p:nvCxnSpPr>
          <p:spPr>
            <a:xfrm rot="10800000" flipH="1">
              <a:off x="3901015" y="3204003"/>
              <a:ext cx="2243700" cy="202500"/>
            </a:xfrm>
            <a:prstGeom prst="straightConnector1">
              <a:avLst/>
            </a:prstGeom>
            <a:noFill/>
            <a:ln w="28575" cap="flat" cmpd="sng">
              <a:solidFill>
                <a:srgbClr val="C00000"/>
              </a:solidFill>
              <a:prstDash val="solid"/>
              <a:round/>
              <a:headEnd type="none" w="sm" len="sm"/>
              <a:tailEnd type="stealth" w="med" len="med"/>
            </a:ln>
          </p:spPr>
        </p:cxnSp>
        <p:sp>
          <p:nvSpPr>
            <p:cNvPr id="304" name="Google Shape;304;p20"/>
            <p:cNvSpPr txBox="1"/>
            <p:nvPr/>
          </p:nvSpPr>
          <p:spPr>
            <a:xfrm>
              <a:off x="6144715" y="3003948"/>
              <a:ext cx="914400" cy="40011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2000"/>
                <a:buFont typeface="Arial"/>
                <a:buNone/>
              </a:pPr>
              <a:r>
                <a:rPr lang="en-US" sz="2000" b="1" i="0" u="none" strike="noStrike" cap="none">
                  <a:solidFill>
                    <a:srgbClr val="C00000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A = 2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05" name="Google Shape;305;p20"/>
          <p:cNvGrpSpPr/>
          <p:nvPr/>
        </p:nvGrpSpPr>
        <p:grpSpPr>
          <a:xfrm>
            <a:off x="8165614" y="5709180"/>
            <a:ext cx="2900400" cy="400110"/>
            <a:chOff x="4584214" y="5709180"/>
            <a:chExt cx="2900400" cy="400110"/>
          </a:xfrm>
        </p:grpSpPr>
        <p:cxnSp>
          <p:nvCxnSpPr>
            <p:cNvPr id="306" name="Google Shape;306;p20"/>
            <p:cNvCxnSpPr>
              <a:endCxn id="307" idx="1"/>
            </p:cNvCxnSpPr>
            <p:nvPr/>
          </p:nvCxnSpPr>
          <p:spPr>
            <a:xfrm rot="10800000" flipH="1">
              <a:off x="4584214" y="5909235"/>
              <a:ext cx="1986000" cy="117900"/>
            </a:xfrm>
            <a:prstGeom prst="straightConnector1">
              <a:avLst/>
            </a:prstGeom>
            <a:noFill/>
            <a:ln w="28575" cap="flat" cmpd="sng">
              <a:solidFill>
                <a:srgbClr val="C00000"/>
              </a:solidFill>
              <a:prstDash val="solid"/>
              <a:round/>
              <a:headEnd type="none" w="sm" len="sm"/>
              <a:tailEnd type="stealth" w="med" len="med"/>
            </a:ln>
          </p:spPr>
        </p:cxnSp>
        <p:sp>
          <p:nvSpPr>
            <p:cNvPr id="307" name="Google Shape;307;p20"/>
            <p:cNvSpPr txBox="1"/>
            <p:nvPr/>
          </p:nvSpPr>
          <p:spPr>
            <a:xfrm>
              <a:off x="6570214" y="5709180"/>
              <a:ext cx="914400" cy="40011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2000"/>
                <a:buFont typeface="Arial"/>
                <a:buNone/>
              </a:pPr>
              <a:r>
                <a:rPr lang="en-US" sz="2000" b="1" i="0" u="none" strike="noStrike" cap="none">
                  <a:solidFill>
                    <a:srgbClr val="C00000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A = 2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08" name="Google Shape;308;p20"/>
          <p:cNvSpPr/>
          <p:nvPr/>
        </p:nvSpPr>
        <p:spPr>
          <a:xfrm>
            <a:off x="2654139" y="1688938"/>
            <a:ext cx="522448" cy="4756269"/>
          </a:xfrm>
          <a:prstGeom prst="leftBrace">
            <a:avLst>
              <a:gd name="adj1" fmla="val 8333"/>
              <a:gd name="adj2" fmla="val 50000"/>
            </a:avLst>
          </a:prstGeom>
          <a:noFill/>
          <a:ln w="28575" cap="flat" cmpd="sng">
            <a:solidFill>
              <a:srgbClr val="0000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9" name="Google Shape;309;p20"/>
          <p:cNvSpPr txBox="1"/>
          <p:nvPr/>
        </p:nvSpPr>
        <p:spPr>
          <a:xfrm>
            <a:off x="1429364" y="3868786"/>
            <a:ext cx="1638102" cy="7078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0000CC"/>
                </a:solidFill>
                <a:latin typeface="Arial Narrow"/>
                <a:ea typeface="Arial Narrow"/>
                <a:cs typeface="Arial Narrow"/>
                <a:sym typeface="Arial Narrow"/>
              </a:rPr>
              <a:t>Scope of global 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4" name="Google Shape;314;p21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ct val="100000"/>
              <a:buFont typeface="Arial Narrow"/>
              <a:buNone/>
            </a:pPr>
            <a:r>
              <a:rPr lang="en-US" sz="4000">
                <a:solidFill>
                  <a:srgbClr val="C00000"/>
                </a:solidFill>
              </a:rPr>
              <a:t>Local Scope replaces Global Scope</a:t>
            </a:r>
            <a:endParaRPr/>
          </a:p>
        </p:txBody>
      </p:sp>
      <p:sp>
        <p:nvSpPr>
          <p:cNvPr id="315" name="Google Shape;315;p21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21</a:t>
            </a:fld>
            <a:endParaRPr/>
          </a:p>
        </p:txBody>
      </p:sp>
      <p:sp>
        <p:nvSpPr>
          <p:cNvPr id="316" name="Google Shape;316;p21"/>
          <p:cNvSpPr txBox="1">
            <a:spLocks noGrp="1"/>
          </p:cNvSpPr>
          <p:nvPr>
            <p:ph type="body" idx="4294967295"/>
          </p:nvPr>
        </p:nvSpPr>
        <p:spPr>
          <a:xfrm>
            <a:off x="3790947" y="1197624"/>
            <a:ext cx="8031621" cy="5832475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72000" lvl="0" indent="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#include  &lt;stdio.h&gt;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0" indent="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int A;   </a:t>
            </a:r>
            <a:r>
              <a:rPr lang="en-US" sz="1800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/* This </a:t>
            </a:r>
            <a:r>
              <a:rPr lang="en-US" sz="1800">
                <a:solidFill>
                  <a:srgbClr val="0000CC"/>
                </a:solidFill>
                <a:latin typeface="Courier"/>
                <a:ea typeface="Courier"/>
                <a:cs typeface="Courier"/>
                <a:sym typeface="Courier"/>
              </a:rPr>
              <a:t>A</a:t>
            </a:r>
            <a:r>
              <a:rPr lang="en-US" sz="1800">
                <a:solidFill>
                  <a:srgbClr val="C00000"/>
                </a:solidFill>
                <a:latin typeface="Courier"/>
                <a:ea typeface="Courier"/>
                <a:cs typeface="Courier"/>
                <a:sym typeface="Courier"/>
              </a:rPr>
              <a:t> is a global variable */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0" indent="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void main( )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	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A = 1;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   myProc( 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   printf ( "A = %d\n", A 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endParaRPr sz="1800">
              <a:solidFill>
                <a:schemeClr val="accent2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void myProc( )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	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int A = 2;  </a:t>
            </a: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/* This </a:t>
            </a:r>
            <a:r>
              <a:rPr lang="en-US" sz="1800">
                <a:solidFill>
                  <a:srgbClr val="0000CC"/>
                </a:solidFill>
                <a:latin typeface="Courier"/>
                <a:ea typeface="Courier"/>
                <a:cs typeface="Courier"/>
                <a:sym typeface="Courier"/>
              </a:rPr>
              <a:t>A</a:t>
            </a: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is a local variable */</a:t>
            </a:r>
            <a:endParaRPr sz="1800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	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/* other statements */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/* within this function, A refers to the local A */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</a:t>
            </a:r>
            <a:endParaRPr sz="1800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 printf ( "A = %d\n", A );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  <a:p>
            <a:pPr marL="72000" lvl="2" indent="-72000" algn="l" rtl="0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1800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}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</p:txBody>
      </p:sp>
      <p:grpSp>
        <p:nvGrpSpPr>
          <p:cNvPr id="317" name="Google Shape;317;p21"/>
          <p:cNvGrpSpPr/>
          <p:nvPr/>
        </p:nvGrpSpPr>
        <p:grpSpPr>
          <a:xfrm>
            <a:off x="7799112" y="3027741"/>
            <a:ext cx="2743200" cy="400110"/>
            <a:chOff x="4014787" y="3095595"/>
            <a:chExt cx="2743200" cy="400110"/>
          </a:xfrm>
        </p:grpSpPr>
        <p:cxnSp>
          <p:nvCxnSpPr>
            <p:cNvPr id="318" name="Google Shape;318;p21"/>
            <p:cNvCxnSpPr/>
            <p:nvPr/>
          </p:nvCxnSpPr>
          <p:spPr>
            <a:xfrm>
              <a:off x="4014787" y="3295650"/>
              <a:ext cx="1752600" cy="1"/>
            </a:xfrm>
            <a:prstGeom prst="straightConnector1">
              <a:avLst/>
            </a:prstGeom>
            <a:noFill/>
            <a:ln w="28575" cap="flat" cmpd="sng">
              <a:solidFill>
                <a:srgbClr val="C00000"/>
              </a:solidFill>
              <a:prstDash val="solid"/>
              <a:round/>
              <a:headEnd type="none" w="sm" len="sm"/>
              <a:tailEnd type="stealth" w="med" len="med"/>
            </a:ln>
          </p:spPr>
        </p:cxnSp>
        <p:sp>
          <p:nvSpPr>
            <p:cNvPr id="319" name="Google Shape;319;p21"/>
            <p:cNvSpPr txBox="1"/>
            <p:nvPr/>
          </p:nvSpPr>
          <p:spPr>
            <a:xfrm>
              <a:off x="5843587" y="3095595"/>
              <a:ext cx="914400" cy="40011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2000"/>
                <a:buFont typeface="Arial"/>
                <a:buNone/>
              </a:pPr>
              <a:r>
                <a:rPr lang="en-US" sz="2000" b="1" i="0" u="none" strike="noStrike" cap="none">
                  <a:solidFill>
                    <a:srgbClr val="C00000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A = 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20" name="Google Shape;320;p21"/>
          <p:cNvGrpSpPr/>
          <p:nvPr/>
        </p:nvGrpSpPr>
        <p:grpSpPr>
          <a:xfrm>
            <a:off x="8152610" y="6075773"/>
            <a:ext cx="2743200" cy="400110"/>
            <a:chOff x="4047509" y="6115050"/>
            <a:chExt cx="2743200" cy="400110"/>
          </a:xfrm>
        </p:grpSpPr>
        <p:cxnSp>
          <p:nvCxnSpPr>
            <p:cNvPr id="321" name="Google Shape;321;p21"/>
            <p:cNvCxnSpPr/>
            <p:nvPr/>
          </p:nvCxnSpPr>
          <p:spPr>
            <a:xfrm>
              <a:off x="4047509" y="6315105"/>
              <a:ext cx="1752600" cy="1"/>
            </a:xfrm>
            <a:prstGeom prst="straightConnector1">
              <a:avLst/>
            </a:prstGeom>
            <a:noFill/>
            <a:ln w="28575" cap="flat" cmpd="sng">
              <a:solidFill>
                <a:srgbClr val="C00000"/>
              </a:solidFill>
              <a:prstDash val="solid"/>
              <a:round/>
              <a:headEnd type="none" w="sm" len="sm"/>
              <a:tailEnd type="stealth" w="med" len="med"/>
            </a:ln>
          </p:spPr>
        </p:cxnSp>
        <p:sp>
          <p:nvSpPr>
            <p:cNvPr id="322" name="Google Shape;322;p21"/>
            <p:cNvSpPr txBox="1"/>
            <p:nvPr/>
          </p:nvSpPr>
          <p:spPr>
            <a:xfrm>
              <a:off x="5876309" y="6115050"/>
              <a:ext cx="914400" cy="40011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2000"/>
                <a:buFont typeface="Arial"/>
                <a:buNone/>
              </a:pPr>
              <a:r>
                <a:rPr lang="en-US" sz="2000" b="1" i="0" u="none" strike="noStrike" cap="none">
                  <a:solidFill>
                    <a:srgbClr val="C00000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A = 2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23" name="Google Shape;323;p21"/>
          <p:cNvSpPr/>
          <p:nvPr/>
        </p:nvSpPr>
        <p:spPr>
          <a:xfrm>
            <a:off x="3736450" y="4667251"/>
            <a:ext cx="424479" cy="1712203"/>
          </a:xfrm>
          <a:prstGeom prst="leftBrace">
            <a:avLst>
              <a:gd name="adj1" fmla="val 8333"/>
              <a:gd name="adj2" fmla="val 50000"/>
            </a:avLst>
          </a:prstGeom>
          <a:noFill/>
          <a:ln w="28575" cap="flat" cmpd="sng">
            <a:solidFill>
              <a:srgbClr val="0000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4" name="Google Shape;324;p21"/>
          <p:cNvSpPr txBox="1"/>
          <p:nvPr/>
        </p:nvSpPr>
        <p:spPr>
          <a:xfrm>
            <a:off x="2347660" y="5122962"/>
            <a:ext cx="1344255" cy="7078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0000CC"/>
                </a:solidFill>
                <a:latin typeface="Arial Narrow"/>
                <a:ea typeface="Arial Narrow"/>
                <a:cs typeface="Arial Narrow"/>
                <a:sym typeface="Arial Narrow"/>
              </a:rPr>
              <a:t>Scope of local 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5" name="Google Shape;325;p21"/>
          <p:cNvSpPr/>
          <p:nvPr/>
        </p:nvSpPr>
        <p:spPr>
          <a:xfrm>
            <a:off x="2143530" y="1672937"/>
            <a:ext cx="522448" cy="4820965"/>
          </a:xfrm>
          <a:prstGeom prst="leftBrace">
            <a:avLst>
              <a:gd name="adj1" fmla="val 8333"/>
              <a:gd name="adj2" fmla="val 50000"/>
            </a:avLst>
          </a:prstGeom>
          <a:noFill/>
          <a:ln w="28575" cap="flat" cmpd="sng">
            <a:solidFill>
              <a:srgbClr val="0000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6" name="Google Shape;326;p21"/>
          <p:cNvSpPr txBox="1"/>
          <p:nvPr/>
        </p:nvSpPr>
        <p:spPr>
          <a:xfrm>
            <a:off x="746266" y="3777136"/>
            <a:ext cx="1326157" cy="7078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0000CC"/>
                </a:solidFill>
                <a:latin typeface="Arial Narrow"/>
                <a:ea typeface="Arial Narrow"/>
                <a:cs typeface="Arial Narrow"/>
                <a:sym typeface="Arial Narrow"/>
              </a:rPr>
              <a:t>Scope of global 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1" name="Google Shape;331;p22"/>
          <p:cNvSpPr txBox="1">
            <a:spLocks noGrp="1"/>
          </p:cNvSpPr>
          <p:nvPr>
            <p:ph type="sldNum" idx="12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38"/>
              <a:buFont typeface="Noto Sans Symbols"/>
              <a:buNone/>
            </a:pPr>
            <a:fld id="{00000000-1234-1234-1234-123412341234}" type="slidenum">
              <a:rPr lang="en-US" sz="1238" b="1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rPr>
              <a:t>22</a:t>
            </a:fld>
            <a:endParaRPr sz="1238" b="1">
              <a:solidFill>
                <a:schemeClr val="dk1"/>
              </a:solidFill>
              <a:latin typeface="Arial Black"/>
              <a:ea typeface="Arial Black"/>
              <a:cs typeface="Arial Black"/>
              <a:sym typeface="Arial Black"/>
            </a:endParaRPr>
          </a:p>
        </p:txBody>
      </p:sp>
      <p:sp>
        <p:nvSpPr>
          <p:cNvPr id="332" name="Google Shape;332;p22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/>
              <a:t>Parameter Passing</a:t>
            </a:r>
            <a:endParaRPr/>
          </a:p>
        </p:txBody>
      </p:sp>
      <p:sp>
        <p:nvSpPr>
          <p:cNvPr id="333" name="Google Shape;333;p22"/>
          <p:cNvSpPr txBox="1">
            <a:spLocks noGrp="1"/>
          </p:cNvSpPr>
          <p:nvPr>
            <p:ph type="body" idx="1"/>
          </p:nvPr>
        </p:nvSpPr>
        <p:spPr>
          <a:xfrm>
            <a:off x="638222" y="1206032"/>
            <a:ext cx="10001045" cy="109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endParaRPr sz="2000"/>
          </a:p>
          <a:p>
            <a:pPr marL="0" lvl="0" indent="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en-US" sz="2000"/>
              <a:t>When the function is called, the </a:t>
            </a:r>
            <a:r>
              <a:rPr lang="en-US" sz="2000">
                <a:solidFill>
                  <a:srgbClr val="0000FF"/>
                </a:solidFill>
              </a:rPr>
              <a:t>value</a:t>
            </a:r>
            <a:r>
              <a:rPr lang="en-US" sz="2000"/>
              <a:t> of the actual parameter is </a:t>
            </a:r>
            <a:r>
              <a:rPr lang="en-US" sz="2000">
                <a:solidFill>
                  <a:srgbClr val="FF0000"/>
                </a:solidFill>
              </a:rPr>
              <a:t>copied</a:t>
            </a:r>
            <a:r>
              <a:rPr lang="en-US" sz="2000"/>
              <a:t> to the formal parameter</a:t>
            </a:r>
            <a:endParaRPr/>
          </a:p>
        </p:txBody>
      </p:sp>
      <p:sp>
        <p:nvSpPr>
          <p:cNvPr id="334" name="Google Shape;334;p22"/>
          <p:cNvSpPr txBox="1"/>
          <p:nvPr/>
        </p:nvSpPr>
        <p:spPr>
          <a:xfrm>
            <a:off x="1492550" y="3106281"/>
            <a:ext cx="3416975" cy="2031285"/>
          </a:xfrm>
          <a:prstGeom prst="rect">
            <a:avLst/>
          </a:prstGeom>
          <a:solidFill>
            <a:srgbClr val="F7DDD3"/>
          </a:solidFill>
          <a:ln w="1587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int main ()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	. . .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double radius, a;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. . .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a = area(</a:t>
            </a:r>
            <a:r>
              <a:rPr lang="en-US" sz="1800" b="1" i="0" u="none" strike="noStrike" cap="none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radius</a:t>
            </a: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);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. . .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335" name="Google Shape;335;p22"/>
          <p:cNvSpPr txBox="1"/>
          <p:nvPr/>
        </p:nvSpPr>
        <p:spPr>
          <a:xfrm>
            <a:off x="6928333" y="3387543"/>
            <a:ext cx="3650444" cy="1200288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double area (</a:t>
            </a:r>
            <a:r>
              <a:rPr lang="en-US" sz="1800" b="1" i="0" u="none" strike="noStrike" cap="none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double r</a:t>
            </a: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)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	return (3.14*r*r);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cxnSp>
        <p:nvCxnSpPr>
          <p:cNvPr id="336" name="Google Shape;336;p22"/>
          <p:cNvCxnSpPr/>
          <p:nvPr/>
        </p:nvCxnSpPr>
        <p:spPr>
          <a:xfrm rot="10800000" flipH="1">
            <a:off x="4346725" y="2631603"/>
            <a:ext cx="1584198" cy="1636567"/>
          </a:xfrm>
          <a:prstGeom prst="straightConnector1">
            <a:avLst/>
          </a:prstGeom>
          <a:noFill/>
          <a:ln w="31750" cap="flat" cmpd="sng">
            <a:solidFill>
              <a:srgbClr val="80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cxnSp>
        <p:nvCxnSpPr>
          <p:cNvPr id="337" name="Google Shape;337;p22"/>
          <p:cNvCxnSpPr/>
          <p:nvPr/>
        </p:nvCxnSpPr>
        <p:spPr>
          <a:xfrm>
            <a:off x="7122345" y="2657787"/>
            <a:ext cx="1859141" cy="667720"/>
          </a:xfrm>
          <a:prstGeom prst="straightConnector1">
            <a:avLst/>
          </a:prstGeom>
          <a:noFill/>
          <a:ln w="31750" cap="flat" cmpd="sng">
            <a:solidFill>
              <a:srgbClr val="80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sp>
        <p:nvSpPr>
          <p:cNvPr id="338" name="Google Shape;338;p22"/>
          <p:cNvSpPr txBox="1"/>
          <p:nvPr/>
        </p:nvSpPr>
        <p:spPr>
          <a:xfrm>
            <a:off x="5681766" y="2180757"/>
            <a:ext cx="2053767" cy="4001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800000"/>
                </a:solidFill>
                <a:latin typeface="Arial Narrow"/>
                <a:ea typeface="Arial Narrow"/>
                <a:cs typeface="Arial Narrow"/>
                <a:sym typeface="Arial Narrow"/>
              </a:rPr>
              <a:t>parameter passing</a:t>
            </a:r>
            <a:endParaRPr sz="1400" b="0" i="0" u="none" strike="noStrike" cap="none">
              <a:solidFill>
                <a:srgbClr val="8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Google Shape;343;p23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Parameter Passing by Value in C</a:t>
            </a:r>
            <a:endParaRPr/>
          </a:p>
        </p:txBody>
      </p:sp>
      <p:sp>
        <p:nvSpPr>
          <p:cNvPr id="344" name="Google Shape;344;p23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23</a:t>
            </a:fld>
            <a:endParaRPr/>
          </a:p>
        </p:txBody>
      </p:sp>
      <p:sp>
        <p:nvSpPr>
          <p:cNvPr id="345" name="Google Shape;345;p23"/>
          <p:cNvSpPr txBox="1">
            <a:spLocks noGrp="1"/>
          </p:cNvSpPr>
          <p:nvPr>
            <p:ph type="body" idx="4294967295"/>
          </p:nvPr>
        </p:nvSpPr>
        <p:spPr>
          <a:xfrm>
            <a:off x="1050925" y="1438275"/>
            <a:ext cx="9847500" cy="531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342900" lvl="0" indent="-352425" algn="l" rtl="0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50"/>
              <a:buFont typeface="Arial"/>
              <a:buChar char="•"/>
            </a:pPr>
            <a:r>
              <a:rPr lang="en-US" sz="2150"/>
              <a:t>Used when invoking functions</a:t>
            </a:r>
            <a:endParaRPr sz="2150" u="sng"/>
          </a:p>
          <a:p>
            <a:pPr marL="0" lvl="0" indent="0" algn="l" rtl="0">
              <a:lnSpc>
                <a:spcPct val="7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1850"/>
              <a:buNone/>
            </a:pPr>
            <a:endParaRPr sz="2150">
              <a:solidFill>
                <a:srgbClr val="0000FF"/>
              </a:solidFill>
            </a:endParaRPr>
          </a:p>
          <a:p>
            <a:pPr marL="0" lvl="0" indent="0" algn="l" rtl="0">
              <a:lnSpc>
                <a:spcPct val="70000"/>
              </a:lnSpc>
              <a:spcBef>
                <a:spcPts val="1075"/>
              </a:spcBef>
              <a:spcAft>
                <a:spcPts val="0"/>
              </a:spcAft>
              <a:buClr>
                <a:srgbClr val="0000FF"/>
              </a:buClr>
              <a:buSzPts val="1850"/>
              <a:buNone/>
            </a:pPr>
            <a:r>
              <a:rPr lang="en-US" sz="2150" u="sng">
                <a:solidFill>
                  <a:srgbClr val="0000FF"/>
                </a:solidFill>
              </a:rPr>
              <a:t>Call by value / parameter passing by value</a:t>
            </a:r>
            <a:endParaRPr sz="2427"/>
          </a:p>
          <a:p>
            <a:pPr marL="514350" lvl="1" indent="-215265" algn="l" rtl="0">
              <a:lnSpc>
                <a:spcPct val="70000"/>
              </a:lnSpc>
              <a:spcBef>
                <a:spcPts val="1075"/>
              </a:spcBef>
              <a:spcAft>
                <a:spcPts val="0"/>
              </a:spcAft>
              <a:buSzPts val="2150"/>
              <a:buChar char="•"/>
            </a:pPr>
            <a:r>
              <a:rPr lang="en-US" sz="2150"/>
              <a:t>Called function gets a copy of the value of the actual argument passed to the function.</a:t>
            </a:r>
            <a:endParaRPr sz="2427"/>
          </a:p>
          <a:p>
            <a:pPr marL="514350" lvl="1" indent="-215265" algn="l" rtl="0">
              <a:lnSpc>
                <a:spcPct val="70000"/>
              </a:lnSpc>
              <a:spcBef>
                <a:spcPts val="400"/>
              </a:spcBef>
              <a:spcAft>
                <a:spcPts val="0"/>
              </a:spcAft>
              <a:buSzPts val="2150"/>
              <a:buChar char="•"/>
            </a:pPr>
            <a:r>
              <a:rPr lang="en-US" sz="2150">
                <a:solidFill>
                  <a:srgbClr val="FF0000"/>
                </a:solidFill>
              </a:rPr>
              <a:t>Execution of the function does not change the actual arguments.</a:t>
            </a:r>
            <a:endParaRPr sz="2427"/>
          </a:p>
          <a:p>
            <a:pPr marL="1285875" lvl="2" indent="-266700" algn="l" rtl="0">
              <a:lnSpc>
                <a:spcPct val="70000"/>
              </a:lnSpc>
              <a:spcBef>
                <a:spcPts val="400"/>
              </a:spcBef>
              <a:spcAft>
                <a:spcPts val="0"/>
              </a:spcAft>
              <a:buSzPts val="2150"/>
              <a:buChar char="•"/>
            </a:pPr>
            <a:r>
              <a:rPr lang="en-US" sz="2150"/>
              <a:t>All changes to a parameter done inside the function are done on the copy.</a:t>
            </a:r>
            <a:endParaRPr sz="2427"/>
          </a:p>
          <a:p>
            <a:pPr marL="1285875" lvl="2" indent="-266700" algn="l" rtl="0">
              <a:lnSpc>
                <a:spcPct val="70000"/>
              </a:lnSpc>
              <a:spcBef>
                <a:spcPts val="400"/>
              </a:spcBef>
              <a:spcAft>
                <a:spcPts val="0"/>
              </a:spcAft>
              <a:buSzPts val="2150"/>
              <a:buChar char="•"/>
            </a:pPr>
            <a:r>
              <a:rPr lang="en-US" sz="2150"/>
              <a:t>The copy is removed when the control returns to the caller function.</a:t>
            </a:r>
            <a:endParaRPr sz="2427"/>
          </a:p>
          <a:p>
            <a:pPr marL="1285875" lvl="2" indent="-266700" algn="l" rtl="0">
              <a:lnSpc>
                <a:spcPct val="70000"/>
              </a:lnSpc>
              <a:spcBef>
                <a:spcPts val="400"/>
              </a:spcBef>
              <a:spcAft>
                <a:spcPts val="0"/>
              </a:spcAft>
              <a:buSzPts val="2150"/>
              <a:buChar char="•"/>
            </a:pPr>
            <a:r>
              <a:rPr lang="en-US" sz="2150"/>
              <a:t>The value of the actual parameter in the caller function is not affected.</a:t>
            </a:r>
            <a:endParaRPr sz="2427"/>
          </a:p>
          <a:p>
            <a:pPr marL="514350" lvl="1" indent="-215265" algn="l" rtl="0">
              <a:lnSpc>
                <a:spcPct val="70000"/>
              </a:lnSpc>
              <a:spcBef>
                <a:spcPts val="400"/>
              </a:spcBef>
              <a:spcAft>
                <a:spcPts val="0"/>
              </a:spcAft>
              <a:buSzPts val="2150"/>
              <a:buChar char="•"/>
            </a:pPr>
            <a:r>
              <a:rPr lang="en-US" sz="2150"/>
              <a:t>The arguments passed may very well be </a:t>
            </a:r>
            <a:r>
              <a:rPr lang="en-US" sz="2150">
                <a:solidFill>
                  <a:srgbClr val="FF0000"/>
                </a:solidFill>
              </a:rPr>
              <a:t>expressions</a:t>
            </a:r>
            <a:r>
              <a:rPr lang="en-US" sz="2150"/>
              <a:t> (example: fact(n-r)).</a:t>
            </a:r>
            <a:endParaRPr sz="2427"/>
          </a:p>
          <a:p>
            <a:pPr marL="514350" lvl="1" indent="-78740" algn="l" rtl="0">
              <a:lnSpc>
                <a:spcPct val="70000"/>
              </a:lnSpc>
              <a:spcBef>
                <a:spcPts val="400"/>
              </a:spcBef>
              <a:spcAft>
                <a:spcPts val="0"/>
              </a:spcAft>
              <a:buSzPts val="1850"/>
              <a:buNone/>
            </a:pPr>
            <a:endParaRPr sz="2150"/>
          </a:p>
          <a:p>
            <a:pPr marL="0" lvl="0" indent="0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Clr>
                <a:srgbClr val="0000FF"/>
              </a:buClr>
              <a:buSzPts val="1850"/>
              <a:buNone/>
            </a:pPr>
            <a:r>
              <a:rPr lang="en-US" sz="2150" u="sng">
                <a:solidFill>
                  <a:srgbClr val="0000FF"/>
                </a:solidFill>
              </a:rPr>
              <a:t>Call by reference</a:t>
            </a:r>
            <a:endParaRPr sz="2427"/>
          </a:p>
          <a:p>
            <a:pPr marL="514350" lvl="1" indent="-215265" algn="l" rtl="0">
              <a:lnSpc>
                <a:spcPct val="80000"/>
              </a:lnSpc>
              <a:spcBef>
                <a:spcPts val="1075"/>
              </a:spcBef>
              <a:spcAft>
                <a:spcPts val="0"/>
              </a:spcAft>
              <a:buSzPts val="2150"/>
              <a:buChar char="•"/>
            </a:pPr>
            <a:r>
              <a:rPr lang="en-US" sz="2150"/>
              <a:t>Passes the </a:t>
            </a:r>
            <a:r>
              <a:rPr lang="en-US" sz="2150">
                <a:solidFill>
                  <a:srgbClr val="0000FF"/>
                </a:solidFill>
              </a:rPr>
              <a:t>address</a:t>
            </a:r>
            <a:r>
              <a:rPr lang="en-US" sz="2150" i="1"/>
              <a:t> of</a:t>
            </a:r>
            <a:r>
              <a:rPr lang="en-US" sz="2150"/>
              <a:t> the original argument to a called function.</a:t>
            </a:r>
            <a:endParaRPr sz="2427"/>
          </a:p>
          <a:p>
            <a:pPr marL="514350" lvl="1" indent="-215265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SzPts val="2150"/>
              <a:buChar char="•"/>
            </a:pPr>
            <a:r>
              <a:rPr lang="en-US" sz="2150"/>
              <a:t>Execution of the function may affect the original argument in the calling function.</a:t>
            </a:r>
            <a:endParaRPr sz="2427"/>
          </a:p>
          <a:p>
            <a:pPr marL="514350" lvl="1" indent="-215265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SzPts val="2150"/>
              <a:buChar char="•"/>
            </a:pPr>
            <a:r>
              <a:rPr lang="en-US" sz="2150"/>
              <a:t>Not directly supported in C, but supported in some other languages like C++.</a:t>
            </a:r>
            <a:endParaRPr sz="2150"/>
          </a:p>
          <a:p>
            <a:pPr marL="514350" lvl="1" indent="-215265" algn="l" rtl="0">
              <a:lnSpc>
                <a:spcPct val="80000"/>
              </a:lnSpc>
              <a:spcBef>
                <a:spcPts val="400"/>
              </a:spcBef>
              <a:spcAft>
                <a:spcPts val="0"/>
              </a:spcAft>
              <a:buSzPts val="2150"/>
              <a:buChar char="•"/>
            </a:pPr>
            <a:r>
              <a:rPr lang="en-US" sz="2150"/>
              <a:t>In C, you can pass </a:t>
            </a:r>
            <a:r>
              <a:rPr lang="en-US" sz="2150" i="1"/>
              <a:t>copies</a:t>
            </a:r>
            <a:r>
              <a:rPr lang="en-US" sz="2150"/>
              <a:t> of addresses to get the desired effect.</a:t>
            </a:r>
            <a:endParaRPr sz="2150"/>
          </a:p>
          <a:p>
            <a:pPr marL="514350" lvl="1" indent="-78740" algn="l" rtl="0">
              <a:lnSpc>
                <a:spcPct val="70000"/>
              </a:lnSpc>
              <a:spcBef>
                <a:spcPts val="400"/>
              </a:spcBef>
              <a:spcAft>
                <a:spcPts val="0"/>
              </a:spcAft>
              <a:buSzPts val="1850"/>
              <a:buNone/>
            </a:pPr>
            <a:endParaRPr sz="2150"/>
          </a:p>
          <a:p>
            <a:pPr marL="1285875" lvl="2" indent="-257175" algn="l" rtl="0">
              <a:lnSpc>
                <a:spcPct val="70000"/>
              </a:lnSpc>
              <a:spcBef>
                <a:spcPts val="400"/>
              </a:spcBef>
              <a:spcAft>
                <a:spcPts val="0"/>
              </a:spcAft>
              <a:buSzPts val="1850"/>
              <a:buFont typeface="Noto Sans Symbols"/>
              <a:buNone/>
            </a:pPr>
            <a:endParaRPr sz="2150" u="sng"/>
          </a:p>
          <a:p>
            <a:pPr marL="514350" lvl="1" indent="-205740" algn="l" rtl="0">
              <a:lnSpc>
                <a:spcPct val="70000"/>
              </a:lnSpc>
              <a:spcBef>
                <a:spcPts val="400"/>
              </a:spcBef>
              <a:spcAft>
                <a:spcPts val="0"/>
              </a:spcAft>
              <a:buSzPts val="1850"/>
              <a:buFont typeface="Noto Sans Symbols"/>
              <a:buNone/>
            </a:pPr>
            <a:endParaRPr sz="2150"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24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 sz="4191"/>
              <a:t>Parameter passing and return: 1</a:t>
            </a:r>
            <a:endParaRPr/>
          </a:p>
        </p:txBody>
      </p:sp>
      <p:sp>
        <p:nvSpPr>
          <p:cNvPr id="351" name="Google Shape;351;p24"/>
          <p:cNvSpPr txBox="1">
            <a:spLocks noGrp="1"/>
          </p:cNvSpPr>
          <p:nvPr>
            <p:ph type="sldNum" idx="4294967295"/>
          </p:nvPr>
        </p:nvSpPr>
        <p:spPr>
          <a:xfrm>
            <a:off x="0" y="6800850"/>
            <a:ext cx="7666038" cy="3143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38"/>
              <a:buFont typeface="Noto Sans Symbols"/>
              <a:buNone/>
            </a:pPr>
            <a:fld id="{00000000-1234-1234-1234-123412341234}" type="slidenum">
              <a:rPr lang="en-US" sz="1238" b="1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rPr>
              <a:t>24</a:t>
            </a:fld>
            <a:endParaRPr sz="1238" b="1">
              <a:solidFill>
                <a:schemeClr val="dk1"/>
              </a:solidFill>
              <a:latin typeface="Arial Black"/>
              <a:ea typeface="Arial Black"/>
              <a:cs typeface="Arial Black"/>
              <a:sym typeface="Arial Black"/>
            </a:endParaRPr>
          </a:p>
        </p:txBody>
      </p:sp>
      <p:sp>
        <p:nvSpPr>
          <p:cNvPr id="352" name="Google Shape;352;p24"/>
          <p:cNvSpPr txBox="1"/>
          <p:nvPr/>
        </p:nvSpPr>
        <p:spPr>
          <a:xfrm>
            <a:off x="811739" y="1413270"/>
            <a:ext cx="5024464" cy="4613559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6000" tIns="48000" rIns="96000" bIns="480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int main()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int  a=10, b;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 (“Initially a = %d\n”, a); 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b = change (a);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 (“a = %d, b = %d\n”, a, b);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return 0;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int  change  (int x)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printf  (“Before x = %d\n”,x);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x = x / 2;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printf  (“After x = %d\n”, x);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return (x);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353" name="Google Shape;353;p24"/>
          <p:cNvSpPr txBox="1"/>
          <p:nvPr/>
        </p:nvSpPr>
        <p:spPr>
          <a:xfrm>
            <a:off x="7462126" y="3237533"/>
            <a:ext cx="2758178" cy="1789719"/>
          </a:xfrm>
          <a:prstGeom prst="rect">
            <a:avLst/>
          </a:prstGeom>
          <a:solidFill>
            <a:srgbClr val="DCE1EF"/>
          </a:solidFill>
          <a:ln>
            <a:noFill/>
          </a:ln>
        </p:spPr>
        <p:txBody>
          <a:bodyPr spcFirstLastPara="1" wrap="square" lIns="96000" tIns="48000" rIns="96000" bIns="480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Initially a = 10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Before x = 10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After x = 5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a = 10, b = 5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4" name="Google Shape;354;p24"/>
          <p:cNvSpPr txBox="1"/>
          <p:nvPr/>
        </p:nvSpPr>
        <p:spPr>
          <a:xfrm>
            <a:off x="7462126" y="2781091"/>
            <a:ext cx="689291" cy="3077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Output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9" name="Google Shape;359;p25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 sz="4191"/>
              <a:t>Parameter passing and return: 2</a:t>
            </a:r>
            <a:endParaRPr/>
          </a:p>
        </p:txBody>
      </p:sp>
      <p:sp>
        <p:nvSpPr>
          <p:cNvPr id="360" name="Google Shape;360;p25"/>
          <p:cNvSpPr txBox="1">
            <a:spLocks noGrp="1"/>
          </p:cNvSpPr>
          <p:nvPr>
            <p:ph type="sldNum" idx="4294967295"/>
          </p:nvPr>
        </p:nvSpPr>
        <p:spPr>
          <a:xfrm>
            <a:off x="0" y="6800850"/>
            <a:ext cx="7666038" cy="3143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38"/>
              <a:buFont typeface="Noto Sans Symbols"/>
              <a:buNone/>
            </a:pPr>
            <a:fld id="{00000000-1234-1234-1234-123412341234}" type="slidenum">
              <a:rPr lang="en-US" sz="1238" b="1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rPr>
              <a:t>25</a:t>
            </a:fld>
            <a:endParaRPr sz="1238" b="1">
              <a:solidFill>
                <a:schemeClr val="dk1"/>
              </a:solidFill>
              <a:latin typeface="Arial Black"/>
              <a:ea typeface="Arial Black"/>
              <a:cs typeface="Arial Black"/>
              <a:sym typeface="Arial Black"/>
            </a:endParaRPr>
          </a:p>
        </p:txBody>
      </p:sp>
      <p:sp>
        <p:nvSpPr>
          <p:cNvPr id="361" name="Google Shape;361;p25"/>
          <p:cNvSpPr txBox="1"/>
          <p:nvPr/>
        </p:nvSpPr>
        <p:spPr>
          <a:xfrm>
            <a:off x="890587" y="1440923"/>
            <a:ext cx="5511668" cy="4613559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6000" tIns="48000" rIns="96000" bIns="480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int main()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int  x=10, b;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 (“M: Initially x = %d\n”, x); 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b = change (x);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 (“M: x = %d, b = %d\n”, x, b);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return 0;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int  change  (int x)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printf  (“F: Before x = %d\n”,x);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x = x / 2;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printf  (“F: After x = %d\n”, x);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return (x);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362" name="Google Shape;362;p25"/>
          <p:cNvSpPr txBox="1"/>
          <p:nvPr/>
        </p:nvSpPr>
        <p:spPr>
          <a:xfrm>
            <a:off x="7062787" y="3295650"/>
            <a:ext cx="2758178" cy="1789719"/>
          </a:xfrm>
          <a:prstGeom prst="rect">
            <a:avLst/>
          </a:prstGeom>
          <a:solidFill>
            <a:srgbClr val="DCE1EF"/>
          </a:solidFill>
          <a:ln>
            <a:noFill/>
          </a:ln>
        </p:spPr>
        <p:txBody>
          <a:bodyPr spcFirstLastPara="1" wrap="square" lIns="96000" tIns="48000" rIns="96000" bIns="480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M: Initially x = 10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F: Before x = 10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F: After x = 5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M: x = 10, b = 5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3" name="Google Shape;363;p25"/>
          <p:cNvSpPr txBox="1"/>
          <p:nvPr/>
        </p:nvSpPr>
        <p:spPr>
          <a:xfrm>
            <a:off x="7135496" y="2860148"/>
            <a:ext cx="689291" cy="3077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Output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" name="Google Shape;368;p26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 sz="4191"/>
              <a:t>Parameter passing and return: 3</a:t>
            </a:r>
            <a:endParaRPr/>
          </a:p>
        </p:txBody>
      </p:sp>
      <p:sp>
        <p:nvSpPr>
          <p:cNvPr id="369" name="Google Shape;369;p26"/>
          <p:cNvSpPr txBox="1">
            <a:spLocks noGrp="1"/>
          </p:cNvSpPr>
          <p:nvPr>
            <p:ph type="sldNum" idx="4294967295"/>
          </p:nvPr>
        </p:nvSpPr>
        <p:spPr>
          <a:xfrm>
            <a:off x="0" y="6800850"/>
            <a:ext cx="7666038" cy="3143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38"/>
              <a:buFont typeface="Noto Sans Symbols"/>
              <a:buNone/>
            </a:pPr>
            <a:fld id="{00000000-1234-1234-1234-123412341234}" type="slidenum">
              <a:rPr lang="en-US" sz="1238" b="1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rPr>
              <a:t>26</a:t>
            </a:fld>
            <a:endParaRPr sz="1238" b="1">
              <a:solidFill>
                <a:schemeClr val="dk1"/>
              </a:solidFill>
              <a:latin typeface="Arial Black"/>
              <a:ea typeface="Arial Black"/>
              <a:cs typeface="Arial Black"/>
              <a:sym typeface="Arial Black"/>
            </a:endParaRPr>
          </a:p>
        </p:txBody>
      </p:sp>
      <p:sp>
        <p:nvSpPr>
          <p:cNvPr id="370" name="Google Shape;370;p26"/>
          <p:cNvSpPr txBox="1"/>
          <p:nvPr/>
        </p:nvSpPr>
        <p:spPr>
          <a:xfrm>
            <a:off x="814386" y="1314450"/>
            <a:ext cx="5771163" cy="5352223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6000" tIns="48000" rIns="96000" bIns="48000" anchor="t" anchorCtr="0">
            <a:spAutoFit/>
          </a:bodyPr>
          <a:lstStyle/>
          <a:p>
            <a:pPr marL="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int main()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int  x=10, y=5;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 (“M1:  x = %d, y = %d\n”, x, y); 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interchange (x, y);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 (“M2:  x = %d, y = %d\n”, x, y);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return 0;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void interchange  (int x, int y)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 </a:t>
            </a: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int temp;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 (“F1:  x = %d, y = %d\n”, x, y);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temp= x; x = y; y = temp;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 (“F2:  x = %d, y = %d\n”, x, y);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371" name="Google Shape;371;p26"/>
          <p:cNvSpPr txBox="1"/>
          <p:nvPr/>
        </p:nvSpPr>
        <p:spPr>
          <a:xfrm>
            <a:off x="7232770" y="2090110"/>
            <a:ext cx="2758178" cy="1789719"/>
          </a:xfrm>
          <a:prstGeom prst="rect">
            <a:avLst/>
          </a:prstGeom>
          <a:solidFill>
            <a:srgbClr val="DCE1EF"/>
          </a:solidFill>
          <a:ln>
            <a:noFill/>
          </a:ln>
        </p:spPr>
        <p:txBody>
          <a:bodyPr spcFirstLastPara="1" wrap="square" lIns="96000" tIns="48000" rIns="96000" bIns="480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M1:  x = 10, y = 5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F1:  x = 10, y = 5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F2:  x = 5, y = 10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FF0000"/>
              </a:buClr>
              <a:buSzPts val="2000"/>
              <a:buFont typeface="Noto Sans Symbols"/>
              <a:buNone/>
            </a:pPr>
            <a:r>
              <a:rPr lang="en-US" sz="2000" b="1" i="0" u="none" strike="noStrike" cap="none">
                <a:solidFill>
                  <a:srgbClr val="FF0000"/>
                </a:solidFill>
                <a:latin typeface="Arial Narrow"/>
                <a:ea typeface="Arial Narrow"/>
                <a:cs typeface="Arial Narrow"/>
                <a:sym typeface="Arial Narrow"/>
              </a:rPr>
              <a:t>M2:  x = 10, y = 5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2" name="Google Shape;372;p26"/>
          <p:cNvSpPr/>
          <p:nvPr/>
        </p:nvSpPr>
        <p:spPr>
          <a:xfrm>
            <a:off x="6272058" y="5252583"/>
            <a:ext cx="5438626" cy="89173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000000"/>
                </a:solidFill>
                <a:latin typeface="Arial Narrow"/>
                <a:ea typeface="Arial Narrow"/>
                <a:cs typeface="Arial Narrow"/>
                <a:sym typeface="Arial Narrow"/>
              </a:rPr>
              <a:t>How do we write an interchange function?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000000"/>
                </a:solidFill>
                <a:latin typeface="Arial Narrow"/>
                <a:ea typeface="Arial Narrow"/>
                <a:cs typeface="Arial Narrow"/>
                <a:sym typeface="Arial Narrow"/>
              </a:rPr>
              <a:t>(will see later)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3" name="Google Shape;373;p26"/>
          <p:cNvSpPr txBox="1"/>
          <p:nvPr/>
        </p:nvSpPr>
        <p:spPr>
          <a:xfrm>
            <a:off x="7232770" y="1614356"/>
            <a:ext cx="689291" cy="3077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Output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Google Shape;378;p27"/>
          <p:cNvSpPr txBox="1">
            <a:spLocks noGrp="1"/>
          </p:cNvSpPr>
          <p:nvPr>
            <p:ph type="ctrTitle"/>
          </p:nvPr>
        </p:nvSpPr>
        <p:spPr>
          <a:xfrm>
            <a:off x="1728787" y="880110"/>
            <a:ext cx="10347723" cy="12001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500"/>
              <a:buNone/>
            </a:pPr>
            <a:r>
              <a:rPr lang="en-US"/>
              <a:t>Header files and preprocessor</a:t>
            </a:r>
            <a:endParaRPr/>
          </a:p>
        </p:txBody>
      </p:sp>
      <p:sp>
        <p:nvSpPr>
          <p:cNvPr id="379" name="Google Shape;379;p27"/>
          <p:cNvSpPr txBox="1">
            <a:spLocks noGrp="1"/>
          </p:cNvSpPr>
          <p:nvPr>
            <p:ph type="subTitle" idx="1"/>
          </p:nvPr>
        </p:nvSpPr>
        <p:spPr>
          <a:xfrm>
            <a:off x="1728787" y="2080260"/>
            <a:ext cx="8562499" cy="7200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457200" lvl="0" indent="-228600" algn="l" rtl="0">
              <a:lnSpc>
                <a:spcPct val="100000"/>
              </a:lnSpc>
              <a:spcBef>
                <a:spcPts val="540"/>
              </a:spcBef>
              <a:spcAft>
                <a:spcPts val="0"/>
              </a:spcAft>
              <a:buClr>
                <a:schemeClr val="dk2"/>
              </a:buClr>
              <a:buSzPts val="2700"/>
              <a:buNone/>
            </a:pPr>
            <a:endParaRPr/>
          </a:p>
        </p:txBody>
      </p:sp>
      <p:sp>
        <p:nvSpPr>
          <p:cNvPr id="380" name="Google Shape;380;p27"/>
          <p:cNvSpPr txBox="1">
            <a:spLocks noGrp="1"/>
          </p:cNvSpPr>
          <p:nvPr>
            <p:ph type="sldNum" idx="12"/>
          </p:nvPr>
        </p:nvSpPr>
        <p:spPr>
          <a:xfrm rot="-5400000">
            <a:off x="11825287" y="6610350"/>
            <a:ext cx="609600" cy="381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27</a:t>
            </a:fld>
            <a:endParaRPr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28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Header Files</a:t>
            </a:r>
            <a:endParaRPr/>
          </a:p>
        </p:txBody>
      </p:sp>
      <p:sp>
        <p:nvSpPr>
          <p:cNvPr id="386" name="Google Shape;386;p28"/>
          <p:cNvSpPr txBox="1">
            <a:spLocks noGrp="1"/>
          </p:cNvSpPr>
          <p:nvPr>
            <p:ph type="body" idx="1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Header files: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Contain function declarations / prototypes for library functions.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>
                <a:solidFill>
                  <a:srgbClr val="800000"/>
                </a:solidFill>
              </a:rPr>
              <a:t>&lt;stdlib.h&gt; </a:t>
            </a:r>
            <a:r>
              <a:rPr lang="en-US"/>
              <a:t>, </a:t>
            </a:r>
            <a:r>
              <a:rPr lang="en-US">
                <a:solidFill>
                  <a:srgbClr val="800000"/>
                </a:solidFill>
              </a:rPr>
              <a:t>&lt;math.h&gt; </a:t>
            </a:r>
            <a:r>
              <a:rPr lang="en-US"/>
              <a:t>, etc.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Load with:      </a:t>
            </a:r>
            <a:r>
              <a:rPr lang="en-US">
                <a:solidFill>
                  <a:srgbClr val="800000"/>
                </a:solidFill>
              </a:rPr>
              <a:t>#include &lt;filename&gt;</a:t>
            </a:r>
            <a:endParaRPr>
              <a:solidFill>
                <a:srgbClr val="800000"/>
              </a:solidFill>
            </a:endParaRPr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Example:        </a:t>
            </a:r>
            <a:r>
              <a:rPr lang="en-US">
                <a:solidFill>
                  <a:srgbClr val="800000"/>
                </a:solidFill>
              </a:rPr>
              <a:t>#include &lt;math.h&gt;</a:t>
            </a:r>
            <a:endParaRPr>
              <a:solidFill>
                <a:srgbClr val="800000"/>
              </a:solidFill>
            </a:endParaRPr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The function definitions of library functions are in the actual libraries (e.g., math library).</a:t>
            </a: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We can also create custom header files: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Create file(s) with function prototypes / declarations. 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Save as </a:t>
            </a:r>
            <a:r>
              <a:rPr lang="en-US">
                <a:solidFill>
                  <a:srgbClr val="800000"/>
                </a:solidFill>
              </a:rPr>
              <a:t>filename.h</a:t>
            </a:r>
            <a:r>
              <a:rPr lang="en-US"/>
              <a:t> (say).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Load in other files with      </a:t>
            </a:r>
            <a:r>
              <a:rPr lang="en-US">
                <a:solidFill>
                  <a:srgbClr val="800000"/>
                </a:solidFill>
              </a:rPr>
              <a:t>#include "filename.h"</a:t>
            </a:r>
            <a:endParaRPr>
              <a:solidFill>
                <a:srgbClr val="800000"/>
              </a:solidFill>
            </a:endParaRPr>
          </a:p>
        </p:txBody>
      </p:sp>
      <p:sp>
        <p:nvSpPr>
          <p:cNvPr id="387" name="Google Shape;387;p28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28</a:t>
            </a:fld>
            <a:endParaRPr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" name="Google Shape;392;p29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C preprocessor</a:t>
            </a:r>
            <a:endParaRPr/>
          </a:p>
        </p:txBody>
      </p:sp>
      <p:sp>
        <p:nvSpPr>
          <p:cNvPr id="393" name="Google Shape;393;p29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29</a:t>
            </a:fld>
            <a:endParaRPr/>
          </a:p>
        </p:txBody>
      </p:sp>
      <p:sp>
        <p:nvSpPr>
          <p:cNvPr id="394" name="Google Shape;394;p29"/>
          <p:cNvSpPr txBox="1">
            <a:spLocks noGrp="1"/>
          </p:cNvSpPr>
          <p:nvPr>
            <p:ph type="body" idx="4294967295"/>
          </p:nvPr>
        </p:nvSpPr>
        <p:spPr>
          <a:xfrm>
            <a:off x="1095375" y="1390650"/>
            <a:ext cx="11506200" cy="5226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342900" lvl="0" indent="-3429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Statements starting with # are handled by the C preprocessor</a:t>
            </a:r>
            <a:endParaRPr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/>
              <a:t>May </a:t>
            </a:r>
            <a:r>
              <a:rPr lang="en-US" sz="2000"/>
              <a:t>be done by the compiler or by a separate program</a:t>
            </a:r>
            <a:endParaRPr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Preprocessing is done before the actual compilation process begins</a:t>
            </a:r>
            <a:endParaRPr/>
          </a:p>
          <a:p>
            <a:pPr marL="342900" lvl="0" indent="-215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endParaRPr sz="2000"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The C preprocessor is basically a text substitution tool</a:t>
            </a:r>
            <a:endParaRPr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For instance,  #include  command is replaced by the contents of the specified header file</a:t>
            </a:r>
            <a:endParaRPr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Such commands are called </a:t>
            </a:r>
            <a:r>
              <a:rPr lang="en-US" sz="2000">
                <a:solidFill>
                  <a:srgbClr val="FF0000"/>
                </a:solidFill>
              </a:rPr>
              <a:t>preprocessor directives</a:t>
            </a:r>
            <a:endParaRPr/>
          </a:p>
          <a:p>
            <a:pPr marL="342900" lvl="0" indent="-215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endParaRPr sz="2000"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We will study another preprocessor directive:  #define</a:t>
            </a:r>
            <a:endParaRPr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There are more such directives – see book</a:t>
            </a:r>
            <a:endParaRPr/>
          </a:p>
          <a:p>
            <a:pPr marL="342900" lvl="0" indent="-215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endParaRPr sz="2000"/>
          </a:p>
          <a:p>
            <a:pPr marL="342900" lvl="0" indent="-215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endParaRPr sz="20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3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Function Control Flow</a:t>
            </a:r>
            <a:endParaRPr/>
          </a:p>
        </p:txBody>
      </p:sp>
      <p:sp>
        <p:nvSpPr>
          <p:cNvPr id="114" name="Google Shape;114;p3"/>
          <p:cNvSpPr txBox="1">
            <a:spLocks noGrp="1"/>
          </p:cNvSpPr>
          <p:nvPr>
            <p:ph type="body" idx="1"/>
          </p:nvPr>
        </p:nvSpPr>
        <p:spPr>
          <a:xfrm>
            <a:off x="852659" y="1885328"/>
            <a:ext cx="3886850" cy="1505642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61200" lvl="0" indent="-612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void print_banner ( )</a:t>
            </a:r>
            <a:endParaRPr/>
          </a:p>
          <a:p>
            <a:pPr marL="61200" lvl="0" indent="-612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{</a:t>
            </a:r>
            <a:endParaRPr/>
          </a:p>
          <a:p>
            <a:pPr marL="61200" lvl="0" indent="-612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    printf(“********\n”);</a:t>
            </a:r>
            <a:endParaRPr/>
          </a:p>
          <a:p>
            <a:pPr marL="61200" lvl="0" indent="-612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 sz="1800"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115" name="Google Shape;115;p3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3</a:t>
            </a:fld>
            <a:endParaRPr/>
          </a:p>
        </p:txBody>
      </p:sp>
      <p:sp>
        <p:nvSpPr>
          <p:cNvPr id="116" name="Google Shape;116;p3"/>
          <p:cNvSpPr txBox="1"/>
          <p:nvPr/>
        </p:nvSpPr>
        <p:spPr>
          <a:xfrm>
            <a:off x="893626" y="3730526"/>
            <a:ext cx="3502141" cy="2308324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int main ( )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. . .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print_banner ( ) 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. . .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print_banner ( ) 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 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117" name="Google Shape;117;p3"/>
          <p:cNvSpPr txBox="1"/>
          <p:nvPr/>
        </p:nvSpPr>
        <p:spPr>
          <a:xfrm>
            <a:off x="5107261" y="2152061"/>
            <a:ext cx="2830761" cy="2308324"/>
          </a:xfrm>
          <a:prstGeom prst="rect">
            <a:avLst/>
          </a:prstGeom>
          <a:solidFill>
            <a:srgbClr val="DCE1EF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int main ()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{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   …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   print_banner ();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   …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   print_banner ();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   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}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" name="Google Shape;118;p3"/>
          <p:cNvSpPr/>
          <p:nvPr/>
        </p:nvSpPr>
        <p:spPr>
          <a:xfrm>
            <a:off x="8538793" y="2224896"/>
            <a:ext cx="1742007" cy="943587"/>
          </a:xfrm>
          <a:prstGeom prst="rect">
            <a:avLst/>
          </a:prstGeom>
          <a:solidFill>
            <a:srgbClr val="DCE1EF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6000" tIns="48000" rIns="96000" bIns="48000" anchor="t" anchorCtr="0">
            <a:noAutofit/>
          </a:bodyPr>
          <a:lstStyle/>
          <a:p>
            <a:pPr marL="377825" marR="0" lvl="0" indent="-377825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CCFF33"/>
              </a:buClr>
              <a:buSzPts val="1333"/>
              <a:buFont typeface="Noto Sans Symbols"/>
              <a:buNone/>
            </a:pPr>
            <a:r>
              <a:rPr lang="en-US" sz="1904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print_banner {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77825" marR="0" lvl="0" indent="-377825" algn="l" rtl="0">
              <a:lnSpc>
                <a:spcPct val="90000"/>
              </a:lnSpc>
              <a:spcBef>
                <a:spcPts val="381"/>
              </a:spcBef>
              <a:spcAft>
                <a:spcPts val="0"/>
              </a:spcAft>
              <a:buClr>
                <a:srgbClr val="CCFF33"/>
              </a:buClr>
              <a:buSzPts val="1334"/>
              <a:buFont typeface="Noto Sans Symbols"/>
              <a:buNone/>
            </a:pPr>
            <a:endParaRPr sz="1904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377825" marR="0" lvl="0" indent="-377825" algn="l" rtl="0">
              <a:lnSpc>
                <a:spcPct val="90000"/>
              </a:lnSpc>
              <a:spcBef>
                <a:spcPts val="381"/>
              </a:spcBef>
              <a:spcAft>
                <a:spcPts val="0"/>
              </a:spcAft>
              <a:buClr>
                <a:srgbClr val="CCFF33"/>
              </a:buClr>
              <a:buSzPts val="1333"/>
              <a:buFont typeface="Noto Sans Symbols"/>
              <a:buNone/>
            </a:pPr>
            <a:r>
              <a:rPr lang="en-US" sz="1904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}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" name="Google Shape;119;p3"/>
          <p:cNvSpPr/>
          <p:nvPr/>
        </p:nvSpPr>
        <p:spPr>
          <a:xfrm>
            <a:off x="8538793" y="3386234"/>
            <a:ext cx="1742007" cy="1016171"/>
          </a:xfrm>
          <a:prstGeom prst="rect">
            <a:avLst/>
          </a:prstGeom>
          <a:solidFill>
            <a:srgbClr val="DCE1EF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6000" tIns="48000" rIns="96000" bIns="48000" anchor="t" anchorCtr="0">
            <a:noAutofit/>
          </a:bodyPr>
          <a:lstStyle/>
          <a:p>
            <a:pPr marL="377825" marR="0" lvl="0" indent="-377825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CCFF33"/>
              </a:buClr>
              <a:buSzPts val="1333"/>
              <a:buFont typeface="Noto Sans Symbols"/>
              <a:buNone/>
            </a:pPr>
            <a:r>
              <a:rPr lang="en-US" sz="1904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print_banner {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77825" marR="0" lvl="0" indent="-377825" algn="l" rtl="0">
              <a:lnSpc>
                <a:spcPct val="90000"/>
              </a:lnSpc>
              <a:spcBef>
                <a:spcPts val="381"/>
              </a:spcBef>
              <a:spcAft>
                <a:spcPts val="0"/>
              </a:spcAft>
              <a:buClr>
                <a:srgbClr val="CCFF33"/>
              </a:buClr>
              <a:buSzPts val="1334"/>
              <a:buFont typeface="Noto Sans Symbols"/>
              <a:buNone/>
            </a:pPr>
            <a:endParaRPr sz="1904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377825" marR="0" lvl="0" indent="-377825" algn="l" rtl="0">
              <a:lnSpc>
                <a:spcPct val="90000"/>
              </a:lnSpc>
              <a:spcBef>
                <a:spcPts val="381"/>
              </a:spcBef>
              <a:spcAft>
                <a:spcPts val="0"/>
              </a:spcAft>
              <a:buClr>
                <a:srgbClr val="CCFF33"/>
              </a:buClr>
              <a:buSzPts val="1333"/>
              <a:buFont typeface="Noto Sans Symbols"/>
              <a:buNone/>
            </a:pPr>
            <a:r>
              <a:rPr lang="en-US" sz="1904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}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0" name="Google Shape;120;p3"/>
          <p:cNvCxnSpPr/>
          <p:nvPr/>
        </p:nvCxnSpPr>
        <p:spPr>
          <a:xfrm>
            <a:off x="4870688" y="1981000"/>
            <a:ext cx="10587" cy="4151675"/>
          </a:xfrm>
          <a:prstGeom prst="straightConnector1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cxnSp>
        <p:nvCxnSpPr>
          <p:cNvPr id="121" name="Google Shape;121;p3"/>
          <p:cNvCxnSpPr/>
          <p:nvPr/>
        </p:nvCxnSpPr>
        <p:spPr>
          <a:xfrm rot="10800000" flipH="1">
            <a:off x="6522641" y="2325265"/>
            <a:ext cx="753400" cy="9506"/>
          </a:xfrm>
          <a:prstGeom prst="straightConnector1">
            <a:avLst/>
          </a:prstGeom>
          <a:noFill/>
          <a:ln w="28575" cap="flat" cmpd="sng">
            <a:solidFill>
              <a:srgbClr val="FF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cxnSp>
        <p:nvCxnSpPr>
          <p:cNvPr id="122" name="Google Shape;122;p3"/>
          <p:cNvCxnSpPr/>
          <p:nvPr/>
        </p:nvCxnSpPr>
        <p:spPr>
          <a:xfrm flipH="1">
            <a:off x="7276041" y="2498126"/>
            <a:ext cx="12959" cy="491479"/>
          </a:xfrm>
          <a:prstGeom prst="straightConnector1">
            <a:avLst/>
          </a:prstGeom>
          <a:noFill/>
          <a:ln w="28575" cap="flat" cmpd="sng">
            <a:solidFill>
              <a:srgbClr val="FF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cxnSp>
        <p:nvCxnSpPr>
          <p:cNvPr id="123" name="Google Shape;123;p3"/>
          <p:cNvCxnSpPr/>
          <p:nvPr/>
        </p:nvCxnSpPr>
        <p:spPr>
          <a:xfrm rot="10800000" flipH="1">
            <a:off x="7197498" y="2413787"/>
            <a:ext cx="1251024" cy="725836"/>
          </a:xfrm>
          <a:prstGeom prst="straightConnector1">
            <a:avLst/>
          </a:prstGeom>
          <a:noFill/>
          <a:ln w="28575" cap="flat" cmpd="sng">
            <a:solidFill>
              <a:srgbClr val="FF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cxnSp>
        <p:nvCxnSpPr>
          <p:cNvPr id="124" name="Google Shape;124;p3"/>
          <p:cNvCxnSpPr/>
          <p:nvPr/>
        </p:nvCxnSpPr>
        <p:spPr>
          <a:xfrm>
            <a:off x="8448522" y="2442647"/>
            <a:ext cx="0" cy="725836"/>
          </a:xfrm>
          <a:prstGeom prst="straightConnector1">
            <a:avLst/>
          </a:prstGeom>
          <a:noFill/>
          <a:ln w="28575" cap="flat" cmpd="sng">
            <a:solidFill>
              <a:srgbClr val="FF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cxnSp>
        <p:nvCxnSpPr>
          <p:cNvPr id="125" name="Google Shape;125;p3"/>
          <p:cNvCxnSpPr/>
          <p:nvPr/>
        </p:nvCxnSpPr>
        <p:spPr>
          <a:xfrm flipH="1">
            <a:off x="7215186" y="3242640"/>
            <a:ext cx="1233311" cy="9269"/>
          </a:xfrm>
          <a:prstGeom prst="straightConnector1">
            <a:avLst/>
          </a:prstGeom>
          <a:noFill/>
          <a:ln w="28575" cap="flat" cmpd="sng">
            <a:solidFill>
              <a:srgbClr val="FF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cxnSp>
        <p:nvCxnSpPr>
          <p:cNvPr id="126" name="Google Shape;126;p3"/>
          <p:cNvCxnSpPr/>
          <p:nvPr/>
        </p:nvCxnSpPr>
        <p:spPr>
          <a:xfrm>
            <a:off x="7291387" y="3367608"/>
            <a:ext cx="0" cy="232842"/>
          </a:xfrm>
          <a:prstGeom prst="straightConnector1">
            <a:avLst/>
          </a:prstGeom>
          <a:noFill/>
          <a:ln w="28575" cap="flat" cmpd="sng">
            <a:solidFill>
              <a:srgbClr val="FF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cxnSp>
        <p:nvCxnSpPr>
          <p:cNvPr id="127" name="Google Shape;127;p3"/>
          <p:cNvCxnSpPr/>
          <p:nvPr/>
        </p:nvCxnSpPr>
        <p:spPr>
          <a:xfrm rot="10800000" flipH="1">
            <a:off x="7289000" y="3557359"/>
            <a:ext cx="1159498" cy="154870"/>
          </a:xfrm>
          <a:prstGeom prst="straightConnector1">
            <a:avLst/>
          </a:prstGeom>
          <a:noFill/>
          <a:ln w="28575" cap="flat" cmpd="sng">
            <a:solidFill>
              <a:srgbClr val="FF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cxnSp>
        <p:nvCxnSpPr>
          <p:cNvPr id="128" name="Google Shape;128;p3"/>
          <p:cNvCxnSpPr/>
          <p:nvPr/>
        </p:nvCxnSpPr>
        <p:spPr>
          <a:xfrm>
            <a:off x="8448497" y="3600450"/>
            <a:ext cx="0" cy="653253"/>
          </a:xfrm>
          <a:prstGeom prst="straightConnector1">
            <a:avLst/>
          </a:prstGeom>
          <a:noFill/>
          <a:ln w="28575" cap="flat" cmpd="sng">
            <a:solidFill>
              <a:srgbClr val="FF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cxnSp>
        <p:nvCxnSpPr>
          <p:cNvPr id="129" name="Google Shape;129;p3"/>
          <p:cNvCxnSpPr/>
          <p:nvPr/>
        </p:nvCxnSpPr>
        <p:spPr>
          <a:xfrm rot="10800000">
            <a:off x="7193027" y="3850087"/>
            <a:ext cx="1215619" cy="437437"/>
          </a:xfrm>
          <a:prstGeom prst="straightConnector1">
            <a:avLst/>
          </a:prstGeom>
          <a:noFill/>
          <a:ln w="28575" cap="flat" cmpd="sng">
            <a:solidFill>
              <a:srgbClr val="FF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cxnSp>
        <p:nvCxnSpPr>
          <p:cNvPr id="130" name="Google Shape;130;p3"/>
          <p:cNvCxnSpPr/>
          <p:nvPr/>
        </p:nvCxnSpPr>
        <p:spPr>
          <a:xfrm>
            <a:off x="7282180" y="4024883"/>
            <a:ext cx="6820" cy="262641"/>
          </a:xfrm>
          <a:prstGeom prst="straightConnector1">
            <a:avLst/>
          </a:prstGeom>
          <a:noFill/>
          <a:ln w="28575" cap="flat" cmpd="sng">
            <a:solidFill>
              <a:srgbClr val="FF0000"/>
            </a:solidFill>
            <a:prstDash val="solid"/>
            <a:miter lim="800000"/>
            <a:headEnd type="none" w="sm" len="sm"/>
            <a:tailEnd type="triangle" w="med" len="med"/>
          </a:ln>
        </p:spPr>
      </p:cxnSp>
      <p:sp>
        <p:nvSpPr>
          <p:cNvPr id="131" name="Google Shape;131;p3"/>
          <p:cNvSpPr txBox="1"/>
          <p:nvPr/>
        </p:nvSpPr>
        <p:spPr>
          <a:xfrm flipH="1">
            <a:off x="644184" y="1317807"/>
            <a:ext cx="3352780" cy="4001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" name="Google Shape;132;p3"/>
          <p:cNvSpPr txBox="1"/>
          <p:nvPr/>
        </p:nvSpPr>
        <p:spPr>
          <a:xfrm flipH="1">
            <a:off x="5186013" y="1595941"/>
            <a:ext cx="3352780" cy="4001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Execution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" name="Google Shape;133;p3"/>
          <p:cNvSpPr txBox="1"/>
          <p:nvPr/>
        </p:nvSpPr>
        <p:spPr>
          <a:xfrm>
            <a:off x="5614987" y="5124450"/>
            <a:ext cx="4191330" cy="1169511"/>
          </a:xfrm>
          <a:prstGeom prst="rect">
            <a:avLst/>
          </a:prstGeom>
          <a:solidFill>
            <a:srgbClr val="CCFFCC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If function A calls function B: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A : calling function / caller function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B : called function</a:t>
            </a:r>
            <a:endParaRPr sz="20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" name="Google Shape;399;p30"/>
          <p:cNvSpPr txBox="1">
            <a:spLocks noGrp="1"/>
          </p:cNvSpPr>
          <p:nvPr>
            <p:ph type="sldNum" idx="12"/>
          </p:nvPr>
        </p:nvSpPr>
        <p:spPr>
          <a:xfrm>
            <a:off x="10564177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en-US" sz="14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30</a:t>
            </a:fld>
            <a:endParaRPr sz="1400" b="1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0" name="Google Shape;400;p30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C3300"/>
              </a:buClr>
              <a:buSzPct val="100000"/>
              <a:buFont typeface="Arial Narrow"/>
              <a:buNone/>
            </a:pPr>
            <a:r>
              <a:rPr lang="en-US" sz="4500">
                <a:solidFill>
                  <a:srgbClr val="CC3300"/>
                </a:solidFill>
              </a:rPr>
              <a:t>#define: Macro definition</a:t>
            </a:r>
            <a:endParaRPr/>
          </a:p>
        </p:txBody>
      </p:sp>
      <p:sp>
        <p:nvSpPr>
          <p:cNvPr id="401" name="Google Shape;401;p30"/>
          <p:cNvSpPr txBox="1">
            <a:spLocks noGrp="1"/>
          </p:cNvSpPr>
          <p:nvPr>
            <p:ph type="body" idx="1"/>
          </p:nvPr>
        </p:nvSpPr>
        <p:spPr>
          <a:xfrm>
            <a:off x="509587" y="1360170"/>
            <a:ext cx="11338322" cy="20878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en-US" sz="2000"/>
              <a:t>     Preprocessor directive in the following form:</a:t>
            </a:r>
            <a:endParaRPr/>
          </a:p>
          <a:p>
            <a:pPr marL="514350" lvl="1" indent="-205740" algn="l" rtl="0">
              <a:lnSpc>
                <a:spcPct val="100000"/>
              </a:lnSpc>
              <a:spcBef>
                <a:spcPts val="1075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2000"/>
              <a:t>           </a:t>
            </a:r>
            <a:r>
              <a:rPr lang="en-US" sz="2000">
                <a:solidFill>
                  <a:srgbClr val="006600"/>
                </a:solidFill>
              </a:rPr>
              <a:t>#define  string1  string2</a:t>
            </a:r>
            <a:endParaRPr/>
          </a:p>
          <a:p>
            <a:pPr marL="514350" lvl="1" indent="-7874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None/>
            </a:pPr>
            <a:endParaRPr sz="2000"/>
          </a:p>
          <a:p>
            <a:pPr marL="514350" lvl="1" indent="-20574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Replaces string1 by string2 wherever it occurs before compilation. For example,</a:t>
            </a:r>
            <a:endParaRPr/>
          </a:p>
          <a:p>
            <a:pPr marL="514350" lvl="1" indent="-20574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SzPts val="2000"/>
              <a:buFont typeface="Arial Narrow"/>
              <a:buNone/>
            </a:pPr>
            <a:r>
              <a:rPr lang="en-US" sz="2000"/>
              <a:t>           </a:t>
            </a:r>
            <a:r>
              <a:rPr lang="en-US" sz="2000">
                <a:solidFill>
                  <a:srgbClr val="006600"/>
                </a:solidFill>
              </a:rPr>
              <a:t>#define  PI  3.1415926</a:t>
            </a:r>
            <a:endParaRPr/>
          </a:p>
        </p:txBody>
      </p:sp>
      <p:sp>
        <p:nvSpPr>
          <p:cNvPr id="402" name="Google Shape;402;p30"/>
          <p:cNvSpPr txBox="1"/>
          <p:nvPr/>
        </p:nvSpPr>
        <p:spPr>
          <a:xfrm>
            <a:off x="641535" y="3546144"/>
            <a:ext cx="2919600" cy="22332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#define PI 3.1415926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main()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float r = 4.0, area;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area = PI * r * r;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403" name="Google Shape;403;p30"/>
          <p:cNvSpPr txBox="1"/>
          <p:nvPr/>
        </p:nvSpPr>
        <p:spPr>
          <a:xfrm>
            <a:off x="6437971" y="3776976"/>
            <a:ext cx="3617100" cy="18588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main()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float r = 4.0, area;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area = </a:t>
            </a:r>
            <a:r>
              <a:rPr lang="en-US" sz="1600" b="1" i="0" u="none" strike="noStrike" cap="none">
                <a:solidFill>
                  <a:srgbClr val="FF0000"/>
                </a:solidFill>
                <a:latin typeface="Courier"/>
                <a:ea typeface="Courier"/>
                <a:cs typeface="Courier"/>
                <a:sym typeface="Courier"/>
              </a:rPr>
              <a:t>3.1415926 </a:t>
            </a: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* r * r;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404" name="Google Shape;404;p30"/>
          <p:cNvSpPr/>
          <p:nvPr/>
        </p:nvSpPr>
        <p:spPr>
          <a:xfrm>
            <a:off x="3633787" y="4862751"/>
            <a:ext cx="2529817" cy="185500"/>
          </a:xfrm>
          <a:prstGeom prst="rightArrow">
            <a:avLst>
              <a:gd name="adj1" fmla="val 50000"/>
              <a:gd name="adj2" fmla="val 37586"/>
            </a:avLst>
          </a:prstGeom>
          <a:solidFill>
            <a:srgbClr val="0000FF"/>
          </a:solidFill>
          <a:ln>
            <a:noFill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endParaRPr sz="20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5" name="Google Shape;405;p30"/>
          <p:cNvSpPr txBox="1"/>
          <p:nvPr/>
        </p:nvSpPr>
        <p:spPr>
          <a:xfrm flipH="1">
            <a:off x="3830478" y="4514850"/>
            <a:ext cx="2394109" cy="36933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macro pre-processing</a:t>
            </a:r>
            <a:endParaRPr sz="1800" b="1" i="0" u="none" strike="noStrike" cap="none">
              <a:solidFill>
                <a:srgbClr val="C00000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4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40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p31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#define with arguments</a:t>
            </a:r>
            <a:endParaRPr/>
          </a:p>
        </p:txBody>
      </p:sp>
      <p:sp>
        <p:nvSpPr>
          <p:cNvPr id="411" name="Google Shape;411;p31"/>
          <p:cNvSpPr txBox="1">
            <a:spLocks noGrp="1"/>
          </p:cNvSpPr>
          <p:nvPr>
            <p:ph type="body" idx="1"/>
          </p:nvPr>
        </p:nvSpPr>
        <p:spPr>
          <a:xfrm>
            <a:off x="630075" y="1120150"/>
            <a:ext cx="11551500" cy="543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 lnSpcReduction="10000"/>
          </a:bodyPr>
          <a:lstStyle/>
          <a:p>
            <a:pPr marL="228600" lvl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#define statement may be used with arguments.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Example:   </a:t>
            </a:r>
            <a:r>
              <a:rPr lang="en-US" sz="1800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#define  sqr(x)  x*x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How will macro substitution be carried out?</a:t>
            </a:r>
            <a:endParaRPr/>
          </a:p>
          <a:p>
            <a:pPr marL="1028700" lvl="2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 sz="1800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r = sqr(a) + sqr(30);  	🡪		r = a*a + 30*30;</a:t>
            </a:r>
            <a:endParaRPr/>
          </a:p>
          <a:p>
            <a:pPr marL="1028700" lvl="2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 sz="1800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r = sqr(a+b);        		🡪 		r = a+b*a+b;</a:t>
            </a:r>
            <a:endParaRPr/>
          </a:p>
          <a:p>
            <a:pPr marL="1028700" lvl="2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                                                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The macro should better be written as:</a:t>
            </a:r>
            <a:endParaRPr/>
          </a:p>
          <a:p>
            <a:pPr marL="1028700" lvl="2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 sz="1800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#define  sqr(x)  (x)*(x)</a:t>
            </a:r>
            <a:endParaRPr/>
          </a:p>
          <a:p>
            <a:pPr marL="1028700" lvl="2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 sz="1800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r = sqr(a+b);  				🡪  	r = (a+b)*(a+b);</a:t>
            </a:r>
            <a:endParaRPr sz="1800">
              <a:solidFill>
                <a:srgbClr val="0000FF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2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endParaRPr sz="1800">
              <a:solidFill>
                <a:srgbClr val="0000FF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914400" lvl="1" indent="-342900" algn="l" rtl="0"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Is this still correct?</a:t>
            </a:r>
            <a:endParaRPr/>
          </a:p>
          <a:p>
            <a:pPr marL="1028700" lvl="0" indent="0" algn="l" rtl="0">
              <a:spcBef>
                <a:spcPts val="360"/>
              </a:spcBef>
              <a:spcAft>
                <a:spcPts val="0"/>
              </a:spcAft>
              <a:buNone/>
            </a:pPr>
            <a:r>
              <a:rPr lang="en-US" sz="1800">
                <a:solidFill>
                  <a:srgbClr val="0000FF"/>
                </a:solidFill>
                <a:latin typeface="Courier"/>
                <a:ea typeface="Courier"/>
                <a:cs typeface="Courier"/>
                <a:sym typeface="Courier"/>
              </a:rPr>
              <a:t>r = c / sqr(a+b);  			🡪  	r = c / (a+b)*(a+b);</a:t>
            </a:r>
            <a:endParaRPr sz="1800">
              <a:solidFill>
                <a:srgbClr val="0000FF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 sz="1800">
              <a:solidFill>
                <a:srgbClr val="0000FF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 sz="1800">
              <a:solidFill>
                <a:srgbClr val="0000FF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228600" lvl="0" indent="0" algn="l" rtl="0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>
                <a:solidFill>
                  <a:srgbClr val="FF0000"/>
                </a:solidFill>
              </a:rPr>
              <a:t>Macros are not functions. They are literally substituted without evaluation.</a:t>
            </a:r>
            <a:endParaRPr sz="1800">
              <a:solidFill>
                <a:srgbClr val="FF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412" name="Google Shape;412;p31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31</a:t>
            </a:fld>
            <a:endParaRPr/>
          </a:p>
        </p:txBody>
      </p:sp>
      <p:sp>
        <p:nvSpPr>
          <p:cNvPr id="413" name="Google Shape;413;p31"/>
          <p:cNvSpPr txBox="1"/>
          <p:nvPr/>
        </p:nvSpPr>
        <p:spPr>
          <a:xfrm>
            <a:off x="8569782" y="3828040"/>
            <a:ext cx="1288906" cy="422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en-US" sz="2000" b="1" i="0" u="none" strike="noStrike" cap="none">
                <a:solidFill>
                  <a:srgbClr val="800000"/>
                </a:solidFill>
                <a:latin typeface="Arial Narrow"/>
                <a:ea typeface="Arial Narrow"/>
                <a:cs typeface="Arial Narrow"/>
                <a:sym typeface="Arial Narrow"/>
              </a:rPr>
              <a:t>WRONG?</a:t>
            </a:r>
            <a:endParaRPr sz="1400" b="0" i="0" u="none" strike="noStrike" cap="none">
              <a:solidFill>
                <a:srgbClr val="8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14" name="Google Shape;414;p31"/>
          <p:cNvCxnSpPr/>
          <p:nvPr/>
        </p:nvCxnSpPr>
        <p:spPr>
          <a:xfrm rot="10800000">
            <a:off x="7646999" y="3229327"/>
            <a:ext cx="1056694" cy="563404"/>
          </a:xfrm>
          <a:prstGeom prst="straightConnector1">
            <a:avLst/>
          </a:prstGeom>
          <a:noFill/>
          <a:ln w="34925" cap="flat" cmpd="sng">
            <a:solidFill>
              <a:srgbClr val="800000"/>
            </a:solidFill>
            <a:prstDash val="solid"/>
            <a:round/>
            <a:headEnd type="none" w="sm" len="sm"/>
            <a:tailEnd type="stealth" w="med" len="med"/>
          </a:ln>
        </p:spPr>
      </p:cxn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" name="Google Shape;419;p39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Practice Problems</a:t>
            </a:r>
            <a:endParaRPr/>
          </a:p>
        </p:txBody>
      </p:sp>
      <p:sp>
        <p:nvSpPr>
          <p:cNvPr id="420" name="Google Shape;420;p39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32</a:t>
            </a:fld>
            <a:endParaRPr/>
          </a:p>
        </p:txBody>
      </p:sp>
      <p:sp>
        <p:nvSpPr>
          <p:cNvPr id="421" name="Google Shape;421;p39"/>
          <p:cNvSpPr txBox="1">
            <a:spLocks noGrp="1"/>
          </p:cNvSpPr>
          <p:nvPr>
            <p:ph type="body" idx="4294967295"/>
          </p:nvPr>
        </p:nvSpPr>
        <p:spPr>
          <a:xfrm>
            <a:off x="1095375" y="1390650"/>
            <a:ext cx="11506200" cy="54721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en-US" sz="2000"/>
              <a:t>No separate problems needed. </a:t>
            </a:r>
            <a:endParaRPr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Look at everything that you did so far, such as finding sum, finding average, counting something, checking if something is true or false (“ Is there an element in array A such that….) etc. in which the final answer is one thing only (like sum, count, 0 or 1,…). </a:t>
            </a:r>
            <a:endParaRPr/>
          </a:p>
          <a:p>
            <a:pPr marL="342900" lvl="0" indent="-34290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/>
              <a:t>Then for each of them, rather than doing it inside main (as you have done so far), write it as a function with appropriate parameters, and call from main() to find and print.</a:t>
            </a:r>
            <a:endParaRPr/>
          </a:p>
          <a:p>
            <a:pPr marL="514350" lvl="1" indent="-7874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SzPts val="2000"/>
              <a:buNone/>
            </a:pPr>
            <a:endParaRPr sz="2000"/>
          </a:p>
          <a:p>
            <a:pPr marL="514350" lvl="1" indent="-7874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SzPts val="2000"/>
              <a:buNone/>
            </a:pPr>
            <a:endParaRPr sz="2000"/>
          </a:p>
          <a:p>
            <a:pPr marL="514350" lvl="1" indent="-20574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Normally, read and print everything from main(). Do not read or print anything inside the function. This will give you better practice. </a:t>
            </a:r>
            <a:endParaRPr/>
          </a:p>
          <a:p>
            <a:pPr marL="514350" lvl="1" indent="-20574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However, you can write simple functions for printing an array.</a:t>
            </a:r>
            <a:endParaRPr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p42"/>
          <p:cNvSpPr txBox="1">
            <a:spLocks noGrp="1"/>
          </p:cNvSpPr>
          <p:nvPr>
            <p:ph type="ctrTitle"/>
          </p:nvPr>
        </p:nvSpPr>
        <p:spPr>
          <a:xfrm>
            <a:off x="1728787" y="880110"/>
            <a:ext cx="10347723" cy="12001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Arial Narrow"/>
              <a:buNone/>
            </a:pPr>
            <a:r>
              <a:rPr lang="en-US"/>
              <a:t>Passing Arrays to a Function</a:t>
            </a:r>
            <a:endParaRPr/>
          </a:p>
        </p:txBody>
      </p:sp>
      <p:sp>
        <p:nvSpPr>
          <p:cNvPr id="333" name="Google Shape;333;p42"/>
          <p:cNvSpPr txBox="1">
            <a:spLocks noGrp="1"/>
          </p:cNvSpPr>
          <p:nvPr>
            <p:ph type="subTitle" idx="1"/>
          </p:nvPr>
        </p:nvSpPr>
        <p:spPr>
          <a:xfrm>
            <a:off x="1728787" y="2080260"/>
            <a:ext cx="8562499" cy="7200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457200" lvl="0" indent="-228600" algn="l" rtl="0">
              <a:lnSpc>
                <a:spcPct val="100000"/>
              </a:lnSpc>
              <a:spcBef>
                <a:spcPts val="540"/>
              </a:spcBef>
              <a:spcAft>
                <a:spcPts val="0"/>
              </a:spcAft>
              <a:buClr>
                <a:schemeClr val="dk2"/>
              </a:buClr>
              <a:buSzPts val="2700"/>
              <a:buNone/>
            </a:pPr>
            <a:endParaRPr/>
          </a:p>
        </p:txBody>
      </p:sp>
      <p:sp>
        <p:nvSpPr>
          <p:cNvPr id="334" name="Google Shape;334;p42"/>
          <p:cNvSpPr txBox="1">
            <a:spLocks noGrp="1"/>
          </p:cNvSpPr>
          <p:nvPr>
            <p:ph type="sldNum" idx="12"/>
          </p:nvPr>
        </p:nvSpPr>
        <p:spPr>
          <a:xfrm rot="-5400000">
            <a:off x="11825287" y="6610350"/>
            <a:ext cx="609600" cy="381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33</a:t>
            </a:fld>
            <a:endParaRPr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9" name="Google Shape;339;p43"/>
          <p:cNvSpPr txBox="1">
            <a:spLocks noGrp="1"/>
          </p:cNvSpPr>
          <p:nvPr>
            <p:ph type="title"/>
          </p:nvPr>
        </p:nvSpPr>
        <p:spPr>
          <a:xfrm>
            <a:off x="945118" y="320040"/>
            <a:ext cx="10711339" cy="56007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How to pass arrays to a function?</a:t>
            </a:r>
            <a:endParaRPr/>
          </a:p>
        </p:txBody>
      </p:sp>
      <p:sp>
        <p:nvSpPr>
          <p:cNvPr id="340" name="Google Shape;340;p43"/>
          <p:cNvSpPr txBox="1">
            <a:spLocks noGrp="1"/>
          </p:cNvSpPr>
          <p:nvPr>
            <p:ph type="body" idx="1"/>
          </p:nvPr>
        </p:nvSpPr>
        <p:spPr>
          <a:xfrm>
            <a:off x="745625" y="1184800"/>
            <a:ext cx="11349000" cy="5936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 fontScale="92500"/>
          </a:bodyPr>
          <a:lstStyle/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 sz="2800"/>
              <a:t>An array name can be used as an argument to a function.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1275"/>
              </a:spcBef>
              <a:spcAft>
                <a:spcPts val="0"/>
              </a:spcAft>
              <a:buSzPts val="1800"/>
              <a:buFont typeface="Arial Narrow"/>
              <a:buChar char="•"/>
            </a:pPr>
            <a:r>
              <a:rPr lang="en-US"/>
              <a:t>Permits the entire array (not exactly) to be passed to the function.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Font typeface="Arial Narrow"/>
              <a:buChar char="•"/>
            </a:pPr>
            <a:r>
              <a:rPr lang="en-US"/>
              <a:t>The way it is passed differs from that for ordinary variables.</a:t>
            </a: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1560"/>
              </a:spcBef>
              <a:spcAft>
                <a:spcPts val="0"/>
              </a:spcAft>
              <a:buSzPts val="1800"/>
              <a:buNone/>
            </a:pPr>
            <a:r>
              <a:rPr lang="en-US" sz="2800"/>
              <a:t>Rules: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Font typeface="Arial Narrow"/>
              <a:buChar char="•"/>
            </a:pPr>
            <a:r>
              <a:rPr lang="en-US">
                <a:solidFill>
                  <a:srgbClr val="FF0000"/>
                </a:solidFill>
              </a:rPr>
              <a:t>Function definition</a:t>
            </a:r>
            <a:r>
              <a:rPr lang="en-US"/>
              <a:t>: corresponding formal argument is declared by writing the array name followed by a pair of empty brackets.</a:t>
            </a:r>
            <a:endParaRPr/>
          </a:p>
          <a:p>
            <a:pPr marL="914400" lvl="0" indent="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None/>
            </a:pPr>
            <a:endParaRPr/>
          </a:p>
          <a:p>
            <a:pPr marL="1371600" lvl="0" indent="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None/>
            </a:pPr>
            <a:r>
              <a:rPr lang="en-US" sz="1800">
                <a:solidFill>
                  <a:srgbClr val="008000"/>
                </a:solidFill>
                <a:latin typeface="Courier New"/>
                <a:ea typeface="Courier New"/>
                <a:cs typeface="Courier New"/>
                <a:sym typeface="Courier New"/>
              </a:rPr>
              <a:t>f ( int A[] )</a:t>
            </a:r>
            <a:endParaRPr sz="1800">
              <a:solidFill>
                <a:srgbClr val="008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1371600" lvl="0" indent="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None/>
            </a:pPr>
            <a:r>
              <a:rPr lang="en-US" sz="1800">
                <a:solidFill>
                  <a:srgbClr val="008000"/>
                </a:solidFill>
                <a:latin typeface="Courier New"/>
                <a:ea typeface="Courier New"/>
                <a:cs typeface="Courier New"/>
                <a:sym typeface="Courier New"/>
              </a:rPr>
              <a:t>{</a:t>
            </a:r>
            <a:endParaRPr sz="1800">
              <a:solidFill>
                <a:srgbClr val="008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1371600" lvl="0" indent="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None/>
            </a:pPr>
            <a:r>
              <a:rPr lang="en-US" sz="1800">
                <a:solidFill>
                  <a:srgbClr val="008000"/>
                </a:solidFill>
                <a:latin typeface="Courier New"/>
                <a:ea typeface="Courier New"/>
                <a:cs typeface="Courier New"/>
                <a:sym typeface="Courier New"/>
              </a:rPr>
              <a:t>   ...</a:t>
            </a:r>
            <a:endParaRPr sz="1800">
              <a:solidFill>
                <a:srgbClr val="008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1371600" lvl="0" indent="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None/>
            </a:pPr>
            <a:r>
              <a:rPr lang="en-US" sz="1800">
                <a:solidFill>
                  <a:srgbClr val="008000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 sz="1800">
              <a:solidFill>
                <a:srgbClr val="008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914400" lvl="0" indent="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None/>
            </a:pPr>
            <a:endParaRPr/>
          </a:p>
          <a:p>
            <a:pPr marL="914400" lvl="1" indent="-342900" algn="l" rtl="0">
              <a:spcBef>
                <a:spcPts val="675"/>
              </a:spcBef>
              <a:spcAft>
                <a:spcPts val="0"/>
              </a:spcAft>
              <a:buSzPts val="1800"/>
              <a:buFont typeface="Arial Narrow"/>
              <a:buChar char="•"/>
            </a:pPr>
            <a:r>
              <a:rPr lang="en-US">
                <a:solidFill>
                  <a:srgbClr val="FF0000"/>
                </a:solidFill>
              </a:rPr>
              <a:t>Function call</a:t>
            </a:r>
            <a:r>
              <a:rPr lang="en-US"/>
              <a:t>: the array name must appear by itself as argument, without brackets or subscripts.</a:t>
            </a:r>
            <a:endParaRPr/>
          </a:p>
          <a:p>
            <a:pPr marL="91440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  <a:p>
            <a:pPr marL="1371600" lvl="0" indent="0" algn="l" rtl="0">
              <a:spcBef>
                <a:spcPts val="360"/>
              </a:spcBef>
              <a:spcAft>
                <a:spcPts val="0"/>
              </a:spcAft>
              <a:buNone/>
            </a:pPr>
            <a:r>
              <a:rPr lang="en-US" sz="1800">
                <a:solidFill>
                  <a:srgbClr val="008000"/>
                </a:solidFill>
                <a:latin typeface="Courier New"/>
                <a:ea typeface="Courier New"/>
                <a:cs typeface="Courier New"/>
                <a:sym typeface="Courier New"/>
              </a:rPr>
              <a:t>f(A), f(B)</a:t>
            </a:r>
            <a:endParaRPr sz="1800">
              <a:solidFill>
                <a:srgbClr val="008000"/>
              </a:solidFill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341" name="Google Shape;341;p43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34</a:t>
            </a:fld>
            <a:endParaRPr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6" name="Google Shape;346;p44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48780"/>
              <a:buNone/>
            </a:pPr>
            <a:endParaRPr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7" name="Google Shape;347;p44"/>
          <p:cNvSpPr txBox="1"/>
          <p:nvPr/>
        </p:nvSpPr>
        <p:spPr>
          <a:xfrm>
            <a:off x="4515564" y="1520190"/>
            <a:ext cx="7447200" cy="44241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main()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   int  n;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   float   list[100], avg;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>
                <a:latin typeface="Courier"/>
                <a:ea typeface="Courier"/>
                <a:cs typeface="Courier"/>
                <a:sym typeface="Courier"/>
              </a:rPr>
              <a:t>        </a:t>
            </a: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: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   avg  =  average(n,list);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>
                <a:latin typeface="Courier"/>
                <a:ea typeface="Courier"/>
                <a:cs typeface="Courier"/>
                <a:sym typeface="Courier"/>
              </a:rPr>
              <a:t>        </a:t>
            </a: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: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1" i="0" u="none" strike="noStrike" cap="none">
              <a:solidFill>
                <a:srgbClr val="00009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float average(int a, float x[])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>
                <a:latin typeface="Courier"/>
                <a:ea typeface="Courier"/>
                <a:cs typeface="Courier"/>
                <a:sym typeface="Courier"/>
              </a:rPr>
              <a:t>        </a:t>
            </a: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: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   sum = sum + x[i];</a:t>
            </a:r>
            <a:endParaRPr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348" name="Google Shape;348;p44"/>
          <p:cNvSpPr txBox="1"/>
          <p:nvPr/>
        </p:nvSpPr>
        <p:spPr>
          <a:xfrm>
            <a:off x="597131" y="2425397"/>
            <a:ext cx="3675600" cy="3246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200" b="1" i="0" u="none" strike="noStrike" cap="none">
                <a:solidFill>
                  <a:srgbClr val="008000"/>
                </a:solidFill>
                <a:latin typeface="Arial Narrow"/>
                <a:ea typeface="Arial Narrow"/>
                <a:cs typeface="Arial Narrow"/>
                <a:sym typeface="Arial Narrow"/>
              </a:rPr>
              <a:t>We can also write</a:t>
            </a:r>
            <a:r>
              <a:rPr lang="en-US" sz="22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</a:t>
            </a:r>
            <a:endParaRPr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</a:pPr>
            <a:r>
              <a:rPr lang="en-US" sz="22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 </a:t>
            </a:r>
            <a:r>
              <a:rPr lang="en-US" sz="2200" b="1" i="0" u="none" strike="noStrike" cap="none">
                <a:solidFill>
                  <a:srgbClr val="CC0000"/>
                </a:solidFill>
                <a:latin typeface="Arial Narrow"/>
                <a:ea typeface="Arial Narrow"/>
                <a:cs typeface="Arial Narrow"/>
                <a:sym typeface="Arial Narrow"/>
              </a:rPr>
              <a:t>float  x[100]</a:t>
            </a:r>
            <a:endParaRPr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</a:pPr>
            <a:r>
              <a:rPr lang="en-US" sz="2200" b="1">
                <a:solidFill>
                  <a:srgbClr val="008000"/>
                </a:solidFill>
                <a:latin typeface="Arial Narrow"/>
                <a:ea typeface="Arial Narrow"/>
                <a:cs typeface="Arial Narrow"/>
                <a:sym typeface="Arial Narrow"/>
              </a:rPr>
              <a:t>The compiler completely ignores the size 100.</a:t>
            </a:r>
            <a:endParaRPr sz="2200" b="1">
              <a:solidFill>
                <a:srgbClr val="008000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</a:pPr>
            <a:r>
              <a:rPr lang="en-US" sz="2200" b="1">
                <a:solidFill>
                  <a:srgbClr val="008000"/>
                </a:solidFill>
                <a:latin typeface="Arial Narrow"/>
                <a:ea typeface="Arial Narrow"/>
                <a:cs typeface="Arial Narrow"/>
                <a:sym typeface="Arial Narrow"/>
              </a:rPr>
              <a:t>You can pass </a:t>
            </a:r>
            <a:r>
              <a:rPr lang="en-US" sz="2200" b="1" i="0" u="none" strike="noStrike" cap="none">
                <a:solidFill>
                  <a:srgbClr val="008000"/>
                </a:solidFill>
                <a:latin typeface="Arial Narrow"/>
                <a:ea typeface="Arial Narrow"/>
                <a:cs typeface="Arial Narrow"/>
                <a:sym typeface="Arial Narrow"/>
              </a:rPr>
              <a:t>arrays of any size to the function. The</a:t>
            </a:r>
            <a:r>
              <a:rPr lang="en-US" sz="2200" b="1">
                <a:solidFill>
                  <a:srgbClr val="008000"/>
                </a:solidFill>
                <a:latin typeface="Arial Narrow"/>
                <a:ea typeface="Arial Narrow"/>
                <a:cs typeface="Arial Narrow"/>
                <a:sym typeface="Arial Narrow"/>
              </a:rPr>
              <a:t>re is no obligation that only an array of size 100 has to be passed.</a:t>
            </a:r>
            <a:endParaRPr>
              <a:latin typeface="Arial Narrow"/>
              <a:ea typeface="Arial Narrow"/>
              <a:cs typeface="Arial Narrow"/>
              <a:sym typeface="Arial Narrow"/>
            </a:endParaRPr>
          </a:p>
        </p:txBody>
      </p:sp>
      <p:cxnSp>
        <p:nvCxnSpPr>
          <p:cNvPr id="349" name="Google Shape;349;p44"/>
          <p:cNvCxnSpPr/>
          <p:nvPr/>
        </p:nvCxnSpPr>
        <p:spPr>
          <a:xfrm>
            <a:off x="3059739" y="3218038"/>
            <a:ext cx="5109186" cy="1053438"/>
          </a:xfrm>
          <a:prstGeom prst="straightConnector1">
            <a:avLst/>
          </a:prstGeom>
          <a:noFill/>
          <a:ln w="38100" cap="flat" cmpd="sng">
            <a:solidFill>
              <a:srgbClr val="0000FF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350" name="Google Shape;350;p44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35</a:t>
            </a:fld>
            <a:endParaRPr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p45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Example: Minimum of a set of numbers</a:t>
            </a:r>
            <a:endParaRPr/>
          </a:p>
        </p:txBody>
      </p:sp>
      <p:sp>
        <p:nvSpPr>
          <p:cNvPr id="356" name="Google Shape;356;p45"/>
          <p:cNvSpPr txBox="1"/>
          <p:nvPr/>
        </p:nvSpPr>
        <p:spPr>
          <a:xfrm>
            <a:off x="1105328" y="1071635"/>
            <a:ext cx="6021600" cy="44241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int minimum (int x[], int y);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1" i="0" u="none" strike="noStrike" cap="none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main()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{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int a[100], i, n;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1" i="0" u="none" strike="noStrike" cap="none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scanf (”%d”, &amp;n);  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for (i=0; i&lt;n; i++)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  scanf (”%d”, &amp;a[i]);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1" i="0" u="none" strike="noStrike" cap="none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printf (“\n Minimum is %d”,                                          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          minimum(a,</a:t>
            </a:r>
            <a:r>
              <a:rPr lang="en-US" sz="2000" b="1" i="0" u="none" strike="noStrike" cap="none">
                <a:solidFill>
                  <a:srgbClr val="FF3300"/>
                </a:solidFill>
                <a:latin typeface="Courier New"/>
                <a:ea typeface="Courier New"/>
                <a:cs typeface="Courier New"/>
                <a:sym typeface="Courier New"/>
              </a:rPr>
              <a:t>n</a:t>
            </a: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));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/>
          </a:p>
        </p:txBody>
      </p:sp>
      <p:sp>
        <p:nvSpPr>
          <p:cNvPr id="357" name="Google Shape;357;p45"/>
          <p:cNvSpPr txBox="1"/>
          <p:nvPr/>
        </p:nvSpPr>
        <p:spPr>
          <a:xfrm>
            <a:off x="7342145" y="1071625"/>
            <a:ext cx="4944300" cy="28848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int minimum(int x[], int </a:t>
            </a:r>
            <a:r>
              <a:rPr lang="en-US" sz="2000" b="1" i="0" u="none" strike="noStrike" cap="none">
                <a:solidFill>
                  <a:srgbClr val="FF3300"/>
                </a:solidFill>
                <a:latin typeface="Courier New"/>
                <a:ea typeface="Courier New"/>
                <a:cs typeface="Courier New"/>
                <a:sym typeface="Courier New"/>
              </a:rPr>
              <a:t>size</a:t>
            </a: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)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{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int i, min = 99999;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1" i="0" u="none" strike="noStrike" cap="none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for (i=0;i&lt;size;i++)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   if (min &gt; x[i])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      min = x[i];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return (min);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/>
          </a:p>
        </p:txBody>
      </p:sp>
      <p:sp>
        <p:nvSpPr>
          <p:cNvPr id="358" name="Google Shape;358;p45"/>
          <p:cNvSpPr txBox="1"/>
          <p:nvPr/>
        </p:nvSpPr>
        <p:spPr>
          <a:xfrm>
            <a:off x="881000" y="5930675"/>
            <a:ext cx="11049600" cy="1037700"/>
          </a:xfrm>
          <a:prstGeom prst="rect">
            <a:avLst/>
          </a:prstGeom>
          <a:noFill/>
          <a:ln w="22225" cap="flat" cmpd="sng">
            <a:solidFill>
              <a:srgbClr val="8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38761D"/>
                </a:solidFill>
                <a:latin typeface="Arial Narrow"/>
                <a:ea typeface="Arial Narrow"/>
                <a:cs typeface="Arial Narrow"/>
                <a:sym typeface="Arial Narrow"/>
              </a:rPr>
              <a:t>Note: When a function takes an array as argument, it </a:t>
            </a:r>
            <a:r>
              <a:rPr lang="en-US" sz="2000" b="1">
                <a:solidFill>
                  <a:srgbClr val="38761D"/>
                </a:solidFill>
                <a:latin typeface="Arial Narrow"/>
                <a:ea typeface="Arial Narrow"/>
                <a:cs typeface="Arial Narrow"/>
                <a:sym typeface="Arial Narrow"/>
              </a:rPr>
              <a:t>does not care about how big the array is declared to be.</a:t>
            </a:r>
            <a:endParaRPr sz="2000" b="1">
              <a:solidFill>
                <a:srgbClr val="38761D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>
                <a:solidFill>
                  <a:srgbClr val="38761D"/>
                </a:solidFill>
                <a:latin typeface="Arial Narrow"/>
                <a:ea typeface="Arial Narrow"/>
                <a:cs typeface="Arial Narrow"/>
                <a:sym typeface="Arial Narrow"/>
              </a:rPr>
              <a:t>Moreover, the user is not forced to use the entire allocated array.</a:t>
            </a:r>
            <a:endParaRPr sz="2000" b="1">
              <a:solidFill>
                <a:srgbClr val="38761D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>
                <a:solidFill>
                  <a:srgbClr val="38761D"/>
                </a:solidFill>
                <a:latin typeface="Arial Narrow"/>
                <a:ea typeface="Arial Narrow"/>
                <a:cs typeface="Arial Narrow"/>
                <a:sym typeface="Arial Narrow"/>
              </a:rPr>
              <a:t>The programmer must specify to the function “</a:t>
            </a:r>
            <a:r>
              <a:rPr lang="en-US" sz="2000" b="1" i="1">
                <a:solidFill>
                  <a:srgbClr val="38761D"/>
                </a:solidFill>
                <a:latin typeface="Arial Narrow"/>
                <a:ea typeface="Arial Narrow"/>
                <a:cs typeface="Arial Narrow"/>
                <a:sym typeface="Arial Narrow"/>
              </a:rPr>
              <a:t>I am using </a:t>
            </a:r>
            <a:r>
              <a:rPr lang="en-US" sz="2000" b="1" i="1">
                <a:solidFill>
                  <a:srgbClr val="FF3300"/>
                </a:solidFill>
                <a:latin typeface="Arial Narrow"/>
                <a:ea typeface="Arial Narrow"/>
                <a:cs typeface="Arial Narrow"/>
                <a:sym typeface="Arial Narrow"/>
              </a:rPr>
              <a:t>only these many elements</a:t>
            </a:r>
            <a:r>
              <a:rPr lang="en-US" sz="2000" b="1" i="1">
                <a:solidFill>
                  <a:srgbClr val="008000"/>
                </a:solidFill>
                <a:latin typeface="Arial Narrow"/>
                <a:ea typeface="Arial Narrow"/>
                <a:cs typeface="Arial Narrow"/>
                <a:sym typeface="Arial Narrow"/>
              </a:rPr>
              <a:t> </a:t>
            </a:r>
            <a:r>
              <a:rPr lang="en-US" sz="2000" b="1" i="1">
                <a:solidFill>
                  <a:srgbClr val="38761D"/>
                </a:solidFill>
                <a:latin typeface="Arial Narrow"/>
                <a:ea typeface="Arial Narrow"/>
                <a:cs typeface="Arial Narrow"/>
                <a:sym typeface="Arial Narrow"/>
              </a:rPr>
              <a:t>of the array.</a:t>
            </a:r>
            <a:r>
              <a:rPr lang="en-US" sz="2000" b="1">
                <a:solidFill>
                  <a:srgbClr val="38761D"/>
                </a:solidFill>
                <a:latin typeface="Arial Narrow"/>
                <a:ea typeface="Arial Narrow"/>
                <a:cs typeface="Arial Narrow"/>
                <a:sym typeface="Arial Narrow"/>
              </a:rPr>
              <a:t>”</a:t>
            </a:r>
            <a:endParaRPr sz="2000" b="1">
              <a:solidFill>
                <a:srgbClr val="38761D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  <p:sp>
        <p:nvSpPr>
          <p:cNvPr id="359" name="Google Shape;359;p45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36</a:t>
            </a:fld>
            <a:endParaRPr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p46"/>
          <p:cNvSpPr txBox="1">
            <a:spLocks noGrp="1"/>
          </p:cNvSpPr>
          <p:nvPr>
            <p:ph type="title"/>
          </p:nvPr>
        </p:nvSpPr>
        <p:spPr>
          <a:xfrm>
            <a:off x="945118" y="320040"/>
            <a:ext cx="10711339" cy="6400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The Actual Mechanism</a:t>
            </a:r>
            <a:endParaRPr/>
          </a:p>
        </p:txBody>
      </p:sp>
      <p:sp>
        <p:nvSpPr>
          <p:cNvPr id="365" name="Google Shape;365;p46"/>
          <p:cNvSpPr txBox="1">
            <a:spLocks noGrp="1"/>
          </p:cNvSpPr>
          <p:nvPr>
            <p:ph type="body" idx="1"/>
          </p:nvPr>
        </p:nvSpPr>
        <p:spPr>
          <a:xfrm>
            <a:off x="945119" y="1120140"/>
            <a:ext cx="10904150" cy="52806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 sz="2400"/>
              <a:t>When an array is passed to a function, the values of the array elements are </a:t>
            </a:r>
            <a:r>
              <a:rPr lang="en-US" sz="2400" i="1">
                <a:solidFill>
                  <a:srgbClr val="A50021"/>
                </a:solidFill>
              </a:rPr>
              <a:t>not passed</a:t>
            </a:r>
            <a:r>
              <a:rPr lang="en-US" sz="2400"/>
              <a:t> to the function.</a:t>
            </a:r>
            <a:endParaRPr sz="2400"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endParaRPr sz="2400"/>
          </a:p>
          <a:p>
            <a:pPr marL="914400" lvl="1" indent="-368300" algn="l" rtl="0">
              <a:lnSpc>
                <a:spcPct val="100000"/>
              </a:lnSpc>
              <a:spcBef>
                <a:spcPts val="1418"/>
              </a:spcBef>
              <a:spcAft>
                <a:spcPts val="0"/>
              </a:spcAft>
              <a:buSzPts val="2200"/>
              <a:buFont typeface="Arial Narrow"/>
              <a:buChar char="•"/>
            </a:pPr>
            <a:r>
              <a:rPr lang="en-US" sz="2400"/>
              <a:t>The array name is interpreted as the </a:t>
            </a:r>
            <a:r>
              <a:rPr lang="en-US" sz="2400">
                <a:solidFill>
                  <a:srgbClr val="CC0000"/>
                </a:solidFill>
              </a:rPr>
              <a:t>address</a:t>
            </a:r>
            <a:r>
              <a:rPr lang="en-US" sz="2400"/>
              <a:t> of the first array element.</a:t>
            </a:r>
            <a:endParaRPr sz="2700"/>
          </a:p>
          <a:p>
            <a:pPr marL="914400" lvl="1" indent="-368300" algn="l" rtl="0">
              <a:lnSpc>
                <a:spcPct val="100000"/>
              </a:lnSpc>
              <a:spcBef>
                <a:spcPts val="1418"/>
              </a:spcBef>
              <a:spcAft>
                <a:spcPts val="0"/>
              </a:spcAft>
              <a:buSzPts val="2200"/>
              <a:buFont typeface="Arial Narrow"/>
              <a:buChar char="•"/>
            </a:pPr>
            <a:r>
              <a:rPr lang="en-US" sz="2400"/>
              <a:t>The formal argument therefore becomes a </a:t>
            </a:r>
            <a:r>
              <a:rPr lang="en-US" sz="2400">
                <a:solidFill>
                  <a:srgbClr val="CC0000"/>
                </a:solidFill>
              </a:rPr>
              <a:t>pointer</a:t>
            </a:r>
            <a:r>
              <a:rPr lang="en-US" sz="2400"/>
              <a:t> to the first array element.</a:t>
            </a:r>
            <a:endParaRPr sz="2700"/>
          </a:p>
          <a:p>
            <a:pPr marL="914400" lvl="1" indent="-368300" algn="l" rtl="0">
              <a:lnSpc>
                <a:spcPct val="100000"/>
              </a:lnSpc>
              <a:spcBef>
                <a:spcPts val="1418"/>
              </a:spcBef>
              <a:spcAft>
                <a:spcPts val="0"/>
              </a:spcAft>
              <a:buSzPts val="2200"/>
              <a:buFont typeface="Arial Narrow"/>
              <a:buChar char="•"/>
            </a:pPr>
            <a:r>
              <a:rPr lang="en-US" sz="2400"/>
              <a:t>When an array element is accessed inside the function, the address is calculated using the formula stated before.</a:t>
            </a:r>
            <a:endParaRPr sz="2700"/>
          </a:p>
          <a:p>
            <a:pPr marL="914400" lvl="1" indent="-368300" algn="l" rtl="0">
              <a:lnSpc>
                <a:spcPct val="100000"/>
              </a:lnSpc>
              <a:spcBef>
                <a:spcPts val="1418"/>
              </a:spcBef>
              <a:spcAft>
                <a:spcPts val="0"/>
              </a:spcAft>
              <a:buSzPts val="2200"/>
              <a:buFont typeface="Arial Narrow"/>
              <a:buChar char="•"/>
            </a:pPr>
            <a:r>
              <a:rPr lang="en-US" sz="2400">
                <a:solidFill>
                  <a:srgbClr val="FF0000"/>
                </a:solidFill>
              </a:rPr>
              <a:t>Changes made to the array elements inside the called function are also reflected in the calling function.</a:t>
            </a:r>
            <a:endParaRPr sz="2700"/>
          </a:p>
        </p:txBody>
      </p:sp>
      <p:sp>
        <p:nvSpPr>
          <p:cNvPr id="366" name="Google Shape;366;p46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37</a:t>
            </a:fld>
            <a:endParaRPr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1" name="Google Shape;371;p47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endParaRPr/>
          </a:p>
        </p:txBody>
      </p:sp>
      <p:sp>
        <p:nvSpPr>
          <p:cNvPr id="372" name="Google Shape;372;p47"/>
          <p:cNvSpPr txBox="1">
            <a:spLocks noGrp="1"/>
          </p:cNvSpPr>
          <p:nvPr>
            <p:ph type="body" idx="1"/>
          </p:nvPr>
        </p:nvSpPr>
        <p:spPr>
          <a:xfrm>
            <a:off x="577538" y="553325"/>
            <a:ext cx="11446500" cy="290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Parameters are passed in C using </a:t>
            </a:r>
            <a:r>
              <a:rPr lang="en-US" i="1">
                <a:solidFill>
                  <a:srgbClr val="A50021"/>
                </a:solidFill>
              </a:rPr>
              <a:t>call-by-value.</a:t>
            </a: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1560"/>
              </a:spcBef>
              <a:spcAft>
                <a:spcPts val="0"/>
              </a:spcAft>
              <a:buSzPts val="1800"/>
              <a:buNone/>
            </a:pPr>
            <a:r>
              <a:rPr lang="en-US"/>
              <a:t>Passing the starting address when an array is sent as argument simulates </a:t>
            </a:r>
            <a:r>
              <a:rPr lang="en-US" i="1">
                <a:solidFill>
                  <a:srgbClr val="2D2DB9"/>
                </a:solidFill>
              </a:rPr>
              <a:t>call-by-reference.</a:t>
            </a: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1560"/>
              </a:spcBef>
              <a:spcAft>
                <a:spcPts val="0"/>
              </a:spcAft>
              <a:buSzPts val="1800"/>
              <a:buNone/>
            </a:pPr>
            <a:r>
              <a:rPr lang="en-US"/>
              <a:t>Basically what it means: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Font typeface="Arial Narrow"/>
              <a:buChar char="•"/>
            </a:pPr>
            <a:r>
              <a:rPr lang="en-US"/>
              <a:t>If a function changes the elements of an array that is passed as argument, these changes will be made to the </a:t>
            </a:r>
            <a:r>
              <a:rPr lang="en-US">
                <a:solidFill>
                  <a:srgbClr val="FF0000"/>
                </a:solidFill>
              </a:rPr>
              <a:t>original</a:t>
            </a:r>
            <a:r>
              <a:rPr lang="en-US"/>
              <a:t> array that is passed to the function.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Font typeface="Arial Narrow"/>
              <a:buChar char="•"/>
            </a:pPr>
            <a:r>
              <a:rPr lang="en-US"/>
              <a:t>This does </a:t>
            </a:r>
            <a:r>
              <a:rPr lang="en-US">
                <a:solidFill>
                  <a:srgbClr val="FF0000"/>
                </a:solidFill>
              </a:rPr>
              <a:t>not</a:t>
            </a:r>
            <a:r>
              <a:rPr lang="en-US"/>
              <a:t> apply when an individual element of an array is passed as argument.</a:t>
            </a:r>
            <a:endParaRPr/>
          </a:p>
        </p:txBody>
      </p:sp>
      <p:sp>
        <p:nvSpPr>
          <p:cNvPr id="373" name="Google Shape;373;p47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38</a:t>
            </a:fld>
            <a:endParaRPr/>
          </a:p>
        </p:txBody>
      </p:sp>
      <p:sp>
        <p:nvSpPr>
          <p:cNvPr id="374" name="Google Shape;374;p47"/>
          <p:cNvSpPr txBox="1"/>
          <p:nvPr/>
        </p:nvSpPr>
        <p:spPr>
          <a:xfrm>
            <a:off x="1164400" y="3697475"/>
            <a:ext cx="8038500" cy="32016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rgbClr val="00009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void f ( int A[], int B )</a:t>
            </a:r>
            <a:endParaRPr sz="1800" b="1">
              <a:solidFill>
                <a:srgbClr val="00009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800" b="1">
              <a:solidFill>
                <a:srgbClr val="00009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   A[2] = 10;</a:t>
            </a:r>
            <a:endParaRPr sz="1800" b="1">
              <a:solidFill>
                <a:srgbClr val="00009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   B = 10;</a:t>
            </a:r>
            <a:endParaRPr sz="1800" b="1">
              <a:solidFill>
                <a:srgbClr val="00009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 b="1">
              <a:solidFill>
                <a:srgbClr val="00009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int main ()</a:t>
            </a:r>
            <a:endParaRPr sz="1800" b="1">
              <a:solidFill>
                <a:srgbClr val="00009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{</a:t>
            </a:r>
            <a:endParaRPr sz="1800" b="1">
              <a:solidFill>
                <a:srgbClr val="00009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   int A[] = {1,2,3,4,5}, B[] = {1,2,3,4,5};</a:t>
            </a:r>
            <a:endParaRPr sz="1800" b="1">
              <a:solidFill>
                <a:srgbClr val="00009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   f(A,B[2]);</a:t>
            </a:r>
            <a:endParaRPr sz="1800" b="1">
              <a:solidFill>
                <a:srgbClr val="00009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   printf(“A[2] = %d, B[2] = %d\n”, A[2], B[2]);</a:t>
            </a:r>
            <a:br>
              <a:rPr lang="en-US" sz="18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</a:br>
            <a:r>
              <a:rPr lang="en-US" sz="1600" b="1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 b="1">
              <a:solidFill>
                <a:srgbClr val="00009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375" name="Google Shape;375;p47"/>
          <p:cNvSpPr txBox="1"/>
          <p:nvPr/>
        </p:nvSpPr>
        <p:spPr>
          <a:xfrm>
            <a:off x="9305050" y="6113925"/>
            <a:ext cx="1858800" cy="461700"/>
          </a:xfrm>
          <a:prstGeom prst="rect">
            <a:avLst/>
          </a:prstGeom>
          <a:solidFill>
            <a:srgbClr val="FFE599"/>
          </a:solidFill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latin typeface="Arial Narrow"/>
                <a:ea typeface="Arial Narrow"/>
                <a:cs typeface="Arial Narrow"/>
                <a:sym typeface="Arial Narrow"/>
              </a:rPr>
              <a:t>A[2] = 10, B[2] = 3</a:t>
            </a:r>
            <a:endParaRPr sz="1800" b="1">
              <a:latin typeface="Arial Narrow"/>
              <a:ea typeface="Arial Narrow"/>
              <a:cs typeface="Arial Narrow"/>
              <a:sym typeface="Arial Narrow"/>
            </a:endParaRP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48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Example: Square each element of array</a:t>
            </a:r>
            <a:endParaRPr/>
          </a:p>
        </p:txBody>
      </p:sp>
      <p:sp>
        <p:nvSpPr>
          <p:cNvPr id="381" name="Google Shape;381;p48"/>
          <p:cNvSpPr txBox="1"/>
          <p:nvPr/>
        </p:nvSpPr>
        <p:spPr>
          <a:xfrm>
            <a:off x="1010300" y="1120151"/>
            <a:ext cx="5397900" cy="56556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void square (int a[], int b);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1" i="0" u="none" strike="noStrike" cap="none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main()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{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int a[100], i, n;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1" i="0" u="none" strike="noStrike" cap="none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scanf (”%d”, &amp;n);  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for (i=0; i&lt;n; i++)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  scanf (”%d”, &amp;a[i]);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1" i="0" u="none" strike="noStrike" cap="none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square (a, n);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1" i="0" u="none" strike="noStrike" cap="none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printf (“\nNew array is: “);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for (i=0; i&lt;n; i++)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  printf (“ %d”, a[i]);</a:t>
            </a:r>
            <a:endParaRPr sz="2000" b="1" i="0" u="none" strike="noStrike" cap="none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printf(“\n”);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/>
          </a:p>
        </p:txBody>
      </p:sp>
      <p:sp>
        <p:nvSpPr>
          <p:cNvPr id="382" name="Google Shape;382;p48"/>
          <p:cNvSpPr txBox="1"/>
          <p:nvPr/>
        </p:nvSpPr>
        <p:spPr>
          <a:xfrm>
            <a:off x="6874050" y="1600200"/>
            <a:ext cx="5178600" cy="28848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void square (int x[], int size)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{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int i;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1" i="0" u="none" strike="noStrike" cap="none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for (i=0;i&lt;size;i++)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   x[i] = x[i]*x[i];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      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return;</a:t>
            </a:r>
            <a:endParaRPr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/>
          </a:p>
        </p:txBody>
      </p:sp>
      <p:sp>
        <p:nvSpPr>
          <p:cNvPr id="383" name="Google Shape;383;p48"/>
          <p:cNvSpPr txBox="1"/>
          <p:nvPr/>
        </p:nvSpPr>
        <p:spPr>
          <a:xfrm>
            <a:off x="7402676" y="5344199"/>
            <a:ext cx="4180800" cy="1037700"/>
          </a:xfrm>
          <a:prstGeom prst="rect">
            <a:avLst/>
          </a:prstGeom>
          <a:noFill/>
          <a:ln w="22225" cap="flat" cmpd="sng">
            <a:solidFill>
              <a:srgbClr val="8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i="0" u="none" strike="noStrike" cap="none">
                <a:solidFill>
                  <a:srgbClr val="800000"/>
                </a:solidFill>
                <a:latin typeface="Arial Narrow"/>
                <a:ea typeface="Arial Narrow"/>
                <a:cs typeface="Arial Narrow"/>
                <a:sym typeface="Arial Narrow"/>
              </a:rPr>
              <a:t>Address of parameter x (an array) is passed, but parameter size is passed normally by value.</a:t>
            </a:r>
            <a:endParaRPr>
              <a:latin typeface="Arial Narrow"/>
              <a:ea typeface="Arial Narrow"/>
              <a:cs typeface="Arial Narrow"/>
              <a:sym typeface="Arial Narrow"/>
            </a:endParaRPr>
          </a:p>
        </p:txBody>
      </p:sp>
      <p:sp>
        <p:nvSpPr>
          <p:cNvPr id="384" name="Google Shape;384;p48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39</a:t>
            </a:fld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4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Why Functions?</a:t>
            </a:r>
            <a:endParaRPr/>
          </a:p>
        </p:txBody>
      </p:sp>
      <p:sp>
        <p:nvSpPr>
          <p:cNvPr id="139" name="Google Shape;139;p4"/>
          <p:cNvSpPr txBox="1">
            <a:spLocks noGrp="1"/>
          </p:cNvSpPr>
          <p:nvPr>
            <p:ph type="body" idx="1"/>
          </p:nvPr>
        </p:nvSpPr>
        <p:spPr>
          <a:xfrm>
            <a:off x="630075" y="1120151"/>
            <a:ext cx="11551500" cy="571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Functions allow one to develop a program in a modular fashion.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Codes become readable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Codes become manageable to debug and maintain</a:t>
            </a: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Write your own functions to avoid writing the same code segments multiple times</a:t>
            </a:r>
            <a:endParaRPr/>
          </a:p>
          <a:p>
            <a:pPr marL="914400" lvl="1" indent="-342900" algn="l" rtl="0"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If you check several integers for primality in various places of your code, just write a single primality-testing function, and call it on all occasions</a:t>
            </a: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Use existing functions as building blocks for new programs 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Use functions without rewriting them yourself every time it is needed</a:t>
            </a:r>
            <a:endParaRPr/>
          </a:p>
          <a:p>
            <a:pPr marL="914400" lvl="1" indent="-3429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These functions may be written by you or by others (like sqrt(), printf())</a:t>
            </a: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r>
              <a:rPr lang="en-US"/>
              <a:t>Abstraction: Hide internal details (library functions)</a:t>
            </a:r>
            <a:endParaRPr/>
          </a:p>
        </p:txBody>
      </p:sp>
      <p:sp>
        <p:nvSpPr>
          <p:cNvPr id="140" name="Google Shape;140;p4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4</a:t>
            </a:fld>
            <a:endParaRPr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" name="Google Shape;389;p29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48780"/>
              <a:buNone/>
            </a:pPr>
            <a:r>
              <a:rPr lang="en-US"/>
              <a:t>Practice Problems</a:t>
            </a:r>
            <a:endParaRPr/>
          </a:p>
        </p:txBody>
      </p:sp>
      <p:sp>
        <p:nvSpPr>
          <p:cNvPr id="390" name="Google Shape;390;p29"/>
          <p:cNvSpPr txBox="1">
            <a:spLocks noGrp="1"/>
          </p:cNvSpPr>
          <p:nvPr>
            <p:ph type="body" idx="1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 fontScale="92500" lnSpcReduction="20000"/>
          </a:bodyPr>
          <a:lstStyle/>
          <a:p>
            <a:pPr marL="685800" lvl="0" indent="-4572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ct val="84606"/>
              <a:buFont typeface="Arial"/>
              <a:buAutoNum type="arabicPeriod"/>
            </a:pPr>
            <a:r>
              <a:rPr lang="en-US"/>
              <a:t>Read in an integer n (n &lt; 25). Read n integers in an array A. Then do the following (write separate programs for each, only the reading part is common).</a:t>
            </a:r>
            <a:endParaRPr/>
          </a:p>
          <a:p>
            <a:pPr marL="1028700" lvl="1" indent="-4572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ct val="84606"/>
              <a:buFont typeface="Arial"/>
              <a:buAutoNum type="alphaLcParenR"/>
            </a:pPr>
            <a:r>
              <a:rPr lang="en-US"/>
              <a:t>Find the sum of the absolute values of the integers.</a:t>
            </a:r>
            <a:endParaRPr/>
          </a:p>
          <a:p>
            <a:pPr marL="1028700" lvl="1" indent="-4572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ct val="84606"/>
              <a:buFont typeface="Arial"/>
              <a:buAutoNum type="alphaLcParenR"/>
            </a:pPr>
            <a:r>
              <a:rPr lang="en-US"/>
              <a:t>Copy the positive and negative integers in the array into two additional arrays B and C respectively. Print A, B, and C.</a:t>
            </a:r>
            <a:endParaRPr/>
          </a:p>
          <a:p>
            <a:pPr marL="1028700" lvl="1" indent="-4572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ct val="84606"/>
              <a:buFont typeface="Arial"/>
              <a:buAutoNum type="alphaLcParenR"/>
            </a:pPr>
            <a:r>
              <a:rPr lang="en-US"/>
              <a:t>Exchange the values of every pair of values from the start (so exchange A[0] and A[1], A[2] and A[3] and so on). If the number of elements is odd, the last value should stay the same.</a:t>
            </a:r>
            <a:endParaRPr/>
          </a:p>
          <a:p>
            <a:pPr marL="914400" lvl="1" indent="-2286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ct val="84606"/>
              <a:buNone/>
            </a:pPr>
            <a:endParaRPr/>
          </a:p>
          <a:p>
            <a:pPr marL="914400" lvl="1" indent="-2286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ct val="84606"/>
              <a:buNone/>
            </a:pPr>
            <a:endParaRPr/>
          </a:p>
          <a:p>
            <a:pPr marL="685800" lvl="0" indent="-4572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ct val="84606"/>
              <a:buFont typeface="Arial"/>
              <a:buAutoNum type="arabicPeriod"/>
            </a:pPr>
            <a:r>
              <a:rPr lang="en-US"/>
              <a:t>Read in two integers n and m (n, m &lt; 50). Read n integers in an array A. Read m integers in an array B. Then do the following (write separate programs for each part, only the reading part is common).</a:t>
            </a:r>
            <a:endParaRPr/>
          </a:p>
          <a:p>
            <a:pPr marL="1028700" lvl="1" indent="-4572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ct val="84606"/>
              <a:buFont typeface="Arial"/>
              <a:buAutoNum type="alphaLcParenR"/>
            </a:pPr>
            <a:r>
              <a:rPr lang="en-US"/>
              <a:t>Find if there are any two elements x, y in A and an element z in B, such that x + y = z</a:t>
            </a:r>
            <a:endParaRPr/>
          </a:p>
          <a:p>
            <a:pPr marL="1028700" lvl="1" indent="-4572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ct val="84606"/>
              <a:buFont typeface="Arial"/>
              <a:buAutoNum type="alphaLcParenR"/>
            </a:pPr>
            <a:r>
              <a:rPr lang="en-US"/>
              <a:t>Copy in another array C all elements that are in both A and B (intersection)</a:t>
            </a:r>
            <a:endParaRPr/>
          </a:p>
          <a:p>
            <a:pPr marL="1028700" lvl="1" indent="-4572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ct val="84606"/>
              <a:buFont typeface="Arial"/>
              <a:buAutoNum type="alphaLcParenR"/>
            </a:pPr>
            <a:r>
              <a:rPr lang="en-US"/>
              <a:t>Copy in another array C all elements that are in either  A and B (union)</a:t>
            </a:r>
            <a:endParaRPr/>
          </a:p>
          <a:p>
            <a:pPr marL="1028700" lvl="1" indent="-4572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ct val="84606"/>
              <a:buFont typeface="Arial"/>
              <a:buAutoNum type="alphaLcParenR"/>
            </a:pPr>
            <a:r>
              <a:rPr lang="en-US"/>
              <a:t>Copy in another array C all elements that are in A but not in B (difference)</a:t>
            </a:r>
            <a:endParaRPr/>
          </a:p>
          <a:p>
            <a:pPr marL="914400" lvl="1" indent="-22860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ct val="84606"/>
              <a:buNone/>
            </a:pPr>
            <a:endParaRPr/>
          </a:p>
          <a:p>
            <a:pPr marL="457200" lvl="0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SzPct val="84606"/>
              <a:buNone/>
            </a:pPr>
            <a:endParaRPr/>
          </a:p>
        </p:txBody>
      </p:sp>
      <p:sp>
        <p:nvSpPr>
          <p:cNvPr id="391" name="Google Shape;391;p29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</a:pPr>
            <a:fld id="{00000000-1234-1234-1234-123412341234}" type="slidenum">
              <a:rPr lang="en-US"/>
              <a:t>40</a:t>
            </a:fld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5"/>
          <p:cNvSpPr/>
          <p:nvPr/>
        </p:nvSpPr>
        <p:spPr>
          <a:xfrm>
            <a:off x="662198" y="1747462"/>
            <a:ext cx="6591072" cy="1893570"/>
          </a:xfrm>
          <a:prstGeom prst="rect">
            <a:avLst/>
          </a:prstGeom>
          <a:solidFill>
            <a:srgbClr val="FFCCCC"/>
          </a:solidFill>
          <a:ln>
            <a:noFill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2000" b="1" i="0" u="none" strike="noStrike" cap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46" name="Google Shape;146;p5"/>
          <p:cNvSpPr txBox="1"/>
          <p:nvPr/>
        </p:nvSpPr>
        <p:spPr>
          <a:xfrm>
            <a:off x="661987" y="1161805"/>
            <a:ext cx="6705600" cy="5132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#include &lt;stdio.h&gt;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2000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/* Function to compute the area of a circle */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float   myfunc (float r)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{    float   a;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   a = 3.14159 * r * r;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   return a;        /* return result */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</a:t>
            </a:r>
            <a:endParaRPr sz="18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endParaRPr sz="1800" b="1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main()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       </a:t>
            </a:r>
            <a:endParaRPr sz="18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float   radius, area;</a:t>
            </a:r>
            <a:endParaRPr sz="1800" b="1" i="0" u="none" strike="noStrike" cap="none">
              <a:solidFill>
                <a:srgbClr val="8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18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scanf (“%f”, &amp;radius);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area = </a:t>
            </a:r>
            <a:r>
              <a:rPr lang="en-US" sz="1800" b="1" i="0" u="none" strike="noStrike" cap="none">
                <a:solidFill>
                  <a:srgbClr val="800000"/>
                </a:solidFill>
                <a:latin typeface="Courier"/>
                <a:ea typeface="Courier"/>
                <a:cs typeface="Courier"/>
                <a:sym typeface="Courier"/>
              </a:rPr>
              <a:t>myfunc (radius)</a:t>
            </a: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(“\n Area is %f \n”, area);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147" name="Google Shape;147;p5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/>
              <a:t>Use of functions: </a:t>
            </a:r>
            <a:r>
              <a:rPr lang="en-US" i="1">
                <a:solidFill>
                  <a:schemeClr val="dk1"/>
                </a:solidFill>
              </a:rPr>
              <a:t>Area of a circle</a:t>
            </a:r>
            <a:endParaRPr>
              <a:solidFill>
                <a:schemeClr val="dk1"/>
              </a:solidFill>
            </a:endParaRPr>
          </a:p>
        </p:txBody>
      </p:sp>
      <p:grpSp>
        <p:nvGrpSpPr>
          <p:cNvPr id="148" name="Google Shape;148;p5"/>
          <p:cNvGrpSpPr/>
          <p:nvPr/>
        </p:nvGrpSpPr>
        <p:grpSpPr>
          <a:xfrm>
            <a:off x="4543901" y="2050256"/>
            <a:ext cx="6283635" cy="400050"/>
            <a:chOff x="2290" y="1056"/>
            <a:chExt cx="2594" cy="240"/>
          </a:xfrm>
        </p:grpSpPr>
        <p:sp>
          <p:nvSpPr>
            <p:cNvPr id="149" name="Google Shape;149;p5"/>
            <p:cNvSpPr txBox="1"/>
            <p:nvPr/>
          </p:nvSpPr>
          <p:spPr>
            <a:xfrm>
              <a:off x="3936" y="1056"/>
              <a:ext cx="948" cy="24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2000"/>
                <a:buFont typeface="Arial"/>
                <a:buNone/>
              </a:pPr>
              <a:r>
                <a:rPr lang="en-US" sz="2000" b="1" i="0" u="none" strike="noStrike" cap="none">
                  <a:solidFill>
                    <a:schemeClr val="dk2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Function definition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50" name="Google Shape;150;p5"/>
            <p:cNvCxnSpPr/>
            <p:nvPr/>
          </p:nvCxnSpPr>
          <p:spPr>
            <a:xfrm rot="10800000">
              <a:off x="2290" y="1177"/>
              <a:ext cx="1635" cy="23"/>
            </a:xfrm>
            <a:prstGeom prst="straightConnector1">
              <a:avLst/>
            </a:prstGeom>
            <a:noFill/>
            <a:ln w="28575" cap="flat" cmpd="sng">
              <a:solidFill>
                <a:srgbClr val="800000"/>
              </a:solidFill>
              <a:prstDash val="solid"/>
              <a:round/>
              <a:headEnd type="none" w="sm" len="sm"/>
              <a:tailEnd type="stealth" w="med" len="med"/>
            </a:ln>
          </p:spPr>
        </p:cxnSp>
      </p:grpSp>
      <p:grpSp>
        <p:nvGrpSpPr>
          <p:cNvPr id="151" name="Google Shape;151;p5"/>
          <p:cNvGrpSpPr/>
          <p:nvPr/>
        </p:nvGrpSpPr>
        <p:grpSpPr>
          <a:xfrm>
            <a:off x="3628422" y="2451976"/>
            <a:ext cx="6025129" cy="700089"/>
            <a:chOff x="1807" y="1633"/>
            <a:chExt cx="2754" cy="420"/>
          </a:xfrm>
        </p:grpSpPr>
        <p:sp>
          <p:nvSpPr>
            <p:cNvPr id="152" name="Google Shape;152;p5"/>
            <p:cNvSpPr txBox="1"/>
            <p:nvPr/>
          </p:nvSpPr>
          <p:spPr>
            <a:xfrm>
              <a:off x="3607" y="1813"/>
              <a:ext cx="954" cy="24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2000"/>
                <a:buFont typeface="Arial"/>
                <a:buNone/>
              </a:pPr>
              <a:r>
                <a:rPr lang="en-US" sz="2000" b="1" i="0" u="none" strike="noStrike" cap="none">
                  <a:solidFill>
                    <a:srgbClr val="590096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Function argument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53" name="Google Shape;153;p5"/>
            <p:cNvCxnSpPr>
              <a:stCxn id="152" idx="1"/>
            </p:cNvCxnSpPr>
            <p:nvPr/>
          </p:nvCxnSpPr>
          <p:spPr>
            <a:xfrm rot="10800000">
              <a:off x="1807" y="1633"/>
              <a:ext cx="1800" cy="300"/>
            </a:xfrm>
            <a:prstGeom prst="straightConnector1">
              <a:avLst/>
            </a:prstGeom>
            <a:noFill/>
            <a:ln w="28575" cap="flat" cmpd="sng">
              <a:solidFill>
                <a:srgbClr val="800000"/>
              </a:solidFill>
              <a:prstDash val="solid"/>
              <a:round/>
              <a:headEnd type="none" w="sm" len="sm"/>
              <a:tailEnd type="stealth" w="med" len="med"/>
            </a:ln>
          </p:spPr>
        </p:cxnSp>
      </p:grpSp>
      <p:grpSp>
        <p:nvGrpSpPr>
          <p:cNvPr id="154" name="Google Shape;154;p5"/>
          <p:cNvGrpSpPr/>
          <p:nvPr/>
        </p:nvGrpSpPr>
        <p:grpSpPr>
          <a:xfrm>
            <a:off x="4606235" y="5359125"/>
            <a:ext cx="3946743" cy="400050"/>
            <a:chOff x="2379" y="3467"/>
            <a:chExt cx="1804" cy="240"/>
          </a:xfrm>
        </p:grpSpPr>
        <p:sp>
          <p:nvSpPr>
            <p:cNvPr id="155" name="Google Shape;155;p5"/>
            <p:cNvSpPr txBox="1"/>
            <p:nvPr/>
          </p:nvSpPr>
          <p:spPr>
            <a:xfrm>
              <a:off x="3507" y="3467"/>
              <a:ext cx="676" cy="24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2000"/>
                <a:buFont typeface="Arial"/>
                <a:buNone/>
              </a:pPr>
              <a:r>
                <a:rPr lang="en-US" sz="2000" b="1" i="0" u="none" strike="noStrike" cap="none">
                  <a:solidFill>
                    <a:srgbClr val="590096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Function call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56" name="Google Shape;156;p5"/>
            <p:cNvCxnSpPr/>
            <p:nvPr/>
          </p:nvCxnSpPr>
          <p:spPr>
            <a:xfrm rot="10800000">
              <a:off x="2379" y="3559"/>
              <a:ext cx="1083" cy="51"/>
            </a:xfrm>
            <a:prstGeom prst="straightConnector1">
              <a:avLst/>
            </a:prstGeom>
            <a:noFill/>
            <a:ln w="28575" cap="flat" cmpd="sng">
              <a:solidFill>
                <a:srgbClr val="800000"/>
              </a:solidFill>
              <a:prstDash val="solid"/>
              <a:round/>
              <a:headEnd type="none" w="sm" len="sm"/>
              <a:tailEnd type="stealth" w="lg" len="lg"/>
            </a:ln>
          </p:spPr>
        </p:cxn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p52"/>
          <p:cNvSpPr/>
          <p:nvPr/>
        </p:nvSpPr>
        <p:spPr>
          <a:xfrm>
            <a:off x="662198" y="1747462"/>
            <a:ext cx="6591072" cy="1893570"/>
          </a:xfrm>
          <a:prstGeom prst="rect">
            <a:avLst/>
          </a:prstGeom>
          <a:solidFill>
            <a:srgbClr val="FFCCCC"/>
          </a:solidFill>
          <a:ln>
            <a:noFill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2000" b="1" i="0" u="none" strike="noStrike" cap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62" name="Google Shape;162;p52"/>
          <p:cNvSpPr txBox="1"/>
          <p:nvPr/>
        </p:nvSpPr>
        <p:spPr>
          <a:xfrm>
            <a:off x="661987" y="1161805"/>
            <a:ext cx="6705600" cy="5132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#include &lt;stdio.h&gt;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2000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/* Function to compute the area of a circle */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float   myfunc (float r)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{    float   a;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   a = 3.14159 * r * r;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   return a;        /* return result */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</a:t>
            </a:r>
            <a:endParaRPr sz="18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endParaRPr sz="1800" b="1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main()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       </a:t>
            </a:r>
            <a:endParaRPr sz="18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float   radius, area;</a:t>
            </a:r>
            <a:endParaRPr sz="1800" b="1" i="0" u="none" strike="noStrike" cap="none">
              <a:solidFill>
                <a:srgbClr val="8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18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scanf (“%f”, &amp;radius);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area = </a:t>
            </a:r>
            <a:r>
              <a:rPr lang="en-US" sz="1800" b="1" i="0" u="none" strike="noStrike" cap="none">
                <a:solidFill>
                  <a:srgbClr val="800000"/>
                </a:solidFill>
                <a:latin typeface="Courier"/>
                <a:ea typeface="Courier"/>
                <a:cs typeface="Courier"/>
                <a:sym typeface="Courier"/>
              </a:rPr>
              <a:t>myfunc (radius)</a:t>
            </a: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(“\n Area is %f \n”, area);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800" b="1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163" name="Google Shape;163;p52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/>
              <a:t>Use of functions: </a:t>
            </a:r>
            <a:r>
              <a:rPr lang="en-US" i="1">
                <a:solidFill>
                  <a:schemeClr val="dk1"/>
                </a:solidFill>
              </a:rPr>
              <a:t>Area of a circle</a:t>
            </a:r>
            <a:endParaRPr>
              <a:solidFill>
                <a:schemeClr val="dk1"/>
              </a:solidFill>
            </a:endParaRPr>
          </a:p>
        </p:txBody>
      </p:sp>
      <p:grpSp>
        <p:nvGrpSpPr>
          <p:cNvPr id="164" name="Google Shape;164;p52"/>
          <p:cNvGrpSpPr/>
          <p:nvPr/>
        </p:nvGrpSpPr>
        <p:grpSpPr>
          <a:xfrm>
            <a:off x="4543901" y="2050256"/>
            <a:ext cx="6283635" cy="400050"/>
            <a:chOff x="2290" y="1056"/>
            <a:chExt cx="2594" cy="240"/>
          </a:xfrm>
        </p:grpSpPr>
        <p:sp>
          <p:nvSpPr>
            <p:cNvPr id="165" name="Google Shape;165;p52"/>
            <p:cNvSpPr txBox="1"/>
            <p:nvPr/>
          </p:nvSpPr>
          <p:spPr>
            <a:xfrm>
              <a:off x="3936" y="1056"/>
              <a:ext cx="948" cy="24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2000"/>
                <a:buFont typeface="Arial"/>
                <a:buNone/>
              </a:pPr>
              <a:r>
                <a:rPr lang="en-US" sz="2000" b="1" i="0" u="none" strike="noStrike" cap="none">
                  <a:solidFill>
                    <a:schemeClr val="dk2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Function definition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66" name="Google Shape;166;p52"/>
            <p:cNvCxnSpPr/>
            <p:nvPr/>
          </p:nvCxnSpPr>
          <p:spPr>
            <a:xfrm rot="10800000">
              <a:off x="2290" y="1177"/>
              <a:ext cx="1635" cy="23"/>
            </a:xfrm>
            <a:prstGeom prst="straightConnector1">
              <a:avLst/>
            </a:prstGeom>
            <a:noFill/>
            <a:ln w="28575" cap="flat" cmpd="sng">
              <a:solidFill>
                <a:srgbClr val="800000"/>
              </a:solidFill>
              <a:prstDash val="solid"/>
              <a:round/>
              <a:headEnd type="none" w="sm" len="sm"/>
              <a:tailEnd type="stealth" w="med" len="med"/>
            </a:ln>
          </p:spPr>
        </p:cxnSp>
      </p:grpSp>
      <p:grpSp>
        <p:nvGrpSpPr>
          <p:cNvPr id="167" name="Google Shape;167;p52"/>
          <p:cNvGrpSpPr/>
          <p:nvPr/>
        </p:nvGrpSpPr>
        <p:grpSpPr>
          <a:xfrm>
            <a:off x="3628422" y="2451976"/>
            <a:ext cx="6025129" cy="700089"/>
            <a:chOff x="1807" y="1633"/>
            <a:chExt cx="2754" cy="420"/>
          </a:xfrm>
        </p:grpSpPr>
        <p:sp>
          <p:nvSpPr>
            <p:cNvPr id="168" name="Google Shape;168;p52"/>
            <p:cNvSpPr txBox="1"/>
            <p:nvPr/>
          </p:nvSpPr>
          <p:spPr>
            <a:xfrm>
              <a:off x="3607" y="1813"/>
              <a:ext cx="954" cy="24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2000"/>
                <a:buFont typeface="Arial"/>
                <a:buNone/>
              </a:pPr>
              <a:r>
                <a:rPr lang="en-US" sz="2000" b="1" i="0" u="none" strike="noStrike" cap="none">
                  <a:solidFill>
                    <a:srgbClr val="590096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Function argument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69" name="Google Shape;169;p52"/>
            <p:cNvCxnSpPr>
              <a:stCxn id="168" idx="1"/>
            </p:cNvCxnSpPr>
            <p:nvPr/>
          </p:nvCxnSpPr>
          <p:spPr>
            <a:xfrm rot="10800000">
              <a:off x="1807" y="1633"/>
              <a:ext cx="1800" cy="300"/>
            </a:xfrm>
            <a:prstGeom prst="straightConnector1">
              <a:avLst/>
            </a:prstGeom>
            <a:noFill/>
            <a:ln w="28575" cap="flat" cmpd="sng">
              <a:solidFill>
                <a:srgbClr val="800000"/>
              </a:solidFill>
              <a:prstDash val="solid"/>
              <a:round/>
              <a:headEnd type="none" w="sm" len="sm"/>
              <a:tailEnd type="stealth" w="med" len="med"/>
            </a:ln>
          </p:spPr>
        </p:cxnSp>
      </p:grpSp>
      <p:grpSp>
        <p:nvGrpSpPr>
          <p:cNvPr id="170" name="Google Shape;170;p52"/>
          <p:cNvGrpSpPr/>
          <p:nvPr/>
        </p:nvGrpSpPr>
        <p:grpSpPr>
          <a:xfrm>
            <a:off x="4596035" y="5410200"/>
            <a:ext cx="3946743" cy="400050"/>
            <a:chOff x="2379" y="3467"/>
            <a:chExt cx="1804" cy="240"/>
          </a:xfrm>
        </p:grpSpPr>
        <p:sp>
          <p:nvSpPr>
            <p:cNvPr id="171" name="Google Shape;171;p52"/>
            <p:cNvSpPr txBox="1"/>
            <p:nvPr/>
          </p:nvSpPr>
          <p:spPr>
            <a:xfrm>
              <a:off x="3507" y="3467"/>
              <a:ext cx="676" cy="24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2000"/>
                <a:buFont typeface="Arial"/>
                <a:buNone/>
              </a:pPr>
              <a:r>
                <a:rPr lang="en-US" sz="2000" b="1" i="0" u="none" strike="noStrike" cap="none">
                  <a:solidFill>
                    <a:srgbClr val="590096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Function call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72" name="Google Shape;172;p52"/>
            <p:cNvCxnSpPr/>
            <p:nvPr/>
          </p:nvCxnSpPr>
          <p:spPr>
            <a:xfrm rot="10800000">
              <a:off x="2379" y="3559"/>
              <a:ext cx="1083" cy="51"/>
            </a:xfrm>
            <a:prstGeom prst="straightConnector1">
              <a:avLst/>
            </a:prstGeom>
            <a:noFill/>
            <a:ln w="28575" cap="flat" cmpd="sng">
              <a:solidFill>
                <a:srgbClr val="800000"/>
              </a:solidFill>
              <a:prstDash val="solid"/>
              <a:round/>
              <a:headEnd type="none" w="sm" len="sm"/>
              <a:tailEnd type="stealth" w="lg" len="lg"/>
            </a:ln>
          </p:spPr>
        </p:cxnSp>
      </p:grpSp>
      <p:sp>
        <p:nvSpPr>
          <p:cNvPr id="173" name="Google Shape;173;p52"/>
          <p:cNvSpPr txBox="1"/>
          <p:nvPr/>
        </p:nvSpPr>
        <p:spPr>
          <a:xfrm>
            <a:off x="4852987" y="2694432"/>
            <a:ext cx="7407155" cy="2667000"/>
          </a:xfrm>
          <a:prstGeom prst="rect">
            <a:avLst/>
          </a:prstGeom>
          <a:solidFill>
            <a:srgbClr val="DCE1EF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514350" marR="0" lvl="1" indent="-20574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</a:pPr>
            <a:r>
              <a:rPr lang="en-US" sz="18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A called function processes information that is passed to it from the calling function, and the called function may return a single value (result) to the calling function.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1285875" marR="0" lvl="2" indent="-257175" algn="l" rtl="0">
              <a:lnSpc>
                <a:spcPct val="150000"/>
              </a:lnSpc>
              <a:spcBef>
                <a:spcPts val="30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Information passed to the function via special identifiers called </a:t>
            </a:r>
            <a:r>
              <a:rPr lang="en-US" sz="1800" b="1" i="1" u="none" strike="noStrike" cap="none">
                <a:solidFill>
                  <a:srgbClr val="800000"/>
                </a:solidFill>
                <a:latin typeface="Arial Narrow"/>
                <a:ea typeface="Arial Narrow"/>
                <a:cs typeface="Arial Narrow"/>
                <a:sym typeface="Arial Narrow"/>
              </a:rPr>
              <a:t>arguments</a:t>
            </a:r>
            <a:r>
              <a:rPr lang="en-US" sz="1800" b="1" i="0" u="none" strike="noStrike" cap="none">
                <a:solidFill>
                  <a:srgbClr val="800000"/>
                </a:solidFill>
                <a:latin typeface="Arial Narrow"/>
                <a:ea typeface="Arial Narrow"/>
                <a:cs typeface="Arial Narrow"/>
                <a:sym typeface="Arial Narrow"/>
              </a:rPr>
              <a:t> </a:t>
            </a: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or </a:t>
            </a:r>
            <a:r>
              <a:rPr lang="en-US" sz="1800" b="1" i="1" u="none" strike="noStrike" cap="none">
                <a:solidFill>
                  <a:srgbClr val="800000"/>
                </a:solidFill>
                <a:latin typeface="Arial Narrow"/>
                <a:ea typeface="Arial Narrow"/>
                <a:cs typeface="Arial Narrow"/>
                <a:sym typeface="Arial Narrow"/>
              </a:rPr>
              <a:t>parameters</a:t>
            </a: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.</a:t>
            </a:r>
            <a:endParaRPr sz="14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marL="1285875" marR="0" lvl="2" indent="-257175" algn="l" rtl="0">
              <a:lnSpc>
                <a:spcPct val="150000"/>
              </a:lnSpc>
              <a:spcBef>
                <a:spcPts val="30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The value is returned by the </a:t>
            </a:r>
            <a:r>
              <a:rPr lang="en-US" sz="1800" b="1" i="1" u="none" strike="noStrike" cap="none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return</a:t>
            </a:r>
            <a:r>
              <a:rPr lang="en-US" sz="1800" b="1" i="0" u="none" strike="noStrike" cap="none">
                <a:solidFill>
                  <a:srgbClr val="800000"/>
                </a:solidFill>
                <a:latin typeface="Arial Narrow"/>
                <a:ea typeface="Arial Narrow"/>
                <a:cs typeface="Arial Narrow"/>
                <a:sym typeface="Arial Narrow"/>
              </a:rPr>
              <a:t> </a:t>
            </a: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statement.</a:t>
            </a:r>
            <a:endParaRPr sz="14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08610" marR="0" lvl="1" indent="0" algn="l" rtl="0">
              <a:lnSpc>
                <a:spcPct val="150000"/>
              </a:lnSpc>
              <a:spcBef>
                <a:spcPts val="30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None/>
            </a:pPr>
            <a:endParaRPr sz="1800" b="1" i="0" u="none" strike="noStrike" cap="none">
              <a:solidFill>
                <a:srgbClr val="002060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7"/>
          <p:cNvSpPr txBox="1">
            <a:spLocks noGrp="1"/>
          </p:cNvSpPr>
          <p:nvPr>
            <p:ph type="sldNum" idx="12"/>
          </p:nvPr>
        </p:nvSpPr>
        <p:spPr>
          <a:xfrm>
            <a:off x="10617148" y="6650973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en-US" sz="14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7</a:t>
            </a:fld>
            <a:endParaRPr sz="1400" b="1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9" name="Google Shape;179;p7"/>
          <p:cNvSpPr txBox="1">
            <a:spLocks noGrp="1"/>
          </p:cNvSpPr>
          <p:nvPr>
            <p:ph type="title"/>
          </p:nvPr>
        </p:nvSpPr>
        <p:spPr>
          <a:xfrm>
            <a:off x="525065" y="36990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C3300"/>
              </a:buClr>
              <a:buSzPct val="100000"/>
              <a:buFont typeface="Arial Narrow"/>
              <a:buNone/>
            </a:pPr>
            <a:r>
              <a:rPr lang="en-US" sz="4000">
                <a:solidFill>
                  <a:srgbClr val="CC3300"/>
                </a:solidFill>
              </a:rPr>
              <a:t>Defining a Function</a:t>
            </a:r>
            <a:endParaRPr/>
          </a:p>
        </p:txBody>
      </p:sp>
      <p:sp>
        <p:nvSpPr>
          <p:cNvPr id="180" name="Google Shape;180;p7"/>
          <p:cNvSpPr txBox="1">
            <a:spLocks noGrp="1"/>
          </p:cNvSpPr>
          <p:nvPr>
            <p:ph type="body" idx="1"/>
          </p:nvPr>
        </p:nvSpPr>
        <p:spPr>
          <a:xfrm>
            <a:off x="629192" y="1248637"/>
            <a:ext cx="4898469" cy="3150869"/>
          </a:xfrm>
          <a:prstGeom prst="rect">
            <a:avLst/>
          </a:prstGeom>
          <a:solidFill>
            <a:srgbClr val="E4E4E4"/>
          </a:solidFill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/>
              <a:t>A function definition has two parts:</a:t>
            </a:r>
            <a:endParaRPr/>
          </a:p>
          <a:p>
            <a:pPr marL="514350" lvl="1" indent="-20574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Char char="•"/>
            </a:pPr>
            <a:r>
              <a:rPr lang="en-US" sz="1800"/>
              <a:t>The first line</a:t>
            </a:r>
            <a:endParaRPr/>
          </a:p>
          <a:p>
            <a:pPr marL="514350" lvl="1" indent="-20574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•"/>
            </a:pPr>
            <a:r>
              <a:rPr lang="en-US" sz="1800"/>
              <a:t>The body of the function</a:t>
            </a:r>
            <a:endParaRPr/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endParaRPr sz="1800"/>
          </a:p>
          <a:p>
            <a:pPr marL="0" lvl="0" indent="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/>
              <a:t>General syntax:</a:t>
            </a:r>
            <a:endParaRPr sz="1800">
              <a:solidFill>
                <a:srgbClr val="C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Clr>
                <a:srgbClr val="C00000"/>
              </a:buClr>
              <a:buSzPts val="1800"/>
              <a:buNone/>
            </a:pPr>
            <a:r>
              <a:rPr lang="en-US" sz="1800" i="1">
                <a:solidFill>
                  <a:srgbClr val="C00000"/>
                </a:solidFill>
              </a:rPr>
              <a:t>   </a:t>
            </a:r>
            <a:r>
              <a:rPr lang="en-US" sz="1800" i="1">
                <a:solidFill>
                  <a:schemeClr val="dk1"/>
                </a:solidFill>
              </a:rPr>
              <a:t>return-value-type  function-name  </a:t>
            </a:r>
            <a:r>
              <a:rPr lang="en-US" sz="1800" b="0">
                <a:solidFill>
                  <a:schemeClr val="dk1"/>
                </a:solidFill>
              </a:rPr>
              <a:t>(</a:t>
            </a:r>
            <a:r>
              <a:rPr lang="en-US" sz="1800">
                <a:solidFill>
                  <a:schemeClr val="dk1"/>
                </a:solidFill>
              </a:rPr>
              <a:t> </a:t>
            </a:r>
            <a:r>
              <a:rPr lang="en-US" sz="1800" i="1">
                <a:solidFill>
                  <a:schemeClr val="dk1"/>
                </a:solidFill>
              </a:rPr>
              <a:t>parameter-list</a:t>
            </a:r>
            <a:r>
              <a:rPr lang="en-US" sz="1800">
                <a:solidFill>
                  <a:schemeClr val="dk1"/>
                </a:solidFill>
              </a:rPr>
              <a:t> </a:t>
            </a:r>
            <a:r>
              <a:rPr lang="en-US" sz="1800" b="0">
                <a:solidFill>
                  <a:schemeClr val="dk1"/>
                </a:solidFill>
              </a:rPr>
              <a:t>)</a:t>
            </a:r>
            <a:endParaRPr sz="1800"/>
          </a:p>
          <a:p>
            <a:pPr marL="0" lvl="0" indent="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 b="0">
                <a:solidFill>
                  <a:schemeClr val="dk1"/>
                </a:solidFill>
              </a:rPr>
              <a:t>   {</a:t>
            </a:r>
            <a:br>
              <a:rPr lang="en-US" sz="1800">
                <a:solidFill>
                  <a:schemeClr val="dk1"/>
                </a:solidFill>
              </a:rPr>
            </a:br>
            <a:r>
              <a:rPr lang="en-US" sz="1800">
                <a:solidFill>
                  <a:schemeClr val="dk1"/>
                </a:solidFill>
              </a:rPr>
              <a:t>   	</a:t>
            </a:r>
            <a:r>
              <a:rPr lang="en-US" sz="1800" i="1">
                <a:solidFill>
                  <a:schemeClr val="dk1"/>
                </a:solidFill>
              </a:rPr>
              <a:t>declarations and statements</a:t>
            </a:r>
            <a:endParaRPr/>
          </a:p>
          <a:p>
            <a:pPr marL="0" lvl="0" indent="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 b="0" i="1"/>
              <a:t>   </a:t>
            </a:r>
            <a:r>
              <a:rPr lang="en-US" sz="1800" b="0">
                <a:solidFill>
                  <a:schemeClr val="dk1"/>
                </a:solidFill>
              </a:rPr>
              <a:t>}</a:t>
            </a:r>
            <a:r>
              <a:rPr lang="en-US" sz="1800">
                <a:solidFill>
                  <a:schemeClr val="dk1"/>
                </a:solidFill>
              </a:rPr>
              <a:t> </a:t>
            </a:r>
            <a:endParaRPr/>
          </a:p>
          <a:p>
            <a:pPr marL="514350" lvl="1" indent="-91440" algn="l" rtl="0">
              <a:lnSpc>
                <a:spcPct val="100000"/>
              </a:lnSpc>
              <a:spcBef>
                <a:spcPts val="675"/>
              </a:spcBef>
              <a:spcAft>
                <a:spcPts val="0"/>
              </a:spcAft>
              <a:buSzPts val="1800"/>
              <a:buNone/>
            </a:pPr>
            <a:endParaRPr sz="1800">
              <a:solidFill>
                <a:schemeClr val="dk1"/>
              </a:solidFill>
            </a:endParaRPr>
          </a:p>
        </p:txBody>
      </p:sp>
      <p:sp>
        <p:nvSpPr>
          <p:cNvPr id="181" name="Google Shape;181;p7"/>
          <p:cNvSpPr txBox="1"/>
          <p:nvPr/>
        </p:nvSpPr>
        <p:spPr>
          <a:xfrm>
            <a:off x="629192" y="4439328"/>
            <a:ext cx="6625207" cy="266128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The first line contains the return-value-type, the function name, and optionally a set of comma-separated arguments enclosed in ( ).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1035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</a:pPr>
            <a:r>
              <a:rPr lang="en-US" sz="1800" b="1" i="0" u="none" strike="noStrike" cap="none">
                <a:solidFill>
                  <a:srgbClr val="006600"/>
                </a:solidFill>
                <a:latin typeface="Arial Narrow"/>
                <a:ea typeface="Arial Narrow"/>
                <a:cs typeface="Arial Narrow"/>
                <a:sym typeface="Arial Narrow"/>
              </a:rPr>
              <a:t>Each argument has an associated type declaration.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</a:pPr>
            <a:r>
              <a:rPr lang="en-US" sz="1800" b="1" i="0" u="none" strike="noStrike" cap="none">
                <a:solidFill>
                  <a:srgbClr val="006600"/>
                </a:solidFill>
                <a:latin typeface="Arial Narrow"/>
                <a:ea typeface="Arial Narrow"/>
                <a:cs typeface="Arial Narrow"/>
                <a:sym typeface="Arial Narrow"/>
              </a:rPr>
              <a:t>The arguments are called</a:t>
            </a:r>
            <a:r>
              <a:rPr lang="en-US" sz="18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 </a:t>
            </a:r>
            <a:r>
              <a:rPr lang="en-US" sz="1800" b="1" i="1" u="none" strike="noStrike" cap="none">
                <a:solidFill>
                  <a:srgbClr val="A50021"/>
                </a:solidFill>
                <a:latin typeface="Arial Narrow"/>
                <a:ea typeface="Arial Narrow"/>
                <a:cs typeface="Arial Narrow"/>
                <a:sym typeface="Arial Narrow"/>
              </a:rPr>
              <a:t>formal arguments</a:t>
            </a:r>
            <a:r>
              <a:rPr lang="en-US" sz="18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 </a:t>
            </a:r>
            <a:r>
              <a:rPr lang="en-US" sz="1800" b="1" i="0" u="none" strike="noStrike" cap="none">
                <a:solidFill>
                  <a:srgbClr val="006600"/>
                </a:solidFill>
                <a:latin typeface="Arial Narrow"/>
                <a:ea typeface="Arial Narrow"/>
                <a:cs typeface="Arial Narrow"/>
                <a:sym typeface="Arial Narrow"/>
              </a:rPr>
              <a:t>or</a:t>
            </a:r>
            <a:r>
              <a:rPr lang="en-US" sz="18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 </a:t>
            </a:r>
            <a:r>
              <a:rPr lang="en-US" sz="1800" b="1" i="1" u="none" strike="noStrike" cap="none">
                <a:solidFill>
                  <a:srgbClr val="A50021"/>
                </a:solidFill>
                <a:latin typeface="Arial Narrow"/>
                <a:ea typeface="Arial Narrow"/>
                <a:cs typeface="Arial Narrow"/>
                <a:sym typeface="Arial Narrow"/>
              </a:rPr>
              <a:t>formal parameters</a:t>
            </a:r>
            <a:r>
              <a:rPr lang="en-US" sz="1800" b="1" i="0" u="none" strike="noStrike" cap="none">
                <a:solidFill>
                  <a:srgbClr val="006600"/>
                </a:solidFill>
                <a:latin typeface="Arial Narrow"/>
                <a:ea typeface="Arial Narrow"/>
                <a:cs typeface="Arial Narrow"/>
                <a:sym typeface="Arial Narrow"/>
              </a:rPr>
              <a:t>.</a:t>
            </a:r>
            <a:endParaRPr sz="1800" b="1" i="0" u="none" strike="noStrike" cap="none">
              <a:solidFill>
                <a:srgbClr val="002060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Example: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35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      float  myfunc (float r)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1035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   </a:t>
            </a:r>
            <a:r>
              <a:rPr lang="en-US" sz="1800" b="1" i="0" u="none" strike="noStrike" cap="none">
                <a:solidFill>
                  <a:srgbClr val="006600"/>
                </a:solidFill>
                <a:latin typeface="Arial Narrow"/>
                <a:ea typeface="Arial Narrow"/>
                <a:cs typeface="Arial Narrow"/>
                <a:sym typeface="Arial Narrow"/>
              </a:rPr>
              <a:t>int  gcd  (int  A,  int  B)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None/>
            </a:pPr>
            <a:endParaRPr sz="1800" b="1" i="0" u="none" strike="noStrike" cap="none">
              <a:solidFill>
                <a:srgbClr val="006600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endParaRPr sz="1800" b="1" i="0" u="none" strike="noStrike" cap="none">
              <a:solidFill>
                <a:srgbClr val="006600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  <p:sp>
        <p:nvSpPr>
          <p:cNvPr id="182" name="Google Shape;182;p7"/>
          <p:cNvSpPr txBox="1"/>
          <p:nvPr/>
        </p:nvSpPr>
        <p:spPr>
          <a:xfrm>
            <a:off x="5773813" y="1554718"/>
            <a:ext cx="1517574" cy="646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-US" sz="18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return value type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3" name="Google Shape;183;p7"/>
          <p:cNvSpPr txBox="1"/>
          <p:nvPr/>
        </p:nvSpPr>
        <p:spPr>
          <a:xfrm>
            <a:off x="7371103" y="824984"/>
            <a:ext cx="4922700" cy="56172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#include &lt;stdio.h&gt;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/* Function to compute the area of a circle */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800000"/>
                </a:solidFill>
                <a:latin typeface="Courier"/>
                <a:ea typeface="Courier"/>
                <a:cs typeface="Courier"/>
                <a:sym typeface="Courier"/>
              </a:rPr>
              <a:t>float</a:t>
            </a: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 myfunc (float r)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{	</a:t>
            </a:r>
            <a:endParaRPr sz="1600" b="1" i="0" u="none" strike="noStrike" cap="none">
              <a:solidFill>
                <a:srgbClr val="000099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  float   a;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  a = 3.14159 * r * r;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  return a;      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main()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       </a:t>
            </a: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float   radius, area;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</a:t>
            </a: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scanf (“%f”, &amp;radius);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area = myfunc (radius);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(“\n Area is %f \n”, area);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cxnSp>
        <p:nvCxnSpPr>
          <p:cNvPr id="184" name="Google Shape;184;p7"/>
          <p:cNvCxnSpPr/>
          <p:nvPr/>
        </p:nvCxnSpPr>
        <p:spPr>
          <a:xfrm>
            <a:off x="6546151" y="2002606"/>
            <a:ext cx="798767" cy="196942"/>
          </a:xfrm>
          <a:prstGeom prst="straightConnector1">
            <a:avLst/>
          </a:prstGeom>
          <a:noFill/>
          <a:ln w="28575" cap="flat" cmpd="sng">
            <a:solidFill>
              <a:srgbClr val="800000"/>
            </a:solidFill>
            <a:prstDash val="solid"/>
            <a:round/>
            <a:headEnd type="none" w="sm" len="sm"/>
            <a:tailEnd type="stealth" w="med" len="med"/>
          </a:ln>
        </p:spPr>
      </p:cxn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Google Shape;189;p8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/>
              <a:t>Calling a function</a:t>
            </a:r>
            <a:endParaRPr/>
          </a:p>
        </p:txBody>
      </p:sp>
      <p:sp>
        <p:nvSpPr>
          <p:cNvPr id="190" name="Google Shape;190;p8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38"/>
              <a:buFont typeface="Noto Sans Symbols"/>
              <a:buNone/>
            </a:pPr>
            <a:fld id="{00000000-1234-1234-1234-123412341234}" type="slidenum">
              <a:rPr lang="en-US" sz="1238" b="1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rPr>
              <a:t>8</a:t>
            </a:fld>
            <a:endParaRPr sz="1238" b="1">
              <a:solidFill>
                <a:schemeClr val="dk1"/>
              </a:solidFill>
              <a:latin typeface="Arial Black"/>
              <a:ea typeface="Arial Black"/>
              <a:cs typeface="Arial Black"/>
              <a:sym typeface="Arial Black"/>
            </a:endParaRPr>
          </a:p>
        </p:txBody>
      </p:sp>
      <p:sp>
        <p:nvSpPr>
          <p:cNvPr id="191" name="Google Shape;191;p8"/>
          <p:cNvSpPr txBox="1">
            <a:spLocks noGrp="1"/>
          </p:cNvSpPr>
          <p:nvPr>
            <p:ph type="body" idx="4294967295"/>
          </p:nvPr>
        </p:nvSpPr>
        <p:spPr>
          <a:xfrm>
            <a:off x="585775" y="929475"/>
            <a:ext cx="6666300" cy="60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 fontScale="92500"/>
          </a:bodyPr>
          <a:lstStyle/>
          <a:p>
            <a:pPr marL="342900" lvl="0" indent="-353197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62"/>
              <a:buFont typeface="Arial"/>
              <a:buChar char="•"/>
            </a:pPr>
            <a:r>
              <a:rPr lang="en-US" sz="2000"/>
              <a:t>Called by specifying the function name and parameters in an instruction in the calling function.</a:t>
            </a:r>
            <a:endParaRPr/>
          </a:p>
          <a:p>
            <a:pPr marL="342900" lvl="0" indent="-215900" algn="l" rtl="0">
              <a:lnSpc>
                <a:spcPct val="13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162"/>
              <a:buFont typeface="Arial"/>
              <a:buNone/>
            </a:pPr>
            <a:endParaRPr sz="2000"/>
          </a:p>
          <a:p>
            <a:pPr marL="342900" lvl="0" indent="-353197" algn="l" rtl="0">
              <a:lnSpc>
                <a:spcPct val="13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ts val="2162"/>
              <a:buFont typeface="Arial"/>
              <a:buChar char="•"/>
            </a:pPr>
            <a:r>
              <a:rPr lang="en-US" sz="2000"/>
              <a:t>When a function is called from some other function, the corresponding arguments in the function call are called </a:t>
            </a:r>
            <a:r>
              <a:rPr lang="en-US" sz="2000">
                <a:solidFill>
                  <a:srgbClr val="0000FF"/>
                </a:solidFill>
              </a:rPr>
              <a:t>actual arguments</a:t>
            </a:r>
            <a:r>
              <a:rPr lang="en-US" sz="2000"/>
              <a:t> or </a:t>
            </a:r>
            <a:r>
              <a:rPr lang="en-US" sz="2000">
                <a:solidFill>
                  <a:srgbClr val="0000FF"/>
                </a:solidFill>
              </a:rPr>
              <a:t>actual parameters.</a:t>
            </a:r>
            <a:endParaRPr sz="2000"/>
          </a:p>
          <a:p>
            <a:pPr marL="514350" lvl="1" indent="-216037" algn="l" rtl="0">
              <a:lnSpc>
                <a:spcPct val="130000"/>
              </a:lnSpc>
              <a:spcBef>
                <a:spcPts val="1075"/>
              </a:spcBef>
              <a:spcAft>
                <a:spcPts val="0"/>
              </a:spcAft>
              <a:buSzPts val="2162"/>
              <a:buChar char="•"/>
            </a:pPr>
            <a:r>
              <a:rPr lang="en-US" sz="2000"/>
              <a:t>The function call must include a matching actual parameter for each </a:t>
            </a:r>
            <a:r>
              <a:rPr lang="en-US" sz="2000">
                <a:solidFill>
                  <a:srgbClr val="0000FF"/>
                </a:solidFill>
              </a:rPr>
              <a:t>formal parameter.</a:t>
            </a:r>
            <a:endParaRPr>
              <a:solidFill>
                <a:srgbClr val="0000FF"/>
              </a:solidFill>
            </a:endParaRPr>
          </a:p>
          <a:p>
            <a:pPr marL="514350" lvl="1" indent="-216037" algn="l" rtl="0">
              <a:lnSpc>
                <a:spcPct val="130000"/>
              </a:lnSpc>
              <a:spcBef>
                <a:spcPts val="400"/>
              </a:spcBef>
              <a:spcAft>
                <a:spcPts val="0"/>
              </a:spcAft>
              <a:buSzPts val="2162"/>
              <a:buChar char="•"/>
            </a:pPr>
            <a:r>
              <a:rPr lang="en-US" sz="2000"/>
              <a:t>Position of an actual parameters in the parameter list in the call must match the position of the corresponding formal parameter in the function definition.</a:t>
            </a:r>
            <a:endParaRPr/>
          </a:p>
          <a:p>
            <a:pPr marL="514350" lvl="1" indent="-216037" algn="l" rtl="0">
              <a:lnSpc>
                <a:spcPct val="130000"/>
              </a:lnSpc>
              <a:spcBef>
                <a:spcPts val="400"/>
              </a:spcBef>
              <a:spcAft>
                <a:spcPts val="0"/>
              </a:spcAft>
              <a:buSzPts val="2162"/>
              <a:buChar char="•"/>
            </a:pPr>
            <a:r>
              <a:rPr lang="en-US" sz="2000"/>
              <a:t>The formal and actual arguments would match in their data types. Mismatches are auto-typecasted if possible.</a:t>
            </a:r>
            <a:endParaRPr sz="2000"/>
          </a:p>
          <a:p>
            <a:pPr marL="514350" lvl="1" indent="-205740" algn="l" rtl="0">
              <a:lnSpc>
                <a:spcPct val="13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The actual parameters can be expressions possibly involving other function calls (like f(g(x)+y)).</a:t>
            </a:r>
            <a:endParaRPr sz="2000"/>
          </a:p>
        </p:txBody>
      </p:sp>
      <p:sp>
        <p:nvSpPr>
          <p:cNvPr id="192" name="Google Shape;192;p8"/>
          <p:cNvSpPr txBox="1"/>
          <p:nvPr/>
        </p:nvSpPr>
        <p:spPr>
          <a:xfrm>
            <a:off x="7371103" y="824984"/>
            <a:ext cx="4922700" cy="56172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#include &lt;stdio.h&gt;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/* Function to compute the area of a circle */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float</a:t>
            </a: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</a:t>
            </a:r>
            <a:r>
              <a:rPr lang="en-US" sz="1600" b="1" i="0" u="none" strike="noStrike" cap="none">
                <a:solidFill>
                  <a:srgbClr val="000090"/>
                </a:solidFill>
                <a:latin typeface="Courier"/>
                <a:ea typeface="Courier"/>
                <a:cs typeface="Courier"/>
                <a:sym typeface="Courier"/>
              </a:rPr>
              <a:t>myfunc </a:t>
            </a: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(float r)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{	</a:t>
            </a:r>
            <a:endParaRPr sz="1600" b="1" i="0" u="none" strike="noStrike" cap="none">
              <a:solidFill>
                <a:srgbClr val="000099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  float   a;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  a = 3.14159 * r * r;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    return a;      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99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rgbClr val="000099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main()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{       </a:t>
            </a: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float   radius, area;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252595"/>
              </a:buClr>
              <a:buSzPts val="2000"/>
              <a:buFont typeface="Arial"/>
              <a:buNone/>
            </a:pPr>
            <a:endParaRPr sz="1600" b="1" i="0" u="none" strike="noStrike" cap="none">
              <a:solidFill>
                <a:schemeClr val="dk1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scanf (“%f”, &amp;radius);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</a:t>
            </a:r>
            <a:r>
              <a:rPr lang="en-US" sz="1600" b="1" i="0" u="none" strike="noStrike" cap="none">
                <a:solidFill>
                  <a:srgbClr val="800000"/>
                </a:solidFill>
                <a:latin typeface="Courier"/>
                <a:ea typeface="Courier"/>
                <a:cs typeface="Courier"/>
                <a:sym typeface="Courier"/>
              </a:rPr>
              <a:t>area = myfunc (radius);</a:t>
            </a:r>
            <a:endParaRPr sz="1600" b="0" i="0" u="none" strike="noStrike" cap="none">
              <a:solidFill>
                <a:srgbClr val="8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    printf (“\n Area is %f \n”, area);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r>
              <a:rPr lang="en-US" sz="1600" b="1" i="0" u="none" strike="noStrike" cap="none">
                <a:solidFill>
                  <a:schemeClr val="dk1"/>
                </a:solidFill>
                <a:latin typeface="Courier"/>
                <a:ea typeface="Courier"/>
                <a:cs typeface="Courier"/>
                <a:sym typeface="Courier"/>
              </a:rPr>
              <a:t>}</a:t>
            </a:r>
            <a:endParaRPr sz="1600" b="0" i="0" u="none" strike="noStrike" cap="none">
              <a:solidFill>
                <a:srgbClr val="000000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p9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/>
              <a:t>Function Prototypes: declaring a function</a:t>
            </a:r>
            <a:endParaRPr/>
          </a:p>
        </p:txBody>
      </p:sp>
      <p:sp>
        <p:nvSpPr>
          <p:cNvPr id="198" name="Google Shape;198;p9"/>
          <p:cNvSpPr txBox="1">
            <a:spLocks noGrp="1"/>
          </p:cNvSpPr>
          <p:nvPr>
            <p:ph type="sldNum" idx="12"/>
          </p:nvPr>
        </p:nvSpPr>
        <p:spPr>
          <a:xfrm rot="-5400000"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38"/>
              <a:buFont typeface="Noto Sans Symbols"/>
              <a:buNone/>
            </a:pPr>
            <a:fld id="{00000000-1234-1234-1234-123412341234}" type="slidenum">
              <a:rPr lang="en-US" sz="1238" b="1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rPr>
              <a:t>9</a:t>
            </a:fld>
            <a:endParaRPr sz="1238" b="1">
              <a:solidFill>
                <a:schemeClr val="dk1"/>
              </a:solidFill>
              <a:latin typeface="Arial Black"/>
              <a:ea typeface="Arial Black"/>
              <a:cs typeface="Arial Black"/>
              <a:sym typeface="Arial Black"/>
            </a:endParaRPr>
          </a:p>
        </p:txBody>
      </p:sp>
      <p:sp>
        <p:nvSpPr>
          <p:cNvPr id="199" name="Google Shape;199;p9"/>
          <p:cNvSpPr txBox="1">
            <a:spLocks noGrp="1"/>
          </p:cNvSpPr>
          <p:nvPr>
            <p:ph type="body" idx="4294967295"/>
          </p:nvPr>
        </p:nvSpPr>
        <p:spPr>
          <a:xfrm>
            <a:off x="525065" y="1162050"/>
            <a:ext cx="10820400" cy="3048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en-US" sz="2000"/>
              <a:t>Usually, a function is defined before it is called.</a:t>
            </a:r>
            <a:endParaRPr/>
          </a:p>
          <a:p>
            <a:pPr marL="514350" lvl="1" indent="-20574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SzPts val="2000"/>
              <a:buChar char="•"/>
            </a:pPr>
            <a:r>
              <a:rPr lang="en-US" sz="2000">
                <a:solidFill>
                  <a:srgbClr val="0000FF"/>
                </a:solidFill>
              </a:rPr>
              <a:t>main()</a:t>
            </a:r>
            <a:r>
              <a:rPr lang="en-US" sz="2000"/>
              <a:t> is usually the last function in the program written.</a:t>
            </a:r>
            <a:endParaRPr/>
          </a:p>
          <a:p>
            <a:pPr marL="514350" lvl="1" indent="-20574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Easy for the compiler to identify function definitions in a single scan through the file.</a:t>
            </a:r>
            <a:endParaRPr/>
          </a:p>
          <a:p>
            <a:pPr marL="514350" lvl="1" indent="-91440" algn="l" rtl="0">
              <a:lnSpc>
                <a:spcPct val="90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endParaRPr sz="1800"/>
          </a:p>
          <a:p>
            <a:pPr marL="0" lvl="0" indent="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en-US" sz="2000"/>
              <a:t>Some prefer to write the functions after </a:t>
            </a:r>
            <a:r>
              <a:rPr lang="en-US" sz="2000">
                <a:solidFill>
                  <a:srgbClr val="0000FF"/>
                </a:solidFill>
              </a:rPr>
              <a:t>main()</a:t>
            </a:r>
            <a:r>
              <a:rPr lang="en-US" sz="2000"/>
              <a:t>. There may be functions that call each other.</a:t>
            </a:r>
            <a:endParaRPr sz="2000">
              <a:latin typeface="Courier New"/>
              <a:ea typeface="Courier New"/>
              <a:cs typeface="Courier New"/>
              <a:sym typeface="Courier New"/>
            </a:endParaRPr>
          </a:p>
          <a:p>
            <a:pPr marL="514350" lvl="1" indent="-205740" algn="l" rtl="0">
              <a:lnSpc>
                <a:spcPct val="90000"/>
              </a:lnSpc>
              <a:spcBef>
                <a:spcPts val="1075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Must be some way to tell the compiler what is a function when compilation reaches a function call.</a:t>
            </a:r>
            <a:endParaRPr/>
          </a:p>
          <a:p>
            <a:pPr marL="514350" lvl="1" indent="-20574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Function prototypes are used for this purpose</a:t>
            </a:r>
            <a:endParaRPr/>
          </a:p>
          <a:p>
            <a:pPr marL="1285875" lvl="2" indent="-257175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SzPts val="2000"/>
              <a:buChar char="•"/>
            </a:pPr>
            <a:r>
              <a:rPr lang="en-US" sz="2000"/>
              <a:t>Only needed if function definition comes after a call to that function.</a:t>
            </a:r>
            <a:endParaRPr/>
          </a:p>
        </p:txBody>
      </p:sp>
      <p:sp>
        <p:nvSpPr>
          <p:cNvPr id="200" name="Google Shape;200;p9"/>
          <p:cNvSpPr txBox="1"/>
          <p:nvPr/>
        </p:nvSpPr>
        <p:spPr>
          <a:xfrm>
            <a:off x="525065" y="4115504"/>
            <a:ext cx="11603951" cy="2925042"/>
          </a:xfrm>
          <a:prstGeom prst="rect">
            <a:avLst/>
          </a:prstGeom>
          <a:solidFill>
            <a:srgbClr val="DCE1EF"/>
          </a:solidFill>
          <a:ln>
            <a:noFill/>
          </a:ln>
        </p:spPr>
        <p:txBody>
          <a:bodyPr spcFirstLastPara="1" wrap="square" lIns="91425" tIns="45700" rIns="91425" bIns="45700" anchor="t" anchorCtr="0">
            <a:normAutofit fontScale="92500" lnSpcReduction="10000"/>
          </a:bodyPr>
          <a:lstStyle/>
          <a:p>
            <a:pPr marL="3429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8108"/>
              <a:buFont typeface="Arial"/>
              <a:buChar char="•"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Function prototypes are usually written at the beginning of a program, ahead of any functions (including </a:t>
            </a:r>
            <a:r>
              <a:rPr lang="en-US" sz="2000" b="1" i="0" u="none" strike="noStrike" cap="none">
                <a:solidFill>
                  <a:srgbClr val="0000FF"/>
                </a:solidFill>
                <a:latin typeface="Arial Narrow"/>
                <a:ea typeface="Arial Narrow"/>
                <a:cs typeface="Arial Narrow"/>
                <a:sym typeface="Arial Narrow"/>
              </a:rPr>
              <a:t>main()</a:t>
            </a: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).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42900" marR="0" lvl="0" indent="-342900" algn="l" rtl="0">
              <a:lnSpc>
                <a:spcPct val="10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ct val="108108"/>
              <a:buFont typeface="Arial"/>
              <a:buChar char="•"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Prototypes </a:t>
            </a:r>
            <a:r>
              <a:rPr lang="en-US" sz="20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must</a:t>
            </a: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specify </a:t>
            </a:r>
            <a:r>
              <a:rPr lang="en-US" sz="20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the</a:t>
            </a: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types. Parameter names are op</a:t>
            </a:r>
            <a:r>
              <a:rPr lang="en-US" sz="20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tional (ignored by the compiler).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42900" marR="0" lvl="0" indent="-342900" algn="l" rtl="0">
              <a:lnSpc>
                <a:spcPct val="100000"/>
              </a:lnSpc>
              <a:spcBef>
                <a:spcPts val="1075"/>
              </a:spcBef>
              <a:spcAft>
                <a:spcPts val="0"/>
              </a:spcAft>
              <a:buClr>
                <a:schemeClr val="dk1"/>
              </a:buClr>
              <a:buSzPct val="108108"/>
              <a:buFont typeface="Arial"/>
              <a:buChar char="•"/>
            </a:pPr>
            <a:r>
              <a:rPr lang="en-US" sz="20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Examples: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1075"/>
              </a:spcBef>
              <a:spcAft>
                <a:spcPts val="0"/>
              </a:spcAft>
              <a:buClr>
                <a:schemeClr val="dk2"/>
              </a:buClr>
              <a:buSzPct val="108108"/>
              <a:buFont typeface="Arial"/>
              <a:buNone/>
            </a:pPr>
            <a:r>
              <a:rPr lang="en-US" sz="20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      </a:t>
            </a:r>
            <a:r>
              <a:rPr lang="en-US" sz="20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int  gcd (int , int );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2"/>
              </a:buClr>
              <a:buSzPct val="108108"/>
              <a:buFont typeface="Arial"/>
              <a:buNone/>
            </a:pPr>
            <a:r>
              <a:rPr lang="en-US" sz="20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      void div7 (int number);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2"/>
              </a:buClr>
              <a:buSzPct val="108108"/>
              <a:buFont typeface="Arial"/>
              <a:buChar char="•"/>
            </a:pPr>
            <a:r>
              <a:rPr lang="en-US" sz="20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Note the semicolon at the end of the line.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514350" marR="0" lvl="1" indent="-20574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2"/>
              </a:buClr>
              <a:buSzPct val="108108"/>
              <a:buFont typeface="Arial"/>
              <a:buChar char="•"/>
            </a:pPr>
            <a:r>
              <a:rPr lang="en-US" sz="20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rPr>
              <a:t>The parameter name, if specified, can be anything; but it is a good practice to use the same names as in the function definition.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Essential">
  <a:themeElements>
    <a:clrScheme name="Essential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5297</Words>
  <Application>Microsoft Macintosh PowerPoint</Application>
  <PresentationFormat>Custom</PresentationFormat>
  <Paragraphs>797</Paragraphs>
  <Slides>40</Slides>
  <Notes>40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40</vt:i4>
      </vt:variant>
    </vt:vector>
  </HeadingPairs>
  <TitlesOfParts>
    <vt:vector size="49" baseType="lpstr">
      <vt:lpstr>Arial Narrow</vt:lpstr>
      <vt:lpstr>Times New Roman</vt:lpstr>
      <vt:lpstr>Courier</vt:lpstr>
      <vt:lpstr>Noto Sans Symbols</vt:lpstr>
      <vt:lpstr>Arial Black</vt:lpstr>
      <vt:lpstr>Calibri</vt:lpstr>
      <vt:lpstr>Arial</vt:lpstr>
      <vt:lpstr>Courier New</vt:lpstr>
      <vt:lpstr>Essential</vt:lpstr>
      <vt:lpstr>FUNCTIONS</vt:lpstr>
      <vt:lpstr>Introduction</vt:lpstr>
      <vt:lpstr>Function Control Flow</vt:lpstr>
      <vt:lpstr>Why Functions?</vt:lpstr>
      <vt:lpstr>Use of functions: Area of a circle</vt:lpstr>
      <vt:lpstr>Use of functions: Area of a circle</vt:lpstr>
      <vt:lpstr>Defining a Function</vt:lpstr>
      <vt:lpstr>Calling a function</vt:lpstr>
      <vt:lpstr>Function Prototypes: declaring a function</vt:lpstr>
      <vt:lpstr>Example:</vt:lpstr>
      <vt:lpstr>Return value</vt:lpstr>
      <vt:lpstr>The return statement</vt:lpstr>
      <vt:lpstr>Another Example: What is happening here?</vt:lpstr>
      <vt:lpstr>Tracking the flow of control </vt:lpstr>
      <vt:lpstr>Nested Functions</vt:lpstr>
      <vt:lpstr>Example: main( ) calls ncr( ), ncr( ) calls fact( )</vt:lpstr>
      <vt:lpstr>Local variables</vt:lpstr>
      <vt:lpstr>Revisiting nCr</vt:lpstr>
      <vt:lpstr>Scope of a variable</vt:lpstr>
      <vt:lpstr>What happens here?</vt:lpstr>
      <vt:lpstr>Local Scope replaces Global Scope</vt:lpstr>
      <vt:lpstr>Parameter Passing</vt:lpstr>
      <vt:lpstr>Parameter Passing by Value in C</vt:lpstr>
      <vt:lpstr>Parameter passing and return: 1</vt:lpstr>
      <vt:lpstr>Parameter passing and return: 2</vt:lpstr>
      <vt:lpstr>Parameter passing and return: 3</vt:lpstr>
      <vt:lpstr>Header files and preprocessor</vt:lpstr>
      <vt:lpstr>Header Files</vt:lpstr>
      <vt:lpstr>C preprocessor</vt:lpstr>
      <vt:lpstr>#define: Macro definition</vt:lpstr>
      <vt:lpstr>#define with arguments</vt:lpstr>
      <vt:lpstr>Practice Problems</vt:lpstr>
      <vt:lpstr>Passing Arrays to a Function</vt:lpstr>
      <vt:lpstr>How to pass arrays to a function?</vt:lpstr>
      <vt:lpstr>PowerPoint Presentation</vt:lpstr>
      <vt:lpstr>Example: Minimum of a set of numbers</vt:lpstr>
      <vt:lpstr>The Actual Mechanism</vt:lpstr>
      <vt:lpstr>PowerPoint Presentation</vt:lpstr>
      <vt:lpstr>Example: Square each element of array</vt:lpstr>
      <vt:lpstr>Practice Problems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FUNCTIONS</dc:title>
  <dc:creator>pallab</dc:creator>
  <cp:lastModifiedBy>Niloy Ganguly</cp:lastModifiedBy>
  <cp:revision>1</cp:revision>
  <dcterms:created xsi:type="dcterms:W3CDTF">2006-08-16T00:00:00Z</dcterms:created>
  <dcterms:modified xsi:type="dcterms:W3CDTF">2023-08-25T16:32:17Z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0x01010051C0C9652F1DEF4287A66D9ECAE44CF3</vt:lpwstr>
  </property>
</Properties>
</file>